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8"/>
  </p:notesMasterIdLst>
  <p:sldIdLst>
    <p:sldId id="256" r:id="rId2"/>
    <p:sldId id="257" r:id="rId3"/>
    <p:sldId id="344"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1036300" cy="10160000"/>
  <p:notesSz cx="6858000" cy="9144000"/>
  <p:embeddedFontLst>
    <p:embeddedFont>
      <p:font typeface="Calibri" pitchFamily="34" charset="0"/>
      <p:regular r:id="rId89"/>
      <p:bold r:id="rId90"/>
      <p:italic r:id="rId91"/>
      <p:boldItalic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36F4"/>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329" autoAdjust="0"/>
  </p:normalViewPr>
  <p:slideViewPr>
    <p:cSldViewPr>
      <p:cViewPr>
        <p:scale>
          <a:sx n="47" d="100"/>
          <a:sy n="47" d="100"/>
        </p:scale>
        <p:origin x="-78" y="-30"/>
      </p:cViewPr>
      <p:guideLst>
        <p:guide orient="horz" pos="5888"/>
        <p:guide pos="308"/>
      </p:guideLst>
    </p:cSldViewPr>
  </p:slideViewPr>
  <p:notesTextViewPr>
    <p:cViewPr>
      <p:scale>
        <a:sx n="1" d="1"/>
        <a:sy n="1" d="1"/>
      </p:scale>
      <p:origin x="0" y="0"/>
    </p:cViewPr>
  </p:notesTextViewPr>
  <p:notesViewPr>
    <p:cSldViewPr showGuides="1">
      <p:cViewPr varScale="1">
        <p:scale>
          <a:sx n="47" d="100"/>
          <a:sy n="47" d="100"/>
        </p:scale>
        <p:origin x="-94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4BD7E-30C8-4443-94FA-50F2EF42A581}" type="datetimeFigureOut">
              <a:rPr lang="en-US" smtClean="0"/>
              <a:pPr/>
              <a:t>8/7/2012</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76944-4867-41D6-90D8-0D4436667611}" type="slidenum">
              <a:rPr lang="en-US" smtClean="0"/>
              <a:pPr/>
              <a:t>‹#›</a:t>
            </a:fld>
            <a:endParaRPr lang="en-US"/>
          </a:p>
        </p:txBody>
      </p:sp>
    </p:spTree>
    <p:extLst>
      <p:ext uri="{BB962C8B-B14F-4D97-AF65-F5344CB8AC3E}">
        <p14:creationId xmlns:p14="http://schemas.microsoft.com/office/powerpoint/2010/main" xmlns="" val="6756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14</a:t>
            </a:fld>
            <a:endParaRPr lang="en-US" dirty="0"/>
          </a:p>
        </p:txBody>
      </p:sp>
      <p:sp>
        <p:nvSpPr>
          <p:cNvPr id="7" name="Notes Placeholder 6"/>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28.2</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04808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165.3532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28</a:t>
            </a:fld>
            <a:endParaRPr lang="en-US"/>
          </a:p>
        </p:txBody>
      </p:sp>
    </p:spTree>
    <p:extLst>
      <p:ext uri="{BB962C8B-B14F-4D97-AF65-F5344CB8AC3E}">
        <p14:creationId xmlns:p14="http://schemas.microsoft.com/office/powerpoint/2010/main" xmlns="" val="234020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4.762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34</a:t>
            </a:fld>
            <a:endParaRPr lang="en-US"/>
          </a:p>
        </p:txBody>
      </p:sp>
    </p:spTree>
    <p:extLst>
      <p:ext uri="{BB962C8B-B14F-4D97-AF65-F5344CB8AC3E}">
        <p14:creationId xmlns:p14="http://schemas.microsoft.com/office/powerpoint/2010/main" xmlns="" val="410700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8.809</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35</a:t>
            </a:fld>
            <a:endParaRPr lang="en-US"/>
          </a:p>
        </p:txBody>
      </p:sp>
    </p:spTree>
    <p:extLst>
      <p:ext uri="{BB962C8B-B14F-4D97-AF65-F5344CB8AC3E}">
        <p14:creationId xmlns:p14="http://schemas.microsoft.com/office/powerpoint/2010/main" xmlns="" val="14010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1896.465</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36</a:t>
            </a:fld>
            <a:endParaRPr lang="en-US"/>
          </a:p>
        </p:txBody>
      </p:sp>
    </p:spTree>
    <p:extLst>
      <p:ext uri="{BB962C8B-B14F-4D97-AF65-F5344CB8AC3E}">
        <p14:creationId xmlns:p14="http://schemas.microsoft.com/office/powerpoint/2010/main" xmlns="" val="67853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4.006</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37</a:t>
            </a:fld>
            <a:endParaRPr lang="en-US"/>
          </a:p>
        </p:txBody>
      </p:sp>
    </p:spTree>
    <p:extLst>
      <p:ext uri="{BB962C8B-B14F-4D97-AF65-F5344CB8AC3E}">
        <p14:creationId xmlns:p14="http://schemas.microsoft.com/office/powerpoint/2010/main" xmlns="" val="384534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3.992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38</a:t>
            </a:fld>
            <a:endParaRPr lang="en-US"/>
          </a:p>
        </p:txBody>
      </p:sp>
    </p:spTree>
    <p:extLst>
      <p:ext uri="{BB962C8B-B14F-4D97-AF65-F5344CB8AC3E}">
        <p14:creationId xmlns:p14="http://schemas.microsoft.com/office/powerpoint/2010/main" xmlns="" val="3073360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0.1344</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45</a:t>
            </a:fld>
            <a:endParaRPr lang="en-US"/>
          </a:p>
        </p:txBody>
      </p:sp>
    </p:spTree>
    <p:extLst>
      <p:ext uri="{BB962C8B-B14F-4D97-AF65-F5344CB8AC3E}">
        <p14:creationId xmlns:p14="http://schemas.microsoft.com/office/powerpoint/2010/main" xmlns="" val="187656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7.2492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46</a:t>
            </a:fld>
            <a:endParaRPr lang="en-US"/>
          </a:p>
        </p:txBody>
      </p:sp>
    </p:spTree>
    <p:extLst>
      <p:ext uri="{BB962C8B-B14F-4D97-AF65-F5344CB8AC3E}">
        <p14:creationId xmlns:p14="http://schemas.microsoft.com/office/powerpoint/2010/main" xmlns="" val="243105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4.73836</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47</a:t>
            </a:fld>
            <a:endParaRPr lang="en-US"/>
          </a:p>
        </p:txBody>
      </p:sp>
    </p:spTree>
    <p:extLst>
      <p:ext uri="{BB962C8B-B14F-4D97-AF65-F5344CB8AC3E}">
        <p14:creationId xmlns:p14="http://schemas.microsoft.com/office/powerpoint/2010/main" xmlns="" val="310357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31.32168</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48</a:t>
            </a:fld>
            <a:endParaRPr lang="en-US"/>
          </a:p>
        </p:txBody>
      </p:sp>
    </p:spTree>
    <p:extLst>
      <p:ext uri="{BB962C8B-B14F-4D97-AF65-F5344CB8AC3E}">
        <p14:creationId xmlns:p14="http://schemas.microsoft.com/office/powerpoint/2010/main" xmlns="" val="5028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15</a:t>
            </a:fld>
            <a:endParaRPr lang="en-US" dirty="0"/>
          </a:p>
        </p:txBody>
      </p:sp>
      <p:sp>
        <p:nvSpPr>
          <p:cNvPr id="5" name="Notes Placeholder 4"/>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36.8</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25048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.00252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49</a:t>
            </a:fld>
            <a:endParaRPr lang="en-US"/>
          </a:p>
        </p:txBody>
      </p:sp>
    </p:spTree>
    <p:extLst>
      <p:ext uri="{BB962C8B-B14F-4D97-AF65-F5344CB8AC3E}">
        <p14:creationId xmlns:p14="http://schemas.microsoft.com/office/powerpoint/2010/main" xmlns="" val="3190879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52</a:t>
            </a:fld>
            <a:endParaRPr lang="en-US"/>
          </a:p>
        </p:txBody>
      </p:sp>
      <p:sp>
        <p:nvSpPr>
          <p:cNvPr id="5" name="Notes Placeholder 4"/>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2.49</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77931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39</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57</a:t>
            </a:fld>
            <a:endParaRPr lang="en-US"/>
          </a:p>
        </p:txBody>
      </p:sp>
    </p:spTree>
    <p:extLst>
      <p:ext uri="{BB962C8B-B14F-4D97-AF65-F5344CB8AC3E}">
        <p14:creationId xmlns:p14="http://schemas.microsoft.com/office/powerpoint/2010/main" xmlns="" val="17764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8.11</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58</a:t>
            </a:fld>
            <a:endParaRPr lang="en-US"/>
          </a:p>
        </p:txBody>
      </p:sp>
    </p:spTree>
    <p:extLst>
      <p:ext uri="{BB962C8B-B14F-4D97-AF65-F5344CB8AC3E}">
        <p14:creationId xmlns:p14="http://schemas.microsoft.com/office/powerpoint/2010/main" xmlns="" val="193747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40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59</a:t>
            </a:fld>
            <a:endParaRPr lang="en-US"/>
          </a:p>
        </p:txBody>
      </p:sp>
    </p:spTree>
    <p:extLst>
      <p:ext uri="{BB962C8B-B14F-4D97-AF65-F5344CB8AC3E}">
        <p14:creationId xmlns:p14="http://schemas.microsoft.com/office/powerpoint/2010/main" xmlns="" val="21366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300.75</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60</a:t>
            </a:fld>
            <a:endParaRPr lang="en-US"/>
          </a:p>
        </p:txBody>
      </p:sp>
    </p:spTree>
    <p:extLst>
      <p:ext uri="{BB962C8B-B14F-4D97-AF65-F5344CB8AC3E}">
        <p14:creationId xmlns:p14="http://schemas.microsoft.com/office/powerpoint/2010/main" xmlns="" val="1278336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2050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61</a:t>
            </a:fld>
            <a:endParaRPr lang="en-US"/>
          </a:p>
        </p:txBody>
      </p:sp>
    </p:spTree>
    <p:extLst>
      <p:ext uri="{BB962C8B-B14F-4D97-AF65-F5344CB8AC3E}">
        <p14:creationId xmlns:p14="http://schemas.microsoft.com/office/powerpoint/2010/main" xmlns="" val="1650637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51.6666…</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65</a:t>
            </a:fld>
            <a:endParaRPr lang="en-US"/>
          </a:p>
        </p:txBody>
      </p:sp>
    </p:spTree>
    <p:extLst>
      <p:ext uri="{BB962C8B-B14F-4D97-AF65-F5344CB8AC3E}">
        <p14:creationId xmlns:p14="http://schemas.microsoft.com/office/powerpoint/2010/main" xmlns="" val="4080893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266.6666…</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66</a:t>
            </a:fld>
            <a:endParaRPr lang="en-US"/>
          </a:p>
        </p:txBody>
      </p:sp>
    </p:spTree>
    <p:extLst>
      <p:ext uri="{BB962C8B-B14F-4D97-AF65-F5344CB8AC3E}">
        <p14:creationId xmlns:p14="http://schemas.microsoft.com/office/powerpoint/2010/main" xmlns="" val="1546502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46.666…</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67</a:t>
            </a:fld>
            <a:endParaRPr lang="en-US"/>
          </a:p>
        </p:txBody>
      </p:sp>
    </p:spTree>
    <p:extLst>
      <p:ext uri="{BB962C8B-B14F-4D97-AF65-F5344CB8AC3E}">
        <p14:creationId xmlns:p14="http://schemas.microsoft.com/office/powerpoint/2010/main" xmlns="" val="79659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16</a:t>
            </a:fld>
            <a:endParaRPr lang="en-US" dirty="0"/>
          </a:p>
        </p:txBody>
      </p:sp>
      <p:sp>
        <p:nvSpPr>
          <p:cNvPr id="5" name="Notes Placeholder 4"/>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45.25</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43405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0.00777…</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68</a:t>
            </a:fld>
            <a:endParaRPr lang="en-US"/>
          </a:p>
        </p:txBody>
      </p:sp>
    </p:spTree>
    <p:extLst>
      <p:ext uri="{BB962C8B-B14F-4D97-AF65-F5344CB8AC3E}">
        <p14:creationId xmlns:p14="http://schemas.microsoft.com/office/powerpoint/2010/main" xmlns="" val="417975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943.333…</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69</a:t>
            </a:fld>
            <a:endParaRPr lang="en-US"/>
          </a:p>
        </p:txBody>
      </p:sp>
    </p:spTree>
    <p:extLst>
      <p:ext uri="{BB962C8B-B14F-4D97-AF65-F5344CB8AC3E}">
        <p14:creationId xmlns:p14="http://schemas.microsoft.com/office/powerpoint/2010/main" xmlns="" val="171013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19.1333…</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70</a:t>
            </a:fld>
            <a:endParaRPr lang="en-US"/>
          </a:p>
        </p:txBody>
      </p:sp>
    </p:spTree>
    <p:extLst>
      <p:ext uri="{BB962C8B-B14F-4D97-AF65-F5344CB8AC3E}">
        <p14:creationId xmlns:p14="http://schemas.microsoft.com/office/powerpoint/2010/main" xmlns="" val="330498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5.571 gallons</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72</a:t>
            </a:fld>
            <a:endParaRPr lang="en-US"/>
          </a:p>
        </p:txBody>
      </p:sp>
    </p:spTree>
    <p:extLst>
      <p:ext uri="{BB962C8B-B14F-4D97-AF65-F5344CB8AC3E}">
        <p14:creationId xmlns:p14="http://schemas.microsoft.com/office/powerpoint/2010/main" xmlns="" val="74864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$0.20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73</a:t>
            </a:fld>
            <a:endParaRPr lang="en-US"/>
          </a:p>
        </p:txBody>
      </p:sp>
    </p:spTree>
    <p:extLst>
      <p:ext uri="{BB962C8B-B14F-4D97-AF65-F5344CB8AC3E}">
        <p14:creationId xmlns:p14="http://schemas.microsoft.com/office/powerpoint/2010/main" xmlns="" val="95198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74</a:t>
            </a:fld>
            <a:endParaRPr lang="en-US"/>
          </a:p>
        </p:txBody>
      </p:sp>
    </p:spTree>
    <p:extLst>
      <p:ext uri="{BB962C8B-B14F-4D97-AF65-F5344CB8AC3E}">
        <p14:creationId xmlns:p14="http://schemas.microsoft.com/office/powerpoint/2010/main" xmlns="" val="1199909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D</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75</a:t>
            </a:fld>
            <a:endParaRPr lang="en-US"/>
          </a:p>
        </p:txBody>
      </p:sp>
    </p:spTree>
    <p:extLst>
      <p:ext uri="{BB962C8B-B14F-4D97-AF65-F5344CB8AC3E}">
        <p14:creationId xmlns:p14="http://schemas.microsoft.com/office/powerpoint/2010/main" xmlns="" val="2297785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76</a:t>
            </a:fld>
            <a:endParaRPr lang="en-US"/>
          </a:p>
        </p:txBody>
      </p:sp>
    </p:spTree>
    <p:extLst>
      <p:ext uri="{BB962C8B-B14F-4D97-AF65-F5344CB8AC3E}">
        <p14:creationId xmlns:p14="http://schemas.microsoft.com/office/powerpoint/2010/main" xmlns="" val="364863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 cookies</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77</a:t>
            </a:fld>
            <a:endParaRPr lang="en-US"/>
          </a:p>
        </p:txBody>
      </p:sp>
    </p:spTree>
    <p:extLst>
      <p:ext uri="{BB962C8B-B14F-4D97-AF65-F5344CB8AC3E}">
        <p14:creationId xmlns:p14="http://schemas.microsoft.com/office/powerpoint/2010/main" xmlns="" val="2252683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$5.22</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78</a:t>
            </a:fld>
            <a:endParaRPr lang="en-US"/>
          </a:p>
        </p:txBody>
      </p:sp>
    </p:spTree>
    <p:extLst>
      <p:ext uri="{BB962C8B-B14F-4D97-AF65-F5344CB8AC3E}">
        <p14:creationId xmlns:p14="http://schemas.microsoft.com/office/powerpoint/2010/main" xmlns="" val="17406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17</a:t>
            </a:fld>
            <a:endParaRPr lang="en-US" dirty="0"/>
          </a:p>
        </p:txBody>
      </p:sp>
      <p:sp>
        <p:nvSpPr>
          <p:cNvPr id="5" name="Notes Placeholder 4"/>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43</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6365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$3.50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79</a:t>
            </a:fld>
            <a:endParaRPr lang="en-US"/>
          </a:p>
        </p:txBody>
      </p:sp>
    </p:spTree>
    <p:extLst>
      <p:ext uri="{BB962C8B-B14F-4D97-AF65-F5344CB8AC3E}">
        <p14:creationId xmlns:p14="http://schemas.microsoft.com/office/powerpoint/2010/main" xmlns="" val="2691200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0.647 </a:t>
            </a:r>
            <a:r>
              <a:rPr lang="en-US" dirty="0" err="1" smtClean="0">
                <a:latin typeface="Arial" pitchFamily="34" charset="0"/>
                <a:cs typeface="Arial" pitchFamily="34" charset="0"/>
              </a:rPr>
              <a:t>lbs</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80</a:t>
            </a:fld>
            <a:endParaRPr lang="en-US"/>
          </a:p>
        </p:txBody>
      </p:sp>
    </p:spTree>
    <p:extLst>
      <p:ext uri="{BB962C8B-B14F-4D97-AF65-F5344CB8AC3E}">
        <p14:creationId xmlns:p14="http://schemas.microsoft.com/office/powerpoint/2010/main" xmlns="" val="323241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155.26 pounds</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81</a:t>
            </a:fld>
            <a:endParaRPr lang="en-US"/>
          </a:p>
        </p:txBody>
      </p:sp>
    </p:spTree>
    <p:extLst>
      <p:ext uri="{BB962C8B-B14F-4D97-AF65-F5344CB8AC3E}">
        <p14:creationId xmlns:p14="http://schemas.microsoft.com/office/powerpoint/2010/main" xmlns="" val="752041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148.14444… mph</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82</a:t>
            </a:fld>
            <a:endParaRPr lang="en-US"/>
          </a:p>
        </p:txBody>
      </p:sp>
    </p:spTree>
    <p:extLst>
      <p:ext uri="{BB962C8B-B14F-4D97-AF65-F5344CB8AC3E}">
        <p14:creationId xmlns:p14="http://schemas.microsoft.com/office/powerpoint/2010/main" xmlns="" val="4041879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15.9 inches</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83</a:t>
            </a:fld>
            <a:endParaRPr lang="en-US"/>
          </a:p>
        </p:txBody>
      </p:sp>
    </p:spTree>
    <p:extLst>
      <p:ext uri="{BB962C8B-B14F-4D97-AF65-F5344CB8AC3E}">
        <p14:creationId xmlns:p14="http://schemas.microsoft.com/office/powerpoint/2010/main" xmlns="" val="3899436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$6.90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84</a:t>
            </a:fld>
            <a:endParaRPr lang="en-US"/>
          </a:p>
        </p:txBody>
      </p:sp>
    </p:spTree>
    <p:extLst>
      <p:ext uri="{BB962C8B-B14F-4D97-AF65-F5344CB8AC3E}">
        <p14:creationId xmlns:p14="http://schemas.microsoft.com/office/powerpoint/2010/main" xmlns="" val="51869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$2.60</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85</a:t>
            </a:fld>
            <a:endParaRPr lang="en-US"/>
          </a:p>
        </p:txBody>
      </p:sp>
    </p:spTree>
    <p:extLst>
      <p:ext uri="{BB962C8B-B14F-4D97-AF65-F5344CB8AC3E}">
        <p14:creationId xmlns:p14="http://schemas.microsoft.com/office/powerpoint/2010/main" xmlns="" val="4113745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102.65 degrees Fahrenheit</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86</a:t>
            </a:fld>
            <a:endParaRPr lang="en-US"/>
          </a:p>
        </p:txBody>
      </p:sp>
    </p:spTree>
    <p:extLst>
      <p:ext uri="{BB962C8B-B14F-4D97-AF65-F5344CB8AC3E}">
        <p14:creationId xmlns:p14="http://schemas.microsoft.com/office/powerpoint/2010/main" xmlns="" val="52281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776944-4867-41D6-90D8-0D4436667611}" type="slidenum">
              <a:rPr lang="en-US" smtClean="0"/>
              <a:pPr/>
              <a:t>18</a:t>
            </a:fld>
            <a:endParaRPr lang="en-US" dirty="0"/>
          </a:p>
        </p:txBody>
      </p:sp>
      <p:sp>
        <p:nvSpPr>
          <p:cNvPr id="5" name="Notes Placeholder 4"/>
          <p:cNvSpPr txBox="1">
            <a:spLocks noGrp="1"/>
          </p:cNvSpPr>
          <p:nvPr>
            <p:ph type="body" idx="1"/>
          </p:nvPr>
        </p:nvSpPr>
        <p:spPr>
          <a:xfrm>
            <a:off x="685800" y="4343400"/>
            <a:ext cx="5486400" cy="276999"/>
          </a:xfrm>
          <a:prstGeom prst="rect">
            <a:avLst/>
          </a:prstGeom>
          <a:noFill/>
        </p:spPr>
        <p:txBody>
          <a:bodyPr vert="horz" rtlCol="0">
            <a:spAutoFit/>
          </a:bodyPr>
          <a:lstStyle/>
          <a:p>
            <a:r>
              <a:rPr lang="en-US" dirty="0" smtClean="0">
                <a:latin typeface="Arial" pitchFamily="34" charset="0"/>
                <a:cs typeface="Arial" pitchFamily="34" charset="0"/>
              </a:rPr>
              <a:t>Answer: 53.5</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86631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24</a:t>
            </a:fld>
            <a:endParaRPr lang="en-US"/>
          </a:p>
        </p:txBody>
      </p:sp>
    </p:spTree>
    <p:extLst>
      <p:ext uri="{BB962C8B-B14F-4D97-AF65-F5344CB8AC3E}">
        <p14:creationId xmlns:p14="http://schemas.microsoft.com/office/powerpoint/2010/main" xmlns="" val="76331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15.0551</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25</a:t>
            </a:fld>
            <a:endParaRPr lang="en-US"/>
          </a:p>
        </p:txBody>
      </p:sp>
    </p:spTree>
    <p:extLst>
      <p:ext uri="{BB962C8B-B14F-4D97-AF65-F5344CB8AC3E}">
        <p14:creationId xmlns:p14="http://schemas.microsoft.com/office/powerpoint/2010/main" xmlns="" val="220633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26</a:t>
            </a:fld>
            <a:endParaRPr lang="en-US"/>
          </a:p>
        </p:txBody>
      </p:sp>
    </p:spTree>
    <p:extLst>
      <p:ext uri="{BB962C8B-B14F-4D97-AF65-F5344CB8AC3E}">
        <p14:creationId xmlns:p14="http://schemas.microsoft.com/office/powerpoint/2010/main" xmlns="" val="212195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p>
        </p:txBody>
      </p:sp>
      <p:sp>
        <p:nvSpPr>
          <p:cNvPr id="4" name="Slide Number Placeholder 3"/>
          <p:cNvSpPr>
            <a:spLocks noGrp="1"/>
          </p:cNvSpPr>
          <p:nvPr>
            <p:ph type="sldNum" sz="quarter" idx="10"/>
          </p:nvPr>
        </p:nvSpPr>
        <p:spPr/>
        <p:txBody>
          <a:bodyPr/>
          <a:lstStyle/>
          <a:p>
            <a:fld id="{76776944-4867-41D6-90D8-0D4436667611}" type="slidenum">
              <a:rPr lang="en-US" smtClean="0"/>
              <a:pPr/>
              <a:t>27</a:t>
            </a:fld>
            <a:endParaRPr lang="en-US"/>
          </a:p>
        </p:txBody>
      </p:sp>
    </p:spTree>
    <p:extLst>
      <p:ext uri="{BB962C8B-B14F-4D97-AF65-F5344CB8AC3E}">
        <p14:creationId xmlns:p14="http://schemas.microsoft.com/office/powerpoint/2010/main" xmlns="" val="22519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6189"/>
            <a:ext cx="9380855" cy="2177814"/>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7333"/>
            <a:ext cx="7725410" cy="25964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CE9473-870B-4B77-8640-B7AD5B121380}"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68440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E9473-870B-4B77-8640-B7AD5B121380}"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39541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74"/>
            <a:ext cx="2483168"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6" y="406874"/>
            <a:ext cx="7265565"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E9473-870B-4B77-8640-B7AD5B121380}"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9136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E9473-870B-4B77-8640-B7AD5B121380}"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262966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8743"/>
            <a:ext cx="9380855"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6243"/>
            <a:ext cx="9380855"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E9473-870B-4B77-8640-B7AD5B121380}"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15352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6" y="2370669"/>
            <a:ext cx="487436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0" y="2370669"/>
            <a:ext cx="487436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CE9473-870B-4B77-8640-B7AD5B121380}"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7040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4242"/>
            <a:ext cx="4876283"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1815" y="3222038"/>
            <a:ext cx="4876283"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0" y="2274242"/>
            <a:ext cx="487819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06290" y="3222038"/>
            <a:ext cx="487819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E9473-870B-4B77-8640-B7AD5B121380}" type="datetimeFigureOut">
              <a:rPr lang="en-US" smtClean="0"/>
              <a:pPr/>
              <a:t>8/7/2012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05494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CE9473-870B-4B77-8640-B7AD5B121380}" type="datetimeFigureOut">
              <a:rPr lang="en-US" smtClean="0"/>
              <a:pPr/>
              <a:t>8/7/2012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50493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E9473-870B-4B77-8640-B7AD5B121380}" type="datetimeFigureOut">
              <a:rPr lang="en-US" smtClean="0"/>
              <a:pPr/>
              <a:t>8/7/2012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98294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6" y="404518"/>
            <a:ext cx="3630867"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14887" y="404521"/>
            <a:ext cx="6169598" cy="8671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6" y="2126077"/>
            <a:ext cx="3630867"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E9473-870B-4B77-8640-B7AD5B121380}"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67468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2" y="7112000"/>
            <a:ext cx="662178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3192" y="907815"/>
            <a:ext cx="662178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3192" y="7951612"/>
            <a:ext cx="662178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E9473-870B-4B77-8640-B7AD5B121380}"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138535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815" y="406872"/>
            <a:ext cx="993267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1815" y="2370669"/>
            <a:ext cx="993267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1817" y="9416817"/>
            <a:ext cx="257513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F8CE9473-870B-4B77-8640-B7AD5B121380}" type="datetimeFigureOut">
              <a:rPr lang="en-US" smtClean="0"/>
              <a:pPr/>
              <a:t>8/7/2012</a:t>
            </a:fld>
            <a:endParaRPr lang="en-US"/>
          </a:p>
        </p:txBody>
      </p:sp>
      <p:sp>
        <p:nvSpPr>
          <p:cNvPr id="5" name="Footer Placeholder 4"/>
          <p:cNvSpPr>
            <a:spLocks noGrp="1"/>
          </p:cNvSpPr>
          <p:nvPr>
            <p:ph type="ftr" sz="quarter" idx="3"/>
          </p:nvPr>
        </p:nvSpPr>
        <p:spPr>
          <a:xfrm>
            <a:off x="3770738" y="9416817"/>
            <a:ext cx="3494828"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09350" y="9416817"/>
            <a:ext cx="257513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73EDE06A-0EBF-4B65-A682-68E26AD94B24}" type="slidenum">
              <a:rPr lang="en-US" smtClean="0"/>
              <a:pPr/>
              <a:t>‹#›</a:t>
            </a:fld>
            <a:endParaRPr lang="en-US"/>
          </a:p>
        </p:txBody>
      </p:sp>
    </p:spTree>
    <p:extLst>
      <p:ext uri="{BB962C8B-B14F-4D97-AF65-F5344CB8AC3E}">
        <p14:creationId xmlns:p14="http://schemas.microsoft.com/office/powerpoint/2010/main" xmlns="" val="377211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hyperlink" Target="http://www.coolmath.com/prealgebra/02-decimals/decimals-cruncher-addition.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hyperlink" Target="http://www.coolmath.com/prealgebra/02-decimals/decimals-cruncher-subtraction.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71.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50.xml"/><Relationship Id="rId5" Type="http://schemas.openxmlformats.org/officeDocument/2006/relationships/slide" Target="slide40.xml"/><Relationship Id="rId4" Type="http://schemas.openxmlformats.org/officeDocument/2006/relationships/slide" Target="slide30.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4.pn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0.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3.png"/><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9.png"/><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24674" y="1716018"/>
            <a:ext cx="7228777" cy="3000821"/>
          </a:xfrm>
          <a:prstGeom prst="rect">
            <a:avLst/>
          </a:prstGeom>
          <a:noFill/>
        </p:spPr>
        <p:txBody>
          <a:bodyPr vert="horz" rtlCol="0">
            <a:spAutoFit/>
          </a:bodyPr>
          <a:lstStyle/>
          <a:p>
            <a:r>
              <a:rPr lang="en-US" sz="2100" dirty="0" smtClean="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endParaRPr lang="en-US" sz="2100" dirty="0">
              <a:solidFill>
                <a:srgbClr val="000000"/>
              </a:solidFill>
              <a:latin typeface="Arial" pitchFamily="34" charset="0"/>
              <a:cs typeface="Arial" pitchFamily="34" charset="0"/>
            </a:endParaRPr>
          </a:p>
        </p:txBody>
      </p:sp>
      <p:sp>
        <p:nvSpPr>
          <p:cNvPr id="3" name="TextBox 2">
            <a:hlinkClick r:id="rId2"/>
          </p:cNvPr>
          <p:cNvSpPr txBox="1"/>
          <p:nvPr/>
        </p:nvSpPr>
        <p:spPr>
          <a:xfrm>
            <a:off x="3624675" y="5773003"/>
            <a:ext cx="400065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Click to go to website:</a:t>
            </a:r>
          </a:p>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624675" y="383176"/>
            <a:ext cx="7532275"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New Jersey Center for Teaching and Learning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Progressive Mathematics Initiative</a:t>
            </a:r>
            <a:endParaRPr lang="en-US" sz="2400" b="1" dirty="0">
              <a:solidFill>
                <a:srgbClr val="0000FF"/>
              </a:solidFill>
              <a:latin typeface="Arial" pitchFamily="34" charset="0"/>
              <a:cs typeface="Arial" pitchFamily="34" charset="0"/>
            </a:endParaRPr>
          </a:p>
        </p:txBody>
      </p:sp>
      <p:pic>
        <p:nvPicPr>
          <p:cNvPr id="5" name="Picture 4">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41387" y="21840"/>
            <a:ext cx="3337239" cy="4708196"/>
          </a:xfrm>
          <a:prstGeom prst="rect">
            <a:avLst/>
          </a:prstGeom>
          <a:solidFill>
            <a:scrgbClr r="0" g="0" b="0">
              <a:alpha val="0"/>
            </a:scrgbClr>
          </a:solidFill>
        </p:spPr>
      </p:pic>
    </p:spTree>
    <p:extLst>
      <p:ext uri="{BB962C8B-B14F-4D97-AF65-F5344CB8AC3E}">
        <p14:creationId xmlns:p14="http://schemas.microsoft.com/office/powerpoint/2010/main" xmlns="" val="26961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6048749" y="3826883"/>
            <a:ext cx="308880" cy="765684"/>
          </a:xfrm>
          <a:custGeom>
            <a:avLst/>
            <a:gdLst/>
            <a:ahLst/>
            <a:cxnLst/>
            <a:rect l="0" t="0" r="0" b="0"/>
            <a:pathLst>
              <a:path w="284354" h="831724">
                <a:moveTo>
                  <a:pt x="0" y="0"/>
                </a:moveTo>
                <a:lnTo>
                  <a:pt x="284353" y="0"/>
                </a:lnTo>
                <a:lnTo>
                  <a:pt x="284353" y="831723"/>
                </a:lnTo>
                <a:lnTo>
                  <a:pt x="0" y="831723"/>
                </a:lnTo>
                <a:close/>
              </a:path>
            </a:pathLst>
          </a:custGeom>
          <a:solidFill>
            <a:srgbClr val="FFFFFF">
              <a:alpha val="30980"/>
            </a:srgbClr>
          </a:solidFill>
          <a:ln w="38100" cap="flat" cmpd="sng" algn="ctr">
            <a:solidFill>
              <a:srgbClr val="FFFFFF">
                <a:alpha val="3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3" name="TextBox 2"/>
          <p:cNvSpPr txBox="1"/>
          <p:nvPr/>
        </p:nvSpPr>
        <p:spPr>
          <a:xfrm>
            <a:off x="4100291" y="1631669"/>
            <a:ext cx="124158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Find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465572" y="3074369"/>
            <a:ext cx="317755"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5272898" y="3817998"/>
            <a:ext cx="1020858" cy="1200329"/>
          </a:xfrm>
          <a:prstGeom prst="rect">
            <a:avLst/>
          </a:prstGeom>
          <a:noFill/>
        </p:spPr>
        <p:txBody>
          <a:bodyPr vert="horz" rtlCol="0">
            <a:spAutoFit/>
          </a:bodyPr>
          <a:lstStyle/>
          <a:p>
            <a:r>
              <a:rPr lang="en-US" sz="2400" b="1" u="sng" dirty="0" smtClean="0">
                <a:solidFill>
                  <a:srgbClr val="FF0000"/>
                </a:solidFill>
                <a:latin typeface="Arial" pitchFamily="34" charset="0"/>
                <a:cs typeface="Arial" pitchFamily="34" charset="0"/>
              </a:rPr>
              <a:t>-30 </a:t>
            </a:r>
          </a:p>
          <a:p>
            <a:r>
              <a:rPr lang="en-US" sz="2400" b="1" dirty="0" smtClean="0">
                <a:solidFill>
                  <a:srgbClr val="FF0000"/>
                </a:solidFill>
                <a:latin typeface="Arial" pitchFamily="34" charset="0"/>
                <a:cs typeface="Arial" pitchFamily="34" charset="0"/>
              </a:rPr>
              <a:t>   5</a:t>
            </a:r>
          </a:p>
          <a:p>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 </a:t>
            </a:r>
            <a:endParaRPr lang="en-US" sz="2400" b="1" dirty="0">
              <a:solidFill>
                <a:srgbClr val="009300"/>
              </a:solidFill>
              <a:latin typeface="Arial" pitchFamily="34" charset="0"/>
              <a:cs typeface="Arial" pitchFamily="34" charset="0"/>
            </a:endParaRPr>
          </a:p>
        </p:txBody>
      </p:sp>
      <p:sp>
        <p:nvSpPr>
          <p:cNvPr id="7" name="TextBox 6"/>
          <p:cNvSpPr txBox="1"/>
          <p:nvPr/>
        </p:nvSpPr>
        <p:spPr>
          <a:xfrm>
            <a:off x="4604147" y="3465533"/>
            <a:ext cx="187617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15     357</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7240793" y="4057471"/>
            <a:ext cx="2900157" cy="1200329"/>
          </a:xfrm>
          <a:prstGeom prst="rect">
            <a:avLst/>
          </a:prstGeom>
          <a:noFill/>
        </p:spPr>
        <p:txBody>
          <a:bodyPr vert="horz" wrap="square" rtlCol="0">
            <a:spAutoFit/>
          </a:bodyPr>
          <a:lstStyle/>
          <a:p>
            <a:r>
              <a:rPr lang="en-US" sz="2400" dirty="0" smtClean="0">
                <a:solidFill>
                  <a:srgbClr val="009300"/>
                </a:solidFill>
                <a:latin typeface="Arial" pitchFamily="34" charset="0"/>
                <a:cs typeface="Arial" pitchFamily="34" charset="0"/>
              </a:rPr>
              <a:t>15 x 3 = 45</a:t>
            </a:r>
          </a:p>
          <a:p>
            <a:r>
              <a:rPr lang="en-US" sz="2400" dirty="0" smtClean="0">
                <a:solidFill>
                  <a:srgbClr val="009300"/>
                </a:solidFill>
                <a:latin typeface="Arial" pitchFamily="34" charset="0"/>
                <a:cs typeface="Arial" pitchFamily="34" charset="0"/>
              </a:rPr>
              <a:t>57 - 45 =12</a:t>
            </a:r>
          </a:p>
          <a:p>
            <a:r>
              <a:rPr lang="en-US" sz="2400" dirty="0" smtClean="0">
                <a:solidFill>
                  <a:srgbClr val="009300"/>
                </a:solidFill>
                <a:latin typeface="Arial" pitchFamily="34" charset="0"/>
                <a:cs typeface="Arial" pitchFamily="34" charset="0"/>
              </a:rPr>
              <a:t>Compare 12 &lt; 15</a:t>
            </a:r>
            <a:endParaRPr lang="en-US" sz="2400" dirty="0">
              <a:solidFill>
                <a:srgbClr val="009300"/>
              </a:solidFill>
              <a:latin typeface="Arial" pitchFamily="34" charset="0"/>
              <a:cs typeface="Arial" pitchFamily="34" charset="0"/>
            </a:endParaRPr>
          </a:p>
        </p:txBody>
      </p:sp>
      <p:sp>
        <p:nvSpPr>
          <p:cNvPr id="9" name="TextBox 8"/>
          <p:cNvSpPr txBox="1"/>
          <p:nvPr/>
        </p:nvSpPr>
        <p:spPr>
          <a:xfrm>
            <a:off x="4965700" y="4184471"/>
            <a:ext cx="1600264" cy="1200329"/>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         7</a:t>
            </a:r>
          </a:p>
          <a:p>
            <a:r>
              <a:rPr lang="en-US" sz="2400" b="1" dirty="0" smtClean="0">
                <a:solidFill>
                  <a:srgbClr val="009300"/>
                </a:solidFill>
                <a:latin typeface="Arial" pitchFamily="34" charset="0"/>
                <a:cs typeface="Arial" pitchFamily="34" charset="0"/>
              </a:rPr>
              <a:t>  </a:t>
            </a:r>
            <a:r>
              <a:rPr lang="en-US" sz="2400" b="1" u="sng" dirty="0">
                <a:solidFill>
                  <a:srgbClr val="009300"/>
                </a:solidFill>
                <a:latin typeface="Arial" pitchFamily="34" charset="0"/>
                <a:cs typeface="Arial" pitchFamily="34" charset="0"/>
              </a:rPr>
              <a:t> </a:t>
            </a:r>
            <a:r>
              <a:rPr lang="en-US" sz="2400" b="1" u="sng" dirty="0" smtClean="0">
                <a:solidFill>
                  <a:srgbClr val="009300"/>
                </a:solidFill>
                <a:latin typeface="Arial" pitchFamily="34" charset="0"/>
                <a:cs typeface="Arial" pitchFamily="34" charset="0"/>
              </a:rPr>
              <a:t>    45</a:t>
            </a:r>
          </a:p>
          <a:p>
            <a:r>
              <a:rPr lang="en-US" sz="2400" b="1" dirty="0" smtClean="0">
                <a:solidFill>
                  <a:srgbClr val="009300"/>
                </a:solidFill>
                <a:latin typeface="Arial" pitchFamily="34" charset="0"/>
                <a:cs typeface="Arial" pitchFamily="34" charset="0"/>
              </a:rPr>
              <a:t>       12</a:t>
            </a:r>
            <a:endParaRPr lang="en-US" sz="2400" b="1" dirty="0">
              <a:solidFill>
                <a:srgbClr val="009300"/>
              </a:solidFill>
              <a:latin typeface="Arial" pitchFamily="34" charset="0"/>
              <a:cs typeface="Arial" pitchFamily="34" charset="0"/>
            </a:endParaRPr>
          </a:p>
        </p:txBody>
      </p:sp>
      <p:sp>
        <p:nvSpPr>
          <p:cNvPr id="10" name="TextBox 9"/>
          <p:cNvSpPr txBox="1"/>
          <p:nvPr/>
        </p:nvSpPr>
        <p:spPr>
          <a:xfrm>
            <a:off x="838010" y="3291876"/>
            <a:ext cx="3614388" cy="1200329"/>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Step 2</a:t>
            </a:r>
            <a:r>
              <a:rPr lang="en-US" sz="2400" b="1" dirty="0" smtClean="0">
                <a:solidFill>
                  <a:srgbClr val="0000FF"/>
                </a:solidFill>
                <a:latin typeface="Arial" pitchFamily="34" charset="0"/>
                <a:cs typeface="Arial" pitchFamily="34" charset="0"/>
              </a:rPr>
              <a:t>: </a:t>
            </a:r>
            <a:r>
              <a:rPr lang="en-US" sz="2400" dirty="0" smtClean="0">
                <a:solidFill>
                  <a:srgbClr val="009300"/>
                </a:solidFill>
                <a:latin typeface="Arial" pitchFamily="34" charset="0"/>
                <a:cs typeface="Arial" pitchFamily="34" charset="0"/>
              </a:rPr>
              <a:t>Bring down the 7. Can 25 go into 207, yes</a:t>
            </a:r>
            <a:endParaRPr lang="en-US" sz="2400" dirty="0">
              <a:solidFill>
                <a:srgbClr val="009300"/>
              </a:solidFill>
              <a:latin typeface="Arial" pitchFamily="34" charset="0"/>
              <a:cs typeface="Arial" pitchFamily="34" charset="0"/>
            </a:endParaRPr>
          </a:p>
        </p:txBody>
      </p:sp>
      <p:sp>
        <p:nvSpPr>
          <p:cNvPr id="11" name="TextBox 10"/>
          <p:cNvSpPr txBox="1"/>
          <p:nvPr/>
        </p:nvSpPr>
        <p:spPr>
          <a:xfrm>
            <a:off x="5680631" y="3074370"/>
            <a:ext cx="447119" cy="461665"/>
          </a:xfrm>
          <a:prstGeom prst="rect">
            <a:avLst/>
          </a:prstGeom>
          <a:noFill/>
        </p:spPr>
        <p:txBody>
          <a:bodyPr vert="horz" wrap="square" rtlCol="0">
            <a:spAutoFit/>
          </a:bodyPr>
          <a:lstStyle/>
          <a:p>
            <a:r>
              <a:rPr lang="en-US" sz="2400" b="1" dirty="0" smtClean="0">
                <a:solidFill>
                  <a:srgbClr val="009300"/>
                </a:solidFill>
                <a:latin typeface="Arial" pitchFamily="34" charset="0"/>
                <a:cs typeface="Arial" pitchFamily="34" charset="0"/>
              </a:rPr>
              <a:t>3</a:t>
            </a:r>
            <a:endParaRPr lang="en-US" sz="2400" b="1" dirty="0">
              <a:solidFill>
                <a:srgbClr val="009300"/>
              </a:solidFill>
              <a:latin typeface="Arial" pitchFamily="34" charset="0"/>
              <a:cs typeface="Arial" pitchFamily="34" charset="0"/>
            </a:endParaRPr>
          </a:p>
        </p:txBody>
      </p:sp>
      <p:grpSp>
        <p:nvGrpSpPr>
          <p:cNvPr id="14" name="Group 13"/>
          <p:cNvGrpSpPr/>
          <p:nvPr/>
        </p:nvGrpSpPr>
        <p:grpSpPr>
          <a:xfrm>
            <a:off x="5107353" y="3490633"/>
            <a:ext cx="1771189" cy="690741"/>
            <a:chOff x="4203700" y="2946400"/>
            <a:chExt cx="1630554" cy="750317"/>
          </a:xfrm>
        </p:grpSpPr>
        <p:sp>
          <p:nvSpPr>
            <p:cNvPr id="12" name="Freeform 11"/>
            <p:cNvSpPr/>
            <p:nvPr/>
          </p:nvSpPr>
          <p:spPr>
            <a:xfrm>
              <a:off x="4207002" y="2946400"/>
              <a:ext cx="1627252" cy="29846"/>
            </a:xfrm>
            <a:custGeom>
              <a:avLst/>
              <a:gdLst/>
              <a:ahLst/>
              <a:cxnLst/>
              <a:rect l="0" t="0" r="0" b="0"/>
              <a:pathLst>
                <a:path w="1627252" h="29846">
                  <a:moveTo>
                    <a:pt x="0" y="0"/>
                  </a:moveTo>
                  <a:lnTo>
                    <a:pt x="1627251" y="0"/>
                  </a:lnTo>
                  <a:lnTo>
                    <a:pt x="1627251" y="29845"/>
                  </a:lnTo>
                  <a:lnTo>
                    <a:pt x="0" y="2984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13" name="Freeform 12"/>
            <p:cNvSpPr/>
            <p:nvPr/>
          </p:nvSpPr>
          <p:spPr>
            <a:xfrm>
              <a:off x="4203700" y="2953639"/>
              <a:ext cx="141987" cy="743078"/>
            </a:xfrm>
            <a:custGeom>
              <a:avLst/>
              <a:gdLst/>
              <a:ahLst/>
              <a:cxnLst/>
              <a:rect l="0" t="0" r="0" b="0"/>
              <a:pathLst>
                <a:path w="141987" h="743078">
                  <a:moveTo>
                    <a:pt x="0" y="0"/>
                  </a:moveTo>
                  <a:lnTo>
                    <a:pt x="4699" y="2921"/>
                  </a:lnTo>
                  <a:lnTo>
                    <a:pt x="8636" y="7239"/>
                  </a:lnTo>
                  <a:lnTo>
                    <a:pt x="17272" y="12446"/>
                  </a:lnTo>
                  <a:lnTo>
                    <a:pt x="19558" y="18288"/>
                  </a:lnTo>
                  <a:lnTo>
                    <a:pt x="23876" y="21082"/>
                  </a:lnTo>
                  <a:lnTo>
                    <a:pt x="28194" y="25019"/>
                  </a:lnTo>
                  <a:lnTo>
                    <a:pt x="34925" y="33655"/>
                  </a:lnTo>
                  <a:lnTo>
                    <a:pt x="42164" y="40386"/>
                  </a:lnTo>
                  <a:lnTo>
                    <a:pt x="45974" y="46101"/>
                  </a:lnTo>
                  <a:lnTo>
                    <a:pt x="50292" y="49911"/>
                  </a:lnTo>
                  <a:lnTo>
                    <a:pt x="57023" y="58547"/>
                  </a:lnTo>
                  <a:lnTo>
                    <a:pt x="75311" y="87376"/>
                  </a:lnTo>
                  <a:lnTo>
                    <a:pt x="78232" y="94615"/>
                  </a:lnTo>
                  <a:lnTo>
                    <a:pt x="83439" y="104140"/>
                  </a:lnTo>
                  <a:lnTo>
                    <a:pt x="97409" y="133477"/>
                  </a:lnTo>
                  <a:lnTo>
                    <a:pt x="98806" y="138684"/>
                  </a:lnTo>
                  <a:lnTo>
                    <a:pt x="104521" y="151257"/>
                  </a:lnTo>
                  <a:lnTo>
                    <a:pt x="106045" y="158369"/>
                  </a:lnTo>
                  <a:lnTo>
                    <a:pt x="112776" y="176149"/>
                  </a:lnTo>
                  <a:lnTo>
                    <a:pt x="120904" y="203073"/>
                  </a:lnTo>
                  <a:lnTo>
                    <a:pt x="126619" y="229489"/>
                  </a:lnTo>
                  <a:lnTo>
                    <a:pt x="134874" y="270764"/>
                  </a:lnTo>
                  <a:lnTo>
                    <a:pt x="134874" y="278003"/>
                  </a:lnTo>
                  <a:lnTo>
                    <a:pt x="136271" y="284607"/>
                  </a:lnTo>
                  <a:lnTo>
                    <a:pt x="136271" y="291846"/>
                  </a:lnTo>
                  <a:lnTo>
                    <a:pt x="138176" y="298577"/>
                  </a:lnTo>
                  <a:lnTo>
                    <a:pt x="138176" y="305816"/>
                  </a:lnTo>
                  <a:lnTo>
                    <a:pt x="139192" y="312547"/>
                  </a:lnTo>
                  <a:lnTo>
                    <a:pt x="139192" y="319659"/>
                  </a:lnTo>
                  <a:lnTo>
                    <a:pt x="140589" y="326390"/>
                  </a:lnTo>
                  <a:lnTo>
                    <a:pt x="140589" y="341757"/>
                  </a:lnTo>
                  <a:lnTo>
                    <a:pt x="141986" y="348488"/>
                  </a:lnTo>
                  <a:lnTo>
                    <a:pt x="141986" y="385953"/>
                  </a:lnTo>
                  <a:lnTo>
                    <a:pt x="140589" y="394589"/>
                  </a:lnTo>
                  <a:lnTo>
                    <a:pt x="140589" y="416687"/>
                  </a:lnTo>
                  <a:lnTo>
                    <a:pt x="139192" y="423799"/>
                  </a:lnTo>
                  <a:lnTo>
                    <a:pt x="138176" y="445897"/>
                  </a:lnTo>
                  <a:lnTo>
                    <a:pt x="136271" y="454152"/>
                  </a:lnTo>
                  <a:lnTo>
                    <a:pt x="136271" y="461264"/>
                  </a:lnTo>
                  <a:lnTo>
                    <a:pt x="133350" y="475234"/>
                  </a:lnTo>
                  <a:lnTo>
                    <a:pt x="133350" y="481965"/>
                  </a:lnTo>
                  <a:lnTo>
                    <a:pt x="130937" y="495808"/>
                  </a:lnTo>
                  <a:lnTo>
                    <a:pt x="128143" y="503047"/>
                  </a:lnTo>
                  <a:lnTo>
                    <a:pt x="128143" y="509778"/>
                  </a:lnTo>
                  <a:lnTo>
                    <a:pt x="125222" y="523748"/>
                  </a:lnTo>
                  <a:lnTo>
                    <a:pt x="122301" y="530479"/>
                  </a:lnTo>
                  <a:lnTo>
                    <a:pt x="118491" y="551561"/>
                  </a:lnTo>
                  <a:lnTo>
                    <a:pt x="112776" y="564007"/>
                  </a:lnTo>
                  <a:lnTo>
                    <a:pt x="109855" y="577977"/>
                  </a:lnTo>
                  <a:lnTo>
                    <a:pt x="106934" y="583692"/>
                  </a:lnTo>
                  <a:lnTo>
                    <a:pt x="97409" y="610108"/>
                  </a:lnTo>
                  <a:lnTo>
                    <a:pt x="83439" y="638937"/>
                  </a:lnTo>
                  <a:lnTo>
                    <a:pt x="67183" y="671068"/>
                  </a:lnTo>
                  <a:lnTo>
                    <a:pt x="59944" y="679196"/>
                  </a:lnTo>
                  <a:lnTo>
                    <a:pt x="54610" y="688848"/>
                  </a:lnTo>
                  <a:lnTo>
                    <a:pt x="50292" y="693166"/>
                  </a:lnTo>
                  <a:lnTo>
                    <a:pt x="47498" y="698373"/>
                  </a:lnTo>
                  <a:lnTo>
                    <a:pt x="43561" y="701294"/>
                  </a:lnTo>
                  <a:lnTo>
                    <a:pt x="37846" y="709930"/>
                  </a:lnTo>
                  <a:lnTo>
                    <a:pt x="33528" y="713740"/>
                  </a:lnTo>
                  <a:lnTo>
                    <a:pt x="31115" y="718058"/>
                  </a:lnTo>
                  <a:lnTo>
                    <a:pt x="26797" y="720979"/>
                  </a:lnTo>
                  <a:lnTo>
                    <a:pt x="11430" y="733425"/>
                  </a:lnTo>
                  <a:lnTo>
                    <a:pt x="8636" y="737362"/>
                  </a:lnTo>
                  <a:lnTo>
                    <a:pt x="0" y="743077"/>
                  </a:lnTo>
                  <a:lnTo>
                    <a:pt x="0" y="726313"/>
                  </a:lnTo>
                  <a:lnTo>
                    <a:pt x="4699" y="722376"/>
                  </a:lnTo>
                  <a:lnTo>
                    <a:pt x="5715" y="720979"/>
                  </a:lnTo>
                  <a:lnTo>
                    <a:pt x="8636" y="719582"/>
                  </a:lnTo>
                  <a:lnTo>
                    <a:pt x="10033" y="716661"/>
                  </a:lnTo>
                  <a:lnTo>
                    <a:pt x="15748" y="710946"/>
                  </a:lnTo>
                  <a:lnTo>
                    <a:pt x="17272" y="708533"/>
                  </a:lnTo>
                  <a:lnTo>
                    <a:pt x="22479" y="702691"/>
                  </a:lnTo>
                  <a:lnTo>
                    <a:pt x="23876" y="699897"/>
                  </a:lnTo>
                  <a:lnTo>
                    <a:pt x="26797" y="698373"/>
                  </a:lnTo>
                  <a:lnTo>
                    <a:pt x="26797" y="695960"/>
                  </a:lnTo>
                  <a:lnTo>
                    <a:pt x="31115" y="691642"/>
                  </a:lnTo>
                  <a:lnTo>
                    <a:pt x="33528" y="685927"/>
                  </a:lnTo>
                  <a:lnTo>
                    <a:pt x="34925" y="685038"/>
                  </a:lnTo>
                  <a:lnTo>
                    <a:pt x="37846" y="679196"/>
                  </a:lnTo>
                  <a:lnTo>
                    <a:pt x="40767" y="676402"/>
                  </a:lnTo>
                  <a:lnTo>
                    <a:pt x="43561" y="671068"/>
                  </a:lnTo>
                  <a:lnTo>
                    <a:pt x="43561" y="668147"/>
                  </a:lnTo>
                  <a:lnTo>
                    <a:pt x="45974" y="665353"/>
                  </a:lnTo>
                  <a:lnTo>
                    <a:pt x="50292" y="657098"/>
                  </a:lnTo>
                  <a:lnTo>
                    <a:pt x="50292" y="654304"/>
                  </a:lnTo>
                  <a:lnTo>
                    <a:pt x="56134" y="643255"/>
                  </a:lnTo>
                  <a:lnTo>
                    <a:pt x="57023" y="638937"/>
                  </a:lnTo>
                  <a:lnTo>
                    <a:pt x="58547" y="636016"/>
                  </a:lnTo>
                  <a:lnTo>
                    <a:pt x="58547" y="633603"/>
                  </a:lnTo>
                  <a:lnTo>
                    <a:pt x="65659" y="616331"/>
                  </a:lnTo>
                  <a:lnTo>
                    <a:pt x="65659" y="612521"/>
                  </a:lnTo>
                  <a:lnTo>
                    <a:pt x="67183" y="610108"/>
                  </a:lnTo>
                  <a:lnTo>
                    <a:pt x="68580" y="605282"/>
                  </a:lnTo>
                  <a:lnTo>
                    <a:pt x="68580" y="601472"/>
                  </a:lnTo>
                  <a:lnTo>
                    <a:pt x="70993" y="594233"/>
                  </a:lnTo>
                  <a:lnTo>
                    <a:pt x="70993" y="590423"/>
                  </a:lnTo>
                  <a:lnTo>
                    <a:pt x="72390" y="586105"/>
                  </a:lnTo>
                  <a:lnTo>
                    <a:pt x="73914" y="583692"/>
                  </a:lnTo>
                  <a:lnTo>
                    <a:pt x="73914" y="578866"/>
                  </a:lnTo>
                  <a:lnTo>
                    <a:pt x="75311" y="575056"/>
                  </a:lnTo>
                  <a:lnTo>
                    <a:pt x="75311" y="570738"/>
                  </a:lnTo>
                  <a:lnTo>
                    <a:pt x="78232" y="562610"/>
                  </a:lnTo>
                  <a:lnTo>
                    <a:pt x="78232" y="558292"/>
                  </a:lnTo>
                  <a:lnTo>
                    <a:pt x="79629" y="553974"/>
                  </a:lnTo>
                  <a:lnTo>
                    <a:pt x="79629" y="550164"/>
                  </a:lnTo>
                  <a:lnTo>
                    <a:pt x="81026" y="545719"/>
                  </a:lnTo>
                  <a:lnTo>
                    <a:pt x="81026" y="536194"/>
                  </a:lnTo>
                  <a:lnTo>
                    <a:pt x="82042" y="531876"/>
                  </a:lnTo>
                  <a:lnTo>
                    <a:pt x="82042" y="528066"/>
                  </a:lnTo>
                  <a:lnTo>
                    <a:pt x="83439" y="523748"/>
                  </a:lnTo>
                  <a:lnTo>
                    <a:pt x="83439" y="519430"/>
                  </a:lnTo>
                  <a:lnTo>
                    <a:pt x="84836" y="514096"/>
                  </a:lnTo>
                  <a:lnTo>
                    <a:pt x="84836" y="505460"/>
                  </a:lnTo>
                  <a:lnTo>
                    <a:pt x="86360" y="501650"/>
                  </a:lnTo>
                  <a:lnTo>
                    <a:pt x="86360" y="495808"/>
                  </a:lnTo>
                  <a:lnTo>
                    <a:pt x="87757" y="491490"/>
                  </a:lnTo>
                  <a:lnTo>
                    <a:pt x="87757" y="481965"/>
                  </a:lnTo>
                  <a:lnTo>
                    <a:pt x="89154" y="478155"/>
                  </a:lnTo>
                  <a:lnTo>
                    <a:pt x="89154" y="454152"/>
                  </a:lnTo>
                  <a:lnTo>
                    <a:pt x="90678" y="448818"/>
                  </a:lnTo>
                  <a:lnTo>
                    <a:pt x="90678" y="429133"/>
                  </a:lnTo>
                  <a:lnTo>
                    <a:pt x="92075" y="425323"/>
                  </a:lnTo>
                  <a:lnTo>
                    <a:pt x="92075" y="332232"/>
                  </a:lnTo>
                  <a:lnTo>
                    <a:pt x="90678" y="327914"/>
                  </a:lnTo>
                  <a:lnTo>
                    <a:pt x="90678" y="301498"/>
                  </a:lnTo>
                  <a:lnTo>
                    <a:pt x="89154" y="297180"/>
                  </a:lnTo>
                  <a:lnTo>
                    <a:pt x="89154" y="278003"/>
                  </a:lnTo>
                  <a:lnTo>
                    <a:pt x="87757" y="272161"/>
                  </a:lnTo>
                  <a:lnTo>
                    <a:pt x="87757" y="257302"/>
                  </a:lnTo>
                  <a:lnTo>
                    <a:pt x="86360" y="252984"/>
                  </a:lnTo>
                  <a:lnTo>
                    <a:pt x="86360" y="248666"/>
                  </a:lnTo>
                  <a:lnTo>
                    <a:pt x="84836" y="243332"/>
                  </a:lnTo>
                  <a:lnTo>
                    <a:pt x="84836" y="234696"/>
                  </a:lnTo>
                  <a:lnTo>
                    <a:pt x="83439" y="229489"/>
                  </a:lnTo>
                  <a:lnTo>
                    <a:pt x="83439" y="220853"/>
                  </a:lnTo>
                  <a:lnTo>
                    <a:pt x="82042" y="217043"/>
                  </a:lnTo>
                  <a:lnTo>
                    <a:pt x="82042" y="211201"/>
                  </a:lnTo>
                  <a:lnTo>
                    <a:pt x="81026" y="208280"/>
                  </a:lnTo>
                  <a:lnTo>
                    <a:pt x="81026" y="203073"/>
                  </a:lnTo>
                  <a:lnTo>
                    <a:pt x="79629" y="198755"/>
                  </a:lnTo>
                  <a:lnTo>
                    <a:pt x="79629" y="194437"/>
                  </a:lnTo>
                  <a:lnTo>
                    <a:pt x="78232" y="190627"/>
                  </a:lnTo>
                  <a:lnTo>
                    <a:pt x="78232" y="186309"/>
                  </a:lnTo>
                  <a:lnTo>
                    <a:pt x="76708" y="181991"/>
                  </a:lnTo>
                  <a:lnTo>
                    <a:pt x="76708" y="177673"/>
                  </a:lnTo>
                  <a:lnTo>
                    <a:pt x="75311" y="175260"/>
                  </a:lnTo>
                  <a:lnTo>
                    <a:pt x="73914" y="169418"/>
                  </a:lnTo>
                  <a:lnTo>
                    <a:pt x="73914" y="162687"/>
                  </a:lnTo>
                  <a:lnTo>
                    <a:pt x="70993" y="156083"/>
                  </a:lnTo>
                  <a:lnTo>
                    <a:pt x="70993" y="151257"/>
                  </a:lnTo>
                  <a:lnTo>
                    <a:pt x="69596" y="148844"/>
                  </a:lnTo>
                  <a:lnTo>
                    <a:pt x="68580" y="144526"/>
                  </a:lnTo>
                  <a:lnTo>
                    <a:pt x="67183" y="141605"/>
                  </a:lnTo>
                  <a:lnTo>
                    <a:pt x="67183" y="137795"/>
                  </a:lnTo>
                  <a:lnTo>
                    <a:pt x="65659" y="133477"/>
                  </a:lnTo>
                  <a:lnTo>
                    <a:pt x="65659" y="131064"/>
                  </a:lnTo>
                  <a:lnTo>
                    <a:pt x="58547" y="113792"/>
                  </a:lnTo>
                  <a:lnTo>
                    <a:pt x="58547" y="111379"/>
                  </a:lnTo>
                  <a:lnTo>
                    <a:pt x="50292" y="93091"/>
                  </a:lnTo>
                  <a:lnTo>
                    <a:pt x="50292" y="90297"/>
                  </a:lnTo>
                  <a:lnTo>
                    <a:pt x="40767" y="71120"/>
                  </a:lnTo>
                  <a:lnTo>
                    <a:pt x="37846" y="68199"/>
                  </a:lnTo>
                  <a:lnTo>
                    <a:pt x="32131" y="57150"/>
                  </a:lnTo>
                  <a:lnTo>
                    <a:pt x="29718" y="54229"/>
                  </a:lnTo>
                  <a:lnTo>
                    <a:pt x="25400" y="46101"/>
                  </a:lnTo>
                  <a:lnTo>
                    <a:pt x="22479" y="44704"/>
                  </a:lnTo>
                  <a:lnTo>
                    <a:pt x="21082" y="41783"/>
                  </a:lnTo>
                  <a:lnTo>
                    <a:pt x="18161" y="38862"/>
                  </a:lnTo>
                  <a:lnTo>
                    <a:pt x="15748" y="33655"/>
                  </a:lnTo>
                  <a:lnTo>
                    <a:pt x="8636" y="26416"/>
                  </a:lnTo>
                  <a:lnTo>
                    <a:pt x="7112" y="24003"/>
                  </a:lnTo>
                  <a:lnTo>
                    <a:pt x="0" y="1676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grpSp>
      <p:cxnSp>
        <p:nvCxnSpPr>
          <p:cNvPr id="15" name="Straight Connector 14"/>
          <p:cNvCxnSpPr/>
          <p:nvPr/>
        </p:nvCxnSpPr>
        <p:spPr>
          <a:xfrm>
            <a:off x="5893690" y="3854916"/>
            <a:ext cx="0" cy="31068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07156" y="532658"/>
            <a:ext cx="3752342" cy="2525386"/>
          </a:xfrm>
          <a:prstGeom prst="rect">
            <a:avLst/>
          </a:prstGeom>
          <a:solidFill>
            <a:scrgbClr r="0" g="0" b="0">
              <a:alpha val="0"/>
            </a:scrgbClr>
          </a:solidFill>
        </p:spPr>
      </p:pic>
      <p:sp>
        <p:nvSpPr>
          <p:cNvPr id="19" name="TextBox 18"/>
          <p:cNvSpPr txBox="1"/>
          <p:nvPr/>
        </p:nvSpPr>
        <p:spPr>
          <a:xfrm>
            <a:off x="858378" y="988631"/>
            <a:ext cx="5214652" cy="830997"/>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EXAMPLE </a:t>
            </a:r>
            <a:r>
              <a:rPr lang="en-US" sz="2400" dirty="0" smtClean="0">
                <a:solidFill>
                  <a:srgbClr val="0000FF"/>
                </a:solidFill>
                <a:latin typeface="Arial" pitchFamily="34" charset="0"/>
                <a:cs typeface="Arial" pitchFamily="34" charset="0"/>
              </a:rPr>
              <a:t>2</a:t>
            </a:r>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(change pages to see each step)</a:t>
            </a:r>
            <a:endParaRPr lang="en-US" sz="2400" dirty="0">
              <a:solidFill>
                <a:srgbClr val="0000FF"/>
              </a:solidFill>
              <a:latin typeface="Arial" pitchFamily="34" charset="0"/>
              <a:cs typeface="Arial" pitchFamily="34" charset="0"/>
            </a:endParaRPr>
          </a:p>
        </p:txBody>
      </p:sp>
      <p:cxnSp>
        <p:nvCxnSpPr>
          <p:cNvPr id="20" name="Straight Connector 19"/>
          <p:cNvCxnSpPr/>
          <p:nvPr/>
        </p:nvCxnSpPr>
        <p:spPr>
          <a:xfrm flipH="1">
            <a:off x="6127750" y="4752635"/>
            <a:ext cx="1062244" cy="32736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99390" y="4565650"/>
            <a:ext cx="287258" cy="461665"/>
          </a:xfrm>
          <a:prstGeom prst="rect">
            <a:avLst/>
          </a:prstGeom>
        </p:spPr>
        <p:txBody>
          <a:bodyPr wrap="none">
            <a:spAutoFit/>
          </a:bodyPr>
          <a:lstStyle/>
          <a:p>
            <a:r>
              <a:rPr lang="en-US" sz="2400" b="1" dirty="0">
                <a:solidFill>
                  <a:srgbClr val="00B050"/>
                </a:solidFill>
                <a:latin typeface="Arial" pitchFamily="34" charset="0"/>
                <a:cs typeface="Arial" pitchFamily="34" charset="0"/>
              </a:rPr>
              <a:t>-</a:t>
            </a:r>
            <a:endParaRPr lang="en-US" sz="2400" b="1" dirty="0">
              <a:solidFill>
                <a:srgbClr val="00B050"/>
              </a:solidFill>
            </a:endParaRPr>
          </a:p>
        </p:txBody>
      </p:sp>
    </p:spTree>
    <p:extLst>
      <p:ext uri="{BB962C8B-B14F-4D97-AF65-F5344CB8AC3E}">
        <p14:creationId xmlns:p14="http://schemas.microsoft.com/office/powerpoint/2010/main" xmlns="" val="243194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6093278" y="3898737"/>
            <a:ext cx="308880" cy="765684"/>
          </a:xfrm>
          <a:custGeom>
            <a:avLst/>
            <a:gdLst/>
            <a:ahLst/>
            <a:cxnLst/>
            <a:rect l="0" t="0" r="0" b="0"/>
            <a:pathLst>
              <a:path w="284354" h="831724">
                <a:moveTo>
                  <a:pt x="0" y="0"/>
                </a:moveTo>
                <a:lnTo>
                  <a:pt x="284353" y="0"/>
                </a:lnTo>
                <a:lnTo>
                  <a:pt x="284353" y="831723"/>
                </a:lnTo>
                <a:lnTo>
                  <a:pt x="0" y="831723"/>
                </a:lnTo>
                <a:close/>
              </a:path>
            </a:pathLst>
          </a:custGeom>
          <a:solidFill>
            <a:srgbClr val="FFFFFF">
              <a:alpha val="30980"/>
            </a:srgbClr>
          </a:solidFill>
          <a:ln w="38100" cap="flat" cmpd="sng" algn="ctr">
            <a:solidFill>
              <a:srgbClr val="FFFFFF">
                <a:alpha val="3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3" name="TextBox 2"/>
          <p:cNvSpPr txBox="1"/>
          <p:nvPr/>
        </p:nvSpPr>
        <p:spPr>
          <a:xfrm>
            <a:off x="4144820" y="1703523"/>
            <a:ext cx="124158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Find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511880" y="3155950"/>
            <a:ext cx="331089"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5232400" y="3889852"/>
            <a:ext cx="1020858" cy="1200329"/>
          </a:xfrm>
          <a:prstGeom prst="rect">
            <a:avLst/>
          </a:prstGeom>
          <a:noFill/>
        </p:spPr>
        <p:txBody>
          <a:bodyPr vert="horz" rtlCol="0">
            <a:spAutoFit/>
          </a:bodyPr>
          <a:lstStyle/>
          <a:p>
            <a:r>
              <a:rPr lang="en-US" sz="2400" b="1" u="sng" dirty="0" smtClean="0">
                <a:solidFill>
                  <a:srgbClr val="FF0000"/>
                </a:solidFill>
                <a:latin typeface="Arial" pitchFamily="34" charset="0"/>
                <a:cs typeface="Arial" pitchFamily="34" charset="0"/>
              </a:rPr>
              <a:t>-30 </a:t>
            </a:r>
          </a:p>
          <a:p>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5</a:t>
            </a:r>
          </a:p>
          <a:p>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 </a:t>
            </a:r>
            <a:endParaRPr lang="en-US" sz="2400" b="1" dirty="0">
              <a:solidFill>
                <a:srgbClr val="009300"/>
              </a:solidFill>
              <a:latin typeface="Arial" pitchFamily="34" charset="0"/>
              <a:cs typeface="Arial" pitchFamily="34" charset="0"/>
            </a:endParaRPr>
          </a:p>
        </p:txBody>
      </p:sp>
      <p:sp>
        <p:nvSpPr>
          <p:cNvPr id="7" name="TextBox 6"/>
          <p:cNvSpPr txBox="1"/>
          <p:nvPr/>
        </p:nvSpPr>
        <p:spPr>
          <a:xfrm>
            <a:off x="4572476" y="3556000"/>
            <a:ext cx="215207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15     357.</a:t>
            </a:r>
            <a:r>
              <a:rPr lang="en-US" sz="2400" b="1" dirty="0" smtClean="0">
                <a:solidFill>
                  <a:srgbClr val="800080"/>
                </a:solidFill>
                <a:latin typeface="Arial" pitchFamily="34" charset="0"/>
                <a:cs typeface="Arial" pitchFamily="34" charset="0"/>
              </a:rPr>
              <a:t>0</a:t>
            </a:r>
            <a:endParaRPr lang="en-US" sz="2400" b="1" dirty="0">
              <a:solidFill>
                <a:srgbClr val="800080"/>
              </a:solidFill>
              <a:latin typeface="Arial" pitchFamily="34" charset="0"/>
              <a:cs typeface="Arial" pitchFamily="34" charset="0"/>
            </a:endParaRPr>
          </a:p>
        </p:txBody>
      </p:sp>
      <p:sp>
        <p:nvSpPr>
          <p:cNvPr id="8" name="TextBox 7"/>
          <p:cNvSpPr txBox="1"/>
          <p:nvPr/>
        </p:nvSpPr>
        <p:spPr>
          <a:xfrm>
            <a:off x="5019162" y="4241800"/>
            <a:ext cx="1793399" cy="1938992"/>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        7</a:t>
            </a:r>
          </a:p>
          <a:p>
            <a:r>
              <a:rPr lang="en-US" sz="2400" b="1" dirty="0" smtClean="0">
                <a:solidFill>
                  <a:srgbClr val="009300"/>
                </a:solidFill>
                <a:latin typeface="Arial" pitchFamily="34" charset="0"/>
                <a:cs typeface="Arial" pitchFamily="34" charset="0"/>
              </a:rPr>
              <a:t>  </a:t>
            </a:r>
            <a:r>
              <a:rPr lang="en-US" sz="2400" b="1" u="sng" dirty="0" smtClean="0">
                <a:solidFill>
                  <a:srgbClr val="009300"/>
                </a:solidFill>
                <a:latin typeface="Arial" pitchFamily="34" charset="0"/>
                <a:cs typeface="Arial" pitchFamily="34" charset="0"/>
              </a:rPr>
              <a:t>-   45</a:t>
            </a:r>
          </a:p>
          <a:p>
            <a:r>
              <a:rPr lang="en-US" sz="2400" b="1" dirty="0" smtClean="0">
                <a:solidFill>
                  <a:srgbClr val="009300"/>
                </a:solidFill>
                <a:latin typeface="Arial" pitchFamily="34" charset="0"/>
                <a:cs typeface="Arial" pitchFamily="34" charset="0"/>
              </a:rPr>
              <a:t>       12</a:t>
            </a:r>
            <a:r>
              <a:rPr lang="en-US" sz="2400" b="1" dirty="0" smtClean="0">
                <a:solidFill>
                  <a:srgbClr val="800080"/>
                </a:solidFill>
                <a:latin typeface="Arial" pitchFamily="34" charset="0"/>
                <a:cs typeface="Arial" pitchFamily="34" charset="0"/>
              </a:rPr>
              <a:t>0</a:t>
            </a:r>
          </a:p>
          <a:p>
            <a:r>
              <a:rPr lang="en-US" sz="2400" b="1" dirty="0" smtClean="0">
                <a:solidFill>
                  <a:srgbClr val="800080"/>
                </a:solidFill>
                <a:latin typeface="Arial" pitchFamily="34" charset="0"/>
                <a:cs typeface="Arial" pitchFamily="34" charset="0"/>
              </a:rPr>
              <a:t>     </a:t>
            </a:r>
            <a:r>
              <a:rPr lang="en-US" sz="2400" b="1" u="sng" dirty="0" smtClean="0">
                <a:solidFill>
                  <a:srgbClr val="800080"/>
                </a:solidFill>
                <a:latin typeface="Arial" pitchFamily="34" charset="0"/>
                <a:cs typeface="Arial" pitchFamily="34" charset="0"/>
              </a:rPr>
              <a:t>- 120</a:t>
            </a:r>
          </a:p>
          <a:p>
            <a:r>
              <a:rPr lang="en-US" sz="2400" b="1" dirty="0">
                <a:solidFill>
                  <a:srgbClr val="800080"/>
                </a:solidFill>
                <a:latin typeface="Arial" pitchFamily="34" charset="0"/>
                <a:cs typeface="Arial" pitchFamily="34" charset="0"/>
              </a:rPr>
              <a:t> </a:t>
            </a:r>
            <a:r>
              <a:rPr lang="en-US" sz="2400" b="1" dirty="0" smtClean="0">
                <a:solidFill>
                  <a:srgbClr val="800080"/>
                </a:solidFill>
                <a:latin typeface="Arial" pitchFamily="34" charset="0"/>
                <a:cs typeface="Arial" pitchFamily="34" charset="0"/>
              </a:rPr>
              <a:t>           0</a:t>
            </a:r>
            <a:endParaRPr lang="en-US" sz="2400" b="1" dirty="0">
              <a:solidFill>
                <a:srgbClr val="800080"/>
              </a:solidFill>
              <a:latin typeface="Arial" pitchFamily="34" charset="0"/>
              <a:cs typeface="Arial" pitchFamily="34" charset="0"/>
            </a:endParaRPr>
          </a:p>
        </p:txBody>
      </p:sp>
      <p:sp>
        <p:nvSpPr>
          <p:cNvPr id="9" name="TextBox 8"/>
          <p:cNvSpPr txBox="1"/>
          <p:nvPr/>
        </p:nvSpPr>
        <p:spPr>
          <a:xfrm>
            <a:off x="5694172" y="3155950"/>
            <a:ext cx="331089" cy="461665"/>
          </a:xfrm>
          <a:prstGeom prst="rect">
            <a:avLst/>
          </a:prstGeom>
          <a:noFill/>
        </p:spPr>
        <p:txBody>
          <a:bodyPr vert="horz" wrap="square" rtlCol="0">
            <a:spAutoFit/>
          </a:bodyPr>
          <a:lstStyle/>
          <a:p>
            <a:r>
              <a:rPr lang="en-US" sz="2400" b="1" dirty="0" smtClean="0">
                <a:solidFill>
                  <a:srgbClr val="009300"/>
                </a:solidFill>
                <a:latin typeface="Arial" pitchFamily="34" charset="0"/>
                <a:cs typeface="Arial" pitchFamily="34" charset="0"/>
              </a:rPr>
              <a:t>3</a:t>
            </a:r>
            <a:endParaRPr lang="en-US" sz="2400" b="1" dirty="0">
              <a:solidFill>
                <a:srgbClr val="009300"/>
              </a:solidFill>
              <a:latin typeface="Arial" pitchFamily="34" charset="0"/>
              <a:cs typeface="Arial" pitchFamily="34" charset="0"/>
            </a:endParaRPr>
          </a:p>
        </p:txBody>
      </p:sp>
      <p:grpSp>
        <p:nvGrpSpPr>
          <p:cNvPr id="12" name="Group 11"/>
          <p:cNvGrpSpPr/>
          <p:nvPr/>
        </p:nvGrpSpPr>
        <p:grpSpPr>
          <a:xfrm>
            <a:off x="5151882" y="3562487"/>
            <a:ext cx="1771189" cy="690741"/>
            <a:chOff x="4203700" y="2946400"/>
            <a:chExt cx="1630554" cy="750317"/>
          </a:xfrm>
        </p:grpSpPr>
        <p:sp>
          <p:nvSpPr>
            <p:cNvPr id="10" name="Freeform 9"/>
            <p:cNvSpPr/>
            <p:nvPr/>
          </p:nvSpPr>
          <p:spPr>
            <a:xfrm>
              <a:off x="4207002" y="2946400"/>
              <a:ext cx="1627252" cy="29846"/>
            </a:xfrm>
            <a:custGeom>
              <a:avLst/>
              <a:gdLst/>
              <a:ahLst/>
              <a:cxnLst/>
              <a:rect l="0" t="0" r="0" b="0"/>
              <a:pathLst>
                <a:path w="1627252" h="29846">
                  <a:moveTo>
                    <a:pt x="0" y="0"/>
                  </a:moveTo>
                  <a:lnTo>
                    <a:pt x="1627251" y="0"/>
                  </a:lnTo>
                  <a:lnTo>
                    <a:pt x="1627251" y="29845"/>
                  </a:lnTo>
                  <a:lnTo>
                    <a:pt x="0" y="2984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11" name="Freeform 10"/>
            <p:cNvSpPr/>
            <p:nvPr/>
          </p:nvSpPr>
          <p:spPr>
            <a:xfrm>
              <a:off x="4203700" y="2953639"/>
              <a:ext cx="141987" cy="743078"/>
            </a:xfrm>
            <a:custGeom>
              <a:avLst/>
              <a:gdLst/>
              <a:ahLst/>
              <a:cxnLst/>
              <a:rect l="0" t="0" r="0" b="0"/>
              <a:pathLst>
                <a:path w="141987" h="743078">
                  <a:moveTo>
                    <a:pt x="0" y="0"/>
                  </a:moveTo>
                  <a:lnTo>
                    <a:pt x="4699" y="2921"/>
                  </a:lnTo>
                  <a:lnTo>
                    <a:pt x="8636" y="7239"/>
                  </a:lnTo>
                  <a:lnTo>
                    <a:pt x="17272" y="12446"/>
                  </a:lnTo>
                  <a:lnTo>
                    <a:pt x="19558" y="18288"/>
                  </a:lnTo>
                  <a:lnTo>
                    <a:pt x="23876" y="21082"/>
                  </a:lnTo>
                  <a:lnTo>
                    <a:pt x="28194" y="25019"/>
                  </a:lnTo>
                  <a:lnTo>
                    <a:pt x="34925" y="33655"/>
                  </a:lnTo>
                  <a:lnTo>
                    <a:pt x="42164" y="40386"/>
                  </a:lnTo>
                  <a:lnTo>
                    <a:pt x="45974" y="46101"/>
                  </a:lnTo>
                  <a:lnTo>
                    <a:pt x="50292" y="49911"/>
                  </a:lnTo>
                  <a:lnTo>
                    <a:pt x="57023" y="58547"/>
                  </a:lnTo>
                  <a:lnTo>
                    <a:pt x="75311" y="87376"/>
                  </a:lnTo>
                  <a:lnTo>
                    <a:pt x="78232" y="94615"/>
                  </a:lnTo>
                  <a:lnTo>
                    <a:pt x="83439" y="104140"/>
                  </a:lnTo>
                  <a:lnTo>
                    <a:pt x="97409" y="133477"/>
                  </a:lnTo>
                  <a:lnTo>
                    <a:pt x="98806" y="138684"/>
                  </a:lnTo>
                  <a:lnTo>
                    <a:pt x="104521" y="151257"/>
                  </a:lnTo>
                  <a:lnTo>
                    <a:pt x="106045" y="158369"/>
                  </a:lnTo>
                  <a:lnTo>
                    <a:pt x="112776" y="176149"/>
                  </a:lnTo>
                  <a:lnTo>
                    <a:pt x="120904" y="203073"/>
                  </a:lnTo>
                  <a:lnTo>
                    <a:pt x="126619" y="229489"/>
                  </a:lnTo>
                  <a:lnTo>
                    <a:pt x="134874" y="270764"/>
                  </a:lnTo>
                  <a:lnTo>
                    <a:pt x="134874" y="278003"/>
                  </a:lnTo>
                  <a:lnTo>
                    <a:pt x="136271" y="284607"/>
                  </a:lnTo>
                  <a:lnTo>
                    <a:pt x="136271" y="291846"/>
                  </a:lnTo>
                  <a:lnTo>
                    <a:pt x="138176" y="298577"/>
                  </a:lnTo>
                  <a:lnTo>
                    <a:pt x="138176" y="305816"/>
                  </a:lnTo>
                  <a:lnTo>
                    <a:pt x="139192" y="312547"/>
                  </a:lnTo>
                  <a:lnTo>
                    <a:pt x="139192" y="319659"/>
                  </a:lnTo>
                  <a:lnTo>
                    <a:pt x="140589" y="326390"/>
                  </a:lnTo>
                  <a:lnTo>
                    <a:pt x="140589" y="341757"/>
                  </a:lnTo>
                  <a:lnTo>
                    <a:pt x="141986" y="348488"/>
                  </a:lnTo>
                  <a:lnTo>
                    <a:pt x="141986" y="385953"/>
                  </a:lnTo>
                  <a:lnTo>
                    <a:pt x="140589" y="394589"/>
                  </a:lnTo>
                  <a:lnTo>
                    <a:pt x="140589" y="416687"/>
                  </a:lnTo>
                  <a:lnTo>
                    <a:pt x="139192" y="423799"/>
                  </a:lnTo>
                  <a:lnTo>
                    <a:pt x="138176" y="445897"/>
                  </a:lnTo>
                  <a:lnTo>
                    <a:pt x="136271" y="454152"/>
                  </a:lnTo>
                  <a:lnTo>
                    <a:pt x="136271" y="461264"/>
                  </a:lnTo>
                  <a:lnTo>
                    <a:pt x="133350" y="475234"/>
                  </a:lnTo>
                  <a:lnTo>
                    <a:pt x="133350" y="481965"/>
                  </a:lnTo>
                  <a:lnTo>
                    <a:pt x="130937" y="495808"/>
                  </a:lnTo>
                  <a:lnTo>
                    <a:pt x="128143" y="503047"/>
                  </a:lnTo>
                  <a:lnTo>
                    <a:pt x="128143" y="509778"/>
                  </a:lnTo>
                  <a:lnTo>
                    <a:pt x="125222" y="523748"/>
                  </a:lnTo>
                  <a:lnTo>
                    <a:pt x="122301" y="530479"/>
                  </a:lnTo>
                  <a:lnTo>
                    <a:pt x="118491" y="551561"/>
                  </a:lnTo>
                  <a:lnTo>
                    <a:pt x="112776" y="564007"/>
                  </a:lnTo>
                  <a:lnTo>
                    <a:pt x="109855" y="577977"/>
                  </a:lnTo>
                  <a:lnTo>
                    <a:pt x="106934" y="583692"/>
                  </a:lnTo>
                  <a:lnTo>
                    <a:pt x="97409" y="610108"/>
                  </a:lnTo>
                  <a:lnTo>
                    <a:pt x="83439" y="638937"/>
                  </a:lnTo>
                  <a:lnTo>
                    <a:pt x="67183" y="671068"/>
                  </a:lnTo>
                  <a:lnTo>
                    <a:pt x="59944" y="679196"/>
                  </a:lnTo>
                  <a:lnTo>
                    <a:pt x="54610" y="688848"/>
                  </a:lnTo>
                  <a:lnTo>
                    <a:pt x="50292" y="693166"/>
                  </a:lnTo>
                  <a:lnTo>
                    <a:pt x="47498" y="698373"/>
                  </a:lnTo>
                  <a:lnTo>
                    <a:pt x="43561" y="701294"/>
                  </a:lnTo>
                  <a:lnTo>
                    <a:pt x="37846" y="709930"/>
                  </a:lnTo>
                  <a:lnTo>
                    <a:pt x="33528" y="713740"/>
                  </a:lnTo>
                  <a:lnTo>
                    <a:pt x="31115" y="718058"/>
                  </a:lnTo>
                  <a:lnTo>
                    <a:pt x="26797" y="720979"/>
                  </a:lnTo>
                  <a:lnTo>
                    <a:pt x="11430" y="733425"/>
                  </a:lnTo>
                  <a:lnTo>
                    <a:pt x="8636" y="737362"/>
                  </a:lnTo>
                  <a:lnTo>
                    <a:pt x="0" y="743077"/>
                  </a:lnTo>
                  <a:lnTo>
                    <a:pt x="0" y="726313"/>
                  </a:lnTo>
                  <a:lnTo>
                    <a:pt x="4699" y="722376"/>
                  </a:lnTo>
                  <a:lnTo>
                    <a:pt x="5715" y="720979"/>
                  </a:lnTo>
                  <a:lnTo>
                    <a:pt x="8636" y="719582"/>
                  </a:lnTo>
                  <a:lnTo>
                    <a:pt x="10033" y="716661"/>
                  </a:lnTo>
                  <a:lnTo>
                    <a:pt x="15748" y="710946"/>
                  </a:lnTo>
                  <a:lnTo>
                    <a:pt x="17272" y="708533"/>
                  </a:lnTo>
                  <a:lnTo>
                    <a:pt x="22479" y="702691"/>
                  </a:lnTo>
                  <a:lnTo>
                    <a:pt x="23876" y="699897"/>
                  </a:lnTo>
                  <a:lnTo>
                    <a:pt x="26797" y="698373"/>
                  </a:lnTo>
                  <a:lnTo>
                    <a:pt x="26797" y="695960"/>
                  </a:lnTo>
                  <a:lnTo>
                    <a:pt x="31115" y="691642"/>
                  </a:lnTo>
                  <a:lnTo>
                    <a:pt x="33528" y="685927"/>
                  </a:lnTo>
                  <a:lnTo>
                    <a:pt x="34925" y="685038"/>
                  </a:lnTo>
                  <a:lnTo>
                    <a:pt x="37846" y="679196"/>
                  </a:lnTo>
                  <a:lnTo>
                    <a:pt x="40767" y="676402"/>
                  </a:lnTo>
                  <a:lnTo>
                    <a:pt x="43561" y="671068"/>
                  </a:lnTo>
                  <a:lnTo>
                    <a:pt x="43561" y="668147"/>
                  </a:lnTo>
                  <a:lnTo>
                    <a:pt x="45974" y="665353"/>
                  </a:lnTo>
                  <a:lnTo>
                    <a:pt x="50292" y="657098"/>
                  </a:lnTo>
                  <a:lnTo>
                    <a:pt x="50292" y="654304"/>
                  </a:lnTo>
                  <a:lnTo>
                    <a:pt x="56134" y="643255"/>
                  </a:lnTo>
                  <a:lnTo>
                    <a:pt x="57023" y="638937"/>
                  </a:lnTo>
                  <a:lnTo>
                    <a:pt x="58547" y="636016"/>
                  </a:lnTo>
                  <a:lnTo>
                    <a:pt x="58547" y="633603"/>
                  </a:lnTo>
                  <a:lnTo>
                    <a:pt x="65659" y="616331"/>
                  </a:lnTo>
                  <a:lnTo>
                    <a:pt x="65659" y="612521"/>
                  </a:lnTo>
                  <a:lnTo>
                    <a:pt x="67183" y="610108"/>
                  </a:lnTo>
                  <a:lnTo>
                    <a:pt x="68580" y="605282"/>
                  </a:lnTo>
                  <a:lnTo>
                    <a:pt x="68580" y="601472"/>
                  </a:lnTo>
                  <a:lnTo>
                    <a:pt x="70993" y="594233"/>
                  </a:lnTo>
                  <a:lnTo>
                    <a:pt x="70993" y="590423"/>
                  </a:lnTo>
                  <a:lnTo>
                    <a:pt x="72390" y="586105"/>
                  </a:lnTo>
                  <a:lnTo>
                    <a:pt x="73914" y="583692"/>
                  </a:lnTo>
                  <a:lnTo>
                    <a:pt x="73914" y="578866"/>
                  </a:lnTo>
                  <a:lnTo>
                    <a:pt x="75311" y="575056"/>
                  </a:lnTo>
                  <a:lnTo>
                    <a:pt x="75311" y="570738"/>
                  </a:lnTo>
                  <a:lnTo>
                    <a:pt x="78232" y="562610"/>
                  </a:lnTo>
                  <a:lnTo>
                    <a:pt x="78232" y="558292"/>
                  </a:lnTo>
                  <a:lnTo>
                    <a:pt x="79629" y="553974"/>
                  </a:lnTo>
                  <a:lnTo>
                    <a:pt x="79629" y="550164"/>
                  </a:lnTo>
                  <a:lnTo>
                    <a:pt x="81026" y="545719"/>
                  </a:lnTo>
                  <a:lnTo>
                    <a:pt x="81026" y="536194"/>
                  </a:lnTo>
                  <a:lnTo>
                    <a:pt x="82042" y="531876"/>
                  </a:lnTo>
                  <a:lnTo>
                    <a:pt x="82042" y="528066"/>
                  </a:lnTo>
                  <a:lnTo>
                    <a:pt x="83439" y="523748"/>
                  </a:lnTo>
                  <a:lnTo>
                    <a:pt x="83439" y="519430"/>
                  </a:lnTo>
                  <a:lnTo>
                    <a:pt x="84836" y="514096"/>
                  </a:lnTo>
                  <a:lnTo>
                    <a:pt x="84836" y="505460"/>
                  </a:lnTo>
                  <a:lnTo>
                    <a:pt x="86360" y="501650"/>
                  </a:lnTo>
                  <a:lnTo>
                    <a:pt x="86360" y="495808"/>
                  </a:lnTo>
                  <a:lnTo>
                    <a:pt x="87757" y="491490"/>
                  </a:lnTo>
                  <a:lnTo>
                    <a:pt x="87757" y="481965"/>
                  </a:lnTo>
                  <a:lnTo>
                    <a:pt x="89154" y="478155"/>
                  </a:lnTo>
                  <a:lnTo>
                    <a:pt x="89154" y="454152"/>
                  </a:lnTo>
                  <a:lnTo>
                    <a:pt x="90678" y="448818"/>
                  </a:lnTo>
                  <a:lnTo>
                    <a:pt x="90678" y="429133"/>
                  </a:lnTo>
                  <a:lnTo>
                    <a:pt x="92075" y="425323"/>
                  </a:lnTo>
                  <a:lnTo>
                    <a:pt x="92075" y="332232"/>
                  </a:lnTo>
                  <a:lnTo>
                    <a:pt x="90678" y="327914"/>
                  </a:lnTo>
                  <a:lnTo>
                    <a:pt x="90678" y="301498"/>
                  </a:lnTo>
                  <a:lnTo>
                    <a:pt x="89154" y="297180"/>
                  </a:lnTo>
                  <a:lnTo>
                    <a:pt x="89154" y="278003"/>
                  </a:lnTo>
                  <a:lnTo>
                    <a:pt x="87757" y="272161"/>
                  </a:lnTo>
                  <a:lnTo>
                    <a:pt x="87757" y="257302"/>
                  </a:lnTo>
                  <a:lnTo>
                    <a:pt x="86360" y="252984"/>
                  </a:lnTo>
                  <a:lnTo>
                    <a:pt x="86360" y="248666"/>
                  </a:lnTo>
                  <a:lnTo>
                    <a:pt x="84836" y="243332"/>
                  </a:lnTo>
                  <a:lnTo>
                    <a:pt x="84836" y="234696"/>
                  </a:lnTo>
                  <a:lnTo>
                    <a:pt x="83439" y="229489"/>
                  </a:lnTo>
                  <a:lnTo>
                    <a:pt x="83439" y="220853"/>
                  </a:lnTo>
                  <a:lnTo>
                    <a:pt x="82042" y="217043"/>
                  </a:lnTo>
                  <a:lnTo>
                    <a:pt x="82042" y="211201"/>
                  </a:lnTo>
                  <a:lnTo>
                    <a:pt x="81026" y="208280"/>
                  </a:lnTo>
                  <a:lnTo>
                    <a:pt x="81026" y="203073"/>
                  </a:lnTo>
                  <a:lnTo>
                    <a:pt x="79629" y="198755"/>
                  </a:lnTo>
                  <a:lnTo>
                    <a:pt x="79629" y="194437"/>
                  </a:lnTo>
                  <a:lnTo>
                    <a:pt x="78232" y="190627"/>
                  </a:lnTo>
                  <a:lnTo>
                    <a:pt x="78232" y="186309"/>
                  </a:lnTo>
                  <a:lnTo>
                    <a:pt x="76708" y="181991"/>
                  </a:lnTo>
                  <a:lnTo>
                    <a:pt x="76708" y="177673"/>
                  </a:lnTo>
                  <a:lnTo>
                    <a:pt x="75311" y="175260"/>
                  </a:lnTo>
                  <a:lnTo>
                    <a:pt x="73914" y="169418"/>
                  </a:lnTo>
                  <a:lnTo>
                    <a:pt x="73914" y="162687"/>
                  </a:lnTo>
                  <a:lnTo>
                    <a:pt x="70993" y="156083"/>
                  </a:lnTo>
                  <a:lnTo>
                    <a:pt x="70993" y="151257"/>
                  </a:lnTo>
                  <a:lnTo>
                    <a:pt x="69596" y="148844"/>
                  </a:lnTo>
                  <a:lnTo>
                    <a:pt x="68580" y="144526"/>
                  </a:lnTo>
                  <a:lnTo>
                    <a:pt x="67183" y="141605"/>
                  </a:lnTo>
                  <a:lnTo>
                    <a:pt x="67183" y="137795"/>
                  </a:lnTo>
                  <a:lnTo>
                    <a:pt x="65659" y="133477"/>
                  </a:lnTo>
                  <a:lnTo>
                    <a:pt x="65659" y="131064"/>
                  </a:lnTo>
                  <a:lnTo>
                    <a:pt x="58547" y="113792"/>
                  </a:lnTo>
                  <a:lnTo>
                    <a:pt x="58547" y="111379"/>
                  </a:lnTo>
                  <a:lnTo>
                    <a:pt x="50292" y="93091"/>
                  </a:lnTo>
                  <a:lnTo>
                    <a:pt x="50292" y="90297"/>
                  </a:lnTo>
                  <a:lnTo>
                    <a:pt x="40767" y="71120"/>
                  </a:lnTo>
                  <a:lnTo>
                    <a:pt x="37846" y="68199"/>
                  </a:lnTo>
                  <a:lnTo>
                    <a:pt x="32131" y="57150"/>
                  </a:lnTo>
                  <a:lnTo>
                    <a:pt x="29718" y="54229"/>
                  </a:lnTo>
                  <a:lnTo>
                    <a:pt x="25400" y="46101"/>
                  </a:lnTo>
                  <a:lnTo>
                    <a:pt x="22479" y="44704"/>
                  </a:lnTo>
                  <a:lnTo>
                    <a:pt x="21082" y="41783"/>
                  </a:lnTo>
                  <a:lnTo>
                    <a:pt x="18161" y="38862"/>
                  </a:lnTo>
                  <a:lnTo>
                    <a:pt x="15748" y="33655"/>
                  </a:lnTo>
                  <a:lnTo>
                    <a:pt x="8636" y="26416"/>
                  </a:lnTo>
                  <a:lnTo>
                    <a:pt x="7112" y="24003"/>
                  </a:lnTo>
                  <a:lnTo>
                    <a:pt x="0" y="1676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grpSp>
      <p:cxnSp>
        <p:nvCxnSpPr>
          <p:cNvPr id="13" name="Straight Connector 12"/>
          <p:cNvCxnSpPr/>
          <p:nvPr/>
        </p:nvCxnSpPr>
        <p:spPr>
          <a:xfrm>
            <a:off x="5822950" y="3970638"/>
            <a:ext cx="0" cy="28244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35735" y="4104744"/>
            <a:ext cx="0" cy="80672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7725" y="2533626"/>
            <a:ext cx="3641979" cy="2308324"/>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Step 3</a:t>
            </a:r>
            <a:r>
              <a:rPr lang="en-US" sz="2400" b="1" dirty="0" smtClean="0">
                <a:solidFill>
                  <a:srgbClr val="0000FF"/>
                </a:solidFill>
                <a:latin typeface="Arial" pitchFamily="34" charset="0"/>
                <a:cs typeface="Arial" pitchFamily="34" charset="0"/>
              </a:rPr>
              <a:t>: </a:t>
            </a:r>
            <a:r>
              <a:rPr lang="en-US" sz="2400" dirty="0" smtClean="0">
                <a:solidFill>
                  <a:srgbClr val="800080"/>
                </a:solidFill>
                <a:latin typeface="Arial" pitchFamily="34" charset="0"/>
                <a:cs typeface="Arial" pitchFamily="34" charset="0"/>
              </a:rPr>
              <a:t>You need to add a decimal and a zero since the division is not complete.  Bring the zero down and continue the long division.</a:t>
            </a:r>
            <a:endParaRPr lang="en-US" sz="2400" dirty="0">
              <a:solidFill>
                <a:srgbClr val="800080"/>
              </a:solidFill>
              <a:latin typeface="Arial" pitchFamily="34" charset="0"/>
              <a:cs typeface="Arial" pitchFamily="34" charset="0"/>
            </a:endParaRPr>
          </a:p>
        </p:txBody>
      </p:sp>
      <p:sp>
        <p:nvSpPr>
          <p:cNvPr id="16" name="TextBox 15"/>
          <p:cNvSpPr txBox="1"/>
          <p:nvPr/>
        </p:nvSpPr>
        <p:spPr>
          <a:xfrm>
            <a:off x="7651750" y="4170450"/>
            <a:ext cx="2979801" cy="1200329"/>
          </a:xfrm>
          <a:prstGeom prst="rect">
            <a:avLst/>
          </a:prstGeom>
          <a:noFill/>
        </p:spPr>
        <p:txBody>
          <a:bodyPr vert="horz" rtlCol="0">
            <a:spAutoFit/>
          </a:bodyPr>
          <a:lstStyle/>
          <a:p>
            <a:r>
              <a:rPr lang="en-US" sz="2400" dirty="0" smtClean="0">
                <a:solidFill>
                  <a:srgbClr val="800080"/>
                </a:solidFill>
                <a:latin typeface="Arial" pitchFamily="34" charset="0"/>
                <a:cs typeface="Arial" pitchFamily="34" charset="0"/>
              </a:rPr>
              <a:t>15 x 8 = 120</a:t>
            </a:r>
          </a:p>
          <a:p>
            <a:r>
              <a:rPr lang="en-US" sz="2400" dirty="0" smtClean="0">
                <a:solidFill>
                  <a:srgbClr val="800080"/>
                </a:solidFill>
                <a:latin typeface="Arial" pitchFamily="34" charset="0"/>
                <a:cs typeface="Arial" pitchFamily="34" charset="0"/>
              </a:rPr>
              <a:t>120 - 120 = 0</a:t>
            </a:r>
          </a:p>
          <a:p>
            <a:r>
              <a:rPr lang="en-US" sz="2400" dirty="0" smtClean="0">
                <a:solidFill>
                  <a:srgbClr val="800080"/>
                </a:solidFill>
                <a:latin typeface="Arial" pitchFamily="34" charset="0"/>
                <a:cs typeface="Arial" pitchFamily="34" charset="0"/>
              </a:rPr>
              <a:t>Compare 0 &lt;  15</a:t>
            </a:r>
            <a:endParaRPr lang="en-US" sz="2400" dirty="0">
              <a:solidFill>
                <a:srgbClr val="800080"/>
              </a:solidFill>
              <a:latin typeface="Arial" pitchFamily="34" charset="0"/>
              <a:cs typeface="Arial" pitchFamily="34" charset="0"/>
            </a:endParaRPr>
          </a:p>
        </p:txBody>
      </p:sp>
      <p:sp>
        <p:nvSpPr>
          <p:cNvPr id="17" name="TextBox 16"/>
          <p:cNvSpPr txBox="1"/>
          <p:nvPr/>
        </p:nvSpPr>
        <p:spPr>
          <a:xfrm>
            <a:off x="5898150" y="3155950"/>
            <a:ext cx="458200" cy="461665"/>
          </a:xfrm>
          <a:prstGeom prst="rect">
            <a:avLst/>
          </a:prstGeom>
          <a:noFill/>
        </p:spPr>
        <p:txBody>
          <a:bodyPr vert="horz" wrap="square" rtlCol="0">
            <a:spAutoFit/>
          </a:bodyPr>
          <a:lstStyle/>
          <a:p>
            <a:r>
              <a:rPr lang="en-US" sz="2400" b="1" dirty="0" smtClean="0">
                <a:solidFill>
                  <a:srgbClr val="800080"/>
                </a:solidFill>
                <a:latin typeface="Arial" pitchFamily="34" charset="0"/>
                <a:cs typeface="Arial" pitchFamily="34" charset="0"/>
              </a:rPr>
              <a:t>.8</a:t>
            </a:r>
            <a:endParaRPr lang="en-US" sz="2400" b="1" dirty="0">
              <a:solidFill>
                <a:srgbClr val="800080"/>
              </a:solidFill>
              <a:latin typeface="Arial" pitchFamily="34" charset="0"/>
              <a:cs typeface="Arial" pitchFamily="34" charset="0"/>
            </a:endParaRPr>
          </a:p>
        </p:txBody>
      </p:sp>
      <p:sp>
        <p:nvSpPr>
          <p:cNvPr id="26" name="TextBox 25"/>
          <p:cNvSpPr txBox="1"/>
          <p:nvPr/>
        </p:nvSpPr>
        <p:spPr>
          <a:xfrm>
            <a:off x="902907" y="1060485"/>
            <a:ext cx="5214652" cy="830997"/>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EXAMPLE </a:t>
            </a:r>
            <a:r>
              <a:rPr lang="en-US" sz="2400" dirty="0" smtClean="0">
                <a:solidFill>
                  <a:srgbClr val="0000FF"/>
                </a:solidFill>
                <a:latin typeface="Arial" pitchFamily="34" charset="0"/>
                <a:cs typeface="Arial" pitchFamily="34" charset="0"/>
              </a:rPr>
              <a:t>2</a:t>
            </a:r>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(change pages to see each step)</a:t>
            </a:r>
            <a:endParaRPr lang="en-US" sz="2400" dirty="0">
              <a:solidFill>
                <a:srgbClr val="0000FF"/>
              </a:solidFill>
              <a:latin typeface="Arial" pitchFamily="34" charset="0"/>
              <a:cs typeface="Arial" pitchFamily="34" charset="0"/>
            </a:endParaRPr>
          </a:p>
        </p:txBody>
      </p:sp>
      <p:cxnSp>
        <p:nvCxnSpPr>
          <p:cNvPr id="27" name="Straight Connector 26"/>
          <p:cNvCxnSpPr/>
          <p:nvPr/>
        </p:nvCxnSpPr>
        <p:spPr>
          <a:xfrm flipH="1">
            <a:off x="6490034" y="4755030"/>
            <a:ext cx="1117425" cy="84179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261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p:nvSpPr>
        <p:spPr>
          <a:xfrm>
            <a:off x="4039217" y="2489200"/>
            <a:ext cx="1127018" cy="461665"/>
          </a:xfrm>
          <a:prstGeom prst="rect">
            <a:avLst/>
          </a:prstGeom>
          <a:noFill/>
        </p:spPr>
        <p:txBody>
          <a:bodyPr wrap="square" rtlCol="0">
            <a:spAutoFit/>
          </a:bodyPr>
          <a:lstStyle/>
          <a:p>
            <a:r>
              <a:rPr lang="en-US" sz="2400" b="1" dirty="0" smtClean="0">
                <a:solidFill>
                  <a:srgbClr val="3F36F4"/>
                </a:solidFill>
                <a:latin typeface="Arial" pitchFamily="34" charset="0"/>
                <a:cs typeface="Arial" pitchFamily="34" charset="0"/>
              </a:rPr>
              <a:t>357</a:t>
            </a:r>
            <a:endParaRPr lang="en-US" sz="2400" b="1" dirty="0">
              <a:solidFill>
                <a:srgbClr val="3F36F4"/>
              </a:solidFill>
              <a:latin typeface="Arial" pitchFamily="34" charset="0"/>
              <a:cs typeface="Arial" pitchFamily="34" charset="0"/>
            </a:endParaRPr>
          </a:p>
        </p:txBody>
      </p:sp>
      <p:grpSp>
        <p:nvGrpSpPr>
          <p:cNvPr id="6" name="Group 5"/>
          <p:cNvGrpSpPr/>
          <p:nvPr/>
        </p:nvGrpSpPr>
        <p:grpSpPr>
          <a:xfrm>
            <a:off x="3714437" y="2337454"/>
            <a:ext cx="1740001" cy="874883"/>
            <a:chOff x="3550794" y="1105662"/>
            <a:chExt cx="1601841" cy="950342"/>
          </a:xfrm>
        </p:grpSpPr>
        <p:sp>
          <p:nvSpPr>
            <p:cNvPr id="4" name="Freeform 3"/>
            <p:cNvSpPr/>
            <p:nvPr/>
          </p:nvSpPr>
          <p:spPr>
            <a:xfrm>
              <a:off x="3550794" y="11056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TextBox 4"/>
            <p:cNvSpPr txBox="1"/>
            <p:nvPr/>
          </p:nvSpPr>
          <p:spPr>
            <a:xfrm>
              <a:off x="3748387" y="1275967"/>
              <a:ext cx="1404248"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sp>
        <p:nvSpPr>
          <p:cNvPr id="7" name="TextBox 6"/>
          <p:cNvSpPr txBox="1"/>
          <p:nvPr/>
        </p:nvSpPr>
        <p:spPr>
          <a:xfrm>
            <a:off x="160740" y="2032000"/>
            <a:ext cx="2614210" cy="1569660"/>
          </a:xfrm>
          <a:prstGeom prst="rect">
            <a:avLst/>
          </a:prstGeom>
          <a:noFill/>
        </p:spPr>
        <p:txBody>
          <a:bodyPr vert="horz" wrap="square" rtlCol="0">
            <a:spAutoFit/>
          </a:bodyPr>
          <a:lstStyle/>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23.8</a:t>
            </a:r>
          </a:p>
          <a:p>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x    5</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8" name="Rectangle 7"/>
          <p:cNvSpPr/>
          <p:nvPr/>
        </p:nvSpPr>
        <p:spPr>
          <a:xfrm>
            <a:off x="836448" y="1055985"/>
            <a:ext cx="4186402" cy="461665"/>
          </a:xfrm>
          <a:prstGeom prst="rect">
            <a:avLst/>
          </a:prstGeom>
        </p:spPr>
        <p:txBody>
          <a:bodyPr wrap="none">
            <a:spAutoFit/>
          </a:bodyPr>
          <a:lstStyle/>
          <a:p>
            <a:r>
              <a:rPr lang="en-US" sz="2400" b="1" i="1" dirty="0">
                <a:solidFill>
                  <a:srgbClr val="0000FF"/>
                </a:solidFill>
                <a:latin typeface="Arial" pitchFamily="34" charset="0"/>
                <a:cs typeface="Arial" pitchFamily="34" charset="0"/>
              </a:rPr>
              <a:t>Step </a:t>
            </a:r>
            <a:r>
              <a:rPr lang="en-US" sz="2400" b="1" i="1" dirty="0" smtClean="0">
                <a:solidFill>
                  <a:srgbClr val="0000FF"/>
                </a:solidFill>
                <a:latin typeface="Arial" pitchFamily="34" charset="0"/>
                <a:cs typeface="Arial" pitchFamily="34" charset="0"/>
              </a:rPr>
              <a:t>4</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Check your answer.</a:t>
            </a:r>
          </a:p>
        </p:txBody>
      </p:sp>
    </p:spTree>
    <p:extLst>
      <p:ext uri="{BB962C8B-B14F-4D97-AF65-F5344CB8AC3E}">
        <p14:creationId xmlns:p14="http://schemas.microsoft.com/office/powerpoint/2010/main" xmlns="" val="1126494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9305" y="2986881"/>
            <a:ext cx="6704552" cy="3139321"/>
          </a:xfrm>
          <a:prstGeom prst="rect">
            <a:avLst/>
          </a:prstGeom>
          <a:noFill/>
        </p:spPr>
        <p:txBody>
          <a:bodyPr vert="horz" rtlCol="0">
            <a:spAutoFit/>
          </a:bodyPr>
          <a:lstStyle/>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r>
              <a:rPr lang="en-US" b="1" dirty="0" smtClean="0">
                <a:solidFill>
                  <a:srgbClr val="0000FF"/>
                </a:solidFill>
                <a:latin typeface="Arial" pitchFamily="34" charset="0"/>
                <a:cs typeface="Arial" pitchFamily="34" charset="0"/>
              </a:rPr>
              <a:t>1.				</a:t>
            </a:r>
            <a:r>
              <a:rPr lang="en-US" b="1" dirty="0">
                <a:solidFill>
                  <a:srgbClr val="0000FF"/>
                </a:solidFill>
                <a:latin typeface="Arial" pitchFamily="34" charset="0"/>
                <a:cs typeface="Arial" pitchFamily="34" charset="0"/>
              </a:rPr>
              <a:t> </a:t>
            </a:r>
            <a:r>
              <a:rPr lang="en-US" b="1" dirty="0" smtClean="0">
                <a:solidFill>
                  <a:srgbClr val="0000FF"/>
                </a:solidFill>
                <a:latin typeface="Arial" pitchFamily="34" charset="0"/>
                <a:cs typeface="Arial" pitchFamily="34" charset="0"/>
              </a:rPr>
              <a:t>              2.		                                                                        </a:t>
            </a: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endParaRPr lang="en-US" b="1" dirty="0" smtClean="0">
              <a:solidFill>
                <a:srgbClr val="0000FF"/>
              </a:solidFill>
              <a:latin typeface="Arial" pitchFamily="34" charset="0"/>
              <a:cs typeface="Arial" pitchFamily="34" charset="0"/>
            </a:endParaRPr>
          </a:p>
          <a:p>
            <a:r>
              <a:rPr lang="en-US" b="1" dirty="0" smtClean="0">
                <a:solidFill>
                  <a:srgbClr val="0000FF"/>
                </a:solidFill>
                <a:latin typeface="Arial" pitchFamily="34" charset="0"/>
                <a:cs typeface="Arial" pitchFamily="34" charset="0"/>
              </a:rPr>
              <a:t>3.				</a:t>
            </a:r>
            <a:r>
              <a:rPr lang="en-US" b="1" dirty="0">
                <a:solidFill>
                  <a:srgbClr val="0000FF"/>
                </a:solidFill>
                <a:latin typeface="Arial" pitchFamily="34" charset="0"/>
                <a:cs typeface="Arial" pitchFamily="34" charset="0"/>
              </a:rPr>
              <a:t> </a:t>
            </a:r>
            <a:r>
              <a:rPr lang="en-US" b="1" dirty="0" smtClean="0">
                <a:solidFill>
                  <a:srgbClr val="0000FF"/>
                </a:solidFill>
                <a:latin typeface="Arial" pitchFamily="34" charset="0"/>
                <a:cs typeface="Arial" pitchFamily="34" charset="0"/>
              </a:rPr>
              <a:t>              4.		</a:t>
            </a:r>
            <a:endParaRPr lang="en-US"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675" t="31179" r="27683" b="37642"/>
          <a:stretch/>
        </p:blipFill>
        <p:spPr>
          <a:xfrm>
            <a:off x="5928853" y="5395128"/>
            <a:ext cx="1764824" cy="834763"/>
          </a:xfrm>
          <a:prstGeom prst="rect">
            <a:avLst/>
          </a:prstGeom>
          <a:solidFill>
            <a:scrgbClr r="0" g="0" b="0">
              <a:alpha val="0"/>
            </a:scrgbClr>
          </a:solidFill>
        </p:spPr>
      </p:pic>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0512" t="29896" r="27429" b="35367"/>
          <a:stretch/>
        </p:blipFill>
        <p:spPr>
          <a:xfrm>
            <a:off x="1474838" y="5395128"/>
            <a:ext cx="1769682" cy="917863"/>
          </a:xfrm>
          <a:prstGeom prst="rect">
            <a:avLst/>
          </a:prstGeom>
          <a:solidFill>
            <a:scrgbClr r="0" g="0" b="0">
              <a:alpha val="0"/>
            </a:scrgbClr>
          </a:solidFill>
        </p:spPr>
      </p:pic>
      <p:pic>
        <p:nvPicPr>
          <p:cNvPr id="5" name="Picture 4"/>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212" t="32698" r="28311" b="31489"/>
          <a:stretch/>
        </p:blipFill>
        <p:spPr>
          <a:xfrm>
            <a:off x="1474838" y="3252835"/>
            <a:ext cx="1769681" cy="946290"/>
          </a:xfrm>
          <a:prstGeom prst="rect">
            <a:avLst/>
          </a:prstGeom>
          <a:solidFill>
            <a:scrgbClr r="0" g="0" b="0">
              <a:alpha val="0"/>
            </a:scrgbClr>
          </a:solidFill>
        </p:spPr>
      </p:pic>
      <p:pic>
        <p:nvPicPr>
          <p:cNvPr id="6" name="Picture 5"/>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7629" t="32891" r="26336" b="36251"/>
          <a:stretch/>
        </p:blipFill>
        <p:spPr>
          <a:xfrm>
            <a:off x="5928852" y="3252834"/>
            <a:ext cx="2038541" cy="811741"/>
          </a:xfrm>
          <a:prstGeom prst="rect">
            <a:avLst/>
          </a:prstGeom>
          <a:solidFill>
            <a:scrgbClr r="0" g="0" b="0">
              <a:alpha val="0"/>
            </a:scrgbClr>
          </a:solidFill>
        </p:spPr>
      </p:pic>
      <p:sp>
        <p:nvSpPr>
          <p:cNvPr id="7" name="TextBox 6"/>
          <p:cNvSpPr txBox="1"/>
          <p:nvPr/>
        </p:nvSpPr>
        <p:spPr>
          <a:xfrm>
            <a:off x="3244519" y="3615832"/>
            <a:ext cx="1793399" cy="369332"/>
          </a:xfrm>
          <a:prstGeom prst="rect">
            <a:avLst/>
          </a:prstGeom>
          <a:noFill/>
        </p:spPr>
        <p:txBody>
          <a:bodyPr vert="horz" rtlCol="0">
            <a:spAutoFit/>
          </a:bodyPr>
          <a:lstStyle/>
          <a:p>
            <a:pPr algn="ctr"/>
            <a:r>
              <a:rPr lang="en-US" dirty="0" smtClean="0">
                <a:solidFill>
                  <a:srgbClr val="0000FF"/>
                </a:solidFill>
                <a:latin typeface="Arial" pitchFamily="34" charset="0"/>
                <a:cs typeface="Arial" pitchFamily="34" charset="0"/>
              </a:rPr>
              <a:t>41</a:t>
            </a:r>
            <a:endParaRPr lang="en-US" dirty="0">
              <a:solidFill>
                <a:srgbClr val="0000FF"/>
              </a:solidFill>
              <a:latin typeface="Arial" pitchFamily="34" charset="0"/>
              <a:cs typeface="Arial" pitchFamily="34" charset="0"/>
            </a:endParaRPr>
          </a:p>
        </p:txBody>
      </p:sp>
      <p:sp>
        <p:nvSpPr>
          <p:cNvPr id="8" name="TextBox 7"/>
          <p:cNvSpPr txBox="1"/>
          <p:nvPr/>
        </p:nvSpPr>
        <p:spPr>
          <a:xfrm>
            <a:off x="7967393" y="3591191"/>
            <a:ext cx="1462310" cy="369332"/>
          </a:xfrm>
          <a:prstGeom prst="rect">
            <a:avLst/>
          </a:prstGeom>
          <a:noFill/>
        </p:spPr>
        <p:txBody>
          <a:bodyPr vert="horz" rtlCol="0">
            <a:spAutoFit/>
          </a:bodyPr>
          <a:lstStyle/>
          <a:p>
            <a:pPr algn="ctr"/>
            <a:r>
              <a:rPr lang="en-US" dirty="0" smtClean="0">
                <a:solidFill>
                  <a:srgbClr val="0000FF"/>
                </a:solidFill>
                <a:latin typeface="Arial" pitchFamily="34" charset="0"/>
                <a:cs typeface="Arial" pitchFamily="34" charset="0"/>
              </a:rPr>
              <a:t>324</a:t>
            </a:r>
            <a:endParaRPr lang="en-US" dirty="0">
              <a:solidFill>
                <a:srgbClr val="0000FF"/>
              </a:solidFill>
              <a:latin typeface="Arial" pitchFamily="34" charset="0"/>
              <a:cs typeface="Arial" pitchFamily="34" charset="0"/>
            </a:endParaRPr>
          </a:p>
        </p:txBody>
      </p:sp>
      <p:sp>
        <p:nvSpPr>
          <p:cNvPr id="9" name="TextBox 8"/>
          <p:cNvSpPr txBox="1"/>
          <p:nvPr/>
        </p:nvSpPr>
        <p:spPr>
          <a:xfrm>
            <a:off x="3163937" y="5943659"/>
            <a:ext cx="1765808" cy="369332"/>
          </a:xfrm>
          <a:prstGeom prst="rect">
            <a:avLst/>
          </a:prstGeom>
          <a:noFill/>
        </p:spPr>
        <p:txBody>
          <a:bodyPr vert="horz" rtlCol="0">
            <a:spAutoFit/>
          </a:bodyPr>
          <a:lstStyle/>
          <a:p>
            <a:pPr algn="ctr"/>
            <a:r>
              <a:rPr lang="en-US" dirty="0" smtClean="0">
                <a:solidFill>
                  <a:srgbClr val="0000FF"/>
                </a:solidFill>
                <a:latin typeface="Arial" pitchFamily="34" charset="0"/>
                <a:cs typeface="Arial" pitchFamily="34" charset="0"/>
              </a:rPr>
              <a:t>19.5</a:t>
            </a:r>
            <a:endParaRPr lang="en-US" dirty="0">
              <a:solidFill>
                <a:srgbClr val="0000FF"/>
              </a:solidFill>
              <a:latin typeface="Arial" pitchFamily="34" charset="0"/>
              <a:cs typeface="Arial" pitchFamily="34" charset="0"/>
            </a:endParaRPr>
          </a:p>
        </p:txBody>
      </p:sp>
      <p:sp>
        <p:nvSpPr>
          <p:cNvPr id="10" name="TextBox 9"/>
          <p:cNvSpPr txBox="1"/>
          <p:nvPr/>
        </p:nvSpPr>
        <p:spPr>
          <a:xfrm>
            <a:off x="7693676" y="5860560"/>
            <a:ext cx="1600264" cy="369332"/>
          </a:xfrm>
          <a:prstGeom prst="rect">
            <a:avLst/>
          </a:prstGeom>
          <a:noFill/>
        </p:spPr>
        <p:txBody>
          <a:bodyPr vert="horz" rtlCol="0">
            <a:spAutoFit/>
          </a:bodyPr>
          <a:lstStyle/>
          <a:p>
            <a:pPr algn="ctr"/>
            <a:r>
              <a:rPr lang="en-US" dirty="0" smtClean="0">
                <a:solidFill>
                  <a:srgbClr val="0000FF"/>
                </a:solidFill>
                <a:latin typeface="Arial" pitchFamily="34" charset="0"/>
                <a:cs typeface="Arial" pitchFamily="34" charset="0"/>
              </a:rPr>
              <a:t>23.2</a:t>
            </a:r>
            <a:endParaRPr lang="en-US" dirty="0">
              <a:solidFill>
                <a:srgbClr val="0000FF"/>
              </a:solidFill>
              <a:latin typeface="Arial" pitchFamily="34" charset="0"/>
              <a:cs typeface="Arial" pitchFamily="34" charset="0"/>
            </a:endParaRPr>
          </a:p>
        </p:txBody>
      </p:sp>
      <p:grpSp>
        <p:nvGrpSpPr>
          <p:cNvPr id="13" name="Group 12"/>
          <p:cNvGrpSpPr/>
          <p:nvPr/>
        </p:nvGrpSpPr>
        <p:grpSpPr>
          <a:xfrm>
            <a:off x="3507872" y="3324242"/>
            <a:ext cx="1681918" cy="874883"/>
            <a:chOff x="2668143" y="1334262"/>
            <a:chExt cx="1548371" cy="950342"/>
          </a:xfrm>
        </p:grpSpPr>
        <p:sp>
          <p:nvSpPr>
            <p:cNvPr id="11" name="Freeform 10"/>
            <p:cNvSpPr/>
            <p:nvPr/>
          </p:nvSpPr>
          <p:spPr>
            <a:xfrm>
              <a:off x="2668143" y="13342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TextBox 11"/>
            <p:cNvSpPr txBox="1"/>
            <p:nvPr/>
          </p:nvSpPr>
          <p:spPr>
            <a:xfrm>
              <a:off x="2835210" y="1503237"/>
              <a:ext cx="1381304"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sp>
        <p:nvSpPr>
          <p:cNvPr id="23" name="Rectangle 22"/>
          <p:cNvSpPr/>
          <p:nvPr/>
        </p:nvSpPr>
        <p:spPr>
          <a:xfrm>
            <a:off x="854855" y="1054100"/>
            <a:ext cx="6064652" cy="830997"/>
          </a:xfrm>
          <a:prstGeom prst="rect">
            <a:avLst/>
          </a:prstGeom>
        </p:spPr>
        <p:txBody>
          <a:bodyPr wrap="square">
            <a:spAutoFit/>
          </a:bodyPr>
          <a:lstStyle/>
          <a:p>
            <a:r>
              <a:rPr lang="en-US" sz="2400" b="1" dirty="0">
                <a:solidFill>
                  <a:srgbClr val="0000FF"/>
                </a:solidFill>
                <a:latin typeface="Arial" pitchFamily="34" charset="0"/>
                <a:cs typeface="Arial" pitchFamily="34" charset="0"/>
              </a:rPr>
              <a:t>Complete the following problems.  </a:t>
            </a:r>
          </a:p>
          <a:p>
            <a:r>
              <a:rPr lang="en-US" sz="2400" b="1" dirty="0">
                <a:solidFill>
                  <a:srgbClr val="0000FF"/>
                </a:solidFill>
                <a:latin typeface="Arial" pitchFamily="34" charset="0"/>
                <a:cs typeface="Arial" pitchFamily="34" charset="0"/>
              </a:rPr>
              <a:t>Discuss your answers with your group.</a:t>
            </a:r>
          </a:p>
        </p:txBody>
      </p:sp>
      <p:grpSp>
        <p:nvGrpSpPr>
          <p:cNvPr id="24" name="Group 23"/>
          <p:cNvGrpSpPr/>
          <p:nvPr/>
        </p:nvGrpSpPr>
        <p:grpSpPr>
          <a:xfrm>
            <a:off x="8063232" y="5689600"/>
            <a:ext cx="1681918" cy="874883"/>
            <a:chOff x="2668143" y="1334262"/>
            <a:chExt cx="1548371" cy="950342"/>
          </a:xfrm>
        </p:grpSpPr>
        <p:sp>
          <p:nvSpPr>
            <p:cNvPr id="25" name="Freeform 24"/>
            <p:cNvSpPr/>
            <p:nvPr/>
          </p:nvSpPr>
          <p:spPr>
            <a:xfrm>
              <a:off x="2668143" y="13342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6" name="TextBox 25"/>
            <p:cNvSpPr txBox="1"/>
            <p:nvPr/>
          </p:nvSpPr>
          <p:spPr>
            <a:xfrm>
              <a:off x="2835210" y="1503237"/>
              <a:ext cx="1381304"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grpSp>
        <p:nvGrpSpPr>
          <p:cNvPr id="27" name="Group 26"/>
          <p:cNvGrpSpPr/>
          <p:nvPr/>
        </p:nvGrpSpPr>
        <p:grpSpPr>
          <a:xfrm>
            <a:off x="8108950" y="3403600"/>
            <a:ext cx="1681918" cy="874883"/>
            <a:chOff x="2668143" y="1334262"/>
            <a:chExt cx="1548371" cy="950342"/>
          </a:xfrm>
        </p:grpSpPr>
        <p:sp>
          <p:nvSpPr>
            <p:cNvPr id="28" name="Freeform 27"/>
            <p:cNvSpPr/>
            <p:nvPr/>
          </p:nvSpPr>
          <p:spPr>
            <a:xfrm>
              <a:off x="2668143" y="13342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TextBox 28"/>
            <p:cNvSpPr txBox="1"/>
            <p:nvPr/>
          </p:nvSpPr>
          <p:spPr>
            <a:xfrm>
              <a:off x="2835210" y="1503237"/>
              <a:ext cx="1381304"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grpSp>
        <p:nvGrpSpPr>
          <p:cNvPr id="30" name="Group 29"/>
          <p:cNvGrpSpPr/>
          <p:nvPr/>
        </p:nvGrpSpPr>
        <p:grpSpPr>
          <a:xfrm>
            <a:off x="3460750" y="5613400"/>
            <a:ext cx="1681918" cy="874883"/>
            <a:chOff x="2668143" y="1334262"/>
            <a:chExt cx="1548371" cy="950342"/>
          </a:xfrm>
        </p:grpSpPr>
        <p:sp>
          <p:nvSpPr>
            <p:cNvPr id="31" name="Freeform 30"/>
            <p:cNvSpPr/>
            <p:nvPr/>
          </p:nvSpPr>
          <p:spPr>
            <a:xfrm>
              <a:off x="2668143" y="13342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2" name="TextBox 31"/>
            <p:cNvSpPr txBox="1"/>
            <p:nvPr/>
          </p:nvSpPr>
          <p:spPr>
            <a:xfrm>
              <a:off x="2835210" y="1503237"/>
              <a:ext cx="1381304"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xmlns="" val="777192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27"/>
                                        </p:tgtEl>
                                      </p:cBhvr>
                                    </p:animEffect>
                                    <p:set>
                                      <p:cBhvr>
                                        <p:cTn id="1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30"/>
                                        </p:tgtEl>
                                      </p:cBhvr>
                                    </p:animEffect>
                                    <p:set>
                                      <p:cBhvr>
                                        <p:cTn id="25"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8319" y="1028422"/>
            <a:ext cx="45415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26623" y="1028422"/>
            <a:ext cx="196272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Compute.</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762" t="35445" r="31311" b="32278"/>
          <a:stretch/>
        </p:blipFill>
        <p:spPr>
          <a:xfrm>
            <a:off x="1737962" y="1752600"/>
            <a:ext cx="1697388" cy="856643"/>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Tree>
    <p:extLst>
      <p:ext uri="{BB962C8B-B14F-4D97-AF65-F5344CB8AC3E}">
        <p14:creationId xmlns:p14="http://schemas.microsoft.com/office/powerpoint/2010/main" xmlns="" val="4032645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4550" y="1011019"/>
            <a:ext cx="441452" cy="523220"/>
          </a:xfrm>
          <a:prstGeom prst="rect">
            <a:avLst/>
          </a:prstGeom>
          <a:noFill/>
        </p:spPr>
        <p:txBody>
          <a:bodyPr vert="horz" wrap="square" rtlCol="0">
            <a:spAutoFit/>
          </a:bodyPr>
          <a:lstStyle/>
          <a:p>
            <a:r>
              <a:rPr lang="en-US" sz="2800" b="1" dirty="0" smtClean="0">
                <a:solidFill>
                  <a:srgbClr val="000000"/>
                </a:solidFill>
                <a:latin typeface="Arial - 24"/>
              </a:rPr>
              <a:t>2</a:t>
            </a:r>
            <a:endParaRPr lang="en-US" sz="2800" b="1" dirty="0">
              <a:solidFill>
                <a:srgbClr val="000000"/>
              </a:solidFill>
              <a:latin typeface="Arial - 24"/>
            </a:endParaRPr>
          </a:p>
        </p:txBody>
      </p:sp>
      <p:sp>
        <p:nvSpPr>
          <p:cNvPr id="3" name="TextBox 2"/>
          <p:cNvSpPr txBox="1"/>
          <p:nvPr/>
        </p:nvSpPr>
        <p:spPr>
          <a:xfrm>
            <a:off x="1752854" y="1011019"/>
            <a:ext cx="2099088" cy="523220"/>
          </a:xfrm>
          <a:prstGeom prst="rect">
            <a:avLst/>
          </a:prstGeom>
          <a:noFill/>
        </p:spPr>
        <p:txBody>
          <a:bodyPr vert="horz" wrap="square" rtlCol="0">
            <a:spAutoFit/>
          </a:bodyPr>
          <a:lstStyle/>
          <a:p>
            <a:r>
              <a:rPr lang="en-US" sz="2800" b="1" dirty="0" smtClean="0">
                <a:solidFill>
                  <a:srgbClr val="000000"/>
                </a:solidFill>
                <a:latin typeface="Arial - 24"/>
              </a:rPr>
              <a:t>Compute.</a:t>
            </a:r>
            <a:endParaRPr lang="en-US" sz="2800" b="1" dirty="0">
              <a:solidFill>
                <a:srgbClr val="000000"/>
              </a:solidFill>
              <a:latin typeface="Arial - 24"/>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586" t="36554" r="21737" b="31723"/>
          <a:stretch/>
        </p:blipFill>
        <p:spPr>
          <a:xfrm>
            <a:off x="1727454" y="1803400"/>
            <a:ext cx="2124488" cy="83820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65545" y="220942"/>
            <a:ext cx="4414520" cy="58458"/>
          </a:xfrm>
          <a:prstGeom prst="rect">
            <a:avLst/>
          </a:prstGeom>
          <a:solidFill>
            <a:scrgbClr r="0" g="0" b="0">
              <a:alpha val="0"/>
            </a:scrgbClr>
          </a:solidFill>
        </p:spPr>
      </p:pic>
    </p:spTree>
    <p:extLst>
      <p:ext uri="{BB962C8B-B14F-4D97-AF65-F5344CB8AC3E}">
        <p14:creationId xmlns:p14="http://schemas.microsoft.com/office/powerpoint/2010/main" xmlns="" val="4750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900" y="1011019"/>
            <a:ext cx="46610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48758" y="1011019"/>
            <a:ext cx="3007392"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Compute.</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052" t="38795" r="28626" b="38898"/>
          <a:stretch/>
        </p:blipFill>
        <p:spPr>
          <a:xfrm>
            <a:off x="1766284" y="1854200"/>
            <a:ext cx="1930400" cy="58420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Tree>
    <p:extLst>
      <p:ext uri="{BB962C8B-B14F-4D97-AF65-F5344CB8AC3E}">
        <p14:creationId xmlns:p14="http://schemas.microsoft.com/office/powerpoint/2010/main" xmlns="" val="2256920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900" y="1016000"/>
            <a:ext cx="42837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74158" y="1016000"/>
            <a:ext cx="20442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Compute.</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525" t="34604" r="25445" b="33044"/>
          <a:stretch/>
        </p:blipFill>
        <p:spPr>
          <a:xfrm>
            <a:off x="1786414" y="1722968"/>
            <a:ext cx="2032000" cy="869978"/>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220942"/>
            <a:ext cx="4414520" cy="58458"/>
          </a:xfrm>
          <a:prstGeom prst="rect">
            <a:avLst/>
          </a:prstGeom>
          <a:solidFill>
            <a:scrgbClr r="0" g="0" b="0">
              <a:alpha val="0"/>
            </a:scrgbClr>
          </a:solidFill>
        </p:spPr>
      </p:pic>
    </p:spTree>
    <p:extLst>
      <p:ext uri="{BB962C8B-B14F-4D97-AF65-F5344CB8AC3E}">
        <p14:creationId xmlns:p14="http://schemas.microsoft.com/office/powerpoint/2010/main" xmlns="" val="2268530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0454" y="1011019"/>
            <a:ext cx="44145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48758" y="1011019"/>
            <a:ext cx="214379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Compute.</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011" t="34756" r="23955" b="42558"/>
          <a:stretch/>
        </p:blipFill>
        <p:spPr>
          <a:xfrm>
            <a:off x="1809749" y="1729409"/>
            <a:ext cx="2082801" cy="607391"/>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65545" y="81841"/>
            <a:ext cx="4414520" cy="58458"/>
          </a:xfrm>
          <a:prstGeom prst="rect">
            <a:avLst/>
          </a:prstGeom>
          <a:solidFill>
            <a:scrgbClr r="0" g="0" b="0">
              <a:alpha val="0"/>
            </a:scrgbClr>
          </a:solidFill>
        </p:spPr>
      </p:pic>
    </p:spTree>
    <p:extLst>
      <p:ext uri="{BB962C8B-B14F-4D97-AF65-F5344CB8AC3E}">
        <p14:creationId xmlns:p14="http://schemas.microsoft.com/office/powerpoint/2010/main" xmlns="" val="1933914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84350" y="755650"/>
            <a:ext cx="7367619"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Adding Decimals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880350" y="2413000"/>
            <a:ext cx="2127221"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4" name="Rectangle 3"/>
          <p:cNvSpPr/>
          <p:nvPr/>
        </p:nvSpPr>
        <p:spPr>
          <a:xfrm>
            <a:off x="7778462" y="2286000"/>
            <a:ext cx="2311688" cy="1015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xmlns="" val="426345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496351" y="11723"/>
            <a:ext cx="2279599" cy="2985477"/>
          </a:xfrm>
          <a:prstGeom prst="rect">
            <a:avLst/>
          </a:prstGeom>
          <a:solidFill>
            <a:scrgbClr r="0" g="0" b="0">
              <a:alpha val="0"/>
            </a:scrgbClr>
          </a:solidFill>
        </p:spPr>
      </p:pic>
      <p:pic>
        <p:nvPicPr>
          <p:cNvPr id="4" name="Picture 3">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51" y="20427"/>
            <a:ext cx="2279599" cy="2985477"/>
          </a:xfrm>
          <a:prstGeom prst="rect">
            <a:avLst/>
          </a:prstGeom>
          <a:solidFill>
            <a:scrgbClr r="0" g="0" b="0">
              <a:alpha val="0"/>
            </a:scrgbClr>
          </a:solidFill>
        </p:spPr>
      </p:pic>
      <p:sp>
        <p:nvSpPr>
          <p:cNvPr id="2" name="TextBox 1"/>
          <p:cNvSpPr txBox="1"/>
          <p:nvPr/>
        </p:nvSpPr>
        <p:spPr>
          <a:xfrm>
            <a:off x="2279414" y="791404"/>
            <a:ext cx="6458645" cy="2308324"/>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6th Grade</a:t>
            </a:r>
          </a:p>
          <a:p>
            <a:pPr algn="ctr"/>
            <a:endParaRPr lang="en-US" sz="4800" b="1" dirty="0" smtClean="0">
              <a:solidFill>
                <a:srgbClr val="0000FF"/>
              </a:solidFill>
              <a:latin typeface="Arial" pitchFamily="34" charset="0"/>
              <a:cs typeface="Arial" pitchFamily="34" charset="0"/>
            </a:endParaRPr>
          </a:p>
          <a:p>
            <a:pPr algn="ctr"/>
            <a:r>
              <a:rPr lang="en-US" sz="4800" b="1" dirty="0" smtClean="0">
                <a:solidFill>
                  <a:srgbClr val="0000FF"/>
                </a:solidFill>
                <a:latin typeface="Arial" pitchFamily="34" charset="0"/>
                <a:cs typeface="Arial" pitchFamily="34" charset="0"/>
              </a:rPr>
              <a:t>Decimal Computation</a:t>
            </a:r>
            <a:endParaRPr lang="en-US" sz="4800" b="1" dirty="0">
              <a:solidFill>
                <a:srgbClr val="0000FF"/>
              </a:solidFill>
              <a:latin typeface="Arial" pitchFamily="34" charset="0"/>
              <a:cs typeface="Arial" pitchFamily="34" charset="0"/>
            </a:endParaRPr>
          </a:p>
        </p:txBody>
      </p:sp>
      <p:sp>
        <p:nvSpPr>
          <p:cNvPr id="3" name="TextBox 2">
            <a:hlinkClick r:id="rId2"/>
          </p:cNvPr>
          <p:cNvSpPr txBox="1"/>
          <p:nvPr/>
        </p:nvSpPr>
        <p:spPr>
          <a:xfrm>
            <a:off x="4375023" y="4968930"/>
            <a:ext cx="3200527"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4538678" y="4150518"/>
            <a:ext cx="256594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2012-07-09</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58992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2800" y="1067653"/>
            <a:ext cx="987748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If you know how to add whole numbers then you can add decimals. Just follow these few steps.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679700" y="2489200"/>
            <a:ext cx="647700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Put the numbers in a vertical column,       aligning the decimal points.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679700" y="3634977"/>
            <a:ext cx="647700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Add each column of digits, starting on </a:t>
            </a:r>
            <a:r>
              <a:rPr lang="en-US" sz="2400" b="1" dirty="0">
                <a:solidFill>
                  <a:srgbClr val="0000FF"/>
                </a:solidFill>
                <a:latin typeface="Arial" pitchFamily="34" charset="0"/>
                <a:cs typeface="Arial" pitchFamily="34" charset="0"/>
              </a:rPr>
              <a:t>the right and </a:t>
            </a:r>
            <a:r>
              <a:rPr lang="en-US" sz="2400" b="1" dirty="0" smtClean="0">
                <a:solidFill>
                  <a:srgbClr val="0000FF"/>
                </a:solidFill>
                <a:latin typeface="Arial" pitchFamily="34" charset="0"/>
                <a:cs typeface="Arial" pitchFamily="34" charset="0"/>
              </a:rPr>
              <a:t>working to the left.</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2679700" y="4902413"/>
            <a:ext cx="64770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decimal point in the answer directly below the decimal points that you lined up in Step 1.</a:t>
            </a:r>
            <a:endParaRPr lang="en-US" sz="2400" b="1" dirty="0">
              <a:solidFill>
                <a:srgbClr val="0000FF"/>
              </a:solidFill>
              <a:latin typeface="Arial" pitchFamily="34" charset="0"/>
              <a:cs typeface="Arial" pitchFamily="34" charset="0"/>
            </a:endParaRPr>
          </a:p>
        </p:txBody>
      </p:sp>
      <p:sp>
        <p:nvSpPr>
          <p:cNvPr id="6" name="Rectangle 5"/>
          <p:cNvSpPr/>
          <p:nvPr/>
        </p:nvSpPr>
        <p:spPr>
          <a:xfrm>
            <a:off x="831850" y="3689350"/>
            <a:ext cx="1210588"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Step 2:</a:t>
            </a:r>
            <a:endParaRPr lang="en-US" sz="2400" dirty="0"/>
          </a:p>
        </p:txBody>
      </p:sp>
      <p:sp>
        <p:nvSpPr>
          <p:cNvPr id="7" name="Rectangle 6"/>
          <p:cNvSpPr/>
          <p:nvPr/>
        </p:nvSpPr>
        <p:spPr>
          <a:xfrm>
            <a:off x="835136" y="4975999"/>
            <a:ext cx="1210588"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Step 3:</a:t>
            </a:r>
            <a:endParaRPr lang="en-US" sz="2400" dirty="0"/>
          </a:p>
        </p:txBody>
      </p:sp>
      <p:sp>
        <p:nvSpPr>
          <p:cNvPr id="8" name="Rectangle 7"/>
          <p:cNvSpPr/>
          <p:nvPr/>
        </p:nvSpPr>
        <p:spPr>
          <a:xfrm>
            <a:off x="812800" y="2496874"/>
            <a:ext cx="1210588"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Step 1:</a:t>
            </a:r>
            <a:endParaRPr lang="en-US" sz="2400" dirty="0"/>
          </a:p>
        </p:txBody>
      </p:sp>
    </p:spTree>
    <p:extLst>
      <p:ext uri="{BB962C8B-B14F-4D97-AF65-F5344CB8AC3E}">
        <p14:creationId xmlns:p14="http://schemas.microsoft.com/office/powerpoint/2010/main" xmlns="" val="260678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789" y="1067653"/>
            <a:ext cx="9960261"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When adding or subtracting decimals, always remember to align the decimals vertically...</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4197350" y="2408120"/>
            <a:ext cx="1805003" cy="2722680"/>
            <a:chOff x="4256517" y="1904619"/>
            <a:chExt cx="1661683" cy="2957508"/>
          </a:xfrm>
        </p:grpSpPr>
        <p:sp>
          <p:nvSpPr>
            <p:cNvPr id="3" name="TextBox 2"/>
            <p:cNvSpPr txBox="1"/>
            <p:nvPr/>
          </p:nvSpPr>
          <p:spPr>
            <a:xfrm>
              <a:off x="4724400" y="2755900"/>
              <a:ext cx="1193800" cy="210622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0.25</a:t>
              </a:r>
            </a:p>
            <a:p>
              <a:r>
                <a:rPr lang="en-US" sz="2400" b="1" dirty="0" smtClean="0">
                  <a:solidFill>
                    <a:srgbClr val="0000FF"/>
                  </a:solidFill>
                  <a:latin typeface="Arial" pitchFamily="34" charset="0"/>
                  <a:cs typeface="Arial" pitchFamily="34" charset="0"/>
                </a:rPr>
                <a:t>0.25</a:t>
              </a:r>
            </a:p>
            <a:p>
              <a:r>
                <a:rPr lang="en-US" sz="2400" b="1" dirty="0" smtClean="0">
                  <a:solidFill>
                    <a:srgbClr val="0000FF"/>
                  </a:solidFill>
                  <a:latin typeface="Arial" pitchFamily="34" charset="0"/>
                  <a:cs typeface="Arial" pitchFamily="34" charset="0"/>
                </a:rPr>
                <a:t>0.25</a:t>
              </a:r>
            </a:p>
            <a:p>
              <a:r>
                <a:rPr lang="en-US" sz="2400" b="1" dirty="0" smtClean="0">
                  <a:solidFill>
                    <a:srgbClr val="0000FF"/>
                  </a:solidFill>
                  <a:latin typeface="Arial" pitchFamily="34" charset="0"/>
                  <a:cs typeface="Arial" pitchFamily="34" charset="0"/>
                </a:rPr>
                <a:t>0.25</a:t>
              </a:r>
            </a:p>
            <a:p>
              <a:r>
                <a:rPr lang="en-US" sz="2400" b="1" dirty="0" smtClean="0">
                  <a:solidFill>
                    <a:srgbClr val="0000FF"/>
                  </a:solidFill>
                  <a:latin typeface="Arial" pitchFamily="34" charset="0"/>
                  <a:cs typeface="Arial" pitchFamily="34" charset="0"/>
                </a:rPr>
                <a:t>1.00</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4256517" y="4767459"/>
              <a:ext cx="1600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70817" y="4354485"/>
              <a:ext cx="635000" cy="50148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a:off x="5067300" y="1904619"/>
              <a:ext cx="0" cy="677164"/>
            </a:xfrm>
            <a:prstGeom prst="line">
              <a:avLst/>
            </a:prstGeom>
            <a:ln w="38100" cap="sq" cmpd="sng" algn="ctr">
              <a:solidFill>
                <a:srgbClr val="0000FF">
                  <a:alpha val="1961"/>
                </a:srgbClr>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114137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03044" y="1055985"/>
            <a:ext cx="6401612"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Now, try this - Don't forget - LINE 'EM UP</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546350" y="1938789"/>
            <a:ext cx="358140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0.1 + 1.25 + 0.04 + 1.39</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146613" y="3166407"/>
            <a:ext cx="1269175"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0.1</a:t>
            </a:r>
            <a:r>
              <a:rPr lang="en-US" sz="2400" b="1" dirty="0" smtClean="0">
                <a:solidFill>
                  <a:srgbClr val="FF0000"/>
                </a:solidFill>
                <a:latin typeface="Arial" pitchFamily="34" charset="0"/>
                <a:cs typeface="Arial" pitchFamily="34" charset="0"/>
              </a:rPr>
              <a:t>0</a:t>
            </a:r>
          </a:p>
          <a:p>
            <a:r>
              <a:rPr lang="en-US" sz="2400" b="1" dirty="0">
                <a:solidFill>
                  <a:srgbClr val="0000FF"/>
                </a:solidFill>
                <a:latin typeface="Arial" pitchFamily="34" charset="0"/>
                <a:cs typeface="Arial" pitchFamily="34" charset="0"/>
              </a:rPr>
              <a:t>1.25</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0.04</a:t>
            </a:r>
          </a:p>
          <a:p>
            <a:r>
              <a:rPr lang="en-US" sz="2400" b="1" dirty="0" smtClean="0">
                <a:solidFill>
                  <a:srgbClr val="0000FF"/>
                </a:solidFill>
                <a:latin typeface="Arial" pitchFamily="34" charset="0"/>
                <a:cs typeface="Arial" pitchFamily="34" charset="0"/>
              </a:rPr>
              <a:t>1.39</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a:off x="3774139" y="4838305"/>
            <a:ext cx="162785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7134" y="4255333"/>
            <a:ext cx="42327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4160409" y="4920147"/>
            <a:ext cx="132435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2.78</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5836221" y="3136900"/>
            <a:ext cx="4359339"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You can add a zero </a:t>
            </a:r>
          </a:p>
          <a:p>
            <a:r>
              <a:rPr lang="en-US" sz="2400" b="1" dirty="0" smtClean="0">
                <a:solidFill>
                  <a:srgbClr val="0000FF"/>
                </a:solidFill>
                <a:latin typeface="Arial" pitchFamily="34" charset="0"/>
                <a:cs typeface="Arial" pitchFamily="34" charset="0"/>
              </a:rPr>
              <a:t>as a place holder to </a:t>
            </a:r>
          </a:p>
          <a:p>
            <a:r>
              <a:rPr lang="en-US" sz="2400" b="1" dirty="0" smtClean="0">
                <a:solidFill>
                  <a:srgbClr val="0000FF"/>
                </a:solidFill>
                <a:latin typeface="Arial" pitchFamily="34" charset="0"/>
                <a:cs typeface="Arial" pitchFamily="34" charset="0"/>
              </a:rPr>
              <a:t>help line your numbers up.</a:t>
            </a:r>
            <a:endParaRPr lang="en-US" sz="2400" b="1" dirty="0">
              <a:solidFill>
                <a:srgbClr val="0000FF"/>
              </a:solidFill>
              <a:latin typeface="Arial" pitchFamily="34" charset="0"/>
              <a:cs typeface="Arial" pitchFamily="34" charset="0"/>
            </a:endParaRPr>
          </a:p>
        </p:txBody>
      </p:sp>
      <p:cxnSp>
        <p:nvCxnSpPr>
          <p:cNvPr id="9" name="Straight Connector 8"/>
          <p:cNvCxnSpPr/>
          <p:nvPr/>
        </p:nvCxnSpPr>
        <p:spPr>
          <a:xfrm flipH="1">
            <a:off x="5045746" y="3379475"/>
            <a:ext cx="785785"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9050" y="2400454"/>
            <a:ext cx="11137900" cy="14799813"/>
            <a:chOff x="0" y="2262721"/>
            <a:chExt cx="11137900" cy="7897279"/>
          </a:xfrm>
        </p:grpSpPr>
        <p:sp>
          <p:nvSpPr>
            <p:cNvPr id="10" name="Rectangle 9"/>
            <p:cNvSpPr/>
            <p:nvPr/>
          </p:nvSpPr>
          <p:spPr>
            <a:xfrm>
              <a:off x="0" y="2350737"/>
              <a:ext cx="11036300" cy="78092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TextBox 10"/>
            <p:cNvSpPr txBox="1"/>
            <p:nvPr/>
          </p:nvSpPr>
          <p:spPr>
            <a:xfrm>
              <a:off x="10565398" y="2262721"/>
              <a:ext cx="572502" cy="827645"/>
            </a:xfrm>
            <a:prstGeom prst="rect">
              <a:avLst/>
            </a:prstGeom>
            <a:noFill/>
            <a:ln>
              <a:noFill/>
            </a:ln>
          </p:spPr>
          <p:txBody>
            <a:bodyPr wrap="square" rtlCol="0">
              <a:spAutoFit/>
            </a:bodyPr>
            <a:lstStyle/>
            <a:p>
              <a:r>
                <a:rPr lang="en-US" sz="4800" b="1" dirty="0" smtClean="0">
                  <a:latin typeface="Arial" pitchFamily="34" charset="0"/>
                  <a:cs typeface="Arial" pitchFamily="34" charset="0"/>
                </a:rPr>
                <a:t>x</a:t>
              </a:r>
              <a:endParaRPr lang="en-US" sz="4800" b="1" dirty="0">
                <a:latin typeface="Arial" pitchFamily="34" charset="0"/>
                <a:cs typeface="Arial" pitchFamily="34" charset="0"/>
              </a:endParaRPr>
            </a:p>
          </p:txBody>
        </p:sp>
      </p:grpSp>
    </p:spTree>
    <p:extLst>
      <p:ext uri="{BB962C8B-B14F-4D97-AF65-F5344CB8AC3E}">
        <p14:creationId xmlns:p14="http://schemas.microsoft.com/office/powerpoint/2010/main" xmlns="" val="28642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9411" y="1011383"/>
            <a:ext cx="10409139" cy="747897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TRY THESE.</a:t>
            </a:r>
          </a:p>
          <a:p>
            <a:r>
              <a:rPr lang="en-US" sz="2400" b="1" dirty="0" smtClean="0">
                <a:solidFill>
                  <a:srgbClr val="0000FF"/>
                </a:solidFill>
                <a:latin typeface="Arial" pitchFamily="34" charset="0"/>
                <a:cs typeface="Arial" pitchFamily="34" charset="0"/>
              </a:rPr>
              <a:t>Complete in your notebook then check with the rest of your group.</a:t>
            </a:r>
          </a:p>
          <a:p>
            <a:r>
              <a:rPr lang="en-US" sz="2400" b="1" dirty="0" smtClean="0">
                <a:solidFill>
                  <a:srgbClr val="0000FF"/>
                </a:solidFill>
                <a:latin typeface="Arial" pitchFamily="34" charset="0"/>
                <a:cs typeface="Arial" pitchFamily="34" charset="0"/>
              </a:rPr>
              <a:t>To check your answer, click the box.</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8.23 + 4.125 + 0.1189		           2) 3.178 + 12.28 + 9</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8.23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3.178</a:t>
            </a:r>
          </a:p>
          <a:p>
            <a:r>
              <a:rPr lang="en-US" sz="2400" b="1" dirty="0" smtClean="0">
                <a:solidFill>
                  <a:srgbClr val="0000FF"/>
                </a:solidFill>
                <a:latin typeface="Arial" pitchFamily="34" charset="0"/>
                <a:cs typeface="Arial" pitchFamily="34" charset="0"/>
              </a:rPr>
              <a:t>	   4.125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12.28</a:t>
            </a:r>
          </a:p>
          <a:p>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0.1189</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  9.</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12.4739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24.458</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17.009 + 2.965 + 8.4		           4) 9.999 + 3.1567 + 4.5656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17.009					          9.999</a:t>
            </a:r>
          </a:p>
          <a:p>
            <a:r>
              <a:rPr lang="en-US" sz="2400" b="1" dirty="0" smtClean="0">
                <a:solidFill>
                  <a:srgbClr val="0000FF"/>
                </a:solidFill>
                <a:latin typeface="Arial" pitchFamily="34" charset="0"/>
                <a:cs typeface="Arial" pitchFamily="34" charset="0"/>
              </a:rPr>
              <a:t>	  2.965					          3.1567</a:t>
            </a:r>
          </a:p>
          <a:p>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8.4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 4.5656</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28.374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17.7213</a:t>
            </a:r>
            <a:endParaRPr lang="en-US" sz="2400" b="1" dirty="0">
              <a:solidFill>
                <a:srgbClr val="0000FF"/>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0950" y="3973737"/>
            <a:ext cx="2816119" cy="194446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4950" y="6908800"/>
            <a:ext cx="2816119" cy="194446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8231" y="3937000"/>
            <a:ext cx="2816119" cy="194446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4824" y="6847567"/>
            <a:ext cx="2816119" cy="1944463"/>
          </a:xfrm>
          <a:prstGeom prst="rect">
            <a:avLst/>
          </a:prstGeom>
        </p:spPr>
      </p:pic>
    </p:spTree>
    <p:extLst>
      <p:ext uri="{BB962C8B-B14F-4D97-AF65-F5344CB8AC3E}">
        <p14:creationId xmlns:p14="http://schemas.microsoft.com/office/powerpoint/2010/main" xmlns="" val="703925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25212" y="3636640"/>
            <a:ext cx="71736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46488" y="1041400"/>
            <a:ext cx="64330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754791" y="1016000"/>
            <a:ext cx="3382359" cy="150810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Add the following: </a:t>
            </a:r>
          </a:p>
          <a:p>
            <a:endParaRPr lang="en-US" sz="36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0.6 + 0.55 =</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70150"/>
            <a:ext cx="3752342" cy="58458"/>
          </a:xfrm>
          <a:prstGeom prst="rect">
            <a:avLst/>
          </a:prstGeom>
          <a:solidFill>
            <a:scrgbClr r="0" g="0" b="0">
              <a:alpha val="0"/>
            </a:scrgbClr>
          </a:solidFill>
        </p:spPr>
      </p:pic>
      <p:sp>
        <p:nvSpPr>
          <p:cNvPr id="19" name="Oval 18"/>
          <p:cNvSpPr/>
          <p:nvPr/>
        </p:nvSpPr>
        <p:spPr>
          <a:xfrm>
            <a:off x="1847406" y="32070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0" name="Oval 19"/>
          <p:cNvSpPr/>
          <p:nvPr/>
        </p:nvSpPr>
        <p:spPr>
          <a:xfrm>
            <a:off x="1847406" y="3740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1" name="Oval 20"/>
          <p:cNvSpPr/>
          <p:nvPr/>
        </p:nvSpPr>
        <p:spPr>
          <a:xfrm>
            <a:off x="1847406" y="42738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2" name="TextBox 21"/>
          <p:cNvSpPr txBox="1"/>
          <p:nvPr/>
        </p:nvSpPr>
        <p:spPr>
          <a:xfrm>
            <a:off x="3028950" y="3174979"/>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6.1</a:t>
            </a:r>
          </a:p>
        </p:txBody>
      </p:sp>
      <p:sp>
        <p:nvSpPr>
          <p:cNvPr id="23" name="TextBox 22"/>
          <p:cNvSpPr txBox="1"/>
          <p:nvPr/>
        </p:nvSpPr>
        <p:spPr>
          <a:xfrm>
            <a:off x="3028950" y="373335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0.115</a:t>
            </a:r>
          </a:p>
        </p:txBody>
      </p:sp>
      <p:sp>
        <p:nvSpPr>
          <p:cNvPr id="24" name="TextBox 23"/>
          <p:cNvSpPr txBox="1"/>
          <p:nvPr/>
        </p:nvSpPr>
        <p:spPr>
          <a:xfrm>
            <a:off x="3028950" y="426675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1.15</a:t>
            </a:r>
          </a:p>
        </p:txBody>
      </p:sp>
      <p:sp>
        <p:nvSpPr>
          <p:cNvPr id="25" name="Oval 24"/>
          <p:cNvSpPr/>
          <p:nvPr/>
        </p:nvSpPr>
        <p:spPr>
          <a:xfrm>
            <a:off x="1846069" y="483001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6" name="TextBox 25"/>
          <p:cNvSpPr txBox="1"/>
          <p:nvPr/>
        </p:nvSpPr>
        <p:spPr>
          <a:xfrm>
            <a:off x="3028950" y="4828766"/>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0.16</a:t>
            </a:r>
          </a:p>
        </p:txBody>
      </p:sp>
      <p:sp>
        <p:nvSpPr>
          <p:cNvPr id="27" name="Rectangle 26"/>
          <p:cNvSpPr/>
          <p:nvPr/>
        </p:nvSpPr>
        <p:spPr>
          <a:xfrm>
            <a:off x="2462716" y="426720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28" name="Rectangle 27"/>
          <p:cNvSpPr/>
          <p:nvPr/>
        </p:nvSpPr>
        <p:spPr>
          <a:xfrm>
            <a:off x="2462716" y="3733346"/>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29" name="Rectangle 28"/>
          <p:cNvSpPr/>
          <p:nvPr/>
        </p:nvSpPr>
        <p:spPr>
          <a:xfrm>
            <a:off x="2453744" y="482600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0" name="Rectangle 29"/>
          <p:cNvSpPr/>
          <p:nvPr/>
        </p:nvSpPr>
        <p:spPr>
          <a:xfrm>
            <a:off x="2460769" y="3176788"/>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09189" y="2975991"/>
            <a:ext cx="1490162" cy="1240937"/>
          </a:xfrm>
          <a:prstGeom prst="rect">
            <a:avLst/>
          </a:prstGeom>
        </p:spPr>
      </p:pic>
    </p:spTree>
    <p:extLst>
      <p:ext uri="{BB962C8B-B14F-4D97-AF65-F5344CB8AC3E}">
        <p14:creationId xmlns:p14="http://schemas.microsoft.com/office/powerpoint/2010/main" xmlns="" val="39824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118350" y="2027535"/>
            <a:ext cx="198653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15.0551</a:t>
            </a:r>
            <a:endParaRPr lang="en-US" sz="2400" b="1" dirty="0">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827438" y="1022350"/>
            <a:ext cx="64330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7</a:t>
            </a:r>
          </a:p>
        </p:txBody>
      </p:sp>
      <p:sp>
        <p:nvSpPr>
          <p:cNvPr id="10" name="TextBox 9"/>
          <p:cNvSpPr txBox="1"/>
          <p:nvPr/>
        </p:nvSpPr>
        <p:spPr>
          <a:xfrm>
            <a:off x="1735741" y="1019810"/>
            <a:ext cx="4239609" cy="144655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sum</a:t>
            </a:r>
          </a:p>
          <a:p>
            <a:endParaRPr lang="en-US" sz="32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1.025 + 0.03 + 14.0001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03951" y="1545571"/>
            <a:ext cx="2362200" cy="992484"/>
          </a:xfrm>
          <a:prstGeom prst="rect">
            <a:avLst/>
          </a:prstGeom>
        </p:spPr>
      </p:pic>
    </p:spTree>
    <p:extLst>
      <p:ext uri="{BB962C8B-B14F-4D97-AF65-F5344CB8AC3E}">
        <p14:creationId xmlns:p14="http://schemas.microsoft.com/office/powerpoint/2010/main" xmlns="" val="27430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Box 11"/>
          <p:cNvSpPr txBox="1"/>
          <p:nvPr/>
        </p:nvSpPr>
        <p:spPr>
          <a:xfrm>
            <a:off x="7245350" y="2231717"/>
            <a:ext cx="77254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B</a:t>
            </a:r>
            <a:endParaRPr lang="en-US" sz="2400" b="1" dirty="0">
              <a:solidFill>
                <a:srgbClr val="0000FF"/>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3752342" cy="58458"/>
          </a:xfrm>
          <a:prstGeom prst="rect">
            <a:avLst/>
          </a:prstGeom>
          <a:solidFill>
            <a:scrgbClr r="0" g="0" b="0">
              <a:alpha val="0"/>
            </a:scrgbClr>
          </a:solidFill>
        </p:spPr>
      </p:pic>
      <p:sp>
        <p:nvSpPr>
          <p:cNvPr id="17" name="TextBox 16"/>
          <p:cNvSpPr txBox="1"/>
          <p:nvPr/>
        </p:nvSpPr>
        <p:spPr>
          <a:xfrm>
            <a:off x="846488" y="1041400"/>
            <a:ext cx="64330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a:t>
            </a:r>
          </a:p>
        </p:txBody>
      </p:sp>
      <p:sp>
        <p:nvSpPr>
          <p:cNvPr id="18" name="TextBox 17"/>
          <p:cNvSpPr txBox="1"/>
          <p:nvPr/>
        </p:nvSpPr>
        <p:spPr>
          <a:xfrm>
            <a:off x="1754791" y="1016000"/>
            <a:ext cx="3763359" cy="144655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What is the sum of </a:t>
            </a:r>
          </a:p>
          <a:p>
            <a:endParaRPr lang="en-US" sz="32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12.034 and 0.0104?</a:t>
            </a:r>
          </a:p>
        </p:txBody>
      </p:sp>
      <p:sp>
        <p:nvSpPr>
          <p:cNvPr id="22" name="Oval 21"/>
          <p:cNvSpPr/>
          <p:nvPr/>
        </p:nvSpPr>
        <p:spPr>
          <a:xfrm>
            <a:off x="1847406" y="32070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3" name="Oval 22"/>
          <p:cNvSpPr/>
          <p:nvPr/>
        </p:nvSpPr>
        <p:spPr>
          <a:xfrm>
            <a:off x="1847406" y="3740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4" name="Oval 23"/>
          <p:cNvSpPr/>
          <p:nvPr/>
        </p:nvSpPr>
        <p:spPr>
          <a:xfrm>
            <a:off x="1847406" y="42738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5" name="TextBox 24"/>
          <p:cNvSpPr txBox="1"/>
          <p:nvPr/>
        </p:nvSpPr>
        <p:spPr>
          <a:xfrm>
            <a:off x="3028950" y="3174979"/>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12.1344 </a:t>
            </a:r>
          </a:p>
        </p:txBody>
      </p:sp>
      <p:sp>
        <p:nvSpPr>
          <p:cNvPr id="26" name="TextBox 25"/>
          <p:cNvSpPr txBox="1"/>
          <p:nvPr/>
        </p:nvSpPr>
        <p:spPr>
          <a:xfrm>
            <a:off x="3028950" y="373335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12.1344 </a:t>
            </a:r>
          </a:p>
        </p:txBody>
      </p:sp>
      <p:sp>
        <p:nvSpPr>
          <p:cNvPr id="27" name="TextBox 26"/>
          <p:cNvSpPr txBox="1"/>
          <p:nvPr/>
        </p:nvSpPr>
        <p:spPr>
          <a:xfrm>
            <a:off x="3028950" y="426675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12.138 </a:t>
            </a:r>
          </a:p>
        </p:txBody>
      </p:sp>
      <p:sp>
        <p:nvSpPr>
          <p:cNvPr id="28" name="Oval 27"/>
          <p:cNvSpPr/>
          <p:nvPr/>
        </p:nvSpPr>
        <p:spPr>
          <a:xfrm>
            <a:off x="1846069" y="483001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9" name="TextBox 28"/>
          <p:cNvSpPr txBox="1"/>
          <p:nvPr/>
        </p:nvSpPr>
        <p:spPr>
          <a:xfrm>
            <a:off x="3028950" y="4803366"/>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1.20444 </a:t>
            </a:r>
          </a:p>
        </p:txBody>
      </p:sp>
      <p:sp>
        <p:nvSpPr>
          <p:cNvPr id="30" name="Rectangle 29"/>
          <p:cNvSpPr/>
          <p:nvPr/>
        </p:nvSpPr>
        <p:spPr>
          <a:xfrm>
            <a:off x="2479122" y="429260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31" name="Rectangle 30"/>
          <p:cNvSpPr/>
          <p:nvPr/>
        </p:nvSpPr>
        <p:spPr>
          <a:xfrm>
            <a:off x="2479122" y="3733346"/>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32" name="Rectangle 31"/>
          <p:cNvSpPr/>
          <p:nvPr/>
        </p:nvSpPr>
        <p:spPr>
          <a:xfrm>
            <a:off x="2470150" y="482600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3" name="Rectangle 32"/>
          <p:cNvSpPr/>
          <p:nvPr/>
        </p:nvSpPr>
        <p:spPr>
          <a:xfrm>
            <a:off x="2477175" y="3176788"/>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56916" y="1933120"/>
            <a:ext cx="1491269" cy="1241859"/>
          </a:xfrm>
          <a:prstGeom prst="rect">
            <a:avLst/>
          </a:prstGeom>
        </p:spPr>
      </p:pic>
    </p:spTree>
    <p:extLst>
      <p:ext uri="{BB962C8B-B14F-4D97-AF65-F5344CB8AC3E}">
        <p14:creationId xmlns:p14="http://schemas.microsoft.com/office/powerpoint/2010/main" xmlns="" val="37470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499350" y="1951335"/>
            <a:ext cx="71736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a:t>
            </a:r>
            <a:endParaRPr lang="en-US" sz="2400" b="1" dirty="0">
              <a:solidFill>
                <a:srgbClr val="0000FF"/>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220942"/>
            <a:ext cx="3752342" cy="58458"/>
          </a:xfrm>
          <a:prstGeom prst="rect">
            <a:avLst/>
          </a:prstGeom>
          <a:solidFill>
            <a:scrgbClr r="0" g="0" b="0">
              <a:alpha val="0"/>
            </a:scrgbClr>
          </a:solidFill>
        </p:spPr>
      </p:pic>
      <p:sp>
        <p:nvSpPr>
          <p:cNvPr id="17" name="TextBox 16"/>
          <p:cNvSpPr txBox="1"/>
          <p:nvPr/>
        </p:nvSpPr>
        <p:spPr>
          <a:xfrm>
            <a:off x="846488" y="1041400"/>
            <a:ext cx="64330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9</a:t>
            </a:r>
          </a:p>
        </p:txBody>
      </p:sp>
      <p:sp>
        <p:nvSpPr>
          <p:cNvPr id="18" name="TextBox 17"/>
          <p:cNvSpPr txBox="1"/>
          <p:nvPr/>
        </p:nvSpPr>
        <p:spPr>
          <a:xfrm>
            <a:off x="1754791" y="1016000"/>
            <a:ext cx="5490559" cy="144655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Find the sum</a:t>
            </a:r>
          </a:p>
          <a:p>
            <a:endParaRPr lang="en-US" sz="32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8.5 + 0.042 + 12.31 =</a:t>
            </a:r>
          </a:p>
        </p:txBody>
      </p:sp>
      <p:sp>
        <p:nvSpPr>
          <p:cNvPr id="22" name="Oval 21"/>
          <p:cNvSpPr/>
          <p:nvPr/>
        </p:nvSpPr>
        <p:spPr>
          <a:xfrm>
            <a:off x="1847406" y="32070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3" name="Oval 22"/>
          <p:cNvSpPr/>
          <p:nvPr/>
        </p:nvSpPr>
        <p:spPr>
          <a:xfrm>
            <a:off x="1847406" y="3740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4" name="Oval 23"/>
          <p:cNvSpPr/>
          <p:nvPr/>
        </p:nvSpPr>
        <p:spPr>
          <a:xfrm>
            <a:off x="1847406" y="42738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5" name="TextBox 24"/>
          <p:cNvSpPr txBox="1"/>
          <p:nvPr/>
        </p:nvSpPr>
        <p:spPr>
          <a:xfrm>
            <a:off x="3028950" y="3174979"/>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13.58</a:t>
            </a:r>
          </a:p>
        </p:txBody>
      </p:sp>
      <p:sp>
        <p:nvSpPr>
          <p:cNvPr id="26" name="TextBox 25"/>
          <p:cNvSpPr txBox="1"/>
          <p:nvPr/>
        </p:nvSpPr>
        <p:spPr>
          <a:xfrm>
            <a:off x="3028950" y="373335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21.23</a:t>
            </a:r>
          </a:p>
        </p:txBody>
      </p:sp>
      <p:sp>
        <p:nvSpPr>
          <p:cNvPr id="27" name="TextBox 26"/>
          <p:cNvSpPr txBox="1"/>
          <p:nvPr/>
        </p:nvSpPr>
        <p:spPr>
          <a:xfrm>
            <a:off x="3028950" y="424770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20.852</a:t>
            </a:r>
          </a:p>
        </p:txBody>
      </p:sp>
      <p:sp>
        <p:nvSpPr>
          <p:cNvPr id="28" name="Oval 27"/>
          <p:cNvSpPr/>
          <p:nvPr/>
        </p:nvSpPr>
        <p:spPr>
          <a:xfrm>
            <a:off x="1846069" y="48109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sp>
        <p:nvSpPr>
          <p:cNvPr id="29" name="TextBox 28"/>
          <p:cNvSpPr txBox="1"/>
          <p:nvPr/>
        </p:nvSpPr>
        <p:spPr>
          <a:xfrm>
            <a:off x="3048000" y="4771616"/>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20.14</a:t>
            </a:r>
          </a:p>
        </p:txBody>
      </p:sp>
      <p:sp>
        <p:nvSpPr>
          <p:cNvPr id="30" name="Rectangle 29"/>
          <p:cNvSpPr/>
          <p:nvPr/>
        </p:nvSpPr>
        <p:spPr>
          <a:xfrm>
            <a:off x="2479122" y="424815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31" name="Rectangle 30"/>
          <p:cNvSpPr/>
          <p:nvPr/>
        </p:nvSpPr>
        <p:spPr>
          <a:xfrm>
            <a:off x="2479122" y="3733346"/>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32" name="Rectangle 31"/>
          <p:cNvSpPr/>
          <p:nvPr/>
        </p:nvSpPr>
        <p:spPr>
          <a:xfrm>
            <a:off x="2489200" y="4768850"/>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3" name="Rectangle 32"/>
          <p:cNvSpPr/>
          <p:nvPr/>
        </p:nvSpPr>
        <p:spPr>
          <a:xfrm>
            <a:off x="2477175" y="3176788"/>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83326" y="1453755"/>
            <a:ext cx="1426407" cy="1187845"/>
          </a:xfrm>
          <a:prstGeom prst="rect">
            <a:avLst/>
          </a:prstGeom>
        </p:spPr>
      </p:pic>
    </p:spTree>
    <p:extLst>
      <p:ext uri="{BB962C8B-B14F-4D97-AF65-F5344CB8AC3E}">
        <p14:creationId xmlns:p14="http://schemas.microsoft.com/office/powerpoint/2010/main" xmlns="" val="235531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8108950" y="1947090"/>
            <a:ext cx="182880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165.3532</a:t>
            </a:r>
            <a:endParaRPr lang="en-US" sz="2400" b="1" dirty="0">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05224"/>
            <a:ext cx="4414520" cy="58458"/>
          </a:xfrm>
          <a:prstGeom prst="rect">
            <a:avLst/>
          </a:prstGeom>
          <a:solidFill>
            <a:scrgbClr r="0" g="0" b="0">
              <a:alpha val="0"/>
            </a:scrgbClr>
          </a:solidFill>
        </p:spPr>
      </p:pic>
      <p:sp>
        <p:nvSpPr>
          <p:cNvPr id="9" name="TextBox 8"/>
          <p:cNvSpPr txBox="1"/>
          <p:nvPr/>
        </p:nvSpPr>
        <p:spPr>
          <a:xfrm>
            <a:off x="846487" y="1041400"/>
            <a:ext cx="6330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54791" y="1016000"/>
            <a:ext cx="5515959" cy="144655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sum: </a:t>
            </a:r>
          </a:p>
          <a:p>
            <a:endParaRPr lang="en-US" sz="32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5 + 100.145 + 57.8962 + 2.312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46951" y="1645066"/>
            <a:ext cx="2743200" cy="863184"/>
          </a:xfrm>
          <a:prstGeom prst="rect">
            <a:avLst/>
          </a:prstGeom>
        </p:spPr>
      </p:pic>
    </p:spTree>
    <p:extLst>
      <p:ext uri="{BB962C8B-B14F-4D97-AF65-F5344CB8AC3E}">
        <p14:creationId xmlns:p14="http://schemas.microsoft.com/office/powerpoint/2010/main" xmlns="" val="406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6150" y="1055985"/>
            <a:ext cx="9245600"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Let's go to Cool Math and practice addition:</a:t>
            </a:r>
          </a:p>
        </p:txBody>
      </p:sp>
      <p:sp>
        <p:nvSpPr>
          <p:cNvPr id="3" name="TextBox 2">
            <a:hlinkClick r:id="rId2"/>
          </p:cNvPr>
          <p:cNvSpPr txBox="1"/>
          <p:nvPr/>
        </p:nvSpPr>
        <p:spPr>
          <a:xfrm>
            <a:off x="4281297" y="2865735"/>
            <a:ext cx="2684653" cy="461665"/>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Cool Math Link</a:t>
            </a:r>
            <a:endParaRPr lang="en-US" sz="2400" b="1" u="sng"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1807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950" y="1940947"/>
            <a:ext cx="8839200" cy="6263253"/>
          </a:xfrm>
          <a:prstGeom prst="rect">
            <a:avLst/>
          </a:prstGeom>
        </p:spPr>
        <p:txBody>
          <a:bodyPr wrap="square">
            <a:spAutoFit/>
          </a:bodyPr>
          <a:lstStyle/>
          <a:p>
            <a:pPr>
              <a:spcBef>
                <a:spcPts val="1200"/>
              </a:spcBef>
            </a:pPr>
            <a:r>
              <a:rPr lang="en-US" sz="2400" b="1" i="1" dirty="0" smtClean="0">
                <a:solidFill>
                  <a:srgbClr val="0000FF"/>
                </a:solidFill>
                <a:latin typeface="Arial" pitchFamily="34" charset="0"/>
                <a:cs typeface="Arial" pitchFamily="34" charset="0"/>
              </a:rPr>
              <a:t>Use Normal View for the Interactive Elements</a:t>
            </a:r>
          </a:p>
          <a:p>
            <a:r>
              <a:rPr lang="en-US" sz="2400" dirty="0" smtClean="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select Normal.</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Close </a:t>
            </a:r>
            <a:r>
              <a:rPr lang="en-US" sz="2400" dirty="0">
                <a:solidFill>
                  <a:srgbClr val="0000FF"/>
                </a:solidFill>
                <a:latin typeface="Arial" pitchFamily="34" charset="0"/>
                <a:cs typeface="Arial" pitchFamily="34" charset="0"/>
              </a:rPr>
              <a:t>the Slides tab on the left.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In the upper right corner next to the Help button, click the ^ to minimize </a:t>
            </a:r>
            <a:r>
              <a:rPr lang="en-US" sz="2400" dirty="0">
                <a:solidFill>
                  <a:srgbClr val="0000FF"/>
                </a:solidFill>
                <a:latin typeface="Arial" pitchFamily="34" charset="0"/>
                <a:cs typeface="Arial" pitchFamily="34" charset="0"/>
              </a:rPr>
              <a:t>the ribbon at the top of the screen. </a:t>
            </a:r>
            <a:endParaRPr lang="en-US" sz="2400" dirty="0" smtClean="0">
              <a:solidFill>
                <a:srgbClr val="0000FF"/>
              </a:solidFill>
              <a:latin typeface="Arial" pitchFamily="34" charset="0"/>
              <a:cs typeface="Arial" pitchFamily="34" charset="0"/>
            </a:endParaRP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confirm that Ruler is deselected.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a:t>
            </a:r>
            <a:r>
              <a:rPr lang="en-US" sz="2400" dirty="0">
                <a:solidFill>
                  <a:srgbClr val="0000FF"/>
                </a:solidFill>
                <a:latin typeface="Arial" pitchFamily="34" charset="0"/>
                <a:cs typeface="Arial" pitchFamily="34" charset="0"/>
              </a:rPr>
              <a:t>the View tab, click Fit to Window</a:t>
            </a:r>
            <a:r>
              <a:rPr lang="en-US" sz="2400" dirty="0" smtClean="0">
                <a:solidFill>
                  <a:srgbClr val="0000FF"/>
                </a:solidFill>
                <a:latin typeface="Arial" pitchFamily="34" charset="0"/>
                <a:cs typeface="Arial" pitchFamily="34" charset="0"/>
              </a:rPr>
              <a:t>.</a:t>
            </a:r>
          </a:p>
          <a:p>
            <a:pPr>
              <a:spcBef>
                <a:spcPts val="1800"/>
              </a:spcBef>
            </a:pPr>
            <a:r>
              <a:rPr lang="en-US" sz="2400" b="1" i="1" dirty="0" smtClean="0">
                <a:solidFill>
                  <a:srgbClr val="0000FF"/>
                </a:solidFill>
                <a:latin typeface="Arial" pitchFamily="34" charset="0"/>
                <a:cs typeface="Arial" pitchFamily="34" charset="0"/>
              </a:rPr>
              <a:t>Use Slide Show View to Administer Assessment Items</a:t>
            </a:r>
          </a:p>
          <a:p>
            <a:r>
              <a:rPr lang="en-US" sz="2400" dirty="0">
                <a:solidFill>
                  <a:srgbClr val="0000FF"/>
                </a:solidFill>
                <a:latin typeface="Arial" pitchFamily="34" charset="0"/>
                <a:cs typeface="Arial" pitchFamily="34" charset="0"/>
              </a:rPr>
              <a:t>To administer the </a:t>
            </a:r>
            <a:r>
              <a:rPr lang="en-US" sz="2400" dirty="0" smtClean="0">
                <a:solidFill>
                  <a:srgbClr val="0000FF"/>
                </a:solidFill>
                <a:latin typeface="Arial" pitchFamily="34" charset="0"/>
                <a:cs typeface="Arial" pitchFamily="34" charset="0"/>
              </a:rPr>
              <a:t>numbered assessment </a:t>
            </a:r>
            <a:r>
              <a:rPr lang="en-US" sz="2400" dirty="0">
                <a:solidFill>
                  <a:srgbClr val="0000FF"/>
                </a:solidFill>
                <a:latin typeface="Arial" pitchFamily="34" charset="0"/>
                <a:cs typeface="Arial" pitchFamily="34" charset="0"/>
              </a:rPr>
              <a:t>items in this </a:t>
            </a:r>
            <a:r>
              <a:rPr lang="en-US" sz="2400" dirty="0" smtClean="0">
                <a:solidFill>
                  <a:srgbClr val="0000FF"/>
                </a:solidFill>
                <a:latin typeface="Arial" pitchFamily="34" charset="0"/>
                <a:cs typeface="Arial" pitchFamily="34" charset="0"/>
              </a:rPr>
              <a:t>presentation, </a:t>
            </a:r>
            <a:r>
              <a:rPr lang="en-US" sz="2400" dirty="0">
                <a:solidFill>
                  <a:srgbClr val="0000FF"/>
                </a:solidFill>
                <a:latin typeface="Arial" pitchFamily="34" charset="0"/>
                <a:cs typeface="Arial" pitchFamily="34" charset="0"/>
              </a:rPr>
              <a:t>use the Slide Show </a:t>
            </a:r>
            <a:r>
              <a:rPr lang="en-US" sz="2400" dirty="0" smtClean="0">
                <a:solidFill>
                  <a:srgbClr val="0000FF"/>
                </a:solidFill>
                <a:latin typeface="Arial" pitchFamily="34" charset="0"/>
                <a:cs typeface="Arial" pitchFamily="34" charset="0"/>
              </a:rPr>
              <a:t>view. (See Slide </a:t>
            </a:r>
            <a:r>
              <a:rPr lang="en-US" sz="2400" dirty="0" smtClean="0">
                <a:solidFill>
                  <a:srgbClr val="0000FF"/>
                </a:solidFill>
                <a:latin typeface="Arial" pitchFamily="34" charset="0"/>
                <a:cs typeface="Arial" pitchFamily="34" charset="0"/>
              </a:rPr>
              <a:t>14 </a:t>
            </a:r>
            <a:r>
              <a:rPr lang="en-US" sz="2400" dirty="0" smtClean="0">
                <a:solidFill>
                  <a:srgbClr val="0000FF"/>
                </a:solidFill>
                <a:latin typeface="Arial" pitchFamily="34" charset="0"/>
                <a:cs typeface="Arial" pitchFamily="34" charset="0"/>
              </a:rPr>
              <a:t>for an example.)</a:t>
            </a:r>
            <a:endParaRPr lang="en-US" sz="2400" dirty="0">
              <a:solidFill>
                <a:srgbClr val="0000FF"/>
              </a:solidFill>
              <a:latin typeface="Arial" pitchFamily="34" charset="0"/>
              <a:cs typeface="Arial" pitchFamily="34" charset="0"/>
            </a:endParaRPr>
          </a:p>
        </p:txBody>
      </p:sp>
      <p:sp>
        <p:nvSpPr>
          <p:cNvPr id="3" name="Rectangle 2"/>
          <p:cNvSpPr/>
          <p:nvPr/>
        </p:nvSpPr>
        <p:spPr>
          <a:xfrm>
            <a:off x="1828514" y="889000"/>
            <a:ext cx="7347235" cy="646331"/>
          </a:xfrm>
          <a:prstGeom prst="rect">
            <a:avLst/>
          </a:prstGeom>
        </p:spPr>
        <p:txBody>
          <a:bodyPr wrap="square">
            <a:spAutoFit/>
          </a:bodyPr>
          <a:lstStyle/>
          <a:p>
            <a:pPr algn="ctr"/>
            <a:r>
              <a:rPr lang="en-US" sz="3600" b="1" dirty="0">
                <a:solidFill>
                  <a:srgbClr val="0000FF"/>
                </a:solidFill>
                <a:latin typeface="Arial" pitchFamily="34" charset="0"/>
                <a:cs typeface="Arial" pitchFamily="34" charset="0"/>
              </a:rPr>
              <a:t>Setting the PowerPoint View</a:t>
            </a:r>
          </a:p>
        </p:txBody>
      </p:sp>
    </p:spTree>
    <p:extLst>
      <p:ext uri="{BB962C8B-B14F-4D97-AF65-F5344CB8AC3E}">
        <p14:creationId xmlns:p14="http://schemas.microsoft.com/office/powerpoint/2010/main" xmlns="" val="416758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36750" y="768350"/>
            <a:ext cx="7306151"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Subtracting Decimals</a:t>
            </a:r>
            <a:endParaRPr lang="en-US" sz="4800" b="1" dirty="0">
              <a:solidFill>
                <a:srgbClr val="0000FF"/>
              </a:solidFill>
              <a:latin typeface="Arial" pitchFamily="34" charset="0"/>
              <a:cs typeface="Arial" pitchFamily="34" charset="0"/>
            </a:endParaRPr>
          </a:p>
        </p:txBody>
      </p:sp>
      <p:sp>
        <p:nvSpPr>
          <p:cNvPr id="6" name="TextBox 5">
            <a:hlinkClick r:id="rId2" action="ppaction://hlinksldjump"/>
          </p:cNvPr>
          <p:cNvSpPr txBox="1"/>
          <p:nvPr/>
        </p:nvSpPr>
        <p:spPr>
          <a:xfrm>
            <a:off x="7877035" y="2413000"/>
            <a:ext cx="2060715"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7" name="Rectangle 6"/>
          <p:cNvSpPr/>
          <p:nvPr/>
        </p:nvSpPr>
        <p:spPr>
          <a:xfrm>
            <a:off x="7727950" y="2336800"/>
            <a:ext cx="2332711" cy="8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76413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4860" y="985156"/>
            <a:ext cx="917529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you know how to subtract whole numbers then you can subtract decimals. Just follow these few steps.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81348" y="1955800"/>
            <a:ext cx="8980202"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1:</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Put the numbers in a vertical column,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aligning the decimal points.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826166" y="3779690"/>
            <a:ext cx="9767126"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Step 2:	Subtract the numbers from right to left using the 			same rules as whole numbers.	</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823976" y="7391400"/>
            <a:ext cx="993267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Step 3:	Place the decimal point in the answer directly below 	           the decimal points that you lined up in Step 1.</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4322318" y="2726133"/>
            <a:ext cx="1407128" cy="954107"/>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   1.1</a:t>
            </a:r>
          </a:p>
          <a:p>
            <a:r>
              <a:rPr lang="en-US" sz="2800" b="1" dirty="0" smtClean="0">
                <a:solidFill>
                  <a:srgbClr val="0000FF"/>
                </a:solidFill>
                <a:latin typeface="Arial" pitchFamily="34" charset="0"/>
                <a:cs typeface="Arial" pitchFamily="34" charset="0"/>
              </a:rPr>
              <a:t>-  0.3</a:t>
            </a:r>
            <a:endParaRPr lang="en-US" sz="2800" b="1" dirty="0">
              <a:solidFill>
                <a:srgbClr val="0000FF"/>
              </a:solidFill>
              <a:latin typeface="Arial" pitchFamily="34" charset="0"/>
              <a:cs typeface="Arial" pitchFamily="34" charset="0"/>
            </a:endParaRPr>
          </a:p>
        </p:txBody>
      </p:sp>
      <p:cxnSp>
        <p:nvCxnSpPr>
          <p:cNvPr id="7" name="Straight Connector 6"/>
          <p:cNvCxnSpPr/>
          <p:nvPr/>
        </p:nvCxnSpPr>
        <p:spPr>
          <a:xfrm>
            <a:off x="4343638" y="3632200"/>
            <a:ext cx="125412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267136" y="4966655"/>
            <a:ext cx="1517491" cy="1865945"/>
            <a:chOff x="3695700" y="3951668"/>
            <a:chExt cx="1397000" cy="2026882"/>
          </a:xfrm>
        </p:grpSpPr>
        <p:grpSp>
          <p:nvGrpSpPr>
            <p:cNvPr id="13" name="Group 12"/>
            <p:cNvGrpSpPr/>
            <p:nvPr/>
          </p:nvGrpSpPr>
          <p:grpSpPr>
            <a:xfrm>
              <a:off x="3695700" y="3951668"/>
              <a:ext cx="1397000" cy="2026882"/>
              <a:chOff x="3695700" y="3951668"/>
              <a:chExt cx="1397000" cy="2026882"/>
            </a:xfrm>
          </p:grpSpPr>
          <p:sp>
            <p:nvSpPr>
              <p:cNvPr id="8" name="TextBox 7"/>
              <p:cNvSpPr txBox="1"/>
              <p:nvPr/>
            </p:nvSpPr>
            <p:spPr>
              <a:xfrm>
                <a:off x="3733800" y="4318000"/>
                <a:ext cx="1295400" cy="1036398"/>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   1.1</a:t>
                </a:r>
              </a:p>
              <a:p>
                <a:r>
                  <a:rPr lang="en-US" sz="2800" b="1" dirty="0" smtClean="0">
                    <a:solidFill>
                      <a:srgbClr val="0000FF"/>
                    </a:solidFill>
                    <a:latin typeface="Arial" pitchFamily="34" charset="0"/>
                    <a:cs typeface="Arial" pitchFamily="34" charset="0"/>
                  </a:rPr>
                  <a:t>-  0.3</a:t>
                </a:r>
                <a:endParaRPr lang="en-US" sz="2800" b="1" dirty="0">
                  <a:solidFill>
                    <a:srgbClr val="0000FF"/>
                  </a:solidFill>
                  <a:latin typeface="Arial" pitchFamily="34" charset="0"/>
                  <a:cs typeface="Arial" pitchFamily="34" charset="0"/>
                </a:endParaRPr>
              </a:p>
            </p:txBody>
          </p:sp>
          <p:cxnSp>
            <p:nvCxnSpPr>
              <p:cNvPr id="9" name="Straight Connector 8"/>
              <p:cNvCxnSpPr/>
              <p:nvPr/>
            </p:nvCxnSpPr>
            <p:spPr>
              <a:xfrm>
                <a:off x="3695700" y="5276850"/>
                <a:ext cx="13970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89400" y="5410202"/>
                <a:ext cx="965200" cy="568348"/>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0.8</a:t>
                </a:r>
                <a:endParaRPr lang="en-US" sz="2800" b="1" dirty="0">
                  <a:solidFill>
                    <a:srgbClr val="0000FF"/>
                  </a:solidFill>
                  <a:latin typeface="Arial" pitchFamily="34" charset="0"/>
                  <a:cs typeface="Arial" pitchFamily="34" charset="0"/>
                </a:endParaRPr>
              </a:p>
            </p:txBody>
          </p:sp>
          <p:cxnSp>
            <p:nvCxnSpPr>
              <p:cNvPr id="11" name="Straight Connector 10"/>
              <p:cNvCxnSpPr/>
              <p:nvPr/>
            </p:nvCxnSpPr>
            <p:spPr>
              <a:xfrm flipV="1">
                <a:off x="4051300" y="4475891"/>
                <a:ext cx="279400" cy="2159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60801" y="3951668"/>
                <a:ext cx="368300" cy="568348"/>
              </a:xfrm>
              <a:prstGeom prst="rect">
                <a:avLst/>
              </a:prstGeom>
              <a:noFill/>
            </p:spPr>
            <p:txBody>
              <a:bodyPr vert="horz" wrap="square" rtlCol="0">
                <a:spAutoFit/>
              </a:bodyPr>
              <a:lstStyle/>
              <a:p>
                <a:r>
                  <a:rPr lang="en-US" sz="2800" b="1" dirty="0" smtClean="0">
                    <a:solidFill>
                      <a:srgbClr val="FF0000"/>
                    </a:solidFill>
                    <a:latin typeface="Arial" pitchFamily="34" charset="0"/>
                    <a:cs typeface="Arial" pitchFamily="34" charset="0"/>
                  </a:rPr>
                  <a:t>0</a:t>
                </a:r>
                <a:endParaRPr lang="en-US" sz="2800" b="1" dirty="0">
                  <a:solidFill>
                    <a:srgbClr val="FF0000"/>
                  </a:solidFill>
                  <a:latin typeface="Arial" pitchFamily="34" charset="0"/>
                  <a:cs typeface="Arial" pitchFamily="34" charset="0"/>
                </a:endParaRPr>
              </a:p>
            </p:txBody>
          </p:sp>
        </p:grpSp>
        <p:sp>
          <p:nvSpPr>
            <p:cNvPr id="14" name="TextBox 13"/>
            <p:cNvSpPr txBox="1"/>
            <p:nvPr/>
          </p:nvSpPr>
          <p:spPr>
            <a:xfrm>
              <a:off x="4229100" y="3951668"/>
              <a:ext cx="342900" cy="568348"/>
            </a:xfrm>
            <a:prstGeom prst="rect">
              <a:avLst/>
            </a:prstGeom>
            <a:noFill/>
          </p:spPr>
          <p:txBody>
            <a:bodyPr vert="horz" wrap="square" rtlCol="0">
              <a:spAutoFit/>
            </a:bodyPr>
            <a:lstStyle/>
            <a:p>
              <a:r>
                <a:rPr lang="en-US" sz="2800" b="1" dirty="0" smtClean="0">
                  <a:solidFill>
                    <a:srgbClr val="FF0000"/>
                  </a:solidFill>
                  <a:latin typeface="Arial" pitchFamily="34" charset="0"/>
                  <a:cs typeface="Arial" pitchFamily="34" charset="0"/>
                </a:rPr>
                <a:t>1</a:t>
              </a:r>
              <a:endParaRPr lang="en-US" sz="28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xmlns="" val="2201597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4298" y="989728"/>
            <a:ext cx="9987852" cy="954107"/>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What do we do if there aren't enough decimal places when we subtract?</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3857894" y="2489200"/>
            <a:ext cx="220726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4.3 - 2.05</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891889" y="3623138"/>
            <a:ext cx="551815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Don't forget...Line '</a:t>
            </a:r>
            <a:r>
              <a:rPr lang="en-US" sz="2400" b="1" dirty="0" err="1" smtClean="0">
                <a:solidFill>
                  <a:srgbClr val="0000FF"/>
                </a:solidFill>
                <a:latin typeface="Arial" pitchFamily="34" charset="0"/>
                <a:cs typeface="Arial" pitchFamily="34" charset="0"/>
              </a:rPr>
              <a:t>em</a:t>
            </a:r>
            <a:r>
              <a:rPr lang="en-US" sz="2400" b="1" dirty="0" smtClean="0">
                <a:solidFill>
                  <a:srgbClr val="0000FF"/>
                </a:solidFill>
                <a:latin typeface="Arial" pitchFamily="34" charset="0"/>
                <a:cs typeface="Arial" pitchFamily="34" charset="0"/>
              </a:rPr>
              <a:t> Up!</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3913076" y="4523392"/>
            <a:ext cx="1269175"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4.3</a:t>
            </a:r>
          </a:p>
          <a:p>
            <a:r>
              <a:rPr lang="en-US" sz="2400" b="1" dirty="0" smtClean="0">
                <a:solidFill>
                  <a:srgbClr val="0000FF"/>
                </a:solidFill>
                <a:latin typeface="Arial" pitchFamily="34" charset="0"/>
                <a:cs typeface="Arial" pitchFamily="34" charset="0"/>
              </a:rPr>
              <a:t>2.05</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a:off x="3802713" y="5423644"/>
            <a:ext cx="118640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857559" y="4748893"/>
            <a:ext cx="1655445" cy="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20468" y="4558466"/>
            <a:ext cx="2841847"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What goes here?</a:t>
            </a:r>
            <a:endParaRPr lang="en-US" sz="2400" b="1">
              <a:solidFill>
                <a:srgbClr val="0000FF"/>
              </a:solidFill>
              <a:latin typeface="Arial" pitchFamily="34" charset="0"/>
              <a:cs typeface="Arial" pitchFamily="34" charset="0"/>
            </a:endParaRPr>
          </a:p>
        </p:txBody>
      </p:sp>
      <p:cxnSp>
        <p:nvCxnSpPr>
          <p:cNvPr id="9" name="Straight Connector 8"/>
          <p:cNvCxnSpPr/>
          <p:nvPr/>
        </p:nvCxnSpPr>
        <p:spPr>
          <a:xfrm>
            <a:off x="3430238" y="5072896"/>
            <a:ext cx="34488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402647" y="6203950"/>
            <a:ext cx="1793399" cy="1699913"/>
            <a:chOff x="2641600" y="5305308"/>
            <a:chExt cx="1651000" cy="1846531"/>
          </a:xfrm>
        </p:grpSpPr>
        <p:sp>
          <p:nvSpPr>
            <p:cNvPr id="10" name="TextBox 9"/>
            <p:cNvSpPr txBox="1"/>
            <p:nvPr/>
          </p:nvSpPr>
          <p:spPr>
            <a:xfrm>
              <a:off x="3086100" y="5638800"/>
              <a:ext cx="1168400" cy="9026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4.3</a:t>
              </a:r>
              <a:r>
                <a:rPr lang="en-US" sz="2400" b="1" dirty="0" smtClean="0">
                  <a:solidFill>
                    <a:srgbClr val="FF0000"/>
                  </a:solidFill>
                  <a:latin typeface="Arial" pitchFamily="34" charset="0"/>
                  <a:cs typeface="Arial" pitchFamily="34" charset="0"/>
                </a:rPr>
                <a:t>0</a:t>
              </a:r>
            </a:p>
            <a:p>
              <a:r>
                <a:rPr lang="en-US" sz="2400" b="1" dirty="0" smtClean="0">
                  <a:solidFill>
                    <a:srgbClr val="3F36F4"/>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.05</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2984500" y="6616700"/>
              <a:ext cx="1092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41600" y="6235700"/>
              <a:ext cx="317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4200" y="6650357"/>
              <a:ext cx="1168400" cy="50148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2.25</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3218873" y="5327381"/>
              <a:ext cx="635000" cy="501484"/>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cxnSp>
          <p:nvCxnSpPr>
            <p:cNvPr id="15" name="Straight Connector 14"/>
            <p:cNvCxnSpPr/>
            <p:nvPr/>
          </p:nvCxnSpPr>
          <p:spPr>
            <a:xfrm flipV="1">
              <a:off x="3420568" y="5763860"/>
              <a:ext cx="139700" cy="20395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15292" y="5305308"/>
              <a:ext cx="584200" cy="501484"/>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1</a:t>
              </a:r>
              <a:endParaRPr lang="en-US" sz="2400" b="1" dirty="0">
                <a:solidFill>
                  <a:srgbClr val="FF0000"/>
                </a:solidFill>
                <a:latin typeface="Arial" pitchFamily="34" charset="0"/>
                <a:cs typeface="Arial" pitchFamily="34" charset="0"/>
              </a:endParaRPr>
            </a:p>
          </p:txBody>
        </p:sp>
      </p:grpSp>
      <p:grpSp>
        <p:nvGrpSpPr>
          <p:cNvPr id="20" name="Group 19"/>
          <p:cNvGrpSpPr/>
          <p:nvPr/>
        </p:nvGrpSpPr>
        <p:grpSpPr>
          <a:xfrm>
            <a:off x="0" y="2950865"/>
            <a:ext cx="11099800" cy="7209135"/>
            <a:chOff x="0" y="2246153"/>
            <a:chExt cx="11099800" cy="7913847"/>
          </a:xfrm>
        </p:grpSpPr>
        <p:sp>
          <p:nvSpPr>
            <p:cNvPr id="21" name="Rectangle 20"/>
            <p:cNvSpPr/>
            <p:nvPr/>
          </p:nvSpPr>
          <p:spPr>
            <a:xfrm>
              <a:off x="0" y="2476654"/>
              <a:ext cx="11036300" cy="76833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TextBox 21"/>
            <p:cNvSpPr txBox="1"/>
            <p:nvPr/>
          </p:nvSpPr>
          <p:spPr>
            <a:xfrm>
              <a:off x="10527298" y="2246153"/>
              <a:ext cx="572502" cy="624341"/>
            </a:xfrm>
            <a:prstGeom prst="rect">
              <a:avLst/>
            </a:prstGeom>
            <a:noFill/>
            <a:ln>
              <a:noFill/>
            </a:ln>
          </p:spPr>
          <p:txBody>
            <a:bodyPr wrap="square" rtlCol="0">
              <a:spAutoFit/>
            </a:bodyPr>
            <a:lstStyle/>
            <a:p>
              <a:r>
                <a:rPr lang="en-US" sz="4800" b="1" dirty="0" smtClean="0"/>
                <a:t>x</a:t>
              </a:r>
              <a:endParaRPr lang="en-US" sz="4800" b="1" dirty="0"/>
            </a:p>
          </p:txBody>
        </p:sp>
      </p:grpSp>
    </p:spTree>
    <p:extLst>
      <p:ext uri="{BB962C8B-B14F-4D97-AF65-F5344CB8AC3E}">
        <p14:creationId xmlns:p14="http://schemas.microsoft.com/office/powerpoint/2010/main" xmlns="" val="17693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1154" y="1018361"/>
            <a:ext cx="10153396" cy="674030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TRY THESE.</a:t>
            </a:r>
          </a:p>
          <a:p>
            <a:r>
              <a:rPr lang="en-US" sz="2400" b="1" dirty="0" smtClean="0">
                <a:solidFill>
                  <a:srgbClr val="0000FF"/>
                </a:solidFill>
                <a:latin typeface="Arial" pitchFamily="34" charset="0"/>
                <a:cs typeface="Arial" pitchFamily="34" charset="0"/>
              </a:rPr>
              <a:t>Complete in your notebook then check with the rest of your group.</a:t>
            </a:r>
          </a:p>
          <a:p>
            <a:r>
              <a:rPr lang="en-US" sz="2400" b="1" dirty="0" smtClean="0">
                <a:solidFill>
                  <a:srgbClr val="0000FF"/>
                </a:solidFill>
                <a:latin typeface="Arial" pitchFamily="34" charset="0"/>
                <a:cs typeface="Arial" pitchFamily="34" charset="0"/>
              </a:rPr>
              <a:t>To check your answer, click the box.</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8.23 - 0.1189				2)	12.283 - 9.025</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8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8.23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12.283</a:t>
            </a:r>
          </a:p>
          <a:p>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0.1189</a:t>
            </a:r>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9.025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8.1111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3.258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17.009 - 8.4				4)	9.999 - 4.5656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8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17.009						</a:t>
            </a:r>
            <a:r>
              <a:rPr lang="en-US" sz="8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9.999</a:t>
            </a:r>
          </a:p>
          <a:p>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8.4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u="sng" dirty="0" smtClean="0">
                <a:solidFill>
                  <a:srgbClr val="0000FF"/>
                </a:solidFill>
                <a:latin typeface="Arial" pitchFamily="34" charset="0"/>
                <a:cs typeface="Arial" pitchFamily="34" charset="0"/>
              </a:rPr>
              <a:t> 4.5656</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8.609						           5.4334</a:t>
            </a:r>
            <a:endParaRPr lang="en-US" sz="2400" b="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2350" y="3556000"/>
            <a:ext cx="2816119" cy="1944463"/>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5402" y="6524225"/>
            <a:ext cx="2816119" cy="194446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7831" y="6527798"/>
            <a:ext cx="2816119" cy="1944463"/>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7831" y="3556000"/>
            <a:ext cx="2816119" cy="1944463"/>
          </a:xfrm>
          <a:prstGeom prst="rect">
            <a:avLst/>
          </a:prstGeom>
        </p:spPr>
      </p:pic>
    </p:spTree>
    <p:extLst>
      <p:ext uri="{BB962C8B-B14F-4D97-AF65-F5344CB8AC3E}">
        <p14:creationId xmlns:p14="http://schemas.microsoft.com/office/powerpoint/2010/main" xmlns="" val="608588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8"/>
                                        </p:tgtEl>
                                      </p:cBhvr>
                                    </p:animEffect>
                                    <p:set>
                                      <p:cBhvr>
                                        <p:cTn id="13"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7"/>
                                        </p:tgtEl>
                                      </p:cBhvr>
                                    </p:animEffect>
                                    <p:set>
                                      <p:cBhvr>
                                        <p:cTn id="2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662199" y="1039614"/>
            <a:ext cx="14899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4.762</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
        <p:nvSpPr>
          <p:cNvPr id="10" name="TextBox 9"/>
          <p:cNvSpPr txBox="1"/>
          <p:nvPr/>
        </p:nvSpPr>
        <p:spPr>
          <a:xfrm>
            <a:off x="846487" y="1021260"/>
            <a:ext cx="6330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1691735" y="1004419"/>
            <a:ext cx="1997615" cy="523220"/>
          </a:xfrm>
          <a:prstGeom prst="rect">
            <a:avLst/>
          </a:prstGeom>
          <a:noFill/>
        </p:spPr>
        <p:txBody>
          <a:bodyPr vert="horz" wrap="square" rtlCol="0">
            <a:spAutoFit/>
          </a:bodyPr>
          <a:lstStyle/>
          <a:p>
            <a:r>
              <a:rPr lang="en-US" sz="2800" b="1" dirty="0" smtClean="0">
                <a:latin typeface="Arial" pitchFamily="34" charset="0"/>
                <a:cs typeface="Arial" pitchFamily="34" charset="0"/>
              </a:rPr>
              <a:t> 5 </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0.238 =</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8551" y="812800"/>
            <a:ext cx="2124430" cy="688480"/>
          </a:xfrm>
          <a:prstGeom prst="rect">
            <a:avLst/>
          </a:prstGeom>
        </p:spPr>
      </p:pic>
    </p:spTree>
    <p:extLst>
      <p:ext uri="{BB962C8B-B14F-4D97-AF65-F5344CB8AC3E}">
        <p14:creationId xmlns:p14="http://schemas.microsoft.com/office/powerpoint/2010/main" xmlns="" val="29317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761799" y="1041400"/>
            <a:ext cx="14899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8.809</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830721" y="1005494"/>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13625" y="1005494"/>
            <a:ext cx="2823083" cy="523220"/>
          </a:xfrm>
          <a:prstGeom prst="rect">
            <a:avLst/>
          </a:prstGeom>
          <a:noFill/>
        </p:spPr>
        <p:txBody>
          <a:bodyPr vert="horz" wrap="square" rtlCol="0">
            <a:spAutoFit/>
          </a:bodyPr>
          <a:lstStyle/>
          <a:p>
            <a:r>
              <a:rPr lang="en-US" sz="2800" b="1" dirty="0">
                <a:latin typeface="Arial" pitchFamily="34" charset="0"/>
                <a:cs typeface="Arial" pitchFamily="34" charset="0"/>
              </a:rPr>
              <a:t>12</a:t>
            </a:r>
            <a:r>
              <a:rPr lang="en-US" sz="2800" b="1" dirty="0">
                <a:solidFill>
                  <a:srgbClr val="000000"/>
                </a:solidFill>
                <a:latin typeface="Arial" pitchFamily="34" charset="0"/>
                <a:cs typeface="Arial" pitchFamily="34" charset="0"/>
              </a:rPr>
              <a:t>.809 - 4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8550" y="660400"/>
            <a:ext cx="2128681" cy="766466"/>
          </a:xfrm>
          <a:prstGeom prst="rect">
            <a:avLst/>
          </a:prstGeom>
        </p:spPr>
      </p:pic>
    </p:spTree>
    <p:extLst>
      <p:ext uri="{BB962C8B-B14F-4D97-AF65-F5344CB8AC3E}">
        <p14:creationId xmlns:p14="http://schemas.microsoft.com/office/powerpoint/2010/main" xmlns="" val="5340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280150" y="1036935"/>
            <a:ext cx="215207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1896.465</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
        <p:nvSpPr>
          <p:cNvPr id="9" name="TextBox 8"/>
          <p:cNvSpPr txBox="1"/>
          <p:nvPr/>
        </p:nvSpPr>
        <p:spPr>
          <a:xfrm>
            <a:off x="829217" y="1015128"/>
            <a:ext cx="60303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13625" y="996732"/>
            <a:ext cx="3423525" cy="523220"/>
          </a:xfrm>
          <a:prstGeom prst="rect">
            <a:avLst/>
          </a:prstGeom>
          <a:noFill/>
        </p:spPr>
        <p:txBody>
          <a:bodyPr vert="horz" wrap="square" rtlCol="0">
            <a:spAutoFit/>
          </a:bodyPr>
          <a:lstStyle/>
          <a:p>
            <a:r>
              <a:rPr lang="en-US" sz="2800" b="1" dirty="0">
                <a:latin typeface="Arial" pitchFamily="34" charset="0"/>
                <a:cs typeface="Arial" pitchFamily="34" charset="0"/>
              </a:rPr>
              <a:t>18</a:t>
            </a:r>
            <a:r>
              <a:rPr lang="en-US" sz="2800" b="1" dirty="0">
                <a:solidFill>
                  <a:srgbClr val="000000"/>
                </a:solidFill>
                <a:latin typeface="Arial" pitchFamily="34" charset="0"/>
                <a:cs typeface="Arial" pitchFamily="34" charset="0"/>
              </a:rPr>
              <a:t>97.112 - 0.647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17119" y="608695"/>
            <a:ext cx="2139431" cy="898887"/>
          </a:xfrm>
          <a:prstGeom prst="rect">
            <a:avLst/>
          </a:prstGeom>
        </p:spPr>
      </p:pic>
    </p:spTree>
    <p:extLst>
      <p:ext uri="{BB962C8B-B14F-4D97-AF65-F5344CB8AC3E}">
        <p14:creationId xmlns:p14="http://schemas.microsoft.com/office/powerpoint/2010/main" xmlns="" val="33346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778008" y="1041400"/>
            <a:ext cx="14899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4.006</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9" name="TextBox 8"/>
          <p:cNvSpPr txBox="1"/>
          <p:nvPr/>
        </p:nvSpPr>
        <p:spPr>
          <a:xfrm>
            <a:off x="846487" y="1015128"/>
            <a:ext cx="6330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2264759" cy="523220"/>
          </a:xfrm>
          <a:prstGeom prst="rect">
            <a:avLst/>
          </a:prstGeom>
          <a:noFill/>
        </p:spPr>
        <p:txBody>
          <a:bodyPr vert="horz" wrap="square" rtlCol="0">
            <a:spAutoFit/>
          </a:bodyPr>
          <a:lstStyle/>
          <a:p>
            <a:r>
              <a:rPr lang="en-US" sz="2800" b="1" dirty="0">
                <a:latin typeface="Arial" pitchFamily="34" charset="0"/>
                <a:cs typeface="Arial" pitchFamily="34" charset="0"/>
              </a:rPr>
              <a:t>4</a:t>
            </a:r>
            <a:r>
              <a:rPr lang="en-US" sz="2800" dirty="0">
                <a:latin typeface="Arial" pitchFamily="34" charset="0"/>
                <a:cs typeface="Arial" pitchFamily="34" charset="0"/>
              </a:rPr>
              <a:t>.</a:t>
            </a:r>
            <a:r>
              <a:rPr lang="en-US" sz="2800" b="1" dirty="0">
                <a:solidFill>
                  <a:srgbClr val="000000"/>
                </a:solidFill>
                <a:latin typeface="Arial" pitchFamily="34" charset="0"/>
                <a:cs typeface="Arial" pitchFamily="34" charset="0"/>
              </a:rPr>
              <a:t>1 - 0.094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8550" y="608696"/>
            <a:ext cx="2128681" cy="894370"/>
          </a:xfrm>
          <a:prstGeom prst="rect">
            <a:avLst/>
          </a:prstGeom>
        </p:spPr>
      </p:pic>
    </p:spTree>
    <p:extLst>
      <p:ext uri="{BB962C8B-B14F-4D97-AF65-F5344CB8AC3E}">
        <p14:creationId xmlns:p14="http://schemas.microsoft.com/office/powerpoint/2010/main" xmlns="" val="28555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691834" y="1036935"/>
            <a:ext cx="14899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3.992</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70150"/>
            <a:ext cx="4414520" cy="58458"/>
          </a:xfrm>
          <a:prstGeom prst="rect">
            <a:avLst/>
          </a:prstGeom>
          <a:solidFill>
            <a:scrgbClr r="0" g="0" b="0">
              <a:alpha val="0"/>
            </a:scrgbClr>
          </a:solidFill>
        </p:spPr>
      </p:pic>
      <p:sp>
        <p:nvSpPr>
          <p:cNvPr id="9" name="TextBox 8"/>
          <p:cNvSpPr txBox="1"/>
          <p:nvPr/>
        </p:nvSpPr>
        <p:spPr>
          <a:xfrm>
            <a:off x="846487" y="1015128"/>
            <a:ext cx="6330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2493359" cy="523220"/>
          </a:xfrm>
          <a:prstGeom prst="rect">
            <a:avLst/>
          </a:prstGeom>
          <a:noFill/>
        </p:spPr>
        <p:txBody>
          <a:bodyPr vert="horz" wrap="square" rtlCol="0">
            <a:spAutoFit/>
          </a:bodyPr>
          <a:lstStyle/>
          <a:p>
            <a:r>
              <a:rPr lang="en-US" sz="2800" b="1" dirty="0">
                <a:latin typeface="Arial" pitchFamily="34" charset="0"/>
                <a:cs typeface="Arial" pitchFamily="34" charset="0"/>
              </a:rPr>
              <a:t>17</a:t>
            </a:r>
            <a:r>
              <a:rPr lang="en-US" sz="2800" b="1" dirty="0">
                <a:solidFill>
                  <a:srgbClr val="000000"/>
                </a:solidFill>
                <a:latin typeface="Arial" pitchFamily="34" charset="0"/>
                <a:cs typeface="Arial" pitchFamily="34" charset="0"/>
              </a:rPr>
              <a:t> - 13.008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8551" y="608695"/>
            <a:ext cx="2118054" cy="889905"/>
          </a:xfrm>
          <a:prstGeom prst="rect">
            <a:avLst/>
          </a:prstGeom>
        </p:spPr>
      </p:pic>
    </p:spTree>
    <p:extLst>
      <p:ext uri="{BB962C8B-B14F-4D97-AF65-F5344CB8AC3E}">
        <p14:creationId xmlns:p14="http://schemas.microsoft.com/office/powerpoint/2010/main" xmlns="" val="17465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p:cNvPr>
          <p:cNvSpPr txBox="1"/>
          <p:nvPr/>
        </p:nvSpPr>
        <p:spPr>
          <a:xfrm>
            <a:off x="4128897" y="2865735"/>
            <a:ext cx="3421253" cy="461665"/>
          </a:xfrm>
          <a:prstGeom prst="rect">
            <a:avLst/>
          </a:prstGeom>
          <a:noFill/>
        </p:spPr>
        <p:txBody>
          <a:bodyPr vert="horz" rtlCol="0">
            <a:spAutoFit/>
          </a:bodyPr>
          <a:lstStyle/>
          <a:p>
            <a:r>
              <a:rPr lang="en-US" sz="2400" b="1" u="sng" dirty="0" smtClean="0">
                <a:solidFill>
                  <a:srgbClr val="0000FF"/>
                </a:solidFill>
                <a:latin typeface="Arial" pitchFamily="34" charset="0"/>
                <a:cs typeface="Arial" pitchFamily="34" charset="0"/>
              </a:rPr>
              <a:t>Cool Math Link</a:t>
            </a:r>
            <a:endParaRPr lang="en-US" sz="2400" b="1" u="sng" dirty="0">
              <a:solidFill>
                <a:srgbClr val="0000FF"/>
              </a:solidFill>
              <a:latin typeface="Arial" pitchFamily="34" charset="0"/>
              <a:cs typeface="Arial" pitchFamily="34" charset="0"/>
            </a:endParaRPr>
          </a:p>
        </p:txBody>
      </p:sp>
      <p:sp>
        <p:nvSpPr>
          <p:cNvPr id="3" name="TextBox 2"/>
          <p:cNvSpPr txBox="1"/>
          <p:nvPr/>
        </p:nvSpPr>
        <p:spPr>
          <a:xfrm>
            <a:off x="1597382" y="1055331"/>
            <a:ext cx="7653641"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Let's go to Cool Math and practice subtraction:</a:t>
            </a:r>
          </a:p>
        </p:txBody>
      </p:sp>
    </p:spTree>
    <p:extLst>
      <p:ext uri="{BB962C8B-B14F-4D97-AF65-F5344CB8AC3E}">
        <p14:creationId xmlns:p14="http://schemas.microsoft.com/office/powerpoint/2010/main" xmlns="" val="273122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60640" y="882471"/>
            <a:ext cx="9029510"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Decimal Computation Unit Topics</a:t>
            </a:r>
            <a:endParaRPr lang="en-US" sz="36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1798606" y="2848300"/>
            <a:ext cx="4800791"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Long Division Review</a:t>
            </a:r>
            <a:endParaRPr lang="en-US" sz="2400" b="1" dirty="0">
              <a:solidFill>
                <a:srgbClr val="0000FF"/>
              </a:solidFill>
              <a:latin typeface="Arial" pitchFamily="34" charset="0"/>
              <a:cs typeface="Arial" pitchFamily="34" charset="0"/>
            </a:endParaRPr>
          </a:p>
        </p:txBody>
      </p:sp>
      <p:sp>
        <p:nvSpPr>
          <p:cNvPr id="4" name="TextBox 3">
            <a:hlinkClick r:id="rId3" action="ppaction://hlinksldjump"/>
          </p:cNvPr>
          <p:cNvSpPr txBox="1"/>
          <p:nvPr/>
        </p:nvSpPr>
        <p:spPr>
          <a:xfrm>
            <a:off x="1798606" y="3351039"/>
            <a:ext cx="4028250"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Adding Decimals</a:t>
            </a:r>
            <a:endParaRPr lang="en-US" sz="2400" b="1" dirty="0">
              <a:solidFill>
                <a:srgbClr val="0000FF"/>
              </a:solidFill>
              <a:latin typeface="Arial" pitchFamily="34" charset="0"/>
              <a:cs typeface="Arial" pitchFamily="34" charset="0"/>
            </a:endParaRPr>
          </a:p>
        </p:txBody>
      </p:sp>
      <p:sp>
        <p:nvSpPr>
          <p:cNvPr id="5" name="TextBox 4">
            <a:hlinkClick r:id="rId4" action="ppaction://hlinksldjump"/>
          </p:cNvPr>
          <p:cNvSpPr txBox="1"/>
          <p:nvPr/>
        </p:nvSpPr>
        <p:spPr>
          <a:xfrm>
            <a:off x="1798606" y="3842086"/>
            <a:ext cx="4883563"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Subtracting Decimals</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7352837" y="2333961"/>
            <a:ext cx="3518365" cy="900655"/>
            <a:chOff x="6988356" y="-1391029"/>
            <a:chExt cx="3024935" cy="889396"/>
          </a:xfrm>
        </p:grpSpPr>
        <p:sp>
          <p:nvSpPr>
            <p:cNvPr id="6" name="TextBox 5"/>
            <p:cNvSpPr txBox="1"/>
            <p:nvPr/>
          </p:nvSpPr>
          <p:spPr>
            <a:xfrm>
              <a:off x="7039472" y="-1288279"/>
              <a:ext cx="2973819" cy="768941"/>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Click on the topic to </a:t>
              </a:r>
            </a:p>
            <a:p>
              <a:r>
                <a:rPr lang="en-US" sz="2000" b="1" i="1" dirty="0" smtClean="0">
                  <a:solidFill>
                    <a:srgbClr val="0000FF"/>
                  </a:solidFill>
                  <a:latin typeface="Arial" pitchFamily="34" charset="0"/>
                  <a:cs typeface="Arial" pitchFamily="34" charset="0"/>
                </a:rPr>
                <a:t>go to that section</a:t>
              </a:r>
              <a:endParaRPr lang="en-US" sz="2000" b="1" i="1" dirty="0">
                <a:solidFill>
                  <a:srgbClr val="0000FF"/>
                </a:solidFill>
                <a:latin typeface="Arial" pitchFamily="34" charset="0"/>
                <a:cs typeface="Arial" pitchFamily="34" charset="0"/>
              </a:endParaRPr>
            </a:p>
          </p:txBody>
        </p:sp>
        <p:sp>
          <p:nvSpPr>
            <p:cNvPr id="7" name="Freeform 6"/>
            <p:cNvSpPr/>
            <p:nvPr/>
          </p:nvSpPr>
          <p:spPr>
            <a:xfrm>
              <a:off x="6988356" y="-1391029"/>
              <a:ext cx="2360010" cy="889396"/>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9" name="TextBox 8">
            <a:hlinkClick r:id="rId5" action="ppaction://hlinksldjump"/>
          </p:cNvPr>
          <p:cNvSpPr txBox="1"/>
          <p:nvPr/>
        </p:nvSpPr>
        <p:spPr>
          <a:xfrm>
            <a:off x="1798606" y="4333133"/>
            <a:ext cx="4745609"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Multiplying Decimals</a:t>
            </a:r>
            <a:endParaRPr lang="en-US" sz="2400" b="1" dirty="0">
              <a:solidFill>
                <a:srgbClr val="0000FF"/>
              </a:solidFill>
              <a:latin typeface="Arial" pitchFamily="34" charset="0"/>
              <a:cs typeface="Arial" pitchFamily="34" charset="0"/>
            </a:endParaRPr>
          </a:p>
        </p:txBody>
      </p:sp>
      <p:sp>
        <p:nvSpPr>
          <p:cNvPr id="10" name="TextBox 9">
            <a:hlinkClick r:id="rId6" action="ppaction://hlinksldjump"/>
          </p:cNvPr>
          <p:cNvSpPr txBox="1"/>
          <p:nvPr/>
        </p:nvSpPr>
        <p:spPr>
          <a:xfrm>
            <a:off x="1798606" y="4835872"/>
            <a:ext cx="4248976"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Dividing Decimals</a:t>
            </a:r>
            <a:endParaRPr lang="en-US" sz="2400" b="1" dirty="0">
              <a:solidFill>
                <a:srgbClr val="0000FF"/>
              </a:solidFill>
              <a:latin typeface="Arial" pitchFamily="34" charset="0"/>
              <a:cs typeface="Arial" pitchFamily="34" charset="0"/>
            </a:endParaRPr>
          </a:p>
        </p:txBody>
      </p:sp>
      <p:sp>
        <p:nvSpPr>
          <p:cNvPr id="11" name="TextBox 10">
            <a:hlinkClick r:id="rId7" action="ppaction://hlinksldjump"/>
          </p:cNvPr>
          <p:cNvSpPr txBox="1"/>
          <p:nvPr/>
        </p:nvSpPr>
        <p:spPr>
          <a:xfrm>
            <a:off x="1798606" y="5350302"/>
            <a:ext cx="4938744"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Real Life Applications</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1853787" y="6570246"/>
            <a:ext cx="4883563" cy="338554"/>
          </a:xfrm>
          <a:prstGeom prst="rect">
            <a:avLst/>
          </a:prstGeom>
          <a:noFill/>
        </p:spPr>
        <p:txBody>
          <a:bodyPr vert="horz" rtlCol="0">
            <a:spAutoFit/>
          </a:bodyPr>
          <a:lstStyle/>
          <a:p>
            <a:r>
              <a:rPr lang="en-US" sz="1600" b="1" dirty="0" smtClean="0">
                <a:solidFill>
                  <a:srgbClr val="0000FF"/>
                </a:solidFill>
                <a:latin typeface="Arial" pitchFamily="34" charset="0"/>
                <a:cs typeface="Arial" pitchFamily="34" charset="0"/>
              </a:rPr>
              <a:t>Common Core Standards:  6.NS.2, 6.NS.3</a:t>
            </a:r>
            <a:endParaRPr lang="en-US" sz="1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672878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551" y="769203"/>
            <a:ext cx="731520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Multiplying Decimals</a:t>
            </a:r>
            <a:endParaRPr lang="en-US" sz="4800" b="1" dirty="0">
              <a:solidFill>
                <a:srgbClr val="0000FF"/>
              </a:solidFill>
              <a:latin typeface="Arial" pitchFamily="34" charset="0"/>
              <a:cs typeface="Arial" pitchFamily="34" charset="0"/>
            </a:endParaRPr>
          </a:p>
        </p:txBody>
      </p:sp>
      <p:sp>
        <p:nvSpPr>
          <p:cNvPr id="5" name="TextBox 4">
            <a:hlinkClick r:id="rId2" action="ppaction://hlinksldjump"/>
          </p:cNvPr>
          <p:cNvSpPr txBox="1"/>
          <p:nvPr/>
        </p:nvSpPr>
        <p:spPr>
          <a:xfrm>
            <a:off x="7877035" y="2413000"/>
            <a:ext cx="2060715"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6" name="Rectangle 5"/>
          <p:cNvSpPr/>
          <p:nvPr/>
        </p:nvSpPr>
        <p:spPr>
          <a:xfrm>
            <a:off x="7727950" y="2336800"/>
            <a:ext cx="2332711" cy="8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3315556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2172" y="1060700"/>
            <a:ext cx="921797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you know how to multiply whole numbers then you can multiply decimals. Just follow these few steps.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32976" y="2885966"/>
            <a:ext cx="9231773"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1:	Ignore the decimal points.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846772" y="3803960"/>
            <a:ext cx="924337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2:	Multiply the numbers using the same rules         		as whole numbers.</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846773" y="4710766"/>
            <a:ext cx="9243378"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3:	Count the total number of digits to the right  		of the decimal points in both numbers. Put  			that many digits to the right of the decimal 			point in your answer.</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78079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74950" y="877669"/>
            <a:ext cx="5486399"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Multiplying Decimals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4688713" y="1940492"/>
            <a:ext cx="1407128"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3.21</a:t>
            </a:r>
          </a:p>
          <a:p>
            <a:r>
              <a:rPr lang="en-US" sz="2400" b="1" dirty="0" smtClean="0">
                <a:solidFill>
                  <a:srgbClr val="0000FF"/>
                </a:solidFill>
                <a:latin typeface="Arial" pitchFamily="34" charset="0"/>
                <a:cs typeface="Arial" pitchFamily="34" charset="0"/>
              </a:rPr>
              <a:t>x .04</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580541" y="2789535"/>
            <a:ext cx="151749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.1284</a:t>
            </a:r>
            <a:endParaRPr lang="en-US" sz="2400" b="1">
              <a:solidFill>
                <a:srgbClr val="0000FF"/>
              </a:solidFill>
              <a:latin typeface="Arial" pitchFamily="34" charset="0"/>
              <a:cs typeface="Arial" pitchFamily="34" charset="0"/>
            </a:endParaRPr>
          </a:p>
        </p:txBody>
      </p:sp>
      <p:sp>
        <p:nvSpPr>
          <p:cNvPr id="5" name="TextBox 4"/>
          <p:cNvSpPr txBox="1"/>
          <p:nvPr/>
        </p:nvSpPr>
        <p:spPr>
          <a:xfrm>
            <a:off x="1749822" y="3776008"/>
            <a:ext cx="7449503"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a total of four digits to the right of the decimal points.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There must be four digits to the right of the decimal point in the answer.</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5492750" y="1836003"/>
            <a:ext cx="1572673" cy="923330"/>
          </a:xfrm>
          <a:prstGeom prst="rect">
            <a:avLst/>
          </a:prstGeom>
          <a:noFill/>
        </p:spPr>
        <p:txBody>
          <a:bodyPr vert="horz" rtlCol="0">
            <a:spAutoFit/>
          </a:bodyPr>
          <a:lstStyle/>
          <a:p>
            <a:r>
              <a:rPr lang="en-US" sz="5400" b="1" dirty="0" smtClean="0">
                <a:solidFill>
                  <a:srgbClr val="0000FF"/>
                </a:solidFill>
                <a:latin typeface="Arial" pitchFamily="34" charset="0"/>
                <a:cs typeface="Arial" pitchFamily="34" charset="0"/>
              </a:rPr>
              <a:t>} </a:t>
            </a:r>
            <a:endParaRPr lang="en-US" sz="5400" b="1" dirty="0">
              <a:solidFill>
                <a:srgbClr val="0000FF"/>
              </a:solidFill>
              <a:latin typeface="Arial" pitchFamily="34" charset="0"/>
              <a:cs typeface="Arial" pitchFamily="34" charset="0"/>
            </a:endParaRPr>
          </a:p>
        </p:txBody>
      </p:sp>
      <p:cxnSp>
        <p:nvCxnSpPr>
          <p:cNvPr id="7" name="Straight Connector 6"/>
          <p:cNvCxnSpPr/>
          <p:nvPr/>
        </p:nvCxnSpPr>
        <p:spPr>
          <a:xfrm>
            <a:off x="4578350" y="2747935"/>
            <a:ext cx="133815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7702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3645437" y="1578870"/>
            <a:ext cx="2394872" cy="1692909"/>
            <a:chOff x="3065784" y="927100"/>
            <a:chExt cx="2204716" cy="1838921"/>
          </a:xfrm>
        </p:grpSpPr>
        <p:grpSp>
          <p:nvGrpSpPr>
            <p:cNvPr id="6" name="Group 5"/>
            <p:cNvGrpSpPr/>
            <p:nvPr/>
          </p:nvGrpSpPr>
          <p:grpSpPr>
            <a:xfrm>
              <a:off x="3065784" y="927100"/>
              <a:ext cx="2204716" cy="1838921"/>
              <a:chOff x="3065784" y="927100"/>
              <a:chExt cx="2204716" cy="1838921"/>
            </a:xfrm>
          </p:grpSpPr>
          <p:grpSp>
            <p:nvGrpSpPr>
              <p:cNvPr id="4" name="Group 3"/>
              <p:cNvGrpSpPr/>
              <p:nvPr/>
            </p:nvGrpSpPr>
            <p:grpSpPr>
              <a:xfrm>
                <a:off x="3396951" y="927100"/>
                <a:ext cx="1873549" cy="1237639"/>
                <a:chOff x="3396951" y="927100"/>
                <a:chExt cx="1873549" cy="1237639"/>
              </a:xfrm>
            </p:grpSpPr>
            <p:sp>
              <p:nvSpPr>
                <p:cNvPr id="2" name="TextBox 1"/>
                <p:cNvSpPr txBox="1"/>
                <p:nvPr/>
              </p:nvSpPr>
              <p:spPr>
                <a:xfrm>
                  <a:off x="3771900" y="927100"/>
                  <a:ext cx="1498600" cy="9026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23.2</a:t>
                  </a:r>
                </a:p>
                <a:p>
                  <a:r>
                    <a:rPr lang="en-US" sz="2400" b="1" dirty="0" smtClean="0">
                      <a:solidFill>
                        <a:srgbClr val="0000FF"/>
                      </a:solidFill>
                      <a:latin typeface="Arial" pitchFamily="34" charset="0"/>
                      <a:cs typeface="Arial" pitchFamily="34" charset="0"/>
                    </a:rPr>
                    <a:t>x</a:t>
                  </a:r>
                  <a:r>
                    <a:rPr lang="en-US" sz="2400" b="1" u="sng" dirty="0" smtClean="0">
                      <a:solidFill>
                        <a:srgbClr val="0000FF"/>
                      </a:solidFill>
                      <a:latin typeface="Arial" pitchFamily="34" charset="0"/>
                      <a:cs typeface="Arial" pitchFamily="34" charset="0"/>
                    </a:rPr>
                    <a:t> 4.04</a:t>
                  </a:r>
                  <a:endParaRPr lang="en-US" sz="2400" b="1" u="sng" dirty="0">
                    <a:solidFill>
                      <a:srgbClr val="0000FF"/>
                    </a:solidFill>
                    <a:latin typeface="Arial" pitchFamily="34" charset="0"/>
                    <a:cs typeface="Arial" pitchFamily="34" charset="0"/>
                  </a:endParaRPr>
                </a:p>
              </p:txBody>
            </p:sp>
            <p:sp>
              <p:nvSpPr>
                <p:cNvPr id="3" name="TextBox 2"/>
                <p:cNvSpPr txBox="1"/>
                <p:nvPr/>
              </p:nvSpPr>
              <p:spPr>
                <a:xfrm>
                  <a:off x="3396951" y="1663257"/>
                  <a:ext cx="1727199" cy="50148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         928</a:t>
                  </a:r>
                  <a:endParaRPr lang="en-US" sz="2400" b="1">
                    <a:solidFill>
                      <a:srgbClr val="0000FF"/>
                    </a:solidFill>
                    <a:latin typeface="Arial" pitchFamily="34" charset="0"/>
                    <a:cs typeface="Arial" pitchFamily="34" charset="0"/>
                  </a:endParaRPr>
                </a:p>
              </p:txBody>
            </p:sp>
          </p:grpSp>
          <p:sp>
            <p:nvSpPr>
              <p:cNvPr id="5" name="TextBox 4"/>
              <p:cNvSpPr txBox="1"/>
              <p:nvPr/>
            </p:nvSpPr>
            <p:spPr>
              <a:xfrm>
                <a:off x="3065784" y="2264536"/>
                <a:ext cx="2082800" cy="50148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92800</a:t>
                </a:r>
                <a:endParaRPr lang="en-US" sz="2400" b="1" dirty="0">
                  <a:solidFill>
                    <a:srgbClr val="0000FF"/>
                  </a:solidFill>
                  <a:latin typeface="Arial" pitchFamily="34" charset="0"/>
                  <a:cs typeface="Arial" pitchFamily="34" charset="0"/>
                </a:endParaRPr>
              </a:p>
            </p:txBody>
          </p:sp>
        </p:grpSp>
        <p:sp>
          <p:nvSpPr>
            <p:cNvPr id="7" name="TextBox 6"/>
            <p:cNvSpPr txBox="1"/>
            <p:nvPr/>
          </p:nvSpPr>
          <p:spPr>
            <a:xfrm>
              <a:off x="3236483" y="1959737"/>
              <a:ext cx="19812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0000</a:t>
              </a:r>
              <a:endParaRPr lang="en-US" sz="2400" b="1" dirty="0">
                <a:solidFill>
                  <a:srgbClr val="0000FF"/>
                </a:solidFill>
                <a:latin typeface="Arial" pitchFamily="34" charset="0"/>
                <a:cs typeface="Arial" pitchFamily="34" charset="0"/>
              </a:endParaRPr>
            </a:p>
          </p:txBody>
        </p:sp>
      </p:grpSp>
      <p:cxnSp>
        <p:nvCxnSpPr>
          <p:cNvPr id="9" name="Straight Connector 8"/>
          <p:cNvCxnSpPr/>
          <p:nvPr/>
        </p:nvCxnSpPr>
        <p:spPr>
          <a:xfrm>
            <a:off x="4128040" y="3239077"/>
            <a:ext cx="142644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15240" y="3221335"/>
            <a:ext cx="2510758"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93.728</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5398040" y="1515926"/>
            <a:ext cx="1572673" cy="830997"/>
          </a:xfrm>
          <a:prstGeom prst="rect">
            <a:avLst/>
          </a:prstGeom>
          <a:noFill/>
        </p:spPr>
        <p:txBody>
          <a:bodyPr vert="horz" rtlCol="0">
            <a:spAutoFit/>
          </a:bodyPr>
          <a:lstStyle/>
          <a:p>
            <a:r>
              <a:rPr lang="en-US" sz="4800" b="1" smtClean="0">
                <a:solidFill>
                  <a:srgbClr val="0000FF"/>
                </a:solidFill>
                <a:latin typeface="Arial" pitchFamily="34" charset="0"/>
                <a:cs typeface="Arial" pitchFamily="34" charset="0"/>
              </a:rPr>
              <a:t>} </a:t>
            </a:r>
            <a:endParaRPr lang="en-US" sz="4800" b="1">
              <a:solidFill>
                <a:srgbClr val="0000FF"/>
              </a:solidFill>
              <a:latin typeface="Arial" pitchFamily="34" charset="0"/>
              <a:cs typeface="Arial" pitchFamily="34" charset="0"/>
            </a:endParaRPr>
          </a:p>
        </p:txBody>
      </p:sp>
      <p:sp>
        <p:nvSpPr>
          <p:cNvPr id="12" name="TextBox 11"/>
          <p:cNvSpPr txBox="1"/>
          <p:nvPr/>
        </p:nvSpPr>
        <p:spPr>
          <a:xfrm>
            <a:off x="844550" y="4678740"/>
            <a:ext cx="9656763"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a total of three digits to the right of the decimal points.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There must be three digits to the right of the decimal point in the answer.</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755934" y="1025338"/>
            <a:ext cx="20693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741056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9406" y="1032093"/>
            <a:ext cx="10318941" cy="698652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TRY THESE.</a:t>
            </a:r>
          </a:p>
          <a:p>
            <a:r>
              <a:rPr lang="en-US" sz="2400" b="1" dirty="0" smtClean="0">
                <a:solidFill>
                  <a:srgbClr val="0000FF"/>
                </a:solidFill>
                <a:latin typeface="Arial" pitchFamily="34" charset="0"/>
                <a:cs typeface="Arial" pitchFamily="34" charset="0"/>
              </a:rPr>
              <a:t>Complete in your notebook then check with the rest of your group.</a:t>
            </a:r>
          </a:p>
          <a:p>
            <a:r>
              <a:rPr lang="en-US" sz="2400" b="1" dirty="0" smtClean="0">
                <a:solidFill>
                  <a:srgbClr val="0000FF"/>
                </a:solidFill>
                <a:latin typeface="Arial" pitchFamily="34" charset="0"/>
                <a:cs typeface="Arial" pitchFamily="34" charset="0"/>
              </a:rPr>
              <a:t>To check your answer, click the box.</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	   14.512					2)	  8.31</a:t>
            </a:r>
          </a:p>
          <a:p>
            <a:r>
              <a:rPr lang="en-US" sz="2400" b="1" dirty="0" smtClean="0">
                <a:solidFill>
                  <a:srgbClr val="0000FF"/>
                </a:solidFill>
                <a:latin typeface="Arial" pitchFamily="34" charset="0"/>
                <a:cs typeface="Arial" pitchFamily="34" charset="0"/>
              </a:rPr>
              <a:t>            x </a:t>
            </a:r>
            <a:r>
              <a:rPr lang="en-US" sz="2400" b="1" u="sng" dirty="0" smtClean="0">
                <a:solidFill>
                  <a:srgbClr val="0000FF"/>
                </a:solidFill>
                <a:latin typeface="Arial" pitchFamily="34" charset="0"/>
                <a:cs typeface="Arial" pitchFamily="34" charset="0"/>
              </a:rPr>
              <a:t>   4.21</a:t>
            </a:r>
            <a:r>
              <a:rPr lang="en-US" sz="2400" b="1" dirty="0" smtClean="0">
                <a:solidFill>
                  <a:srgbClr val="0000FF"/>
                </a:solidFill>
                <a:latin typeface="Arial" pitchFamily="34" charset="0"/>
                <a:cs typeface="Arial" pitchFamily="34" charset="0"/>
              </a:rPr>
              <a:t>	 				       x  </a:t>
            </a:r>
            <a:r>
              <a:rPr lang="en-US" sz="2400" b="1" u="sng" dirty="0" smtClean="0">
                <a:solidFill>
                  <a:srgbClr val="0000FF"/>
                </a:solidFill>
                <a:latin typeface="Arial" pitchFamily="34" charset="0"/>
                <a:cs typeface="Arial" pitchFamily="34" charset="0"/>
              </a:rPr>
              <a:t>0.008</a:t>
            </a:r>
          </a:p>
          <a:p>
            <a:endParaRPr lang="en-US" sz="1600" b="1" u="sng"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14512						0.06648</a:t>
            </a:r>
          </a:p>
          <a:p>
            <a:r>
              <a:rPr lang="en-US" sz="2400" b="1" dirty="0" smtClean="0">
                <a:solidFill>
                  <a:srgbClr val="0000FF"/>
                </a:solidFill>
                <a:latin typeface="Arial" pitchFamily="34" charset="0"/>
                <a:cs typeface="Arial" pitchFamily="34" charset="0"/>
              </a:rPr>
              <a:t>	    290240					</a:t>
            </a:r>
          </a:p>
          <a:p>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5804800</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61.09552</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3)	   7.0045					4)	  3.214</a:t>
            </a:r>
          </a:p>
          <a:p>
            <a:r>
              <a:rPr lang="en-US" sz="2400" b="1" dirty="0" smtClean="0">
                <a:solidFill>
                  <a:srgbClr val="0000FF"/>
                </a:solidFill>
                <a:latin typeface="Arial" pitchFamily="34" charset="0"/>
                <a:cs typeface="Arial" pitchFamily="34" charset="0"/>
              </a:rPr>
              <a:t>            x </a:t>
            </a:r>
            <a:r>
              <a:rPr lang="en-US" sz="2400" b="1" u="sng" dirty="0" smtClean="0">
                <a:solidFill>
                  <a:srgbClr val="0000FF"/>
                </a:solidFill>
                <a:latin typeface="Arial" pitchFamily="34" charset="0"/>
                <a:cs typeface="Arial" pitchFamily="34" charset="0"/>
              </a:rPr>
              <a:t> 0.012</a:t>
            </a:r>
            <a:r>
              <a:rPr lang="en-US" sz="2400" b="1" dirty="0" smtClean="0">
                <a:solidFill>
                  <a:srgbClr val="0000FF"/>
                </a:solidFill>
                <a:latin typeface="Arial" pitchFamily="34" charset="0"/>
                <a:cs typeface="Arial" pitchFamily="34" charset="0"/>
              </a:rPr>
              <a:t>					       x	</a:t>
            </a:r>
            <a:r>
              <a:rPr lang="en-US" sz="2400" b="1" u="sng" dirty="0" smtClean="0">
                <a:solidFill>
                  <a:srgbClr val="0000FF"/>
                </a:solidFill>
                <a:latin typeface="Arial" pitchFamily="34" charset="0"/>
                <a:cs typeface="Arial" pitchFamily="34" charset="0"/>
              </a:rPr>
              <a:t>0.0034</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140090						 12856</a:t>
            </a:r>
          </a:p>
          <a:p>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700450</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96420</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0.0840540					     0.0109276</a:t>
            </a:r>
            <a:endParaRPr lang="en-US" sz="2400" b="1" dirty="0">
              <a:solidFill>
                <a:srgbClr val="0000FF"/>
              </a:solidFill>
              <a:latin typeface="Arial" pitchFamily="34" charset="0"/>
              <a:cs typeface="Arial"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1831" y="3708400"/>
            <a:ext cx="2816119" cy="1944463"/>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8912" y="6832600"/>
            <a:ext cx="2816119" cy="1944463"/>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50231" y="6832600"/>
            <a:ext cx="2816119" cy="1944463"/>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50231" y="3708400"/>
            <a:ext cx="2816119" cy="1944463"/>
          </a:xfrm>
          <a:prstGeom prst="rect">
            <a:avLst/>
          </a:prstGeom>
        </p:spPr>
      </p:pic>
    </p:spTree>
    <p:extLst>
      <p:ext uri="{BB962C8B-B14F-4D97-AF65-F5344CB8AC3E}">
        <p14:creationId xmlns:p14="http://schemas.microsoft.com/office/powerpoint/2010/main" xmlns="" val="418837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31"/>
                                        </p:tgtEl>
                                      </p:cBhvr>
                                    </p:animEffect>
                                    <p:set>
                                      <p:cBhvr>
                                        <p:cTn id="1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29"/>
                                        </p:tgtEl>
                                      </p:cBhvr>
                                    </p:animEffect>
                                    <p:set>
                                      <p:cBhvr>
                                        <p:cTn id="19"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30"/>
                                        </p:tgtEl>
                                      </p:cBhvr>
                                    </p:animEffect>
                                    <p:set>
                                      <p:cBhvr>
                                        <p:cTn id="25"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423150" y="1036935"/>
            <a:ext cx="168303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0.1344</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846487" y="1015128"/>
            <a:ext cx="7092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374857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Multiply  0.42 x 0.032</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6720" y="608695"/>
            <a:ext cx="2118054" cy="889905"/>
          </a:xfrm>
          <a:prstGeom prst="rect">
            <a:avLst/>
          </a:prstGeom>
        </p:spPr>
      </p:pic>
    </p:spTree>
    <p:extLst>
      <p:ext uri="{BB962C8B-B14F-4D97-AF65-F5344CB8AC3E}">
        <p14:creationId xmlns:p14="http://schemas.microsoft.com/office/powerpoint/2010/main" xmlns="" val="34849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194550" y="1036935"/>
            <a:ext cx="168303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7.2492</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
        <p:nvSpPr>
          <p:cNvPr id="9" name="TextBox 8"/>
          <p:cNvSpPr txBox="1"/>
          <p:nvPr/>
        </p:nvSpPr>
        <p:spPr>
          <a:xfrm>
            <a:off x="795687" y="1015128"/>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356015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Multiply  3.452 x 2.1</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6720" y="608695"/>
            <a:ext cx="2118054" cy="889905"/>
          </a:xfrm>
          <a:prstGeom prst="rect">
            <a:avLst/>
          </a:prstGeom>
        </p:spPr>
      </p:pic>
    </p:spTree>
    <p:extLst>
      <p:ext uri="{BB962C8B-B14F-4D97-AF65-F5344CB8AC3E}">
        <p14:creationId xmlns:p14="http://schemas.microsoft.com/office/powerpoint/2010/main" xmlns="" val="32675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46950" y="1036935"/>
            <a:ext cx="193135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4.73836</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795687" y="1015128"/>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18</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394115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Multiply  53.24 x 0.089</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4296" y="608695"/>
            <a:ext cx="2118054" cy="889905"/>
          </a:xfrm>
          <a:prstGeom prst="rect">
            <a:avLst/>
          </a:prstGeom>
        </p:spPr>
      </p:pic>
    </p:spTree>
    <p:extLst>
      <p:ext uri="{BB962C8B-B14F-4D97-AF65-F5344CB8AC3E}">
        <p14:creationId xmlns:p14="http://schemas.microsoft.com/office/powerpoint/2010/main" xmlns="" val="29891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346950" y="1064044"/>
            <a:ext cx="1578916"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31.32168</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795687" y="1015128"/>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374857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Multiply  4.0156 x 7.8</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9096" y="761095"/>
            <a:ext cx="2118054" cy="889905"/>
          </a:xfrm>
          <a:prstGeom prst="rect">
            <a:avLst/>
          </a:prstGeom>
        </p:spPr>
      </p:pic>
    </p:spTree>
    <p:extLst>
      <p:ext uri="{BB962C8B-B14F-4D97-AF65-F5344CB8AC3E}">
        <p14:creationId xmlns:p14="http://schemas.microsoft.com/office/powerpoint/2010/main" xmlns="" val="7210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194550" y="1036935"/>
            <a:ext cx="168303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.00252</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sp>
        <p:nvSpPr>
          <p:cNvPr id="9" name="TextBox 8"/>
          <p:cNvSpPr txBox="1"/>
          <p:nvPr/>
        </p:nvSpPr>
        <p:spPr>
          <a:xfrm>
            <a:off x="795687" y="999362"/>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999362"/>
            <a:ext cx="374857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Multiply  0.012 x 0.21</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00496" y="684895"/>
            <a:ext cx="2118054" cy="889905"/>
          </a:xfrm>
          <a:prstGeom prst="rect">
            <a:avLst/>
          </a:prstGeom>
        </p:spPr>
      </p:pic>
    </p:spTree>
    <p:extLst>
      <p:ext uri="{BB962C8B-B14F-4D97-AF65-F5344CB8AC3E}">
        <p14:creationId xmlns:p14="http://schemas.microsoft.com/office/powerpoint/2010/main" xmlns="" val="5428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550" y="736600"/>
            <a:ext cx="7239000" cy="830997"/>
          </a:xfrm>
          <a:prstGeom prst="rect">
            <a:avLst/>
          </a:prstGeom>
          <a:noFill/>
        </p:spPr>
        <p:txBody>
          <a:bodyPr vert="horz" wrap="square" rtlCol="0">
            <a:spAutoFit/>
          </a:bodyPr>
          <a:lstStyle/>
          <a:p>
            <a:r>
              <a:rPr lang="en-US" sz="4800" b="1" dirty="0" smtClean="0">
                <a:solidFill>
                  <a:srgbClr val="0000FF"/>
                </a:solidFill>
                <a:latin typeface="Arial" pitchFamily="34" charset="0"/>
                <a:cs typeface="Arial" pitchFamily="34" charset="0"/>
              </a:rPr>
              <a:t>Long Division Review</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877035" y="2413000"/>
            <a:ext cx="2060715"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4" name="Rectangle 3"/>
          <p:cNvSpPr/>
          <p:nvPr/>
        </p:nvSpPr>
        <p:spPr>
          <a:xfrm>
            <a:off x="7727950" y="2336800"/>
            <a:ext cx="2332711" cy="8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xmlns="" val="1020931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84350" y="762000"/>
            <a:ext cx="739140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Dividing Decimals</a:t>
            </a:r>
            <a:endParaRPr lang="en-US" sz="4800" b="1" dirty="0">
              <a:solidFill>
                <a:srgbClr val="0000FF"/>
              </a:solidFill>
              <a:latin typeface="Arial" pitchFamily="34" charset="0"/>
              <a:cs typeface="Arial" pitchFamily="34" charset="0"/>
            </a:endParaRPr>
          </a:p>
        </p:txBody>
      </p:sp>
      <p:sp>
        <p:nvSpPr>
          <p:cNvPr id="5" name="TextBox 4">
            <a:hlinkClick r:id="rId2" action="ppaction://hlinksldjump"/>
          </p:cNvPr>
          <p:cNvSpPr txBox="1"/>
          <p:nvPr/>
        </p:nvSpPr>
        <p:spPr>
          <a:xfrm>
            <a:off x="7877035" y="2413000"/>
            <a:ext cx="2060715"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6" name="Rectangle 5"/>
          <p:cNvSpPr/>
          <p:nvPr/>
        </p:nvSpPr>
        <p:spPr>
          <a:xfrm>
            <a:off x="7727950" y="2336800"/>
            <a:ext cx="2332711" cy="8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2656808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60021" y="903069"/>
            <a:ext cx="4386929" cy="646331"/>
          </a:xfrm>
          <a:prstGeom prst="rect">
            <a:avLst/>
          </a:prstGeom>
          <a:noFill/>
        </p:spPr>
        <p:txBody>
          <a:bodyPr vert="horz" rtlCol="0">
            <a:spAutoFit/>
          </a:bodyPr>
          <a:lstStyle/>
          <a:p>
            <a:r>
              <a:rPr lang="en-US" sz="3600" b="1" smtClean="0">
                <a:solidFill>
                  <a:srgbClr val="0000FF"/>
                </a:solidFill>
                <a:latin typeface="Arial" pitchFamily="34" charset="0"/>
                <a:cs typeface="Arial" pitchFamily="34" charset="0"/>
              </a:rPr>
              <a:t>Divide Decimals</a:t>
            </a:r>
            <a:endParaRPr lang="en-US" sz="3600" b="1">
              <a:solidFill>
                <a:srgbClr val="0000FF"/>
              </a:solidFill>
              <a:latin typeface="Arial" pitchFamily="34" charset="0"/>
              <a:cs typeface="Arial" pitchFamily="34" charset="0"/>
            </a:endParaRPr>
          </a:p>
        </p:txBody>
      </p:sp>
      <p:grpSp>
        <p:nvGrpSpPr>
          <p:cNvPr id="5" name="Group 4"/>
          <p:cNvGrpSpPr/>
          <p:nvPr/>
        </p:nvGrpSpPr>
        <p:grpSpPr>
          <a:xfrm>
            <a:off x="3793776" y="4104833"/>
            <a:ext cx="2079516" cy="744405"/>
            <a:chOff x="2997200" y="4007993"/>
            <a:chExt cx="1914399" cy="808610"/>
          </a:xfrm>
        </p:grpSpPr>
        <p:sp>
          <p:nvSpPr>
            <p:cNvPr id="3" name="Freeform 2"/>
            <p:cNvSpPr/>
            <p:nvPr/>
          </p:nvSpPr>
          <p:spPr>
            <a:xfrm>
              <a:off x="3001137" y="4007993"/>
              <a:ext cx="1910462" cy="32132"/>
            </a:xfrm>
            <a:custGeom>
              <a:avLst/>
              <a:gdLst/>
              <a:ahLst/>
              <a:cxnLst/>
              <a:rect l="0" t="0" r="0" b="0"/>
              <a:pathLst>
                <a:path w="1910462" h="32132">
                  <a:moveTo>
                    <a:pt x="0" y="0"/>
                  </a:moveTo>
                  <a:lnTo>
                    <a:pt x="1910461" y="0"/>
                  </a:lnTo>
                  <a:lnTo>
                    <a:pt x="1910461" y="32131"/>
                  </a:lnTo>
                  <a:lnTo>
                    <a:pt x="0" y="32131"/>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2997200" y="4015740"/>
              <a:ext cx="166752" cy="800863"/>
            </a:xfrm>
            <a:custGeom>
              <a:avLst/>
              <a:gdLst/>
              <a:ahLst/>
              <a:cxnLst/>
              <a:rect l="0" t="0" r="0" b="0"/>
              <a:pathLst>
                <a:path w="166752" h="800863">
                  <a:moveTo>
                    <a:pt x="0" y="0"/>
                  </a:moveTo>
                  <a:lnTo>
                    <a:pt x="5588" y="3175"/>
                  </a:lnTo>
                  <a:lnTo>
                    <a:pt x="10160" y="7874"/>
                  </a:lnTo>
                  <a:lnTo>
                    <a:pt x="20320" y="13335"/>
                  </a:lnTo>
                  <a:lnTo>
                    <a:pt x="22987" y="19685"/>
                  </a:lnTo>
                  <a:lnTo>
                    <a:pt x="28067" y="22733"/>
                  </a:lnTo>
                  <a:lnTo>
                    <a:pt x="33147" y="26924"/>
                  </a:lnTo>
                  <a:lnTo>
                    <a:pt x="41021" y="36195"/>
                  </a:lnTo>
                  <a:lnTo>
                    <a:pt x="49530" y="43561"/>
                  </a:lnTo>
                  <a:lnTo>
                    <a:pt x="53975" y="49657"/>
                  </a:lnTo>
                  <a:lnTo>
                    <a:pt x="59055" y="53721"/>
                  </a:lnTo>
                  <a:lnTo>
                    <a:pt x="66929" y="63119"/>
                  </a:lnTo>
                  <a:lnTo>
                    <a:pt x="88392" y="94107"/>
                  </a:lnTo>
                  <a:lnTo>
                    <a:pt x="91821" y="101981"/>
                  </a:lnTo>
                  <a:lnTo>
                    <a:pt x="97917" y="112268"/>
                  </a:lnTo>
                  <a:lnTo>
                    <a:pt x="114427" y="143891"/>
                  </a:lnTo>
                  <a:lnTo>
                    <a:pt x="116078" y="149479"/>
                  </a:lnTo>
                  <a:lnTo>
                    <a:pt x="122682" y="162941"/>
                  </a:lnTo>
                  <a:lnTo>
                    <a:pt x="124587" y="170688"/>
                  </a:lnTo>
                  <a:lnTo>
                    <a:pt x="132334" y="189865"/>
                  </a:lnTo>
                  <a:lnTo>
                    <a:pt x="141986" y="218821"/>
                  </a:lnTo>
                  <a:lnTo>
                    <a:pt x="148590" y="247396"/>
                  </a:lnTo>
                  <a:lnTo>
                    <a:pt x="158369" y="291846"/>
                  </a:lnTo>
                  <a:lnTo>
                    <a:pt x="158369" y="299720"/>
                  </a:lnTo>
                  <a:lnTo>
                    <a:pt x="160020" y="306705"/>
                  </a:lnTo>
                  <a:lnTo>
                    <a:pt x="160020" y="314452"/>
                  </a:lnTo>
                  <a:lnTo>
                    <a:pt x="162306" y="321818"/>
                  </a:lnTo>
                  <a:lnTo>
                    <a:pt x="162306" y="329565"/>
                  </a:lnTo>
                  <a:lnTo>
                    <a:pt x="163449" y="336931"/>
                  </a:lnTo>
                  <a:lnTo>
                    <a:pt x="163449" y="344424"/>
                  </a:lnTo>
                  <a:lnTo>
                    <a:pt x="165100" y="351663"/>
                  </a:lnTo>
                  <a:lnTo>
                    <a:pt x="165100" y="368300"/>
                  </a:lnTo>
                  <a:lnTo>
                    <a:pt x="166751" y="375539"/>
                  </a:lnTo>
                  <a:lnTo>
                    <a:pt x="166751" y="416052"/>
                  </a:lnTo>
                  <a:lnTo>
                    <a:pt x="165100" y="425323"/>
                  </a:lnTo>
                  <a:lnTo>
                    <a:pt x="165100" y="449072"/>
                  </a:lnTo>
                  <a:lnTo>
                    <a:pt x="163449" y="456692"/>
                  </a:lnTo>
                  <a:lnTo>
                    <a:pt x="162306" y="480568"/>
                  </a:lnTo>
                  <a:lnTo>
                    <a:pt x="160020" y="489458"/>
                  </a:lnTo>
                  <a:lnTo>
                    <a:pt x="160020" y="497078"/>
                  </a:lnTo>
                  <a:lnTo>
                    <a:pt x="156591" y="512191"/>
                  </a:lnTo>
                  <a:lnTo>
                    <a:pt x="156591" y="519430"/>
                  </a:lnTo>
                  <a:lnTo>
                    <a:pt x="153797" y="534416"/>
                  </a:lnTo>
                  <a:lnTo>
                    <a:pt x="150495" y="542163"/>
                  </a:lnTo>
                  <a:lnTo>
                    <a:pt x="150495" y="549402"/>
                  </a:lnTo>
                  <a:lnTo>
                    <a:pt x="146939" y="564515"/>
                  </a:lnTo>
                  <a:lnTo>
                    <a:pt x="143637" y="571754"/>
                  </a:lnTo>
                  <a:lnTo>
                    <a:pt x="139192" y="594487"/>
                  </a:lnTo>
                  <a:lnTo>
                    <a:pt x="132334" y="607822"/>
                  </a:lnTo>
                  <a:lnTo>
                    <a:pt x="129032" y="622935"/>
                  </a:lnTo>
                  <a:lnTo>
                    <a:pt x="125476" y="629031"/>
                  </a:lnTo>
                  <a:lnTo>
                    <a:pt x="114427" y="657606"/>
                  </a:lnTo>
                  <a:lnTo>
                    <a:pt x="97917" y="688594"/>
                  </a:lnTo>
                  <a:lnTo>
                    <a:pt x="78867" y="723265"/>
                  </a:lnTo>
                  <a:lnTo>
                    <a:pt x="70358" y="732028"/>
                  </a:lnTo>
                  <a:lnTo>
                    <a:pt x="64008" y="742315"/>
                  </a:lnTo>
                  <a:lnTo>
                    <a:pt x="59055" y="747141"/>
                  </a:lnTo>
                  <a:lnTo>
                    <a:pt x="55753" y="752729"/>
                  </a:lnTo>
                  <a:lnTo>
                    <a:pt x="51054" y="755777"/>
                  </a:lnTo>
                  <a:lnTo>
                    <a:pt x="44450" y="765175"/>
                  </a:lnTo>
                  <a:lnTo>
                    <a:pt x="39370" y="769239"/>
                  </a:lnTo>
                  <a:lnTo>
                    <a:pt x="36449" y="773938"/>
                  </a:lnTo>
                  <a:lnTo>
                    <a:pt x="31496" y="776986"/>
                  </a:lnTo>
                  <a:lnTo>
                    <a:pt x="13462" y="790448"/>
                  </a:lnTo>
                  <a:lnTo>
                    <a:pt x="10160" y="794766"/>
                  </a:lnTo>
                  <a:lnTo>
                    <a:pt x="0" y="800862"/>
                  </a:lnTo>
                  <a:lnTo>
                    <a:pt x="0" y="782828"/>
                  </a:lnTo>
                  <a:lnTo>
                    <a:pt x="5588" y="778637"/>
                  </a:lnTo>
                  <a:lnTo>
                    <a:pt x="6731" y="776986"/>
                  </a:lnTo>
                  <a:lnTo>
                    <a:pt x="10160" y="775462"/>
                  </a:lnTo>
                  <a:lnTo>
                    <a:pt x="11811" y="772414"/>
                  </a:lnTo>
                  <a:lnTo>
                    <a:pt x="18542" y="766191"/>
                  </a:lnTo>
                  <a:lnTo>
                    <a:pt x="20320" y="763651"/>
                  </a:lnTo>
                  <a:lnTo>
                    <a:pt x="26416" y="757301"/>
                  </a:lnTo>
                  <a:lnTo>
                    <a:pt x="28067" y="754380"/>
                  </a:lnTo>
                  <a:lnTo>
                    <a:pt x="31496" y="752729"/>
                  </a:lnTo>
                  <a:lnTo>
                    <a:pt x="31496" y="750062"/>
                  </a:lnTo>
                  <a:lnTo>
                    <a:pt x="36449" y="745363"/>
                  </a:lnTo>
                  <a:lnTo>
                    <a:pt x="39370" y="739267"/>
                  </a:lnTo>
                  <a:lnTo>
                    <a:pt x="41021" y="738251"/>
                  </a:lnTo>
                  <a:lnTo>
                    <a:pt x="44450" y="732028"/>
                  </a:lnTo>
                  <a:lnTo>
                    <a:pt x="47879" y="728980"/>
                  </a:lnTo>
                  <a:lnTo>
                    <a:pt x="51054" y="723265"/>
                  </a:lnTo>
                  <a:lnTo>
                    <a:pt x="51054" y="720090"/>
                  </a:lnTo>
                  <a:lnTo>
                    <a:pt x="53975" y="717169"/>
                  </a:lnTo>
                  <a:lnTo>
                    <a:pt x="59055" y="708152"/>
                  </a:lnTo>
                  <a:lnTo>
                    <a:pt x="59055" y="705104"/>
                  </a:lnTo>
                  <a:lnTo>
                    <a:pt x="65913" y="693293"/>
                  </a:lnTo>
                  <a:lnTo>
                    <a:pt x="66929" y="688594"/>
                  </a:lnTo>
                  <a:lnTo>
                    <a:pt x="68707" y="685419"/>
                  </a:lnTo>
                  <a:lnTo>
                    <a:pt x="68707" y="682879"/>
                  </a:lnTo>
                  <a:lnTo>
                    <a:pt x="77089" y="664337"/>
                  </a:lnTo>
                  <a:lnTo>
                    <a:pt x="77089" y="660273"/>
                  </a:lnTo>
                  <a:lnTo>
                    <a:pt x="78867" y="657606"/>
                  </a:lnTo>
                  <a:lnTo>
                    <a:pt x="80518" y="652399"/>
                  </a:lnTo>
                  <a:lnTo>
                    <a:pt x="80518" y="648208"/>
                  </a:lnTo>
                  <a:lnTo>
                    <a:pt x="83312" y="640461"/>
                  </a:lnTo>
                  <a:lnTo>
                    <a:pt x="83312" y="636270"/>
                  </a:lnTo>
                  <a:lnTo>
                    <a:pt x="84963" y="631698"/>
                  </a:lnTo>
                  <a:lnTo>
                    <a:pt x="86741" y="629031"/>
                  </a:lnTo>
                  <a:lnTo>
                    <a:pt x="86741" y="623824"/>
                  </a:lnTo>
                  <a:lnTo>
                    <a:pt x="88392" y="619760"/>
                  </a:lnTo>
                  <a:lnTo>
                    <a:pt x="88392" y="615188"/>
                  </a:lnTo>
                  <a:lnTo>
                    <a:pt x="91821" y="606298"/>
                  </a:lnTo>
                  <a:lnTo>
                    <a:pt x="91821" y="601726"/>
                  </a:lnTo>
                  <a:lnTo>
                    <a:pt x="93472" y="597027"/>
                  </a:lnTo>
                  <a:lnTo>
                    <a:pt x="93472" y="592963"/>
                  </a:lnTo>
                  <a:lnTo>
                    <a:pt x="95123" y="588137"/>
                  </a:lnTo>
                  <a:lnTo>
                    <a:pt x="95123" y="577977"/>
                  </a:lnTo>
                  <a:lnTo>
                    <a:pt x="96266" y="573151"/>
                  </a:lnTo>
                  <a:lnTo>
                    <a:pt x="96266" y="569087"/>
                  </a:lnTo>
                  <a:lnTo>
                    <a:pt x="97917" y="564515"/>
                  </a:lnTo>
                  <a:lnTo>
                    <a:pt x="97917" y="559816"/>
                  </a:lnTo>
                  <a:lnTo>
                    <a:pt x="99568" y="554101"/>
                  </a:lnTo>
                  <a:lnTo>
                    <a:pt x="99568" y="544830"/>
                  </a:lnTo>
                  <a:lnTo>
                    <a:pt x="101346" y="540766"/>
                  </a:lnTo>
                  <a:lnTo>
                    <a:pt x="101346" y="534416"/>
                  </a:lnTo>
                  <a:lnTo>
                    <a:pt x="103124" y="529717"/>
                  </a:lnTo>
                  <a:lnTo>
                    <a:pt x="103124" y="519430"/>
                  </a:lnTo>
                  <a:lnTo>
                    <a:pt x="104775" y="515366"/>
                  </a:lnTo>
                  <a:lnTo>
                    <a:pt x="104775" y="489458"/>
                  </a:lnTo>
                  <a:lnTo>
                    <a:pt x="106426" y="483616"/>
                  </a:lnTo>
                  <a:lnTo>
                    <a:pt x="106426" y="462534"/>
                  </a:lnTo>
                  <a:lnTo>
                    <a:pt x="108077" y="458470"/>
                  </a:lnTo>
                  <a:lnTo>
                    <a:pt x="108077" y="358013"/>
                  </a:lnTo>
                  <a:lnTo>
                    <a:pt x="106426" y="353441"/>
                  </a:lnTo>
                  <a:lnTo>
                    <a:pt x="106426" y="324866"/>
                  </a:lnTo>
                  <a:lnTo>
                    <a:pt x="104775" y="320294"/>
                  </a:lnTo>
                  <a:lnTo>
                    <a:pt x="104775" y="299720"/>
                  </a:lnTo>
                  <a:lnTo>
                    <a:pt x="103124" y="293370"/>
                  </a:lnTo>
                  <a:lnTo>
                    <a:pt x="103124" y="277241"/>
                  </a:lnTo>
                  <a:lnTo>
                    <a:pt x="101346" y="272669"/>
                  </a:lnTo>
                  <a:lnTo>
                    <a:pt x="101346" y="267970"/>
                  </a:lnTo>
                  <a:lnTo>
                    <a:pt x="99568" y="262255"/>
                  </a:lnTo>
                  <a:lnTo>
                    <a:pt x="99568" y="252984"/>
                  </a:lnTo>
                  <a:lnTo>
                    <a:pt x="97917" y="247396"/>
                  </a:lnTo>
                  <a:lnTo>
                    <a:pt x="97917" y="237998"/>
                  </a:lnTo>
                  <a:lnTo>
                    <a:pt x="96266" y="233934"/>
                  </a:lnTo>
                  <a:lnTo>
                    <a:pt x="96266" y="227584"/>
                  </a:lnTo>
                  <a:lnTo>
                    <a:pt x="95123" y="224536"/>
                  </a:lnTo>
                  <a:lnTo>
                    <a:pt x="95123" y="218821"/>
                  </a:lnTo>
                  <a:lnTo>
                    <a:pt x="93472" y="214249"/>
                  </a:lnTo>
                  <a:lnTo>
                    <a:pt x="93472" y="209550"/>
                  </a:lnTo>
                  <a:lnTo>
                    <a:pt x="91821" y="205359"/>
                  </a:lnTo>
                  <a:lnTo>
                    <a:pt x="91821" y="200787"/>
                  </a:lnTo>
                  <a:lnTo>
                    <a:pt x="90170" y="196088"/>
                  </a:lnTo>
                  <a:lnTo>
                    <a:pt x="90170" y="191516"/>
                  </a:lnTo>
                  <a:lnTo>
                    <a:pt x="88392" y="188849"/>
                  </a:lnTo>
                  <a:lnTo>
                    <a:pt x="86741" y="182499"/>
                  </a:lnTo>
                  <a:lnTo>
                    <a:pt x="86741" y="175260"/>
                  </a:lnTo>
                  <a:lnTo>
                    <a:pt x="83312" y="168148"/>
                  </a:lnTo>
                  <a:lnTo>
                    <a:pt x="83312" y="162941"/>
                  </a:lnTo>
                  <a:lnTo>
                    <a:pt x="81661" y="160401"/>
                  </a:lnTo>
                  <a:lnTo>
                    <a:pt x="80518" y="155702"/>
                  </a:lnTo>
                  <a:lnTo>
                    <a:pt x="78867" y="152654"/>
                  </a:lnTo>
                  <a:lnTo>
                    <a:pt x="78867" y="148463"/>
                  </a:lnTo>
                  <a:lnTo>
                    <a:pt x="77089" y="143891"/>
                  </a:lnTo>
                  <a:lnTo>
                    <a:pt x="77089" y="141224"/>
                  </a:lnTo>
                  <a:lnTo>
                    <a:pt x="68707" y="122682"/>
                  </a:lnTo>
                  <a:lnTo>
                    <a:pt x="68707" y="120015"/>
                  </a:lnTo>
                  <a:lnTo>
                    <a:pt x="59055" y="100330"/>
                  </a:lnTo>
                  <a:lnTo>
                    <a:pt x="59055" y="97282"/>
                  </a:lnTo>
                  <a:lnTo>
                    <a:pt x="47879" y="76581"/>
                  </a:lnTo>
                  <a:lnTo>
                    <a:pt x="44450" y="73406"/>
                  </a:lnTo>
                  <a:lnTo>
                    <a:pt x="37719" y="61595"/>
                  </a:lnTo>
                  <a:lnTo>
                    <a:pt x="34925" y="58420"/>
                  </a:lnTo>
                  <a:lnTo>
                    <a:pt x="29845" y="49657"/>
                  </a:lnTo>
                  <a:lnTo>
                    <a:pt x="26416" y="48260"/>
                  </a:lnTo>
                  <a:lnTo>
                    <a:pt x="24765" y="45085"/>
                  </a:lnTo>
                  <a:lnTo>
                    <a:pt x="21336" y="41910"/>
                  </a:lnTo>
                  <a:lnTo>
                    <a:pt x="18542" y="36195"/>
                  </a:lnTo>
                  <a:lnTo>
                    <a:pt x="10160" y="28448"/>
                  </a:lnTo>
                  <a:lnTo>
                    <a:pt x="8382" y="25908"/>
                  </a:lnTo>
                  <a:lnTo>
                    <a:pt x="0" y="18161"/>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6" name="TextBox 5"/>
          <p:cNvSpPr txBox="1"/>
          <p:nvPr/>
        </p:nvSpPr>
        <p:spPr>
          <a:xfrm>
            <a:off x="4069683" y="4269275"/>
            <a:ext cx="151749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56.08</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4055887" y="3719771"/>
            <a:ext cx="621327"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28</a:t>
            </a:r>
            <a:endParaRPr lang="en-US" sz="2400" b="1" dirty="0">
              <a:solidFill>
                <a:srgbClr val="0000FF"/>
              </a:solidFill>
              <a:latin typeface="Arial" pitchFamily="34" charset="0"/>
              <a:cs typeface="Arial" pitchFamily="34" charset="0"/>
            </a:endParaRPr>
          </a:p>
        </p:txBody>
      </p:sp>
      <p:sp>
        <p:nvSpPr>
          <p:cNvPr id="8" name="Oval 7"/>
          <p:cNvSpPr/>
          <p:nvPr/>
        </p:nvSpPr>
        <p:spPr>
          <a:xfrm>
            <a:off x="4609893" y="3904760"/>
            <a:ext cx="134643" cy="119488"/>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TextBox 8"/>
          <p:cNvSpPr txBox="1"/>
          <p:nvPr/>
        </p:nvSpPr>
        <p:spPr>
          <a:xfrm>
            <a:off x="4718065" y="3719771"/>
            <a:ext cx="532988"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04</a:t>
            </a:r>
            <a:endParaRPr lang="en-US" sz="2400" b="1">
              <a:solidFill>
                <a:srgbClr val="0000FF"/>
              </a:solidFill>
              <a:latin typeface="Arial" pitchFamily="34" charset="0"/>
              <a:cs typeface="Arial" pitchFamily="34" charset="0"/>
            </a:endParaRPr>
          </a:p>
        </p:txBody>
      </p:sp>
      <p:sp>
        <p:nvSpPr>
          <p:cNvPr id="10" name="TextBox 9"/>
          <p:cNvSpPr txBox="1"/>
          <p:nvPr/>
        </p:nvSpPr>
        <p:spPr>
          <a:xfrm>
            <a:off x="3421300" y="4245893"/>
            <a:ext cx="463043"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cxnSp>
        <p:nvCxnSpPr>
          <p:cNvPr id="11" name="Straight Connector 10"/>
          <p:cNvCxnSpPr/>
          <p:nvPr/>
        </p:nvCxnSpPr>
        <p:spPr>
          <a:xfrm flipV="1">
            <a:off x="4543316" y="4911834"/>
            <a:ext cx="0" cy="1315788"/>
          </a:xfrm>
          <a:prstGeom prst="line">
            <a:avLst/>
          </a:prstGeom>
          <a:ln w="1270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5360" y="1930956"/>
            <a:ext cx="480079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1:	Use long division.</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869156" y="2772750"/>
            <a:ext cx="876379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Step 2:	Bring the decimal point up into the quotient.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850445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8044" y="1052701"/>
            <a:ext cx="20693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Try this!</a:t>
            </a:r>
            <a:endParaRPr lang="en-US" sz="2400" b="1">
              <a:solidFill>
                <a:srgbClr val="0000FF"/>
              </a:solidFill>
              <a:latin typeface="Arial" pitchFamily="34" charset="0"/>
              <a:cs typeface="Arial" pitchFamily="34" charset="0"/>
            </a:endParaRPr>
          </a:p>
        </p:txBody>
      </p:sp>
      <p:pic>
        <p:nvPicPr>
          <p:cNvPr id="9" name="Picture 8"/>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266" t="33081" r="17284" b="33460"/>
          <a:stretch/>
        </p:blipFill>
        <p:spPr>
          <a:xfrm>
            <a:off x="2654710" y="2389240"/>
            <a:ext cx="4306530" cy="1040580"/>
          </a:xfrm>
          <a:prstGeom prst="rect">
            <a:avLst/>
          </a:prstGeom>
          <a:solidFill>
            <a:scrgbClr r="0" g="0" b="0">
              <a:alpha val="0"/>
            </a:scrgbClr>
          </a:solidFill>
        </p:spPr>
      </p:pic>
    </p:spTree>
    <p:extLst>
      <p:ext uri="{BB962C8B-B14F-4D97-AF65-F5344CB8AC3E}">
        <p14:creationId xmlns:p14="http://schemas.microsoft.com/office/powerpoint/2010/main" xmlns="" val="981717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4603750" y="5516446"/>
            <a:ext cx="1969015" cy="782754"/>
            <a:chOff x="4419600" y="5080000"/>
            <a:chExt cx="1812672" cy="850266"/>
          </a:xfrm>
        </p:grpSpPr>
        <p:sp>
          <p:nvSpPr>
            <p:cNvPr id="2" name="Freeform 1"/>
            <p:cNvSpPr/>
            <p:nvPr/>
          </p:nvSpPr>
          <p:spPr>
            <a:xfrm>
              <a:off x="4423283" y="5080000"/>
              <a:ext cx="1808989" cy="33783"/>
            </a:xfrm>
            <a:custGeom>
              <a:avLst/>
              <a:gdLst/>
              <a:ahLst/>
              <a:cxnLst/>
              <a:rect l="0" t="0" r="0" b="0"/>
              <a:pathLst>
                <a:path w="1808989" h="33783">
                  <a:moveTo>
                    <a:pt x="0" y="0"/>
                  </a:moveTo>
                  <a:lnTo>
                    <a:pt x="1808988" y="0"/>
                  </a:lnTo>
                  <a:lnTo>
                    <a:pt x="1808988" y="33782"/>
                  </a:lnTo>
                  <a:lnTo>
                    <a:pt x="0" y="33782"/>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 name="Freeform 2"/>
            <p:cNvSpPr/>
            <p:nvPr/>
          </p:nvSpPr>
          <p:spPr>
            <a:xfrm>
              <a:off x="4419600" y="5088255"/>
              <a:ext cx="157862" cy="842011"/>
            </a:xfrm>
            <a:custGeom>
              <a:avLst/>
              <a:gdLst/>
              <a:ahLst/>
              <a:cxnLst/>
              <a:rect l="0" t="0" r="0" b="0"/>
              <a:pathLst>
                <a:path w="157862" h="842011">
                  <a:moveTo>
                    <a:pt x="0" y="0"/>
                  </a:moveTo>
                  <a:lnTo>
                    <a:pt x="5207" y="3302"/>
                  </a:lnTo>
                  <a:lnTo>
                    <a:pt x="9652" y="8128"/>
                  </a:lnTo>
                  <a:lnTo>
                    <a:pt x="19177" y="14097"/>
                  </a:lnTo>
                  <a:lnTo>
                    <a:pt x="21717" y="20701"/>
                  </a:lnTo>
                  <a:lnTo>
                    <a:pt x="26543" y="23876"/>
                  </a:lnTo>
                  <a:lnTo>
                    <a:pt x="31369" y="28321"/>
                  </a:lnTo>
                  <a:lnTo>
                    <a:pt x="38862" y="38100"/>
                  </a:lnTo>
                  <a:lnTo>
                    <a:pt x="46863" y="45720"/>
                  </a:lnTo>
                  <a:lnTo>
                    <a:pt x="51054" y="52197"/>
                  </a:lnTo>
                  <a:lnTo>
                    <a:pt x="55880" y="56515"/>
                  </a:lnTo>
                  <a:lnTo>
                    <a:pt x="63373" y="66294"/>
                  </a:lnTo>
                  <a:lnTo>
                    <a:pt x="83693" y="98933"/>
                  </a:lnTo>
                  <a:lnTo>
                    <a:pt x="86995" y="107188"/>
                  </a:lnTo>
                  <a:lnTo>
                    <a:pt x="92710" y="117983"/>
                  </a:lnTo>
                  <a:lnTo>
                    <a:pt x="108331" y="151257"/>
                  </a:lnTo>
                  <a:lnTo>
                    <a:pt x="109855" y="157099"/>
                  </a:lnTo>
                  <a:lnTo>
                    <a:pt x="116205" y="171323"/>
                  </a:lnTo>
                  <a:lnTo>
                    <a:pt x="117856" y="179451"/>
                  </a:lnTo>
                  <a:lnTo>
                    <a:pt x="125349" y="199517"/>
                  </a:lnTo>
                  <a:lnTo>
                    <a:pt x="134366" y="230124"/>
                  </a:lnTo>
                  <a:lnTo>
                    <a:pt x="140716" y="259969"/>
                  </a:lnTo>
                  <a:lnTo>
                    <a:pt x="149987" y="306832"/>
                  </a:lnTo>
                  <a:lnTo>
                    <a:pt x="149987" y="314960"/>
                  </a:lnTo>
                  <a:lnTo>
                    <a:pt x="151511" y="322453"/>
                  </a:lnTo>
                  <a:lnTo>
                    <a:pt x="151511" y="330708"/>
                  </a:lnTo>
                  <a:lnTo>
                    <a:pt x="153670" y="338328"/>
                  </a:lnTo>
                  <a:lnTo>
                    <a:pt x="153670" y="346583"/>
                  </a:lnTo>
                  <a:lnTo>
                    <a:pt x="154686" y="354203"/>
                  </a:lnTo>
                  <a:lnTo>
                    <a:pt x="154686" y="362204"/>
                  </a:lnTo>
                  <a:lnTo>
                    <a:pt x="156337" y="369824"/>
                  </a:lnTo>
                  <a:lnTo>
                    <a:pt x="156337" y="387223"/>
                  </a:lnTo>
                  <a:lnTo>
                    <a:pt x="157861" y="394843"/>
                  </a:lnTo>
                  <a:lnTo>
                    <a:pt x="157861" y="437388"/>
                  </a:lnTo>
                  <a:lnTo>
                    <a:pt x="156337" y="447167"/>
                  </a:lnTo>
                  <a:lnTo>
                    <a:pt x="156337" y="472186"/>
                  </a:lnTo>
                  <a:lnTo>
                    <a:pt x="154686" y="480187"/>
                  </a:lnTo>
                  <a:lnTo>
                    <a:pt x="153670" y="505333"/>
                  </a:lnTo>
                  <a:lnTo>
                    <a:pt x="151511" y="514604"/>
                  </a:lnTo>
                  <a:lnTo>
                    <a:pt x="151511" y="522732"/>
                  </a:lnTo>
                  <a:lnTo>
                    <a:pt x="148209" y="538480"/>
                  </a:lnTo>
                  <a:lnTo>
                    <a:pt x="148209" y="546100"/>
                  </a:lnTo>
                  <a:lnTo>
                    <a:pt x="145542" y="561848"/>
                  </a:lnTo>
                  <a:lnTo>
                    <a:pt x="142494" y="570103"/>
                  </a:lnTo>
                  <a:lnTo>
                    <a:pt x="142494" y="577723"/>
                  </a:lnTo>
                  <a:lnTo>
                    <a:pt x="139192" y="593471"/>
                  </a:lnTo>
                  <a:lnTo>
                    <a:pt x="136017" y="601091"/>
                  </a:lnTo>
                  <a:lnTo>
                    <a:pt x="131699" y="624967"/>
                  </a:lnTo>
                  <a:lnTo>
                    <a:pt x="125349" y="639191"/>
                  </a:lnTo>
                  <a:lnTo>
                    <a:pt x="122174" y="654939"/>
                  </a:lnTo>
                  <a:lnTo>
                    <a:pt x="118872" y="661416"/>
                  </a:lnTo>
                  <a:lnTo>
                    <a:pt x="108331" y="691388"/>
                  </a:lnTo>
                  <a:lnTo>
                    <a:pt x="92710" y="724027"/>
                  </a:lnTo>
                  <a:lnTo>
                    <a:pt x="74676" y="760476"/>
                  </a:lnTo>
                  <a:lnTo>
                    <a:pt x="66675" y="769620"/>
                  </a:lnTo>
                  <a:lnTo>
                    <a:pt x="60706" y="780669"/>
                  </a:lnTo>
                  <a:lnTo>
                    <a:pt x="55880" y="785495"/>
                  </a:lnTo>
                  <a:lnTo>
                    <a:pt x="52832" y="791464"/>
                  </a:lnTo>
                  <a:lnTo>
                    <a:pt x="48387" y="794766"/>
                  </a:lnTo>
                  <a:lnTo>
                    <a:pt x="42037" y="804545"/>
                  </a:lnTo>
                  <a:lnTo>
                    <a:pt x="37211" y="808863"/>
                  </a:lnTo>
                  <a:lnTo>
                    <a:pt x="34544" y="813689"/>
                  </a:lnTo>
                  <a:lnTo>
                    <a:pt x="29845" y="816991"/>
                  </a:lnTo>
                  <a:lnTo>
                    <a:pt x="12700" y="831088"/>
                  </a:lnTo>
                  <a:lnTo>
                    <a:pt x="9652" y="835533"/>
                  </a:lnTo>
                  <a:lnTo>
                    <a:pt x="0" y="842010"/>
                  </a:lnTo>
                  <a:lnTo>
                    <a:pt x="0" y="823087"/>
                  </a:lnTo>
                  <a:lnTo>
                    <a:pt x="5207" y="818642"/>
                  </a:lnTo>
                  <a:lnTo>
                    <a:pt x="6350" y="816991"/>
                  </a:lnTo>
                  <a:lnTo>
                    <a:pt x="9652" y="815467"/>
                  </a:lnTo>
                  <a:lnTo>
                    <a:pt x="11176" y="812165"/>
                  </a:lnTo>
                  <a:lnTo>
                    <a:pt x="17526" y="805688"/>
                  </a:lnTo>
                  <a:lnTo>
                    <a:pt x="19177" y="802894"/>
                  </a:lnTo>
                  <a:lnTo>
                    <a:pt x="25019" y="796290"/>
                  </a:lnTo>
                  <a:lnTo>
                    <a:pt x="26543" y="793115"/>
                  </a:lnTo>
                  <a:lnTo>
                    <a:pt x="29845" y="791464"/>
                  </a:lnTo>
                  <a:lnTo>
                    <a:pt x="29845" y="788670"/>
                  </a:lnTo>
                  <a:lnTo>
                    <a:pt x="34544" y="783717"/>
                  </a:lnTo>
                  <a:lnTo>
                    <a:pt x="37211" y="777240"/>
                  </a:lnTo>
                  <a:lnTo>
                    <a:pt x="38862" y="776351"/>
                  </a:lnTo>
                  <a:lnTo>
                    <a:pt x="42037" y="769620"/>
                  </a:lnTo>
                  <a:lnTo>
                    <a:pt x="45339" y="766445"/>
                  </a:lnTo>
                  <a:lnTo>
                    <a:pt x="48387" y="760476"/>
                  </a:lnTo>
                  <a:lnTo>
                    <a:pt x="48387" y="757174"/>
                  </a:lnTo>
                  <a:lnTo>
                    <a:pt x="51054" y="753999"/>
                  </a:lnTo>
                  <a:lnTo>
                    <a:pt x="55880" y="744601"/>
                  </a:lnTo>
                  <a:lnTo>
                    <a:pt x="55880" y="741426"/>
                  </a:lnTo>
                  <a:lnTo>
                    <a:pt x="62357" y="728980"/>
                  </a:lnTo>
                  <a:lnTo>
                    <a:pt x="63373" y="724027"/>
                  </a:lnTo>
                  <a:lnTo>
                    <a:pt x="65024" y="720725"/>
                  </a:lnTo>
                  <a:lnTo>
                    <a:pt x="65024" y="718058"/>
                  </a:lnTo>
                  <a:lnTo>
                    <a:pt x="73025" y="698373"/>
                  </a:lnTo>
                  <a:lnTo>
                    <a:pt x="73025" y="694055"/>
                  </a:lnTo>
                  <a:lnTo>
                    <a:pt x="74676" y="691388"/>
                  </a:lnTo>
                  <a:lnTo>
                    <a:pt x="76200" y="685927"/>
                  </a:lnTo>
                  <a:lnTo>
                    <a:pt x="76200" y="681609"/>
                  </a:lnTo>
                  <a:lnTo>
                    <a:pt x="78867" y="673354"/>
                  </a:lnTo>
                  <a:lnTo>
                    <a:pt x="78867" y="669036"/>
                  </a:lnTo>
                  <a:lnTo>
                    <a:pt x="80518" y="664210"/>
                  </a:lnTo>
                  <a:lnTo>
                    <a:pt x="82169" y="661416"/>
                  </a:lnTo>
                  <a:lnTo>
                    <a:pt x="82169" y="655955"/>
                  </a:lnTo>
                  <a:lnTo>
                    <a:pt x="83693" y="651637"/>
                  </a:lnTo>
                  <a:lnTo>
                    <a:pt x="83693" y="646811"/>
                  </a:lnTo>
                  <a:lnTo>
                    <a:pt x="86995" y="637540"/>
                  </a:lnTo>
                  <a:lnTo>
                    <a:pt x="86995" y="632714"/>
                  </a:lnTo>
                  <a:lnTo>
                    <a:pt x="88519" y="627761"/>
                  </a:lnTo>
                  <a:lnTo>
                    <a:pt x="88519" y="623443"/>
                  </a:lnTo>
                  <a:lnTo>
                    <a:pt x="90043" y="618363"/>
                  </a:lnTo>
                  <a:lnTo>
                    <a:pt x="90043" y="607568"/>
                  </a:lnTo>
                  <a:lnTo>
                    <a:pt x="91186" y="602742"/>
                  </a:lnTo>
                  <a:lnTo>
                    <a:pt x="91186" y="598424"/>
                  </a:lnTo>
                  <a:lnTo>
                    <a:pt x="92710" y="593471"/>
                  </a:lnTo>
                  <a:lnTo>
                    <a:pt x="92710" y="588645"/>
                  </a:lnTo>
                  <a:lnTo>
                    <a:pt x="94361" y="582549"/>
                  </a:lnTo>
                  <a:lnTo>
                    <a:pt x="94361" y="572770"/>
                  </a:lnTo>
                  <a:lnTo>
                    <a:pt x="96012" y="568452"/>
                  </a:lnTo>
                  <a:lnTo>
                    <a:pt x="96012" y="561848"/>
                  </a:lnTo>
                  <a:lnTo>
                    <a:pt x="97536" y="556895"/>
                  </a:lnTo>
                  <a:lnTo>
                    <a:pt x="97536" y="546100"/>
                  </a:lnTo>
                  <a:lnTo>
                    <a:pt x="99060" y="541782"/>
                  </a:lnTo>
                  <a:lnTo>
                    <a:pt x="99060" y="514604"/>
                  </a:lnTo>
                  <a:lnTo>
                    <a:pt x="100838" y="508635"/>
                  </a:lnTo>
                  <a:lnTo>
                    <a:pt x="100838" y="486283"/>
                  </a:lnTo>
                  <a:lnTo>
                    <a:pt x="102362" y="481965"/>
                  </a:lnTo>
                  <a:lnTo>
                    <a:pt x="102362" y="376428"/>
                  </a:lnTo>
                  <a:lnTo>
                    <a:pt x="100838" y="371602"/>
                  </a:lnTo>
                  <a:lnTo>
                    <a:pt x="100838" y="341630"/>
                  </a:lnTo>
                  <a:lnTo>
                    <a:pt x="99060" y="336677"/>
                  </a:lnTo>
                  <a:lnTo>
                    <a:pt x="99060" y="314960"/>
                  </a:lnTo>
                  <a:lnTo>
                    <a:pt x="97536" y="308356"/>
                  </a:lnTo>
                  <a:lnTo>
                    <a:pt x="97536" y="291592"/>
                  </a:lnTo>
                  <a:lnTo>
                    <a:pt x="96012" y="286639"/>
                  </a:lnTo>
                  <a:lnTo>
                    <a:pt x="96012" y="281813"/>
                  </a:lnTo>
                  <a:lnTo>
                    <a:pt x="94361" y="275717"/>
                  </a:lnTo>
                  <a:lnTo>
                    <a:pt x="94361" y="265938"/>
                  </a:lnTo>
                  <a:lnTo>
                    <a:pt x="92710" y="259969"/>
                  </a:lnTo>
                  <a:lnTo>
                    <a:pt x="92710" y="250190"/>
                  </a:lnTo>
                  <a:lnTo>
                    <a:pt x="91186" y="245872"/>
                  </a:lnTo>
                  <a:lnTo>
                    <a:pt x="91186" y="239268"/>
                  </a:lnTo>
                  <a:lnTo>
                    <a:pt x="90043" y="235966"/>
                  </a:lnTo>
                  <a:lnTo>
                    <a:pt x="90043" y="230124"/>
                  </a:lnTo>
                  <a:lnTo>
                    <a:pt x="88519" y="225171"/>
                  </a:lnTo>
                  <a:lnTo>
                    <a:pt x="88519" y="220345"/>
                  </a:lnTo>
                  <a:lnTo>
                    <a:pt x="86995" y="216027"/>
                  </a:lnTo>
                  <a:lnTo>
                    <a:pt x="86995" y="211074"/>
                  </a:lnTo>
                  <a:lnTo>
                    <a:pt x="85217" y="206248"/>
                  </a:lnTo>
                  <a:lnTo>
                    <a:pt x="85217" y="201295"/>
                  </a:lnTo>
                  <a:lnTo>
                    <a:pt x="83693" y="198628"/>
                  </a:lnTo>
                  <a:lnTo>
                    <a:pt x="82169" y="191897"/>
                  </a:lnTo>
                  <a:lnTo>
                    <a:pt x="82169" y="184277"/>
                  </a:lnTo>
                  <a:lnTo>
                    <a:pt x="78867" y="176784"/>
                  </a:lnTo>
                  <a:lnTo>
                    <a:pt x="78867" y="171323"/>
                  </a:lnTo>
                  <a:lnTo>
                    <a:pt x="77343" y="168656"/>
                  </a:lnTo>
                  <a:lnTo>
                    <a:pt x="76200" y="163703"/>
                  </a:lnTo>
                  <a:lnTo>
                    <a:pt x="74676" y="160401"/>
                  </a:lnTo>
                  <a:lnTo>
                    <a:pt x="74676" y="156083"/>
                  </a:lnTo>
                  <a:lnTo>
                    <a:pt x="73025" y="151257"/>
                  </a:lnTo>
                  <a:lnTo>
                    <a:pt x="73025" y="148463"/>
                  </a:lnTo>
                  <a:lnTo>
                    <a:pt x="65024" y="128905"/>
                  </a:lnTo>
                  <a:lnTo>
                    <a:pt x="65024" y="126111"/>
                  </a:lnTo>
                  <a:lnTo>
                    <a:pt x="55880" y="105410"/>
                  </a:lnTo>
                  <a:lnTo>
                    <a:pt x="55880" y="102235"/>
                  </a:lnTo>
                  <a:lnTo>
                    <a:pt x="45339" y="80518"/>
                  </a:lnTo>
                  <a:lnTo>
                    <a:pt x="42037" y="77216"/>
                  </a:lnTo>
                  <a:lnTo>
                    <a:pt x="35687" y="64770"/>
                  </a:lnTo>
                  <a:lnTo>
                    <a:pt x="33020" y="61468"/>
                  </a:lnTo>
                  <a:lnTo>
                    <a:pt x="28194" y="52197"/>
                  </a:lnTo>
                  <a:lnTo>
                    <a:pt x="25019" y="50673"/>
                  </a:lnTo>
                  <a:lnTo>
                    <a:pt x="23495" y="47244"/>
                  </a:lnTo>
                  <a:lnTo>
                    <a:pt x="20193" y="43942"/>
                  </a:lnTo>
                  <a:lnTo>
                    <a:pt x="17526" y="38100"/>
                  </a:lnTo>
                  <a:lnTo>
                    <a:pt x="9652" y="29845"/>
                  </a:lnTo>
                  <a:lnTo>
                    <a:pt x="7874" y="27178"/>
                  </a:lnTo>
                  <a:lnTo>
                    <a:pt x="0" y="1892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5" name="TextBox 4"/>
          <p:cNvSpPr txBox="1"/>
          <p:nvPr/>
        </p:nvSpPr>
        <p:spPr>
          <a:xfrm>
            <a:off x="4924949" y="5578528"/>
            <a:ext cx="182099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Dividend</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3310890" y="5578528"/>
            <a:ext cx="129286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Divisor</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648367" y="1905000"/>
            <a:ext cx="9365583"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Step 1:	   Change the divisor to a whole number by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multiplying by a power of 10.</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813911" y="2770178"/>
            <a:ext cx="940844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Step 2:	 Multiply the dividend by the same power of 10.</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855297" y="3366451"/>
            <a:ext cx="8966994"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Step 3:	Use long division.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Step 4:  	Bring the decimal point up into the quotient.</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2579735" y="903069"/>
            <a:ext cx="5656104" cy="646331"/>
          </a:xfrm>
          <a:prstGeom prst="rect">
            <a:avLst/>
          </a:prstGeom>
          <a:noFill/>
        </p:spPr>
        <p:txBody>
          <a:bodyPr vert="horz" rtlCol="0">
            <a:spAutoFit/>
          </a:bodyPr>
          <a:lstStyle/>
          <a:p>
            <a:pPr algn="ctr"/>
            <a:r>
              <a:rPr lang="en-US" sz="3600" b="1" dirty="0" smtClean="0">
                <a:solidFill>
                  <a:srgbClr val="0000FF"/>
                </a:solidFill>
                <a:latin typeface="Arial" pitchFamily="34" charset="0"/>
                <a:cs typeface="Arial" pitchFamily="34" charset="0"/>
              </a:rPr>
              <a:t>Divide by Decimals</a:t>
            </a:r>
            <a:endParaRPr lang="en-US" sz="3600" b="1" dirty="0">
              <a:solidFill>
                <a:srgbClr val="0000FF"/>
              </a:solidFill>
              <a:latin typeface="Arial" pitchFamily="34" charset="0"/>
              <a:cs typeface="Arial" pitchFamily="34" charset="0"/>
            </a:endParaRPr>
          </a:p>
        </p:txBody>
      </p:sp>
      <p:sp>
        <p:nvSpPr>
          <p:cNvPr id="11" name="TextBox 10"/>
          <p:cNvSpPr txBox="1"/>
          <p:nvPr/>
        </p:nvSpPr>
        <p:spPr>
          <a:xfrm>
            <a:off x="4911153" y="5134248"/>
            <a:ext cx="179339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Quotient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951949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791738" y="3232795"/>
            <a:ext cx="1385747" cy="511391"/>
            <a:chOff x="1314450" y="1485900"/>
            <a:chExt cx="1275716" cy="555499"/>
          </a:xfrm>
        </p:grpSpPr>
        <p:sp>
          <p:nvSpPr>
            <p:cNvPr id="2" name="Freeform 1"/>
            <p:cNvSpPr/>
            <p:nvPr/>
          </p:nvSpPr>
          <p:spPr>
            <a:xfrm>
              <a:off x="1316990" y="1485900"/>
              <a:ext cx="1273176" cy="22099"/>
            </a:xfrm>
            <a:custGeom>
              <a:avLst/>
              <a:gdLst/>
              <a:ahLst/>
              <a:cxnLst/>
              <a:rect l="0" t="0" r="0" b="0"/>
              <a:pathLst>
                <a:path w="1273176" h="22099">
                  <a:moveTo>
                    <a:pt x="0" y="0"/>
                  </a:moveTo>
                  <a:lnTo>
                    <a:pt x="1273175" y="0"/>
                  </a:lnTo>
                  <a:lnTo>
                    <a:pt x="1273175" y="22098"/>
                  </a:lnTo>
                  <a:lnTo>
                    <a:pt x="0" y="22098"/>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314450" y="1491234"/>
              <a:ext cx="111126" cy="550165"/>
            </a:xfrm>
            <a:custGeom>
              <a:avLst/>
              <a:gdLst/>
              <a:ahLst/>
              <a:cxnLst/>
              <a:rect l="0" t="0" r="0" b="0"/>
              <a:pathLst>
                <a:path w="111126" h="550165">
                  <a:moveTo>
                    <a:pt x="0" y="0"/>
                  </a:moveTo>
                  <a:lnTo>
                    <a:pt x="3683" y="2159"/>
                  </a:lnTo>
                  <a:lnTo>
                    <a:pt x="6731" y="5334"/>
                  </a:lnTo>
                  <a:lnTo>
                    <a:pt x="13462" y="9271"/>
                  </a:lnTo>
                  <a:lnTo>
                    <a:pt x="15240" y="13589"/>
                  </a:lnTo>
                  <a:lnTo>
                    <a:pt x="18669" y="15621"/>
                  </a:lnTo>
                  <a:lnTo>
                    <a:pt x="22098" y="18542"/>
                  </a:lnTo>
                  <a:lnTo>
                    <a:pt x="27305" y="24892"/>
                  </a:lnTo>
                  <a:lnTo>
                    <a:pt x="33020" y="29972"/>
                  </a:lnTo>
                  <a:lnTo>
                    <a:pt x="35941" y="34163"/>
                  </a:lnTo>
                  <a:lnTo>
                    <a:pt x="39370" y="36957"/>
                  </a:lnTo>
                  <a:lnTo>
                    <a:pt x="44577" y="43307"/>
                  </a:lnTo>
                  <a:lnTo>
                    <a:pt x="58928" y="64770"/>
                  </a:lnTo>
                  <a:lnTo>
                    <a:pt x="61214" y="70104"/>
                  </a:lnTo>
                  <a:lnTo>
                    <a:pt x="65278" y="77089"/>
                  </a:lnTo>
                  <a:lnTo>
                    <a:pt x="76200" y="98806"/>
                  </a:lnTo>
                  <a:lnTo>
                    <a:pt x="77343" y="102743"/>
                  </a:lnTo>
                  <a:lnTo>
                    <a:pt x="81788" y="112014"/>
                  </a:lnTo>
                  <a:lnTo>
                    <a:pt x="82931" y="117221"/>
                  </a:lnTo>
                  <a:lnTo>
                    <a:pt x="88265" y="130429"/>
                  </a:lnTo>
                  <a:lnTo>
                    <a:pt x="94615" y="150368"/>
                  </a:lnTo>
                  <a:lnTo>
                    <a:pt x="99060" y="169926"/>
                  </a:lnTo>
                  <a:lnTo>
                    <a:pt x="105537" y="200533"/>
                  </a:lnTo>
                  <a:lnTo>
                    <a:pt x="105537" y="205867"/>
                  </a:lnTo>
                  <a:lnTo>
                    <a:pt x="106553" y="210693"/>
                  </a:lnTo>
                  <a:lnTo>
                    <a:pt x="106553" y="216027"/>
                  </a:lnTo>
                  <a:lnTo>
                    <a:pt x="108077" y="221107"/>
                  </a:lnTo>
                  <a:lnTo>
                    <a:pt x="108077" y="226441"/>
                  </a:lnTo>
                  <a:lnTo>
                    <a:pt x="108839" y="231394"/>
                  </a:lnTo>
                  <a:lnTo>
                    <a:pt x="108839" y="236728"/>
                  </a:lnTo>
                  <a:lnTo>
                    <a:pt x="109982" y="241681"/>
                  </a:lnTo>
                  <a:lnTo>
                    <a:pt x="109982" y="252984"/>
                  </a:lnTo>
                  <a:lnTo>
                    <a:pt x="111125" y="258064"/>
                  </a:lnTo>
                  <a:lnTo>
                    <a:pt x="111125" y="285750"/>
                  </a:lnTo>
                  <a:lnTo>
                    <a:pt x="109982" y="292100"/>
                  </a:lnTo>
                  <a:lnTo>
                    <a:pt x="109982" y="308483"/>
                  </a:lnTo>
                  <a:lnTo>
                    <a:pt x="108839" y="313817"/>
                  </a:lnTo>
                  <a:lnTo>
                    <a:pt x="108077" y="330073"/>
                  </a:lnTo>
                  <a:lnTo>
                    <a:pt x="106553" y="336296"/>
                  </a:lnTo>
                  <a:lnTo>
                    <a:pt x="106553" y="341503"/>
                  </a:lnTo>
                  <a:lnTo>
                    <a:pt x="104267" y="351790"/>
                  </a:lnTo>
                  <a:lnTo>
                    <a:pt x="104267" y="356870"/>
                  </a:lnTo>
                  <a:lnTo>
                    <a:pt x="102489" y="367030"/>
                  </a:lnTo>
                  <a:lnTo>
                    <a:pt x="100203" y="372491"/>
                  </a:lnTo>
                  <a:lnTo>
                    <a:pt x="100203" y="377444"/>
                  </a:lnTo>
                  <a:lnTo>
                    <a:pt x="97917" y="387731"/>
                  </a:lnTo>
                  <a:lnTo>
                    <a:pt x="95631" y="392811"/>
                  </a:lnTo>
                  <a:lnTo>
                    <a:pt x="92710" y="408305"/>
                  </a:lnTo>
                  <a:lnTo>
                    <a:pt x="88265" y="417576"/>
                  </a:lnTo>
                  <a:lnTo>
                    <a:pt x="85979" y="427863"/>
                  </a:lnTo>
                  <a:lnTo>
                    <a:pt x="83693" y="432181"/>
                  </a:lnTo>
                  <a:lnTo>
                    <a:pt x="76200" y="451739"/>
                  </a:lnTo>
                  <a:lnTo>
                    <a:pt x="65278" y="473075"/>
                  </a:lnTo>
                  <a:lnTo>
                    <a:pt x="52578" y="496824"/>
                  </a:lnTo>
                  <a:lnTo>
                    <a:pt x="46863" y="502793"/>
                  </a:lnTo>
                  <a:lnTo>
                    <a:pt x="42672" y="510032"/>
                  </a:lnTo>
                  <a:lnTo>
                    <a:pt x="39370" y="513207"/>
                  </a:lnTo>
                  <a:lnTo>
                    <a:pt x="37211" y="517017"/>
                  </a:lnTo>
                  <a:lnTo>
                    <a:pt x="34036" y="519176"/>
                  </a:lnTo>
                  <a:lnTo>
                    <a:pt x="29591" y="525653"/>
                  </a:lnTo>
                  <a:lnTo>
                    <a:pt x="26289" y="528447"/>
                  </a:lnTo>
                  <a:lnTo>
                    <a:pt x="24384" y="531622"/>
                  </a:lnTo>
                  <a:lnTo>
                    <a:pt x="20955" y="533781"/>
                  </a:lnTo>
                  <a:lnTo>
                    <a:pt x="8890" y="543052"/>
                  </a:lnTo>
                  <a:lnTo>
                    <a:pt x="6731" y="545973"/>
                  </a:lnTo>
                  <a:lnTo>
                    <a:pt x="0" y="550164"/>
                  </a:lnTo>
                  <a:lnTo>
                    <a:pt x="0" y="537718"/>
                  </a:lnTo>
                  <a:lnTo>
                    <a:pt x="3683" y="534797"/>
                  </a:lnTo>
                  <a:lnTo>
                    <a:pt x="4445" y="533781"/>
                  </a:lnTo>
                  <a:lnTo>
                    <a:pt x="6731" y="532765"/>
                  </a:lnTo>
                  <a:lnTo>
                    <a:pt x="7874" y="530606"/>
                  </a:lnTo>
                  <a:lnTo>
                    <a:pt x="12319" y="526415"/>
                  </a:lnTo>
                  <a:lnTo>
                    <a:pt x="13462" y="524510"/>
                  </a:lnTo>
                  <a:lnTo>
                    <a:pt x="17526" y="520192"/>
                  </a:lnTo>
                  <a:lnTo>
                    <a:pt x="18669" y="518160"/>
                  </a:lnTo>
                  <a:lnTo>
                    <a:pt x="20955" y="517017"/>
                  </a:lnTo>
                  <a:lnTo>
                    <a:pt x="20955" y="515239"/>
                  </a:lnTo>
                  <a:lnTo>
                    <a:pt x="24384" y="512064"/>
                  </a:lnTo>
                  <a:lnTo>
                    <a:pt x="26289" y="507873"/>
                  </a:lnTo>
                  <a:lnTo>
                    <a:pt x="27305" y="507238"/>
                  </a:lnTo>
                  <a:lnTo>
                    <a:pt x="29591" y="502793"/>
                  </a:lnTo>
                  <a:lnTo>
                    <a:pt x="31877" y="500761"/>
                  </a:lnTo>
                  <a:lnTo>
                    <a:pt x="34036" y="496824"/>
                  </a:lnTo>
                  <a:lnTo>
                    <a:pt x="34036" y="494665"/>
                  </a:lnTo>
                  <a:lnTo>
                    <a:pt x="35941" y="492633"/>
                  </a:lnTo>
                  <a:lnTo>
                    <a:pt x="39370" y="486537"/>
                  </a:lnTo>
                  <a:lnTo>
                    <a:pt x="39370" y="484378"/>
                  </a:lnTo>
                  <a:lnTo>
                    <a:pt x="43942" y="476250"/>
                  </a:lnTo>
                  <a:lnTo>
                    <a:pt x="44577" y="473075"/>
                  </a:lnTo>
                  <a:lnTo>
                    <a:pt x="45847" y="470916"/>
                  </a:lnTo>
                  <a:lnTo>
                    <a:pt x="45847" y="469138"/>
                  </a:lnTo>
                  <a:lnTo>
                    <a:pt x="51308" y="456311"/>
                  </a:lnTo>
                  <a:lnTo>
                    <a:pt x="51308" y="453517"/>
                  </a:lnTo>
                  <a:lnTo>
                    <a:pt x="52578" y="451739"/>
                  </a:lnTo>
                  <a:lnTo>
                    <a:pt x="53594" y="448183"/>
                  </a:lnTo>
                  <a:lnTo>
                    <a:pt x="53594" y="445262"/>
                  </a:lnTo>
                  <a:lnTo>
                    <a:pt x="55499" y="439928"/>
                  </a:lnTo>
                  <a:lnTo>
                    <a:pt x="55499" y="437134"/>
                  </a:lnTo>
                  <a:lnTo>
                    <a:pt x="56642" y="433959"/>
                  </a:lnTo>
                  <a:lnTo>
                    <a:pt x="57785" y="432181"/>
                  </a:lnTo>
                  <a:lnTo>
                    <a:pt x="57785" y="428625"/>
                  </a:lnTo>
                  <a:lnTo>
                    <a:pt x="58928" y="425704"/>
                  </a:lnTo>
                  <a:lnTo>
                    <a:pt x="58928" y="422529"/>
                  </a:lnTo>
                  <a:lnTo>
                    <a:pt x="61214" y="416560"/>
                  </a:lnTo>
                  <a:lnTo>
                    <a:pt x="61214" y="413385"/>
                  </a:lnTo>
                  <a:lnTo>
                    <a:pt x="62357" y="410083"/>
                  </a:lnTo>
                  <a:lnTo>
                    <a:pt x="62357" y="407289"/>
                  </a:lnTo>
                  <a:lnTo>
                    <a:pt x="63373" y="403987"/>
                  </a:lnTo>
                  <a:lnTo>
                    <a:pt x="63373" y="397002"/>
                  </a:lnTo>
                  <a:lnTo>
                    <a:pt x="64135" y="393827"/>
                  </a:lnTo>
                  <a:lnTo>
                    <a:pt x="64135" y="390906"/>
                  </a:lnTo>
                  <a:lnTo>
                    <a:pt x="65278" y="387731"/>
                  </a:lnTo>
                  <a:lnTo>
                    <a:pt x="65278" y="384556"/>
                  </a:lnTo>
                  <a:lnTo>
                    <a:pt x="66421" y="380619"/>
                  </a:lnTo>
                  <a:lnTo>
                    <a:pt x="66421" y="374269"/>
                  </a:lnTo>
                  <a:lnTo>
                    <a:pt x="67564" y="371348"/>
                  </a:lnTo>
                  <a:lnTo>
                    <a:pt x="67564" y="367030"/>
                  </a:lnTo>
                  <a:lnTo>
                    <a:pt x="68707" y="363855"/>
                  </a:lnTo>
                  <a:lnTo>
                    <a:pt x="68707" y="356870"/>
                  </a:lnTo>
                  <a:lnTo>
                    <a:pt x="69723" y="354076"/>
                  </a:lnTo>
                  <a:lnTo>
                    <a:pt x="69723" y="336296"/>
                  </a:lnTo>
                  <a:lnTo>
                    <a:pt x="70993" y="332359"/>
                  </a:lnTo>
                  <a:lnTo>
                    <a:pt x="70993" y="317754"/>
                  </a:lnTo>
                  <a:lnTo>
                    <a:pt x="72009" y="314960"/>
                  </a:lnTo>
                  <a:lnTo>
                    <a:pt x="72009" y="245999"/>
                  </a:lnTo>
                  <a:lnTo>
                    <a:pt x="70993" y="242824"/>
                  </a:lnTo>
                  <a:lnTo>
                    <a:pt x="70993" y="223266"/>
                  </a:lnTo>
                  <a:lnTo>
                    <a:pt x="69723" y="220091"/>
                  </a:lnTo>
                  <a:lnTo>
                    <a:pt x="69723" y="205867"/>
                  </a:lnTo>
                  <a:lnTo>
                    <a:pt x="68707" y="201549"/>
                  </a:lnTo>
                  <a:lnTo>
                    <a:pt x="68707" y="190500"/>
                  </a:lnTo>
                  <a:lnTo>
                    <a:pt x="67564" y="187325"/>
                  </a:lnTo>
                  <a:lnTo>
                    <a:pt x="67564" y="184150"/>
                  </a:lnTo>
                  <a:lnTo>
                    <a:pt x="66421" y="180213"/>
                  </a:lnTo>
                  <a:lnTo>
                    <a:pt x="66421" y="173736"/>
                  </a:lnTo>
                  <a:lnTo>
                    <a:pt x="65278" y="169926"/>
                  </a:lnTo>
                  <a:lnTo>
                    <a:pt x="65278" y="163576"/>
                  </a:lnTo>
                  <a:lnTo>
                    <a:pt x="64135" y="160655"/>
                  </a:lnTo>
                  <a:lnTo>
                    <a:pt x="64135" y="156337"/>
                  </a:lnTo>
                  <a:lnTo>
                    <a:pt x="63373" y="154178"/>
                  </a:lnTo>
                  <a:lnTo>
                    <a:pt x="63373" y="150368"/>
                  </a:lnTo>
                  <a:lnTo>
                    <a:pt x="62357" y="147193"/>
                  </a:lnTo>
                  <a:lnTo>
                    <a:pt x="62357" y="144018"/>
                  </a:lnTo>
                  <a:lnTo>
                    <a:pt x="61214" y="141097"/>
                  </a:lnTo>
                  <a:lnTo>
                    <a:pt x="61214" y="137922"/>
                  </a:lnTo>
                  <a:lnTo>
                    <a:pt x="60071" y="134747"/>
                  </a:lnTo>
                  <a:lnTo>
                    <a:pt x="60071" y="131572"/>
                  </a:lnTo>
                  <a:lnTo>
                    <a:pt x="58928" y="129794"/>
                  </a:lnTo>
                  <a:lnTo>
                    <a:pt x="57785" y="125476"/>
                  </a:lnTo>
                  <a:lnTo>
                    <a:pt x="57785" y="120523"/>
                  </a:lnTo>
                  <a:lnTo>
                    <a:pt x="55499" y="115570"/>
                  </a:lnTo>
                  <a:lnTo>
                    <a:pt x="55499" y="112014"/>
                  </a:lnTo>
                  <a:lnTo>
                    <a:pt x="54483" y="110236"/>
                  </a:lnTo>
                  <a:lnTo>
                    <a:pt x="53594" y="107061"/>
                  </a:lnTo>
                  <a:lnTo>
                    <a:pt x="52578" y="104902"/>
                  </a:lnTo>
                  <a:lnTo>
                    <a:pt x="52578" y="101981"/>
                  </a:lnTo>
                  <a:lnTo>
                    <a:pt x="51308" y="98806"/>
                  </a:lnTo>
                  <a:lnTo>
                    <a:pt x="51308" y="97028"/>
                  </a:lnTo>
                  <a:lnTo>
                    <a:pt x="45847" y="84328"/>
                  </a:lnTo>
                  <a:lnTo>
                    <a:pt x="45847" y="82423"/>
                  </a:lnTo>
                  <a:lnTo>
                    <a:pt x="39370" y="68961"/>
                  </a:lnTo>
                  <a:lnTo>
                    <a:pt x="39370" y="66929"/>
                  </a:lnTo>
                  <a:lnTo>
                    <a:pt x="31877" y="52705"/>
                  </a:lnTo>
                  <a:lnTo>
                    <a:pt x="29591" y="50546"/>
                  </a:lnTo>
                  <a:lnTo>
                    <a:pt x="25146" y="42291"/>
                  </a:lnTo>
                  <a:lnTo>
                    <a:pt x="23241" y="40132"/>
                  </a:lnTo>
                  <a:lnTo>
                    <a:pt x="19812" y="34163"/>
                  </a:lnTo>
                  <a:lnTo>
                    <a:pt x="17526" y="33147"/>
                  </a:lnTo>
                  <a:lnTo>
                    <a:pt x="16510" y="30988"/>
                  </a:lnTo>
                  <a:lnTo>
                    <a:pt x="14224" y="28829"/>
                  </a:lnTo>
                  <a:lnTo>
                    <a:pt x="12319" y="24892"/>
                  </a:lnTo>
                  <a:lnTo>
                    <a:pt x="6731" y="19558"/>
                  </a:lnTo>
                  <a:lnTo>
                    <a:pt x="5588" y="17780"/>
                  </a:lnTo>
                  <a:lnTo>
                    <a:pt x="0" y="1244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860550" y="3251200"/>
            <a:ext cx="1269175" cy="461665"/>
          </a:xfrm>
          <a:prstGeom prst="rect">
            <a:avLst/>
          </a:prstGeom>
          <a:noFill/>
        </p:spPr>
        <p:txBody>
          <a:bodyPr vert="horz" rtlCol="0">
            <a:spAutoFit/>
          </a:bodyPr>
          <a:lstStyle/>
          <a:p>
            <a:r>
              <a:rPr lang="en-US" sz="2400" b="1" smtClean="0">
                <a:solidFill>
                  <a:srgbClr val="0000FF"/>
                </a:solidFill>
                <a:latin typeface="Arial - 24"/>
              </a:rPr>
              <a:t>15.6</a:t>
            </a:r>
            <a:endParaRPr lang="en-US" sz="2400" b="1">
              <a:solidFill>
                <a:srgbClr val="0000FF"/>
              </a:solidFill>
              <a:latin typeface="Arial - 24"/>
            </a:endParaRPr>
          </a:p>
        </p:txBody>
      </p:sp>
      <p:sp>
        <p:nvSpPr>
          <p:cNvPr id="6" name="TextBox 5"/>
          <p:cNvSpPr txBox="1"/>
          <p:nvPr/>
        </p:nvSpPr>
        <p:spPr>
          <a:xfrm>
            <a:off x="2977976" y="3262892"/>
            <a:ext cx="1269175" cy="461665"/>
          </a:xfrm>
          <a:prstGeom prst="rect">
            <a:avLst/>
          </a:prstGeom>
          <a:noFill/>
        </p:spPr>
        <p:txBody>
          <a:bodyPr vert="horz" rtlCol="0">
            <a:spAutoFit/>
          </a:bodyPr>
          <a:lstStyle/>
          <a:p>
            <a:r>
              <a:rPr lang="en-US" sz="2400" b="1" dirty="0" smtClean="0">
                <a:solidFill>
                  <a:srgbClr val="0000FF"/>
                </a:solidFill>
                <a:latin typeface="Arial - 24"/>
              </a:rPr>
              <a:t>6.24</a:t>
            </a:r>
            <a:endParaRPr lang="en-US" sz="2400" b="1" dirty="0">
              <a:solidFill>
                <a:srgbClr val="0000FF"/>
              </a:solidFill>
              <a:latin typeface="Arial - 24"/>
            </a:endParaRPr>
          </a:p>
        </p:txBody>
      </p:sp>
      <p:sp>
        <p:nvSpPr>
          <p:cNvPr id="7" name="TextBox 6"/>
          <p:cNvSpPr txBox="1"/>
          <p:nvPr/>
        </p:nvSpPr>
        <p:spPr>
          <a:xfrm>
            <a:off x="4495467" y="3948351"/>
            <a:ext cx="5899483" cy="830997"/>
          </a:xfrm>
          <a:prstGeom prst="rect">
            <a:avLst/>
          </a:prstGeom>
          <a:noFill/>
        </p:spPr>
        <p:txBody>
          <a:bodyPr vert="horz" wrap="square" rtlCol="0">
            <a:spAutoFit/>
          </a:bodyPr>
          <a:lstStyle/>
          <a:p>
            <a:r>
              <a:rPr lang="en-US" sz="2400" b="1" dirty="0" smtClean="0">
                <a:solidFill>
                  <a:srgbClr val="0000FF"/>
                </a:solidFill>
                <a:latin typeface="Arial - 24"/>
              </a:rPr>
              <a:t>Multiply by 10, so that 15.6 becomes 156 6.24 must also be multiplied by 10</a:t>
            </a:r>
            <a:endParaRPr lang="en-US" sz="2400" b="1" dirty="0">
              <a:solidFill>
                <a:srgbClr val="0000FF"/>
              </a:solidFill>
              <a:latin typeface="Arial - 24"/>
            </a:endParaRPr>
          </a:p>
        </p:txBody>
      </p:sp>
      <p:sp>
        <p:nvSpPr>
          <p:cNvPr id="8" name="TextBox 7"/>
          <p:cNvSpPr txBox="1"/>
          <p:nvPr/>
        </p:nvSpPr>
        <p:spPr>
          <a:xfrm>
            <a:off x="6178503" y="3296894"/>
            <a:ext cx="1269175" cy="461665"/>
          </a:xfrm>
          <a:prstGeom prst="rect">
            <a:avLst/>
          </a:prstGeom>
          <a:noFill/>
        </p:spPr>
        <p:txBody>
          <a:bodyPr vert="horz" rtlCol="0">
            <a:spAutoFit/>
          </a:bodyPr>
          <a:lstStyle/>
          <a:p>
            <a:r>
              <a:rPr lang="en-US" sz="2400" b="1" smtClean="0">
                <a:solidFill>
                  <a:srgbClr val="0000FF"/>
                </a:solidFill>
                <a:latin typeface="Arial - 24"/>
              </a:rPr>
              <a:t>156 </a:t>
            </a:r>
            <a:endParaRPr lang="en-US" sz="2400" b="1">
              <a:solidFill>
                <a:srgbClr val="0000FF"/>
              </a:solidFill>
              <a:latin typeface="Arial - 24"/>
            </a:endParaRPr>
          </a:p>
        </p:txBody>
      </p:sp>
      <p:grpSp>
        <p:nvGrpSpPr>
          <p:cNvPr id="11" name="Group 10"/>
          <p:cNvGrpSpPr/>
          <p:nvPr/>
        </p:nvGrpSpPr>
        <p:grpSpPr>
          <a:xfrm>
            <a:off x="7006225" y="3244486"/>
            <a:ext cx="1390161" cy="513496"/>
            <a:chOff x="5194300" y="1498600"/>
            <a:chExt cx="1279780" cy="557785"/>
          </a:xfrm>
        </p:grpSpPr>
        <p:sp>
          <p:nvSpPr>
            <p:cNvPr id="9" name="Freeform 8"/>
            <p:cNvSpPr/>
            <p:nvPr/>
          </p:nvSpPr>
          <p:spPr>
            <a:xfrm>
              <a:off x="5196840" y="1498600"/>
              <a:ext cx="1277240" cy="22226"/>
            </a:xfrm>
            <a:custGeom>
              <a:avLst/>
              <a:gdLst/>
              <a:ahLst/>
              <a:cxnLst/>
              <a:rect l="0" t="0" r="0" b="0"/>
              <a:pathLst>
                <a:path w="1277240" h="22226">
                  <a:moveTo>
                    <a:pt x="0" y="0"/>
                  </a:moveTo>
                  <a:lnTo>
                    <a:pt x="1277239" y="0"/>
                  </a:lnTo>
                  <a:lnTo>
                    <a:pt x="1277239" y="22225"/>
                  </a:lnTo>
                  <a:lnTo>
                    <a:pt x="0" y="2222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194300" y="1503934"/>
              <a:ext cx="111380" cy="552451"/>
            </a:xfrm>
            <a:custGeom>
              <a:avLst/>
              <a:gdLst/>
              <a:ahLst/>
              <a:cxnLst/>
              <a:rect l="0" t="0" r="0" b="0"/>
              <a:pathLst>
                <a:path w="111380" h="552451">
                  <a:moveTo>
                    <a:pt x="0" y="0"/>
                  </a:moveTo>
                  <a:lnTo>
                    <a:pt x="3683" y="2159"/>
                  </a:lnTo>
                  <a:lnTo>
                    <a:pt x="6731" y="5461"/>
                  </a:lnTo>
                  <a:lnTo>
                    <a:pt x="13589" y="9271"/>
                  </a:lnTo>
                  <a:lnTo>
                    <a:pt x="15367" y="13589"/>
                  </a:lnTo>
                  <a:lnTo>
                    <a:pt x="18796" y="15748"/>
                  </a:lnTo>
                  <a:lnTo>
                    <a:pt x="22098" y="18669"/>
                  </a:lnTo>
                  <a:lnTo>
                    <a:pt x="27432" y="25019"/>
                  </a:lnTo>
                  <a:lnTo>
                    <a:pt x="33147" y="30099"/>
                  </a:lnTo>
                  <a:lnTo>
                    <a:pt x="36068" y="34290"/>
                  </a:lnTo>
                  <a:lnTo>
                    <a:pt x="39497" y="37084"/>
                  </a:lnTo>
                  <a:lnTo>
                    <a:pt x="44704" y="43561"/>
                  </a:lnTo>
                  <a:lnTo>
                    <a:pt x="59055" y="65024"/>
                  </a:lnTo>
                  <a:lnTo>
                    <a:pt x="61341" y="70358"/>
                  </a:lnTo>
                  <a:lnTo>
                    <a:pt x="65532" y="77470"/>
                  </a:lnTo>
                  <a:lnTo>
                    <a:pt x="76454" y="99314"/>
                  </a:lnTo>
                  <a:lnTo>
                    <a:pt x="77597" y="103124"/>
                  </a:lnTo>
                  <a:lnTo>
                    <a:pt x="82042" y="112522"/>
                  </a:lnTo>
                  <a:lnTo>
                    <a:pt x="83185" y="117729"/>
                  </a:lnTo>
                  <a:lnTo>
                    <a:pt x="88519" y="130937"/>
                  </a:lnTo>
                  <a:lnTo>
                    <a:pt x="94869" y="151003"/>
                  </a:lnTo>
                  <a:lnTo>
                    <a:pt x="99441" y="170688"/>
                  </a:lnTo>
                  <a:lnTo>
                    <a:pt x="105918" y="201295"/>
                  </a:lnTo>
                  <a:lnTo>
                    <a:pt x="105918" y="206629"/>
                  </a:lnTo>
                  <a:lnTo>
                    <a:pt x="106934" y="211582"/>
                  </a:lnTo>
                  <a:lnTo>
                    <a:pt x="106934" y="217043"/>
                  </a:lnTo>
                  <a:lnTo>
                    <a:pt x="108458" y="221996"/>
                  </a:lnTo>
                  <a:lnTo>
                    <a:pt x="108458" y="227330"/>
                  </a:lnTo>
                  <a:lnTo>
                    <a:pt x="109220" y="232410"/>
                  </a:lnTo>
                  <a:lnTo>
                    <a:pt x="109220" y="237617"/>
                  </a:lnTo>
                  <a:lnTo>
                    <a:pt x="110363" y="242697"/>
                  </a:lnTo>
                  <a:lnTo>
                    <a:pt x="110363" y="254127"/>
                  </a:lnTo>
                  <a:lnTo>
                    <a:pt x="111379" y="259080"/>
                  </a:lnTo>
                  <a:lnTo>
                    <a:pt x="111379" y="286893"/>
                  </a:lnTo>
                  <a:lnTo>
                    <a:pt x="110363" y="293370"/>
                  </a:lnTo>
                  <a:lnTo>
                    <a:pt x="110363" y="309753"/>
                  </a:lnTo>
                  <a:lnTo>
                    <a:pt x="109220" y="315087"/>
                  </a:lnTo>
                  <a:lnTo>
                    <a:pt x="108458" y="331470"/>
                  </a:lnTo>
                  <a:lnTo>
                    <a:pt x="106934" y="337566"/>
                  </a:lnTo>
                  <a:lnTo>
                    <a:pt x="106934" y="342900"/>
                  </a:lnTo>
                  <a:lnTo>
                    <a:pt x="104648" y="353314"/>
                  </a:lnTo>
                  <a:lnTo>
                    <a:pt x="104648" y="358267"/>
                  </a:lnTo>
                  <a:lnTo>
                    <a:pt x="102743" y="368554"/>
                  </a:lnTo>
                  <a:lnTo>
                    <a:pt x="100584" y="374015"/>
                  </a:lnTo>
                  <a:lnTo>
                    <a:pt x="100584" y="378968"/>
                  </a:lnTo>
                  <a:lnTo>
                    <a:pt x="98298" y="389382"/>
                  </a:lnTo>
                  <a:lnTo>
                    <a:pt x="96012" y="394335"/>
                  </a:lnTo>
                  <a:lnTo>
                    <a:pt x="92964" y="410083"/>
                  </a:lnTo>
                  <a:lnTo>
                    <a:pt x="88519" y="419227"/>
                  </a:lnTo>
                  <a:lnTo>
                    <a:pt x="86233" y="429641"/>
                  </a:lnTo>
                  <a:lnTo>
                    <a:pt x="83947" y="433959"/>
                  </a:lnTo>
                  <a:lnTo>
                    <a:pt x="76454" y="453517"/>
                  </a:lnTo>
                  <a:lnTo>
                    <a:pt x="65532" y="474980"/>
                  </a:lnTo>
                  <a:lnTo>
                    <a:pt x="52705" y="498856"/>
                  </a:lnTo>
                  <a:lnTo>
                    <a:pt x="46990" y="504952"/>
                  </a:lnTo>
                  <a:lnTo>
                    <a:pt x="42926" y="512064"/>
                  </a:lnTo>
                  <a:lnTo>
                    <a:pt x="39497" y="515239"/>
                  </a:lnTo>
                  <a:lnTo>
                    <a:pt x="37338" y="519176"/>
                  </a:lnTo>
                  <a:lnTo>
                    <a:pt x="34163" y="521335"/>
                  </a:lnTo>
                  <a:lnTo>
                    <a:pt x="29718" y="527812"/>
                  </a:lnTo>
                  <a:lnTo>
                    <a:pt x="26289" y="530606"/>
                  </a:lnTo>
                  <a:lnTo>
                    <a:pt x="24384" y="533781"/>
                  </a:lnTo>
                  <a:lnTo>
                    <a:pt x="21082" y="535940"/>
                  </a:lnTo>
                  <a:lnTo>
                    <a:pt x="9017" y="545211"/>
                  </a:lnTo>
                  <a:lnTo>
                    <a:pt x="6731" y="548132"/>
                  </a:lnTo>
                  <a:lnTo>
                    <a:pt x="0" y="552450"/>
                  </a:lnTo>
                  <a:lnTo>
                    <a:pt x="0" y="539877"/>
                  </a:lnTo>
                  <a:lnTo>
                    <a:pt x="3683" y="536956"/>
                  </a:lnTo>
                  <a:lnTo>
                    <a:pt x="4445" y="535940"/>
                  </a:lnTo>
                  <a:lnTo>
                    <a:pt x="6731" y="534924"/>
                  </a:lnTo>
                  <a:lnTo>
                    <a:pt x="7874" y="532765"/>
                  </a:lnTo>
                  <a:lnTo>
                    <a:pt x="12319" y="528447"/>
                  </a:lnTo>
                  <a:lnTo>
                    <a:pt x="13589" y="526669"/>
                  </a:lnTo>
                  <a:lnTo>
                    <a:pt x="17653" y="522351"/>
                  </a:lnTo>
                  <a:lnTo>
                    <a:pt x="18796" y="520319"/>
                  </a:lnTo>
                  <a:lnTo>
                    <a:pt x="21082" y="519176"/>
                  </a:lnTo>
                  <a:lnTo>
                    <a:pt x="21082" y="517398"/>
                  </a:lnTo>
                  <a:lnTo>
                    <a:pt x="24384" y="514096"/>
                  </a:lnTo>
                  <a:lnTo>
                    <a:pt x="26289" y="509905"/>
                  </a:lnTo>
                  <a:lnTo>
                    <a:pt x="27432" y="509270"/>
                  </a:lnTo>
                  <a:lnTo>
                    <a:pt x="29718" y="504952"/>
                  </a:lnTo>
                  <a:lnTo>
                    <a:pt x="32004" y="502793"/>
                  </a:lnTo>
                  <a:lnTo>
                    <a:pt x="34163" y="498856"/>
                  </a:lnTo>
                  <a:lnTo>
                    <a:pt x="34163" y="496697"/>
                  </a:lnTo>
                  <a:lnTo>
                    <a:pt x="36068" y="494665"/>
                  </a:lnTo>
                  <a:lnTo>
                    <a:pt x="39497" y="488442"/>
                  </a:lnTo>
                  <a:lnTo>
                    <a:pt x="39497" y="486410"/>
                  </a:lnTo>
                  <a:lnTo>
                    <a:pt x="44069" y="478155"/>
                  </a:lnTo>
                  <a:lnTo>
                    <a:pt x="44704" y="474980"/>
                  </a:lnTo>
                  <a:lnTo>
                    <a:pt x="45974" y="472821"/>
                  </a:lnTo>
                  <a:lnTo>
                    <a:pt x="45974" y="471043"/>
                  </a:lnTo>
                  <a:lnTo>
                    <a:pt x="51562" y="458216"/>
                  </a:lnTo>
                  <a:lnTo>
                    <a:pt x="51562" y="455295"/>
                  </a:lnTo>
                  <a:lnTo>
                    <a:pt x="52705" y="453517"/>
                  </a:lnTo>
                  <a:lnTo>
                    <a:pt x="53848" y="449961"/>
                  </a:lnTo>
                  <a:lnTo>
                    <a:pt x="53848" y="447167"/>
                  </a:lnTo>
                  <a:lnTo>
                    <a:pt x="55753" y="441706"/>
                  </a:lnTo>
                  <a:lnTo>
                    <a:pt x="55753" y="438912"/>
                  </a:lnTo>
                  <a:lnTo>
                    <a:pt x="56769" y="435737"/>
                  </a:lnTo>
                  <a:lnTo>
                    <a:pt x="58039" y="433959"/>
                  </a:lnTo>
                  <a:lnTo>
                    <a:pt x="58039" y="430276"/>
                  </a:lnTo>
                  <a:lnTo>
                    <a:pt x="59055" y="427482"/>
                  </a:lnTo>
                  <a:lnTo>
                    <a:pt x="59055" y="424307"/>
                  </a:lnTo>
                  <a:lnTo>
                    <a:pt x="61341" y="418211"/>
                  </a:lnTo>
                  <a:lnTo>
                    <a:pt x="61341" y="415036"/>
                  </a:lnTo>
                  <a:lnTo>
                    <a:pt x="62484" y="411861"/>
                  </a:lnTo>
                  <a:lnTo>
                    <a:pt x="62484" y="408940"/>
                  </a:lnTo>
                  <a:lnTo>
                    <a:pt x="63627" y="405638"/>
                  </a:lnTo>
                  <a:lnTo>
                    <a:pt x="63627" y="398653"/>
                  </a:lnTo>
                  <a:lnTo>
                    <a:pt x="64389" y="395351"/>
                  </a:lnTo>
                  <a:lnTo>
                    <a:pt x="64389" y="392557"/>
                  </a:lnTo>
                  <a:lnTo>
                    <a:pt x="65532" y="389382"/>
                  </a:lnTo>
                  <a:lnTo>
                    <a:pt x="65532" y="386207"/>
                  </a:lnTo>
                  <a:lnTo>
                    <a:pt x="66548" y="382143"/>
                  </a:lnTo>
                  <a:lnTo>
                    <a:pt x="66548" y="375793"/>
                  </a:lnTo>
                  <a:lnTo>
                    <a:pt x="67818" y="372872"/>
                  </a:lnTo>
                  <a:lnTo>
                    <a:pt x="67818" y="368554"/>
                  </a:lnTo>
                  <a:lnTo>
                    <a:pt x="68834" y="365379"/>
                  </a:lnTo>
                  <a:lnTo>
                    <a:pt x="68834" y="358267"/>
                  </a:lnTo>
                  <a:lnTo>
                    <a:pt x="69977" y="355473"/>
                  </a:lnTo>
                  <a:lnTo>
                    <a:pt x="69977" y="337566"/>
                  </a:lnTo>
                  <a:lnTo>
                    <a:pt x="71120" y="333629"/>
                  </a:lnTo>
                  <a:lnTo>
                    <a:pt x="71120" y="319024"/>
                  </a:lnTo>
                  <a:lnTo>
                    <a:pt x="72263" y="316230"/>
                  </a:lnTo>
                  <a:lnTo>
                    <a:pt x="72263" y="247015"/>
                  </a:lnTo>
                  <a:lnTo>
                    <a:pt x="71120" y="243840"/>
                  </a:lnTo>
                  <a:lnTo>
                    <a:pt x="71120" y="224155"/>
                  </a:lnTo>
                  <a:lnTo>
                    <a:pt x="69977" y="220980"/>
                  </a:lnTo>
                  <a:lnTo>
                    <a:pt x="69977" y="206629"/>
                  </a:lnTo>
                  <a:lnTo>
                    <a:pt x="68834" y="202311"/>
                  </a:lnTo>
                  <a:lnTo>
                    <a:pt x="68834" y="191262"/>
                  </a:lnTo>
                  <a:lnTo>
                    <a:pt x="67818" y="188087"/>
                  </a:lnTo>
                  <a:lnTo>
                    <a:pt x="67818" y="184912"/>
                  </a:lnTo>
                  <a:lnTo>
                    <a:pt x="66548" y="180975"/>
                  </a:lnTo>
                  <a:lnTo>
                    <a:pt x="66548" y="174498"/>
                  </a:lnTo>
                  <a:lnTo>
                    <a:pt x="65532" y="170688"/>
                  </a:lnTo>
                  <a:lnTo>
                    <a:pt x="65532" y="164211"/>
                  </a:lnTo>
                  <a:lnTo>
                    <a:pt x="64389" y="161417"/>
                  </a:lnTo>
                  <a:lnTo>
                    <a:pt x="64389" y="157099"/>
                  </a:lnTo>
                  <a:lnTo>
                    <a:pt x="63627" y="154813"/>
                  </a:lnTo>
                  <a:lnTo>
                    <a:pt x="63627" y="151003"/>
                  </a:lnTo>
                  <a:lnTo>
                    <a:pt x="62484" y="147828"/>
                  </a:lnTo>
                  <a:lnTo>
                    <a:pt x="62484" y="144526"/>
                  </a:lnTo>
                  <a:lnTo>
                    <a:pt x="61341" y="141732"/>
                  </a:lnTo>
                  <a:lnTo>
                    <a:pt x="61341" y="138557"/>
                  </a:lnTo>
                  <a:lnTo>
                    <a:pt x="60198" y="135382"/>
                  </a:lnTo>
                  <a:lnTo>
                    <a:pt x="60198" y="132080"/>
                  </a:lnTo>
                  <a:lnTo>
                    <a:pt x="59055" y="130302"/>
                  </a:lnTo>
                  <a:lnTo>
                    <a:pt x="58039" y="125984"/>
                  </a:lnTo>
                  <a:lnTo>
                    <a:pt x="58039" y="121031"/>
                  </a:lnTo>
                  <a:lnTo>
                    <a:pt x="55753" y="116078"/>
                  </a:lnTo>
                  <a:lnTo>
                    <a:pt x="55753" y="112522"/>
                  </a:lnTo>
                  <a:lnTo>
                    <a:pt x="54610" y="110744"/>
                  </a:lnTo>
                  <a:lnTo>
                    <a:pt x="53848" y="107442"/>
                  </a:lnTo>
                  <a:lnTo>
                    <a:pt x="52705" y="105283"/>
                  </a:lnTo>
                  <a:lnTo>
                    <a:pt x="52705" y="102489"/>
                  </a:lnTo>
                  <a:lnTo>
                    <a:pt x="51562" y="99314"/>
                  </a:lnTo>
                  <a:lnTo>
                    <a:pt x="51562" y="97409"/>
                  </a:lnTo>
                  <a:lnTo>
                    <a:pt x="45974" y="84582"/>
                  </a:lnTo>
                  <a:lnTo>
                    <a:pt x="45974" y="82804"/>
                  </a:lnTo>
                  <a:lnTo>
                    <a:pt x="39497" y="69215"/>
                  </a:lnTo>
                  <a:lnTo>
                    <a:pt x="39497" y="67183"/>
                  </a:lnTo>
                  <a:lnTo>
                    <a:pt x="32004" y="52959"/>
                  </a:lnTo>
                  <a:lnTo>
                    <a:pt x="29718" y="50800"/>
                  </a:lnTo>
                  <a:lnTo>
                    <a:pt x="25273" y="42545"/>
                  </a:lnTo>
                  <a:lnTo>
                    <a:pt x="23368" y="40386"/>
                  </a:lnTo>
                  <a:lnTo>
                    <a:pt x="19939" y="34290"/>
                  </a:lnTo>
                  <a:lnTo>
                    <a:pt x="17653" y="33274"/>
                  </a:lnTo>
                  <a:lnTo>
                    <a:pt x="16510" y="31115"/>
                  </a:lnTo>
                  <a:lnTo>
                    <a:pt x="14224" y="28956"/>
                  </a:lnTo>
                  <a:lnTo>
                    <a:pt x="12319" y="25019"/>
                  </a:lnTo>
                  <a:lnTo>
                    <a:pt x="6731" y="19685"/>
                  </a:lnTo>
                  <a:lnTo>
                    <a:pt x="5588" y="17907"/>
                  </a:lnTo>
                  <a:lnTo>
                    <a:pt x="0" y="1244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213156" y="3296894"/>
            <a:ext cx="1269175" cy="461665"/>
          </a:xfrm>
          <a:prstGeom prst="rect">
            <a:avLst/>
          </a:prstGeom>
          <a:noFill/>
        </p:spPr>
        <p:txBody>
          <a:bodyPr vert="horz" rtlCol="0">
            <a:spAutoFit/>
          </a:bodyPr>
          <a:lstStyle/>
          <a:p>
            <a:r>
              <a:rPr lang="en-US" sz="2400" b="1" smtClean="0">
                <a:solidFill>
                  <a:srgbClr val="0000FF"/>
                </a:solidFill>
                <a:latin typeface="Arial - 24"/>
              </a:rPr>
              <a:t>62.4</a:t>
            </a:r>
            <a:endParaRPr lang="en-US" sz="2400" b="1">
              <a:solidFill>
                <a:srgbClr val="0000FF"/>
              </a:solidFill>
              <a:latin typeface="Arial - 24"/>
            </a:endParaRPr>
          </a:p>
        </p:txBody>
      </p:sp>
      <p:sp>
        <p:nvSpPr>
          <p:cNvPr id="13" name="TextBox 12"/>
          <p:cNvSpPr txBox="1"/>
          <p:nvPr/>
        </p:nvSpPr>
        <p:spPr>
          <a:xfrm>
            <a:off x="1888141" y="5838304"/>
            <a:ext cx="1269175" cy="461665"/>
          </a:xfrm>
          <a:prstGeom prst="rect">
            <a:avLst/>
          </a:prstGeom>
          <a:noFill/>
        </p:spPr>
        <p:txBody>
          <a:bodyPr vert="horz" rtlCol="0">
            <a:spAutoFit/>
          </a:bodyPr>
          <a:lstStyle/>
          <a:p>
            <a:r>
              <a:rPr lang="en-US" sz="2400" b="1" smtClean="0">
                <a:solidFill>
                  <a:srgbClr val="0000FF"/>
                </a:solidFill>
                <a:latin typeface="Arial - 24"/>
              </a:rPr>
              <a:t>.234</a:t>
            </a:r>
            <a:endParaRPr lang="en-US" sz="2400" b="1">
              <a:solidFill>
                <a:srgbClr val="0000FF"/>
              </a:solidFill>
              <a:latin typeface="Arial - 24"/>
            </a:endParaRPr>
          </a:p>
        </p:txBody>
      </p:sp>
      <p:sp>
        <p:nvSpPr>
          <p:cNvPr id="14" name="TextBox 13"/>
          <p:cNvSpPr txBox="1"/>
          <p:nvPr/>
        </p:nvSpPr>
        <p:spPr>
          <a:xfrm>
            <a:off x="3005566" y="5849995"/>
            <a:ext cx="1269175" cy="461665"/>
          </a:xfrm>
          <a:prstGeom prst="rect">
            <a:avLst/>
          </a:prstGeom>
          <a:noFill/>
        </p:spPr>
        <p:txBody>
          <a:bodyPr vert="horz" rtlCol="0">
            <a:spAutoFit/>
          </a:bodyPr>
          <a:lstStyle/>
          <a:p>
            <a:r>
              <a:rPr lang="en-US" sz="2400" b="1" dirty="0" smtClean="0">
                <a:solidFill>
                  <a:srgbClr val="0000FF"/>
                </a:solidFill>
                <a:latin typeface="Arial - 22"/>
              </a:rPr>
              <a:t>23.4</a:t>
            </a:r>
            <a:endParaRPr lang="en-US" sz="2400" b="1" dirty="0">
              <a:solidFill>
                <a:srgbClr val="0000FF"/>
              </a:solidFill>
              <a:latin typeface="Arial - 22"/>
            </a:endParaRPr>
          </a:p>
        </p:txBody>
      </p:sp>
      <p:sp>
        <p:nvSpPr>
          <p:cNvPr id="15" name="TextBox 14"/>
          <p:cNvSpPr txBox="1"/>
          <p:nvPr/>
        </p:nvSpPr>
        <p:spPr>
          <a:xfrm>
            <a:off x="4435584" y="6567269"/>
            <a:ext cx="6051883" cy="830997"/>
          </a:xfrm>
          <a:prstGeom prst="rect">
            <a:avLst/>
          </a:prstGeom>
          <a:noFill/>
        </p:spPr>
        <p:txBody>
          <a:bodyPr vert="horz" wrap="square" rtlCol="0">
            <a:spAutoFit/>
          </a:bodyPr>
          <a:lstStyle/>
          <a:p>
            <a:r>
              <a:rPr lang="en-US" sz="2400" b="1" dirty="0" smtClean="0">
                <a:solidFill>
                  <a:srgbClr val="0000FF"/>
                </a:solidFill>
                <a:latin typeface="Arial - 24"/>
              </a:rPr>
              <a:t>Multiply by 1000, so that .234 becomes 234 23.4 must also be multiplied by 1000</a:t>
            </a:r>
            <a:endParaRPr lang="en-US" sz="2400" b="1" dirty="0">
              <a:solidFill>
                <a:srgbClr val="0000FF"/>
              </a:solidFill>
              <a:latin typeface="Arial - 24"/>
            </a:endParaRPr>
          </a:p>
        </p:txBody>
      </p:sp>
      <p:sp>
        <p:nvSpPr>
          <p:cNvPr id="16" name="TextBox 15"/>
          <p:cNvSpPr txBox="1"/>
          <p:nvPr/>
        </p:nvSpPr>
        <p:spPr>
          <a:xfrm>
            <a:off x="6440615" y="5885070"/>
            <a:ext cx="1158812" cy="461665"/>
          </a:xfrm>
          <a:prstGeom prst="rect">
            <a:avLst/>
          </a:prstGeom>
          <a:noFill/>
        </p:spPr>
        <p:txBody>
          <a:bodyPr vert="horz" rtlCol="0">
            <a:spAutoFit/>
          </a:bodyPr>
          <a:lstStyle/>
          <a:p>
            <a:r>
              <a:rPr lang="en-US" sz="2400" b="1" smtClean="0">
                <a:solidFill>
                  <a:srgbClr val="0000FF"/>
                </a:solidFill>
                <a:latin typeface="Arial - 24"/>
              </a:rPr>
              <a:t>234</a:t>
            </a:r>
            <a:endParaRPr lang="en-US" sz="2400" b="1">
              <a:solidFill>
                <a:srgbClr val="0000FF"/>
              </a:solidFill>
              <a:latin typeface="Arial - 24"/>
            </a:endParaRPr>
          </a:p>
        </p:txBody>
      </p:sp>
      <p:sp>
        <p:nvSpPr>
          <p:cNvPr id="17" name="TextBox 16"/>
          <p:cNvSpPr txBox="1"/>
          <p:nvPr/>
        </p:nvSpPr>
        <p:spPr>
          <a:xfrm>
            <a:off x="7378701" y="5885070"/>
            <a:ext cx="1627854" cy="461665"/>
          </a:xfrm>
          <a:prstGeom prst="rect">
            <a:avLst/>
          </a:prstGeom>
          <a:noFill/>
        </p:spPr>
        <p:txBody>
          <a:bodyPr vert="horz" rtlCol="0">
            <a:spAutoFit/>
          </a:bodyPr>
          <a:lstStyle/>
          <a:p>
            <a:r>
              <a:rPr lang="en-US" sz="2400" b="1" smtClean="0">
                <a:solidFill>
                  <a:srgbClr val="0000FF"/>
                </a:solidFill>
                <a:latin typeface="Arial - 24"/>
              </a:rPr>
              <a:t>23400</a:t>
            </a:r>
            <a:endParaRPr lang="en-US" sz="2400" b="1">
              <a:solidFill>
                <a:srgbClr val="0000FF"/>
              </a:solidFill>
              <a:latin typeface="Arial - 24"/>
            </a:endParaRPr>
          </a:p>
        </p:txBody>
      </p:sp>
      <p:cxnSp>
        <p:nvCxnSpPr>
          <p:cNvPr id="18" name="Straight Connector 17"/>
          <p:cNvCxnSpPr/>
          <p:nvPr/>
        </p:nvCxnSpPr>
        <p:spPr>
          <a:xfrm>
            <a:off x="4564444" y="3478318"/>
            <a:ext cx="1089835"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846920" y="5793255"/>
            <a:ext cx="1385747" cy="511391"/>
            <a:chOff x="1365250" y="4267200"/>
            <a:chExt cx="1275716" cy="555499"/>
          </a:xfrm>
        </p:grpSpPr>
        <p:sp>
          <p:nvSpPr>
            <p:cNvPr id="19" name="Freeform 18"/>
            <p:cNvSpPr/>
            <p:nvPr/>
          </p:nvSpPr>
          <p:spPr>
            <a:xfrm>
              <a:off x="1367790" y="4267200"/>
              <a:ext cx="1273176" cy="22099"/>
            </a:xfrm>
            <a:custGeom>
              <a:avLst/>
              <a:gdLst/>
              <a:ahLst/>
              <a:cxnLst/>
              <a:rect l="0" t="0" r="0" b="0"/>
              <a:pathLst>
                <a:path w="1273176" h="22099">
                  <a:moveTo>
                    <a:pt x="0" y="0"/>
                  </a:moveTo>
                  <a:lnTo>
                    <a:pt x="1273175" y="0"/>
                  </a:lnTo>
                  <a:lnTo>
                    <a:pt x="1273175" y="22098"/>
                  </a:lnTo>
                  <a:lnTo>
                    <a:pt x="0" y="22098"/>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365250" y="4272534"/>
              <a:ext cx="111126" cy="550165"/>
            </a:xfrm>
            <a:custGeom>
              <a:avLst/>
              <a:gdLst/>
              <a:ahLst/>
              <a:cxnLst/>
              <a:rect l="0" t="0" r="0" b="0"/>
              <a:pathLst>
                <a:path w="111126" h="550165">
                  <a:moveTo>
                    <a:pt x="0" y="0"/>
                  </a:moveTo>
                  <a:lnTo>
                    <a:pt x="3683" y="2159"/>
                  </a:lnTo>
                  <a:lnTo>
                    <a:pt x="6731" y="5334"/>
                  </a:lnTo>
                  <a:lnTo>
                    <a:pt x="13462" y="9271"/>
                  </a:lnTo>
                  <a:lnTo>
                    <a:pt x="15240" y="13589"/>
                  </a:lnTo>
                  <a:lnTo>
                    <a:pt x="18669" y="15621"/>
                  </a:lnTo>
                  <a:lnTo>
                    <a:pt x="22098" y="18542"/>
                  </a:lnTo>
                  <a:lnTo>
                    <a:pt x="27305" y="24892"/>
                  </a:lnTo>
                  <a:lnTo>
                    <a:pt x="33020" y="29972"/>
                  </a:lnTo>
                  <a:lnTo>
                    <a:pt x="35941" y="34163"/>
                  </a:lnTo>
                  <a:lnTo>
                    <a:pt x="39370" y="36957"/>
                  </a:lnTo>
                  <a:lnTo>
                    <a:pt x="44577" y="43307"/>
                  </a:lnTo>
                  <a:lnTo>
                    <a:pt x="58928" y="64770"/>
                  </a:lnTo>
                  <a:lnTo>
                    <a:pt x="61214" y="70104"/>
                  </a:lnTo>
                  <a:lnTo>
                    <a:pt x="65278" y="77089"/>
                  </a:lnTo>
                  <a:lnTo>
                    <a:pt x="76200" y="98806"/>
                  </a:lnTo>
                  <a:lnTo>
                    <a:pt x="77343" y="102743"/>
                  </a:lnTo>
                  <a:lnTo>
                    <a:pt x="81788" y="112014"/>
                  </a:lnTo>
                  <a:lnTo>
                    <a:pt x="82931" y="117221"/>
                  </a:lnTo>
                  <a:lnTo>
                    <a:pt x="88265" y="130429"/>
                  </a:lnTo>
                  <a:lnTo>
                    <a:pt x="94615" y="150368"/>
                  </a:lnTo>
                  <a:lnTo>
                    <a:pt x="99060" y="169926"/>
                  </a:lnTo>
                  <a:lnTo>
                    <a:pt x="105537" y="200533"/>
                  </a:lnTo>
                  <a:lnTo>
                    <a:pt x="105537" y="205867"/>
                  </a:lnTo>
                  <a:lnTo>
                    <a:pt x="106553" y="210693"/>
                  </a:lnTo>
                  <a:lnTo>
                    <a:pt x="106553" y="216027"/>
                  </a:lnTo>
                  <a:lnTo>
                    <a:pt x="108077" y="221107"/>
                  </a:lnTo>
                  <a:lnTo>
                    <a:pt x="108077" y="226441"/>
                  </a:lnTo>
                  <a:lnTo>
                    <a:pt x="108839" y="231394"/>
                  </a:lnTo>
                  <a:lnTo>
                    <a:pt x="108839" y="236728"/>
                  </a:lnTo>
                  <a:lnTo>
                    <a:pt x="109982" y="241681"/>
                  </a:lnTo>
                  <a:lnTo>
                    <a:pt x="109982" y="252984"/>
                  </a:lnTo>
                  <a:lnTo>
                    <a:pt x="111125" y="258064"/>
                  </a:lnTo>
                  <a:lnTo>
                    <a:pt x="111125" y="285750"/>
                  </a:lnTo>
                  <a:lnTo>
                    <a:pt x="109982" y="292100"/>
                  </a:lnTo>
                  <a:lnTo>
                    <a:pt x="109982" y="308483"/>
                  </a:lnTo>
                  <a:lnTo>
                    <a:pt x="108839" y="313817"/>
                  </a:lnTo>
                  <a:lnTo>
                    <a:pt x="108077" y="330073"/>
                  </a:lnTo>
                  <a:lnTo>
                    <a:pt x="106553" y="336296"/>
                  </a:lnTo>
                  <a:lnTo>
                    <a:pt x="106553" y="341503"/>
                  </a:lnTo>
                  <a:lnTo>
                    <a:pt x="104267" y="351790"/>
                  </a:lnTo>
                  <a:lnTo>
                    <a:pt x="104267" y="356870"/>
                  </a:lnTo>
                  <a:lnTo>
                    <a:pt x="102489" y="367030"/>
                  </a:lnTo>
                  <a:lnTo>
                    <a:pt x="100203" y="372491"/>
                  </a:lnTo>
                  <a:lnTo>
                    <a:pt x="100203" y="377444"/>
                  </a:lnTo>
                  <a:lnTo>
                    <a:pt x="97917" y="387731"/>
                  </a:lnTo>
                  <a:lnTo>
                    <a:pt x="95631" y="392811"/>
                  </a:lnTo>
                  <a:lnTo>
                    <a:pt x="92710" y="408305"/>
                  </a:lnTo>
                  <a:lnTo>
                    <a:pt x="88265" y="417576"/>
                  </a:lnTo>
                  <a:lnTo>
                    <a:pt x="85979" y="427863"/>
                  </a:lnTo>
                  <a:lnTo>
                    <a:pt x="83693" y="432181"/>
                  </a:lnTo>
                  <a:lnTo>
                    <a:pt x="76200" y="451739"/>
                  </a:lnTo>
                  <a:lnTo>
                    <a:pt x="65278" y="473075"/>
                  </a:lnTo>
                  <a:lnTo>
                    <a:pt x="52578" y="496824"/>
                  </a:lnTo>
                  <a:lnTo>
                    <a:pt x="46863" y="502793"/>
                  </a:lnTo>
                  <a:lnTo>
                    <a:pt x="42672" y="510032"/>
                  </a:lnTo>
                  <a:lnTo>
                    <a:pt x="39370" y="513207"/>
                  </a:lnTo>
                  <a:lnTo>
                    <a:pt x="37211" y="517017"/>
                  </a:lnTo>
                  <a:lnTo>
                    <a:pt x="34036" y="519176"/>
                  </a:lnTo>
                  <a:lnTo>
                    <a:pt x="29591" y="525653"/>
                  </a:lnTo>
                  <a:lnTo>
                    <a:pt x="26289" y="528447"/>
                  </a:lnTo>
                  <a:lnTo>
                    <a:pt x="24384" y="531622"/>
                  </a:lnTo>
                  <a:lnTo>
                    <a:pt x="20955" y="533781"/>
                  </a:lnTo>
                  <a:lnTo>
                    <a:pt x="8890" y="543052"/>
                  </a:lnTo>
                  <a:lnTo>
                    <a:pt x="6731" y="545973"/>
                  </a:lnTo>
                  <a:lnTo>
                    <a:pt x="0" y="550164"/>
                  </a:lnTo>
                  <a:lnTo>
                    <a:pt x="0" y="537718"/>
                  </a:lnTo>
                  <a:lnTo>
                    <a:pt x="3683" y="534797"/>
                  </a:lnTo>
                  <a:lnTo>
                    <a:pt x="4445" y="533781"/>
                  </a:lnTo>
                  <a:lnTo>
                    <a:pt x="6731" y="532765"/>
                  </a:lnTo>
                  <a:lnTo>
                    <a:pt x="7874" y="530606"/>
                  </a:lnTo>
                  <a:lnTo>
                    <a:pt x="12319" y="526415"/>
                  </a:lnTo>
                  <a:lnTo>
                    <a:pt x="13462" y="524510"/>
                  </a:lnTo>
                  <a:lnTo>
                    <a:pt x="17526" y="520192"/>
                  </a:lnTo>
                  <a:lnTo>
                    <a:pt x="18669" y="518160"/>
                  </a:lnTo>
                  <a:lnTo>
                    <a:pt x="20955" y="517017"/>
                  </a:lnTo>
                  <a:lnTo>
                    <a:pt x="20955" y="515239"/>
                  </a:lnTo>
                  <a:lnTo>
                    <a:pt x="24384" y="512064"/>
                  </a:lnTo>
                  <a:lnTo>
                    <a:pt x="26289" y="507873"/>
                  </a:lnTo>
                  <a:lnTo>
                    <a:pt x="27305" y="507238"/>
                  </a:lnTo>
                  <a:lnTo>
                    <a:pt x="29591" y="502793"/>
                  </a:lnTo>
                  <a:lnTo>
                    <a:pt x="31877" y="500761"/>
                  </a:lnTo>
                  <a:lnTo>
                    <a:pt x="34036" y="496824"/>
                  </a:lnTo>
                  <a:lnTo>
                    <a:pt x="34036" y="494665"/>
                  </a:lnTo>
                  <a:lnTo>
                    <a:pt x="35941" y="492633"/>
                  </a:lnTo>
                  <a:lnTo>
                    <a:pt x="39370" y="486537"/>
                  </a:lnTo>
                  <a:lnTo>
                    <a:pt x="39370" y="484378"/>
                  </a:lnTo>
                  <a:lnTo>
                    <a:pt x="43942" y="476250"/>
                  </a:lnTo>
                  <a:lnTo>
                    <a:pt x="44577" y="473075"/>
                  </a:lnTo>
                  <a:lnTo>
                    <a:pt x="45847" y="470916"/>
                  </a:lnTo>
                  <a:lnTo>
                    <a:pt x="45847" y="469138"/>
                  </a:lnTo>
                  <a:lnTo>
                    <a:pt x="51308" y="456311"/>
                  </a:lnTo>
                  <a:lnTo>
                    <a:pt x="51308" y="453517"/>
                  </a:lnTo>
                  <a:lnTo>
                    <a:pt x="52578" y="451739"/>
                  </a:lnTo>
                  <a:lnTo>
                    <a:pt x="53594" y="448183"/>
                  </a:lnTo>
                  <a:lnTo>
                    <a:pt x="53594" y="445262"/>
                  </a:lnTo>
                  <a:lnTo>
                    <a:pt x="55499" y="439928"/>
                  </a:lnTo>
                  <a:lnTo>
                    <a:pt x="55499" y="437134"/>
                  </a:lnTo>
                  <a:lnTo>
                    <a:pt x="56642" y="433959"/>
                  </a:lnTo>
                  <a:lnTo>
                    <a:pt x="57785" y="432181"/>
                  </a:lnTo>
                  <a:lnTo>
                    <a:pt x="57785" y="428625"/>
                  </a:lnTo>
                  <a:lnTo>
                    <a:pt x="58928" y="425704"/>
                  </a:lnTo>
                  <a:lnTo>
                    <a:pt x="58928" y="422529"/>
                  </a:lnTo>
                  <a:lnTo>
                    <a:pt x="61214" y="416560"/>
                  </a:lnTo>
                  <a:lnTo>
                    <a:pt x="61214" y="413385"/>
                  </a:lnTo>
                  <a:lnTo>
                    <a:pt x="62357" y="410083"/>
                  </a:lnTo>
                  <a:lnTo>
                    <a:pt x="62357" y="407289"/>
                  </a:lnTo>
                  <a:lnTo>
                    <a:pt x="63373" y="403987"/>
                  </a:lnTo>
                  <a:lnTo>
                    <a:pt x="63373" y="397002"/>
                  </a:lnTo>
                  <a:lnTo>
                    <a:pt x="64135" y="393827"/>
                  </a:lnTo>
                  <a:lnTo>
                    <a:pt x="64135" y="390906"/>
                  </a:lnTo>
                  <a:lnTo>
                    <a:pt x="65278" y="387731"/>
                  </a:lnTo>
                  <a:lnTo>
                    <a:pt x="65278" y="384556"/>
                  </a:lnTo>
                  <a:lnTo>
                    <a:pt x="66421" y="380619"/>
                  </a:lnTo>
                  <a:lnTo>
                    <a:pt x="66421" y="374269"/>
                  </a:lnTo>
                  <a:lnTo>
                    <a:pt x="67564" y="371348"/>
                  </a:lnTo>
                  <a:lnTo>
                    <a:pt x="67564" y="367030"/>
                  </a:lnTo>
                  <a:lnTo>
                    <a:pt x="68707" y="363855"/>
                  </a:lnTo>
                  <a:lnTo>
                    <a:pt x="68707" y="356870"/>
                  </a:lnTo>
                  <a:lnTo>
                    <a:pt x="69723" y="354076"/>
                  </a:lnTo>
                  <a:lnTo>
                    <a:pt x="69723" y="336296"/>
                  </a:lnTo>
                  <a:lnTo>
                    <a:pt x="70993" y="332359"/>
                  </a:lnTo>
                  <a:lnTo>
                    <a:pt x="70993" y="317754"/>
                  </a:lnTo>
                  <a:lnTo>
                    <a:pt x="72009" y="314960"/>
                  </a:lnTo>
                  <a:lnTo>
                    <a:pt x="72009" y="245999"/>
                  </a:lnTo>
                  <a:lnTo>
                    <a:pt x="70993" y="242824"/>
                  </a:lnTo>
                  <a:lnTo>
                    <a:pt x="70993" y="223266"/>
                  </a:lnTo>
                  <a:lnTo>
                    <a:pt x="69723" y="220091"/>
                  </a:lnTo>
                  <a:lnTo>
                    <a:pt x="69723" y="205867"/>
                  </a:lnTo>
                  <a:lnTo>
                    <a:pt x="68707" y="201549"/>
                  </a:lnTo>
                  <a:lnTo>
                    <a:pt x="68707" y="190500"/>
                  </a:lnTo>
                  <a:lnTo>
                    <a:pt x="67564" y="187325"/>
                  </a:lnTo>
                  <a:lnTo>
                    <a:pt x="67564" y="184150"/>
                  </a:lnTo>
                  <a:lnTo>
                    <a:pt x="66421" y="180213"/>
                  </a:lnTo>
                  <a:lnTo>
                    <a:pt x="66421" y="173736"/>
                  </a:lnTo>
                  <a:lnTo>
                    <a:pt x="65278" y="169926"/>
                  </a:lnTo>
                  <a:lnTo>
                    <a:pt x="65278" y="163576"/>
                  </a:lnTo>
                  <a:lnTo>
                    <a:pt x="64135" y="160655"/>
                  </a:lnTo>
                  <a:lnTo>
                    <a:pt x="64135" y="156337"/>
                  </a:lnTo>
                  <a:lnTo>
                    <a:pt x="63373" y="154178"/>
                  </a:lnTo>
                  <a:lnTo>
                    <a:pt x="63373" y="150368"/>
                  </a:lnTo>
                  <a:lnTo>
                    <a:pt x="62357" y="147193"/>
                  </a:lnTo>
                  <a:lnTo>
                    <a:pt x="62357" y="144018"/>
                  </a:lnTo>
                  <a:lnTo>
                    <a:pt x="61214" y="141097"/>
                  </a:lnTo>
                  <a:lnTo>
                    <a:pt x="61214" y="137922"/>
                  </a:lnTo>
                  <a:lnTo>
                    <a:pt x="60071" y="134747"/>
                  </a:lnTo>
                  <a:lnTo>
                    <a:pt x="60071" y="131572"/>
                  </a:lnTo>
                  <a:lnTo>
                    <a:pt x="58928" y="129794"/>
                  </a:lnTo>
                  <a:lnTo>
                    <a:pt x="57785" y="125476"/>
                  </a:lnTo>
                  <a:lnTo>
                    <a:pt x="57785" y="120523"/>
                  </a:lnTo>
                  <a:lnTo>
                    <a:pt x="55499" y="115570"/>
                  </a:lnTo>
                  <a:lnTo>
                    <a:pt x="55499" y="112014"/>
                  </a:lnTo>
                  <a:lnTo>
                    <a:pt x="54483" y="110236"/>
                  </a:lnTo>
                  <a:lnTo>
                    <a:pt x="53594" y="107061"/>
                  </a:lnTo>
                  <a:lnTo>
                    <a:pt x="52578" y="104902"/>
                  </a:lnTo>
                  <a:lnTo>
                    <a:pt x="52578" y="101981"/>
                  </a:lnTo>
                  <a:lnTo>
                    <a:pt x="51308" y="98806"/>
                  </a:lnTo>
                  <a:lnTo>
                    <a:pt x="51308" y="97028"/>
                  </a:lnTo>
                  <a:lnTo>
                    <a:pt x="45847" y="84328"/>
                  </a:lnTo>
                  <a:lnTo>
                    <a:pt x="45847" y="82423"/>
                  </a:lnTo>
                  <a:lnTo>
                    <a:pt x="39370" y="68961"/>
                  </a:lnTo>
                  <a:lnTo>
                    <a:pt x="39370" y="66929"/>
                  </a:lnTo>
                  <a:lnTo>
                    <a:pt x="31877" y="52705"/>
                  </a:lnTo>
                  <a:lnTo>
                    <a:pt x="29591" y="50546"/>
                  </a:lnTo>
                  <a:lnTo>
                    <a:pt x="25146" y="42291"/>
                  </a:lnTo>
                  <a:lnTo>
                    <a:pt x="23241" y="40132"/>
                  </a:lnTo>
                  <a:lnTo>
                    <a:pt x="19812" y="34163"/>
                  </a:lnTo>
                  <a:lnTo>
                    <a:pt x="17526" y="33147"/>
                  </a:lnTo>
                  <a:lnTo>
                    <a:pt x="16510" y="30988"/>
                  </a:lnTo>
                  <a:lnTo>
                    <a:pt x="14224" y="28829"/>
                  </a:lnTo>
                  <a:lnTo>
                    <a:pt x="12319" y="24892"/>
                  </a:lnTo>
                  <a:lnTo>
                    <a:pt x="6731" y="19558"/>
                  </a:lnTo>
                  <a:lnTo>
                    <a:pt x="5588" y="17780"/>
                  </a:lnTo>
                  <a:lnTo>
                    <a:pt x="0" y="1244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p:cNvCxnSpPr/>
          <p:nvPr/>
        </p:nvCxnSpPr>
        <p:spPr>
          <a:xfrm>
            <a:off x="4674807" y="6027086"/>
            <a:ext cx="1089835"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247644" y="5816638"/>
            <a:ext cx="1385747" cy="511391"/>
            <a:chOff x="5416550" y="4292600"/>
            <a:chExt cx="1275716" cy="555499"/>
          </a:xfrm>
        </p:grpSpPr>
        <p:sp>
          <p:nvSpPr>
            <p:cNvPr id="23" name="Freeform 22"/>
            <p:cNvSpPr/>
            <p:nvPr/>
          </p:nvSpPr>
          <p:spPr>
            <a:xfrm>
              <a:off x="5419090" y="4292600"/>
              <a:ext cx="1273176" cy="22099"/>
            </a:xfrm>
            <a:custGeom>
              <a:avLst/>
              <a:gdLst/>
              <a:ahLst/>
              <a:cxnLst/>
              <a:rect l="0" t="0" r="0" b="0"/>
              <a:pathLst>
                <a:path w="1273176" h="22099">
                  <a:moveTo>
                    <a:pt x="0" y="0"/>
                  </a:moveTo>
                  <a:lnTo>
                    <a:pt x="1273175" y="0"/>
                  </a:lnTo>
                  <a:lnTo>
                    <a:pt x="1273175" y="22098"/>
                  </a:lnTo>
                  <a:lnTo>
                    <a:pt x="0" y="22098"/>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416550" y="4297934"/>
              <a:ext cx="111126" cy="550165"/>
            </a:xfrm>
            <a:custGeom>
              <a:avLst/>
              <a:gdLst/>
              <a:ahLst/>
              <a:cxnLst/>
              <a:rect l="0" t="0" r="0" b="0"/>
              <a:pathLst>
                <a:path w="111126" h="550165">
                  <a:moveTo>
                    <a:pt x="0" y="0"/>
                  </a:moveTo>
                  <a:lnTo>
                    <a:pt x="3683" y="2159"/>
                  </a:lnTo>
                  <a:lnTo>
                    <a:pt x="6731" y="5334"/>
                  </a:lnTo>
                  <a:lnTo>
                    <a:pt x="13462" y="9271"/>
                  </a:lnTo>
                  <a:lnTo>
                    <a:pt x="15240" y="13589"/>
                  </a:lnTo>
                  <a:lnTo>
                    <a:pt x="18669" y="15621"/>
                  </a:lnTo>
                  <a:lnTo>
                    <a:pt x="22098" y="18542"/>
                  </a:lnTo>
                  <a:lnTo>
                    <a:pt x="27305" y="24892"/>
                  </a:lnTo>
                  <a:lnTo>
                    <a:pt x="33020" y="29972"/>
                  </a:lnTo>
                  <a:lnTo>
                    <a:pt x="35941" y="34163"/>
                  </a:lnTo>
                  <a:lnTo>
                    <a:pt x="39370" y="36957"/>
                  </a:lnTo>
                  <a:lnTo>
                    <a:pt x="44577" y="43307"/>
                  </a:lnTo>
                  <a:lnTo>
                    <a:pt x="58928" y="64770"/>
                  </a:lnTo>
                  <a:lnTo>
                    <a:pt x="61214" y="70104"/>
                  </a:lnTo>
                  <a:lnTo>
                    <a:pt x="65278" y="77089"/>
                  </a:lnTo>
                  <a:lnTo>
                    <a:pt x="76200" y="98806"/>
                  </a:lnTo>
                  <a:lnTo>
                    <a:pt x="77343" y="102743"/>
                  </a:lnTo>
                  <a:lnTo>
                    <a:pt x="81788" y="112014"/>
                  </a:lnTo>
                  <a:lnTo>
                    <a:pt x="82931" y="117221"/>
                  </a:lnTo>
                  <a:lnTo>
                    <a:pt x="88265" y="130429"/>
                  </a:lnTo>
                  <a:lnTo>
                    <a:pt x="94615" y="150368"/>
                  </a:lnTo>
                  <a:lnTo>
                    <a:pt x="99060" y="169926"/>
                  </a:lnTo>
                  <a:lnTo>
                    <a:pt x="105537" y="200533"/>
                  </a:lnTo>
                  <a:lnTo>
                    <a:pt x="105537" y="205867"/>
                  </a:lnTo>
                  <a:lnTo>
                    <a:pt x="106553" y="210693"/>
                  </a:lnTo>
                  <a:lnTo>
                    <a:pt x="106553" y="216027"/>
                  </a:lnTo>
                  <a:lnTo>
                    <a:pt x="108077" y="221107"/>
                  </a:lnTo>
                  <a:lnTo>
                    <a:pt x="108077" y="226441"/>
                  </a:lnTo>
                  <a:lnTo>
                    <a:pt x="108839" y="231394"/>
                  </a:lnTo>
                  <a:lnTo>
                    <a:pt x="108839" y="236728"/>
                  </a:lnTo>
                  <a:lnTo>
                    <a:pt x="109982" y="241681"/>
                  </a:lnTo>
                  <a:lnTo>
                    <a:pt x="109982" y="252984"/>
                  </a:lnTo>
                  <a:lnTo>
                    <a:pt x="111125" y="258064"/>
                  </a:lnTo>
                  <a:lnTo>
                    <a:pt x="111125" y="285750"/>
                  </a:lnTo>
                  <a:lnTo>
                    <a:pt x="109982" y="292100"/>
                  </a:lnTo>
                  <a:lnTo>
                    <a:pt x="109982" y="308483"/>
                  </a:lnTo>
                  <a:lnTo>
                    <a:pt x="108839" y="313817"/>
                  </a:lnTo>
                  <a:lnTo>
                    <a:pt x="108077" y="330073"/>
                  </a:lnTo>
                  <a:lnTo>
                    <a:pt x="106553" y="336296"/>
                  </a:lnTo>
                  <a:lnTo>
                    <a:pt x="106553" y="341503"/>
                  </a:lnTo>
                  <a:lnTo>
                    <a:pt x="104267" y="351790"/>
                  </a:lnTo>
                  <a:lnTo>
                    <a:pt x="104267" y="356870"/>
                  </a:lnTo>
                  <a:lnTo>
                    <a:pt x="102489" y="367030"/>
                  </a:lnTo>
                  <a:lnTo>
                    <a:pt x="100203" y="372491"/>
                  </a:lnTo>
                  <a:lnTo>
                    <a:pt x="100203" y="377444"/>
                  </a:lnTo>
                  <a:lnTo>
                    <a:pt x="97917" y="387731"/>
                  </a:lnTo>
                  <a:lnTo>
                    <a:pt x="95631" y="392811"/>
                  </a:lnTo>
                  <a:lnTo>
                    <a:pt x="92710" y="408305"/>
                  </a:lnTo>
                  <a:lnTo>
                    <a:pt x="88265" y="417576"/>
                  </a:lnTo>
                  <a:lnTo>
                    <a:pt x="85979" y="427863"/>
                  </a:lnTo>
                  <a:lnTo>
                    <a:pt x="83693" y="432181"/>
                  </a:lnTo>
                  <a:lnTo>
                    <a:pt x="76200" y="451739"/>
                  </a:lnTo>
                  <a:lnTo>
                    <a:pt x="65278" y="473075"/>
                  </a:lnTo>
                  <a:lnTo>
                    <a:pt x="52578" y="496824"/>
                  </a:lnTo>
                  <a:lnTo>
                    <a:pt x="46863" y="502793"/>
                  </a:lnTo>
                  <a:lnTo>
                    <a:pt x="42672" y="510032"/>
                  </a:lnTo>
                  <a:lnTo>
                    <a:pt x="39370" y="513207"/>
                  </a:lnTo>
                  <a:lnTo>
                    <a:pt x="37211" y="517017"/>
                  </a:lnTo>
                  <a:lnTo>
                    <a:pt x="34036" y="519176"/>
                  </a:lnTo>
                  <a:lnTo>
                    <a:pt x="29591" y="525653"/>
                  </a:lnTo>
                  <a:lnTo>
                    <a:pt x="26289" y="528447"/>
                  </a:lnTo>
                  <a:lnTo>
                    <a:pt x="24384" y="531622"/>
                  </a:lnTo>
                  <a:lnTo>
                    <a:pt x="20955" y="533781"/>
                  </a:lnTo>
                  <a:lnTo>
                    <a:pt x="8890" y="543052"/>
                  </a:lnTo>
                  <a:lnTo>
                    <a:pt x="6731" y="545973"/>
                  </a:lnTo>
                  <a:lnTo>
                    <a:pt x="0" y="550164"/>
                  </a:lnTo>
                  <a:lnTo>
                    <a:pt x="0" y="537718"/>
                  </a:lnTo>
                  <a:lnTo>
                    <a:pt x="3683" y="534797"/>
                  </a:lnTo>
                  <a:lnTo>
                    <a:pt x="4445" y="533781"/>
                  </a:lnTo>
                  <a:lnTo>
                    <a:pt x="6731" y="532765"/>
                  </a:lnTo>
                  <a:lnTo>
                    <a:pt x="7874" y="530606"/>
                  </a:lnTo>
                  <a:lnTo>
                    <a:pt x="12319" y="526415"/>
                  </a:lnTo>
                  <a:lnTo>
                    <a:pt x="13462" y="524510"/>
                  </a:lnTo>
                  <a:lnTo>
                    <a:pt x="17526" y="520192"/>
                  </a:lnTo>
                  <a:lnTo>
                    <a:pt x="18669" y="518160"/>
                  </a:lnTo>
                  <a:lnTo>
                    <a:pt x="20955" y="517017"/>
                  </a:lnTo>
                  <a:lnTo>
                    <a:pt x="20955" y="515239"/>
                  </a:lnTo>
                  <a:lnTo>
                    <a:pt x="24384" y="512064"/>
                  </a:lnTo>
                  <a:lnTo>
                    <a:pt x="26289" y="507873"/>
                  </a:lnTo>
                  <a:lnTo>
                    <a:pt x="27305" y="507238"/>
                  </a:lnTo>
                  <a:lnTo>
                    <a:pt x="29591" y="502793"/>
                  </a:lnTo>
                  <a:lnTo>
                    <a:pt x="31877" y="500761"/>
                  </a:lnTo>
                  <a:lnTo>
                    <a:pt x="34036" y="496824"/>
                  </a:lnTo>
                  <a:lnTo>
                    <a:pt x="34036" y="494665"/>
                  </a:lnTo>
                  <a:lnTo>
                    <a:pt x="35941" y="492633"/>
                  </a:lnTo>
                  <a:lnTo>
                    <a:pt x="39370" y="486537"/>
                  </a:lnTo>
                  <a:lnTo>
                    <a:pt x="39370" y="484378"/>
                  </a:lnTo>
                  <a:lnTo>
                    <a:pt x="43942" y="476250"/>
                  </a:lnTo>
                  <a:lnTo>
                    <a:pt x="44577" y="473075"/>
                  </a:lnTo>
                  <a:lnTo>
                    <a:pt x="45847" y="470916"/>
                  </a:lnTo>
                  <a:lnTo>
                    <a:pt x="45847" y="469138"/>
                  </a:lnTo>
                  <a:lnTo>
                    <a:pt x="51308" y="456311"/>
                  </a:lnTo>
                  <a:lnTo>
                    <a:pt x="51308" y="453517"/>
                  </a:lnTo>
                  <a:lnTo>
                    <a:pt x="52578" y="451739"/>
                  </a:lnTo>
                  <a:lnTo>
                    <a:pt x="53594" y="448183"/>
                  </a:lnTo>
                  <a:lnTo>
                    <a:pt x="53594" y="445262"/>
                  </a:lnTo>
                  <a:lnTo>
                    <a:pt x="55499" y="439928"/>
                  </a:lnTo>
                  <a:lnTo>
                    <a:pt x="55499" y="437134"/>
                  </a:lnTo>
                  <a:lnTo>
                    <a:pt x="56642" y="433959"/>
                  </a:lnTo>
                  <a:lnTo>
                    <a:pt x="57785" y="432181"/>
                  </a:lnTo>
                  <a:lnTo>
                    <a:pt x="57785" y="428625"/>
                  </a:lnTo>
                  <a:lnTo>
                    <a:pt x="58928" y="425704"/>
                  </a:lnTo>
                  <a:lnTo>
                    <a:pt x="58928" y="422529"/>
                  </a:lnTo>
                  <a:lnTo>
                    <a:pt x="61214" y="416560"/>
                  </a:lnTo>
                  <a:lnTo>
                    <a:pt x="61214" y="413385"/>
                  </a:lnTo>
                  <a:lnTo>
                    <a:pt x="62357" y="410083"/>
                  </a:lnTo>
                  <a:lnTo>
                    <a:pt x="62357" y="407289"/>
                  </a:lnTo>
                  <a:lnTo>
                    <a:pt x="63373" y="403987"/>
                  </a:lnTo>
                  <a:lnTo>
                    <a:pt x="63373" y="397002"/>
                  </a:lnTo>
                  <a:lnTo>
                    <a:pt x="64135" y="393827"/>
                  </a:lnTo>
                  <a:lnTo>
                    <a:pt x="64135" y="390906"/>
                  </a:lnTo>
                  <a:lnTo>
                    <a:pt x="65278" y="387731"/>
                  </a:lnTo>
                  <a:lnTo>
                    <a:pt x="65278" y="384556"/>
                  </a:lnTo>
                  <a:lnTo>
                    <a:pt x="66421" y="380619"/>
                  </a:lnTo>
                  <a:lnTo>
                    <a:pt x="66421" y="374269"/>
                  </a:lnTo>
                  <a:lnTo>
                    <a:pt x="67564" y="371348"/>
                  </a:lnTo>
                  <a:lnTo>
                    <a:pt x="67564" y="367030"/>
                  </a:lnTo>
                  <a:lnTo>
                    <a:pt x="68707" y="363855"/>
                  </a:lnTo>
                  <a:lnTo>
                    <a:pt x="68707" y="356870"/>
                  </a:lnTo>
                  <a:lnTo>
                    <a:pt x="69723" y="354076"/>
                  </a:lnTo>
                  <a:lnTo>
                    <a:pt x="69723" y="336296"/>
                  </a:lnTo>
                  <a:lnTo>
                    <a:pt x="70993" y="332359"/>
                  </a:lnTo>
                  <a:lnTo>
                    <a:pt x="70993" y="317754"/>
                  </a:lnTo>
                  <a:lnTo>
                    <a:pt x="72009" y="314960"/>
                  </a:lnTo>
                  <a:lnTo>
                    <a:pt x="72009" y="245999"/>
                  </a:lnTo>
                  <a:lnTo>
                    <a:pt x="70993" y="242824"/>
                  </a:lnTo>
                  <a:lnTo>
                    <a:pt x="70993" y="223266"/>
                  </a:lnTo>
                  <a:lnTo>
                    <a:pt x="69723" y="220091"/>
                  </a:lnTo>
                  <a:lnTo>
                    <a:pt x="69723" y="205867"/>
                  </a:lnTo>
                  <a:lnTo>
                    <a:pt x="68707" y="201549"/>
                  </a:lnTo>
                  <a:lnTo>
                    <a:pt x="68707" y="190500"/>
                  </a:lnTo>
                  <a:lnTo>
                    <a:pt x="67564" y="187325"/>
                  </a:lnTo>
                  <a:lnTo>
                    <a:pt x="67564" y="184150"/>
                  </a:lnTo>
                  <a:lnTo>
                    <a:pt x="66421" y="180213"/>
                  </a:lnTo>
                  <a:lnTo>
                    <a:pt x="66421" y="173736"/>
                  </a:lnTo>
                  <a:lnTo>
                    <a:pt x="65278" y="169926"/>
                  </a:lnTo>
                  <a:lnTo>
                    <a:pt x="65278" y="163576"/>
                  </a:lnTo>
                  <a:lnTo>
                    <a:pt x="64135" y="160655"/>
                  </a:lnTo>
                  <a:lnTo>
                    <a:pt x="64135" y="156337"/>
                  </a:lnTo>
                  <a:lnTo>
                    <a:pt x="63373" y="154178"/>
                  </a:lnTo>
                  <a:lnTo>
                    <a:pt x="63373" y="150368"/>
                  </a:lnTo>
                  <a:lnTo>
                    <a:pt x="62357" y="147193"/>
                  </a:lnTo>
                  <a:lnTo>
                    <a:pt x="62357" y="144018"/>
                  </a:lnTo>
                  <a:lnTo>
                    <a:pt x="61214" y="141097"/>
                  </a:lnTo>
                  <a:lnTo>
                    <a:pt x="61214" y="137922"/>
                  </a:lnTo>
                  <a:lnTo>
                    <a:pt x="60071" y="134747"/>
                  </a:lnTo>
                  <a:lnTo>
                    <a:pt x="60071" y="131572"/>
                  </a:lnTo>
                  <a:lnTo>
                    <a:pt x="58928" y="129794"/>
                  </a:lnTo>
                  <a:lnTo>
                    <a:pt x="57785" y="125476"/>
                  </a:lnTo>
                  <a:lnTo>
                    <a:pt x="57785" y="120523"/>
                  </a:lnTo>
                  <a:lnTo>
                    <a:pt x="55499" y="115570"/>
                  </a:lnTo>
                  <a:lnTo>
                    <a:pt x="55499" y="112014"/>
                  </a:lnTo>
                  <a:lnTo>
                    <a:pt x="54483" y="110236"/>
                  </a:lnTo>
                  <a:lnTo>
                    <a:pt x="53594" y="107061"/>
                  </a:lnTo>
                  <a:lnTo>
                    <a:pt x="52578" y="104902"/>
                  </a:lnTo>
                  <a:lnTo>
                    <a:pt x="52578" y="101981"/>
                  </a:lnTo>
                  <a:lnTo>
                    <a:pt x="51308" y="98806"/>
                  </a:lnTo>
                  <a:lnTo>
                    <a:pt x="51308" y="97028"/>
                  </a:lnTo>
                  <a:lnTo>
                    <a:pt x="45847" y="84328"/>
                  </a:lnTo>
                  <a:lnTo>
                    <a:pt x="45847" y="82423"/>
                  </a:lnTo>
                  <a:lnTo>
                    <a:pt x="39370" y="68961"/>
                  </a:lnTo>
                  <a:lnTo>
                    <a:pt x="39370" y="66929"/>
                  </a:lnTo>
                  <a:lnTo>
                    <a:pt x="31877" y="52705"/>
                  </a:lnTo>
                  <a:lnTo>
                    <a:pt x="29591" y="50546"/>
                  </a:lnTo>
                  <a:lnTo>
                    <a:pt x="25146" y="42291"/>
                  </a:lnTo>
                  <a:lnTo>
                    <a:pt x="23241" y="40132"/>
                  </a:lnTo>
                  <a:lnTo>
                    <a:pt x="19812" y="34163"/>
                  </a:lnTo>
                  <a:lnTo>
                    <a:pt x="17526" y="33147"/>
                  </a:lnTo>
                  <a:lnTo>
                    <a:pt x="16510" y="30988"/>
                  </a:lnTo>
                  <a:lnTo>
                    <a:pt x="14224" y="28829"/>
                  </a:lnTo>
                  <a:lnTo>
                    <a:pt x="12319" y="24892"/>
                  </a:lnTo>
                  <a:lnTo>
                    <a:pt x="6731" y="19558"/>
                  </a:lnTo>
                  <a:lnTo>
                    <a:pt x="5588" y="17780"/>
                  </a:lnTo>
                  <a:lnTo>
                    <a:pt x="0" y="1244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057434" y="1052792"/>
            <a:ext cx="9104948" cy="461665"/>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Try rewriting these problems so you are ready to divide!</a:t>
            </a:r>
            <a:endParaRPr lang="en-US" sz="2400" b="1" dirty="0">
              <a:solidFill>
                <a:srgbClr val="0000FF"/>
              </a:solidFill>
              <a:latin typeface="Arial" pitchFamily="34" charset="0"/>
              <a:cs typeface="Arial" pitchFamily="34" charset="0"/>
            </a:endParaRPr>
          </a:p>
        </p:txBody>
      </p:sp>
      <p:grpSp>
        <p:nvGrpSpPr>
          <p:cNvPr id="29" name="Group 28"/>
          <p:cNvGrpSpPr/>
          <p:nvPr/>
        </p:nvGrpSpPr>
        <p:grpSpPr>
          <a:xfrm>
            <a:off x="4274741" y="2430096"/>
            <a:ext cx="6806009" cy="7729904"/>
            <a:chOff x="4258757" y="2336800"/>
            <a:chExt cx="6761559" cy="7930246"/>
          </a:xfrm>
        </p:grpSpPr>
        <p:sp>
          <p:nvSpPr>
            <p:cNvPr id="27" name="Rectangle 26"/>
            <p:cNvSpPr/>
            <p:nvPr/>
          </p:nvSpPr>
          <p:spPr>
            <a:xfrm>
              <a:off x="4258757" y="2342246"/>
              <a:ext cx="6761559" cy="792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471150" y="2336800"/>
              <a:ext cx="492284" cy="92805"/>
            </a:xfrm>
            <a:prstGeom prst="rect">
              <a:avLst/>
            </a:prstGeom>
            <a:noFill/>
            <a:ln>
              <a:noFill/>
            </a:ln>
          </p:spPr>
          <p:txBody>
            <a:bodyPr wrap="square" rtlCol="0">
              <a:spAutoFit/>
            </a:bodyPr>
            <a:lstStyle/>
            <a:p>
              <a:r>
                <a:rPr lang="en-US" sz="4800" b="1" dirty="0" smtClean="0"/>
                <a:t>x</a:t>
              </a:r>
              <a:endParaRPr lang="en-US" sz="4800" b="1" dirty="0"/>
            </a:p>
          </p:txBody>
        </p:sp>
      </p:grpSp>
    </p:spTree>
    <p:extLst>
      <p:ext uri="{BB962C8B-B14F-4D97-AF65-F5344CB8AC3E}">
        <p14:creationId xmlns:p14="http://schemas.microsoft.com/office/powerpoint/2010/main" xmlns="" val="5315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8160099" y="5712548"/>
            <a:ext cx="2165874" cy="520124"/>
            <a:chOff x="7327900" y="4114800"/>
            <a:chExt cx="1993900" cy="564984"/>
          </a:xfrm>
        </p:grpSpPr>
        <p:sp>
          <p:nvSpPr>
            <p:cNvPr id="2" name="TextBox 1"/>
            <p:cNvSpPr txBox="1"/>
            <p:nvPr/>
          </p:nvSpPr>
          <p:spPr>
            <a:xfrm>
              <a:off x="7772400" y="4165600"/>
              <a:ext cx="15494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6789.21</a:t>
              </a:r>
              <a:endParaRPr lang="en-US" sz="2400" b="1">
                <a:solidFill>
                  <a:srgbClr val="0000FF"/>
                </a:solidFill>
                <a:latin typeface="Arial" pitchFamily="34" charset="0"/>
                <a:cs typeface="Arial" pitchFamily="34" charset="0"/>
              </a:endParaRPr>
            </a:p>
          </p:txBody>
        </p:sp>
        <p:grpSp>
          <p:nvGrpSpPr>
            <p:cNvPr id="7" name="Group 6"/>
            <p:cNvGrpSpPr/>
            <p:nvPr/>
          </p:nvGrpSpPr>
          <p:grpSpPr>
            <a:xfrm>
              <a:off x="7327900" y="4114800"/>
              <a:ext cx="1468502" cy="564984"/>
              <a:chOff x="7327900" y="4114800"/>
              <a:chExt cx="1468502" cy="564984"/>
            </a:xfrm>
          </p:grpSpPr>
          <p:sp>
            <p:nvSpPr>
              <p:cNvPr id="3" name="TextBox 2"/>
              <p:cNvSpPr txBox="1"/>
              <p:nvPr/>
            </p:nvSpPr>
            <p:spPr>
              <a:xfrm>
                <a:off x="7327900" y="4178300"/>
                <a:ext cx="7620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09</a:t>
                </a:r>
                <a:endParaRPr lang="en-US" sz="2400" b="1">
                  <a:solidFill>
                    <a:srgbClr val="0000FF"/>
                  </a:solidFill>
                  <a:latin typeface="Arial" pitchFamily="34" charset="0"/>
                  <a:cs typeface="Arial" pitchFamily="34" charset="0"/>
                </a:endParaRPr>
              </a:p>
            </p:txBody>
          </p:sp>
          <p:grpSp>
            <p:nvGrpSpPr>
              <p:cNvPr id="6" name="Group 5"/>
              <p:cNvGrpSpPr/>
              <p:nvPr/>
            </p:nvGrpSpPr>
            <p:grpSpPr>
              <a:xfrm>
                <a:off x="7721600" y="4114800"/>
                <a:ext cx="1074802" cy="445136"/>
                <a:chOff x="7721600" y="4114800"/>
                <a:chExt cx="1074802" cy="445136"/>
              </a:xfrm>
            </p:grpSpPr>
            <p:sp>
              <p:nvSpPr>
                <p:cNvPr id="4" name="Freeform 3"/>
                <p:cNvSpPr/>
                <p:nvPr/>
              </p:nvSpPr>
              <p:spPr>
                <a:xfrm>
                  <a:off x="7723759" y="41148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7721600" y="41191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grpSp>
      <p:grpSp>
        <p:nvGrpSpPr>
          <p:cNvPr id="15" name="Group 14"/>
          <p:cNvGrpSpPr/>
          <p:nvPr/>
        </p:nvGrpSpPr>
        <p:grpSpPr>
          <a:xfrm>
            <a:off x="8187690" y="3257303"/>
            <a:ext cx="2207260" cy="508431"/>
            <a:chOff x="7353300" y="1447800"/>
            <a:chExt cx="2032000" cy="552284"/>
          </a:xfrm>
        </p:grpSpPr>
        <p:grpSp>
          <p:nvGrpSpPr>
            <p:cNvPr id="13" name="Group 12"/>
            <p:cNvGrpSpPr/>
            <p:nvPr/>
          </p:nvGrpSpPr>
          <p:grpSpPr>
            <a:xfrm>
              <a:off x="7353300" y="1447800"/>
              <a:ext cx="1747902" cy="552284"/>
              <a:chOff x="7353300" y="1447800"/>
              <a:chExt cx="1747902" cy="552284"/>
            </a:xfrm>
          </p:grpSpPr>
          <p:grpSp>
            <p:nvGrpSpPr>
              <p:cNvPr id="11" name="Group 10"/>
              <p:cNvGrpSpPr/>
              <p:nvPr/>
            </p:nvGrpSpPr>
            <p:grpSpPr>
              <a:xfrm>
                <a:off x="8026400" y="1447800"/>
                <a:ext cx="1074802" cy="445136"/>
                <a:chOff x="8026400" y="1447800"/>
                <a:chExt cx="1074802" cy="445136"/>
              </a:xfrm>
            </p:grpSpPr>
            <p:sp>
              <p:nvSpPr>
                <p:cNvPr id="9" name="Freeform 8"/>
                <p:cNvSpPr/>
                <p:nvPr/>
              </p:nvSpPr>
              <p:spPr>
                <a:xfrm>
                  <a:off x="8028559" y="14478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Freeform 9"/>
                <p:cNvSpPr/>
                <p:nvPr/>
              </p:nvSpPr>
              <p:spPr>
                <a:xfrm>
                  <a:off x="8026400" y="14521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2" name="TextBox 11"/>
              <p:cNvSpPr txBox="1"/>
              <p:nvPr/>
            </p:nvSpPr>
            <p:spPr>
              <a:xfrm>
                <a:off x="7353300" y="1498600"/>
                <a:ext cx="10414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415 </a:t>
                </a:r>
                <a:endParaRPr lang="en-US" sz="2400" b="1">
                  <a:solidFill>
                    <a:srgbClr val="0000FF"/>
                  </a:solidFill>
                  <a:latin typeface="Arial" pitchFamily="34" charset="0"/>
                  <a:cs typeface="Arial" pitchFamily="34" charset="0"/>
                </a:endParaRPr>
              </a:p>
            </p:txBody>
          </p:sp>
        </p:grpSp>
        <p:sp>
          <p:nvSpPr>
            <p:cNvPr id="14" name="TextBox 13"/>
            <p:cNvSpPr txBox="1"/>
            <p:nvPr/>
          </p:nvSpPr>
          <p:spPr>
            <a:xfrm>
              <a:off x="8115300" y="1485900"/>
              <a:ext cx="12700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25020</a:t>
              </a:r>
              <a:endParaRPr lang="en-US" sz="2400" b="1">
                <a:solidFill>
                  <a:srgbClr val="0000FF"/>
                </a:solidFill>
                <a:latin typeface="Arial" pitchFamily="34" charset="0"/>
                <a:cs typeface="Arial" pitchFamily="34" charset="0"/>
              </a:endParaRPr>
            </a:p>
          </p:txBody>
        </p:sp>
      </p:grpSp>
      <p:sp>
        <p:nvSpPr>
          <p:cNvPr id="16" name="TextBox 15"/>
          <p:cNvSpPr txBox="1"/>
          <p:nvPr/>
        </p:nvSpPr>
        <p:spPr>
          <a:xfrm>
            <a:off x="869950" y="2592840"/>
            <a:ext cx="1378887" cy="5262979"/>
          </a:xfrm>
          <a:prstGeom prst="rect">
            <a:avLst/>
          </a:prstGeom>
          <a:noFill/>
        </p:spPr>
        <p:txBody>
          <a:bodyPr vert="horz" wrap="square" rtlCol="0">
            <a:spAutoFit/>
          </a:bodyPr>
          <a:lstStyle/>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a:t>
            </a:r>
          </a:p>
          <a:p>
            <a:endParaRPr lang="en-US" sz="2400" b="1" dirty="0">
              <a:solidFill>
                <a:srgbClr val="0000FF"/>
              </a:solidFill>
              <a:latin typeface="Arial" pitchFamily="34" charset="0"/>
              <a:cs typeface="Arial" pitchFamily="34" charset="0"/>
            </a:endParaRPr>
          </a:p>
        </p:txBody>
      </p:sp>
      <p:sp>
        <p:nvSpPr>
          <p:cNvPr id="17" name="TextBox 16"/>
          <p:cNvSpPr txBox="1"/>
          <p:nvPr/>
        </p:nvSpPr>
        <p:spPr>
          <a:xfrm>
            <a:off x="3204940" y="3280686"/>
            <a:ext cx="124158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4.15 </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1634888" y="3292377"/>
            <a:ext cx="1017160" cy="47335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250.2</a:t>
            </a:r>
            <a:endParaRPr lang="en-US" sz="2400" b="1">
              <a:solidFill>
                <a:srgbClr val="0000FF"/>
              </a:solidFill>
              <a:latin typeface="Arial" pitchFamily="34" charset="0"/>
              <a:cs typeface="Arial" pitchFamily="34" charset="0"/>
            </a:endParaRPr>
          </a:p>
        </p:txBody>
      </p:sp>
      <p:grpSp>
        <p:nvGrpSpPr>
          <p:cNvPr id="21" name="Group 20"/>
          <p:cNvGrpSpPr/>
          <p:nvPr/>
        </p:nvGrpSpPr>
        <p:grpSpPr>
          <a:xfrm>
            <a:off x="5939044" y="3245611"/>
            <a:ext cx="1167504" cy="409791"/>
            <a:chOff x="5283200" y="1435100"/>
            <a:chExt cx="1074802" cy="445136"/>
          </a:xfrm>
        </p:grpSpPr>
        <p:sp>
          <p:nvSpPr>
            <p:cNvPr id="19" name="Freeform 18"/>
            <p:cNvSpPr/>
            <p:nvPr/>
          </p:nvSpPr>
          <p:spPr>
            <a:xfrm>
              <a:off x="5285359" y="14351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Freeform 19"/>
            <p:cNvSpPr/>
            <p:nvPr/>
          </p:nvSpPr>
          <p:spPr>
            <a:xfrm>
              <a:off x="5283200" y="14394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24" name="Group 23"/>
          <p:cNvGrpSpPr/>
          <p:nvPr/>
        </p:nvGrpSpPr>
        <p:grpSpPr>
          <a:xfrm>
            <a:off x="2470150" y="4470400"/>
            <a:ext cx="1207648" cy="428498"/>
            <a:chOff x="2152650" y="2667000"/>
            <a:chExt cx="1111759" cy="465456"/>
          </a:xfrm>
        </p:grpSpPr>
        <p:sp>
          <p:nvSpPr>
            <p:cNvPr id="22" name="Freeform 21"/>
            <p:cNvSpPr/>
            <p:nvPr/>
          </p:nvSpPr>
          <p:spPr>
            <a:xfrm>
              <a:off x="2154936" y="2667000"/>
              <a:ext cx="1109473" cy="18543"/>
            </a:xfrm>
            <a:custGeom>
              <a:avLst/>
              <a:gdLst/>
              <a:ahLst/>
              <a:cxnLst/>
              <a:rect l="0" t="0" r="0" b="0"/>
              <a:pathLst>
                <a:path w="1109473" h="18543">
                  <a:moveTo>
                    <a:pt x="0" y="0"/>
                  </a:moveTo>
                  <a:lnTo>
                    <a:pt x="1109472" y="0"/>
                  </a:lnTo>
                  <a:lnTo>
                    <a:pt x="1109472" y="18542"/>
                  </a:lnTo>
                  <a:lnTo>
                    <a:pt x="0" y="18542"/>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Freeform 22"/>
            <p:cNvSpPr/>
            <p:nvPr/>
          </p:nvSpPr>
          <p:spPr>
            <a:xfrm>
              <a:off x="2152650" y="2671445"/>
              <a:ext cx="96775" cy="461011"/>
            </a:xfrm>
            <a:custGeom>
              <a:avLst/>
              <a:gdLst/>
              <a:ahLst/>
              <a:cxnLst/>
              <a:rect l="0" t="0" r="0" b="0"/>
              <a:pathLst>
                <a:path w="96775" h="461011">
                  <a:moveTo>
                    <a:pt x="0" y="0"/>
                  </a:moveTo>
                  <a:lnTo>
                    <a:pt x="3175" y="1905"/>
                  </a:lnTo>
                  <a:lnTo>
                    <a:pt x="5842" y="4572"/>
                  </a:lnTo>
                  <a:lnTo>
                    <a:pt x="11811" y="7747"/>
                  </a:lnTo>
                  <a:lnTo>
                    <a:pt x="13335" y="11430"/>
                  </a:lnTo>
                  <a:lnTo>
                    <a:pt x="16256" y="13081"/>
                  </a:lnTo>
                  <a:lnTo>
                    <a:pt x="19177" y="15621"/>
                  </a:lnTo>
                  <a:lnTo>
                    <a:pt x="23749" y="20955"/>
                  </a:lnTo>
                  <a:lnTo>
                    <a:pt x="28702" y="25146"/>
                  </a:lnTo>
                  <a:lnTo>
                    <a:pt x="31369" y="28702"/>
                  </a:lnTo>
                  <a:lnTo>
                    <a:pt x="34290" y="30988"/>
                  </a:lnTo>
                  <a:lnTo>
                    <a:pt x="38862" y="36322"/>
                  </a:lnTo>
                  <a:lnTo>
                    <a:pt x="51308" y="54229"/>
                  </a:lnTo>
                  <a:lnTo>
                    <a:pt x="53340" y="58801"/>
                  </a:lnTo>
                  <a:lnTo>
                    <a:pt x="56896" y="64643"/>
                  </a:lnTo>
                  <a:lnTo>
                    <a:pt x="66421" y="82804"/>
                  </a:lnTo>
                  <a:lnTo>
                    <a:pt x="67310" y="86106"/>
                  </a:lnTo>
                  <a:lnTo>
                    <a:pt x="71247" y="93853"/>
                  </a:lnTo>
                  <a:lnTo>
                    <a:pt x="72263" y="98298"/>
                  </a:lnTo>
                  <a:lnTo>
                    <a:pt x="76835" y="109347"/>
                  </a:lnTo>
                  <a:lnTo>
                    <a:pt x="82423" y="125984"/>
                  </a:lnTo>
                  <a:lnTo>
                    <a:pt x="86360" y="142367"/>
                  </a:lnTo>
                  <a:lnTo>
                    <a:pt x="91948" y="168021"/>
                  </a:lnTo>
                  <a:lnTo>
                    <a:pt x="91948" y="172466"/>
                  </a:lnTo>
                  <a:lnTo>
                    <a:pt x="92964" y="176657"/>
                  </a:lnTo>
                  <a:lnTo>
                    <a:pt x="92964" y="181102"/>
                  </a:lnTo>
                  <a:lnTo>
                    <a:pt x="94234" y="185293"/>
                  </a:lnTo>
                  <a:lnTo>
                    <a:pt x="94234" y="189738"/>
                  </a:lnTo>
                  <a:lnTo>
                    <a:pt x="94869" y="193929"/>
                  </a:lnTo>
                  <a:lnTo>
                    <a:pt x="94869" y="198374"/>
                  </a:lnTo>
                  <a:lnTo>
                    <a:pt x="95885" y="202565"/>
                  </a:lnTo>
                  <a:lnTo>
                    <a:pt x="95885" y="212090"/>
                  </a:lnTo>
                  <a:lnTo>
                    <a:pt x="96774" y="216281"/>
                  </a:lnTo>
                  <a:lnTo>
                    <a:pt x="96774" y="239522"/>
                  </a:lnTo>
                  <a:lnTo>
                    <a:pt x="95885" y="244856"/>
                  </a:lnTo>
                  <a:lnTo>
                    <a:pt x="95885" y="258572"/>
                  </a:lnTo>
                  <a:lnTo>
                    <a:pt x="94869" y="262890"/>
                  </a:lnTo>
                  <a:lnTo>
                    <a:pt x="94234" y="276606"/>
                  </a:lnTo>
                  <a:lnTo>
                    <a:pt x="92964" y="281813"/>
                  </a:lnTo>
                  <a:lnTo>
                    <a:pt x="92964" y="286131"/>
                  </a:lnTo>
                  <a:lnTo>
                    <a:pt x="90932" y="294894"/>
                  </a:lnTo>
                  <a:lnTo>
                    <a:pt x="90932" y="299085"/>
                  </a:lnTo>
                  <a:lnTo>
                    <a:pt x="89281" y="307594"/>
                  </a:lnTo>
                  <a:lnTo>
                    <a:pt x="87376" y="312039"/>
                  </a:lnTo>
                  <a:lnTo>
                    <a:pt x="87376" y="316230"/>
                  </a:lnTo>
                  <a:lnTo>
                    <a:pt x="85344" y="324993"/>
                  </a:lnTo>
                  <a:lnTo>
                    <a:pt x="83439" y="329057"/>
                  </a:lnTo>
                  <a:lnTo>
                    <a:pt x="80772" y="342138"/>
                  </a:lnTo>
                  <a:lnTo>
                    <a:pt x="76835" y="349885"/>
                  </a:lnTo>
                  <a:lnTo>
                    <a:pt x="74930" y="358521"/>
                  </a:lnTo>
                  <a:lnTo>
                    <a:pt x="72898" y="362077"/>
                  </a:lnTo>
                  <a:lnTo>
                    <a:pt x="66421" y="378460"/>
                  </a:lnTo>
                  <a:lnTo>
                    <a:pt x="56896" y="396367"/>
                  </a:lnTo>
                  <a:lnTo>
                    <a:pt x="45847" y="416306"/>
                  </a:lnTo>
                  <a:lnTo>
                    <a:pt x="40894" y="421386"/>
                  </a:lnTo>
                  <a:lnTo>
                    <a:pt x="37211" y="427355"/>
                  </a:lnTo>
                  <a:lnTo>
                    <a:pt x="34290" y="430022"/>
                  </a:lnTo>
                  <a:lnTo>
                    <a:pt x="32385" y="433324"/>
                  </a:lnTo>
                  <a:lnTo>
                    <a:pt x="29718" y="435102"/>
                  </a:lnTo>
                  <a:lnTo>
                    <a:pt x="25781" y="440436"/>
                  </a:lnTo>
                  <a:lnTo>
                    <a:pt x="22860" y="442849"/>
                  </a:lnTo>
                  <a:lnTo>
                    <a:pt x="21209" y="445516"/>
                  </a:lnTo>
                  <a:lnTo>
                    <a:pt x="18288" y="447294"/>
                  </a:lnTo>
                  <a:lnTo>
                    <a:pt x="7747" y="455041"/>
                  </a:lnTo>
                  <a:lnTo>
                    <a:pt x="5842" y="457454"/>
                  </a:lnTo>
                  <a:lnTo>
                    <a:pt x="0" y="461010"/>
                  </a:lnTo>
                  <a:lnTo>
                    <a:pt x="0" y="450596"/>
                  </a:lnTo>
                  <a:lnTo>
                    <a:pt x="3175" y="448183"/>
                  </a:lnTo>
                  <a:lnTo>
                    <a:pt x="3937" y="447294"/>
                  </a:lnTo>
                  <a:lnTo>
                    <a:pt x="5842" y="446405"/>
                  </a:lnTo>
                  <a:lnTo>
                    <a:pt x="6858" y="444627"/>
                  </a:lnTo>
                  <a:lnTo>
                    <a:pt x="10795" y="441071"/>
                  </a:lnTo>
                  <a:lnTo>
                    <a:pt x="11811" y="439547"/>
                  </a:lnTo>
                  <a:lnTo>
                    <a:pt x="15367" y="435991"/>
                  </a:lnTo>
                  <a:lnTo>
                    <a:pt x="16256" y="434213"/>
                  </a:lnTo>
                  <a:lnTo>
                    <a:pt x="18288" y="433324"/>
                  </a:lnTo>
                  <a:lnTo>
                    <a:pt x="18288" y="431800"/>
                  </a:lnTo>
                  <a:lnTo>
                    <a:pt x="21209" y="429133"/>
                  </a:lnTo>
                  <a:lnTo>
                    <a:pt x="22860" y="425577"/>
                  </a:lnTo>
                  <a:lnTo>
                    <a:pt x="23749" y="424942"/>
                  </a:lnTo>
                  <a:lnTo>
                    <a:pt x="25781" y="421386"/>
                  </a:lnTo>
                  <a:lnTo>
                    <a:pt x="27813" y="419608"/>
                  </a:lnTo>
                  <a:lnTo>
                    <a:pt x="29718" y="416306"/>
                  </a:lnTo>
                  <a:lnTo>
                    <a:pt x="29718" y="414528"/>
                  </a:lnTo>
                  <a:lnTo>
                    <a:pt x="31369" y="412750"/>
                  </a:lnTo>
                  <a:lnTo>
                    <a:pt x="34290" y="407670"/>
                  </a:lnTo>
                  <a:lnTo>
                    <a:pt x="34290" y="405892"/>
                  </a:lnTo>
                  <a:lnTo>
                    <a:pt x="38227" y="399034"/>
                  </a:lnTo>
                  <a:lnTo>
                    <a:pt x="38862" y="396367"/>
                  </a:lnTo>
                  <a:lnTo>
                    <a:pt x="39878" y="394589"/>
                  </a:lnTo>
                  <a:lnTo>
                    <a:pt x="39878" y="393065"/>
                  </a:lnTo>
                  <a:lnTo>
                    <a:pt x="44704" y="382397"/>
                  </a:lnTo>
                  <a:lnTo>
                    <a:pt x="44704" y="379984"/>
                  </a:lnTo>
                  <a:lnTo>
                    <a:pt x="45847" y="378460"/>
                  </a:lnTo>
                  <a:lnTo>
                    <a:pt x="46736" y="375539"/>
                  </a:lnTo>
                  <a:lnTo>
                    <a:pt x="46736" y="373126"/>
                  </a:lnTo>
                  <a:lnTo>
                    <a:pt x="48387" y="368681"/>
                  </a:lnTo>
                  <a:lnTo>
                    <a:pt x="48387" y="366268"/>
                  </a:lnTo>
                  <a:lnTo>
                    <a:pt x="49403" y="363601"/>
                  </a:lnTo>
                  <a:lnTo>
                    <a:pt x="50419" y="362077"/>
                  </a:lnTo>
                  <a:lnTo>
                    <a:pt x="50419" y="359156"/>
                  </a:lnTo>
                  <a:lnTo>
                    <a:pt x="51308" y="356743"/>
                  </a:lnTo>
                  <a:lnTo>
                    <a:pt x="51308" y="354076"/>
                  </a:lnTo>
                  <a:lnTo>
                    <a:pt x="53340" y="348996"/>
                  </a:lnTo>
                  <a:lnTo>
                    <a:pt x="53340" y="346329"/>
                  </a:lnTo>
                  <a:lnTo>
                    <a:pt x="54229" y="343662"/>
                  </a:lnTo>
                  <a:lnTo>
                    <a:pt x="54229" y="341376"/>
                  </a:lnTo>
                  <a:lnTo>
                    <a:pt x="55245" y="338582"/>
                  </a:lnTo>
                  <a:lnTo>
                    <a:pt x="55245" y="332613"/>
                  </a:lnTo>
                  <a:lnTo>
                    <a:pt x="55880" y="329946"/>
                  </a:lnTo>
                  <a:lnTo>
                    <a:pt x="55880" y="327660"/>
                  </a:lnTo>
                  <a:lnTo>
                    <a:pt x="56896" y="324993"/>
                  </a:lnTo>
                  <a:lnTo>
                    <a:pt x="56896" y="322326"/>
                  </a:lnTo>
                  <a:lnTo>
                    <a:pt x="57785" y="318897"/>
                  </a:lnTo>
                  <a:lnTo>
                    <a:pt x="57785" y="313563"/>
                  </a:lnTo>
                  <a:lnTo>
                    <a:pt x="58928" y="311277"/>
                  </a:lnTo>
                  <a:lnTo>
                    <a:pt x="58928" y="307594"/>
                  </a:lnTo>
                  <a:lnTo>
                    <a:pt x="59817" y="304927"/>
                  </a:lnTo>
                  <a:lnTo>
                    <a:pt x="59817" y="299085"/>
                  </a:lnTo>
                  <a:lnTo>
                    <a:pt x="60833" y="296672"/>
                  </a:lnTo>
                  <a:lnTo>
                    <a:pt x="60833" y="281813"/>
                  </a:lnTo>
                  <a:lnTo>
                    <a:pt x="61849" y="278511"/>
                  </a:lnTo>
                  <a:lnTo>
                    <a:pt x="61849" y="266192"/>
                  </a:lnTo>
                  <a:lnTo>
                    <a:pt x="62738" y="263906"/>
                  </a:lnTo>
                  <a:lnTo>
                    <a:pt x="62738" y="206121"/>
                  </a:lnTo>
                  <a:lnTo>
                    <a:pt x="61849" y="203454"/>
                  </a:lnTo>
                  <a:lnTo>
                    <a:pt x="61849" y="187071"/>
                  </a:lnTo>
                  <a:lnTo>
                    <a:pt x="60833" y="184404"/>
                  </a:lnTo>
                  <a:lnTo>
                    <a:pt x="60833" y="172466"/>
                  </a:lnTo>
                  <a:lnTo>
                    <a:pt x="59817" y="168910"/>
                  </a:lnTo>
                  <a:lnTo>
                    <a:pt x="59817" y="159639"/>
                  </a:lnTo>
                  <a:lnTo>
                    <a:pt x="58928" y="156972"/>
                  </a:lnTo>
                  <a:lnTo>
                    <a:pt x="58928" y="154305"/>
                  </a:lnTo>
                  <a:lnTo>
                    <a:pt x="57785" y="151003"/>
                  </a:lnTo>
                  <a:lnTo>
                    <a:pt x="57785" y="145669"/>
                  </a:lnTo>
                  <a:lnTo>
                    <a:pt x="56896" y="142367"/>
                  </a:lnTo>
                  <a:lnTo>
                    <a:pt x="56896" y="137033"/>
                  </a:lnTo>
                  <a:lnTo>
                    <a:pt x="55880" y="134747"/>
                  </a:lnTo>
                  <a:lnTo>
                    <a:pt x="55880" y="131064"/>
                  </a:lnTo>
                  <a:lnTo>
                    <a:pt x="55245" y="129286"/>
                  </a:lnTo>
                  <a:lnTo>
                    <a:pt x="55245" y="125984"/>
                  </a:lnTo>
                  <a:lnTo>
                    <a:pt x="54229" y="123317"/>
                  </a:lnTo>
                  <a:lnTo>
                    <a:pt x="54229" y="120650"/>
                  </a:lnTo>
                  <a:lnTo>
                    <a:pt x="53340" y="118237"/>
                  </a:lnTo>
                  <a:lnTo>
                    <a:pt x="53340" y="115570"/>
                  </a:lnTo>
                  <a:lnTo>
                    <a:pt x="52324" y="112903"/>
                  </a:lnTo>
                  <a:lnTo>
                    <a:pt x="52324" y="110236"/>
                  </a:lnTo>
                  <a:lnTo>
                    <a:pt x="51308" y="108712"/>
                  </a:lnTo>
                  <a:lnTo>
                    <a:pt x="50419" y="105156"/>
                  </a:lnTo>
                  <a:lnTo>
                    <a:pt x="50419" y="100965"/>
                  </a:lnTo>
                  <a:lnTo>
                    <a:pt x="48387" y="96901"/>
                  </a:lnTo>
                  <a:lnTo>
                    <a:pt x="48387" y="93853"/>
                  </a:lnTo>
                  <a:lnTo>
                    <a:pt x="47498" y="92329"/>
                  </a:lnTo>
                  <a:lnTo>
                    <a:pt x="46736" y="89662"/>
                  </a:lnTo>
                  <a:lnTo>
                    <a:pt x="45847" y="87884"/>
                  </a:lnTo>
                  <a:lnTo>
                    <a:pt x="45847" y="85471"/>
                  </a:lnTo>
                  <a:lnTo>
                    <a:pt x="44704" y="82804"/>
                  </a:lnTo>
                  <a:lnTo>
                    <a:pt x="44704" y="81407"/>
                  </a:lnTo>
                  <a:lnTo>
                    <a:pt x="39878" y="70612"/>
                  </a:lnTo>
                  <a:lnTo>
                    <a:pt x="39878" y="69088"/>
                  </a:lnTo>
                  <a:lnTo>
                    <a:pt x="34290" y="57785"/>
                  </a:lnTo>
                  <a:lnTo>
                    <a:pt x="34290" y="56007"/>
                  </a:lnTo>
                  <a:lnTo>
                    <a:pt x="27813" y="44196"/>
                  </a:lnTo>
                  <a:lnTo>
                    <a:pt x="25781" y="42291"/>
                  </a:lnTo>
                  <a:lnTo>
                    <a:pt x="21844" y="35560"/>
                  </a:lnTo>
                  <a:lnTo>
                    <a:pt x="20320" y="33655"/>
                  </a:lnTo>
                  <a:lnTo>
                    <a:pt x="17272" y="28702"/>
                  </a:lnTo>
                  <a:lnTo>
                    <a:pt x="15367" y="27813"/>
                  </a:lnTo>
                  <a:lnTo>
                    <a:pt x="14351" y="25908"/>
                  </a:lnTo>
                  <a:lnTo>
                    <a:pt x="12319" y="24130"/>
                  </a:lnTo>
                  <a:lnTo>
                    <a:pt x="10795" y="20955"/>
                  </a:lnTo>
                  <a:lnTo>
                    <a:pt x="5842" y="16383"/>
                  </a:lnTo>
                  <a:lnTo>
                    <a:pt x="4826" y="14986"/>
                  </a:lnTo>
                  <a:lnTo>
                    <a:pt x="0" y="1041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5" name="TextBox 24"/>
          <p:cNvSpPr txBox="1"/>
          <p:nvPr/>
        </p:nvSpPr>
        <p:spPr>
          <a:xfrm>
            <a:off x="1552115" y="4508304"/>
            <a:ext cx="91803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.008</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1490361" y="5889929"/>
            <a:ext cx="104844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0.9</a:t>
            </a:r>
            <a:endParaRPr lang="en-US" sz="2400" b="1" dirty="0">
              <a:solidFill>
                <a:srgbClr val="0000FF"/>
              </a:solidFill>
              <a:latin typeface="Arial" pitchFamily="34" charset="0"/>
              <a:cs typeface="Arial" pitchFamily="34" charset="0"/>
            </a:endParaRPr>
          </a:p>
        </p:txBody>
      </p:sp>
      <p:grpSp>
        <p:nvGrpSpPr>
          <p:cNvPr id="29" name="Group 28"/>
          <p:cNvGrpSpPr/>
          <p:nvPr/>
        </p:nvGrpSpPr>
        <p:grpSpPr>
          <a:xfrm>
            <a:off x="2106121" y="5842000"/>
            <a:ext cx="1630614" cy="625385"/>
            <a:chOff x="1778000" y="4089400"/>
            <a:chExt cx="1501141" cy="679324"/>
          </a:xfrm>
        </p:grpSpPr>
        <p:sp>
          <p:nvSpPr>
            <p:cNvPr id="27" name="Freeform 26"/>
            <p:cNvSpPr/>
            <p:nvPr/>
          </p:nvSpPr>
          <p:spPr>
            <a:xfrm>
              <a:off x="1781048" y="4089400"/>
              <a:ext cx="1498093" cy="27052"/>
            </a:xfrm>
            <a:custGeom>
              <a:avLst/>
              <a:gdLst/>
              <a:ahLst/>
              <a:cxnLst/>
              <a:rect l="0" t="0" r="0" b="0"/>
              <a:pathLst>
                <a:path w="1498093" h="27052">
                  <a:moveTo>
                    <a:pt x="0" y="0"/>
                  </a:moveTo>
                  <a:lnTo>
                    <a:pt x="1498092" y="0"/>
                  </a:lnTo>
                  <a:lnTo>
                    <a:pt x="1498092" y="27051"/>
                  </a:lnTo>
                  <a:lnTo>
                    <a:pt x="0" y="27051"/>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 name="Freeform 27"/>
            <p:cNvSpPr/>
            <p:nvPr/>
          </p:nvSpPr>
          <p:spPr>
            <a:xfrm>
              <a:off x="1778000" y="4096004"/>
              <a:ext cx="130684" cy="672720"/>
            </a:xfrm>
            <a:custGeom>
              <a:avLst/>
              <a:gdLst/>
              <a:ahLst/>
              <a:cxnLst/>
              <a:rect l="0" t="0" r="0" b="0"/>
              <a:pathLst>
                <a:path w="130684" h="672720">
                  <a:moveTo>
                    <a:pt x="0" y="0"/>
                  </a:moveTo>
                  <a:lnTo>
                    <a:pt x="4318" y="2540"/>
                  </a:lnTo>
                  <a:lnTo>
                    <a:pt x="8001" y="6477"/>
                  </a:lnTo>
                  <a:lnTo>
                    <a:pt x="15875" y="11176"/>
                  </a:lnTo>
                  <a:lnTo>
                    <a:pt x="18034" y="16510"/>
                  </a:lnTo>
                  <a:lnTo>
                    <a:pt x="21971" y="19050"/>
                  </a:lnTo>
                  <a:lnTo>
                    <a:pt x="25908" y="22606"/>
                  </a:lnTo>
                  <a:lnTo>
                    <a:pt x="32131" y="30480"/>
                  </a:lnTo>
                  <a:lnTo>
                    <a:pt x="38862" y="36449"/>
                  </a:lnTo>
                  <a:lnTo>
                    <a:pt x="42291" y="41656"/>
                  </a:lnTo>
                  <a:lnTo>
                    <a:pt x="46355" y="45085"/>
                  </a:lnTo>
                  <a:lnTo>
                    <a:pt x="52451" y="52959"/>
                  </a:lnTo>
                  <a:lnTo>
                    <a:pt x="69342" y="78994"/>
                  </a:lnTo>
                  <a:lnTo>
                    <a:pt x="72009" y="85598"/>
                  </a:lnTo>
                  <a:lnTo>
                    <a:pt x="76835" y="94234"/>
                  </a:lnTo>
                  <a:lnTo>
                    <a:pt x="89662" y="120777"/>
                  </a:lnTo>
                  <a:lnTo>
                    <a:pt x="90932" y="125476"/>
                  </a:lnTo>
                  <a:lnTo>
                    <a:pt x="96266" y="136906"/>
                  </a:lnTo>
                  <a:lnTo>
                    <a:pt x="97663" y="143383"/>
                  </a:lnTo>
                  <a:lnTo>
                    <a:pt x="103886" y="159385"/>
                  </a:lnTo>
                  <a:lnTo>
                    <a:pt x="111252" y="183769"/>
                  </a:lnTo>
                  <a:lnTo>
                    <a:pt x="116586" y="207772"/>
                  </a:lnTo>
                  <a:lnTo>
                    <a:pt x="124206" y="245110"/>
                  </a:lnTo>
                  <a:lnTo>
                    <a:pt x="124206" y="251587"/>
                  </a:lnTo>
                  <a:lnTo>
                    <a:pt x="125476" y="257556"/>
                  </a:lnTo>
                  <a:lnTo>
                    <a:pt x="125476" y="264160"/>
                  </a:lnTo>
                  <a:lnTo>
                    <a:pt x="127254" y="270256"/>
                  </a:lnTo>
                  <a:lnTo>
                    <a:pt x="127254" y="276860"/>
                  </a:lnTo>
                  <a:lnTo>
                    <a:pt x="128143" y="282956"/>
                  </a:lnTo>
                  <a:lnTo>
                    <a:pt x="128143" y="289306"/>
                  </a:lnTo>
                  <a:lnTo>
                    <a:pt x="129413" y="295402"/>
                  </a:lnTo>
                  <a:lnTo>
                    <a:pt x="129413" y="309372"/>
                  </a:lnTo>
                  <a:lnTo>
                    <a:pt x="130683" y="315468"/>
                  </a:lnTo>
                  <a:lnTo>
                    <a:pt x="130683" y="349377"/>
                  </a:lnTo>
                  <a:lnTo>
                    <a:pt x="129413" y="357124"/>
                  </a:lnTo>
                  <a:lnTo>
                    <a:pt x="129413" y="377190"/>
                  </a:lnTo>
                  <a:lnTo>
                    <a:pt x="128143" y="383667"/>
                  </a:lnTo>
                  <a:lnTo>
                    <a:pt x="127254" y="403606"/>
                  </a:lnTo>
                  <a:lnTo>
                    <a:pt x="125476" y="411099"/>
                  </a:lnTo>
                  <a:lnTo>
                    <a:pt x="125476" y="417576"/>
                  </a:lnTo>
                  <a:lnTo>
                    <a:pt x="122809" y="430149"/>
                  </a:lnTo>
                  <a:lnTo>
                    <a:pt x="122809" y="436245"/>
                  </a:lnTo>
                  <a:lnTo>
                    <a:pt x="120523" y="448818"/>
                  </a:lnTo>
                  <a:lnTo>
                    <a:pt x="117983" y="455422"/>
                  </a:lnTo>
                  <a:lnTo>
                    <a:pt x="117983" y="461518"/>
                  </a:lnTo>
                  <a:lnTo>
                    <a:pt x="115316" y="474091"/>
                  </a:lnTo>
                  <a:lnTo>
                    <a:pt x="112649" y="480187"/>
                  </a:lnTo>
                  <a:lnTo>
                    <a:pt x="109093" y="499237"/>
                  </a:lnTo>
                  <a:lnTo>
                    <a:pt x="103886" y="510540"/>
                  </a:lnTo>
                  <a:lnTo>
                    <a:pt x="101092" y="523240"/>
                  </a:lnTo>
                  <a:lnTo>
                    <a:pt x="98425" y="528320"/>
                  </a:lnTo>
                  <a:lnTo>
                    <a:pt x="89662" y="552323"/>
                  </a:lnTo>
                  <a:lnTo>
                    <a:pt x="76835" y="578358"/>
                  </a:lnTo>
                  <a:lnTo>
                    <a:pt x="61849" y="607441"/>
                  </a:lnTo>
                  <a:lnTo>
                    <a:pt x="55245" y="614807"/>
                  </a:lnTo>
                  <a:lnTo>
                    <a:pt x="50292" y="623570"/>
                  </a:lnTo>
                  <a:lnTo>
                    <a:pt x="46355" y="627507"/>
                  </a:lnTo>
                  <a:lnTo>
                    <a:pt x="43688" y="632206"/>
                  </a:lnTo>
                  <a:lnTo>
                    <a:pt x="40132" y="634873"/>
                  </a:lnTo>
                  <a:lnTo>
                    <a:pt x="34798" y="642620"/>
                  </a:lnTo>
                  <a:lnTo>
                    <a:pt x="30861" y="646176"/>
                  </a:lnTo>
                  <a:lnTo>
                    <a:pt x="28702" y="649986"/>
                  </a:lnTo>
                  <a:lnTo>
                    <a:pt x="24638" y="652653"/>
                  </a:lnTo>
                  <a:lnTo>
                    <a:pt x="10541" y="663956"/>
                  </a:lnTo>
                  <a:lnTo>
                    <a:pt x="8001" y="667512"/>
                  </a:lnTo>
                  <a:lnTo>
                    <a:pt x="0" y="672719"/>
                  </a:lnTo>
                  <a:lnTo>
                    <a:pt x="0" y="657479"/>
                  </a:lnTo>
                  <a:lnTo>
                    <a:pt x="4318" y="653923"/>
                  </a:lnTo>
                  <a:lnTo>
                    <a:pt x="5207" y="652653"/>
                  </a:lnTo>
                  <a:lnTo>
                    <a:pt x="8001" y="651383"/>
                  </a:lnTo>
                  <a:lnTo>
                    <a:pt x="9271" y="648716"/>
                  </a:lnTo>
                  <a:lnTo>
                    <a:pt x="14478" y="643636"/>
                  </a:lnTo>
                  <a:lnTo>
                    <a:pt x="15875" y="641350"/>
                  </a:lnTo>
                  <a:lnTo>
                    <a:pt x="20701" y="636143"/>
                  </a:lnTo>
                  <a:lnTo>
                    <a:pt x="21971" y="633603"/>
                  </a:lnTo>
                  <a:lnTo>
                    <a:pt x="24638" y="632206"/>
                  </a:lnTo>
                  <a:lnTo>
                    <a:pt x="24638" y="630047"/>
                  </a:lnTo>
                  <a:lnTo>
                    <a:pt x="28702" y="626110"/>
                  </a:lnTo>
                  <a:lnTo>
                    <a:pt x="30861" y="620903"/>
                  </a:lnTo>
                  <a:lnTo>
                    <a:pt x="32131" y="620141"/>
                  </a:lnTo>
                  <a:lnTo>
                    <a:pt x="34798" y="614807"/>
                  </a:lnTo>
                  <a:lnTo>
                    <a:pt x="37592" y="612267"/>
                  </a:lnTo>
                  <a:lnTo>
                    <a:pt x="40132" y="607441"/>
                  </a:lnTo>
                  <a:lnTo>
                    <a:pt x="40132" y="604901"/>
                  </a:lnTo>
                  <a:lnTo>
                    <a:pt x="42291" y="602361"/>
                  </a:lnTo>
                  <a:lnTo>
                    <a:pt x="46355" y="594868"/>
                  </a:lnTo>
                  <a:lnTo>
                    <a:pt x="46355" y="592328"/>
                  </a:lnTo>
                  <a:lnTo>
                    <a:pt x="51689" y="582295"/>
                  </a:lnTo>
                  <a:lnTo>
                    <a:pt x="52451" y="578358"/>
                  </a:lnTo>
                  <a:lnTo>
                    <a:pt x="53848" y="575691"/>
                  </a:lnTo>
                  <a:lnTo>
                    <a:pt x="53848" y="573532"/>
                  </a:lnTo>
                  <a:lnTo>
                    <a:pt x="60452" y="557911"/>
                  </a:lnTo>
                  <a:lnTo>
                    <a:pt x="60452" y="554482"/>
                  </a:lnTo>
                  <a:lnTo>
                    <a:pt x="61849" y="552323"/>
                  </a:lnTo>
                  <a:lnTo>
                    <a:pt x="63119" y="547878"/>
                  </a:lnTo>
                  <a:lnTo>
                    <a:pt x="63119" y="544449"/>
                  </a:lnTo>
                  <a:lnTo>
                    <a:pt x="65405" y="537972"/>
                  </a:lnTo>
                  <a:lnTo>
                    <a:pt x="65405" y="534416"/>
                  </a:lnTo>
                  <a:lnTo>
                    <a:pt x="66675" y="530606"/>
                  </a:lnTo>
                  <a:lnTo>
                    <a:pt x="68072" y="528320"/>
                  </a:lnTo>
                  <a:lnTo>
                    <a:pt x="68072" y="524002"/>
                  </a:lnTo>
                  <a:lnTo>
                    <a:pt x="69342" y="520573"/>
                  </a:lnTo>
                  <a:lnTo>
                    <a:pt x="69342" y="516636"/>
                  </a:lnTo>
                  <a:lnTo>
                    <a:pt x="72009" y="509270"/>
                  </a:lnTo>
                  <a:lnTo>
                    <a:pt x="72009" y="505333"/>
                  </a:lnTo>
                  <a:lnTo>
                    <a:pt x="73279" y="501523"/>
                  </a:lnTo>
                  <a:lnTo>
                    <a:pt x="73279" y="497967"/>
                  </a:lnTo>
                  <a:lnTo>
                    <a:pt x="74549" y="494030"/>
                  </a:lnTo>
                  <a:lnTo>
                    <a:pt x="74549" y="485394"/>
                  </a:lnTo>
                  <a:lnTo>
                    <a:pt x="75565" y="481457"/>
                  </a:lnTo>
                  <a:lnTo>
                    <a:pt x="75565" y="478028"/>
                  </a:lnTo>
                  <a:lnTo>
                    <a:pt x="76835" y="474091"/>
                  </a:lnTo>
                  <a:lnTo>
                    <a:pt x="76835" y="470154"/>
                  </a:lnTo>
                  <a:lnTo>
                    <a:pt x="78105" y="465328"/>
                  </a:lnTo>
                  <a:lnTo>
                    <a:pt x="78105" y="457581"/>
                  </a:lnTo>
                  <a:lnTo>
                    <a:pt x="79502" y="454152"/>
                  </a:lnTo>
                  <a:lnTo>
                    <a:pt x="79502" y="448818"/>
                  </a:lnTo>
                  <a:lnTo>
                    <a:pt x="80772" y="444881"/>
                  </a:lnTo>
                  <a:lnTo>
                    <a:pt x="80772" y="436245"/>
                  </a:lnTo>
                  <a:lnTo>
                    <a:pt x="82042" y="432816"/>
                  </a:lnTo>
                  <a:lnTo>
                    <a:pt x="82042" y="411099"/>
                  </a:lnTo>
                  <a:lnTo>
                    <a:pt x="83439" y="406273"/>
                  </a:lnTo>
                  <a:lnTo>
                    <a:pt x="83439" y="388493"/>
                  </a:lnTo>
                  <a:lnTo>
                    <a:pt x="84709" y="385064"/>
                  </a:lnTo>
                  <a:lnTo>
                    <a:pt x="84709" y="300736"/>
                  </a:lnTo>
                  <a:lnTo>
                    <a:pt x="83439" y="296799"/>
                  </a:lnTo>
                  <a:lnTo>
                    <a:pt x="83439" y="272923"/>
                  </a:lnTo>
                  <a:lnTo>
                    <a:pt x="82042" y="268986"/>
                  </a:lnTo>
                  <a:lnTo>
                    <a:pt x="82042" y="251587"/>
                  </a:lnTo>
                  <a:lnTo>
                    <a:pt x="80772" y="246380"/>
                  </a:lnTo>
                  <a:lnTo>
                    <a:pt x="80772" y="232918"/>
                  </a:lnTo>
                  <a:lnTo>
                    <a:pt x="79502" y="228981"/>
                  </a:lnTo>
                  <a:lnTo>
                    <a:pt x="79502" y="225044"/>
                  </a:lnTo>
                  <a:lnTo>
                    <a:pt x="78105" y="220218"/>
                  </a:lnTo>
                  <a:lnTo>
                    <a:pt x="78105" y="212471"/>
                  </a:lnTo>
                  <a:lnTo>
                    <a:pt x="76835" y="207772"/>
                  </a:lnTo>
                  <a:lnTo>
                    <a:pt x="76835" y="199898"/>
                  </a:lnTo>
                  <a:lnTo>
                    <a:pt x="75565" y="196469"/>
                  </a:lnTo>
                  <a:lnTo>
                    <a:pt x="75565" y="191135"/>
                  </a:lnTo>
                  <a:lnTo>
                    <a:pt x="74549" y="188468"/>
                  </a:lnTo>
                  <a:lnTo>
                    <a:pt x="74549" y="183769"/>
                  </a:lnTo>
                  <a:lnTo>
                    <a:pt x="73279" y="179832"/>
                  </a:lnTo>
                  <a:lnTo>
                    <a:pt x="73279" y="176022"/>
                  </a:lnTo>
                  <a:lnTo>
                    <a:pt x="72009" y="172466"/>
                  </a:lnTo>
                  <a:lnTo>
                    <a:pt x="72009" y="168656"/>
                  </a:lnTo>
                  <a:lnTo>
                    <a:pt x="70612" y="164719"/>
                  </a:lnTo>
                  <a:lnTo>
                    <a:pt x="70612" y="160782"/>
                  </a:lnTo>
                  <a:lnTo>
                    <a:pt x="69342" y="158623"/>
                  </a:lnTo>
                  <a:lnTo>
                    <a:pt x="68072" y="153289"/>
                  </a:lnTo>
                  <a:lnTo>
                    <a:pt x="68072" y="147193"/>
                  </a:lnTo>
                  <a:lnTo>
                    <a:pt x="65405" y="141224"/>
                  </a:lnTo>
                  <a:lnTo>
                    <a:pt x="65405" y="136906"/>
                  </a:lnTo>
                  <a:lnTo>
                    <a:pt x="64135" y="134747"/>
                  </a:lnTo>
                  <a:lnTo>
                    <a:pt x="63119" y="130810"/>
                  </a:lnTo>
                  <a:lnTo>
                    <a:pt x="61849" y="128143"/>
                  </a:lnTo>
                  <a:lnTo>
                    <a:pt x="61849" y="124714"/>
                  </a:lnTo>
                  <a:lnTo>
                    <a:pt x="60452" y="120777"/>
                  </a:lnTo>
                  <a:lnTo>
                    <a:pt x="60452" y="118618"/>
                  </a:lnTo>
                  <a:lnTo>
                    <a:pt x="53848" y="102997"/>
                  </a:lnTo>
                  <a:lnTo>
                    <a:pt x="53848" y="100838"/>
                  </a:lnTo>
                  <a:lnTo>
                    <a:pt x="46355" y="84201"/>
                  </a:lnTo>
                  <a:lnTo>
                    <a:pt x="46355" y="81661"/>
                  </a:lnTo>
                  <a:lnTo>
                    <a:pt x="37592" y="64389"/>
                  </a:lnTo>
                  <a:lnTo>
                    <a:pt x="34798" y="61722"/>
                  </a:lnTo>
                  <a:lnTo>
                    <a:pt x="29591" y="51689"/>
                  </a:lnTo>
                  <a:lnTo>
                    <a:pt x="27305" y="49022"/>
                  </a:lnTo>
                  <a:lnTo>
                    <a:pt x="23368" y="41656"/>
                  </a:lnTo>
                  <a:lnTo>
                    <a:pt x="20701" y="40386"/>
                  </a:lnTo>
                  <a:lnTo>
                    <a:pt x="19431" y="37719"/>
                  </a:lnTo>
                  <a:lnTo>
                    <a:pt x="16764" y="35179"/>
                  </a:lnTo>
                  <a:lnTo>
                    <a:pt x="14478" y="30480"/>
                  </a:lnTo>
                  <a:lnTo>
                    <a:pt x="8001" y="23876"/>
                  </a:lnTo>
                  <a:lnTo>
                    <a:pt x="6604" y="21717"/>
                  </a:lnTo>
                  <a:lnTo>
                    <a:pt x="0" y="1511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30" name="TextBox 29"/>
          <p:cNvSpPr txBox="1"/>
          <p:nvPr/>
        </p:nvSpPr>
        <p:spPr>
          <a:xfrm>
            <a:off x="1441753" y="6965446"/>
            <a:ext cx="1199848" cy="47335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68.342</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2738517" y="4508304"/>
            <a:ext cx="104844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4.2</a:t>
            </a:r>
            <a:endParaRPr lang="en-US" sz="2400" b="1">
              <a:solidFill>
                <a:srgbClr val="0000FF"/>
              </a:solidFill>
              <a:latin typeface="Arial" pitchFamily="34" charset="0"/>
              <a:cs typeface="Arial" pitchFamily="34" charset="0"/>
            </a:endParaRPr>
          </a:p>
        </p:txBody>
      </p:sp>
      <p:sp>
        <p:nvSpPr>
          <p:cNvPr id="38" name="TextBox 37"/>
          <p:cNvSpPr txBox="1"/>
          <p:nvPr/>
        </p:nvSpPr>
        <p:spPr>
          <a:xfrm>
            <a:off x="2308670" y="5885896"/>
            <a:ext cx="168303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678.921</a:t>
            </a:r>
            <a:endParaRPr lang="en-US" sz="2400" b="1" dirty="0">
              <a:solidFill>
                <a:srgbClr val="0000FF"/>
              </a:solidFill>
              <a:latin typeface="Arial" pitchFamily="34" charset="0"/>
              <a:cs typeface="Arial" pitchFamily="34" charset="0"/>
            </a:endParaRPr>
          </a:p>
        </p:txBody>
      </p:sp>
      <p:sp>
        <p:nvSpPr>
          <p:cNvPr id="39" name="TextBox 38"/>
          <p:cNvSpPr txBox="1"/>
          <p:nvPr/>
        </p:nvSpPr>
        <p:spPr>
          <a:xfrm>
            <a:off x="3155314" y="6977138"/>
            <a:ext cx="104844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2.2</a:t>
            </a:r>
            <a:endParaRPr lang="en-US" sz="2400" b="1">
              <a:solidFill>
                <a:srgbClr val="0000FF"/>
              </a:solidFill>
              <a:latin typeface="Arial" pitchFamily="34" charset="0"/>
              <a:cs typeface="Arial" pitchFamily="34" charset="0"/>
            </a:endParaRPr>
          </a:p>
        </p:txBody>
      </p:sp>
      <p:grpSp>
        <p:nvGrpSpPr>
          <p:cNvPr id="48" name="Group 47"/>
          <p:cNvGrpSpPr/>
          <p:nvPr/>
        </p:nvGrpSpPr>
        <p:grpSpPr>
          <a:xfrm>
            <a:off x="5850698" y="6963540"/>
            <a:ext cx="1167504" cy="409791"/>
            <a:chOff x="5118100" y="5473700"/>
            <a:chExt cx="1074802" cy="445136"/>
          </a:xfrm>
        </p:grpSpPr>
        <p:sp>
          <p:nvSpPr>
            <p:cNvPr id="46" name="Freeform 45"/>
            <p:cNvSpPr/>
            <p:nvPr/>
          </p:nvSpPr>
          <p:spPr>
            <a:xfrm>
              <a:off x="5120259" y="54737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 name="Freeform 46"/>
            <p:cNvSpPr/>
            <p:nvPr/>
          </p:nvSpPr>
          <p:spPr>
            <a:xfrm>
              <a:off x="5118100" y="54780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51" name="Group 50"/>
          <p:cNvGrpSpPr/>
          <p:nvPr/>
        </p:nvGrpSpPr>
        <p:grpSpPr>
          <a:xfrm>
            <a:off x="5883862" y="4391388"/>
            <a:ext cx="1167504" cy="409791"/>
            <a:chOff x="5232400" y="2679700"/>
            <a:chExt cx="1074802" cy="445136"/>
          </a:xfrm>
        </p:grpSpPr>
        <p:sp>
          <p:nvSpPr>
            <p:cNvPr id="49" name="Freeform 48"/>
            <p:cNvSpPr/>
            <p:nvPr/>
          </p:nvSpPr>
          <p:spPr>
            <a:xfrm>
              <a:off x="5234559" y="26797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 name="Freeform 49"/>
            <p:cNvSpPr/>
            <p:nvPr/>
          </p:nvSpPr>
          <p:spPr>
            <a:xfrm>
              <a:off x="5232400" y="26840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54" name="Group 53"/>
          <p:cNvGrpSpPr/>
          <p:nvPr/>
        </p:nvGrpSpPr>
        <p:grpSpPr>
          <a:xfrm>
            <a:off x="5874646" y="5654080"/>
            <a:ext cx="1167504" cy="409791"/>
            <a:chOff x="5168900" y="4051300"/>
            <a:chExt cx="1074802" cy="445136"/>
          </a:xfrm>
        </p:grpSpPr>
        <p:sp>
          <p:nvSpPr>
            <p:cNvPr id="52" name="Freeform 51"/>
            <p:cNvSpPr/>
            <p:nvPr/>
          </p:nvSpPr>
          <p:spPr>
            <a:xfrm>
              <a:off x="5171059" y="40513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 name="Freeform 52"/>
            <p:cNvSpPr/>
            <p:nvPr/>
          </p:nvSpPr>
          <p:spPr>
            <a:xfrm>
              <a:off x="5168900" y="40556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64" name="Group 63"/>
          <p:cNvGrpSpPr/>
          <p:nvPr/>
        </p:nvGrpSpPr>
        <p:grpSpPr>
          <a:xfrm>
            <a:off x="8201485" y="4379695"/>
            <a:ext cx="1972739" cy="508431"/>
            <a:chOff x="7366000" y="2667000"/>
            <a:chExt cx="1816100" cy="552284"/>
          </a:xfrm>
        </p:grpSpPr>
        <p:grpSp>
          <p:nvGrpSpPr>
            <p:cNvPr id="60" name="Group 59"/>
            <p:cNvGrpSpPr/>
            <p:nvPr/>
          </p:nvGrpSpPr>
          <p:grpSpPr>
            <a:xfrm>
              <a:off x="7950200" y="2667000"/>
              <a:ext cx="1074802" cy="445136"/>
              <a:chOff x="7950200" y="2667000"/>
              <a:chExt cx="1074802" cy="445136"/>
            </a:xfrm>
          </p:grpSpPr>
          <p:sp>
            <p:nvSpPr>
              <p:cNvPr id="58" name="Freeform 57"/>
              <p:cNvSpPr/>
              <p:nvPr/>
            </p:nvSpPr>
            <p:spPr>
              <a:xfrm>
                <a:off x="7952359" y="26670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9" name="Freeform 58"/>
              <p:cNvSpPr/>
              <p:nvPr/>
            </p:nvSpPr>
            <p:spPr>
              <a:xfrm>
                <a:off x="7950200" y="26713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63" name="Group 62"/>
            <p:cNvGrpSpPr/>
            <p:nvPr/>
          </p:nvGrpSpPr>
          <p:grpSpPr>
            <a:xfrm>
              <a:off x="7366000" y="2717800"/>
              <a:ext cx="1816100" cy="501484"/>
              <a:chOff x="7366000" y="2717800"/>
              <a:chExt cx="1816100" cy="501484"/>
            </a:xfrm>
          </p:grpSpPr>
          <p:sp>
            <p:nvSpPr>
              <p:cNvPr id="61" name="TextBox 60"/>
              <p:cNvSpPr txBox="1"/>
              <p:nvPr/>
            </p:nvSpPr>
            <p:spPr>
              <a:xfrm>
                <a:off x="8064500" y="2717800"/>
                <a:ext cx="11176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4200</a:t>
                </a:r>
                <a:endParaRPr lang="en-US" sz="2400" b="1">
                  <a:solidFill>
                    <a:srgbClr val="0000FF"/>
                  </a:solidFill>
                  <a:latin typeface="Arial" pitchFamily="34" charset="0"/>
                  <a:cs typeface="Arial" pitchFamily="34" charset="0"/>
                </a:endParaRPr>
              </a:p>
            </p:txBody>
          </p:sp>
          <p:sp>
            <p:nvSpPr>
              <p:cNvPr id="62" name="TextBox 61"/>
              <p:cNvSpPr txBox="1"/>
              <p:nvPr/>
            </p:nvSpPr>
            <p:spPr>
              <a:xfrm>
                <a:off x="7366000" y="2717800"/>
                <a:ext cx="9398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008</a:t>
                </a:r>
                <a:endParaRPr lang="en-US" sz="2400" b="1">
                  <a:solidFill>
                    <a:srgbClr val="0000FF"/>
                  </a:solidFill>
                  <a:latin typeface="Arial" pitchFamily="34" charset="0"/>
                  <a:cs typeface="Arial" pitchFamily="34" charset="0"/>
                </a:endParaRPr>
              </a:p>
            </p:txBody>
          </p:sp>
        </p:grpSp>
      </p:grpSp>
      <p:grpSp>
        <p:nvGrpSpPr>
          <p:cNvPr id="73" name="Group 72"/>
          <p:cNvGrpSpPr/>
          <p:nvPr/>
        </p:nvGrpSpPr>
        <p:grpSpPr>
          <a:xfrm>
            <a:off x="8587756" y="6975231"/>
            <a:ext cx="1167504" cy="409791"/>
            <a:chOff x="7721600" y="5486400"/>
            <a:chExt cx="1074802" cy="445136"/>
          </a:xfrm>
        </p:grpSpPr>
        <p:sp>
          <p:nvSpPr>
            <p:cNvPr id="71" name="Freeform 70"/>
            <p:cNvSpPr/>
            <p:nvPr/>
          </p:nvSpPr>
          <p:spPr>
            <a:xfrm>
              <a:off x="7723759" y="5486400"/>
              <a:ext cx="1072643" cy="17654"/>
            </a:xfrm>
            <a:custGeom>
              <a:avLst/>
              <a:gdLst/>
              <a:ahLst/>
              <a:cxnLst/>
              <a:rect l="0" t="0" r="0" b="0"/>
              <a:pathLst>
                <a:path w="1072643" h="17654">
                  <a:moveTo>
                    <a:pt x="0" y="0"/>
                  </a:moveTo>
                  <a:lnTo>
                    <a:pt x="1072642" y="0"/>
                  </a:lnTo>
                  <a:lnTo>
                    <a:pt x="1072642" y="17653"/>
                  </a:lnTo>
                  <a:lnTo>
                    <a:pt x="0" y="1765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2" name="Freeform 71"/>
            <p:cNvSpPr/>
            <p:nvPr/>
          </p:nvSpPr>
          <p:spPr>
            <a:xfrm>
              <a:off x="7721600" y="5490718"/>
              <a:ext cx="93600" cy="440818"/>
            </a:xfrm>
            <a:custGeom>
              <a:avLst/>
              <a:gdLst/>
              <a:ahLst/>
              <a:cxnLst/>
              <a:rect l="0" t="0" r="0" b="0"/>
              <a:pathLst>
                <a:path w="93600" h="440818">
                  <a:moveTo>
                    <a:pt x="0" y="0"/>
                  </a:moveTo>
                  <a:lnTo>
                    <a:pt x="3048" y="1651"/>
                  </a:lnTo>
                  <a:lnTo>
                    <a:pt x="5715" y="4318"/>
                  </a:lnTo>
                  <a:lnTo>
                    <a:pt x="11430" y="7366"/>
                  </a:lnTo>
                  <a:lnTo>
                    <a:pt x="12954" y="10795"/>
                  </a:lnTo>
                  <a:lnTo>
                    <a:pt x="15748" y="12446"/>
                  </a:lnTo>
                  <a:lnTo>
                    <a:pt x="18542" y="14859"/>
                  </a:lnTo>
                  <a:lnTo>
                    <a:pt x="22987" y="19939"/>
                  </a:lnTo>
                  <a:lnTo>
                    <a:pt x="27813" y="24003"/>
                  </a:lnTo>
                  <a:lnTo>
                    <a:pt x="30353" y="27305"/>
                  </a:lnTo>
                  <a:lnTo>
                    <a:pt x="33147" y="29591"/>
                  </a:lnTo>
                  <a:lnTo>
                    <a:pt x="37592" y="34671"/>
                  </a:lnTo>
                  <a:lnTo>
                    <a:pt x="49657" y="51816"/>
                  </a:lnTo>
                  <a:lnTo>
                    <a:pt x="51562" y="56134"/>
                  </a:lnTo>
                  <a:lnTo>
                    <a:pt x="54991" y="61722"/>
                  </a:lnTo>
                  <a:lnTo>
                    <a:pt x="64262" y="79121"/>
                  </a:lnTo>
                  <a:lnTo>
                    <a:pt x="65151" y="82296"/>
                  </a:lnTo>
                  <a:lnTo>
                    <a:pt x="68961" y="89662"/>
                  </a:lnTo>
                  <a:lnTo>
                    <a:pt x="69850" y="93980"/>
                  </a:lnTo>
                  <a:lnTo>
                    <a:pt x="74295" y="104521"/>
                  </a:lnTo>
                  <a:lnTo>
                    <a:pt x="79756" y="120523"/>
                  </a:lnTo>
                  <a:lnTo>
                    <a:pt x="83439" y="136144"/>
                  </a:lnTo>
                  <a:lnTo>
                    <a:pt x="88900" y="160655"/>
                  </a:lnTo>
                  <a:lnTo>
                    <a:pt x="88900" y="164973"/>
                  </a:lnTo>
                  <a:lnTo>
                    <a:pt x="89789" y="168783"/>
                  </a:lnTo>
                  <a:lnTo>
                    <a:pt x="89789" y="173101"/>
                  </a:lnTo>
                  <a:lnTo>
                    <a:pt x="91059" y="177165"/>
                  </a:lnTo>
                  <a:lnTo>
                    <a:pt x="91059" y="181483"/>
                  </a:lnTo>
                  <a:lnTo>
                    <a:pt x="91694" y="185420"/>
                  </a:lnTo>
                  <a:lnTo>
                    <a:pt x="91694" y="189611"/>
                  </a:lnTo>
                  <a:lnTo>
                    <a:pt x="92710" y="193675"/>
                  </a:lnTo>
                  <a:lnTo>
                    <a:pt x="92710" y="202692"/>
                  </a:lnTo>
                  <a:lnTo>
                    <a:pt x="93599" y="206756"/>
                  </a:lnTo>
                  <a:lnTo>
                    <a:pt x="93599" y="228981"/>
                  </a:lnTo>
                  <a:lnTo>
                    <a:pt x="92710" y="234061"/>
                  </a:lnTo>
                  <a:lnTo>
                    <a:pt x="92710" y="247269"/>
                  </a:lnTo>
                  <a:lnTo>
                    <a:pt x="91694" y="251460"/>
                  </a:lnTo>
                  <a:lnTo>
                    <a:pt x="91059" y="264541"/>
                  </a:lnTo>
                  <a:lnTo>
                    <a:pt x="89789" y="269494"/>
                  </a:lnTo>
                  <a:lnTo>
                    <a:pt x="89789" y="273685"/>
                  </a:lnTo>
                  <a:lnTo>
                    <a:pt x="87884" y="281940"/>
                  </a:lnTo>
                  <a:lnTo>
                    <a:pt x="87884" y="286004"/>
                  </a:lnTo>
                  <a:lnTo>
                    <a:pt x="86360" y="294132"/>
                  </a:lnTo>
                  <a:lnTo>
                    <a:pt x="84455" y="298450"/>
                  </a:lnTo>
                  <a:lnTo>
                    <a:pt x="84455" y="302387"/>
                  </a:lnTo>
                  <a:lnTo>
                    <a:pt x="82550" y="310769"/>
                  </a:lnTo>
                  <a:lnTo>
                    <a:pt x="80645" y="314706"/>
                  </a:lnTo>
                  <a:lnTo>
                    <a:pt x="78105" y="327279"/>
                  </a:lnTo>
                  <a:lnTo>
                    <a:pt x="74295" y="334645"/>
                  </a:lnTo>
                  <a:lnTo>
                    <a:pt x="72390" y="342900"/>
                  </a:lnTo>
                  <a:lnTo>
                    <a:pt x="70485" y="346329"/>
                  </a:lnTo>
                  <a:lnTo>
                    <a:pt x="64262" y="361950"/>
                  </a:lnTo>
                  <a:lnTo>
                    <a:pt x="54991" y="379095"/>
                  </a:lnTo>
                  <a:lnTo>
                    <a:pt x="44323" y="398145"/>
                  </a:lnTo>
                  <a:lnTo>
                    <a:pt x="39497" y="402971"/>
                  </a:lnTo>
                  <a:lnTo>
                    <a:pt x="35941" y="408686"/>
                  </a:lnTo>
                  <a:lnTo>
                    <a:pt x="33147" y="411226"/>
                  </a:lnTo>
                  <a:lnTo>
                    <a:pt x="31369" y="414401"/>
                  </a:lnTo>
                  <a:lnTo>
                    <a:pt x="28702" y="416052"/>
                  </a:lnTo>
                  <a:lnTo>
                    <a:pt x="24892" y="421259"/>
                  </a:lnTo>
                  <a:lnTo>
                    <a:pt x="22098" y="423418"/>
                  </a:lnTo>
                  <a:lnTo>
                    <a:pt x="20447" y="426085"/>
                  </a:lnTo>
                  <a:lnTo>
                    <a:pt x="17653" y="427736"/>
                  </a:lnTo>
                  <a:lnTo>
                    <a:pt x="7493" y="435102"/>
                  </a:lnTo>
                  <a:lnTo>
                    <a:pt x="5715" y="437515"/>
                  </a:lnTo>
                  <a:lnTo>
                    <a:pt x="0" y="440817"/>
                  </a:lnTo>
                  <a:lnTo>
                    <a:pt x="0" y="430911"/>
                  </a:lnTo>
                  <a:lnTo>
                    <a:pt x="3048" y="428625"/>
                  </a:lnTo>
                  <a:lnTo>
                    <a:pt x="3810" y="427736"/>
                  </a:lnTo>
                  <a:lnTo>
                    <a:pt x="5715" y="426974"/>
                  </a:lnTo>
                  <a:lnTo>
                    <a:pt x="6604" y="425196"/>
                  </a:lnTo>
                  <a:lnTo>
                    <a:pt x="10414" y="421767"/>
                  </a:lnTo>
                  <a:lnTo>
                    <a:pt x="11430" y="420370"/>
                  </a:lnTo>
                  <a:lnTo>
                    <a:pt x="14859" y="416941"/>
                  </a:lnTo>
                  <a:lnTo>
                    <a:pt x="15748" y="415290"/>
                  </a:lnTo>
                  <a:lnTo>
                    <a:pt x="17653" y="414401"/>
                  </a:lnTo>
                  <a:lnTo>
                    <a:pt x="17653" y="412877"/>
                  </a:lnTo>
                  <a:lnTo>
                    <a:pt x="20447" y="410337"/>
                  </a:lnTo>
                  <a:lnTo>
                    <a:pt x="22098" y="406908"/>
                  </a:lnTo>
                  <a:lnTo>
                    <a:pt x="22987" y="406400"/>
                  </a:lnTo>
                  <a:lnTo>
                    <a:pt x="24892" y="402971"/>
                  </a:lnTo>
                  <a:lnTo>
                    <a:pt x="26924" y="401320"/>
                  </a:lnTo>
                  <a:lnTo>
                    <a:pt x="28702" y="398145"/>
                  </a:lnTo>
                  <a:lnTo>
                    <a:pt x="28702" y="396367"/>
                  </a:lnTo>
                  <a:lnTo>
                    <a:pt x="30353" y="394716"/>
                  </a:lnTo>
                  <a:lnTo>
                    <a:pt x="33147" y="389890"/>
                  </a:lnTo>
                  <a:lnTo>
                    <a:pt x="33147" y="388239"/>
                  </a:lnTo>
                  <a:lnTo>
                    <a:pt x="36957" y="381635"/>
                  </a:lnTo>
                  <a:lnTo>
                    <a:pt x="37592" y="379095"/>
                  </a:lnTo>
                  <a:lnTo>
                    <a:pt x="38608" y="377317"/>
                  </a:lnTo>
                  <a:lnTo>
                    <a:pt x="38608" y="375920"/>
                  </a:lnTo>
                  <a:lnTo>
                    <a:pt x="43307" y="365633"/>
                  </a:lnTo>
                  <a:lnTo>
                    <a:pt x="43307" y="363347"/>
                  </a:lnTo>
                  <a:lnTo>
                    <a:pt x="44323" y="361950"/>
                  </a:lnTo>
                  <a:lnTo>
                    <a:pt x="45212" y="359156"/>
                  </a:lnTo>
                  <a:lnTo>
                    <a:pt x="45212" y="356870"/>
                  </a:lnTo>
                  <a:lnTo>
                    <a:pt x="46736" y="352552"/>
                  </a:lnTo>
                  <a:lnTo>
                    <a:pt x="46736" y="350266"/>
                  </a:lnTo>
                  <a:lnTo>
                    <a:pt x="47752" y="347726"/>
                  </a:lnTo>
                  <a:lnTo>
                    <a:pt x="48768" y="346329"/>
                  </a:lnTo>
                  <a:lnTo>
                    <a:pt x="48768" y="343408"/>
                  </a:lnTo>
                  <a:lnTo>
                    <a:pt x="49657" y="341122"/>
                  </a:lnTo>
                  <a:lnTo>
                    <a:pt x="49657" y="338582"/>
                  </a:lnTo>
                  <a:lnTo>
                    <a:pt x="51562" y="333756"/>
                  </a:lnTo>
                  <a:lnTo>
                    <a:pt x="51562" y="331216"/>
                  </a:lnTo>
                  <a:lnTo>
                    <a:pt x="52451" y="328676"/>
                  </a:lnTo>
                  <a:lnTo>
                    <a:pt x="52451" y="326390"/>
                  </a:lnTo>
                  <a:lnTo>
                    <a:pt x="53467" y="323723"/>
                  </a:lnTo>
                  <a:lnTo>
                    <a:pt x="53467" y="318135"/>
                  </a:lnTo>
                  <a:lnTo>
                    <a:pt x="54102" y="315595"/>
                  </a:lnTo>
                  <a:lnTo>
                    <a:pt x="54102" y="313309"/>
                  </a:lnTo>
                  <a:lnTo>
                    <a:pt x="54991" y="310769"/>
                  </a:lnTo>
                  <a:lnTo>
                    <a:pt x="54991" y="308229"/>
                  </a:lnTo>
                  <a:lnTo>
                    <a:pt x="55880" y="305054"/>
                  </a:lnTo>
                  <a:lnTo>
                    <a:pt x="55880" y="299847"/>
                  </a:lnTo>
                  <a:lnTo>
                    <a:pt x="56896" y="297688"/>
                  </a:lnTo>
                  <a:lnTo>
                    <a:pt x="56896" y="294132"/>
                  </a:lnTo>
                  <a:lnTo>
                    <a:pt x="57785" y="291592"/>
                  </a:lnTo>
                  <a:lnTo>
                    <a:pt x="57785" y="286004"/>
                  </a:lnTo>
                  <a:lnTo>
                    <a:pt x="58801" y="283718"/>
                  </a:lnTo>
                  <a:lnTo>
                    <a:pt x="58801" y="269494"/>
                  </a:lnTo>
                  <a:lnTo>
                    <a:pt x="59817" y="266319"/>
                  </a:lnTo>
                  <a:lnTo>
                    <a:pt x="59817" y="254635"/>
                  </a:lnTo>
                  <a:lnTo>
                    <a:pt x="60706" y="252349"/>
                  </a:lnTo>
                  <a:lnTo>
                    <a:pt x="60706" y="197104"/>
                  </a:lnTo>
                  <a:lnTo>
                    <a:pt x="59817" y="194564"/>
                  </a:lnTo>
                  <a:lnTo>
                    <a:pt x="59817" y="178816"/>
                  </a:lnTo>
                  <a:lnTo>
                    <a:pt x="58801" y="176276"/>
                  </a:lnTo>
                  <a:lnTo>
                    <a:pt x="58801" y="164973"/>
                  </a:lnTo>
                  <a:lnTo>
                    <a:pt x="57785" y="161417"/>
                  </a:lnTo>
                  <a:lnTo>
                    <a:pt x="57785" y="152654"/>
                  </a:lnTo>
                  <a:lnTo>
                    <a:pt x="56896" y="150114"/>
                  </a:lnTo>
                  <a:lnTo>
                    <a:pt x="56896" y="147574"/>
                  </a:lnTo>
                  <a:lnTo>
                    <a:pt x="55880" y="144399"/>
                  </a:lnTo>
                  <a:lnTo>
                    <a:pt x="55880" y="139192"/>
                  </a:lnTo>
                  <a:lnTo>
                    <a:pt x="54991" y="136144"/>
                  </a:lnTo>
                  <a:lnTo>
                    <a:pt x="54991" y="131064"/>
                  </a:lnTo>
                  <a:lnTo>
                    <a:pt x="54102" y="128778"/>
                  </a:lnTo>
                  <a:lnTo>
                    <a:pt x="54102" y="125349"/>
                  </a:lnTo>
                  <a:lnTo>
                    <a:pt x="53467" y="123571"/>
                  </a:lnTo>
                  <a:lnTo>
                    <a:pt x="53467" y="120523"/>
                  </a:lnTo>
                  <a:lnTo>
                    <a:pt x="52451" y="117856"/>
                  </a:lnTo>
                  <a:lnTo>
                    <a:pt x="52451" y="115316"/>
                  </a:lnTo>
                  <a:lnTo>
                    <a:pt x="51562" y="113030"/>
                  </a:lnTo>
                  <a:lnTo>
                    <a:pt x="51562" y="110490"/>
                  </a:lnTo>
                  <a:lnTo>
                    <a:pt x="50546" y="107950"/>
                  </a:lnTo>
                  <a:lnTo>
                    <a:pt x="50546" y="105410"/>
                  </a:lnTo>
                  <a:lnTo>
                    <a:pt x="49657" y="104013"/>
                  </a:lnTo>
                  <a:lnTo>
                    <a:pt x="48768" y="100457"/>
                  </a:lnTo>
                  <a:lnTo>
                    <a:pt x="48768" y="96520"/>
                  </a:lnTo>
                  <a:lnTo>
                    <a:pt x="46736" y="92583"/>
                  </a:lnTo>
                  <a:lnTo>
                    <a:pt x="46736" y="89662"/>
                  </a:lnTo>
                  <a:lnTo>
                    <a:pt x="45847" y="88265"/>
                  </a:lnTo>
                  <a:lnTo>
                    <a:pt x="45212" y="85725"/>
                  </a:lnTo>
                  <a:lnTo>
                    <a:pt x="44323" y="83947"/>
                  </a:lnTo>
                  <a:lnTo>
                    <a:pt x="44323" y="81788"/>
                  </a:lnTo>
                  <a:lnTo>
                    <a:pt x="43307" y="79121"/>
                  </a:lnTo>
                  <a:lnTo>
                    <a:pt x="43307" y="77724"/>
                  </a:lnTo>
                  <a:lnTo>
                    <a:pt x="38608" y="67437"/>
                  </a:lnTo>
                  <a:lnTo>
                    <a:pt x="38608" y="66040"/>
                  </a:lnTo>
                  <a:lnTo>
                    <a:pt x="33147" y="55245"/>
                  </a:lnTo>
                  <a:lnTo>
                    <a:pt x="33147" y="53594"/>
                  </a:lnTo>
                  <a:lnTo>
                    <a:pt x="26924" y="42164"/>
                  </a:lnTo>
                  <a:lnTo>
                    <a:pt x="24892" y="40386"/>
                  </a:lnTo>
                  <a:lnTo>
                    <a:pt x="21209" y="33909"/>
                  </a:lnTo>
                  <a:lnTo>
                    <a:pt x="19558" y="32131"/>
                  </a:lnTo>
                  <a:lnTo>
                    <a:pt x="16764" y="27305"/>
                  </a:lnTo>
                  <a:lnTo>
                    <a:pt x="14859" y="26543"/>
                  </a:lnTo>
                  <a:lnTo>
                    <a:pt x="13843" y="24765"/>
                  </a:lnTo>
                  <a:lnTo>
                    <a:pt x="11938" y="22987"/>
                  </a:lnTo>
                  <a:lnTo>
                    <a:pt x="10414" y="19939"/>
                  </a:lnTo>
                  <a:lnTo>
                    <a:pt x="5715" y="15621"/>
                  </a:lnTo>
                  <a:lnTo>
                    <a:pt x="4699" y="14224"/>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74" name="TextBox 73"/>
          <p:cNvSpPr txBox="1"/>
          <p:nvPr/>
        </p:nvSpPr>
        <p:spPr>
          <a:xfrm>
            <a:off x="8160099" y="7045381"/>
            <a:ext cx="82772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22</a:t>
            </a:r>
            <a:endParaRPr lang="en-US" sz="2400" b="1">
              <a:solidFill>
                <a:srgbClr val="0000FF"/>
              </a:solidFill>
              <a:latin typeface="Arial" pitchFamily="34" charset="0"/>
              <a:cs typeface="Arial" pitchFamily="34" charset="0"/>
            </a:endParaRPr>
          </a:p>
        </p:txBody>
      </p:sp>
      <p:sp>
        <p:nvSpPr>
          <p:cNvPr id="75" name="TextBox 74"/>
          <p:cNvSpPr txBox="1"/>
          <p:nvPr/>
        </p:nvSpPr>
        <p:spPr>
          <a:xfrm>
            <a:off x="8670528" y="7033689"/>
            <a:ext cx="14899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683.42</a:t>
            </a:r>
            <a:endParaRPr lang="en-US" sz="2400" b="1">
              <a:solidFill>
                <a:srgbClr val="0000FF"/>
              </a:solidFill>
              <a:latin typeface="Arial" pitchFamily="34" charset="0"/>
              <a:cs typeface="Arial" pitchFamily="34" charset="0"/>
            </a:endParaRPr>
          </a:p>
        </p:txBody>
      </p:sp>
      <p:sp>
        <p:nvSpPr>
          <p:cNvPr id="79" name="Rectangle 78"/>
          <p:cNvSpPr/>
          <p:nvPr/>
        </p:nvSpPr>
        <p:spPr>
          <a:xfrm>
            <a:off x="869950" y="882471"/>
            <a:ext cx="9216400" cy="1200329"/>
          </a:xfrm>
          <a:prstGeom prst="rect">
            <a:avLst/>
          </a:prstGeom>
        </p:spPr>
        <p:txBody>
          <a:bodyPr wrap="square">
            <a:spAutoFit/>
          </a:bodyPr>
          <a:lstStyle/>
          <a:p>
            <a:pPr algn="ctr"/>
            <a:r>
              <a:rPr lang="en-US" sz="3600" b="1" dirty="0">
                <a:solidFill>
                  <a:srgbClr val="0000FF"/>
                </a:solidFill>
                <a:latin typeface="Arial" pitchFamily="34" charset="0"/>
                <a:cs typeface="Arial" pitchFamily="34" charset="0"/>
              </a:rPr>
              <a:t>Rewrite each problem after multiplying by a power of 10.</a:t>
            </a:r>
          </a:p>
        </p:txBody>
      </p:sp>
      <p:pic>
        <p:nvPicPr>
          <p:cNvPr id="80" name="Picture 7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4695" y="2962166"/>
            <a:ext cx="2006251" cy="1153293"/>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8214" y="4224532"/>
            <a:ext cx="2006251" cy="1153293"/>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4360" y="5425192"/>
            <a:ext cx="2006251" cy="1153293"/>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0754" y="6796684"/>
            <a:ext cx="2006251" cy="1153293"/>
          </a:xfrm>
          <a:prstGeom prst="rect">
            <a:avLst/>
          </a:prstGeom>
        </p:spPr>
      </p:pic>
      <p:sp>
        <p:nvSpPr>
          <p:cNvPr id="31" name="TextBox 30"/>
          <p:cNvSpPr txBox="1"/>
          <p:nvPr/>
        </p:nvSpPr>
        <p:spPr>
          <a:xfrm>
            <a:off x="2556959" y="6793100"/>
            <a:ext cx="569494" cy="830997"/>
          </a:xfrm>
          <a:prstGeom prst="rect">
            <a:avLst/>
          </a:prstGeom>
          <a:noFill/>
        </p:spPr>
        <p:txBody>
          <a:bodyPr wrap="square" rtlCol="0">
            <a:spAutoFit/>
          </a:bodyPr>
          <a:lstStyle/>
          <a:p>
            <a:r>
              <a:rPr lang="en-US" sz="4800" dirty="0" smtClean="0">
                <a:solidFill>
                  <a:srgbClr val="3F36F4"/>
                </a:solidFill>
                <a:latin typeface="Arial"/>
                <a:cs typeface="Arial"/>
              </a:rPr>
              <a:t>÷</a:t>
            </a:r>
            <a:endParaRPr lang="en-US" sz="4800" dirty="0">
              <a:solidFill>
                <a:srgbClr val="3F36F4"/>
              </a:solidFill>
            </a:endParaRPr>
          </a:p>
        </p:txBody>
      </p:sp>
      <p:sp>
        <p:nvSpPr>
          <p:cNvPr id="67" name="TextBox 66"/>
          <p:cNvSpPr txBox="1"/>
          <p:nvPr/>
        </p:nvSpPr>
        <p:spPr>
          <a:xfrm>
            <a:off x="2652047" y="3098800"/>
            <a:ext cx="569494" cy="830997"/>
          </a:xfrm>
          <a:prstGeom prst="rect">
            <a:avLst/>
          </a:prstGeom>
          <a:noFill/>
        </p:spPr>
        <p:txBody>
          <a:bodyPr wrap="square" rtlCol="0">
            <a:spAutoFit/>
          </a:bodyPr>
          <a:lstStyle/>
          <a:p>
            <a:r>
              <a:rPr lang="en-US" sz="4800" dirty="0" smtClean="0">
                <a:solidFill>
                  <a:srgbClr val="3F36F4"/>
                </a:solidFill>
                <a:latin typeface="Arial"/>
                <a:cs typeface="Arial"/>
              </a:rPr>
              <a:t>÷</a:t>
            </a:r>
            <a:endParaRPr lang="en-US" sz="4800" dirty="0">
              <a:solidFill>
                <a:srgbClr val="3F36F4"/>
              </a:solidFill>
            </a:endParaRPr>
          </a:p>
        </p:txBody>
      </p:sp>
    </p:spTree>
    <p:extLst>
      <p:ext uri="{BB962C8B-B14F-4D97-AF65-F5344CB8AC3E}">
        <p14:creationId xmlns:p14="http://schemas.microsoft.com/office/powerpoint/2010/main" xmlns="" val="2927478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0"/>
                                        </p:tgtEl>
                                      </p:cBhvr>
                                    </p:animEffect>
                                    <p:set>
                                      <p:cBhvr>
                                        <p:cTn id="7" dur="1" fill="hold">
                                          <p:stCondLst>
                                            <p:cond delay="1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8" restart="whenNotActive" fill="hold" evtFilter="cancelBubble" nodeType="interactiveSeq">
                <p:stCondLst>
                  <p:cond evt="onClick" delay="0">
                    <p:tgtEl>
                      <p:spTgt spid="8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81"/>
                                        </p:tgtEl>
                                      </p:cBhvr>
                                    </p:animEffect>
                                    <p:set>
                                      <p:cBhvr>
                                        <p:cTn id="13" dur="1" fill="hold">
                                          <p:stCondLst>
                                            <p:cond delay="1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4" restart="whenNotActive" fill="hold" evtFilter="cancelBubble" nodeType="interactiveSeq">
                <p:stCondLst>
                  <p:cond evt="onClick" delay="0">
                    <p:tgtEl>
                      <p:spTgt spid="8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82"/>
                                        </p:tgtEl>
                                      </p:cBhvr>
                                    </p:animEffect>
                                    <p:set>
                                      <p:cBhvr>
                                        <p:cTn id="19" dur="1" fill="hold">
                                          <p:stCondLst>
                                            <p:cond delay="1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 restart="whenNotActive" fill="hold" evtFilter="cancelBubble" nodeType="interactiveSeq">
                <p:stCondLst>
                  <p:cond evt="onClick" delay="0">
                    <p:tgtEl>
                      <p:spTgt spid="8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83"/>
                                        </p:tgtEl>
                                      </p:cBhvr>
                                    </p:animEffect>
                                    <p:set>
                                      <p:cBhvr>
                                        <p:cTn id="25" dur="1" fill="hold">
                                          <p:stCondLst>
                                            <p:cond delay="1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17387" y="1025539"/>
            <a:ext cx="6483826" cy="304698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Now do the dividing for the first two!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2)		                                                   </a:t>
            </a:r>
          </a:p>
          <a:p>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6966664" y="4208829"/>
            <a:ext cx="2262442" cy="1846659"/>
          </a:xfrm>
          <a:prstGeom prst="rect">
            <a:avLst/>
          </a:prstGeom>
          <a:noFill/>
        </p:spPr>
        <p:txBody>
          <a:bodyPr vert="horz" rtlCol="0">
            <a:spAutoFit/>
          </a:bodyPr>
          <a:lstStyle/>
          <a:p>
            <a:r>
              <a:rPr lang="en-US" sz="1900" u="sng" smtClean="0">
                <a:solidFill>
                  <a:srgbClr val="000000"/>
                </a:solidFill>
                <a:latin typeface="Arial" pitchFamily="34" charset="0"/>
                <a:cs typeface="Arial" pitchFamily="34" charset="0"/>
              </a:rPr>
              <a:t>40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  20    </a:t>
            </a:r>
          </a:p>
          <a:p>
            <a:r>
              <a:rPr lang="en-US" sz="1900" smtClean="0">
                <a:solidFill>
                  <a:srgbClr val="000000"/>
                </a:solidFill>
                <a:latin typeface="Arial" pitchFamily="34" charset="0"/>
                <a:cs typeface="Arial" pitchFamily="34" charset="0"/>
              </a:rPr>
              <a:t>  </a:t>
            </a:r>
            <a:r>
              <a:rPr lang="en-US" sz="1900" u="sng" smtClean="0">
                <a:solidFill>
                  <a:srgbClr val="000000"/>
                </a:solidFill>
                <a:latin typeface="Arial" pitchFamily="34" charset="0"/>
                <a:cs typeface="Arial" pitchFamily="34" charset="0"/>
              </a:rPr>
              <a:t>16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    40    </a:t>
            </a:r>
          </a:p>
          <a:p>
            <a:r>
              <a:rPr lang="en-US" sz="1900" smtClean="0">
                <a:solidFill>
                  <a:srgbClr val="000000"/>
                </a:solidFill>
                <a:latin typeface="Arial" pitchFamily="34" charset="0"/>
                <a:cs typeface="Arial" pitchFamily="34" charset="0"/>
              </a:rPr>
              <a:t>    </a:t>
            </a:r>
            <a:r>
              <a:rPr lang="en-US" sz="1900" u="sng" smtClean="0">
                <a:solidFill>
                  <a:srgbClr val="000000"/>
                </a:solidFill>
                <a:latin typeface="Arial" pitchFamily="34" charset="0"/>
                <a:cs typeface="Arial" pitchFamily="34" charset="0"/>
              </a:rPr>
              <a:t>40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      0     </a:t>
            </a:r>
            <a:endParaRPr lang="en-US" sz="1900">
              <a:solidFill>
                <a:srgbClr val="000000"/>
              </a:solidFill>
              <a:latin typeface="Arial" pitchFamily="34" charset="0"/>
              <a:cs typeface="Arial" pitchFamily="34" charset="0"/>
            </a:endParaRPr>
          </a:p>
        </p:txBody>
      </p:sp>
      <p:cxnSp>
        <p:nvCxnSpPr>
          <p:cNvPr id="4" name="Straight Connector 3"/>
          <p:cNvCxnSpPr/>
          <p:nvPr/>
        </p:nvCxnSpPr>
        <p:spPr>
          <a:xfrm>
            <a:off x="7532689" y="4150370"/>
            <a:ext cx="0" cy="313101"/>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773142" y="4184626"/>
            <a:ext cx="0" cy="1008284"/>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908453" y="4040293"/>
            <a:ext cx="2345214" cy="1894243"/>
            <a:chOff x="1828800" y="3859911"/>
            <a:chExt cx="2159000" cy="2057622"/>
          </a:xfrm>
        </p:grpSpPr>
        <p:sp>
          <p:nvSpPr>
            <p:cNvPr id="6" name="TextBox 5"/>
            <p:cNvSpPr txBox="1"/>
            <p:nvPr/>
          </p:nvSpPr>
          <p:spPr>
            <a:xfrm>
              <a:off x="1828800" y="3911600"/>
              <a:ext cx="2159000" cy="2005933"/>
            </a:xfrm>
            <a:prstGeom prst="rect">
              <a:avLst/>
            </a:prstGeom>
            <a:noFill/>
          </p:spPr>
          <p:txBody>
            <a:bodyPr vert="horz" rtlCol="0">
              <a:spAutoFit/>
            </a:bodyPr>
            <a:lstStyle/>
            <a:p>
              <a:r>
                <a:rPr lang="en-US" sz="1900" u="sng" smtClean="0">
                  <a:solidFill>
                    <a:srgbClr val="000000"/>
                  </a:solidFill>
                  <a:latin typeface="Arial" pitchFamily="34" charset="0"/>
                  <a:cs typeface="Arial" pitchFamily="34" charset="0"/>
                </a:rPr>
                <a:t>250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1650    </a:t>
              </a:r>
            </a:p>
            <a:p>
              <a:r>
                <a:rPr lang="en-US" sz="1900" smtClean="0">
                  <a:solidFill>
                    <a:srgbClr val="000000"/>
                  </a:solidFill>
                  <a:latin typeface="Arial" pitchFamily="34" charset="0"/>
                  <a:cs typeface="Arial" pitchFamily="34" charset="0"/>
                </a:rPr>
                <a:t>1</a:t>
              </a:r>
              <a:r>
                <a:rPr lang="en-US" sz="1900" u="sng" smtClean="0">
                  <a:solidFill>
                    <a:srgbClr val="000000"/>
                  </a:solidFill>
                  <a:latin typeface="Arial" pitchFamily="34" charset="0"/>
                  <a:cs typeface="Arial" pitchFamily="34" charset="0"/>
                </a:rPr>
                <a:t>500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  1500    </a:t>
              </a:r>
            </a:p>
            <a:p>
              <a:r>
                <a:rPr lang="en-US" sz="1900" smtClean="0">
                  <a:solidFill>
                    <a:srgbClr val="000000"/>
                  </a:solidFill>
                  <a:latin typeface="Arial" pitchFamily="34" charset="0"/>
                  <a:cs typeface="Arial" pitchFamily="34" charset="0"/>
                </a:rPr>
                <a:t>  </a:t>
              </a:r>
              <a:r>
                <a:rPr lang="en-US" sz="1900" u="sng" smtClean="0">
                  <a:solidFill>
                    <a:srgbClr val="000000"/>
                  </a:solidFill>
                  <a:latin typeface="Arial" pitchFamily="34" charset="0"/>
                  <a:cs typeface="Arial" pitchFamily="34" charset="0"/>
                </a:rPr>
                <a:t>1500 </a:t>
              </a:r>
              <a:r>
                <a:rPr lang="en-US" sz="1900" smtClean="0">
                  <a:solidFill>
                    <a:srgbClr val="000000"/>
                  </a:solidFill>
                  <a:latin typeface="Arial" pitchFamily="34" charset="0"/>
                  <a:cs typeface="Arial" pitchFamily="34" charset="0"/>
                </a:rPr>
                <a:t>       </a:t>
              </a:r>
            </a:p>
            <a:p>
              <a:r>
                <a:rPr lang="en-US" sz="1900" smtClean="0">
                  <a:solidFill>
                    <a:srgbClr val="000000"/>
                  </a:solidFill>
                  <a:latin typeface="Arial" pitchFamily="34" charset="0"/>
                  <a:cs typeface="Arial" pitchFamily="34" charset="0"/>
                </a:rPr>
                <a:t>        0     </a:t>
              </a:r>
              <a:endParaRPr lang="en-US" sz="1900">
                <a:solidFill>
                  <a:srgbClr val="000000"/>
                </a:solidFill>
                <a:latin typeface="Arial" pitchFamily="34" charset="0"/>
                <a:cs typeface="Arial" pitchFamily="34" charset="0"/>
              </a:endParaRPr>
            </a:p>
          </p:txBody>
        </p:sp>
        <p:cxnSp>
          <p:nvCxnSpPr>
            <p:cNvPr id="7" name="Straight Connector 6"/>
            <p:cNvCxnSpPr/>
            <p:nvPr/>
          </p:nvCxnSpPr>
          <p:spPr>
            <a:xfrm>
              <a:off x="2578481" y="3898900"/>
              <a:ext cx="0" cy="317500"/>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9042" y="3859911"/>
              <a:ext cx="0" cy="1095248"/>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10" name="Picture 9"/>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093" t="32925" r="26104" b="34151"/>
          <a:stretch/>
        </p:blipFill>
        <p:spPr>
          <a:xfrm>
            <a:off x="1908453" y="1942488"/>
            <a:ext cx="1749147" cy="889202"/>
          </a:xfrm>
          <a:prstGeom prst="rect">
            <a:avLst/>
          </a:prstGeom>
          <a:solidFill>
            <a:scrgbClr r="0" g="0" b="0">
              <a:alpha val="0"/>
            </a:scrgbClr>
          </a:solidFill>
        </p:spPr>
      </p:pic>
      <p:pic>
        <p:nvPicPr>
          <p:cNvPr id="11" name="Picture 10"/>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4159" y="2209565"/>
            <a:ext cx="4580065" cy="3168423"/>
          </a:xfrm>
          <a:prstGeom prst="rect">
            <a:avLst/>
          </a:prstGeom>
          <a:solidFill>
            <a:scrgbClr r="0" g="0" b="0">
              <a:alpha val="0"/>
            </a:scrgbClr>
          </a:solidFill>
        </p:spPr>
      </p:pic>
      <p:pic>
        <p:nvPicPr>
          <p:cNvPr id="12" name="Picture 11"/>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4642" t="33528" r="30716" b="33548"/>
          <a:stretch/>
        </p:blipFill>
        <p:spPr>
          <a:xfrm>
            <a:off x="6458639" y="1942488"/>
            <a:ext cx="1209083" cy="889202"/>
          </a:xfrm>
          <a:prstGeom prst="rect">
            <a:avLst/>
          </a:prstGeom>
          <a:solidFill>
            <a:scrgbClr r="0" g="0" b="0">
              <a:alpha val="0"/>
            </a:scrgbClr>
          </a:solidFill>
        </p:spPr>
      </p:pic>
      <p:pic>
        <p:nvPicPr>
          <p:cNvPr id="13" name="Picture 12"/>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56038" y="2221256"/>
            <a:ext cx="4069636" cy="3682854"/>
          </a:xfrm>
          <a:prstGeom prst="rect">
            <a:avLst/>
          </a:prstGeom>
          <a:solidFill>
            <a:scrgbClr r="0" g="0" b="0">
              <a:alpha val="0"/>
            </a:scrgbClr>
          </a:solidFill>
        </p:spPr>
      </p:pic>
      <p:grpSp>
        <p:nvGrpSpPr>
          <p:cNvPr id="19" name="Group 18"/>
          <p:cNvGrpSpPr/>
          <p:nvPr/>
        </p:nvGrpSpPr>
        <p:grpSpPr>
          <a:xfrm>
            <a:off x="5975350" y="3247662"/>
            <a:ext cx="4419600" cy="3432538"/>
            <a:chOff x="4607433" y="2943733"/>
            <a:chExt cx="5781676" cy="3728594"/>
          </a:xfrm>
        </p:grpSpPr>
        <p:sp>
          <p:nvSpPr>
            <p:cNvPr id="17" name="Freeform 16"/>
            <p:cNvSpPr/>
            <p:nvPr/>
          </p:nvSpPr>
          <p:spPr>
            <a:xfrm>
              <a:off x="4607433" y="2943733"/>
              <a:ext cx="5781676" cy="3728594"/>
            </a:xfrm>
            <a:custGeom>
              <a:avLst/>
              <a:gdLst/>
              <a:ahLst/>
              <a:cxnLst/>
              <a:rect l="0" t="0" r="0" b="0"/>
              <a:pathLst>
                <a:path w="5781676" h="3728594">
                  <a:moveTo>
                    <a:pt x="0" y="0"/>
                  </a:moveTo>
                  <a:lnTo>
                    <a:pt x="5781675" y="0"/>
                  </a:lnTo>
                  <a:lnTo>
                    <a:pt x="5781675" y="3728593"/>
                  </a:lnTo>
                  <a:lnTo>
                    <a:pt x="0" y="372859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TextBox 17"/>
            <p:cNvSpPr txBox="1"/>
            <p:nvPr/>
          </p:nvSpPr>
          <p:spPr>
            <a:xfrm>
              <a:off x="7061200" y="2959100"/>
              <a:ext cx="983563" cy="401187"/>
            </a:xfrm>
            <a:prstGeom prst="rect">
              <a:avLst/>
            </a:prstGeom>
            <a:noFill/>
          </p:spPr>
          <p:txBody>
            <a:bodyPr vert="horz" wrap="square" rtlCol="0">
              <a:spAutoFit/>
            </a:bodyPr>
            <a:lstStyle/>
            <a:p>
              <a:r>
                <a:rPr lang="en-US" b="1" i="1" dirty="0" smtClean="0">
                  <a:solidFill>
                    <a:srgbClr val="0000FF"/>
                  </a:solidFill>
                  <a:latin typeface="Arial" pitchFamily="34" charset="0"/>
                  <a:cs typeface="Arial" pitchFamily="34" charset="0"/>
                </a:rPr>
                <a:t>Click </a:t>
              </a:r>
              <a:endParaRPr lang="en-US" b="1" i="1" dirty="0">
                <a:solidFill>
                  <a:srgbClr val="0000FF"/>
                </a:solidFill>
                <a:latin typeface="Arial" pitchFamily="34" charset="0"/>
                <a:cs typeface="Arial" pitchFamily="34" charset="0"/>
              </a:endParaRPr>
            </a:p>
          </p:txBody>
        </p:sp>
      </p:grpSp>
      <p:grpSp>
        <p:nvGrpSpPr>
          <p:cNvPr id="20" name="Group 19"/>
          <p:cNvGrpSpPr/>
          <p:nvPr/>
        </p:nvGrpSpPr>
        <p:grpSpPr>
          <a:xfrm>
            <a:off x="565150" y="3232150"/>
            <a:ext cx="4495800" cy="3432538"/>
            <a:chOff x="4607433" y="2943733"/>
            <a:chExt cx="5781676" cy="3728594"/>
          </a:xfrm>
        </p:grpSpPr>
        <p:sp>
          <p:nvSpPr>
            <p:cNvPr id="21" name="Freeform 20"/>
            <p:cNvSpPr/>
            <p:nvPr/>
          </p:nvSpPr>
          <p:spPr>
            <a:xfrm>
              <a:off x="4607433" y="2943733"/>
              <a:ext cx="5781676" cy="3728594"/>
            </a:xfrm>
            <a:custGeom>
              <a:avLst/>
              <a:gdLst/>
              <a:ahLst/>
              <a:cxnLst/>
              <a:rect l="0" t="0" r="0" b="0"/>
              <a:pathLst>
                <a:path w="5781676" h="3728594">
                  <a:moveTo>
                    <a:pt x="0" y="0"/>
                  </a:moveTo>
                  <a:lnTo>
                    <a:pt x="5781675" y="0"/>
                  </a:lnTo>
                  <a:lnTo>
                    <a:pt x="5781675" y="3728593"/>
                  </a:lnTo>
                  <a:lnTo>
                    <a:pt x="0" y="372859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TextBox 21"/>
            <p:cNvSpPr txBox="1"/>
            <p:nvPr/>
          </p:nvSpPr>
          <p:spPr>
            <a:xfrm>
              <a:off x="7061200" y="2959100"/>
              <a:ext cx="983563" cy="401187"/>
            </a:xfrm>
            <a:prstGeom prst="rect">
              <a:avLst/>
            </a:prstGeom>
            <a:noFill/>
          </p:spPr>
          <p:txBody>
            <a:bodyPr vert="horz" wrap="square" rtlCol="0">
              <a:spAutoFit/>
            </a:bodyPr>
            <a:lstStyle/>
            <a:p>
              <a:r>
                <a:rPr lang="en-US" b="1" i="1" dirty="0" smtClean="0">
                  <a:solidFill>
                    <a:srgbClr val="0000FF"/>
                  </a:solidFill>
                  <a:latin typeface="Arial" pitchFamily="34" charset="0"/>
                  <a:cs typeface="Arial" pitchFamily="34" charset="0"/>
                </a:rPr>
                <a:t>Click </a:t>
              </a:r>
              <a:endParaRPr lang="en-US" b="1" i="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2752703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20"/>
                                        </p:tgtEl>
                                      </p:cBhvr>
                                    </p:animEffect>
                                    <p:set>
                                      <p:cBhvr>
                                        <p:cTn id="7" dur="1" fill="hold">
                                          <p:stCondLst>
                                            <p:cond delay="2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3000"/>
                                        <p:tgtEl>
                                          <p:spTgt spid="19"/>
                                        </p:tgtEl>
                                      </p:cBhvr>
                                    </p:animEffect>
                                    <p:set>
                                      <p:cBhvr>
                                        <p:cTn id="13" dur="1" fill="hold">
                                          <p:stCondLst>
                                            <p:cond delay="2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940298" y="1955800"/>
            <a:ext cx="88290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39</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220942"/>
            <a:ext cx="4414520" cy="58458"/>
          </a:xfrm>
          <a:prstGeom prst="rect">
            <a:avLst/>
          </a:prstGeom>
          <a:solidFill>
            <a:scrgbClr r="0" g="0" b="0">
              <a:alpha val="0"/>
            </a:scrgbClr>
          </a:solidFill>
        </p:spPr>
      </p:pic>
      <p:sp>
        <p:nvSpPr>
          <p:cNvPr id="9" name="TextBox 8"/>
          <p:cNvSpPr txBox="1"/>
          <p:nvPr/>
        </p:nvSpPr>
        <p:spPr>
          <a:xfrm>
            <a:off x="795687" y="999362"/>
            <a:ext cx="6838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999362"/>
            <a:ext cx="2417159" cy="150810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Divide</a:t>
            </a:r>
          </a:p>
          <a:p>
            <a:endParaRPr lang="en-US" sz="36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0.78 ÷ 0.02 =</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5750" y="1727200"/>
            <a:ext cx="2118054" cy="889905"/>
          </a:xfrm>
          <a:prstGeom prst="rect">
            <a:avLst/>
          </a:prstGeom>
        </p:spPr>
      </p:pic>
    </p:spTree>
    <p:extLst>
      <p:ext uri="{BB962C8B-B14F-4D97-AF65-F5344CB8AC3E}">
        <p14:creationId xmlns:p14="http://schemas.microsoft.com/office/powerpoint/2010/main" xmlns="" val="18609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5854049" y="1036935"/>
            <a:ext cx="121399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8.11</a:t>
            </a:r>
            <a:endParaRPr lang="en-US" sz="2400" b="1">
              <a:solidFill>
                <a:srgbClr val="0000FF"/>
              </a:solidFill>
              <a:latin typeface="Arial" pitchFamily="34" charset="0"/>
              <a:cs typeface="Arial" pitchFamily="34" charset="0"/>
            </a:endParaRPr>
          </a:p>
        </p:txBody>
      </p:sp>
      <p:grpSp>
        <p:nvGrpSpPr>
          <p:cNvPr id="6" name="Group 5"/>
          <p:cNvGrpSpPr/>
          <p:nvPr/>
        </p:nvGrpSpPr>
        <p:grpSpPr>
          <a:xfrm>
            <a:off x="2393950" y="863600"/>
            <a:ext cx="1514871" cy="571486"/>
            <a:chOff x="1892300" y="1308100"/>
            <a:chExt cx="1394588" cy="620777"/>
          </a:xfrm>
        </p:grpSpPr>
        <p:sp>
          <p:nvSpPr>
            <p:cNvPr id="4" name="Freeform 3"/>
            <p:cNvSpPr/>
            <p:nvPr/>
          </p:nvSpPr>
          <p:spPr>
            <a:xfrm>
              <a:off x="1895094" y="1308100"/>
              <a:ext cx="1391794" cy="24639"/>
            </a:xfrm>
            <a:custGeom>
              <a:avLst/>
              <a:gdLst/>
              <a:ahLst/>
              <a:cxnLst/>
              <a:rect l="0" t="0" r="0" b="0"/>
              <a:pathLst>
                <a:path w="1391794" h="24639">
                  <a:moveTo>
                    <a:pt x="0" y="0"/>
                  </a:moveTo>
                  <a:lnTo>
                    <a:pt x="1391793" y="0"/>
                  </a:lnTo>
                  <a:lnTo>
                    <a:pt x="1391793" y="24638"/>
                  </a:lnTo>
                  <a:lnTo>
                    <a:pt x="0" y="24638"/>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Freeform 4"/>
            <p:cNvSpPr/>
            <p:nvPr/>
          </p:nvSpPr>
          <p:spPr>
            <a:xfrm>
              <a:off x="1892300" y="1314069"/>
              <a:ext cx="121413" cy="614808"/>
            </a:xfrm>
            <a:custGeom>
              <a:avLst/>
              <a:gdLst/>
              <a:ahLst/>
              <a:cxnLst/>
              <a:rect l="0" t="0" r="0" b="0"/>
              <a:pathLst>
                <a:path w="121413" h="614808">
                  <a:moveTo>
                    <a:pt x="0" y="0"/>
                  </a:moveTo>
                  <a:lnTo>
                    <a:pt x="4064" y="2413"/>
                  </a:lnTo>
                  <a:lnTo>
                    <a:pt x="7366" y="5969"/>
                  </a:lnTo>
                  <a:lnTo>
                    <a:pt x="14732" y="10287"/>
                  </a:lnTo>
                  <a:lnTo>
                    <a:pt x="16764" y="15113"/>
                  </a:lnTo>
                  <a:lnTo>
                    <a:pt x="20447" y="17399"/>
                  </a:lnTo>
                  <a:lnTo>
                    <a:pt x="24130" y="20701"/>
                  </a:lnTo>
                  <a:lnTo>
                    <a:pt x="29845" y="27813"/>
                  </a:lnTo>
                  <a:lnTo>
                    <a:pt x="36068" y="33401"/>
                  </a:lnTo>
                  <a:lnTo>
                    <a:pt x="39370" y="38100"/>
                  </a:lnTo>
                  <a:lnTo>
                    <a:pt x="43053" y="41275"/>
                  </a:lnTo>
                  <a:lnTo>
                    <a:pt x="48768" y="48514"/>
                  </a:lnTo>
                  <a:lnTo>
                    <a:pt x="64389" y="72263"/>
                  </a:lnTo>
                  <a:lnTo>
                    <a:pt x="66929" y="78359"/>
                  </a:lnTo>
                  <a:lnTo>
                    <a:pt x="71374" y="86233"/>
                  </a:lnTo>
                  <a:lnTo>
                    <a:pt x="83312" y="110490"/>
                  </a:lnTo>
                  <a:lnTo>
                    <a:pt x="84455" y="114808"/>
                  </a:lnTo>
                  <a:lnTo>
                    <a:pt x="89408" y="125095"/>
                  </a:lnTo>
                  <a:lnTo>
                    <a:pt x="90678" y="131064"/>
                  </a:lnTo>
                  <a:lnTo>
                    <a:pt x="96393" y="145796"/>
                  </a:lnTo>
                  <a:lnTo>
                    <a:pt x="103378" y="168021"/>
                  </a:lnTo>
                  <a:lnTo>
                    <a:pt x="108331" y="189865"/>
                  </a:lnTo>
                  <a:lnTo>
                    <a:pt x="115316" y="224028"/>
                  </a:lnTo>
                  <a:lnTo>
                    <a:pt x="115316" y="229997"/>
                  </a:lnTo>
                  <a:lnTo>
                    <a:pt x="116586" y="235458"/>
                  </a:lnTo>
                  <a:lnTo>
                    <a:pt x="116586" y="241427"/>
                  </a:lnTo>
                  <a:lnTo>
                    <a:pt x="118237" y="247015"/>
                  </a:lnTo>
                  <a:lnTo>
                    <a:pt x="118237" y="252984"/>
                  </a:lnTo>
                  <a:lnTo>
                    <a:pt x="118999" y="258572"/>
                  </a:lnTo>
                  <a:lnTo>
                    <a:pt x="118999" y="264541"/>
                  </a:lnTo>
                  <a:lnTo>
                    <a:pt x="120269" y="270002"/>
                  </a:lnTo>
                  <a:lnTo>
                    <a:pt x="120269" y="282702"/>
                  </a:lnTo>
                  <a:lnTo>
                    <a:pt x="121412" y="288290"/>
                  </a:lnTo>
                  <a:lnTo>
                    <a:pt x="121412" y="319278"/>
                  </a:lnTo>
                  <a:lnTo>
                    <a:pt x="120269" y="326517"/>
                  </a:lnTo>
                  <a:lnTo>
                    <a:pt x="120269" y="344805"/>
                  </a:lnTo>
                  <a:lnTo>
                    <a:pt x="118999" y="350647"/>
                  </a:lnTo>
                  <a:lnTo>
                    <a:pt x="118237" y="368935"/>
                  </a:lnTo>
                  <a:lnTo>
                    <a:pt x="116586" y="375793"/>
                  </a:lnTo>
                  <a:lnTo>
                    <a:pt x="116586" y="381635"/>
                  </a:lnTo>
                  <a:lnTo>
                    <a:pt x="114046" y="393192"/>
                  </a:lnTo>
                  <a:lnTo>
                    <a:pt x="114046" y="398780"/>
                  </a:lnTo>
                  <a:lnTo>
                    <a:pt x="112014" y="410210"/>
                  </a:lnTo>
                  <a:lnTo>
                    <a:pt x="109601" y="416179"/>
                  </a:lnTo>
                  <a:lnTo>
                    <a:pt x="109601" y="421767"/>
                  </a:lnTo>
                  <a:lnTo>
                    <a:pt x="107061" y="433324"/>
                  </a:lnTo>
                  <a:lnTo>
                    <a:pt x="104648" y="438912"/>
                  </a:lnTo>
                  <a:lnTo>
                    <a:pt x="101346" y="456311"/>
                  </a:lnTo>
                  <a:lnTo>
                    <a:pt x="96393" y="466598"/>
                  </a:lnTo>
                  <a:lnTo>
                    <a:pt x="93980" y="478155"/>
                  </a:lnTo>
                  <a:lnTo>
                    <a:pt x="91440" y="482981"/>
                  </a:lnTo>
                  <a:lnTo>
                    <a:pt x="83312" y="504825"/>
                  </a:lnTo>
                  <a:lnTo>
                    <a:pt x="71374" y="528574"/>
                  </a:lnTo>
                  <a:lnTo>
                    <a:pt x="57404" y="555244"/>
                  </a:lnTo>
                  <a:lnTo>
                    <a:pt x="51308" y="561975"/>
                  </a:lnTo>
                  <a:lnTo>
                    <a:pt x="46736" y="569976"/>
                  </a:lnTo>
                  <a:lnTo>
                    <a:pt x="43053" y="573532"/>
                  </a:lnTo>
                  <a:lnTo>
                    <a:pt x="40640" y="577850"/>
                  </a:lnTo>
                  <a:lnTo>
                    <a:pt x="37211" y="580263"/>
                  </a:lnTo>
                  <a:lnTo>
                    <a:pt x="32385" y="587375"/>
                  </a:lnTo>
                  <a:lnTo>
                    <a:pt x="28702" y="590550"/>
                  </a:lnTo>
                  <a:lnTo>
                    <a:pt x="26670" y="594106"/>
                  </a:lnTo>
                  <a:lnTo>
                    <a:pt x="22860" y="596519"/>
                  </a:lnTo>
                  <a:lnTo>
                    <a:pt x="9779" y="606806"/>
                  </a:lnTo>
                  <a:lnTo>
                    <a:pt x="7366" y="610108"/>
                  </a:lnTo>
                  <a:lnTo>
                    <a:pt x="0" y="614807"/>
                  </a:lnTo>
                  <a:lnTo>
                    <a:pt x="0" y="600964"/>
                  </a:lnTo>
                  <a:lnTo>
                    <a:pt x="4064" y="597662"/>
                  </a:lnTo>
                  <a:lnTo>
                    <a:pt x="4826" y="596519"/>
                  </a:lnTo>
                  <a:lnTo>
                    <a:pt x="7366" y="595376"/>
                  </a:lnTo>
                  <a:lnTo>
                    <a:pt x="8636" y="592963"/>
                  </a:lnTo>
                  <a:lnTo>
                    <a:pt x="13462" y="588137"/>
                  </a:lnTo>
                  <a:lnTo>
                    <a:pt x="14732" y="586232"/>
                  </a:lnTo>
                  <a:lnTo>
                    <a:pt x="19177" y="581406"/>
                  </a:lnTo>
                  <a:lnTo>
                    <a:pt x="20447" y="579120"/>
                  </a:lnTo>
                  <a:lnTo>
                    <a:pt x="22860" y="577850"/>
                  </a:lnTo>
                  <a:lnTo>
                    <a:pt x="22860" y="575818"/>
                  </a:lnTo>
                  <a:lnTo>
                    <a:pt x="26670" y="572262"/>
                  </a:lnTo>
                  <a:lnTo>
                    <a:pt x="28702" y="567436"/>
                  </a:lnTo>
                  <a:lnTo>
                    <a:pt x="29845" y="566801"/>
                  </a:lnTo>
                  <a:lnTo>
                    <a:pt x="32385" y="561975"/>
                  </a:lnTo>
                  <a:lnTo>
                    <a:pt x="34925" y="559562"/>
                  </a:lnTo>
                  <a:lnTo>
                    <a:pt x="37211" y="555244"/>
                  </a:lnTo>
                  <a:lnTo>
                    <a:pt x="37211" y="552831"/>
                  </a:lnTo>
                  <a:lnTo>
                    <a:pt x="39370" y="550418"/>
                  </a:lnTo>
                  <a:lnTo>
                    <a:pt x="43053" y="543687"/>
                  </a:lnTo>
                  <a:lnTo>
                    <a:pt x="43053" y="541274"/>
                  </a:lnTo>
                  <a:lnTo>
                    <a:pt x="48006" y="532257"/>
                  </a:lnTo>
                  <a:lnTo>
                    <a:pt x="48768" y="528574"/>
                  </a:lnTo>
                  <a:lnTo>
                    <a:pt x="50038" y="526161"/>
                  </a:lnTo>
                  <a:lnTo>
                    <a:pt x="50038" y="524256"/>
                  </a:lnTo>
                  <a:lnTo>
                    <a:pt x="56134" y="509905"/>
                  </a:lnTo>
                  <a:lnTo>
                    <a:pt x="56134" y="506730"/>
                  </a:lnTo>
                  <a:lnTo>
                    <a:pt x="57404" y="504825"/>
                  </a:lnTo>
                  <a:lnTo>
                    <a:pt x="58674" y="500761"/>
                  </a:lnTo>
                  <a:lnTo>
                    <a:pt x="58674" y="497586"/>
                  </a:lnTo>
                  <a:lnTo>
                    <a:pt x="60706" y="491617"/>
                  </a:lnTo>
                  <a:lnTo>
                    <a:pt x="60706" y="488442"/>
                  </a:lnTo>
                  <a:lnTo>
                    <a:pt x="61976" y="484886"/>
                  </a:lnTo>
                  <a:lnTo>
                    <a:pt x="63246" y="482981"/>
                  </a:lnTo>
                  <a:lnTo>
                    <a:pt x="63246" y="478917"/>
                  </a:lnTo>
                  <a:lnTo>
                    <a:pt x="64389" y="475742"/>
                  </a:lnTo>
                  <a:lnTo>
                    <a:pt x="64389" y="472186"/>
                  </a:lnTo>
                  <a:lnTo>
                    <a:pt x="66929" y="465455"/>
                  </a:lnTo>
                  <a:lnTo>
                    <a:pt x="66929" y="461899"/>
                  </a:lnTo>
                  <a:lnTo>
                    <a:pt x="68072" y="458343"/>
                  </a:lnTo>
                  <a:lnTo>
                    <a:pt x="68072" y="455168"/>
                  </a:lnTo>
                  <a:lnTo>
                    <a:pt x="69342" y="451485"/>
                  </a:lnTo>
                  <a:lnTo>
                    <a:pt x="69342" y="443611"/>
                  </a:lnTo>
                  <a:lnTo>
                    <a:pt x="70231" y="440055"/>
                  </a:lnTo>
                  <a:lnTo>
                    <a:pt x="70231" y="436880"/>
                  </a:lnTo>
                  <a:lnTo>
                    <a:pt x="71374" y="433324"/>
                  </a:lnTo>
                  <a:lnTo>
                    <a:pt x="71374" y="429768"/>
                  </a:lnTo>
                  <a:lnTo>
                    <a:pt x="72517" y="425323"/>
                  </a:lnTo>
                  <a:lnTo>
                    <a:pt x="72517" y="418211"/>
                  </a:lnTo>
                  <a:lnTo>
                    <a:pt x="73914" y="415036"/>
                  </a:lnTo>
                  <a:lnTo>
                    <a:pt x="73914" y="410210"/>
                  </a:lnTo>
                  <a:lnTo>
                    <a:pt x="75057" y="406654"/>
                  </a:lnTo>
                  <a:lnTo>
                    <a:pt x="75057" y="398780"/>
                  </a:lnTo>
                  <a:lnTo>
                    <a:pt x="76200" y="395605"/>
                  </a:lnTo>
                  <a:lnTo>
                    <a:pt x="76200" y="375793"/>
                  </a:lnTo>
                  <a:lnTo>
                    <a:pt x="77597" y="371348"/>
                  </a:lnTo>
                  <a:lnTo>
                    <a:pt x="77597" y="355092"/>
                  </a:lnTo>
                  <a:lnTo>
                    <a:pt x="78740" y="351917"/>
                  </a:lnTo>
                  <a:lnTo>
                    <a:pt x="78740" y="274828"/>
                  </a:lnTo>
                  <a:lnTo>
                    <a:pt x="77597" y="271272"/>
                  </a:lnTo>
                  <a:lnTo>
                    <a:pt x="77597" y="249428"/>
                  </a:lnTo>
                  <a:lnTo>
                    <a:pt x="76200" y="245872"/>
                  </a:lnTo>
                  <a:lnTo>
                    <a:pt x="76200" y="229997"/>
                  </a:lnTo>
                  <a:lnTo>
                    <a:pt x="75057" y="225171"/>
                  </a:lnTo>
                  <a:lnTo>
                    <a:pt x="75057" y="212852"/>
                  </a:lnTo>
                  <a:lnTo>
                    <a:pt x="73914" y="209296"/>
                  </a:lnTo>
                  <a:lnTo>
                    <a:pt x="73914" y="205740"/>
                  </a:lnTo>
                  <a:lnTo>
                    <a:pt x="72517" y="201295"/>
                  </a:lnTo>
                  <a:lnTo>
                    <a:pt x="72517" y="194183"/>
                  </a:lnTo>
                  <a:lnTo>
                    <a:pt x="71374" y="189865"/>
                  </a:lnTo>
                  <a:lnTo>
                    <a:pt x="71374" y="182753"/>
                  </a:lnTo>
                  <a:lnTo>
                    <a:pt x="70231" y="179578"/>
                  </a:lnTo>
                  <a:lnTo>
                    <a:pt x="70231" y="174752"/>
                  </a:lnTo>
                  <a:lnTo>
                    <a:pt x="69342" y="172339"/>
                  </a:lnTo>
                  <a:lnTo>
                    <a:pt x="69342" y="168021"/>
                  </a:lnTo>
                  <a:lnTo>
                    <a:pt x="68072" y="164465"/>
                  </a:lnTo>
                  <a:lnTo>
                    <a:pt x="68072" y="160909"/>
                  </a:lnTo>
                  <a:lnTo>
                    <a:pt x="66929" y="157734"/>
                  </a:lnTo>
                  <a:lnTo>
                    <a:pt x="66929" y="154178"/>
                  </a:lnTo>
                  <a:lnTo>
                    <a:pt x="65659" y="150622"/>
                  </a:lnTo>
                  <a:lnTo>
                    <a:pt x="65659" y="147066"/>
                  </a:lnTo>
                  <a:lnTo>
                    <a:pt x="64389" y="145034"/>
                  </a:lnTo>
                  <a:lnTo>
                    <a:pt x="63246" y="140208"/>
                  </a:lnTo>
                  <a:lnTo>
                    <a:pt x="63246" y="134620"/>
                  </a:lnTo>
                  <a:lnTo>
                    <a:pt x="60706" y="129159"/>
                  </a:lnTo>
                  <a:lnTo>
                    <a:pt x="60706" y="125095"/>
                  </a:lnTo>
                  <a:lnTo>
                    <a:pt x="59563" y="123190"/>
                  </a:lnTo>
                  <a:lnTo>
                    <a:pt x="58674" y="119634"/>
                  </a:lnTo>
                  <a:lnTo>
                    <a:pt x="57404" y="117221"/>
                  </a:lnTo>
                  <a:lnTo>
                    <a:pt x="57404" y="114046"/>
                  </a:lnTo>
                  <a:lnTo>
                    <a:pt x="56134" y="110490"/>
                  </a:lnTo>
                  <a:lnTo>
                    <a:pt x="56134" y="108458"/>
                  </a:lnTo>
                  <a:lnTo>
                    <a:pt x="50038" y="94107"/>
                  </a:lnTo>
                  <a:lnTo>
                    <a:pt x="50038" y="92202"/>
                  </a:lnTo>
                  <a:lnTo>
                    <a:pt x="43053" y="77089"/>
                  </a:lnTo>
                  <a:lnTo>
                    <a:pt x="43053" y="74676"/>
                  </a:lnTo>
                  <a:lnTo>
                    <a:pt x="34925" y="58801"/>
                  </a:lnTo>
                  <a:lnTo>
                    <a:pt x="32385" y="56388"/>
                  </a:lnTo>
                  <a:lnTo>
                    <a:pt x="27432" y="47244"/>
                  </a:lnTo>
                  <a:lnTo>
                    <a:pt x="25400" y="44831"/>
                  </a:lnTo>
                  <a:lnTo>
                    <a:pt x="21717" y="38100"/>
                  </a:lnTo>
                  <a:lnTo>
                    <a:pt x="19177" y="36957"/>
                  </a:lnTo>
                  <a:lnTo>
                    <a:pt x="18034" y="34544"/>
                  </a:lnTo>
                  <a:lnTo>
                    <a:pt x="15494" y="32131"/>
                  </a:lnTo>
                  <a:lnTo>
                    <a:pt x="13462" y="27813"/>
                  </a:lnTo>
                  <a:lnTo>
                    <a:pt x="7366" y="21844"/>
                  </a:lnTo>
                  <a:lnTo>
                    <a:pt x="6096" y="19939"/>
                  </a:lnTo>
                  <a:lnTo>
                    <a:pt x="0" y="1384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
        <p:nvSpPr>
          <p:cNvPr id="12" name="TextBox 11"/>
          <p:cNvSpPr txBox="1"/>
          <p:nvPr/>
        </p:nvSpPr>
        <p:spPr>
          <a:xfrm>
            <a:off x="846213" y="999362"/>
            <a:ext cx="63333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1754516" y="996732"/>
            <a:ext cx="2468234" cy="523220"/>
          </a:xfrm>
          <a:prstGeom prst="rect">
            <a:avLst/>
          </a:prstGeom>
          <a:noFill/>
        </p:spPr>
        <p:txBody>
          <a:bodyPr vert="horz" wrap="square" rtlCol="0">
            <a:spAutoFit/>
          </a:bodyPr>
          <a:lstStyle/>
          <a:p>
            <a:r>
              <a:rPr lang="en-US" sz="2800" b="1" dirty="0" smtClean="0">
                <a:latin typeface="Arial" pitchFamily="34" charset="0"/>
                <a:cs typeface="Arial" pitchFamily="34" charset="0"/>
              </a:rPr>
              <a:t>0</a:t>
            </a:r>
            <a:r>
              <a:rPr lang="en-US" sz="2800" dirty="0" smtClean="0">
                <a:latin typeface="Arial" pitchFamily="34" charset="0"/>
                <a:cs typeface="Arial" pitchFamily="34" charset="0"/>
              </a:rPr>
              <a:t>.</a:t>
            </a:r>
            <a:r>
              <a:rPr lang="en-US" sz="2800" b="1" dirty="0" smtClean="0">
                <a:solidFill>
                  <a:srgbClr val="000000"/>
                </a:solidFill>
                <a:latin typeface="Arial" pitchFamily="34" charset="0"/>
                <a:cs typeface="Arial" pitchFamily="34" charset="0"/>
              </a:rPr>
              <a:t>6   4.866 </a:t>
            </a:r>
            <a:endParaRPr lang="en-US" sz="2800" b="1"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41950" y="837295"/>
            <a:ext cx="2118054" cy="889905"/>
          </a:xfrm>
          <a:prstGeom prst="rect">
            <a:avLst/>
          </a:prstGeom>
        </p:spPr>
      </p:pic>
    </p:spTree>
    <p:extLst>
      <p:ext uri="{BB962C8B-B14F-4D97-AF65-F5344CB8AC3E}">
        <p14:creationId xmlns:p14="http://schemas.microsoft.com/office/powerpoint/2010/main" xmlns="" val="188110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499350" y="1036935"/>
            <a:ext cx="88290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40</a:t>
            </a:r>
            <a:endParaRPr lang="en-US" sz="24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795687" y="1015128"/>
            <a:ext cx="6838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23</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3560159" cy="523220"/>
          </a:xfrm>
          <a:prstGeom prst="rect">
            <a:avLst/>
          </a:prstGeom>
          <a:noFill/>
        </p:spPr>
        <p:txBody>
          <a:bodyPr vert="horz" wrap="square" rtlCol="0">
            <a:spAutoFit/>
          </a:bodyPr>
          <a:lstStyle/>
          <a:p>
            <a:r>
              <a:rPr lang="en-US" sz="2800" b="1" dirty="0">
                <a:latin typeface="Arial" pitchFamily="34" charset="0"/>
                <a:cs typeface="Arial" pitchFamily="34" charset="0"/>
              </a:rPr>
              <a:t>10</a:t>
            </a:r>
            <a:r>
              <a:rPr lang="en-US" sz="2800" b="1" dirty="0">
                <a:solidFill>
                  <a:srgbClr val="000000"/>
                </a:solidFill>
                <a:latin typeface="Arial" pitchFamily="34" charset="0"/>
                <a:cs typeface="Arial" pitchFamily="34" charset="0"/>
              </a:rPr>
              <a:t> divided by 0.25 = </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6720" y="608695"/>
            <a:ext cx="2118054" cy="889905"/>
          </a:xfrm>
          <a:prstGeom prst="rect">
            <a:avLst/>
          </a:prstGeom>
        </p:spPr>
      </p:pic>
    </p:spTree>
    <p:extLst>
      <p:ext uri="{BB962C8B-B14F-4D97-AF65-F5344CB8AC3E}">
        <p14:creationId xmlns:p14="http://schemas.microsoft.com/office/powerpoint/2010/main" xmlns="" val="89237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2908" y="1060450"/>
            <a:ext cx="9201516"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Some division terms to remember....</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912907" y="1925219"/>
            <a:ext cx="9436037" cy="477054"/>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The number to be divided into is known as the </a:t>
            </a:r>
            <a:r>
              <a:rPr lang="en-US" sz="2400" b="1" i="1" dirty="0" smtClean="0">
                <a:solidFill>
                  <a:srgbClr val="800080"/>
                </a:solidFill>
                <a:latin typeface="Arial" pitchFamily="34" charset="0"/>
                <a:cs typeface="Arial" pitchFamily="34" charset="0"/>
              </a:rPr>
              <a:t>dividend</a:t>
            </a:r>
            <a:endParaRPr lang="en-US" sz="2400" b="1" i="1" dirty="0">
              <a:solidFill>
                <a:srgbClr val="800080"/>
              </a:solidFill>
              <a:latin typeface="Arial" pitchFamily="34" charset="0"/>
              <a:cs typeface="Arial" pitchFamily="34" charset="0"/>
            </a:endParaRPr>
          </a:p>
        </p:txBody>
      </p:sp>
      <p:sp>
        <p:nvSpPr>
          <p:cNvPr id="4" name="TextBox 3"/>
          <p:cNvSpPr txBox="1"/>
          <p:nvPr/>
        </p:nvSpPr>
        <p:spPr>
          <a:xfrm>
            <a:off x="926702" y="2907313"/>
            <a:ext cx="9548861" cy="861774"/>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The number which divides the other number is known as the </a:t>
            </a:r>
            <a:r>
              <a:rPr lang="en-US" sz="2400" b="1" i="1" dirty="0" smtClean="0">
                <a:solidFill>
                  <a:srgbClr val="FF0000"/>
                </a:solidFill>
                <a:latin typeface="Arial" pitchFamily="34" charset="0"/>
                <a:cs typeface="Arial" pitchFamily="34" charset="0"/>
              </a:rPr>
              <a:t>divisor</a:t>
            </a:r>
            <a:endParaRPr lang="en-US" sz="2400" b="1" i="1" dirty="0">
              <a:solidFill>
                <a:srgbClr val="FF0000"/>
              </a:solidFill>
              <a:latin typeface="Arial" pitchFamily="34" charset="0"/>
              <a:cs typeface="Arial" pitchFamily="34" charset="0"/>
            </a:endParaRPr>
          </a:p>
        </p:txBody>
      </p:sp>
      <p:sp>
        <p:nvSpPr>
          <p:cNvPr id="5" name="TextBox 4"/>
          <p:cNvSpPr txBox="1"/>
          <p:nvPr/>
        </p:nvSpPr>
        <p:spPr>
          <a:xfrm>
            <a:off x="963770" y="3936175"/>
            <a:ext cx="9477423" cy="477054"/>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The answer to a division problem is called the </a:t>
            </a:r>
            <a:r>
              <a:rPr lang="en-US" sz="2400" b="1" i="1" dirty="0" smtClean="0">
                <a:solidFill>
                  <a:srgbClr val="009300"/>
                </a:solidFill>
                <a:latin typeface="Arial" pitchFamily="34" charset="0"/>
                <a:cs typeface="Arial" pitchFamily="34" charset="0"/>
              </a:rPr>
              <a:t>quotient</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grpSp>
        <p:nvGrpSpPr>
          <p:cNvPr id="11" name="Group 10"/>
          <p:cNvGrpSpPr/>
          <p:nvPr/>
        </p:nvGrpSpPr>
        <p:grpSpPr>
          <a:xfrm>
            <a:off x="3541283" y="5498444"/>
            <a:ext cx="3500867" cy="1232552"/>
            <a:chOff x="3183026" y="3297657"/>
            <a:chExt cx="3222893" cy="1338860"/>
          </a:xfrm>
        </p:grpSpPr>
        <p:sp>
          <p:nvSpPr>
            <p:cNvPr id="6" name="TextBox 5"/>
            <p:cNvSpPr txBox="1"/>
            <p:nvPr/>
          </p:nvSpPr>
          <p:spPr>
            <a:xfrm>
              <a:off x="3183026" y="4025900"/>
              <a:ext cx="3222893" cy="501484"/>
            </a:xfrm>
            <a:prstGeom prst="rect">
              <a:avLst/>
            </a:prstGeom>
            <a:noFill/>
          </p:spPr>
          <p:txBody>
            <a:bodyPr vert="horz" wrap="square" rtlCol="0">
              <a:spAutoFit/>
            </a:bodyPr>
            <a:lstStyle/>
            <a:p>
              <a:r>
                <a:rPr lang="en-US" sz="2400" dirty="0" smtClean="0">
                  <a:solidFill>
                    <a:srgbClr val="FF0000"/>
                  </a:solidFill>
                  <a:latin typeface="Arial" pitchFamily="34" charset="0"/>
                  <a:cs typeface="Arial" pitchFamily="34" charset="0"/>
                </a:rPr>
                <a:t>divisor  </a:t>
              </a:r>
              <a:r>
                <a:rPr lang="en-US" sz="2400" b="1" dirty="0" smtClean="0">
                  <a:solidFill>
                    <a:srgbClr val="FF0000"/>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   </a:t>
              </a:r>
              <a:r>
                <a:rPr lang="en-US" sz="2400" dirty="0" smtClean="0">
                  <a:solidFill>
                    <a:srgbClr val="0000FF"/>
                  </a:solidFill>
                  <a:latin typeface="Arial" pitchFamily="34" charset="0"/>
                  <a:cs typeface="Arial" pitchFamily="34" charset="0"/>
                </a:rPr>
                <a:t>  </a:t>
              </a:r>
              <a:r>
                <a:rPr lang="en-US" sz="2400" b="1" dirty="0" smtClean="0">
                  <a:solidFill>
                    <a:srgbClr val="800080"/>
                  </a:solidFill>
                  <a:latin typeface="Arial" pitchFamily="34" charset="0"/>
                  <a:cs typeface="Arial" pitchFamily="34" charset="0"/>
                </a:rPr>
                <a:t>20 </a:t>
              </a:r>
              <a:r>
                <a:rPr lang="en-US" sz="2400" dirty="0" smtClean="0">
                  <a:solidFill>
                    <a:srgbClr val="800080"/>
                  </a:solidFill>
                  <a:latin typeface="Arial" pitchFamily="34" charset="0"/>
                  <a:cs typeface="Arial" pitchFamily="34" charset="0"/>
                </a:rPr>
                <a:t>dividend</a:t>
              </a:r>
              <a:endParaRPr lang="en-US" sz="2400" dirty="0">
                <a:solidFill>
                  <a:srgbClr val="800080"/>
                </a:solidFill>
                <a:latin typeface="Arial" pitchFamily="34" charset="0"/>
                <a:cs typeface="Arial" pitchFamily="34" charset="0"/>
              </a:endParaRPr>
            </a:p>
          </p:txBody>
        </p:sp>
        <p:grpSp>
          <p:nvGrpSpPr>
            <p:cNvPr id="9" name="Group 8"/>
            <p:cNvGrpSpPr/>
            <p:nvPr/>
          </p:nvGrpSpPr>
          <p:grpSpPr>
            <a:xfrm>
              <a:off x="4405492" y="3886200"/>
              <a:ext cx="1789977" cy="750317"/>
              <a:chOff x="4405492" y="3886200"/>
              <a:chExt cx="1789977" cy="750317"/>
            </a:xfrm>
          </p:grpSpPr>
          <p:sp>
            <p:nvSpPr>
              <p:cNvPr id="7" name="Freeform 6"/>
              <p:cNvSpPr/>
              <p:nvPr/>
            </p:nvSpPr>
            <p:spPr>
              <a:xfrm>
                <a:off x="4405492" y="3886200"/>
                <a:ext cx="1789977" cy="29846"/>
              </a:xfrm>
              <a:custGeom>
                <a:avLst/>
                <a:gdLst/>
                <a:ahLst/>
                <a:cxnLst/>
                <a:rect l="0" t="0" r="0" b="0"/>
                <a:pathLst>
                  <a:path w="1627252" h="29846">
                    <a:moveTo>
                      <a:pt x="0" y="0"/>
                    </a:moveTo>
                    <a:lnTo>
                      <a:pt x="1627251" y="0"/>
                    </a:lnTo>
                    <a:lnTo>
                      <a:pt x="1627251" y="29845"/>
                    </a:lnTo>
                    <a:lnTo>
                      <a:pt x="0" y="2984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8" name="Freeform 7"/>
              <p:cNvSpPr/>
              <p:nvPr/>
            </p:nvSpPr>
            <p:spPr>
              <a:xfrm>
                <a:off x="4419600" y="3893439"/>
                <a:ext cx="141987" cy="743078"/>
              </a:xfrm>
              <a:custGeom>
                <a:avLst/>
                <a:gdLst/>
                <a:ahLst/>
                <a:cxnLst/>
                <a:rect l="0" t="0" r="0" b="0"/>
                <a:pathLst>
                  <a:path w="141987" h="743078">
                    <a:moveTo>
                      <a:pt x="0" y="0"/>
                    </a:moveTo>
                    <a:lnTo>
                      <a:pt x="4699" y="2921"/>
                    </a:lnTo>
                    <a:lnTo>
                      <a:pt x="8636" y="7239"/>
                    </a:lnTo>
                    <a:lnTo>
                      <a:pt x="17272" y="12446"/>
                    </a:lnTo>
                    <a:lnTo>
                      <a:pt x="19558" y="18288"/>
                    </a:lnTo>
                    <a:lnTo>
                      <a:pt x="23876" y="21082"/>
                    </a:lnTo>
                    <a:lnTo>
                      <a:pt x="28194" y="25019"/>
                    </a:lnTo>
                    <a:lnTo>
                      <a:pt x="34925" y="33655"/>
                    </a:lnTo>
                    <a:lnTo>
                      <a:pt x="42164" y="40386"/>
                    </a:lnTo>
                    <a:lnTo>
                      <a:pt x="45974" y="46101"/>
                    </a:lnTo>
                    <a:lnTo>
                      <a:pt x="50292" y="49911"/>
                    </a:lnTo>
                    <a:lnTo>
                      <a:pt x="57023" y="58547"/>
                    </a:lnTo>
                    <a:lnTo>
                      <a:pt x="75311" y="87376"/>
                    </a:lnTo>
                    <a:lnTo>
                      <a:pt x="78232" y="94615"/>
                    </a:lnTo>
                    <a:lnTo>
                      <a:pt x="83439" y="104140"/>
                    </a:lnTo>
                    <a:lnTo>
                      <a:pt x="97409" y="133477"/>
                    </a:lnTo>
                    <a:lnTo>
                      <a:pt x="98806" y="138684"/>
                    </a:lnTo>
                    <a:lnTo>
                      <a:pt x="104521" y="151257"/>
                    </a:lnTo>
                    <a:lnTo>
                      <a:pt x="106045" y="158369"/>
                    </a:lnTo>
                    <a:lnTo>
                      <a:pt x="112776" y="176149"/>
                    </a:lnTo>
                    <a:lnTo>
                      <a:pt x="120904" y="203073"/>
                    </a:lnTo>
                    <a:lnTo>
                      <a:pt x="126619" y="229489"/>
                    </a:lnTo>
                    <a:lnTo>
                      <a:pt x="134874" y="270764"/>
                    </a:lnTo>
                    <a:lnTo>
                      <a:pt x="134874" y="278003"/>
                    </a:lnTo>
                    <a:lnTo>
                      <a:pt x="136271" y="284607"/>
                    </a:lnTo>
                    <a:lnTo>
                      <a:pt x="136271" y="291846"/>
                    </a:lnTo>
                    <a:lnTo>
                      <a:pt x="138176" y="298577"/>
                    </a:lnTo>
                    <a:lnTo>
                      <a:pt x="138176" y="305816"/>
                    </a:lnTo>
                    <a:lnTo>
                      <a:pt x="139192" y="312547"/>
                    </a:lnTo>
                    <a:lnTo>
                      <a:pt x="139192" y="319659"/>
                    </a:lnTo>
                    <a:lnTo>
                      <a:pt x="140589" y="326390"/>
                    </a:lnTo>
                    <a:lnTo>
                      <a:pt x="140589" y="341757"/>
                    </a:lnTo>
                    <a:lnTo>
                      <a:pt x="141986" y="348488"/>
                    </a:lnTo>
                    <a:lnTo>
                      <a:pt x="141986" y="385953"/>
                    </a:lnTo>
                    <a:lnTo>
                      <a:pt x="140589" y="394589"/>
                    </a:lnTo>
                    <a:lnTo>
                      <a:pt x="140589" y="416687"/>
                    </a:lnTo>
                    <a:lnTo>
                      <a:pt x="139192" y="423799"/>
                    </a:lnTo>
                    <a:lnTo>
                      <a:pt x="138176" y="445897"/>
                    </a:lnTo>
                    <a:lnTo>
                      <a:pt x="136271" y="454152"/>
                    </a:lnTo>
                    <a:lnTo>
                      <a:pt x="136271" y="461264"/>
                    </a:lnTo>
                    <a:lnTo>
                      <a:pt x="133350" y="475234"/>
                    </a:lnTo>
                    <a:lnTo>
                      <a:pt x="133350" y="481965"/>
                    </a:lnTo>
                    <a:lnTo>
                      <a:pt x="130937" y="495808"/>
                    </a:lnTo>
                    <a:lnTo>
                      <a:pt x="128143" y="503047"/>
                    </a:lnTo>
                    <a:lnTo>
                      <a:pt x="128143" y="509778"/>
                    </a:lnTo>
                    <a:lnTo>
                      <a:pt x="125222" y="523748"/>
                    </a:lnTo>
                    <a:lnTo>
                      <a:pt x="122301" y="530479"/>
                    </a:lnTo>
                    <a:lnTo>
                      <a:pt x="118491" y="551561"/>
                    </a:lnTo>
                    <a:lnTo>
                      <a:pt x="112776" y="564007"/>
                    </a:lnTo>
                    <a:lnTo>
                      <a:pt x="109855" y="577977"/>
                    </a:lnTo>
                    <a:lnTo>
                      <a:pt x="106934" y="583692"/>
                    </a:lnTo>
                    <a:lnTo>
                      <a:pt x="97409" y="610108"/>
                    </a:lnTo>
                    <a:lnTo>
                      <a:pt x="83439" y="638937"/>
                    </a:lnTo>
                    <a:lnTo>
                      <a:pt x="67183" y="671068"/>
                    </a:lnTo>
                    <a:lnTo>
                      <a:pt x="59944" y="679196"/>
                    </a:lnTo>
                    <a:lnTo>
                      <a:pt x="54610" y="688848"/>
                    </a:lnTo>
                    <a:lnTo>
                      <a:pt x="50292" y="693166"/>
                    </a:lnTo>
                    <a:lnTo>
                      <a:pt x="47498" y="698373"/>
                    </a:lnTo>
                    <a:lnTo>
                      <a:pt x="43561" y="701294"/>
                    </a:lnTo>
                    <a:lnTo>
                      <a:pt x="37846" y="709930"/>
                    </a:lnTo>
                    <a:lnTo>
                      <a:pt x="33528" y="713740"/>
                    </a:lnTo>
                    <a:lnTo>
                      <a:pt x="31115" y="718058"/>
                    </a:lnTo>
                    <a:lnTo>
                      <a:pt x="26797" y="720979"/>
                    </a:lnTo>
                    <a:lnTo>
                      <a:pt x="11430" y="733425"/>
                    </a:lnTo>
                    <a:lnTo>
                      <a:pt x="8636" y="737362"/>
                    </a:lnTo>
                    <a:lnTo>
                      <a:pt x="0" y="743077"/>
                    </a:lnTo>
                    <a:lnTo>
                      <a:pt x="0" y="726313"/>
                    </a:lnTo>
                    <a:lnTo>
                      <a:pt x="4699" y="722376"/>
                    </a:lnTo>
                    <a:lnTo>
                      <a:pt x="5715" y="720979"/>
                    </a:lnTo>
                    <a:lnTo>
                      <a:pt x="8636" y="719582"/>
                    </a:lnTo>
                    <a:lnTo>
                      <a:pt x="10033" y="716661"/>
                    </a:lnTo>
                    <a:lnTo>
                      <a:pt x="15748" y="710946"/>
                    </a:lnTo>
                    <a:lnTo>
                      <a:pt x="17272" y="708533"/>
                    </a:lnTo>
                    <a:lnTo>
                      <a:pt x="22479" y="702691"/>
                    </a:lnTo>
                    <a:lnTo>
                      <a:pt x="23876" y="699897"/>
                    </a:lnTo>
                    <a:lnTo>
                      <a:pt x="26797" y="698373"/>
                    </a:lnTo>
                    <a:lnTo>
                      <a:pt x="26797" y="695960"/>
                    </a:lnTo>
                    <a:lnTo>
                      <a:pt x="31115" y="691642"/>
                    </a:lnTo>
                    <a:lnTo>
                      <a:pt x="33528" y="685927"/>
                    </a:lnTo>
                    <a:lnTo>
                      <a:pt x="34925" y="685038"/>
                    </a:lnTo>
                    <a:lnTo>
                      <a:pt x="37846" y="679196"/>
                    </a:lnTo>
                    <a:lnTo>
                      <a:pt x="40767" y="676402"/>
                    </a:lnTo>
                    <a:lnTo>
                      <a:pt x="43561" y="671068"/>
                    </a:lnTo>
                    <a:lnTo>
                      <a:pt x="43561" y="668147"/>
                    </a:lnTo>
                    <a:lnTo>
                      <a:pt x="45974" y="665353"/>
                    </a:lnTo>
                    <a:lnTo>
                      <a:pt x="50292" y="657098"/>
                    </a:lnTo>
                    <a:lnTo>
                      <a:pt x="50292" y="654304"/>
                    </a:lnTo>
                    <a:lnTo>
                      <a:pt x="56134" y="643255"/>
                    </a:lnTo>
                    <a:lnTo>
                      <a:pt x="57023" y="638937"/>
                    </a:lnTo>
                    <a:lnTo>
                      <a:pt x="58547" y="636016"/>
                    </a:lnTo>
                    <a:lnTo>
                      <a:pt x="58547" y="633603"/>
                    </a:lnTo>
                    <a:lnTo>
                      <a:pt x="65659" y="616331"/>
                    </a:lnTo>
                    <a:lnTo>
                      <a:pt x="65659" y="612521"/>
                    </a:lnTo>
                    <a:lnTo>
                      <a:pt x="67183" y="610108"/>
                    </a:lnTo>
                    <a:lnTo>
                      <a:pt x="68580" y="605282"/>
                    </a:lnTo>
                    <a:lnTo>
                      <a:pt x="68580" y="601472"/>
                    </a:lnTo>
                    <a:lnTo>
                      <a:pt x="70993" y="594233"/>
                    </a:lnTo>
                    <a:lnTo>
                      <a:pt x="70993" y="590423"/>
                    </a:lnTo>
                    <a:lnTo>
                      <a:pt x="72390" y="586105"/>
                    </a:lnTo>
                    <a:lnTo>
                      <a:pt x="73914" y="583692"/>
                    </a:lnTo>
                    <a:lnTo>
                      <a:pt x="73914" y="578866"/>
                    </a:lnTo>
                    <a:lnTo>
                      <a:pt x="75311" y="575056"/>
                    </a:lnTo>
                    <a:lnTo>
                      <a:pt x="75311" y="570738"/>
                    </a:lnTo>
                    <a:lnTo>
                      <a:pt x="78232" y="562610"/>
                    </a:lnTo>
                    <a:lnTo>
                      <a:pt x="78232" y="558292"/>
                    </a:lnTo>
                    <a:lnTo>
                      <a:pt x="79629" y="553974"/>
                    </a:lnTo>
                    <a:lnTo>
                      <a:pt x="79629" y="550164"/>
                    </a:lnTo>
                    <a:lnTo>
                      <a:pt x="81026" y="545719"/>
                    </a:lnTo>
                    <a:lnTo>
                      <a:pt x="81026" y="536194"/>
                    </a:lnTo>
                    <a:lnTo>
                      <a:pt x="82042" y="531876"/>
                    </a:lnTo>
                    <a:lnTo>
                      <a:pt x="82042" y="528066"/>
                    </a:lnTo>
                    <a:lnTo>
                      <a:pt x="83439" y="523748"/>
                    </a:lnTo>
                    <a:lnTo>
                      <a:pt x="83439" y="519430"/>
                    </a:lnTo>
                    <a:lnTo>
                      <a:pt x="84836" y="514096"/>
                    </a:lnTo>
                    <a:lnTo>
                      <a:pt x="84836" y="505460"/>
                    </a:lnTo>
                    <a:lnTo>
                      <a:pt x="86360" y="501650"/>
                    </a:lnTo>
                    <a:lnTo>
                      <a:pt x="86360" y="495808"/>
                    </a:lnTo>
                    <a:lnTo>
                      <a:pt x="87757" y="491490"/>
                    </a:lnTo>
                    <a:lnTo>
                      <a:pt x="87757" y="481965"/>
                    </a:lnTo>
                    <a:lnTo>
                      <a:pt x="89154" y="478155"/>
                    </a:lnTo>
                    <a:lnTo>
                      <a:pt x="89154" y="454152"/>
                    </a:lnTo>
                    <a:lnTo>
                      <a:pt x="90678" y="448818"/>
                    </a:lnTo>
                    <a:lnTo>
                      <a:pt x="90678" y="429133"/>
                    </a:lnTo>
                    <a:lnTo>
                      <a:pt x="92075" y="425323"/>
                    </a:lnTo>
                    <a:lnTo>
                      <a:pt x="92075" y="332232"/>
                    </a:lnTo>
                    <a:lnTo>
                      <a:pt x="90678" y="327914"/>
                    </a:lnTo>
                    <a:lnTo>
                      <a:pt x="90678" y="301498"/>
                    </a:lnTo>
                    <a:lnTo>
                      <a:pt x="89154" y="297180"/>
                    </a:lnTo>
                    <a:lnTo>
                      <a:pt x="89154" y="278003"/>
                    </a:lnTo>
                    <a:lnTo>
                      <a:pt x="87757" y="272161"/>
                    </a:lnTo>
                    <a:lnTo>
                      <a:pt x="87757" y="257302"/>
                    </a:lnTo>
                    <a:lnTo>
                      <a:pt x="86360" y="252984"/>
                    </a:lnTo>
                    <a:lnTo>
                      <a:pt x="86360" y="248666"/>
                    </a:lnTo>
                    <a:lnTo>
                      <a:pt x="84836" y="243332"/>
                    </a:lnTo>
                    <a:lnTo>
                      <a:pt x="84836" y="234696"/>
                    </a:lnTo>
                    <a:lnTo>
                      <a:pt x="83439" y="229489"/>
                    </a:lnTo>
                    <a:lnTo>
                      <a:pt x="83439" y="220853"/>
                    </a:lnTo>
                    <a:lnTo>
                      <a:pt x="82042" y="217043"/>
                    </a:lnTo>
                    <a:lnTo>
                      <a:pt x="82042" y="211201"/>
                    </a:lnTo>
                    <a:lnTo>
                      <a:pt x="81026" y="208280"/>
                    </a:lnTo>
                    <a:lnTo>
                      <a:pt x="81026" y="203073"/>
                    </a:lnTo>
                    <a:lnTo>
                      <a:pt x="79629" y="198755"/>
                    </a:lnTo>
                    <a:lnTo>
                      <a:pt x="79629" y="194437"/>
                    </a:lnTo>
                    <a:lnTo>
                      <a:pt x="78232" y="190627"/>
                    </a:lnTo>
                    <a:lnTo>
                      <a:pt x="78232" y="186309"/>
                    </a:lnTo>
                    <a:lnTo>
                      <a:pt x="76708" y="181991"/>
                    </a:lnTo>
                    <a:lnTo>
                      <a:pt x="76708" y="177673"/>
                    </a:lnTo>
                    <a:lnTo>
                      <a:pt x="75311" y="175260"/>
                    </a:lnTo>
                    <a:lnTo>
                      <a:pt x="73914" y="169418"/>
                    </a:lnTo>
                    <a:lnTo>
                      <a:pt x="73914" y="162687"/>
                    </a:lnTo>
                    <a:lnTo>
                      <a:pt x="70993" y="156083"/>
                    </a:lnTo>
                    <a:lnTo>
                      <a:pt x="70993" y="151257"/>
                    </a:lnTo>
                    <a:lnTo>
                      <a:pt x="69596" y="148844"/>
                    </a:lnTo>
                    <a:lnTo>
                      <a:pt x="68580" y="144526"/>
                    </a:lnTo>
                    <a:lnTo>
                      <a:pt x="67183" y="141605"/>
                    </a:lnTo>
                    <a:lnTo>
                      <a:pt x="67183" y="137795"/>
                    </a:lnTo>
                    <a:lnTo>
                      <a:pt x="65659" y="133477"/>
                    </a:lnTo>
                    <a:lnTo>
                      <a:pt x="65659" y="131064"/>
                    </a:lnTo>
                    <a:lnTo>
                      <a:pt x="58547" y="113792"/>
                    </a:lnTo>
                    <a:lnTo>
                      <a:pt x="58547" y="111379"/>
                    </a:lnTo>
                    <a:lnTo>
                      <a:pt x="50292" y="93091"/>
                    </a:lnTo>
                    <a:lnTo>
                      <a:pt x="50292" y="90297"/>
                    </a:lnTo>
                    <a:lnTo>
                      <a:pt x="40767" y="71120"/>
                    </a:lnTo>
                    <a:lnTo>
                      <a:pt x="37846" y="68199"/>
                    </a:lnTo>
                    <a:lnTo>
                      <a:pt x="32131" y="57150"/>
                    </a:lnTo>
                    <a:lnTo>
                      <a:pt x="29718" y="54229"/>
                    </a:lnTo>
                    <a:lnTo>
                      <a:pt x="25400" y="46101"/>
                    </a:lnTo>
                    <a:lnTo>
                      <a:pt x="22479" y="44704"/>
                    </a:lnTo>
                    <a:lnTo>
                      <a:pt x="21082" y="41783"/>
                    </a:lnTo>
                    <a:lnTo>
                      <a:pt x="18161" y="38862"/>
                    </a:lnTo>
                    <a:lnTo>
                      <a:pt x="15748" y="33655"/>
                    </a:lnTo>
                    <a:lnTo>
                      <a:pt x="8636" y="26416"/>
                    </a:lnTo>
                    <a:lnTo>
                      <a:pt x="7112" y="24003"/>
                    </a:lnTo>
                    <a:lnTo>
                      <a:pt x="0" y="1676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grpSp>
        <p:sp>
          <p:nvSpPr>
            <p:cNvPr id="10" name="TextBox 9"/>
            <p:cNvSpPr txBox="1"/>
            <p:nvPr/>
          </p:nvSpPr>
          <p:spPr>
            <a:xfrm>
              <a:off x="4589728" y="3297657"/>
              <a:ext cx="1605741" cy="501484"/>
            </a:xfrm>
            <a:prstGeom prst="rect">
              <a:avLst/>
            </a:prstGeom>
            <a:noFill/>
          </p:spPr>
          <p:txBody>
            <a:bodyPr vert="horz" wrap="square" rtlCol="0">
              <a:spAutoFit/>
            </a:bodyPr>
            <a:lstStyle/>
            <a:p>
              <a:r>
                <a:rPr lang="en-US" sz="2400" b="1" dirty="0" smtClean="0">
                  <a:solidFill>
                    <a:srgbClr val="009300"/>
                  </a:solidFill>
                  <a:latin typeface="Arial" pitchFamily="34" charset="0"/>
                  <a:cs typeface="Arial" pitchFamily="34" charset="0"/>
                </a:rPr>
                <a:t>4 </a:t>
              </a:r>
              <a:r>
                <a:rPr lang="en-US" sz="2400" dirty="0" smtClean="0">
                  <a:solidFill>
                    <a:srgbClr val="009300"/>
                  </a:solidFill>
                  <a:latin typeface="Arial" pitchFamily="34" charset="0"/>
                  <a:cs typeface="Arial" pitchFamily="34" charset="0"/>
                </a:rPr>
                <a:t>quotient</a:t>
              </a:r>
              <a:endParaRPr lang="en-US" sz="2400" dirty="0">
                <a:solidFill>
                  <a:srgbClr val="009300"/>
                </a:solidFill>
                <a:latin typeface="Arial" pitchFamily="34" charset="0"/>
                <a:cs typeface="Arial" pitchFamily="34" charset="0"/>
              </a:endParaRPr>
            </a:p>
          </p:txBody>
        </p:sp>
      </p:grpSp>
      <p:sp>
        <p:nvSpPr>
          <p:cNvPr id="12" name="TextBox 11"/>
          <p:cNvSpPr txBox="1"/>
          <p:nvPr/>
        </p:nvSpPr>
        <p:spPr>
          <a:xfrm>
            <a:off x="1250950" y="7223780"/>
            <a:ext cx="1905000" cy="461665"/>
          </a:xfrm>
          <a:prstGeom prst="rect">
            <a:avLst/>
          </a:prstGeom>
          <a:noFill/>
        </p:spPr>
        <p:txBody>
          <a:bodyPr vert="horz" wrap="square" rtlCol="0">
            <a:spAutoFit/>
          </a:bodyPr>
          <a:lstStyle/>
          <a:p>
            <a:r>
              <a:rPr lang="en-US" sz="2400" b="1" dirty="0" smtClean="0">
                <a:solidFill>
                  <a:srgbClr val="800080"/>
                </a:solidFill>
                <a:latin typeface="Arial" pitchFamily="34" charset="0"/>
                <a:cs typeface="Arial" pitchFamily="34" charset="0"/>
              </a:rPr>
              <a:t>20</a:t>
            </a:r>
            <a:r>
              <a:rPr lang="en-US" sz="2400" b="1" dirty="0" smtClean="0">
                <a:solidFill>
                  <a:srgbClr val="0000FF"/>
                </a:solidFill>
                <a:latin typeface="Arial" pitchFamily="34" charset="0"/>
                <a:cs typeface="Arial" pitchFamily="34" charset="0"/>
              </a:rPr>
              <a:t> ÷ </a:t>
            </a:r>
            <a:r>
              <a:rPr lang="en-US" sz="2400" b="1" dirty="0" smtClean="0">
                <a:solidFill>
                  <a:srgbClr val="FF0000"/>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 = </a:t>
            </a:r>
            <a:r>
              <a:rPr lang="en-US" sz="2400" b="1" dirty="0" smtClean="0">
                <a:solidFill>
                  <a:srgbClr val="009300"/>
                </a:solidFill>
                <a:latin typeface="Arial" pitchFamily="34" charset="0"/>
                <a:cs typeface="Arial" pitchFamily="34" charset="0"/>
              </a:rPr>
              <a:t>4</a:t>
            </a:r>
            <a:endParaRPr lang="en-US" sz="2400" b="1" dirty="0">
              <a:solidFill>
                <a:srgbClr val="009300"/>
              </a:solidFill>
              <a:latin typeface="Arial" pitchFamily="34" charset="0"/>
              <a:cs typeface="Arial" pitchFamily="34" charset="0"/>
            </a:endParaRPr>
          </a:p>
        </p:txBody>
      </p:sp>
      <p:grpSp>
        <p:nvGrpSpPr>
          <p:cNvPr id="17" name="Group 16"/>
          <p:cNvGrpSpPr/>
          <p:nvPr/>
        </p:nvGrpSpPr>
        <p:grpSpPr>
          <a:xfrm>
            <a:off x="7645541" y="6827551"/>
            <a:ext cx="1269176" cy="832494"/>
            <a:chOff x="7724110" y="4570241"/>
            <a:chExt cx="1168401" cy="904299"/>
          </a:xfrm>
        </p:grpSpPr>
        <p:sp>
          <p:nvSpPr>
            <p:cNvPr id="13" name="TextBox 12"/>
            <p:cNvSpPr txBox="1"/>
            <p:nvPr/>
          </p:nvSpPr>
          <p:spPr>
            <a:xfrm>
              <a:off x="7752583" y="4570248"/>
              <a:ext cx="939800" cy="501485"/>
            </a:xfrm>
            <a:prstGeom prst="rect">
              <a:avLst/>
            </a:prstGeom>
            <a:noFill/>
          </p:spPr>
          <p:txBody>
            <a:bodyPr vert="horz" rtlCol="0">
              <a:spAutoFit/>
            </a:bodyPr>
            <a:lstStyle/>
            <a:p>
              <a:r>
                <a:rPr lang="en-US" sz="2400" b="1" dirty="0" smtClean="0">
                  <a:solidFill>
                    <a:srgbClr val="800080"/>
                  </a:solidFill>
                  <a:latin typeface="Arial" pitchFamily="34" charset="0"/>
                  <a:cs typeface="Arial" pitchFamily="34" charset="0"/>
                </a:rPr>
                <a:t>20</a:t>
              </a:r>
              <a:endParaRPr lang="en-US" sz="2400" b="1" dirty="0">
                <a:solidFill>
                  <a:srgbClr val="800080"/>
                </a:solidFill>
                <a:latin typeface="Arial" pitchFamily="34" charset="0"/>
                <a:cs typeface="Arial" pitchFamily="34" charset="0"/>
              </a:endParaRPr>
            </a:p>
          </p:txBody>
        </p:sp>
        <p:sp>
          <p:nvSpPr>
            <p:cNvPr id="14" name="TextBox 13"/>
            <p:cNvSpPr txBox="1"/>
            <p:nvPr/>
          </p:nvSpPr>
          <p:spPr>
            <a:xfrm>
              <a:off x="7724110" y="4570241"/>
              <a:ext cx="584200" cy="50148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__</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7833342" y="4973055"/>
              <a:ext cx="474968" cy="50148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5</a:t>
              </a:r>
              <a:endParaRPr lang="en-US" sz="2400" b="1" dirty="0">
                <a:solidFill>
                  <a:srgbClr val="FF0000"/>
                </a:solidFill>
                <a:latin typeface="Arial" pitchFamily="34" charset="0"/>
                <a:cs typeface="Arial" pitchFamily="34" charset="0"/>
              </a:endParaRPr>
            </a:p>
          </p:txBody>
        </p:sp>
        <p:sp>
          <p:nvSpPr>
            <p:cNvPr id="16" name="TextBox 15"/>
            <p:cNvSpPr txBox="1"/>
            <p:nvPr/>
          </p:nvSpPr>
          <p:spPr>
            <a:xfrm>
              <a:off x="8293100" y="4737100"/>
              <a:ext cx="599411" cy="5142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4</a:t>
              </a:r>
              <a:endParaRPr lang="en-US" sz="2400" b="1" dirty="0">
                <a:solidFill>
                  <a:srgbClr val="009300"/>
                </a:solidFill>
                <a:latin typeface="Arial" pitchFamily="34" charset="0"/>
                <a:cs typeface="Arial" pitchFamily="34" charset="0"/>
              </a:endParaRPr>
            </a:p>
          </p:txBody>
        </p:sp>
      </p:grpSp>
    </p:spTree>
    <p:extLst>
      <p:ext uri="{BB962C8B-B14F-4D97-AF65-F5344CB8AC3E}">
        <p14:creationId xmlns:p14="http://schemas.microsoft.com/office/powerpoint/2010/main" xmlns="" val="5154767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723584" y="1036935"/>
            <a:ext cx="2080566" cy="523220"/>
          </a:xfrm>
          <a:prstGeom prst="rect">
            <a:avLst/>
          </a:prstGeom>
          <a:noFill/>
        </p:spPr>
        <p:txBody>
          <a:bodyPr vert="horz" wrap="square" rtlCol="0">
            <a:spAutoFit/>
          </a:bodyPr>
          <a:lstStyle/>
          <a:p>
            <a:r>
              <a:rPr lang="en-US" sz="2800" b="1" smtClean="0">
                <a:solidFill>
                  <a:srgbClr val="0000FF"/>
                </a:solidFill>
                <a:latin typeface="Arial" pitchFamily="34" charset="0"/>
                <a:cs typeface="Arial" pitchFamily="34" charset="0"/>
              </a:rPr>
              <a:t>300.75</a:t>
            </a:r>
            <a:endParaRPr lang="en-US" sz="2800" b="1">
              <a:solidFill>
                <a:srgbClr val="0000FF"/>
              </a:solidFill>
              <a:latin typeface="Arial" pitchFamily="34" charset="0"/>
              <a:cs typeface="Arial" pitchFamily="34" charset="0"/>
            </a:endParaRPr>
          </a:p>
        </p:txBody>
      </p:sp>
      <p:sp>
        <p:nvSpPr>
          <p:cNvPr id="9" name="TextBox 8"/>
          <p:cNvSpPr txBox="1"/>
          <p:nvPr/>
        </p:nvSpPr>
        <p:spPr>
          <a:xfrm>
            <a:off x="795687" y="1015128"/>
            <a:ext cx="6076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15128"/>
            <a:ext cx="2493359" cy="523220"/>
          </a:xfrm>
          <a:prstGeom prst="rect">
            <a:avLst/>
          </a:prstGeom>
          <a:noFill/>
        </p:spPr>
        <p:txBody>
          <a:bodyPr vert="horz" wrap="square" rtlCol="0">
            <a:spAutoFit/>
          </a:bodyPr>
          <a:lstStyle/>
          <a:p>
            <a:r>
              <a:rPr lang="en-US" sz="2800" b="1" dirty="0">
                <a:latin typeface="Arial" pitchFamily="34" charset="0"/>
                <a:cs typeface="Arial" pitchFamily="34" charset="0"/>
              </a:rPr>
              <a:t>12</a:t>
            </a:r>
            <a:r>
              <a:rPr lang="en-US" sz="2800" b="1" dirty="0">
                <a:solidFill>
                  <a:srgbClr val="000000"/>
                </a:solidFill>
                <a:latin typeface="Arial" pitchFamily="34" charset="0"/>
                <a:cs typeface="Arial" pitchFamily="34" charset="0"/>
              </a:rPr>
              <a:t>.03 ÷ 0.04 =</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0550" y="837295"/>
            <a:ext cx="2118054" cy="88990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390" y="203200"/>
            <a:ext cx="4017360" cy="6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9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5647384" y="1041400"/>
            <a:ext cx="1351947" cy="523220"/>
          </a:xfrm>
          <a:prstGeom prst="rect">
            <a:avLst/>
          </a:prstGeom>
          <a:noFill/>
        </p:spPr>
        <p:txBody>
          <a:bodyPr vert="horz" rtlCol="0">
            <a:spAutoFit/>
          </a:bodyPr>
          <a:lstStyle/>
          <a:p>
            <a:r>
              <a:rPr lang="en-US" sz="2800" b="1" smtClean="0">
                <a:solidFill>
                  <a:srgbClr val="0000FF"/>
                </a:solidFill>
                <a:latin typeface="Arial" pitchFamily="34" charset="0"/>
                <a:cs typeface="Arial" pitchFamily="34" charset="0"/>
              </a:rPr>
              <a:t>2050</a:t>
            </a:r>
            <a:endParaRPr lang="en-US" sz="2800" b="1">
              <a:solidFill>
                <a:srgbClr val="0000FF"/>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2" name="TextBox 11"/>
          <p:cNvSpPr txBox="1"/>
          <p:nvPr/>
        </p:nvSpPr>
        <p:spPr>
          <a:xfrm>
            <a:off x="846487" y="1015128"/>
            <a:ext cx="7092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25</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1754790" y="1015128"/>
            <a:ext cx="2797684" cy="523220"/>
          </a:xfrm>
          <a:prstGeom prst="rect">
            <a:avLst/>
          </a:prstGeom>
          <a:noFill/>
        </p:spPr>
        <p:txBody>
          <a:bodyPr vert="horz" wrap="square" rtlCol="0">
            <a:spAutoFit/>
          </a:bodyPr>
          <a:lstStyle/>
          <a:p>
            <a:r>
              <a:rPr lang="en-US" sz="2800" b="1" dirty="0">
                <a:latin typeface="Arial" pitchFamily="34" charset="0"/>
                <a:cs typeface="Arial" pitchFamily="34" charset="0"/>
              </a:rPr>
              <a:t>0.</a:t>
            </a:r>
            <a:r>
              <a:rPr lang="en-US" sz="2800" b="1" dirty="0">
                <a:solidFill>
                  <a:srgbClr val="000000"/>
                </a:solidFill>
                <a:latin typeface="Arial" pitchFamily="34" charset="0"/>
                <a:cs typeface="Arial" pitchFamily="34" charset="0"/>
              </a:rPr>
              <a:t>012   24.6</a:t>
            </a:r>
          </a:p>
        </p:txBody>
      </p:sp>
      <p:grpSp>
        <p:nvGrpSpPr>
          <p:cNvPr id="17" name="Group 16"/>
          <p:cNvGrpSpPr/>
          <p:nvPr/>
        </p:nvGrpSpPr>
        <p:grpSpPr>
          <a:xfrm>
            <a:off x="2774950" y="863600"/>
            <a:ext cx="1514871" cy="571486"/>
            <a:chOff x="1892300" y="1308100"/>
            <a:chExt cx="1394588" cy="620777"/>
          </a:xfrm>
        </p:grpSpPr>
        <p:sp>
          <p:nvSpPr>
            <p:cNvPr id="18" name="Freeform 17"/>
            <p:cNvSpPr/>
            <p:nvPr/>
          </p:nvSpPr>
          <p:spPr>
            <a:xfrm>
              <a:off x="1895094" y="1308100"/>
              <a:ext cx="1391794" cy="24639"/>
            </a:xfrm>
            <a:custGeom>
              <a:avLst/>
              <a:gdLst/>
              <a:ahLst/>
              <a:cxnLst/>
              <a:rect l="0" t="0" r="0" b="0"/>
              <a:pathLst>
                <a:path w="1391794" h="24639">
                  <a:moveTo>
                    <a:pt x="0" y="0"/>
                  </a:moveTo>
                  <a:lnTo>
                    <a:pt x="1391793" y="0"/>
                  </a:lnTo>
                  <a:lnTo>
                    <a:pt x="1391793" y="24638"/>
                  </a:lnTo>
                  <a:lnTo>
                    <a:pt x="0" y="24638"/>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Freeform 18"/>
            <p:cNvSpPr/>
            <p:nvPr/>
          </p:nvSpPr>
          <p:spPr>
            <a:xfrm>
              <a:off x="1892300" y="1314069"/>
              <a:ext cx="121413" cy="614808"/>
            </a:xfrm>
            <a:custGeom>
              <a:avLst/>
              <a:gdLst/>
              <a:ahLst/>
              <a:cxnLst/>
              <a:rect l="0" t="0" r="0" b="0"/>
              <a:pathLst>
                <a:path w="121413" h="614808">
                  <a:moveTo>
                    <a:pt x="0" y="0"/>
                  </a:moveTo>
                  <a:lnTo>
                    <a:pt x="4064" y="2413"/>
                  </a:lnTo>
                  <a:lnTo>
                    <a:pt x="7366" y="5969"/>
                  </a:lnTo>
                  <a:lnTo>
                    <a:pt x="14732" y="10287"/>
                  </a:lnTo>
                  <a:lnTo>
                    <a:pt x="16764" y="15113"/>
                  </a:lnTo>
                  <a:lnTo>
                    <a:pt x="20447" y="17399"/>
                  </a:lnTo>
                  <a:lnTo>
                    <a:pt x="24130" y="20701"/>
                  </a:lnTo>
                  <a:lnTo>
                    <a:pt x="29845" y="27813"/>
                  </a:lnTo>
                  <a:lnTo>
                    <a:pt x="36068" y="33401"/>
                  </a:lnTo>
                  <a:lnTo>
                    <a:pt x="39370" y="38100"/>
                  </a:lnTo>
                  <a:lnTo>
                    <a:pt x="43053" y="41275"/>
                  </a:lnTo>
                  <a:lnTo>
                    <a:pt x="48768" y="48514"/>
                  </a:lnTo>
                  <a:lnTo>
                    <a:pt x="64389" y="72263"/>
                  </a:lnTo>
                  <a:lnTo>
                    <a:pt x="66929" y="78359"/>
                  </a:lnTo>
                  <a:lnTo>
                    <a:pt x="71374" y="86233"/>
                  </a:lnTo>
                  <a:lnTo>
                    <a:pt x="83312" y="110490"/>
                  </a:lnTo>
                  <a:lnTo>
                    <a:pt x="84455" y="114808"/>
                  </a:lnTo>
                  <a:lnTo>
                    <a:pt x="89408" y="125095"/>
                  </a:lnTo>
                  <a:lnTo>
                    <a:pt x="90678" y="131064"/>
                  </a:lnTo>
                  <a:lnTo>
                    <a:pt x="96393" y="145796"/>
                  </a:lnTo>
                  <a:lnTo>
                    <a:pt x="103378" y="168021"/>
                  </a:lnTo>
                  <a:lnTo>
                    <a:pt x="108331" y="189865"/>
                  </a:lnTo>
                  <a:lnTo>
                    <a:pt x="115316" y="224028"/>
                  </a:lnTo>
                  <a:lnTo>
                    <a:pt x="115316" y="229997"/>
                  </a:lnTo>
                  <a:lnTo>
                    <a:pt x="116586" y="235458"/>
                  </a:lnTo>
                  <a:lnTo>
                    <a:pt x="116586" y="241427"/>
                  </a:lnTo>
                  <a:lnTo>
                    <a:pt x="118237" y="247015"/>
                  </a:lnTo>
                  <a:lnTo>
                    <a:pt x="118237" y="252984"/>
                  </a:lnTo>
                  <a:lnTo>
                    <a:pt x="118999" y="258572"/>
                  </a:lnTo>
                  <a:lnTo>
                    <a:pt x="118999" y="264541"/>
                  </a:lnTo>
                  <a:lnTo>
                    <a:pt x="120269" y="270002"/>
                  </a:lnTo>
                  <a:lnTo>
                    <a:pt x="120269" y="282702"/>
                  </a:lnTo>
                  <a:lnTo>
                    <a:pt x="121412" y="288290"/>
                  </a:lnTo>
                  <a:lnTo>
                    <a:pt x="121412" y="319278"/>
                  </a:lnTo>
                  <a:lnTo>
                    <a:pt x="120269" y="326517"/>
                  </a:lnTo>
                  <a:lnTo>
                    <a:pt x="120269" y="344805"/>
                  </a:lnTo>
                  <a:lnTo>
                    <a:pt x="118999" y="350647"/>
                  </a:lnTo>
                  <a:lnTo>
                    <a:pt x="118237" y="368935"/>
                  </a:lnTo>
                  <a:lnTo>
                    <a:pt x="116586" y="375793"/>
                  </a:lnTo>
                  <a:lnTo>
                    <a:pt x="116586" y="381635"/>
                  </a:lnTo>
                  <a:lnTo>
                    <a:pt x="114046" y="393192"/>
                  </a:lnTo>
                  <a:lnTo>
                    <a:pt x="114046" y="398780"/>
                  </a:lnTo>
                  <a:lnTo>
                    <a:pt x="112014" y="410210"/>
                  </a:lnTo>
                  <a:lnTo>
                    <a:pt x="109601" y="416179"/>
                  </a:lnTo>
                  <a:lnTo>
                    <a:pt x="109601" y="421767"/>
                  </a:lnTo>
                  <a:lnTo>
                    <a:pt x="107061" y="433324"/>
                  </a:lnTo>
                  <a:lnTo>
                    <a:pt x="104648" y="438912"/>
                  </a:lnTo>
                  <a:lnTo>
                    <a:pt x="101346" y="456311"/>
                  </a:lnTo>
                  <a:lnTo>
                    <a:pt x="96393" y="466598"/>
                  </a:lnTo>
                  <a:lnTo>
                    <a:pt x="93980" y="478155"/>
                  </a:lnTo>
                  <a:lnTo>
                    <a:pt x="91440" y="482981"/>
                  </a:lnTo>
                  <a:lnTo>
                    <a:pt x="83312" y="504825"/>
                  </a:lnTo>
                  <a:lnTo>
                    <a:pt x="71374" y="528574"/>
                  </a:lnTo>
                  <a:lnTo>
                    <a:pt x="57404" y="555244"/>
                  </a:lnTo>
                  <a:lnTo>
                    <a:pt x="51308" y="561975"/>
                  </a:lnTo>
                  <a:lnTo>
                    <a:pt x="46736" y="569976"/>
                  </a:lnTo>
                  <a:lnTo>
                    <a:pt x="43053" y="573532"/>
                  </a:lnTo>
                  <a:lnTo>
                    <a:pt x="40640" y="577850"/>
                  </a:lnTo>
                  <a:lnTo>
                    <a:pt x="37211" y="580263"/>
                  </a:lnTo>
                  <a:lnTo>
                    <a:pt x="32385" y="587375"/>
                  </a:lnTo>
                  <a:lnTo>
                    <a:pt x="28702" y="590550"/>
                  </a:lnTo>
                  <a:lnTo>
                    <a:pt x="26670" y="594106"/>
                  </a:lnTo>
                  <a:lnTo>
                    <a:pt x="22860" y="596519"/>
                  </a:lnTo>
                  <a:lnTo>
                    <a:pt x="9779" y="606806"/>
                  </a:lnTo>
                  <a:lnTo>
                    <a:pt x="7366" y="610108"/>
                  </a:lnTo>
                  <a:lnTo>
                    <a:pt x="0" y="614807"/>
                  </a:lnTo>
                  <a:lnTo>
                    <a:pt x="0" y="600964"/>
                  </a:lnTo>
                  <a:lnTo>
                    <a:pt x="4064" y="597662"/>
                  </a:lnTo>
                  <a:lnTo>
                    <a:pt x="4826" y="596519"/>
                  </a:lnTo>
                  <a:lnTo>
                    <a:pt x="7366" y="595376"/>
                  </a:lnTo>
                  <a:lnTo>
                    <a:pt x="8636" y="592963"/>
                  </a:lnTo>
                  <a:lnTo>
                    <a:pt x="13462" y="588137"/>
                  </a:lnTo>
                  <a:lnTo>
                    <a:pt x="14732" y="586232"/>
                  </a:lnTo>
                  <a:lnTo>
                    <a:pt x="19177" y="581406"/>
                  </a:lnTo>
                  <a:lnTo>
                    <a:pt x="20447" y="579120"/>
                  </a:lnTo>
                  <a:lnTo>
                    <a:pt x="22860" y="577850"/>
                  </a:lnTo>
                  <a:lnTo>
                    <a:pt x="22860" y="575818"/>
                  </a:lnTo>
                  <a:lnTo>
                    <a:pt x="26670" y="572262"/>
                  </a:lnTo>
                  <a:lnTo>
                    <a:pt x="28702" y="567436"/>
                  </a:lnTo>
                  <a:lnTo>
                    <a:pt x="29845" y="566801"/>
                  </a:lnTo>
                  <a:lnTo>
                    <a:pt x="32385" y="561975"/>
                  </a:lnTo>
                  <a:lnTo>
                    <a:pt x="34925" y="559562"/>
                  </a:lnTo>
                  <a:lnTo>
                    <a:pt x="37211" y="555244"/>
                  </a:lnTo>
                  <a:lnTo>
                    <a:pt x="37211" y="552831"/>
                  </a:lnTo>
                  <a:lnTo>
                    <a:pt x="39370" y="550418"/>
                  </a:lnTo>
                  <a:lnTo>
                    <a:pt x="43053" y="543687"/>
                  </a:lnTo>
                  <a:lnTo>
                    <a:pt x="43053" y="541274"/>
                  </a:lnTo>
                  <a:lnTo>
                    <a:pt x="48006" y="532257"/>
                  </a:lnTo>
                  <a:lnTo>
                    <a:pt x="48768" y="528574"/>
                  </a:lnTo>
                  <a:lnTo>
                    <a:pt x="50038" y="526161"/>
                  </a:lnTo>
                  <a:lnTo>
                    <a:pt x="50038" y="524256"/>
                  </a:lnTo>
                  <a:lnTo>
                    <a:pt x="56134" y="509905"/>
                  </a:lnTo>
                  <a:lnTo>
                    <a:pt x="56134" y="506730"/>
                  </a:lnTo>
                  <a:lnTo>
                    <a:pt x="57404" y="504825"/>
                  </a:lnTo>
                  <a:lnTo>
                    <a:pt x="58674" y="500761"/>
                  </a:lnTo>
                  <a:lnTo>
                    <a:pt x="58674" y="497586"/>
                  </a:lnTo>
                  <a:lnTo>
                    <a:pt x="60706" y="491617"/>
                  </a:lnTo>
                  <a:lnTo>
                    <a:pt x="60706" y="488442"/>
                  </a:lnTo>
                  <a:lnTo>
                    <a:pt x="61976" y="484886"/>
                  </a:lnTo>
                  <a:lnTo>
                    <a:pt x="63246" y="482981"/>
                  </a:lnTo>
                  <a:lnTo>
                    <a:pt x="63246" y="478917"/>
                  </a:lnTo>
                  <a:lnTo>
                    <a:pt x="64389" y="475742"/>
                  </a:lnTo>
                  <a:lnTo>
                    <a:pt x="64389" y="472186"/>
                  </a:lnTo>
                  <a:lnTo>
                    <a:pt x="66929" y="465455"/>
                  </a:lnTo>
                  <a:lnTo>
                    <a:pt x="66929" y="461899"/>
                  </a:lnTo>
                  <a:lnTo>
                    <a:pt x="68072" y="458343"/>
                  </a:lnTo>
                  <a:lnTo>
                    <a:pt x="68072" y="455168"/>
                  </a:lnTo>
                  <a:lnTo>
                    <a:pt x="69342" y="451485"/>
                  </a:lnTo>
                  <a:lnTo>
                    <a:pt x="69342" y="443611"/>
                  </a:lnTo>
                  <a:lnTo>
                    <a:pt x="70231" y="440055"/>
                  </a:lnTo>
                  <a:lnTo>
                    <a:pt x="70231" y="436880"/>
                  </a:lnTo>
                  <a:lnTo>
                    <a:pt x="71374" y="433324"/>
                  </a:lnTo>
                  <a:lnTo>
                    <a:pt x="71374" y="429768"/>
                  </a:lnTo>
                  <a:lnTo>
                    <a:pt x="72517" y="425323"/>
                  </a:lnTo>
                  <a:lnTo>
                    <a:pt x="72517" y="418211"/>
                  </a:lnTo>
                  <a:lnTo>
                    <a:pt x="73914" y="415036"/>
                  </a:lnTo>
                  <a:lnTo>
                    <a:pt x="73914" y="410210"/>
                  </a:lnTo>
                  <a:lnTo>
                    <a:pt x="75057" y="406654"/>
                  </a:lnTo>
                  <a:lnTo>
                    <a:pt x="75057" y="398780"/>
                  </a:lnTo>
                  <a:lnTo>
                    <a:pt x="76200" y="395605"/>
                  </a:lnTo>
                  <a:lnTo>
                    <a:pt x="76200" y="375793"/>
                  </a:lnTo>
                  <a:lnTo>
                    <a:pt x="77597" y="371348"/>
                  </a:lnTo>
                  <a:lnTo>
                    <a:pt x="77597" y="355092"/>
                  </a:lnTo>
                  <a:lnTo>
                    <a:pt x="78740" y="351917"/>
                  </a:lnTo>
                  <a:lnTo>
                    <a:pt x="78740" y="274828"/>
                  </a:lnTo>
                  <a:lnTo>
                    <a:pt x="77597" y="271272"/>
                  </a:lnTo>
                  <a:lnTo>
                    <a:pt x="77597" y="249428"/>
                  </a:lnTo>
                  <a:lnTo>
                    <a:pt x="76200" y="245872"/>
                  </a:lnTo>
                  <a:lnTo>
                    <a:pt x="76200" y="229997"/>
                  </a:lnTo>
                  <a:lnTo>
                    <a:pt x="75057" y="225171"/>
                  </a:lnTo>
                  <a:lnTo>
                    <a:pt x="75057" y="212852"/>
                  </a:lnTo>
                  <a:lnTo>
                    <a:pt x="73914" y="209296"/>
                  </a:lnTo>
                  <a:lnTo>
                    <a:pt x="73914" y="205740"/>
                  </a:lnTo>
                  <a:lnTo>
                    <a:pt x="72517" y="201295"/>
                  </a:lnTo>
                  <a:lnTo>
                    <a:pt x="72517" y="194183"/>
                  </a:lnTo>
                  <a:lnTo>
                    <a:pt x="71374" y="189865"/>
                  </a:lnTo>
                  <a:lnTo>
                    <a:pt x="71374" y="182753"/>
                  </a:lnTo>
                  <a:lnTo>
                    <a:pt x="70231" y="179578"/>
                  </a:lnTo>
                  <a:lnTo>
                    <a:pt x="70231" y="174752"/>
                  </a:lnTo>
                  <a:lnTo>
                    <a:pt x="69342" y="172339"/>
                  </a:lnTo>
                  <a:lnTo>
                    <a:pt x="69342" y="168021"/>
                  </a:lnTo>
                  <a:lnTo>
                    <a:pt x="68072" y="164465"/>
                  </a:lnTo>
                  <a:lnTo>
                    <a:pt x="68072" y="160909"/>
                  </a:lnTo>
                  <a:lnTo>
                    <a:pt x="66929" y="157734"/>
                  </a:lnTo>
                  <a:lnTo>
                    <a:pt x="66929" y="154178"/>
                  </a:lnTo>
                  <a:lnTo>
                    <a:pt x="65659" y="150622"/>
                  </a:lnTo>
                  <a:lnTo>
                    <a:pt x="65659" y="147066"/>
                  </a:lnTo>
                  <a:lnTo>
                    <a:pt x="64389" y="145034"/>
                  </a:lnTo>
                  <a:lnTo>
                    <a:pt x="63246" y="140208"/>
                  </a:lnTo>
                  <a:lnTo>
                    <a:pt x="63246" y="134620"/>
                  </a:lnTo>
                  <a:lnTo>
                    <a:pt x="60706" y="129159"/>
                  </a:lnTo>
                  <a:lnTo>
                    <a:pt x="60706" y="125095"/>
                  </a:lnTo>
                  <a:lnTo>
                    <a:pt x="59563" y="123190"/>
                  </a:lnTo>
                  <a:lnTo>
                    <a:pt x="58674" y="119634"/>
                  </a:lnTo>
                  <a:lnTo>
                    <a:pt x="57404" y="117221"/>
                  </a:lnTo>
                  <a:lnTo>
                    <a:pt x="57404" y="114046"/>
                  </a:lnTo>
                  <a:lnTo>
                    <a:pt x="56134" y="110490"/>
                  </a:lnTo>
                  <a:lnTo>
                    <a:pt x="56134" y="108458"/>
                  </a:lnTo>
                  <a:lnTo>
                    <a:pt x="50038" y="94107"/>
                  </a:lnTo>
                  <a:lnTo>
                    <a:pt x="50038" y="92202"/>
                  </a:lnTo>
                  <a:lnTo>
                    <a:pt x="43053" y="77089"/>
                  </a:lnTo>
                  <a:lnTo>
                    <a:pt x="43053" y="74676"/>
                  </a:lnTo>
                  <a:lnTo>
                    <a:pt x="34925" y="58801"/>
                  </a:lnTo>
                  <a:lnTo>
                    <a:pt x="32385" y="56388"/>
                  </a:lnTo>
                  <a:lnTo>
                    <a:pt x="27432" y="47244"/>
                  </a:lnTo>
                  <a:lnTo>
                    <a:pt x="25400" y="44831"/>
                  </a:lnTo>
                  <a:lnTo>
                    <a:pt x="21717" y="38100"/>
                  </a:lnTo>
                  <a:lnTo>
                    <a:pt x="19177" y="36957"/>
                  </a:lnTo>
                  <a:lnTo>
                    <a:pt x="18034" y="34544"/>
                  </a:lnTo>
                  <a:lnTo>
                    <a:pt x="15494" y="32131"/>
                  </a:lnTo>
                  <a:lnTo>
                    <a:pt x="13462" y="27813"/>
                  </a:lnTo>
                  <a:lnTo>
                    <a:pt x="7366" y="21844"/>
                  </a:lnTo>
                  <a:lnTo>
                    <a:pt x="6096" y="19939"/>
                  </a:lnTo>
                  <a:lnTo>
                    <a:pt x="0" y="13843"/>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18150" y="837295"/>
            <a:ext cx="2118054" cy="889905"/>
          </a:xfrm>
          <a:prstGeom prst="rect">
            <a:avLst/>
          </a:prstGeom>
        </p:spPr>
      </p:pic>
    </p:spTree>
    <p:extLst>
      <p:ext uri="{BB962C8B-B14F-4D97-AF65-F5344CB8AC3E}">
        <p14:creationId xmlns:p14="http://schemas.microsoft.com/office/powerpoint/2010/main" xmlns="" val="41687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4551" y="1016000"/>
            <a:ext cx="9398000" cy="452431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There are two types of decimals - terminating and repeating.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a:t>
            </a:r>
            <a:r>
              <a:rPr lang="en-US" sz="2400" b="1" i="1" dirty="0" smtClean="0">
                <a:solidFill>
                  <a:srgbClr val="0000FF"/>
                </a:solidFill>
                <a:latin typeface="Arial" pitchFamily="34" charset="0"/>
                <a:cs typeface="Arial" pitchFamily="34" charset="0"/>
              </a:rPr>
              <a:t>terminating</a:t>
            </a:r>
            <a:r>
              <a:rPr lang="en-US" sz="2400" b="1" dirty="0" smtClean="0">
                <a:solidFill>
                  <a:srgbClr val="0000FF"/>
                </a:solidFill>
                <a:latin typeface="Arial" pitchFamily="34" charset="0"/>
                <a:cs typeface="Arial" pitchFamily="34" charset="0"/>
              </a:rPr>
              <a:t> decimal is a decimal that ends.</a:t>
            </a:r>
          </a:p>
          <a:p>
            <a:r>
              <a:rPr lang="en-US" sz="2400" b="1" dirty="0" smtClean="0">
                <a:solidFill>
                  <a:srgbClr val="0000FF"/>
                </a:solidFill>
                <a:latin typeface="Arial" pitchFamily="34" charset="0"/>
                <a:cs typeface="Arial" pitchFamily="34" charset="0"/>
              </a:rPr>
              <a:t>All of the examples we have completed so far are terminating.</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a:t>
            </a:r>
            <a:r>
              <a:rPr lang="en-US" sz="2400" b="1" i="1" dirty="0" smtClean="0">
                <a:solidFill>
                  <a:srgbClr val="0000FF"/>
                </a:solidFill>
                <a:latin typeface="Arial" pitchFamily="34" charset="0"/>
                <a:cs typeface="Arial" pitchFamily="34" charset="0"/>
              </a:rPr>
              <a:t>repeating</a:t>
            </a:r>
            <a:r>
              <a:rPr lang="en-US" sz="2400" b="1" dirty="0" smtClean="0">
                <a:solidFill>
                  <a:srgbClr val="0000FF"/>
                </a:solidFill>
                <a:latin typeface="Arial" pitchFamily="34" charset="0"/>
                <a:cs typeface="Arial" pitchFamily="34" charset="0"/>
              </a:rPr>
              <a:t> decimal is a decimal that continues forever with one or more digits repeating in a pattern.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To denote a repeating decimal, a line is drawn above the numbers that repeat.  However, with a calculator, the last digit is rounded.</a:t>
            </a:r>
          </a:p>
        </p:txBody>
      </p:sp>
    </p:spTree>
    <p:extLst>
      <p:ext uri="{BB962C8B-B14F-4D97-AF65-F5344CB8AC3E}">
        <p14:creationId xmlns:p14="http://schemas.microsoft.com/office/powerpoint/2010/main" xmlns="" val="1675326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9526" y="1036935"/>
            <a:ext cx="4643224"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Let's consider the following...</a:t>
            </a:r>
            <a:endParaRPr lang="en-US" sz="2400" b="1">
              <a:solidFill>
                <a:srgbClr val="0000FF"/>
              </a:solidFill>
              <a:latin typeface="Arial" pitchFamily="34" charset="0"/>
              <a:cs typeface="Arial" pitchFamily="34" charset="0"/>
            </a:endParaRPr>
          </a:p>
        </p:txBody>
      </p:sp>
      <p:cxnSp>
        <p:nvCxnSpPr>
          <p:cNvPr id="3" name="Straight Connector 2"/>
          <p:cNvCxnSpPr/>
          <p:nvPr/>
        </p:nvCxnSpPr>
        <p:spPr>
          <a:xfrm>
            <a:off x="7752729" y="2867716"/>
            <a:ext cx="0" cy="509052"/>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938690" y="2855674"/>
            <a:ext cx="0" cy="1672600"/>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80618" y="3388927"/>
            <a:ext cx="51484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94965" y="4479754"/>
            <a:ext cx="77226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37715" y="5510017"/>
            <a:ext cx="929532"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3548" y="2843398"/>
            <a:ext cx="0" cy="2606408"/>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492750" y="935211"/>
            <a:ext cx="5104289" cy="6278389"/>
          </a:xfrm>
          <a:prstGeom prst="rect">
            <a:avLst/>
          </a:prstGeom>
          <a:solidFill>
            <a:scrgbClr r="0" g="0" b="0">
              <a:alpha val="0"/>
            </a:scrgbClr>
          </a:solidFill>
        </p:spPr>
      </p:pic>
      <p:pic>
        <p:nvPicPr>
          <p:cNvPr id="10" name="Picture 9"/>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326" t="31150" r="20075" b="27378"/>
          <a:stretch/>
        </p:blipFill>
        <p:spPr>
          <a:xfrm>
            <a:off x="1622323" y="1803401"/>
            <a:ext cx="2920180" cy="1318842"/>
          </a:xfrm>
          <a:prstGeom prst="rect">
            <a:avLst/>
          </a:prstGeom>
          <a:solidFill>
            <a:scrgbClr r="0" g="0" b="0">
              <a:alpha val="0"/>
            </a:scrgbClr>
          </a:solidFill>
        </p:spPr>
      </p:pic>
      <p:grpSp>
        <p:nvGrpSpPr>
          <p:cNvPr id="13" name="Group 12"/>
          <p:cNvGrpSpPr/>
          <p:nvPr/>
        </p:nvGrpSpPr>
        <p:grpSpPr>
          <a:xfrm>
            <a:off x="6253911" y="1803400"/>
            <a:ext cx="3379040" cy="4190621"/>
            <a:chOff x="5040250" y="1517904"/>
            <a:chExt cx="3110739" cy="4552062"/>
          </a:xfrm>
        </p:grpSpPr>
        <p:sp>
          <p:nvSpPr>
            <p:cNvPr id="11" name="Freeform 10"/>
            <p:cNvSpPr/>
            <p:nvPr/>
          </p:nvSpPr>
          <p:spPr>
            <a:xfrm>
              <a:off x="5040250" y="1517904"/>
              <a:ext cx="3110739" cy="4552062"/>
            </a:xfrm>
            <a:custGeom>
              <a:avLst/>
              <a:gdLst/>
              <a:ahLst/>
              <a:cxnLst/>
              <a:rect l="0" t="0" r="0" b="0"/>
              <a:pathLst>
                <a:path w="3110739" h="4552062">
                  <a:moveTo>
                    <a:pt x="0" y="0"/>
                  </a:moveTo>
                  <a:lnTo>
                    <a:pt x="3110738" y="0"/>
                  </a:lnTo>
                  <a:lnTo>
                    <a:pt x="3110738" y="4552061"/>
                  </a:lnTo>
                  <a:lnTo>
                    <a:pt x="0" y="4552061"/>
                  </a:lnTo>
                  <a:close/>
                </a:path>
              </a:pathLst>
            </a:custGeom>
            <a:solidFill>
              <a:srgbClr val="7D9EC0"/>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TextBox 11"/>
            <p:cNvSpPr txBox="1"/>
            <p:nvPr/>
          </p:nvSpPr>
          <p:spPr>
            <a:xfrm>
              <a:off x="5132286" y="1745507"/>
              <a:ext cx="2895557" cy="1905637"/>
            </a:xfrm>
            <a:prstGeom prst="rect">
              <a:avLst/>
            </a:prstGeom>
            <a:noFill/>
          </p:spPr>
          <p:txBody>
            <a:bodyPr vert="horz" rtlCol="0">
              <a:spAutoFit/>
            </a:bodyPr>
            <a:lstStyle/>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endParaRPr lang="en-US" b="1" dirty="0" smtClean="0">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Click</a:t>
              </a:r>
              <a:r>
                <a:rPr lang="en-US" b="1" dirty="0" smtClean="0">
                  <a:solidFill>
                    <a:srgbClr val="FFFFFF"/>
                  </a:solidFill>
                  <a:latin typeface="Arial" pitchFamily="34" charset="0"/>
                  <a:cs typeface="Arial" pitchFamily="34" charset="0"/>
                </a:rPr>
                <a:t> to Reveal </a:t>
              </a:r>
              <a:endParaRPr lang="en-US"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xmlns="" val="1020553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13"/>
                                        </p:tgtEl>
                                      </p:cBhvr>
                                    </p:animEffect>
                                    <p:set>
                                      <p:cBhvr>
                                        <p:cTn id="7" dur="1" fill="hold">
                                          <p:stCondLst>
                                            <p:cond delay="2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80150" y="3727450"/>
            <a:ext cx="3838575" cy="478155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6295" y="3513972"/>
            <a:ext cx="2771775" cy="4314825"/>
          </a:xfrm>
          <a:prstGeom prst="rect">
            <a:avLst/>
          </a:prstGeom>
        </p:spPr>
      </p:pic>
      <p:sp>
        <p:nvSpPr>
          <p:cNvPr id="2" name="TextBox 1"/>
          <p:cNvSpPr txBox="1"/>
          <p:nvPr/>
        </p:nvSpPr>
        <p:spPr>
          <a:xfrm>
            <a:off x="836295" y="1018923"/>
            <a:ext cx="9380855"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Continue dividing from the problems you set up earlier.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4)</a:t>
            </a:r>
          </a:p>
          <a:p>
            <a:endParaRPr lang="en-US" sz="2400" b="1" dirty="0">
              <a:solidFill>
                <a:srgbClr val="0000FF"/>
              </a:solidFill>
              <a:latin typeface="Arial" pitchFamily="34" charset="0"/>
              <a:cs typeface="Arial" pitchFamily="34" charset="0"/>
            </a:endParaRPr>
          </a:p>
        </p:txBody>
      </p:sp>
      <p:pic>
        <p:nvPicPr>
          <p:cNvPr id="21" name="Picture 20"/>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929" t="33494" r="3690" b="30609"/>
          <a:stretch/>
        </p:blipFill>
        <p:spPr>
          <a:xfrm>
            <a:off x="1463628" y="1988418"/>
            <a:ext cx="2714234" cy="969497"/>
          </a:xfrm>
          <a:prstGeom prst="rect">
            <a:avLst/>
          </a:prstGeom>
          <a:solidFill>
            <a:scrgbClr r="0" g="0" b="0">
              <a:alpha val="0"/>
            </a:scrgbClr>
          </a:solidFill>
        </p:spPr>
      </p:pic>
      <p:pic>
        <p:nvPicPr>
          <p:cNvPr id="22" name="Picture 21"/>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85" t="37714" r="28670" b="29076"/>
          <a:stretch/>
        </p:blipFill>
        <p:spPr>
          <a:xfrm>
            <a:off x="6988263" y="2060987"/>
            <a:ext cx="1683789" cy="896927"/>
          </a:xfrm>
          <a:prstGeom prst="rect">
            <a:avLst/>
          </a:prstGeom>
          <a:solidFill>
            <a:scrgbClr r="0" g="0" b="0">
              <a:alpha val="0"/>
            </a:scrgbClr>
          </a:solidFill>
        </p:spPr>
      </p:pic>
      <p:pic>
        <p:nvPicPr>
          <p:cNvPr id="23" name="Picture 22"/>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 r="54083" b="65904"/>
          <a:stretch/>
        </p:blipFill>
        <p:spPr>
          <a:xfrm>
            <a:off x="1545987" y="2060987"/>
            <a:ext cx="1906661" cy="896928"/>
          </a:xfrm>
          <a:prstGeom prst="rect">
            <a:avLst/>
          </a:prstGeom>
          <a:solidFill>
            <a:scrgbClr r="0" g="0" b="0">
              <a:alpha val="0"/>
            </a:scrgbClr>
          </a:solidFill>
        </p:spPr>
      </p:pic>
      <p:grpSp>
        <p:nvGrpSpPr>
          <p:cNvPr id="27" name="Group 26"/>
          <p:cNvGrpSpPr/>
          <p:nvPr/>
        </p:nvGrpSpPr>
        <p:grpSpPr>
          <a:xfrm>
            <a:off x="412750" y="3175000"/>
            <a:ext cx="3733800" cy="5486400"/>
            <a:chOff x="-4526680" y="-2353183"/>
            <a:chExt cx="4081146" cy="5907660"/>
          </a:xfrm>
        </p:grpSpPr>
        <p:sp>
          <p:nvSpPr>
            <p:cNvPr id="25" name="Freeform 24"/>
            <p:cNvSpPr/>
            <p:nvPr/>
          </p:nvSpPr>
          <p:spPr>
            <a:xfrm>
              <a:off x="-4526680" y="-2353183"/>
              <a:ext cx="4081146" cy="5907660"/>
            </a:xfrm>
            <a:custGeom>
              <a:avLst/>
              <a:gdLst/>
              <a:ahLst/>
              <a:cxnLst/>
              <a:rect l="0" t="0" r="0" b="0"/>
              <a:pathLst>
                <a:path w="4081146" h="5907660">
                  <a:moveTo>
                    <a:pt x="0" y="0"/>
                  </a:moveTo>
                  <a:lnTo>
                    <a:pt x="4081145" y="0"/>
                  </a:lnTo>
                  <a:lnTo>
                    <a:pt x="4081145" y="5907659"/>
                  </a:lnTo>
                  <a:lnTo>
                    <a:pt x="0" y="5907659"/>
                  </a:lnTo>
                  <a:close/>
                </a:path>
              </a:pathLst>
            </a:custGeom>
            <a:solidFill>
              <a:srgbClr val="7D9EC0"/>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 name="TextBox 25"/>
            <p:cNvSpPr txBox="1"/>
            <p:nvPr/>
          </p:nvSpPr>
          <p:spPr>
            <a:xfrm>
              <a:off x="-4204753" y="-1876892"/>
              <a:ext cx="3759219" cy="3553738"/>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Click</a:t>
              </a:r>
              <a:r>
                <a:rPr lang="en-US" sz="2400" b="1" dirty="0" smtClean="0">
                  <a:solidFill>
                    <a:srgbClr val="FFFFFF"/>
                  </a:solidFill>
                  <a:latin typeface="Arial" pitchFamily="34" charset="0"/>
                  <a:cs typeface="Arial" pitchFamily="34" charset="0"/>
                </a:rPr>
                <a:t> to Reveal </a:t>
              </a:r>
              <a:endParaRPr lang="en-US" sz="2400" b="1" dirty="0">
                <a:solidFill>
                  <a:srgbClr val="FFFFFF"/>
                </a:solidFill>
                <a:latin typeface="Arial" pitchFamily="34" charset="0"/>
                <a:cs typeface="Arial" pitchFamily="34" charset="0"/>
              </a:endParaRPr>
            </a:p>
          </p:txBody>
        </p:sp>
      </p:grpSp>
      <p:grpSp>
        <p:nvGrpSpPr>
          <p:cNvPr id="30" name="Group 29"/>
          <p:cNvGrpSpPr/>
          <p:nvPr/>
        </p:nvGrpSpPr>
        <p:grpSpPr>
          <a:xfrm>
            <a:off x="5313087" y="3175000"/>
            <a:ext cx="5386663" cy="5571774"/>
            <a:chOff x="5395184" y="-256350"/>
            <a:chExt cx="5265548" cy="6235828"/>
          </a:xfrm>
        </p:grpSpPr>
        <p:sp>
          <p:nvSpPr>
            <p:cNvPr id="28" name="Freeform 27"/>
            <p:cNvSpPr/>
            <p:nvPr/>
          </p:nvSpPr>
          <p:spPr>
            <a:xfrm>
              <a:off x="5395184" y="-256350"/>
              <a:ext cx="5265548" cy="6235828"/>
            </a:xfrm>
            <a:custGeom>
              <a:avLst/>
              <a:gdLst/>
              <a:ahLst/>
              <a:cxnLst/>
              <a:rect l="0" t="0" r="0" b="0"/>
              <a:pathLst>
                <a:path w="5265548" h="6235828">
                  <a:moveTo>
                    <a:pt x="0" y="0"/>
                  </a:moveTo>
                  <a:lnTo>
                    <a:pt x="5265547" y="0"/>
                  </a:lnTo>
                  <a:lnTo>
                    <a:pt x="5265547" y="6235827"/>
                  </a:lnTo>
                  <a:lnTo>
                    <a:pt x="0" y="6235827"/>
                  </a:lnTo>
                  <a:close/>
                </a:path>
              </a:pathLst>
            </a:custGeom>
            <a:solidFill>
              <a:srgbClr val="7D9EC0"/>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 name="TextBox 28"/>
            <p:cNvSpPr txBox="1"/>
            <p:nvPr/>
          </p:nvSpPr>
          <p:spPr>
            <a:xfrm>
              <a:off x="6925539" y="-121346"/>
              <a:ext cx="3005534" cy="3410133"/>
            </a:xfrm>
            <a:prstGeom prst="rect">
              <a:avLst/>
            </a:prstGeom>
            <a:noFill/>
          </p:spPr>
          <p:txBody>
            <a:bodyPr vert="horz" wrap="square" rtlCol="0">
              <a:spAutoFit/>
            </a:bodyPr>
            <a:lstStyle/>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Click t</a:t>
              </a:r>
              <a:r>
                <a:rPr lang="en-US" sz="2400" b="1" dirty="0" smtClean="0">
                  <a:solidFill>
                    <a:srgbClr val="FFFFFF"/>
                  </a:solidFill>
                  <a:latin typeface="Arial" pitchFamily="34" charset="0"/>
                  <a:cs typeface="Arial" pitchFamily="34" charset="0"/>
                </a:rPr>
                <a:t>o Reveal </a:t>
              </a:r>
              <a:endParaRPr lang="en-US" sz="2400"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xmlns="" val="2878004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27"/>
                                        </p:tgtEl>
                                      </p:cBhvr>
                                    </p:animEffect>
                                    <p:set>
                                      <p:cBhvr>
                                        <p:cTn id="7" dur="1" fill="hold">
                                          <p:stCondLst>
                                            <p:cond delay="4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0"/>
                                        <p:tgtEl>
                                          <p:spTgt spid="30"/>
                                        </p:tgtEl>
                                      </p:cBhvr>
                                    </p:animEffect>
                                    <p:set>
                                      <p:cBhvr>
                                        <p:cTn id="13" dur="1" fill="hold">
                                          <p:stCondLst>
                                            <p:cond delay="4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781" t="35786" r="13196" b="27145"/>
          <a:stretch/>
        </p:blipFill>
        <p:spPr>
          <a:xfrm>
            <a:off x="5896303" y="772510"/>
            <a:ext cx="2364828" cy="1087820"/>
          </a:xfrm>
          <a:prstGeom prst="rect">
            <a:avLst/>
          </a:prstGeom>
          <a:solidFill>
            <a:scrgbClr r="0" g="0" b="0">
              <a:alpha val="0"/>
            </a:scrgbClr>
          </a:solidFill>
        </p:spPr>
      </p:pic>
      <p:pic>
        <p:nvPicPr>
          <p:cNvPr id="7" name="Picture 6"/>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2000" t="32887" r="19570" b="34235"/>
          <a:stretch/>
        </p:blipFill>
        <p:spPr>
          <a:xfrm>
            <a:off x="1754790" y="646386"/>
            <a:ext cx="3353238" cy="972550"/>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65545" y="220942"/>
            <a:ext cx="4414520" cy="58458"/>
          </a:xfrm>
          <a:prstGeom prst="rect">
            <a:avLst/>
          </a:prstGeom>
          <a:solidFill>
            <a:scrgbClr r="0" g="0" b="0">
              <a:alpha val="0"/>
            </a:scrgbClr>
          </a:solidFill>
        </p:spPr>
      </p:pic>
      <p:sp>
        <p:nvSpPr>
          <p:cNvPr id="14" name="TextBox 13"/>
          <p:cNvSpPr txBox="1"/>
          <p:nvPr/>
        </p:nvSpPr>
        <p:spPr>
          <a:xfrm>
            <a:off x="846487" y="999362"/>
            <a:ext cx="7092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0150" y="684895"/>
            <a:ext cx="2118054" cy="889905"/>
          </a:xfrm>
          <a:prstGeom prst="rect">
            <a:avLst/>
          </a:prstGeom>
        </p:spPr>
      </p:pic>
    </p:spTree>
    <p:extLst>
      <p:ext uri="{BB962C8B-B14F-4D97-AF65-F5344CB8AC3E}">
        <p14:creationId xmlns:p14="http://schemas.microsoft.com/office/powerpoint/2010/main" xmlns="" val="10530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502" t="36422" r="17902" b="32187"/>
          <a:stretch/>
        </p:blipFill>
        <p:spPr>
          <a:xfrm>
            <a:off x="6106729" y="646384"/>
            <a:ext cx="2459421" cy="972551"/>
          </a:xfrm>
          <a:prstGeom prst="rect">
            <a:avLst/>
          </a:prstGeom>
          <a:solidFill>
            <a:scrgbClr r="0" g="0" b="0">
              <a:alpha val="0"/>
            </a:scrgbClr>
          </a:solidFill>
        </p:spPr>
      </p:pic>
      <p:pic>
        <p:nvPicPr>
          <p:cNvPr id="7" name="Picture 6"/>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954" t="33668" r="18832" b="34461"/>
          <a:stretch/>
        </p:blipFill>
        <p:spPr>
          <a:xfrm>
            <a:off x="1754790" y="646385"/>
            <a:ext cx="3526658" cy="972551"/>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5" name="TextBox 14"/>
          <p:cNvSpPr txBox="1"/>
          <p:nvPr/>
        </p:nvSpPr>
        <p:spPr>
          <a:xfrm>
            <a:off x="846487" y="996732"/>
            <a:ext cx="7092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27</a:t>
            </a:r>
            <a:endParaRPr lang="en-US" sz="2800" b="1"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0150" y="684895"/>
            <a:ext cx="2118054" cy="889905"/>
          </a:xfrm>
          <a:prstGeom prst="rect">
            <a:avLst/>
          </a:prstGeom>
        </p:spPr>
      </p:pic>
    </p:spTree>
    <p:extLst>
      <p:ext uri="{BB962C8B-B14F-4D97-AF65-F5344CB8AC3E}">
        <p14:creationId xmlns:p14="http://schemas.microsoft.com/office/powerpoint/2010/main" xmlns="" val="3074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731" t="33009" r="29608" b="36243"/>
          <a:stretch/>
        </p:blipFill>
        <p:spPr>
          <a:xfrm>
            <a:off x="6006661" y="662152"/>
            <a:ext cx="1371601" cy="873566"/>
          </a:xfrm>
          <a:prstGeom prst="rect">
            <a:avLst/>
          </a:prstGeom>
          <a:solidFill>
            <a:scrgbClr r="0" g="0" b="0">
              <a:alpha val="0"/>
            </a:scrgbClr>
          </a:solidFill>
        </p:spPr>
      </p:pic>
      <p:pic>
        <p:nvPicPr>
          <p:cNvPr id="4" name="Picture 3"/>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7721" t="30217" r="21025" b="38901"/>
          <a:stretch/>
        </p:blipFill>
        <p:spPr>
          <a:xfrm>
            <a:off x="1754790" y="662152"/>
            <a:ext cx="2375776" cy="956784"/>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220942"/>
            <a:ext cx="4414520" cy="58458"/>
          </a:xfrm>
          <a:prstGeom prst="rect">
            <a:avLst/>
          </a:prstGeom>
          <a:solidFill>
            <a:scrgbClr r="0" g="0" b="0">
              <a:alpha val="0"/>
            </a:scrgbClr>
          </a:solidFill>
        </p:spPr>
      </p:pic>
      <p:sp>
        <p:nvSpPr>
          <p:cNvPr id="10" name="TextBox 9"/>
          <p:cNvSpPr txBox="1"/>
          <p:nvPr/>
        </p:nvSpPr>
        <p:spPr>
          <a:xfrm>
            <a:off x="846487" y="1012498"/>
            <a:ext cx="6330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75350" y="684895"/>
            <a:ext cx="2118054" cy="889905"/>
          </a:xfrm>
          <a:prstGeom prst="rect">
            <a:avLst/>
          </a:prstGeom>
        </p:spPr>
      </p:pic>
    </p:spTree>
    <p:extLst>
      <p:ext uri="{BB962C8B-B14F-4D97-AF65-F5344CB8AC3E}">
        <p14:creationId xmlns:p14="http://schemas.microsoft.com/office/powerpoint/2010/main" xmlns="" val="15178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2786" t="30856" r="25661" b="35747"/>
          <a:stretch/>
        </p:blipFill>
        <p:spPr>
          <a:xfrm>
            <a:off x="6180083" y="504497"/>
            <a:ext cx="2254469" cy="1030834"/>
          </a:xfrm>
          <a:prstGeom prst="rect">
            <a:avLst/>
          </a:prstGeom>
          <a:solidFill>
            <a:scrgbClr r="0" g="0" b="0">
              <a:alpha val="0"/>
            </a:scrgbClr>
          </a:solidFill>
        </p:spPr>
      </p:pic>
      <p:pic>
        <p:nvPicPr>
          <p:cNvPr id="7" name="Picture 6"/>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719" t="39208" r="18715" b="32919"/>
          <a:stretch/>
        </p:blipFill>
        <p:spPr>
          <a:xfrm>
            <a:off x="1752852" y="813339"/>
            <a:ext cx="4017327" cy="830998"/>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9" name="TextBox 8"/>
          <p:cNvSpPr txBox="1"/>
          <p:nvPr/>
        </p:nvSpPr>
        <p:spPr>
          <a:xfrm>
            <a:off x="844550" y="99114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0150" y="684895"/>
            <a:ext cx="2118054" cy="889905"/>
          </a:xfrm>
          <a:prstGeom prst="rect">
            <a:avLst/>
          </a:prstGeom>
        </p:spPr>
      </p:pic>
    </p:spTree>
    <p:extLst>
      <p:ext uri="{BB962C8B-B14F-4D97-AF65-F5344CB8AC3E}">
        <p14:creationId xmlns:p14="http://schemas.microsoft.com/office/powerpoint/2010/main" xmlns="" val="1906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0426" t="35728" r="26212" b="34328"/>
          <a:stretch/>
        </p:blipFill>
        <p:spPr>
          <a:xfrm>
            <a:off x="6432550" y="745130"/>
            <a:ext cx="1686912" cy="861202"/>
          </a:xfrm>
          <a:prstGeom prst="rect">
            <a:avLst/>
          </a:prstGeom>
          <a:solidFill>
            <a:scrgbClr r="0" g="0" b="0">
              <a:alpha val="0"/>
            </a:scrgbClr>
          </a:solidFill>
        </p:spPr>
      </p:pic>
      <p:pic>
        <p:nvPicPr>
          <p:cNvPr id="4" name="Picture 3"/>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802" t="33702" r="24999" b="39976"/>
          <a:stretch/>
        </p:blipFill>
        <p:spPr>
          <a:xfrm>
            <a:off x="1752853" y="756744"/>
            <a:ext cx="2361947" cy="778587"/>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65545" y="81841"/>
            <a:ext cx="4414520" cy="58458"/>
          </a:xfrm>
          <a:prstGeom prst="rect">
            <a:avLst/>
          </a:prstGeom>
          <a:solidFill>
            <a:scrgbClr r="0" g="0" b="0">
              <a:alpha val="0"/>
            </a:scrgbClr>
          </a:solidFill>
        </p:spPr>
      </p:pic>
      <p:sp>
        <p:nvSpPr>
          <p:cNvPr id="9" name="TextBox 8"/>
          <p:cNvSpPr txBox="1"/>
          <p:nvPr/>
        </p:nvSpPr>
        <p:spPr>
          <a:xfrm>
            <a:off x="844550" y="996732"/>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0150" y="684895"/>
            <a:ext cx="2118054" cy="889905"/>
          </a:xfrm>
          <a:prstGeom prst="rect">
            <a:avLst/>
          </a:prstGeom>
        </p:spPr>
      </p:pic>
    </p:spTree>
    <p:extLst>
      <p:ext uri="{BB962C8B-B14F-4D97-AF65-F5344CB8AC3E}">
        <p14:creationId xmlns:p14="http://schemas.microsoft.com/office/powerpoint/2010/main" xmlns="" val="65194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4776" y="1063416"/>
            <a:ext cx="9215374" cy="86177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When we are dividing, we are breaking apart into equal groups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88571" y="1983428"/>
            <a:ext cx="2317623" cy="477054"/>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EXAMPLE 1</a:t>
            </a:r>
            <a:endParaRPr lang="en-US" sz="2400" dirty="0">
              <a:solidFill>
                <a:srgbClr val="0000FF"/>
              </a:solidFill>
              <a:latin typeface="Arial" pitchFamily="34" charset="0"/>
              <a:cs typeface="Arial" pitchFamily="34" charset="0"/>
            </a:endParaRPr>
          </a:p>
        </p:txBody>
      </p:sp>
      <p:sp>
        <p:nvSpPr>
          <p:cNvPr id="4" name="TextBox 3"/>
          <p:cNvSpPr txBox="1"/>
          <p:nvPr/>
        </p:nvSpPr>
        <p:spPr>
          <a:xfrm>
            <a:off x="3606260" y="2384566"/>
            <a:ext cx="2207260" cy="47705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Find 132 </a:t>
            </a:r>
            <a:endParaRPr lang="en-US" sz="2400" b="1" dirty="0">
              <a:solidFill>
                <a:srgbClr val="0000FF"/>
              </a:solidFill>
              <a:latin typeface="Arial" pitchFamily="34" charset="0"/>
              <a:cs typeface="Arial" pitchFamily="34" charset="0"/>
            </a:endParaRPr>
          </a:p>
        </p:txBody>
      </p:sp>
      <p:sp>
        <p:nvSpPr>
          <p:cNvPr id="5" name="Oval 4"/>
          <p:cNvSpPr/>
          <p:nvPr/>
        </p:nvSpPr>
        <p:spPr>
          <a:xfrm>
            <a:off x="5619905" y="2393950"/>
            <a:ext cx="41386" cy="3507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6" name="Oval 5"/>
          <p:cNvSpPr/>
          <p:nvPr/>
        </p:nvSpPr>
        <p:spPr>
          <a:xfrm>
            <a:off x="5619905" y="2733006"/>
            <a:ext cx="41386" cy="3507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cxnSp>
        <p:nvCxnSpPr>
          <p:cNvPr id="7" name="Straight Connector 6"/>
          <p:cNvCxnSpPr/>
          <p:nvPr/>
        </p:nvCxnSpPr>
        <p:spPr>
          <a:xfrm>
            <a:off x="5363449" y="2585809"/>
            <a:ext cx="5932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54972" y="2384566"/>
            <a:ext cx="662178" cy="47705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grpSp>
        <p:nvGrpSpPr>
          <p:cNvPr id="14" name="Group 13"/>
          <p:cNvGrpSpPr/>
          <p:nvPr/>
        </p:nvGrpSpPr>
        <p:grpSpPr>
          <a:xfrm>
            <a:off x="971343" y="3174999"/>
            <a:ext cx="9794716" cy="1932294"/>
            <a:chOff x="241300" y="2895600"/>
            <a:chExt cx="9017000" cy="2098955"/>
          </a:xfrm>
        </p:grpSpPr>
        <p:sp>
          <p:nvSpPr>
            <p:cNvPr id="9" name="TextBox 8"/>
            <p:cNvSpPr txBox="1"/>
            <p:nvPr/>
          </p:nvSpPr>
          <p:spPr>
            <a:xfrm>
              <a:off x="241300" y="2959100"/>
              <a:ext cx="3124200" cy="1354005"/>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Step 1</a:t>
              </a:r>
              <a:r>
                <a:rPr lang="en-US" sz="2400" b="1" dirty="0" smtClean="0">
                  <a:solidFill>
                    <a:srgbClr val="0000FF"/>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Can 3 go into 1, no so can 3 go into 13, yes</a:t>
              </a:r>
              <a:endParaRPr lang="en-US" sz="2400" dirty="0">
                <a:solidFill>
                  <a:srgbClr val="FF0000"/>
                </a:solidFill>
                <a:latin typeface="Arial" pitchFamily="34" charset="0"/>
                <a:cs typeface="Arial" pitchFamily="34" charset="0"/>
              </a:endParaRPr>
            </a:p>
          </p:txBody>
        </p:sp>
        <p:sp>
          <p:nvSpPr>
            <p:cNvPr id="10" name="TextBox 9"/>
            <p:cNvSpPr txBox="1"/>
            <p:nvPr/>
          </p:nvSpPr>
          <p:spPr>
            <a:xfrm>
              <a:off x="4427083" y="2895600"/>
              <a:ext cx="609600" cy="518200"/>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4</a:t>
              </a:r>
              <a:endParaRPr lang="en-US" sz="2400" b="1" dirty="0">
                <a:solidFill>
                  <a:srgbClr val="FF0000"/>
                </a:solidFill>
                <a:latin typeface="Arial" pitchFamily="34" charset="0"/>
                <a:cs typeface="Arial" pitchFamily="34" charset="0"/>
              </a:endParaRPr>
            </a:p>
          </p:txBody>
        </p:sp>
        <p:sp>
          <p:nvSpPr>
            <p:cNvPr id="11" name="TextBox 10"/>
            <p:cNvSpPr txBox="1"/>
            <p:nvPr/>
          </p:nvSpPr>
          <p:spPr>
            <a:xfrm>
              <a:off x="4216400" y="3619500"/>
              <a:ext cx="1371600" cy="1354005"/>
            </a:xfrm>
            <a:prstGeom prst="rect">
              <a:avLst/>
            </a:prstGeom>
            <a:noFill/>
          </p:spPr>
          <p:txBody>
            <a:bodyPr vert="horz" rtlCol="0">
              <a:spAutoFit/>
            </a:bodyPr>
            <a:lstStyle/>
            <a:p>
              <a:r>
                <a:rPr lang="en-US" sz="2400" b="1" u="sng" dirty="0" smtClean="0">
                  <a:solidFill>
                    <a:srgbClr val="FF0000"/>
                  </a:solidFill>
                  <a:latin typeface="Arial" pitchFamily="34" charset="0"/>
                  <a:cs typeface="Arial" pitchFamily="34" charset="0"/>
                </a:rPr>
                <a:t>- 12   </a:t>
              </a:r>
            </a:p>
            <a:p>
              <a:r>
                <a:rPr lang="en-US" sz="2400" b="1" dirty="0" smtClean="0">
                  <a:solidFill>
                    <a:srgbClr val="FF0000"/>
                  </a:solidFill>
                  <a:latin typeface="Arial" pitchFamily="34" charset="0"/>
                  <a:cs typeface="Arial" pitchFamily="34" charset="0"/>
                </a:rPr>
                <a:t>    1</a:t>
              </a:r>
            </a:p>
            <a:p>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 </a:t>
              </a:r>
              <a:endParaRPr lang="en-US" sz="2400" b="1" dirty="0">
                <a:solidFill>
                  <a:srgbClr val="009300"/>
                </a:solidFill>
                <a:latin typeface="Arial" pitchFamily="34" charset="0"/>
                <a:cs typeface="Arial" pitchFamily="34" charset="0"/>
              </a:endParaRPr>
            </a:p>
          </p:txBody>
        </p:sp>
        <p:sp>
          <p:nvSpPr>
            <p:cNvPr id="12" name="TextBox 11"/>
            <p:cNvSpPr txBox="1"/>
            <p:nvPr/>
          </p:nvSpPr>
          <p:spPr>
            <a:xfrm>
              <a:off x="6108700" y="3640550"/>
              <a:ext cx="3149600" cy="135400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3 x 4 = 12</a:t>
              </a:r>
            </a:p>
            <a:p>
              <a:r>
                <a:rPr lang="en-US" sz="2400" b="1" dirty="0" smtClean="0">
                  <a:solidFill>
                    <a:srgbClr val="FF0000"/>
                  </a:solidFill>
                  <a:latin typeface="Arial" pitchFamily="34" charset="0"/>
                  <a:cs typeface="Arial" pitchFamily="34" charset="0"/>
                </a:rPr>
                <a:t>13 - 12 = 1</a:t>
              </a:r>
            </a:p>
            <a:p>
              <a:r>
                <a:rPr lang="en-US" sz="2400" b="1" dirty="0" smtClean="0">
                  <a:solidFill>
                    <a:srgbClr val="FF0000"/>
                  </a:solidFill>
                  <a:latin typeface="Arial" pitchFamily="34" charset="0"/>
                  <a:cs typeface="Arial" pitchFamily="34" charset="0"/>
                </a:rPr>
                <a:t>Compare 1 &lt;  3</a:t>
              </a:r>
              <a:endParaRPr lang="en-US" sz="2400" b="1" dirty="0">
                <a:solidFill>
                  <a:srgbClr val="FF0000"/>
                </a:solidFill>
                <a:latin typeface="Arial" pitchFamily="34" charset="0"/>
                <a:cs typeface="Arial" pitchFamily="34" charset="0"/>
              </a:endParaRPr>
            </a:p>
          </p:txBody>
        </p:sp>
        <p:cxnSp>
          <p:nvCxnSpPr>
            <p:cNvPr id="13" name="Straight Connector 12"/>
            <p:cNvCxnSpPr/>
            <p:nvPr/>
          </p:nvCxnSpPr>
          <p:spPr>
            <a:xfrm flipH="1">
              <a:off x="5597398" y="3905473"/>
              <a:ext cx="20320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788280" y="3520785"/>
            <a:ext cx="1931353" cy="47705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3     132</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7013717" y="5412690"/>
            <a:ext cx="3476435" cy="1246495"/>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3 x 4 = 12</a:t>
            </a:r>
          </a:p>
          <a:p>
            <a:r>
              <a:rPr lang="en-US" sz="2400" b="1" dirty="0" smtClean="0">
                <a:solidFill>
                  <a:srgbClr val="009300"/>
                </a:solidFill>
                <a:latin typeface="Arial" pitchFamily="34" charset="0"/>
                <a:cs typeface="Arial" pitchFamily="34" charset="0"/>
              </a:rPr>
              <a:t>12 - 12 = 0</a:t>
            </a:r>
          </a:p>
          <a:p>
            <a:r>
              <a:rPr lang="en-US" sz="2400" b="1" dirty="0" smtClean="0">
                <a:solidFill>
                  <a:srgbClr val="009300"/>
                </a:solidFill>
                <a:latin typeface="Arial" pitchFamily="34" charset="0"/>
                <a:cs typeface="Arial" pitchFamily="34" charset="0"/>
              </a:rPr>
              <a:t>Compare 0 &lt;  3</a:t>
            </a:r>
            <a:endParaRPr lang="en-US" sz="2400" b="1" dirty="0">
              <a:solidFill>
                <a:srgbClr val="009300"/>
              </a:solidFill>
              <a:latin typeface="Arial" pitchFamily="34" charset="0"/>
              <a:cs typeface="Arial" pitchFamily="34" charset="0"/>
            </a:endParaRPr>
          </a:p>
        </p:txBody>
      </p:sp>
      <p:sp>
        <p:nvSpPr>
          <p:cNvPr id="18" name="TextBox 17"/>
          <p:cNvSpPr txBox="1"/>
          <p:nvPr/>
        </p:nvSpPr>
        <p:spPr>
          <a:xfrm>
            <a:off x="5510022" y="4594279"/>
            <a:ext cx="1407128" cy="861774"/>
          </a:xfrm>
          <a:prstGeom prst="rect">
            <a:avLst/>
          </a:prstGeom>
          <a:noFill/>
        </p:spPr>
        <p:txBody>
          <a:bodyPr vert="horz" rtlCol="0">
            <a:spAutoFit/>
          </a:bodyPr>
          <a:lstStyle/>
          <a:p>
            <a:r>
              <a:rPr lang="en-US" sz="2400" b="1" u="sng" dirty="0" smtClean="0">
                <a:solidFill>
                  <a:srgbClr val="009300"/>
                </a:solidFill>
                <a:latin typeface="Arial" pitchFamily="34" charset="0"/>
                <a:cs typeface="Arial" pitchFamily="34" charset="0"/>
              </a:rPr>
              <a:t>- 12  </a:t>
            </a:r>
          </a:p>
          <a:p>
            <a:r>
              <a:rPr lang="en-US" sz="2400" b="1" dirty="0" smtClean="0">
                <a:solidFill>
                  <a:srgbClr val="009300"/>
                </a:solidFill>
                <a:latin typeface="Arial" pitchFamily="34" charset="0"/>
                <a:cs typeface="Arial" pitchFamily="34" charset="0"/>
              </a:rPr>
              <a:t>      0</a:t>
            </a:r>
            <a:endParaRPr lang="en-US" sz="2400" b="1" dirty="0">
              <a:solidFill>
                <a:srgbClr val="009300"/>
              </a:solidFill>
              <a:latin typeface="Arial" pitchFamily="34" charset="0"/>
              <a:cs typeface="Arial" pitchFamily="34" charset="0"/>
            </a:endParaRPr>
          </a:p>
        </p:txBody>
      </p:sp>
      <p:sp>
        <p:nvSpPr>
          <p:cNvPr id="19" name="TextBox 18"/>
          <p:cNvSpPr txBox="1"/>
          <p:nvPr/>
        </p:nvSpPr>
        <p:spPr>
          <a:xfrm>
            <a:off x="5822950" y="4203700"/>
            <a:ext cx="662178" cy="477054"/>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2</a:t>
            </a:r>
            <a:endParaRPr lang="en-US" sz="2400" b="1" dirty="0">
              <a:solidFill>
                <a:srgbClr val="009300"/>
              </a:solidFill>
              <a:latin typeface="Arial" pitchFamily="34" charset="0"/>
              <a:cs typeface="Arial" pitchFamily="34" charset="0"/>
            </a:endParaRPr>
          </a:p>
        </p:txBody>
      </p:sp>
      <p:sp>
        <p:nvSpPr>
          <p:cNvPr id="20" name="TextBox 19"/>
          <p:cNvSpPr txBox="1"/>
          <p:nvPr/>
        </p:nvSpPr>
        <p:spPr>
          <a:xfrm>
            <a:off x="847185" y="5237317"/>
            <a:ext cx="3559207" cy="861774"/>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Step 2</a:t>
            </a:r>
            <a:r>
              <a:rPr lang="en-US" sz="2400" b="1" dirty="0" smtClean="0">
                <a:solidFill>
                  <a:srgbClr val="0000FF"/>
                </a:solidFill>
                <a:latin typeface="Arial" pitchFamily="34" charset="0"/>
                <a:cs typeface="Arial" pitchFamily="34" charset="0"/>
              </a:rPr>
              <a:t>: </a:t>
            </a:r>
            <a:r>
              <a:rPr lang="en-US" sz="2400" dirty="0" smtClean="0">
                <a:solidFill>
                  <a:srgbClr val="009300"/>
                </a:solidFill>
                <a:latin typeface="Arial" pitchFamily="34" charset="0"/>
                <a:cs typeface="Arial" pitchFamily="34" charset="0"/>
              </a:rPr>
              <a:t>Bring down the 2. Can 3 go into 12, yes</a:t>
            </a:r>
            <a:endParaRPr lang="en-US" sz="2400" dirty="0">
              <a:solidFill>
                <a:srgbClr val="009300"/>
              </a:solidFill>
              <a:latin typeface="Arial" pitchFamily="34" charset="0"/>
              <a:cs typeface="Arial" pitchFamily="34" charset="0"/>
            </a:endParaRPr>
          </a:p>
        </p:txBody>
      </p:sp>
      <p:sp>
        <p:nvSpPr>
          <p:cNvPr id="21" name="TextBox 20"/>
          <p:cNvSpPr txBox="1"/>
          <p:nvPr/>
        </p:nvSpPr>
        <p:spPr>
          <a:xfrm>
            <a:off x="5746750" y="3155146"/>
            <a:ext cx="662178" cy="477054"/>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4</a:t>
            </a:r>
            <a:endParaRPr lang="en-US" sz="2400" b="1" dirty="0">
              <a:solidFill>
                <a:srgbClr val="009300"/>
              </a:solidFill>
              <a:latin typeface="Arial" pitchFamily="34" charset="0"/>
              <a:cs typeface="Arial" pitchFamily="34" charset="0"/>
            </a:endParaRPr>
          </a:p>
        </p:txBody>
      </p:sp>
      <p:grpSp>
        <p:nvGrpSpPr>
          <p:cNvPr id="24" name="Group 23"/>
          <p:cNvGrpSpPr/>
          <p:nvPr/>
        </p:nvGrpSpPr>
        <p:grpSpPr>
          <a:xfrm>
            <a:off x="5147755" y="3579126"/>
            <a:ext cx="1771189" cy="690741"/>
            <a:chOff x="4086098" y="3263900"/>
            <a:chExt cx="1630554" cy="750317"/>
          </a:xfrm>
        </p:grpSpPr>
        <p:sp>
          <p:nvSpPr>
            <p:cNvPr id="22" name="Freeform 21"/>
            <p:cNvSpPr/>
            <p:nvPr/>
          </p:nvSpPr>
          <p:spPr>
            <a:xfrm>
              <a:off x="4089400" y="3263900"/>
              <a:ext cx="1627252" cy="29846"/>
            </a:xfrm>
            <a:custGeom>
              <a:avLst/>
              <a:gdLst/>
              <a:ahLst/>
              <a:cxnLst/>
              <a:rect l="0" t="0" r="0" b="0"/>
              <a:pathLst>
                <a:path w="1627252" h="29846">
                  <a:moveTo>
                    <a:pt x="0" y="0"/>
                  </a:moveTo>
                  <a:lnTo>
                    <a:pt x="1627251" y="0"/>
                  </a:lnTo>
                  <a:lnTo>
                    <a:pt x="1627251" y="29845"/>
                  </a:lnTo>
                  <a:lnTo>
                    <a:pt x="0" y="2984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23" name="Freeform 22"/>
            <p:cNvSpPr/>
            <p:nvPr/>
          </p:nvSpPr>
          <p:spPr>
            <a:xfrm>
              <a:off x="4086098" y="3271139"/>
              <a:ext cx="141987" cy="743078"/>
            </a:xfrm>
            <a:custGeom>
              <a:avLst/>
              <a:gdLst/>
              <a:ahLst/>
              <a:cxnLst/>
              <a:rect l="0" t="0" r="0" b="0"/>
              <a:pathLst>
                <a:path w="141987" h="743078">
                  <a:moveTo>
                    <a:pt x="0" y="0"/>
                  </a:moveTo>
                  <a:lnTo>
                    <a:pt x="4699" y="2921"/>
                  </a:lnTo>
                  <a:lnTo>
                    <a:pt x="8636" y="7239"/>
                  </a:lnTo>
                  <a:lnTo>
                    <a:pt x="17272" y="12446"/>
                  </a:lnTo>
                  <a:lnTo>
                    <a:pt x="19558" y="18288"/>
                  </a:lnTo>
                  <a:lnTo>
                    <a:pt x="23876" y="21082"/>
                  </a:lnTo>
                  <a:lnTo>
                    <a:pt x="28194" y="25019"/>
                  </a:lnTo>
                  <a:lnTo>
                    <a:pt x="34925" y="33655"/>
                  </a:lnTo>
                  <a:lnTo>
                    <a:pt x="42164" y="40386"/>
                  </a:lnTo>
                  <a:lnTo>
                    <a:pt x="45974" y="46101"/>
                  </a:lnTo>
                  <a:lnTo>
                    <a:pt x="50292" y="49911"/>
                  </a:lnTo>
                  <a:lnTo>
                    <a:pt x="57023" y="58547"/>
                  </a:lnTo>
                  <a:lnTo>
                    <a:pt x="75311" y="87376"/>
                  </a:lnTo>
                  <a:lnTo>
                    <a:pt x="78232" y="94615"/>
                  </a:lnTo>
                  <a:lnTo>
                    <a:pt x="83439" y="104140"/>
                  </a:lnTo>
                  <a:lnTo>
                    <a:pt x="97409" y="133477"/>
                  </a:lnTo>
                  <a:lnTo>
                    <a:pt x="98806" y="138684"/>
                  </a:lnTo>
                  <a:lnTo>
                    <a:pt x="104521" y="151257"/>
                  </a:lnTo>
                  <a:lnTo>
                    <a:pt x="106045" y="158369"/>
                  </a:lnTo>
                  <a:lnTo>
                    <a:pt x="112776" y="176149"/>
                  </a:lnTo>
                  <a:lnTo>
                    <a:pt x="120904" y="203073"/>
                  </a:lnTo>
                  <a:lnTo>
                    <a:pt x="126619" y="229489"/>
                  </a:lnTo>
                  <a:lnTo>
                    <a:pt x="134874" y="270764"/>
                  </a:lnTo>
                  <a:lnTo>
                    <a:pt x="134874" y="278003"/>
                  </a:lnTo>
                  <a:lnTo>
                    <a:pt x="136271" y="284607"/>
                  </a:lnTo>
                  <a:lnTo>
                    <a:pt x="136271" y="291846"/>
                  </a:lnTo>
                  <a:lnTo>
                    <a:pt x="138176" y="298577"/>
                  </a:lnTo>
                  <a:lnTo>
                    <a:pt x="138176" y="305816"/>
                  </a:lnTo>
                  <a:lnTo>
                    <a:pt x="139192" y="312547"/>
                  </a:lnTo>
                  <a:lnTo>
                    <a:pt x="139192" y="319659"/>
                  </a:lnTo>
                  <a:lnTo>
                    <a:pt x="140589" y="326390"/>
                  </a:lnTo>
                  <a:lnTo>
                    <a:pt x="140589" y="341757"/>
                  </a:lnTo>
                  <a:lnTo>
                    <a:pt x="141986" y="348488"/>
                  </a:lnTo>
                  <a:lnTo>
                    <a:pt x="141986" y="385953"/>
                  </a:lnTo>
                  <a:lnTo>
                    <a:pt x="140589" y="394589"/>
                  </a:lnTo>
                  <a:lnTo>
                    <a:pt x="140589" y="416687"/>
                  </a:lnTo>
                  <a:lnTo>
                    <a:pt x="139192" y="423799"/>
                  </a:lnTo>
                  <a:lnTo>
                    <a:pt x="138176" y="445897"/>
                  </a:lnTo>
                  <a:lnTo>
                    <a:pt x="136271" y="454152"/>
                  </a:lnTo>
                  <a:lnTo>
                    <a:pt x="136271" y="461264"/>
                  </a:lnTo>
                  <a:lnTo>
                    <a:pt x="133350" y="475234"/>
                  </a:lnTo>
                  <a:lnTo>
                    <a:pt x="133350" y="481965"/>
                  </a:lnTo>
                  <a:lnTo>
                    <a:pt x="130937" y="495808"/>
                  </a:lnTo>
                  <a:lnTo>
                    <a:pt x="128143" y="503047"/>
                  </a:lnTo>
                  <a:lnTo>
                    <a:pt x="128143" y="509778"/>
                  </a:lnTo>
                  <a:lnTo>
                    <a:pt x="125222" y="523748"/>
                  </a:lnTo>
                  <a:lnTo>
                    <a:pt x="122301" y="530479"/>
                  </a:lnTo>
                  <a:lnTo>
                    <a:pt x="118491" y="551561"/>
                  </a:lnTo>
                  <a:lnTo>
                    <a:pt x="112776" y="564007"/>
                  </a:lnTo>
                  <a:lnTo>
                    <a:pt x="109855" y="577977"/>
                  </a:lnTo>
                  <a:lnTo>
                    <a:pt x="106934" y="583692"/>
                  </a:lnTo>
                  <a:lnTo>
                    <a:pt x="97409" y="610108"/>
                  </a:lnTo>
                  <a:lnTo>
                    <a:pt x="83439" y="638937"/>
                  </a:lnTo>
                  <a:lnTo>
                    <a:pt x="67183" y="671068"/>
                  </a:lnTo>
                  <a:lnTo>
                    <a:pt x="59944" y="679196"/>
                  </a:lnTo>
                  <a:lnTo>
                    <a:pt x="54610" y="688848"/>
                  </a:lnTo>
                  <a:lnTo>
                    <a:pt x="50292" y="693166"/>
                  </a:lnTo>
                  <a:lnTo>
                    <a:pt x="47498" y="698373"/>
                  </a:lnTo>
                  <a:lnTo>
                    <a:pt x="43561" y="701294"/>
                  </a:lnTo>
                  <a:lnTo>
                    <a:pt x="37846" y="709930"/>
                  </a:lnTo>
                  <a:lnTo>
                    <a:pt x="33528" y="713740"/>
                  </a:lnTo>
                  <a:lnTo>
                    <a:pt x="31115" y="718058"/>
                  </a:lnTo>
                  <a:lnTo>
                    <a:pt x="26797" y="720979"/>
                  </a:lnTo>
                  <a:lnTo>
                    <a:pt x="11430" y="733425"/>
                  </a:lnTo>
                  <a:lnTo>
                    <a:pt x="8636" y="737362"/>
                  </a:lnTo>
                  <a:lnTo>
                    <a:pt x="0" y="743077"/>
                  </a:lnTo>
                  <a:lnTo>
                    <a:pt x="0" y="726313"/>
                  </a:lnTo>
                  <a:lnTo>
                    <a:pt x="4699" y="722376"/>
                  </a:lnTo>
                  <a:lnTo>
                    <a:pt x="5715" y="720979"/>
                  </a:lnTo>
                  <a:lnTo>
                    <a:pt x="8636" y="719582"/>
                  </a:lnTo>
                  <a:lnTo>
                    <a:pt x="10033" y="716661"/>
                  </a:lnTo>
                  <a:lnTo>
                    <a:pt x="15748" y="710946"/>
                  </a:lnTo>
                  <a:lnTo>
                    <a:pt x="17272" y="708533"/>
                  </a:lnTo>
                  <a:lnTo>
                    <a:pt x="22479" y="702691"/>
                  </a:lnTo>
                  <a:lnTo>
                    <a:pt x="23876" y="699897"/>
                  </a:lnTo>
                  <a:lnTo>
                    <a:pt x="26797" y="698373"/>
                  </a:lnTo>
                  <a:lnTo>
                    <a:pt x="26797" y="695960"/>
                  </a:lnTo>
                  <a:lnTo>
                    <a:pt x="31115" y="691642"/>
                  </a:lnTo>
                  <a:lnTo>
                    <a:pt x="33528" y="685927"/>
                  </a:lnTo>
                  <a:lnTo>
                    <a:pt x="34925" y="685038"/>
                  </a:lnTo>
                  <a:lnTo>
                    <a:pt x="37846" y="679196"/>
                  </a:lnTo>
                  <a:lnTo>
                    <a:pt x="40767" y="676402"/>
                  </a:lnTo>
                  <a:lnTo>
                    <a:pt x="43561" y="671068"/>
                  </a:lnTo>
                  <a:lnTo>
                    <a:pt x="43561" y="668147"/>
                  </a:lnTo>
                  <a:lnTo>
                    <a:pt x="45974" y="665353"/>
                  </a:lnTo>
                  <a:lnTo>
                    <a:pt x="50292" y="657098"/>
                  </a:lnTo>
                  <a:lnTo>
                    <a:pt x="50292" y="654304"/>
                  </a:lnTo>
                  <a:lnTo>
                    <a:pt x="56134" y="643255"/>
                  </a:lnTo>
                  <a:lnTo>
                    <a:pt x="57023" y="638937"/>
                  </a:lnTo>
                  <a:lnTo>
                    <a:pt x="58547" y="636016"/>
                  </a:lnTo>
                  <a:lnTo>
                    <a:pt x="58547" y="633603"/>
                  </a:lnTo>
                  <a:lnTo>
                    <a:pt x="65659" y="616331"/>
                  </a:lnTo>
                  <a:lnTo>
                    <a:pt x="65659" y="612521"/>
                  </a:lnTo>
                  <a:lnTo>
                    <a:pt x="67183" y="610108"/>
                  </a:lnTo>
                  <a:lnTo>
                    <a:pt x="68580" y="605282"/>
                  </a:lnTo>
                  <a:lnTo>
                    <a:pt x="68580" y="601472"/>
                  </a:lnTo>
                  <a:lnTo>
                    <a:pt x="70993" y="594233"/>
                  </a:lnTo>
                  <a:lnTo>
                    <a:pt x="70993" y="590423"/>
                  </a:lnTo>
                  <a:lnTo>
                    <a:pt x="72390" y="586105"/>
                  </a:lnTo>
                  <a:lnTo>
                    <a:pt x="73914" y="583692"/>
                  </a:lnTo>
                  <a:lnTo>
                    <a:pt x="73914" y="578866"/>
                  </a:lnTo>
                  <a:lnTo>
                    <a:pt x="75311" y="575056"/>
                  </a:lnTo>
                  <a:lnTo>
                    <a:pt x="75311" y="570738"/>
                  </a:lnTo>
                  <a:lnTo>
                    <a:pt x="78232" y="562610"/>
                  </a:lnTo>
                  <a:lnTo>
                    <a:pt x="78232" y="558292"/>
                  </a:lnTo>
                  <a:lnTo>
                    <a:pt x="79629" y="553974"/>
                  </a:lnTo>
                  <a:lnTo>
                    <a:pt x="79629" y="550164"/>
                  </a:lnTo>
                  <a:lnTo>
                    <a:pt x="81026" y="545719"/>
                  </a:lnTo>
                  <a:lnTo>
                    <a:pt x="81026" y="536194"/>
                  </a:lnTo>
                  <a:lnTo>
                    <a:pt x="82042" y="531876"/>
                  </a:lnTo>
                  <a:lnTo>
                    <a:pt x="82042" y="528066"/>
                  </a:lnTo>
                  <a:lnTo>
                    <a:pt x="83439" y="523748"/>
                  </a:lnTo>
                  <a:lnTo>
                    <a:pt x="83439" y="519430"/>
                  </a:lnTo>
                  <a:lnTo>
                    <a:pt x="84836" y="514096"/>
                  </a:lnTo>
                  <a:lnTo>
                    <a:pt x="84836" y="505460"/>
                  </a:lnTo>
                  <a:lnTo>
                    <a:pt x="86360" y="501650"/>
                  </a:lnTo>
                  <a:lnTo>
                    <a:pt x="86360" y="495808"/>
                  </a:lnTo>
                  <a:lnTo>
                    <a:pt x="87757" y="491490"/>
                  </a:lnTo>
                  <a:lnTo>
                    <a:pt x="87757" y="481965"/>
                  </a:lnTo>
                  <a:lnTo>
                    <a:pt x="89154" y="478155"/>
                  </a:lnTo>
                  <a:lnTo>
                    <a:pt x="89154" y="454152"/>
                  </a:lnTo>
                  <a:lnTo>
                    <a:pt x="90678" y="448818"/>
                  </a:lnTo>
                  <a:lnTo>
                    <a:pt x="90678" y="429133"/>
                  </a:lnTo>
                  <a:lnTo>
                    <a:pt x="92075" y="425323"/>
                  </a:lnTo>
                  <a:lnTo>
                    <a:pt x="92075" y="332232"/>
                  </a:lnTo>
                  <a:lnTo>
                    <a:pt x="90678" y="327914"/>
                  </a:lnTo>
                  <a:lnTo>
                    <a:pt x="90678" y="301498"/>
                  </a:lnTo>
                  <a:lnTo>
                    <a:pt x="89154" y="297180"/>
                  </a:lnTo>
                  <a:lnTo>
                    <a:pt x="89154" y="278003"/>
                  </a:lnTo>
                  <a:lnTo>
                    <a:pt x="87757" y="272161"/>
                  </a:lnTo>
                  <a:lnTo>
                    <a:pt x="87757" y="257302"/>
                  </a:lnTo>
                  <a:lnTo>
                    <a:pt x="86360" y="252984"/>
                  </a:lnTo>
                  <a:lnTo>
                    <a:pt x="86360" y="248666"/>
                  </a:lnTo>
                  <a:lnTo>
                    <a:pt x="84836" y="243332"/>
                  </a:lnTo>
                  <a:lnTo>
                    <a:pt x="84836" y="234696"/>
                  </a:lnTo>
                  <a:lnTo>
                    <a:pt x="83439" y="229489"/>
                  </a:lnTo>
                  <a:lnTo>
                    <a:pt x="83439" y="220853"/>
                  </a:lnTo>
                  <a:lnTo>
                    <a:pt x="82042" y="217043"/>
                  </a:lnTo>
                  <a:lnTo>
                    <a:pt x="82042" y="211201"/>
                  </a:lnTo>
                  <a:lnTo>
                    <a:pt x="81026" y="208280"/>
                  </a:lnTo>
                  <a:lnTo>
                    <a:pt x="81026" y="203073"/>
                  </a:lnTo>
                  <a:lnTo>
                    <a:pt x="79629" y="198755"/>
                  </a:lnTo>
                  <a:lnTo>
                    <a:pt x="79629" y="194437"/>
                  </a:lnTo>
                  <a:lnTo>
                    <a:pt x="78232" y="190627"/>
                  </a:lnTo>
                  <a:lnTo>
                    <a:pt x="78232" y="186309"/>
                  </a:lnTo>
                  <a:lnTo>
                    <a:pt x="76708" y="181991"/>
                  </a:lnTo>
                  <a:lnTo>
                    <a:pt x="76708" y="177673"/>
                  </a:lnTo>
                  <a:lnTo>
                    <a:pt x="75311" y="175260"/>
                  </a:lnTo>
                  <a:lnTo>
                    <a:pt x="73914" y="169418"/>
                  </a:lnTo>
                  <a:lnTo>
                    <a:pt x="73914" y="162687"/>
                  </a:lnTo>
                  <a:lnTo>
                    <a:pt x="70993" y="156083"/>
                  </a:lnTo>
                  <a:lnTo>
                    <a:pt x="70993" y="151257"/>
                  </a:lnTo>
                  <a:lnTo>
                    <a:pt x="69596" y="148844"/>
                  </a:lnTo>
                  <a:lnTo>
                    <a:pt x="68580" y="144526"/>
                  </a:lnTo>
                  <a:lnTo>
                    <a:pt x="67183" y="141605"/>
                  </a:lnTo>
                  <a:lnTo>
                    <a:pt x="67183" y="137795"/>
                  </a:lnTo>
                  <a:lnTo>
                    <a:pt x="65659" y="133477"/>
                  </a:lnTo>
                  <a:lnTo>
                    <a:pt x="65659" y="131064"/>
                  </a:lnTo>
                  <a:lnTo>
                    <a:pt x="58547" y="113792"/>
                  </a:lnTo>
                  <a:lnTo>
                    <a:pt x="58547" y="111379"/>
                  </a:lnTo>
                  <a:lnTo>
                    <a:pt x="50292" y="93091"/>
                  </a:lnTo>
                  <a:lnTo>
                    <a:pt x="50292" y="90297"/>
                  </a:lnTo>
                  <a:lnTo>
                    <a:pt x="40767" y="71120"/>
                  </a:lnTo>
                  <a:lnTo>
                    <a:pt x="37846" y="68199"/>
                  </a:lnTo>
                  <a:lnTo>
                    <a:pt x="32131" y="57150"/>
                  </a:lnTo>
                  <a:lnTo>
                    <a:pt x="29718" y="54229"/>
                  </a:lnTo>
                  <a:lnTo>
                    <a:pt x="25400" y="46101"/>
                  </a:lnTo>
                  <a:lnTo>
                    <a:pt x="22479" y="44704"/>
                  </a:lnTo>
                  <a:lnTo>
                    <a:pt x="21082" y="41783"/>
                  </a:lnTo>
                  <a:lnTo>
                    <a:pt x="18161" y="38862"/>
                  </a:lnTo>
                  <a:lnTo>
                    <a:pt x="15748" y="33655"/>
                  </a:lnTo>
                  <a:lnTo>
                    <a:pt x="8636" y="26416"/>
                  </a:lnTo>
                  <a:lnTo>
                    <a:pt x="7112" y="24003"/>
                  </a:lnTo>
                  <a:lnTo>
                    <a:pt x="0" y="1676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grpSp>
      <p:cxnSp>
        <p:nvCxnSpPr>
          <p:cNvPr id="25" name="Straight Connector 24"/>
          <p:cNvCxnSpPr/>
          <p:nvPr/>
        </p:nvCxnSpPr>
        <p:spPr>
          <a:xfrm>
            <a:off x="5975350" y="3976341"/>
            <a:ext cx="0" cy="17537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347952" y="4769652"/>
            <a:ext cx="358680" cy="53781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927100" y="3232150"/>
            <a:ext cx="8686801" cy="1847849"/>
            <a:chOff x="927100" y="3232150"/>
            <a:chExt cx="8686801" cy="1847849"/>
          </a:xfrm>
        </p:grpSpPr>
        <p:grpSp>
          <p:nvGrpSpPr>
            <p:cNvPr id="47" name="Group 46"/>
            <p:cNvGrpSpPr/>
            <p:nvPr/>
          </p:nvGrpSpPr>
          <p:grpSpPr>
            <a:xfrm>
              <a:off x="964771" y="3232150"/>
              <a:ext cx="8649130" cy="1847849"/>
              <a:chOff x="964771" y="3232150"/>
              <a:chExt cx="8649130" cy="1847849"/>
            </a:xfrm>
          </p:grpSpPr>
          <p:sp>
            <p:nvSpPr>
              <p:cNvPr id="43" name="Rectangle 42"/>
              <p:cNvSpPr/>
              <p:nvPr/>
            </p:nvSpPr>
            <p:spPr>
              <a:xfrm>
                <a:off x="964771" y="3233457"/>
                <a:ext cx="3257979" cy="136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385051" y="3860799"/>
                <a:ext cx="22288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693884" y="3976341"/>
                <a:ext cx="4831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339810" y="3232150"/>
                <a:ext cx="4831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363448" y="3956049"/>
                <a:ext cx="534161" cy="32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499100" y="4297708"/>
                <a:ext cx="343661" cy="32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p:cNvSpPr txBox="1"/>
            <p:nvPr/>
          </p:nvSpPr>
          <p:spPr>
            <a:xfrm>
              <a:off x="927100" y="3792813"/>
              <a:ext cx="2679159" cy="461665"/>
            </a:xfrm>
            <a:prstGeom prst="rect">
              <a:avLst/>
            </a:prstGeom>
            <a:noFill/>
          </p:spPr>
          <p:txBody>
            <a:bodyPr vert="horz" wrap="square" rtlCol="0">
              <a:spAutoFit/>
            </a:bodyPr>
            <a:lstStyle/>
            <a:p>
              <a:r>
                <a:rPr lang="en-US" sz="2400" b="1" i="1" dirty="0" smtClean="0">
                  <a:solidFill>
                    <a:srgbClr val="FF0000"/>
                  </a:solidFill>
                  <a:latin typeface="Arial" pitchFamily="34" charset="0"/>
                  <a:cs typeface="Arial" pitchFamily="34" charset="0"/>
                </a:rPr>
                <a:t>Click for step 1</a:t>
              </a:r>
              <a:endParaRPr lang="en-US" sz="2400" b="1" i="1" dirty="0">
                <a:solidFill>
                  <a:srgbClr val="FF0000"/>
                </a:solidFill>
                <a:latin typeface="Arial" pitchFamily="34" charset="0"/>
                <a:cs typeface="Arial" pitchFamily="34" charset="0"/>
              </a:endParaRPr>
            </a:p>
          </p:txBody>
        </p:sp>
      </p:grpSp>
      <p:grpSp>
        <p:nvGrpSpPr>
          <p:cNvPr id="59" name="Group 58"/>
          <p:cNvGrpSpPr/>
          <p:nvPr/>
        </p:nvGrpSpPr>
        <p:grpSpPr>
          <a:xfrm>
            <a:off x="831850" y="3076442"/>
            <a:ext cx="9120013" cy="3946658"/>
            <a:chOff x="831850" y="3076442"/>
            <a:chExt cx="9120013" cy="3946658"/>
          </a:xfrm>
        </p:grpSpPr>
        <p:sp>
          <p:nvSpPr>
            <p:cNvPr id="42" name="TextBox 41"/>
            <p:cNvSpPr txBox="1"/>
            <p:nvPr/>
          </p:nvSpPr>
          <p:spPr>
            <a:xfrm>
              <a:off x="831850" y="6546046"/>
              <a:ext cx="2374344" cy="477054"/>
            </a:xfrm>
            <a:prstGeom prst="rect">
              <a:avLst/>
            </a:prstGeom>
            <a:noFill/>
          </p:spPr>
          <p:txBody>
            <a:bodyPr vert="horz" wrap="square" rtlCol="0">
              <a:spAutoFit/>
            </a:bodyPr>
            <a:lstStyle/>
            <a:p>
              <a:r>
                <a:rPr lang="en-US" sz="2400" b="1" i="1" dirty="0" smtClean="0">
                  <a:solidFill>
                    <a:srgbClr val="009300"/>
                  </a:solidFill>
                  <a:latin typeface="Arial" pitchFamily="34" charset="0"/>
                  <a:cs typeface="Arial" pitchFamily="34" charset="0"/>
                </a:rPr>
                <a:t>Click for step 2</a:t>
              </a:r>
              <a:endParaRPr lang="en-US" sz="2400" b="1" i="1" dirty="0">
                <a:solidFill>
                  <a:srgbClr val="009300"/>
                </a:solidFill>
                <a:latin typeface="Arial" pitchFamily="34" charset="0"/>
                <a:cs typeface="Arial" pitchFamily="34" charset="0"/>
              </a:endParaRPr>
            </a:p>
          </p:txBody>
        </p:sp>
        <p:grpSp>
          <p:nvGrpSpPr>
            <p:cNvPr id="54" name="Group 53"/>
            <p:cNvGrpSpPr/>
            <p:nvPr/>
          </p:nvGrpSpPr>
          <p:grpSpPr>
            <a:xfrm>
              <a:off x="945721" y="3076442"/>
              <a:ext cx="9006142" cy="3740433"/>
              <a:chOff x="945721" y="3076442"/>
              <a:chExt cx="9006142" cy="3740433"/>
            </a:xfrm>
          </p:grpSpPr>
          <p:sp>
            <p:nvSpPr>
              <p:cNvPr id="52" name="Rectangle 51"/>
              <p:cNvSpPr/>
              <p:nvPr/>
            </p:nvSpPr>
            <p:spPr>
              <a:xfrm>
                <a:off x="945721" y="5003800"/>
                <a:ext cx="3257979" cy="136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693884" y="5456053"/>
                <a:ext cx="3257979" cy="136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5" name="Rectangle 54"/>
              <p:cNvSpPr/>
              <p:nvPr/>
            </p:nvSpPr>
            <p:spPr>
              <a:xfrm>
                <a:off x="5918200" y="4298949"/>
                <a:ext cx="981567" cy="115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6" name="Rectangle 55"/>
              <p:cNvSpPr/>
              <p:nvPr/>
            </p:nvSpPr>
            <p:spPr>
              <a:xfrm>
                <a:off x="5594350" y="4718050"/>
                <a:ext cx="344885" cy="53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7" name="Rectangle 56"/>
              <p:cNvSpPr/>
              <p:nvPr/>
            </p:nvSpPr>
            <p:spPr>
              <a:xfrm>
                <a:off x="5936258" y="3956050"/>
                <a:ext cx="172442" cy="42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8" name="Rectangle 57"/>
              <p:cNvSpPr/>
              <p:nvPr/>
            </p:nvSpPr>
            <p:spPr>
              <a:xfrm>
                <a:off x="5822950" y="3076442"/>
                <a:ext cx="172442" cy="42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grpSp>
      </p:grpSp>
    </p:spTree>
    <p:extLst>
      <p:ext uri="{BB962C8B-B14F-4D97-AF65-F5344CB8AC3E}">
        <p14:creationId xmlns:p14="http://schemas.microsoft.com/office/powerpoint/2010/main" xmlns="" val="2973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607" t="38331" r="25355" b="36256"/>
          <a:stretch/>
        </p:blipFill>
        <p:spPr>
          <a:xfrm>
            <a:off x="6353503" y="813338"/>
            <a:ext cx="1860332" cy="721993"/>
          </a:xfrm>
          <a:prstGeom prst="rect">
            <a:avLst/>
          </a:prstGeom>
          <a:solidFill>
            <a:scrgbClr r="0" g="0" b="0">
              <a:alpha val="0"/>
            </a:scrgbClr>
          </a:solidFill>
        </p:spPr>
      </p:pic>
      <p:pic>
        <p:nvPicPr>
          <p:cNvPr id="7" name="Picture 6"/>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1763" t="36228" r="15750" b="34157"/>
          <a:stretch/>
        </p:blipFill>
        <p:spPr>
          <a:xfrm>
            <a:off x="1752853" y="813338"/>
            <a:ext cx="3629169" cy="830997"/>
          </a:xfrm>
          <a:prstGeom prst="rect">
            <a:avLst/>
          </a:prstGeom>
          <a:solidFill>
            <a:scrgbClr r="0" g="0" b="0">
              <a:alpha val="0"/>
            </a:scrgbClr>
          </a:solidFill>
        </p:spPr>
      </p:pic>
      <p:pic>
        <p:nvPicPr>
          <p:cNvPr id="8" name="Picture 7"/>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105224"/>
            <a:ext cx="4414520" cy="58458"/>
          </a:xfrm>
          <a:prstGeom prst="rect">
            <a:avLst/>
          </a:prstGeom>
          <a:solidFill>
            <a:scrgbClr r="0" g="0" b="0">
              <a:alpha val="0"/>
            </a:scrgbClr>
          </a:solidFill>
        </p:spPr>
      </p:pic>
      <p:sp>
        <p:nvSpPr>
          <p:cNvPr id="9" name="TextBox 8"/>
          <p:cNvSpPr txBox="1"/>
          <p:nvPr/>
        </p:nvSpPr>
        <p:spPr>
          <a:xfrm>
            <a:off x="844550" y="1015128"/>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31</a:t>
            </a:r>
            <a:endParaRPr lang="en-US" sz="2800" b="1"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0150" y="684895"/>
            <a:ext cx="2118054" cy="889905"/>
          </a:xfrm>
          <a:prstGeom prst="rect">
            <a:avLst/>
          </a:prstGeom>
        </p:spPr>
      </p:pic>
    </p:spTree>
    <p:extLst>
      <p:ext uri="{BB962C8B-B14F-4D97-AF65-F5344CB8AC3E}">
        <p14:creationId xmlns:p14="http://schemas.microsoft.com/office/powerpoint/2010/main" xmlns="" val="28439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89835" y="774700"/>
            <a:ext cx="9463627" cy="830997"/>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Real Life Applications</a:t>
            </a:r>
            <a:endParaRPr lang="en-US" sz="4800" b="1" dirty="0">
              <a:solidFill>
                <a:srgbClr val="0000FF"/>
              </a:solidFill>
              <a:latin typeface="Arial" pitchFamily="34" charset="0"/>
              <a:cs typeface="Arial" pitchFamily="34" charset="0"/>
            </a:endParaRPr>
          </a:p>
        </p:txBody>
      </p:sp>
      <p:sp>
        <p:nvSpPr>
          <p:cNvPr id="5" name="TextBox 4">
            <a:hlinkClick r:id="rId2" action="ppaction://hlinksldjump"/>
          </p:cNvPr>
          <p:cNvSpPr txBox="1"/>
          <p:nvPr/>
        </p:nvSpPr>
        <p:spPr>
          <a:xfrm>
            <a:off x="7877035" y="2413000"/>
            <a:ext cx="2060715"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6" name="Rectangle 5"/>
          <p:cNvSpPr/>
          <p:nvPr/>
        </p:nvSpPr>
        <p:spPr>
          <a:xfrm>
            <a:off x="7727950" y="2336800"/>
            <a:ext cx="2332711" cy="8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40608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7651750" y="3708400"/>
            <a:ext cx="2133600" cy="954107"/>
          </a:xfrm>
          <a:prstGeom prst="rect">
            <a:avLst/>
          </a:prstGeom>
          <a:noFill/>
        </p:spPr>
        <p:txBody>
          <a:bodyPr vert="horz" wrap="square" rtlCol="0">
            <a:spAutoFit/>
          </a:bodyPr>
          <a:lstStyle/>
          <a:p>
            <a:pPr algn="ctr"/>
            <a:r>
              <a:rPr lang="en-US" sz="2800" b="1" dirty="0" smtClean="0">
                <a:solidFill>
                  <a:srgbClr val="0000FF"/>
                </a:solidFill>
                <a:latin typeface="Arial" pitchFamily="34" charset="0"/>
                <a:cs typeface="Arial" pitchFamily="34" charset="0"/>
              </a:rPr>
              <a:t>5.571 </a:t>
            </a:r>
          </a:p>
          <a:p>
            <a:pPr algn="ctr"/>
            <a:r>
              <a:rPr lang="en-US" sz="2800" b="1" dirty="0" smtClean="0">
                <a:solidFill>
                  <a:srgbClr val="0000FF"/>
                </a:solidFill>
                <a:latin typeface="Arial" pitchFamily="34" charset="0"/>
                <a:cs typeface="Arial" pitchFamily="34" charset="0"/>
              </a:rPr>
              <a:t>gallons</a:t>
            </a:r>
            <a:endParaRPr lang="en-US" sz="2800" b="1" dirty="0">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81841"/>
            <a:ext cx="4414520" cy="58458"/>
          </a:xfrm>
          <a:prstGeom prst="rect">
            <a:avLst/>
          </a:prstGeom>
          <a:solidFill>
            <a:scrgbClr r="0" g="0" b="0">
              <a:alpha val="0"/>
            </a:scrgbClr>
          </a:solidFill>
        </p:spPr>
      </p:pic>
      <p:sp>
        <p:nvSpPr>
          <p:cNvPr id="9" name="TextBox 8"/>
          <p:cNvSpPr txBox="1"/>
          <p:nvPr/>
        </p:nvSpPr>
        <p:spPr>
          <a:xfrm>
            <a:off x="814737" y="986880"/>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986880"/>
            <a:ext cx="8360759"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need to put some gas in your car. Regular gasoline is $3.59 per gallon. You only have a $20 bill on you. How many gallons can you buy?</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14896" y="3656695"/>
            <a:ext cx="2118054" cy="1270905"/>
          </a:xfrm>
          <a:prstGeom prst="rect">
            <a:avLst/>
          </a:prstGeom>
        </p:spPr>
      </p:pic>
    </p:spTree>
    <p:extLst>
      <p:ext uri="{BB962C8B-B14F-4D97-AF65-F5344CB8AC3E}">
        <p14:creationId xmlns:p14="http://schemas.microsoft.com/office/powerpoint/2010/main" xmlns="" val="11798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360192" y="4222988"/>
            <a:ext cx="2510758"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$0.20</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81841"/>
            <a:ext cx="4414520" cy="58458"/>
          </a:xfrm>
          <a:prstGeom prst="rect">
            <a:avLst/>
          </a:prstGeom>
          <a:solidFill>
            <a:scrgbClr r="0" g="0" b="0">
              <a:alpha val="0"/>
            </a:scrgbClr>
          </a:solidFill>
        </p:spPr>
      </p:pic>
      <p:sp>
        <p:nvSpPr>
          <p:cNvPr id="9" name="TextBox 8"/>
          <p:cNvSpPr txBox="1"/>
          <p:nvPr/>
        </p:nvSpPr>
        <p:spPr>
          <a:xfrm>
            <a:off x="814737" y="100264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33</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29391" y="1002646"/>
            <a:ext cx="8436959"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At Bonita’s Breakfast Emporium, a small latte is $1.45 and a bagel with cream cheese is $3.35 (including tax). If you give the clerk $5 to buy both, how much change will you receive?</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08750" y="3860800"/>
            <a:ext cx="2118054" cy="1219200"/>
          </a:xfrm>
          <a:prstGeom prst="rect">
            <a:avLst/>
          </a:prstGeom>
        </p:spPr>
      </p:pic>
    </p:spTree>
    <p:extLst>
      <p:ext uri="{BB962C8B-B14F-4D97-AF65-F5344CB8AC3E}">
        <p14:creationId xmlns:p14="http://schemas.microsoft.com/office/powerpoint/2010/main" xmlns="" val="990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Box 11"/>
          <p:cNvSpPr txBox="1"/>
          <p:nvPr/>
        </p:nvSpPr>
        <p:spPr>
          <a:xfrm>
            <a:off x="6965950" y="2866285"/>
            <a:ext cx="1447800" cy="523220"/>
          </a:xfrm>
          <a:prstGeom prst="rect">
            <a:avLst/>
          </a:prstGeom>
          <a:noFill/>
        </p:spPr>
        <p:txBody>
          <a:bodyPr vert="horz" wrap="square" rtlCol="0">
            <a:spAutoFit/>
          </a:bodyPr>
          <a:lstStyle/>
          <a:p>
            <a:pPr algn="ctr"/>
            <a:r>
              <a:rPr lang="en-US" sz="2800" b="1" smtClean="0">
                <a:solidFill>
                  <a:srgbClr val="0000FF"/>
                </a:solidFill>
                <a:latin typeface="Arial" pitchFamily="34" charset="0"/>
                <a:cs typeface="Arial" pitchFamily="34" charset="0"/>
              </a:rPr>
              <a:t>B</a:t>
            </a:r>
            <a:endParaRPr lang="en-US" sz="2800" b="1">
              <a:solidFill>
                <a:srgbClr val="0000FF"/>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220942"/>
            <a:ext cx="3752342" cy="58458"/>
          </a:xfrm>
          <a:prstGeom prst="rect">
            <a:avLst/>
          </a:prstGeom>
          <a:solidFill>
            <a:scrgbClr r="0" g="0" b="0">
              <a:alpha val="0"/>
            </a:scrgbClr>
          </a:solidFill>
        </p:spPr>
      </p:pic>
      <p:sp>
        <p:nvSpPr>
          <p:cNvPr id="17" name="TextBox 16"/>
          <p:cNvSpPr txBox="1"/>
          <p:nvPr/>
        </p:nvSpPr>
        <p:spPr>
          <a:xfrm>
            <a:off x="865538" y="97875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73841" y="1010506"/>
            <a:ext cx="8411559"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Sally won $25.00 for her science fair project.  Her project cost $12.57 to prepare.  How much did Sally actually make as a profit?</a:t>
            </a:r>
          </a:p>
        </p:txBody>
      </p:sp>
      <p:sp>
        <p:nvSpPr>
          <p:cNvPr id="19" name="Oval 18"/>
          <p:cNvSpPr/>
          <p:nvPr/>
        </p:nvSpPr>
        <p:spPr>
          <a:xfrm>
            <a:off x="1828356" y="29022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Oval 19"/>
          <p:cNvSpPr/>
          <p:nvPr/>
        </p:nvSpPr>
        <p:spPr>
          <a:xfrm>
            <a:off x="1828356" y="34356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Oval 20"/>
          <p:cNvSpPr/>
          <p:nvPr/>
        </p:nvSpPr>
        <p:spPr>
          <a:xfrm>
            <a:off x="1828356" y="3969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TextBox 21"/>
          <p:cNvSpPr txBox="1"/>
          <p:nvPr/>
        </p:nvSpPr>
        <p:spPr>
          <a:xfrm>
            <a:off x="2882900" y="287020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$37.57</a:t>
            </a:r>
          </a:p>
        </p:txBody>
      </p:sp>
      <p:sp>
        <p:nvSpPr>
          <p:cNvPr id="23" name="TextBox 22"/>
          <p:cNvSpPr txBox="1"/>
          <p:nvPr/>
        </p:nvSpPr>
        <p:spPr>
          <a:xfrm>
            <a:off x="2882900" y="342857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$12.43</a:t>
            </a:r>
          </a:p>
        </p:txBody>
      </p:sp>
      <p:sp>
        <p:nvSpPr>
          <p:cNvPr id="24" name="TextBox 23"/>
          <p:cNvSpPr txBox="1"/>
          <p:nvPr/>
        </p:nvSpPr>
        <p:spPr>
          <a:xfrm>
            <a:off x="2882900" y="394292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$13.57</a:t>
            </a:r>
          </a:p>
        </p:txBody>
      </p:sp>
      <p:sp>
        <p:nvSpPr>
          <p:cNvPr id="25" name="Oval 24"/>
          <p:cNvSpPr/>
          <p:nvPr/>
        </p:nvSpPr>
        <p:spPr>
          <a:xfrm>
            <a:off x="1827019" y="450618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2901950" y="4466837"/>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$12.00</a:t>
            </a:r>
          </a:p>
        </p:txBody>
      </p:sp>
      <p:sp>
        <p:nvSpPr>
          <p:cNvPr id="27" name="Rectangle 26"/>
          <p:cNvSpPr/>
          <p:nvPr/>
        </p:nvSpPr>
        <p:spPr>
          <a:xfrm>
            <a:off x="2333072" y="39433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28" name="Rectangle 27"/>
          <p:cNvSpPr/>
          <p:nvPr/>
        </p:nvSpPr>
        <p:spPr>
          <a:xfrm>
            <a:off x="2333072" y="3428567"/>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29" name="Rectangle 28"/>
          <p:cNvSpPr/>
          <p:nvPr/>
        </p:nvSpPr>
        <p:spPr>
          <a:xfrm>
            <a:off x="2343150" y="44640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0" name="Rectangle 29"/>
          <p:cNvSpPr/>
          <p:nvPr/>
        </p:nvSpPr>
        <p:spPr>
          <a:xfrm>
            <a:off x="2331125" y="287200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13550" y="2794000"/>
            <a:ext cx="2118054" cy="1219200"/>
          </a:xfrm>
          <a:prstGeom prst="rect">
            <a:avLst/>
          </a:prstGeom>
        </p:spPr>
      </p:pic>
    </p:spTree>
    <p:extLst>
      <p:ext uri="{BB962C8B-B14F-4D97-AF65-F5344CB8AC3E}">
        <p14:creationId xmlns:p14="http://schemas.microsoft.com/office/powerpoint/2010/main" xmlns="" val="41071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Box 11"/>
          <p:cNvSpPr txBox="1"/>
          <p:nvPr/>
        </p:nvSpPr>
        <p:spPr>
          <a:xfrm>
            <a:off x="6584949" y="4819134"/>
            <a:ext cx="1371601" cy="523220"/>
          </a:xfrm>
          <a:prstGeom prst="rect">
            <a:avLst/>
          </a:prstGeom>
          <a:noFill/>
        </p:spPr>
        <p:txBody>
          <a:bodyPr vert="horz" wrap="square" rtlCol="0">
            <a:spAutoFit/>
          </a:bodyPr>
          <a:lstStyle/>
          <a:p>
            <a:pPr algn="ctr"/>
            <a:r>
              <a:rPr lang="en-US" sz="2800" b="1" smtClean="0">
                <a:solidFill>
                  <a:srgbClr val="0000FF"/>
                </a:solidFill>
                <a:latin typeface="Arial" pitchFamily="34" charset="0"/>
                <a:cs typeface="Arial" pitchFamily="34" charset="0"/>
              </a:rPr>
              <a:t>D</a:t>
            </a:r>
            <a:endParaRPr lang="en-US" sz="2800" b="1">
              <a:solidFill>
                <a:srgbClr val="0000FF"/>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3752342" cy="58458"/>
          </a:xfrm>
          <a:prstGeom prst="rect">
            <a:avLst/>
          </a:prstGeom>
          <a:solidFill>
            <a:scrgbClr r="0" g="0" b="0">
              <a:alpha val="0"/>
            </a:scrgbClr>
          </a:solidFill>
        </p:spPr>
      </p:pic>
      <p:sp>
        <p:nvSpPr>
          <p:cNvPr id="17" name="TextBox 16"/>
          <p:cNvSpPr txBox="1"/>
          <p:nvPr/>
        </p:nvSpPr>
        <p:spPr>
          <a:xfrm>
            <a:off x="865538" y="997044"/>
            <a:ext cx="69021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73841" y="1010506"/>
            <a:ext cx="8316309" cy="3108543"/>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Five students collected paper to be recycled.  Shelly's stack was .008 cm. thick; Ken's stack was .125 cm. thick; Joe's stack was .150 cm. thick; Betty's stack was .185 cm. thick; Mary's stack was .005 cm. thick.  What was the thickness of the papers collected to be recycled?</a:t>
            </a:r>
          </a:p>
        </p:txBody>
      </p:sp>
      <p:sp>
        <p:nvSpPr>
          <p:cNvPr id="19" name="Oval 18"/>
          <p:cNvSpPr/>
          <p:nvPr/>
        </p:nvSpPr>
        <p:spPr>
          <a:xfrm>
            <a:off x="1847406" y="45786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Oval 19"/>
          <p:cNvSpPr/>
          <p:nvPr/>
        </p:nvSpPr>
        <p:spPr>
          <a:xfrm>
            <a:off x="1847406" y="5112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Oval 20"/>
          <p:cNvSpPr/>
          <p:nvPr/>
        </p:nvSpPr>
        <p:spPr>
          <a:xfrm>
            <a:off x="1847406" y="56454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TextBox 21"/>
          <p:cNvSpPr txBox="1"/>
          <p:nvPr/>
        </p:nvSpPr>
        <p:spPr>
          <a:xfrm>
            <a:off x="2901950" y="454660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.561 cm.</a:t>
            </a:r>
          </a:p>
        </p:txBody>
      </p:sp>
      <p:sp>
        <p:nvSpPr>
          <p:cNvPr id="23" name="TextBox 22"/>
          <p:cNvSpPr txBox="1"/>
          <p:nvPr/>
        </p:nvSpPr>
        <p:spPr>
          <a:xfrm>
            <a:off x="2901950" y="510497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.452 cm.  </a:t>
            </a:r>
          </a:p>
        </p:txBody>
      </p:sp>
      <p:sp>
        <p:nvSpPr>
          <p:cNvPr id="24" name="TextBox 23"/>
          <p:cNvSpPr txBox="1"/>
          <p:nvPr/>
        </p:nvSpPr>
        <p:spPr>
          <a:xfrm>
            <a:off x="2901950" y="561932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.480 cm.</a:t>
            </a:r>
          </a:p>
        </p:txBody>
      </p:sp>
      <p:sp>
        <p:nvSpPr>
          <p:cNvPr id="25" name="Oval 24"/>
          <p:cNvSpPr/>
          <p:nvPr/>
        </p:nvSpPr>
        <p:spPr>
          <a:xfrm>
            <a:off x="1846069" y="618258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2921000" y="6143237"/>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.473 cm.</a:t>
            </a:r>
          </a:p>
        </p:txBody>
      </p:sp>
      <p:sp>
        <p:nvSpPr>
          <p:cNvPr id="27" name="Rectangle 26"/>
          <p:cNvSpPr/>
          <p:nvPr/>
        </p:nvSpPr>
        <p:spPr>
          <a:xfrm>
            <a:off x="2352122" y="56197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28" name="Rectangle 27"/>
          <p:cNvSpPr/>
          <p:nvPr/>
        </p:nvSpPr>
        <p:spPr>
          <a:xfrm>
            <a:off x="2352122" y="5104967"/>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29" name="Rectangle 28"/>
          <p:cNvSpPr/>
          <p:nvPr/>
        </p:nvSpPr>
        <p:spPr>
          <a:xfrm>
            <a:off x="2362200" y="61404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0" name="Rectangle 29"/>
          <p:cNvSpPr/>
          <p:nvPr/>
        </p:nvSpPr>
        <p:spPr>
          <a:xfrm>
            <a:off x="2350175" y="454840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0150" y="4470400"/>
            <a:ext cx="2118054" cy="1143000"/>
          </a:xfrm>
          <a:prstGeom prst="rect">
            <a:avLst/>
          </a:prstGeom>
        </p:spPr>
      </p:pic>
    </p:spTree>
    <p:extLst>
      <p:ext uri="{BB962C8B-B14F-4D97-AF65-F5344CB8AC3E}">
        <p14:creationId xmlns:p14="http://schemas.microsoft.com/office/powerpoint/2010/main" xmlns="" val="14102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Box 11"/>
          <p:cNvSpPr txBox="1"/>
          <p:nvPr/>
        </p:nvSpPr>
        <p:spPr>
          <a:xfrm>
            <a:off x="6661149" y="4819134"/>
            <a:ext cx="1295401" cy="523220"/>
          </a:xfrm>
          <a:prstGeom prst="rect">
            <a:avLst/>
          </a:prstGeom>
          <a:noFill/>
        </p:spPr>
        <p:txBody>
          <a:bodyPr vert="horz" wrap="square" rtlCol="0">
            <a:spAutoFit/>
          </a:bodyPr>
          <a:lstStyle/>
          <a:p>
            <a:pPr algn="ctr"/>
            <a:r>
              <a:rPr lang="en-US" sz="2800" b="1" smtClean="0">
                <a:solidFill>
                  <a:srgbClr val="0000FF"/>
                </a:solidFill>
                <a:latin typeface="Arial" pitchFamily="34" charset="0"/>
                <a:cs typeface="Arial" pitchFamily="34" charset="0"/>
              </a:rPr>
              <a:t>B</a:t>
            </a:r>
            <a:endParaRPr lang="en-US" sz="2800" b="1">
              <a:solidFill>
                <a:srgbClr val="0000FF"/>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220942"/>
            <a:ext cx="3752342" cy="58458"/>
          </a:xfrm>
          <a:prstGeom prst="rect">
            <a:avLst/>
          </a:prstGeom>
          <a:solidFill>
            <a:scrgbClr r="0" g="0" b="0">
              <a:alpha val="0"/>
            </a:scrgbClr>
          </a:solidFill>
        </p:spPr>
      </p:pic>
      <p:sp>
        <p:nvSpPr>
          <p:cNvPr id="17" name="TextBox 16"/>
          <p:cNvSpPr txBox="1"/>
          <p:nvPr/>
        </p:nvSpPr>
        <p:spPr>
          <a:xfrm>
            <a:off x="865538" y="97875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73841" y="1010506"/>
            <a:ext cx="8411559" cy="3108543"/>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The regular price of a pair of jeans is $29.99. Mrs. Jones has four children for whom she must buy new jeans. The jeans are on sale for $22.50.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What would the total cost be of four pairs of </a:t>
            </a:r>
          </a:p>
          <a:p>
            <a:r>
              <a:rPr lang="en-US" sz="2800" b="1" dirty="0">
                <a:solidFill>
                  <a:srgbClr val="000000"/>
                </a:solidFill>
                <a:latin typeface="Arial" pitchFamily="34" charset="0"/>
                <a:cs typeface="Arial" pitchFamily="34" charset="0"/>
              </a:rPr>
              <a:t>jeans on sale?</a:t>
            </a:r>
          </a:p>
        </p:txBody>
      </p:sp>
      <p:sp>
        <p:nvSpPr>
          <p:cNvPr id="19" name="Oval 18"/>
          <p:cNvSpPr/>
          <p:nvPr/>
        </p:nvSpPr>
        <p:spPr>
          <a:xfrm>
            <a:off x="1847406" y="45786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Oval 19"/>
          <p:cNvSpPr/>
          <p:nvPr/>
        </p:nvSpPr>
        <p:spPr>
          <a:xfrm>
            <a:off x="1847406" y="5112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Oval 20"/>
          <p:cNvSpPr/>
          <p:nvPr/>
        </p:nvSpPr>
        <p:spPr>
          <a:xfrm>
            <a:off x="1847406" y="56454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TextBox 21"/>
          <p:cNvSpPr txBox="1"/>
          <p:nvPr/>
        </p:nvSpPr>
        <p:spPr>
          <a:xfrm>
            <a:off x="2901950" y="4546600"/>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$119.96</a:t>
            </a:r>
          </a:p>
        </p:txBody>
      </p:sp>
      <p:sp>
        <p:nvSpPr>
          <p:cNvPr id="23" name="TextBox 22"/>
          <p:cNvSpPr txBox="1"/>
          <p:nvPr/>
        </p:nvSpPr>
        <p:spPr>
          <a:xfrm>
            <a:off x="2901950" y="510497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$90.00</a:t>
            </a:r>
          </a:p>
        </p:txBody>
      </p:sp>
      <p:sp>
        <p:nvSpPr>
          <p:cNvPr id="24" name="TextBox 23"/>
          <p:cNvSpPr txBox="1"/>
          <p:nvPr/>
        </p:nvSpPr>
        <p:spPr>
          <a:xfrm>
            <a:off x="2901950" y="5619321"/>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$86.00</a:t>
            </a:r>
          </a:p>
        </p:txBody>
      </p:sp>
      <p:sp>
        <p:nvSpPr>
          <p:cNvPr id="25" name="Oval 24"/>
          <p:cNvSpPr/>
          <p:nvPr/>
        </p:nvSpPr>
        <p:spPr>
          <a:xfrm>
            <a:off x="1846069" y="618258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2921000" y="6143237"/>
            <a:ext cx="1651000" cy="461661"/>
          </a:xfrm>
          <a:prstGeom prst="rect">
            <a:avLst/>
          </a:prstGeom>
          <a:noFill/>
        </p:spPr>
        <p:txBody>
          <a:bodyPr vert="horz" lIns="91434" tIns="45718" rIns="91434" bIns="45718" rtlCol="0">
            <a:spAutoFit/>
          </a:bodyPr>
          <a:lstStyle/>
          <a:p>
            <a:r>
              <a:rPr lang="en-US" sz="2400" b="1" dirty="0">
                <a:solidFill>
                  <a:srgbClr val="000000"/>
                </a:solidFill>
                <a:latin typeface="Arial" pitchFamily="34" charset="0"/>
                <a:cs typeface="Arial" pitchFamily="34" charset="0"/>
              </a:rPr>
              <a:t>$52.49</a:t>
            </a:r>
          </a:p>
        </p:txBody>
      </p:sp>
      <p:sp>
        <p:nvSpPr>
          <p:cNvPr id="27" name="Rectangle 26"/>
          <p:cNvSpPr/>
          <p:nvPr/>
        </p:nvSpPr>
        <p:spPr>
          <a:xfrm>
            <a:off x="2352122" y="56197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C</a:t>
            </a:r>
            <a:endParaRPr lang="en-US" sz="2400" dirty="0">
              <a:latin typeface="Arial" pitchFamily="34" charset="0"/>
              <a:cs typeface="Arial" pitchFamily="34" charset="0"/>
            </a:endParaRPr>
          </a:p>
        </p:txBody>
      </p:sp>
      <p:sp>
        <p:nvSpPr>
          <p:cNvPr id="28" name="Rectangle 27"/>
          <p:cNvSpPr/>
          <p:nvPr/>
        </p:nvSpPr>
        <p:spPr>
          <a:xfrm>
            <a:off x="2352122" y="5104967"/>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B</a:t>
            </a:r>
            <a:endParaRPr lang="en-US" sz="2400" dirty="0">
              <a:latin typeface="Arial" pitchFamily="34" charset="0"/>
              <a:cs typeface="Arial" pitchFamily="34" charset="0"/>
            </a:endParaRPr>
          </a:p>
        </p:txBody>
      </p:sp>
      <p:sp>
        <p:nvSpPr>
          <p:cNvPr id="29" name="Rectangle 28"/>
          <p:cNvSpPr/>
          <p:nvPr/>
        </p:nvSpPr>
        <p:spPr>
          <a:xfrm>
            <a:off x="2362200" y="61404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endParaRPr lang="en-US" sz="2400" dirty="0">
              <a:latin typeface="Arial" pitchFamily="34" charset="0"/>
              <a:cs typeface="Arial" pitchFamily="34" charset="0"/>
            </a:endParaRPr>
          </a:p>
        </p:txBody>
      </p:sp>
      <p:sp>
        <p:nvSpPr>
          <p:cNvPr id="30" name="Rectangle 29"/>
          <p:cNvSpPr/>
          <p:nvPr/>
        </p:nvSpPr>
        <p:spPr>
          <a:xfrm>
            <a:off x="2350175" y="454840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A</a:t>
            </a:r>
            <a:endParaRPr lang="en-US" sz="2400" dirty="0">
              <a:latin typeface="Arial" pitchFamily="34" charset="0"/>
              <a:cs typeface="Arial" pitchFamily="34"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6351" y="4546124"/>
            <a:ext cx="2362199" cy="1143476"/>
          </a:xfrm>
          <a:prstGeom prst="rect">
            <a:avLst/>
          </a:prstGeom>
        </p:spPr>
      </p:pic>
    </p:spTree>
    <p:extLst>
      <p:ext uri="{BB962C8B-B14F-4D97-AF65-F5344CB8AC3E}">
        <p14:creationId xmlns:p14="http://schemas.microsoft.com/office/powerpoint/2010/main" xmlns="" val="29739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4"/>
                                        </p:tgtEl>
                                      </p:cBhvr>
                                    </p:animEffect>
                                    <p:set>
                                      <p:cBhvr>
                                        <p:cTn id="7" dur="1" fill="hold">
                                          <p:stCondLst>
                                            <p:cond delay="1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324193" y="3784600"/>
            <a:ext cx="2538349"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2 cookies</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70150"/>
            <a:ext cx="4414520" cy="58458"/>
          </a:xfrm>
          <a:prstGeom prst="rect">
            <a:avLst/>
          </a:prstGeom>
          <a:solidFill>
            <a:scrgbClr r="0" g="0" b="0">
              <a:alpha val="0"/>
            </a:scrgbClr>
          </a:solidFill>
        </p:spPr>
      </p:pic>
      <p:sp>
        <p:nvSpPr>
          <p:cNvPr id="9" name="TextBox 8"/>
          <p:cNvSpPr txBox="1"/>
          <p:nvPr/>
        </p:nvSpPr>
        <p:spPr>
          <a:xfrm>
            <a:off x="814737" y="986880"/>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67491" y="1005930"/>
            <a:ext cx="8360759"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want to share 40 cookies with your class. </a:t>
            </a:r>
            <a:r>
              <a:rPr lang="en-US" sz="2800" b="1" dirty="0" smtClean="0">
                <a:solidFill>
                  <a:srgbClr val="000000"/>
                </a:solidFill>
                <a:latin typeface="Arial" pitchFamily="34" charset="0"/>
                <a:cs typeface="Arial" pitchFamily="34" charset="0"/>
              </a:rPr>
              <a:t>If </a:t>
            </a:r>
            <a:r>
              <a:rPr lang="en-US" sz="2800" b="1" dirty="0">
                <a:solidFill>
                  <a:srgbClr val="000000"/>
                </a:solidFill>
                <a:latin typeface="Arial" pitchFamily="34" charset="0"/>
                <a:cs typeface="Arial" pitchFamily="34" charset="0"/>
              </a:rPr>
              <a:t>there are 18 students in the class, how many cookies does each student receive? </a:t>
            </a:r>
            <a:r>
              <a:rPr lang="en-US" sz="2800" b="1" dirty="0" smtClean="0">
                <a:solidFill>
                  <a:srgbClr val="000000"/>
                </a:solidFill>
                <a:latin typeface="Arial" pitchFamily="34" charset="0"/>
                <a:cs typeface="Arial" pitchFamily="34" charset="0"/>
              </a:rPr>
              <a:t>Make sure your </a:t>
            </a:r>
            <a:r>
              <a:rPr lang="en-US" sz="2800" b="1" dirty="0">
                <a:solidFill>
                  <a:srgbClr val="000000"/>
                </a:solidFill>
                <a:latin typeface="Arial" pitchFamily="34" charset="0"/>
                <a:cs typeface="Arial" pitchFamily="34" charset="0"/>
              </a:rPr>
              <a:t>answer is exact!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4950" y="3175001"/>
            <a:ext cx="2057400" cy="1041316"/>
          </a:xfrm>
          <a:prstGeom prst="rect">
            <a:avLst/>
          </a:prstGeom>
        </p:spPr>
      </p:pic>
    </p:spTree>
    <p:extLst>
      <p:ext uri="{BB962C8B-B14F-4D97-AF65-F5344CB8AC3E}">
        <p14:creationId xmlns:p14="http://schemas.microsoft.com/office/powerpoint/2010/main" xmlns="" val="25678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311493" y="2727980"/>
            <a:ext cx="2538349"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$5.22</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70150"/>
            <a:ext cx="4414520" cy="58458"/>
          </a:xfrm>
          <a:prstGeom prst="rect">
            <a:avLst/>
          </a:prstGeom>
          <a:solidFill>
            <a:scrgbClr r="0" g="0" b="0">
              <a:alpha val="0"/>
            </a:scrgbClr>
          </a:solidFill>
        </p:spPr>
      </p:pic>
      <p:sp>
        <p:nvSpPr>
          <p:cNvPr id="9" name="TextBox 8"/>
          <p:cNvSpPr txBox="1"/>
          <p:nvPr/>
        </p:nvSpPr>
        <p:spPr>
          <a:xfrm>
            <a:off x="814737" y="1005168"/>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7219" y="1005930"/>
            <a:ext cx="8008131"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need to buy 6 notebooks that cost $0.87 each. How much will this cost?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0859" y="2260601"/>
            <a:ext cx="1936691" cy="990600"/>
          </a:xfrm>
          <a:prstGeom prst="rect">
            <a:avLst/>
          </a:prstGeom>
        </p:spPr>
      </p:pic>
    </p:spTree>
    <p:extLst>
      <p:ext uri="{BB962C8B-B14F-4D97-AF65-F5344CB8AC3E}">
        <p14:creationId xmlns:p14="http://schemas.microsoft.com/office/powerpoint/2010/main" xmlns="" val="84464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661149" y="3708400"/>
            <a:ext cx="1676401" cy="523220"/>
          </a:xfrm>
          <a:prstGeom prst="rect">
            <a:avLst/>
          </a:prstGeom>
          <a:noFill/>
        </p:spPr>
        <p:txBody>
          <a:bodyPr vert="horz" wrap="square" rtlCol="0">
            <a:spAutoFit/>
          </a:bodyPr>
          <a:lstStyle/>
          <a:p>
            <a:pPr algn="ctr"/>
            <a:r>
              <a:rPr lang="en-US" sz="2800" b="1" smtClean="0">
                <a:solidFill>
                  <a:srgbClr val="0000FF"/>
                </a:solidFill>
                <a:latin typeface="Arial" pitchFamily="34" charset="0"/>
                <a:cs typeface="Arial" pitchFamily="34" charset="0"/>
              </a:rPr>
              <a:t>$3.50</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9" name="TextBox 8"/>
          <p:cNvSpPr txBox="1"/>
          <p:nvPr/>
        </p:nvSpPr>
        <p:spPr>
          <a:xfrm>
            <a:off x="814737" y="1005168"/>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7219" y="1005930"/>
            <a:ext cx="7627131"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If you buy two movie tickets for $8.25 each, what will your change be from $20?</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6350" y="3148779"/>
            <a:ext cx="2286000" cy="1082841"/>
          </a:xfrm>
          <a:prstGeom prst="rect">
            <a:avLst/>
          </a:prstGeom>
        </p:spPr>
      </p:pic>
    </p:spTree>
    <p:extLst>
      <p:ext uri="{BB962C8B-B14F-4D97-AF65-F5344CB8AC3E}">
        <p14:creationId xmlns:p14="http://schemas.microsoft.com/office/powerpoint/2010/main" xmlns="" val="41840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3689349" y="2565400"/>
            <a:ext cx="1087357"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132</a:t>
            </a:r>
            <a:endParaRPr lang="en-US" sz="2400" b="1" dirty="0">
              <a:solidFill>
                <a:srgbClr val="0000FF"/>
              </a:solidFill>
              <a:latin typeface="Arial" pitchFamily="34" charset="0"/>
              <a:cs typeface="Arial" pitchFamily="34" charset="0"/>
            </a:endParaRPr>
          </a:p>
        </p:txBody>
      </p:sp>
      <p:grpSp>
        <p:nvGrpSpPr>
          <p:cNvPr id="6" name="Group 5"/>
          <p:cNvGrpSpPr/>
          <p:nvPr/>
        </p:nvGrpSpPr>
        <p:grpSpPr>
          <a:xfrm>
            <a:off x="3689350" y="2336800"/>
            <a:ext cx="1726808" cy="874883"/>
            <a:chOff x="3055493" y="1156462"/>
            <a:chExt cx="1589696" cy="950342"/>
          </a:xfrm>
        </p:grpSpPr>
        <p:sp>
          <p:nvSpPr>
            <p:cNvPr id="4" name="Freeform 3"/>
            <p:cNvSpPr/>
            <p:nvPr/>
          </p:nvSpPr>
          <p:spPr>
            <a:xfrm>
              <a:off x="3055493" y="1156462"/>
              <a:ext cx="1261492" cy="950342"/>
            </a:xfrm>
            <a:custGeom>
              <a:avLst/>
              <a:gdLst/>
              <a:ahLst/>
              <a:cxnLst/>
              <a:rect l="0" t="0" r="0" b="0"/>
              <a:pathLst>
                <a:path w="1261492" h="950342">
                  <a:moveTo>
                    <a:pt x="0" y="0"/>
                  </a:moveTo>
                  <a:lnTo>
                    <a:pt x="1261491" y="0"/>
                  </a:lnTo>
                  <a:lnTo>
                    <a:pt x="1261491" y="950341"/>
                  </a:lnTo>
                  <a:lnTo>
                    <a:pt x="0" y="950341"/>
                  </a:lnTo>
                  <a:close/>
                </a:path>
              </a:pathLst>
            </a:custGeom>
            <a:solidFill>
              <a:schemeClr val="accent1">
                <a:lumMod val="60000"/>
                <a:lumOff val="40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TextBox 4"/>
            <p:cNvSpPr txBox="1"/>
            <p:nvPr/>
          </p:nvSpPr>
          <p:spPr>
            <a:xfrm>
              <a:off x="3236688" y="1322007"/>
              <a:ext cx="1408501" cy="635212"/>
            </a:xfrm>
            <a:prstGeom prst="rect">
              <a:avLst/>
            </a:prstGeom>
            <a:noFill/>
          </p:spPr>
          <p:txBody>
            <a:bodyPr vert="horz" wrap="square" rtlCol="0">
              <a:spAutoFit/>
            </a:bodyPr>
            <a:lstStyle/>
            <a:p>
              <a:r>
                <a:rPr lang="en-US" sz="1600" b="1" dirty="0" smtClean="0">
                  <a:solidFill>
                    <a:srgbClr val="FFFFFF"/>
                  </a:solidFill>
                  <a:latin typeface="Arial" pitchFamily="34" charset="0"/>
                  <a:cs typeface="Arial" pitchFamily="34" charset="0"/>
                </a:rPr>
                <a:t>Click to </a:t>
              </a:r>
            </a:p>
            <a:p>
              <a:r>
                <a:rPr lang="en-US" sz="1600" b="1" dirty="0" smtClean="0">
                  <a:solidFill>
                    <a:srgbClr val="FFFFFF"/>
                  </a:solidFill>
                  <a:latin typeface="Arial" pitchFamily="34" charset="0"/>
                  <a:cs typeface="Arial" pitchFamily="34" charset="0"/>
                </a:rPr>
                <a:t>Reveal</a:t>
              </a:r>
              <a:endParaRPr lang="en-US" sz="1600" b="1" dirty="0">
                <a:solidFill>
                  <a:srgbClr val="FFFFFF"/>
                </a:solidFill>
                <a:latin typeface="Arial" pitchFamily="34" charset="0"/>
                <a:cs typeface="Arial" pitchFamily="34" charset="0"/>
              </a:endParaRPr>
            </a:p>
          </p:txBody>
        </p:sp>
      </p:grpSp>
      <p:sp>
        <p:nvSpPr>
          <p:cNvPr id="7" name="Rectangle 6"/>
          <p:cNvSpPr/>
          <p:nvPr/>
        </p:nvSpPr>
        <p:spPr>
          <a:xfrm>
            <a:off x="819150" y="1055985"/>
            <a:ext cx="4186402" cy="461665"/>
          </a:xfrm>
          <a:prstGeom prst="rect">
            <a:avLst/>
          </a:prstGeom>
        </p:spPr>
        <p:txBody>
          <a:bodyPr wrap="none">
            <a:spAutoFit/>
          </a:bodyPr>
          <a:lstStyle/>
          <a:p>
            <a:r>
              <a:rPr lang="en-US" sz="2400" b="1" i="1" dirty="0">
                <a:solidFill>
                  <a:srgbClr val="0000FF"/>
                </a:solidFill>
                <a:latin typeface="Arial" pitchFamily="34" charset="0"/>
                <a:cs typeface="Arial" pitchFamily="34" charset="0"/>
              </a:rPr>
              <a:t>Step 3</a:t>
            </a:r>
            <a:r>
              <a:rPr lang="en-US" sz="2400" b="1" dirty="0">
                <a:solidFill>
                  <a:srgbClr val="0000FF"/>
                </a:solidFill>
                <a:latin typeface="Arial" pitchFamily="34" charset="0"/>
                <a:cs typeface="Arial" pitchFamily="34" charset="0"/>
              </a:rPr>
              <a:t>: Check your answer.</a:t>
            </a:r>
          </a:p>
        </p:txBody>
      </p:sp>
      <p:sp>
        <p:nvSpPr>
          <p:cNvPr id="8" name="TextBox 7"/>
          <p:cNvSpPr txBox="1"/>
          <p:nvPr/>
        </p:nvSpPr>
        <p:spPr>
          <a:xfrm>
            <a:off x="1403350" y="2108200"/>
            <a:ext cx="1506666" cy="1938992"/>
          </a:xfrm>
          <a:prstGeom prst="rect">
            <a:avLst/>
          </a:prstGeom>
          <a:noFill/>
        </p:spPr>
        <p:txBody>
          <a:bodyPr wrap="square" rtlCol="0">
            <a:spAutoFit/>
          </a:bodyPr>
          <a:lstStyle/>
          <a:p>
            <a:pPr algn="ctr"/>
            <a:endParaRPr lang="en-US" sz="2400" b="1" dirty="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    44</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x  </a:t>
            </a:r>
            <a:r>
              <a:rPr lang="en-US" sz="2400" b="1" u="sng" dirty="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     </a:t>
            </a:r>
          </a:p>
          <a:p>
            <a:pPr algn="ctr"/>
            <a:endParaRPr lang="en-US" sz="2400" dirty="0"/>
          </a:p>
        </p:txBody>
      </p:sp>
    </p:spTree>
    <p:extLst>
      <p:ext uri="{BB962C8B-B14F-4D97-AF65-F5344CB8AC3E}">
        <p14:creationId xmlns:p14="http://schemas.microsoft.com/office/powerpoint/2010/main" xmlns="" val="828879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394742" y="3425203"/>
            <a:ext cx="2538349" cy="523220"/>
          </a:xfrm>
          <a:prstGeom prst="rect">
            <a:avLst/>
          </a:prstGeom>
          <a:noFill/>
        </p:spPr>
        <p:txBody>
          <a:bodyPr vert="horz" rtlCol="0">
            <a:spAutoFit/>
          </a:bodyPr>
          <a:lstStyle/>
          <a:p>
            <a:pPr algn="ctr"/>
            <a:r>
              <a:rPr lang="en-US" sz="2800" b="1" dirty="0" smtClean="0">
                <a:solidFill>
                  <a:srgbClr val="0000FF"/>
                </a:solidFill>
                <a:latin typeface="Arial - 24"/>
              </a:rPr>
              <a:t>0.647 lbs</a:t>
            </a:r>
            <a:endParaRPr lang="en-US" sz="2800" b="1" dirty="0">
              <a:solidFill>
                <a:srgbClr val="0000FF"/>
              </a:solidFill>
              <a:latin typeface="Arial - 24"/>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70150"/>
            <a:ext cx="4414520" cy="58458"/>
          </a:xfrm>
          <a:prstGeom prst="rect">
            <a:avLst/>
          </a:prstGeom>
          <a:solidFill>
            <a:scrgbClr r="0" g="0" b="0">
              <a:alpha val="0"/>
            </a:scrgbClr>
          </a:solidFill>
        </p:spPr>
      </p:pic>
      <p:sp>
        <p:nvSpPr>
          <p:cNvPr id="9" name="TextBox 8"/>
          <p:cNvSpPr txBox="1"/>
          <p:nvPr/>
        </p:nvSpPr>
        <p:spPr>
          <a:xfrm>
            <a:off x="814737" y="1008955"/>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7219" y="1028005"/>
            <a:ext cx="8360759" cy="1384995"/>
          </a:xfrm>
          <a:prstGeom prst="rect">
            <a:avLst/>
          </a:prstGeom>
          <a:noFill/>
        </p:spPr>
        <p:txBody>
          <a:bodyPr vert="horz" wrap="square" rtlCol="0">
            <a:spAutoFit/>
          </a:bodyPr>
          <a:lstStyle/>
          <a:p>
            <a:r>
              <a:rPr lang="en-US" sz="2800" b="1" dirty="0">
                <a:solidFill>
                  <a:srgbClr val="000000"/>
                </a:solidFill>
                <a:latin typeface="Arial - 24"/>
              </a:rPr>
              <a:t>Heather has 5.5 lbs of jelly beans. </a:t>
            </a:r>
            <a:r>
              <a:rPr lang="en-US" sz="2800" b="1" dirty="0" smtClean="0">
                <a:solidFill>
                  <a:srgbClr val="000000"/>
                </a:solidFill>
                <a:latin typeface="Arial - 24"/>
              </a:rPr>
              <a:t>She </a:t>
            </a:r>
            <a:r>
              <a:rPr lang="en-US" sz="2800" b="1" dirty="0">
                <a:solidFill>
                  <a:srgbClr val="000000"/>
                </a:solidFill>
                <a:latin typeface="Arial - 24"/>
              </a:rPr>
              <a:t>will put them in 8.5 bags. </a:t>
            </a:r>
            <a:r>
              <a:rPr lang="en-US" sz="2800" b="1" dirty="0" smtClean="0">
                <a:solidFill>
                  <a:srgbClr val="000000"/>
                </a:solidFill>
                <a:latin typeface="Arial - 24"/>
              </a:rPr>
              <a:t>How </a:t>
            </a:r>
            <a:r>
              <a:rPr lang="en-US" sz="2800" b="1" dirty="0">
                <a:solidFill>
                  <a:srgbClr val="000000"/>
                </a:solidFill>
                <a:latin typeface="Arial - 24"/>
              </a:rPr>
              <a:t>much will be in each bag</a:t>
            </a:r>
            <a:r>
              <a:rPr lang="en-US" sz="2800" b="1" dirty="0" smtClean="0">
                <a:solidFill>
                  <a:srgbClr val="000000"/>
                </a:solidFill>
                <a:latin typeface="Arial - 24"/>
              </a:rPr>
              <a:t>?</a:t>
            </a:r>
            <a:endParaRPr lang="en-US" sz="2800" b="1" dirty="0">
              <a:solidFill>
                <a:srgbClr val="000000"/>
              </a:solidFill>
              <a:latin typeface="Arial - 24"/>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0150" y="2959472"/>
            <a:ext cx="2507967" cy="1053728"/>
          </a:xfrm>
          <a:prstGeom prst="rect">
            <a:avLst/>
          </a:prstGeom>
        </p:spPr>
      </p:pic>
    </p:spTree>
    <p:extLst>
      <p:ext uri="{BB962C8B-B14F-4D97-AF65-F5344CB8AC3E}">
        <p14:creationId xmlns:p14="http://schemas.microsoft.com/office/powerpoint/2010/main" xmlns="" val="10402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332601" y="3185180"/>
            <a:ext cx="3681349" cy="523220"/>
          </a:xfrm>
          <a:prstGeom prst="rect">
            <a:avLst/>
          </a:prstGeom>
          <a:noFill/>
        </p:spPr>
        <p:txBody>
          <a:bodyPr vert="horz" wrap="square" rtlCol="0">
            <a:spAutoFit/>
          </a:bodyPr>
          <a:lstStyle/>
          <a:p>
            <a:pPr algn="ctr"/>
            <a:r>
              <a:rPr lang="en-US" sz="2800" b="1" dirty="0" smtClean="0">
                <a:solidFill>
                  <a:srgbClr val="0000FF"/>
                </a:solidFill>
                <a:latin typeface="Arial" pitchFamily="34" charset="0"/>
                <a:cs typeface="Arial" pitchFamily="34" charset="0"/>
              </a:rPr>
              <a:t>155.26 pounds</a:t>
            </a:r>
            <a:endParaRPr lang="en-US" sz="2800" b="1" dirty="0">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9" name="TextBox 8"/>
          <p:cNvSpPr txBox="1"/>
          <p:nvPr/>
        </p:nvSpPr>
        <p:spPr>
          <a:xfrm>
            <a:off x="814737" y="1005168"/>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7219" y="1005930"/>
            <a:ext cx="8360759"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If 6 people are on an elevator and together they weight 931.56 pounds, find the average weight of each person.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89751" y="2666095"/>
            <a:ext cx="2667000" cy="1194705"/>
          </a:xfrm>
          <a:prstGeom prst="rect">
            <a:avLst/>
          </a:prstGeom>
        </p:spPr>
      </p:pic>
    </p:spTree>
    <p:extLst>
      <p:ext uri="{BB962C8B-B14F-4D97-AF65-F5344CB8AC3E}">
        <p14:creationId xmlns:p14="http://schemas.microsoft.com/office/powerpoint/2010/main" xmlns="" val="245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518150" y="2641600"/>
            <a:ext cx="4097226" cy="2712451"/>
            <a:chOff x="5829300" y="520701"/>
            <a:chExt cx="3771900" cy="2946401"/>
          </a:xfrm>
        </p:grpSpPr>
        <p:sp>
          <p:nvSpPr>
            <p:cNvPr id="2" name="TextBox 1"/>
            <p:cNvSpPr txBox="1"/>
            <p:nvPr/>
          </p:nvSpPr>
          <p:spPr>
            <a:xfrm>
              <a:off x="8255000" y="1854200"/>
              <a:ext cx="1346200" cy="401187"/>
            </a:xfrm>
            <a:prstGeom prst="rect">
              <a:avLst/>
            </a:prstGeom>
            <a:noFill/>
          </p:spPr>
          <p:txBody>
            <a:bodyPr vert="horz" rtlCol="0">
              <a:spAutoFit/>
            </a:bodyPr>
            <a:lstStyle/>
            <a:p>
              <a:r>
                <a:rPr lang="en-US" smtClean="0">
                  <a:solidFill>
                    <a:srgbClr val="000000"/>
                  </a:solidFill>
                  <a:latin typeface="Arial" pitchFamily="34" charset="0"/>
                  <a:cs typeface="Arial" pitchFamily="34" charset="0"/>
                </a:rPr>
                <a:t>mph</a:t>
              </a:r>
              <a:endParaRPr lang="en-US">
                <a:solidFill>
                  <a:srgbClr val="000000"/>
                </a:solidFill>
                <a:latin typeface="Arial" pitchFamily="34" charset="0"/>
                <a:cs typeface="Arial" pitchFamily="34" charset="0"/>
              </a:endParaRPr>
            </a:p>
          </p:txBody>
        </p:sp>
        <p:pic>
          <p:nvPicPr>
            <p:cNvPr id="3" name="Picture 2"/>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829300" y="520701"/>
              <a:ext cx="3556000" cy="2946401"/>
            </a:xfrm>
            <a:prstGeom prst="rect">
              <a:avLst/>
            </a:prstGeom>
            <a:solidFill>
              <a:scrgbClr r="0" g="0" b="0">
                <a:alpha val="0"/>
              </a:scrgbClr>
            </a:solidFill>
          </p:spPr>
        </p:pic>
      </p:grpSp>
      <p:pic>
        <p:nvPicPr>
          <p:cNvPr id="10" name="Picture 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65545" y="220942"/>
            <a:ext cx="4414520" cy="58458"/>
          </a:xfrm>
          <a:prstGeom prst="rect">
            <a:avLst/>
          </a:prstGeom>
          <a:solidFill>
            <a:scrgbClr r="0" g="0" b="0">
              <a:alpha val="0"/>
            </a:scrgbClr>
          </a:solidFill>
        </p:spPr>
      </p:pic>
      <p:sp>
        <p:nvSpPr>
          <p:cNvPr id="11" name="TextBox 10"/>
          <p:cNvSpPr txBox="1"/>
          <p:nvPr/>
        </p:nvSpPr>
        <p:spPr>
          <a:xfrm>
            <a:off x="814737" y="1005168"/>
            <a:ext cx="6648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77219" y="1005930"/>
            <a:ext cx="8360759"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What is your average speed in miles per hour if you travel 1333.3 miles in 9 hours?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31671" y="3355146"/>
            <a:ext cx="2291679" cy="962854"/>
          </a:xfrm>
          <a:prstGeom prst="rect">
            <a:avLst/>
          </a:prstGeom>
        </p:spPr>
      </p:pic>
    </p:spTree>
    <p:extLst>
      <p:ext uri="{BB962C8B-B14F-4D97-AF65-F5344CB8AC3E}">
        <p14:creationId xmlns:p14="http://schemas.microsoft.com/office/powerpoint/2010/main" xmlns="" val="125835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456283" y="3794780"/>
            <a:ext cx="2538349"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15.9 inches</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9" name="TextBox 8"/>
          <p:cNvSpPr txBox="1"/>
          <p:nvPr/>
        </p:nvSpPr>
        <p:spPr>
          <a:xfrm>
            <a:off x="814737" y="100264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7219" y="1021696"/>
            <a:ext cx="9074931"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How many inches are there in </a:t>
            </a:r>
            <a:r>
              <a:rPr lang="en-US" sz="2800" b="1" dirty="0" smtClean="0">
                <a:solidFill>
                  <a:srgbClr val="000000"/>
                </a:solidFill>
                <a:latin typeface="Arial" pitchFamily="34" charset="0"/>
                <a:cs typeface="Arial" pitchFamily="34" charset="0"/>
              </a:rPr>
              <a:t>40.386 centimeters? (There are 2.54 centimeters per inch) </a:t>
            </a:r>
            <a:endParaRPr lang="en-US" sz="2800" b="1" dirty="0">
              <a:solidFill>
                <a:srgbClr val="000000"/>
              </a:solidFill>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52896" y="3656695"/>
            <a:ext cx="2118054" cy="889905"/>
          </a:xfrm>
          <a:prstGeom prst="rect">
            <a:avLst/>
          </a:prstGeom>
        </p:spPr>
      </p:pic>
    </p:spTree>
    <p:extLst>
      <p:ext uri="{BB962C8B-B14F-4D97-AF65-F5344CB8AC3E}">
        <p14:creationId xmlns:p14="http://schemas.microsoft.com/office/powerpoint/2010/main" xmlns="" val="34792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661150" y="2678508"/>
            <a:ext cx="1432832"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$6.90</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4" name="TextBox 13"/>
          <p:cNvSpPr txBox="1"/>
          <p:nvPr/>
        </p:nvSpPr>
        <p:spPr>
          <a:xfrm>
            <a:off x="814737" y="986880"/>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1777219" y="1005930"/>
            <a:ext cx="8360759"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If 8.5 pounds of cheese cost $58.65 what is the price of one pound of cheese?</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32550" y="2565400"/>
            <a:ext cx="2118054" cy="889905"/>
          </a:xfrm>
          <a:prstGeom prst="rect">
            <a:avLst/>
          </a:prstGeom>
        </p:spPr>
      </p:pic>
    </p:spTree>
    <p:extLst>
      <p:ext uri="{BB962C8B-B14F-4D97-AF65-F5344CB8AC3E}">
        <p14:creationId xmlns:p14="http://schemas.microsoft.com/office/powerpoint/2010/main" xmlns="" val="35811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661150" y="3650488"/>
            <a:ext cx="1733726" cy="523220"/>
          </a:xfrm>
          <a:prstGeom prst="rect">
            <a:avLst/>
          </a:prstGeom>
          <a:noFill/>
        </p:spPr>
        <p:txBody>
          <a:bodyPr vert="horz" rtlCol="0">
            <a:spAutoFit/>
          </a:bodyPr>
          <a:lstStyle/>
          <a:p>
            <a:pPr algn="ctr"/>
            <a:r>
              <a:rPr lang="en-US" sz="2800" b="1" smtClean="0">
                <a:solidFill>
                  <a:srgbClr val="0000FF"/>
                </a:solidFill>
                <a:latin typeface="Arial" pitchFamily="34" charset="0"/>
                <a:cs typeface="Arial" pitchFamily="34" charset="0"/>
              </a:rPr>
              <a:t>$2.60</a:t>
            </a:r>
            <a:endParaRPr lang="en-US" sz="2800" b="1">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9" name="TextBox 8"/>
          <p:cNvSpPr txBox="1"/>
          <p:nvPr/>
        </p:nvSpPr>
        <p:spPr>
          <a:xfrm>
            <a:off x="814737" y="1002646"/>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73679" y="1018422"/>
            <a:ext cx="8360759"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For your sewing project at school, you need to purchase 3.5 yards of fabric. </a:t>
            </a:r>
            <a:r>
              <a:rPr lang="en-US" sz="2800" b="1" dirty="0" smtClean="0">
                <a:solidFill>
                  <a:srgbClr val="000000"/>
                </a:solidFill>
                <a:latin typeface="Arial" pitchFamily="34" charset="0"/>
                <a:cs typeface="Arial" pitchFamily="34" charset="0"/>
              </a:rPr>
              <a:t>If </a:t>
            </a:r>
            <a:r>
              <a:rPr lang="en-US" sz="2800" b="1" dirty="0">
                <a:solidFill>
                  <a:srgbClr val="000000"/>
                </a:solidFill>
                <a:latin typeface="Arial" pitchFamily="34" charset="0"/>
                <a:cs typeface="Arial" pitchFamily="34" charset="0"/>
              </a:rPr>
              <a:t>you spend $9.10 on fabric, how much does one yard cost?</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4296" y="3479800"/>
            <a:ext cx="2118054" cy="889905"/>
          </a:xfrm>
          <a:prstGeom prst="rect">
            <a:avLst/>
          </a:prstGeom>
        </p:spPr>
      </p:pic>
    </p:spTree>
    <p:extLst>
      <p:ext uri="{BB962C8B-B14F-4D97-AF65-F5344CB8AC3E}">
        <p14:creationId xmlns:p14="http://schemas.microsoft.com/office/powerpoint/2010/main" xmlns="" val="33472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663833" y="4013200"/>
            <a:ext cx="2538349" cy="1384995"/>
          </a:xfrm>
          <a:prstGeom prst="rect">
            <a:avLst/>
          </a:prstGeom>
          <a:noFill/>
        </p:spPr>
        <p:txBody>
          <a:bodyPr vert="horz" rtlCol="0">
            <a:spAutoFit/>
          </a:bodyPr>
          <a:lstStyle/>
          <a:p>
            <a:pPr algn="ctr"/>
            <a:r>
              <a:rPr lang="en-US" sz="2800" b="1" dirty="0" smtClean="0">
                <a:solidFill>
                  <a:srgbClr val="0000FF"/>
                </a:solidFill>
                <a:latin typeface="Arial" pitchFamily="34" charset="0"/>
                <a:cs typeface="Arial" pitchFamily="34" charset="0"/>
              </a:rPr>
              <a:t>102.65 degrees Fahrenheit</a:t>
            </a:r>
            <a:endParaRPr lang="en-US" sz="2800" b="1" dirty="0">
              <a:solidFill>
                <a:srgbClr val="0000FF"/>
              </a:solidFill>
              <a:latin typeface="Arial" pitchFamily="34" charset="0"/>
              <a:cs typeface="Arial"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9" name="TextBox 8"/>
          <p:cNvSpPr txBox="1"/>
          <p:nvPr/>
        </p:nvSpPr>
        <p:spPr>
          <a:xfrm>
            <a:off x="798971" y="988655"/>
            <a:ext cx="90830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57913" y="1004431"/>
            <a:ext cx="8360759" cy="2246769"/>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Texas suffered through a heat wave in August 2011. The highest four temperatures </a:t>
            </a:r>
            <a:r>
              <a:rPr lang="de-DE" sz="2800" b="1" dirty="0">
                <a:solidFill>
                  <a:srgbClr val="000000"/>
                </a:solidFill>
                <a:latin typeface="Arial" pitchFamily="34" charset="0"/>
                <a:cs typeface="Arial" pitchFamily="34" charset="0"/>
              </a:rPr>
              <a:t>(in degrees Fahrenheit) were 103.4, 102.8, </a:t>
            </a:r>
            <a:r>
              <a:rPr lang="en-US" sz="2800" b="1" dirty="0">
                <a:solidFill>
                  <a:srgbClr val="000000"/>
                </a:solidFill>
                <a:latin typeface="Arial" pitchFamily="34" charset="0"/>
                <a:cs typeface="Arial" pitchFamily="34" charset="0"/>
              </a:rPr>
              <a:t>101.9 and 102.5.  What was the average temperature for those four days?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23933" y="4013200"/>
            <a:ext cx="2299417" cy="1295400"/>
          </a:xfrm>
          <a:prstGeom prst="rect">
            <a:avLst/>
          </a:prstGeom>
        </p:spPr>
      </p:pic>
    </p:spTree>
    <p:extLst>
      <p:ext uri="{BB962C8B-B14F-4D97-AF65-F5344CB8AC3E}">
        <p14:creationId xmlns:p14="http://schemas.microsoft.com/office/powerpoint/2010/main" xmlns="" val="4007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6028993" y="3878426"/>
            <a:ext cx="308880" cy="765684"/>
          </a:xfrm>
          <a:custGeom>
            <a:avLst/>
            <a:gdLst/>
            <a:ahLst/>
            <a:cxnLst/>
            <a:rect l="0" t="0" r="0" b="0"/>
            <a:pathLst>
              <a:path w="284354" h="831724">
                <a:moveTo>
                  <a:pt x="0" y="0"/>
                </a:moveTo>
                <a:lnTo>
                  <a:pt x="284353" y="0"/>
                </a:lnTo>
                <a:lnTo>
                  <a:pt x="284353" y="831723"/>
                </a:lnTo>
                <a:lnTo>
                  <a:pt x="0" y="831723"/>
                </a:lnTo>
                <a:close/>
              </a:path>
            </a:pathLst>
          </a:custGeom>
          <a:solidFill>
            <a:srgbClr val="FFFFFF">
              <a:alpha val="30980"/>
            </a:srgbClr>
          </a:solidFill>
          <a:ln w="38100" cap="flat" cmpd="sng" algn="ctr">
            <a:solidFill>
              <a:srgbClr val="FFFFFF">
                <a:alpha val="3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3" name="TextBox 2"/>
          <p:cNvSpPr txBox="1"/>
          <p:nvPr/>
        </p:nvSpPr>
        <p:spPr>
          <a:xfrm>
            <a:off x="879318" y="1028482"/>
            <a:ext cx="5214652" cy="830997"/>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EXAMPLE </a:t>
            </a:r>
            <a:r>
              <a:rPr lang="en-US" sz="2400" dirty="0" smtClean="0">
                <a:solidFill>
                  <a:srgbClr val="0000FF"/>
                </a:solidFill>
                <a:latin typeface="Arial" pitchFamily="34" charset="0"/>
                <a:cs typeface="Arial" pitchFamily="34" charset="0"/>
              </a:rPr>
              <a:t>2</a:t>
            </a:r>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(change pages to see each step)</a:t>
            </a:r>
            <a:endParaRPr lang="en-US" sz="2400" dirty="0">
              <a:solidFill>
                <a:srgbClr val="0000FF"/>
              </a:solidFill>
              <a:latin typeface="Arial" pitchFamily="34" charset="0"/>
              <a:cs typeface="Arial" pitchFamily="34" charset="0"/>
            </a:endParaRPr>
          </a:p>
        </p:txBody>
      </p:sp>
      <p:sp>
        <p:nvSpPr>
          <p:cNvPr id="4" name="TextBox 3"/>
          <p:cNvSpPr txBox="1"/>
          <p:nvPr/>
        </p:nvSpPr>
        <p:spPr>
          <a:xfrm>
            <a:off x="4079845" y="1683211"/>
            <a:ext cx="124158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Find </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906909" y="3242527"/>
            <a:ext cx="3421253" cy="1200329"/>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Step 1</a:t>
            </a:r>
            <a:r>
              <a:rPr lang="en-US" sz="2400" b="1" dirty="0" smtClean="0">
                <a:solidFill>
                  <a:srgbClr val="0000FF"/>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Can 15 go into 3, no so can 15 go into 35, yes</a:t>
            </a:r>
            <a:endParaRPr lang="en-US" sz="2400" dirty="0">
              <a:solidFill>
                <a:srgbClr val="FF0000"/>
              </a:solidFill>
              <a:latin typeface="Arial" pitchFamily="34" charset="0"/>
              <a:cs typeface="Arial" pitchFamily="34" charset="0"/>
            </a:endParaRPr>
          </a:p>
        </p:txBody>
      </p:sp>
      <p:sp>
        <p:nvSpPr>
          <p:cNvPr id="6" name="TextBox 5"/>
          <p:cNvSpPr txBox="1"/>
          <p:nvPr/>
        </p:nvSpPr>
        <p:spPr>
          <a:xfrm>
            <a:off x="5461000" y="3117850"/>
            <a:ext cx="662178" cy="46166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sp>
        <p:nvSpPr>
          <p:cNvPr id="7" name="TextBox 6"/>
          <p:cNvSpPr txBox="1"/>
          <p:nvPr/>
        </p:nvSpPr>
        <p:spPr>
          <a:xfrm>
            <a:off x="5171172" y="3930500"/>
            <a:ext cx="1020858" cy="1200329"/>
          </a:xfrm>
          <a:prstGeom prst="rect">
            <a:avLst/>
          </a:prstGeom>
          <a:noFill/>
        </p:spPr>
        <p:txBody>
          <a:bodyPr vert="horz" rtlCol="0">
            <a:spAutoFit/>
          </a:bodyPr>
          <a:lstStyle/>
          <a:p>
            <a:r>
              <a:rPr lang="en-US" sz="2400" b="1" u="sng" dirty="0" smtClean="0">
                <a:solidFill>
                  <a:srgbClr val="FF0000"/>
                </a:solidFill>
                <a:latin typeface="Arial" pitchFamily="34" charset="0"/>
                <a:cs typeface="Arial" pitchFamily="34" charset="0"/>
              </a:rPr>
              <a:t>-30 </a:t>
            </a:r>
          </a:p>
          <a:p>
            <a:r>
              <a:rPr lang="en-US" sz="2400" b="1" dirty="0" smtClean="0">
                <a:solidFill>
                  <a:srgbClr val="FF0000"/>
                </a:solidFill>
                <a:latin typeface="Arial" pitchFamily="34" charset="0"/>
                <a:cs typeface="Arial" pitchFamily="34" charset="0"/>
              </a:rPr>
              <a:t>   5</a:t>
            </a:r>
          </a:p>
          <a:p>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 </a:t>
            </a:r>
            <a:endParaRPr lang="en-US" sz="2400" b="1" dirty="0">
              <a:solidFill>
                <a:srgbClr val="009300"/>
              </a:solidFill>
              <a:latin typeface="Arial" pitchFamily="34" charset="0"/>
              <a:cs typeface="Arial" pitchFamily="34" charset="0"/>
            </a:endParaRPr>
          </a:p>
        </p:txBody>
      </p:sp>
      <p:sp>
        <p:nvSpPr>
          <p:cNvPr id="8" name="TextBox 7"/>
          <p:cNvSpPr txBox="1"/>
          <p:nvPr/>
        </p:nvSpPr>
        <p:spPr>
          <a:xfrm>
            <a:off x="7147022" y="3932331"/>
            <a:ext cx="2869438" cy="1200329"/>
          </a:xfrm>
          <a:prstGeom prst="rect">
            <a:avLst/>
          </a:prstGeom>
          <a:noFill/>
        </p:spPr>
        <p:txBody>
          <a:bodyPr vert="horz" rtlCol="0">
            <a:spAutoFit/>
          </a:bodyPr>
          <a:lstStyle/>
          <a:p>
            <a:r>
              <a:rPr lang="en-US" sz="2400" dirty="0" smtClean="0">
                <a:solidFill>
                  <a:srgbClr val="FF0000"/>
                </a:solidFill>
                <a:latin typeface="Arial" pitchFamily="34" charset="0"/>
                <a:cs typeface="Arial" pitchFamily="34" charset="0"/>
              </a:rPr>
              <a:t>15 x 2 = 30</a:t>
            </a:r>
          </a:p>
          <a:p>
            <a:r>
              <a:rPr lang="en-US" sz="2400" dirty="0" smtClean="0">
                <a:solidFill>
                  <a:srgbClr val="FF0000"/>
                </a:solidFill>
                <a:latin typeface="Arial" pitchFamily="34" charset="0"/>
                <a:cs typeface="Arial" pitchFamily="34" charset="0"/>
              </a:rPr>
              <a:t>35 - 30 = 5</a:t>
            </a:r>
          </a:p>
          <a:p>
            <a:r>
              <a:rPr lang="en-US" sz="2400" dirty="0" smtClean="0">
                <a:solidFill>
                  <a:srgbClr val="FF0000"/>
                </a:solidFill>
                <a:latin typeface="Arial" pitchFamily="34" charset="0"/>
                <a:cs typeface="Arial" pitchFamily="34" charset="0"/>
              </a:rPr>
              <a:t>Compare 5 &lt; 15</a:t>
            </a:r>
            <a:endParaRPr lang="en-US" sz="2400" dirty="0">
              <a:solidFill>
                <a:srgbClr val="FF0000"/>
              </a:solidFill>
              <a:latin typeface="Arial" pitchFamily="34" charset="0"/>
              <a:cs typeface="Arial" pitchFamily="34" charset="0"/>
            </a:endParaRPr>
          </a:p>
        </p:txBody>
      </p:sp>
      <p:cxnSp>
        <p:nvCxnSpPr>
          <p:cNvPr id="9" name="Straight Connector 8"/>
          <p:cNvCxnSpPr/>
          <p:nvPr/>
        </p:nvCxnSpPr>
        <p:spPr>
          <a:xfrm flipH="1">
            <a:off x="6584950" y="4148830"/>
            <a:ext cx="510429"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07502" y="3612325"/>
            <a:ext cx="187617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15     357</a:t>
            </a:r>
            <a:endParaRPr lang="en-US" sz="2400" b="1" dirty="0">
              <a:solidFill>
                <a:srgbClr val="0000FF"/>
              </a:solidFill>
              <a:latin typeface="Arial" pitchFamily="34" charset="0"/>
              <a:cs typeface="Arial" pitchFamily="34" charset="0"/>
            </a:endParaRPr>
          </a:p>
        </p:txBody>
      </p:sp>
      <p:grpSp>
        <p:nvGrpSpPr>
          <p:cNvPr id="14" name="Group 13"/>
          <p:cNvGrpSpPr/>
          <p:nvPr/>
        </p:nvGrpSpPr>
        <p:grpSpPr>
          <a:xfrm>
            <a:off x="5087597" y="3542176"/>
            <a:ext cx="1771189" cy="690741"/>
            <a:chOff x="4013835" y="3289300"/>
            <a:chExt cx="1630554" cy="750317"/>
          </a:xfrm>
        </p:grpSpPr>
        <p:sp>
          <p:nvSpPr>
            <p:cNvPr id="12" name="Freeform 11"/>
            <p:cNvSpPr/>
            <p:nvPr/>
          </p:nvSpPr>
          <p:spPr>
            <a:xfrm>
              <a:off x="4017137" y="3289300"/>
              <a:ext cx="1627252" cy="29846"/>
            </a:xfrm>
            <a:custGeom>
              <a:avLst/>
              <a:gdLst/>
              <a:ahLst/>
              <a:cxnLst/>
              <a:rect l="0" t="0" r="0" b="0"/>
              <a:pathLst>
                <a:path w="1627252" h="29846">
                  <a:moveTo>
                    <a:pt x="0" y="0"/>
                  </a:moveTo>
                  <a:lnTo>
                    <a:pt x="1627251" y="0"/>
                  </a:lnTo>
                  <a:lnTo>
                    <a:pt x="1627251" y="29845"/>
                  </a:lnTo>
                  <a:lnTo>
                    <a:pt x="0" y="29845"/>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13" name="Freeform 12"/>
            <p:cNvSpPr/>
            <p:nvPr/>
          </p:nvSpPr>
          <p:spPr>
            <a:xfrm>
              <a:off x="4013835" y="3296539"/>
              <a:ext cx="141987" cy="743078"/>
            </a:xfrm>
            <a:custGeom>
              <a:avLst/>
              <a:gdLst/>
              <a:ahLst/>
              <a:cxnLst/>
              <a:rect l="0" t="0" r="0" b="0"/>
              <a:pathLst>
                <a:path w="141987" h="743078">
                  <a:moveTo>
                    <a:pt x="0" y="0"/>
                  </a:moveTo>
                  <a:lnTo>
                    <a:pt x="4699" y="2921"/>
                  </a:lnTo>
                  <a:lnTo>
                    <a:pt x="8636" y="7239"/>
                  </a:lnTo>
                  <a:lnTo>
                    <a:pt x="17272" y="12446"/>
                  </a:lnTo>
                  <a:lnTo>
                    <a:pt x="19558" y="18288"/>
                  </a:lnTo>
                  <a:lnTo>
                    <a:pt x="23876" y="21082"/>
                  </a:lnTo>
                  <a:lnTo>
                    <a:pt x="28194" y="25019"/>
                  </a:lnTo>
                  <a:lnTo>
                    <a:pt x="34925" y="33655"/>
                  </a:lnTo>
                  <a:lnTo>
                    <a:pt x="42164" y="40386"/>
                  </a:lnTo>
                  <a:lnTo>
                    <a:pt x="45974" y="46101"/>
                  </a:lnTo>
                  <a:lnTo>
                    <a:pt x="50292" y="49911"/>
                  </a:lnTo>
                  <a:lnTo>
                    <a:pt x="57023" y="58547"/>
                  </a:lnTo>
                  <a:lnTo>
                    <a:pt x="75311" y="87376"/>
                  </a:lnTo>
                  <a:lnTo>
                    <a:pt x="78232" y="94615"/>
                  </a:lnTo>
                  <a:lnTo>
                    <a:pt x="83439" y="104140"/>
                  </a:lnTo>
                  <a:lnTo>
                    <a:pt x="97409" y="133477"/>
                  </a:lnTo>
                  <a:lnTo>
                    <a:pt x="98806" y="138684"/>
                  </a:lnTo>
                  <a:lnTo>
                    <a:pt x="104521" y="151257"/>
                  </a:lnTo>
                  <a:lnTo>
                    <a:pt x="106045" y="158369"/>
                  </a:lnTo>
                  <a:lnTo>
                    <a:pt x="112776" y="176149"/>
                  </a:lnTo>
                  <a:lnTo>
                    <a:pt x="120904" y="203073"/>
                  </a:lnTo>
                  <a:lnTo>
                    <a:pt x="126619" y="229489"/>
                  </a:lnTo>
                  <a:lnTo>
                    <a:pt x="134874" y="270764"/>
                  </a:lnTo>
                  <a:lnTo>
                    <a:pt x="134874" y="278003"/>
                  </a:lnTo>
                  <a:lnTo>
                    <a:pt x="136271" y="284607"/>
                  </a:lnTo>
                  <a:lnTo>
                    <a:pt x="136271" y="291846"/>
                  </a:lnTo>
                  <a:lnTo>
                    <a:pt x="138176" y="298577"/>
                  </a:lnTo>
                  <a:lnTo>
                    <a:pt x="138176" y="305816"/>
                  </a:lnTo>
                  <a:lnTo>
                    <a:pt x="139192" y="312547"/>
                  </a:lnTo>
                  <a:lnTo>
                    <a:pt x="139192" y="319659"/>
                  </a:lnTo>
                  <a:lnTo>
                    <a:pt x="140589" y="326390"/>
                  </a:lnTo>
                  <a:lnTo>
                    <a:pt x="140589" y="341757"/>
                  </a:lnTo>
                  <a:lnTo>
                    <a:pt x="141986" y="348488"/>
                  </a:lnTo>
                  <a:lnTo>
                    <a:pt x="141986" y="385953"/>
                  </a:lnTo>
                  <a:lnTo>
                    <a:pt x="140589" y="394589"/>
                  </a:lnTo>
                  <a:lnTo>
                    <a:pt x="140589" y="416687"/>
                  </a:lnTo>
                  <a:lnTo>
                    <a:pt x="139192" y="423799"/>
                  </a:lnTo>
                  <a:lnTo>
                    <a:pt x="138176" y="445897"/>
                  </a:lnTo>
                  <a:lnTo>
                    <a:pt x="136271" y="454152"/>
                  </a:lnTo>
                  <a:lnTo>
                    <a:pt x="136271" y="461264"/>
                  </a:lnTo>
                  <a:lnTo>
                    <a:pt x="133350" y="475234"/>
                  </a:lnTo>
                  <a:lnTo>
                    <a:pt x="133350" y="481965"/>
                  </a:lnTo>
                  <a:lnTo>
                    <a:pt x="130937" y="495808"/>
                  </a:lnTo>
                  <a:lnTo>
                    <a:pt x="128143" y="503047"/>
                  </a:lnTo>
                  <a:lnTo>
                    <a:pt x="128143" y="509778"/>
                  </a:lnTo>
                  <a:lnTo>
                    <a:pt x="125222" y="523748"/>
                  </a:lnTo>
                  <a:lnTo>
                    <a:pt x="122301" y="530479"/>
                  </a:lnTo>
                  <a:lnTo>
                    <a:pt x="118491" y="551561"/>
                  </a:lnTo>
                  <a:lnTo>
                    <a:pt x="112776" y="564007"/>
                  </a:lnTo>
                  <a:lnTo>
                    <a:pt x="109855" y="577977"/>
                  </a:lnTo>
                  <a:lnTo>
                    <a:pt x="106934" y="583692"/>
                  </a:lnTo>
                  <a:lnTo>
                    <a:pt x="97409" y="610108"/>
                  </a:lnTo>
                  <a:lnTo>
                    <a:pt x="83439" y="638937"/>
                  </a:lnTo>
                  <a:lnTo>
                    <a:pt x="67183" y="671068"/>
                  </a:lnTo>
                  <a:lnTo>
                    <a:pt x="59944" y="679196"/>
                  </a:lnTo>
                  <a:lnTo>
                    <a:pt x="54610" y="688848"/>
                  </a:lnTo>
                  <a:lnTo>
                    <a:pt x="50292" y="693166"/>
                  </a:lnTo>
                  <a:lnTo>
                    <a:pt x="47498" y="698373"/>
                  </a:lnTo>
                  <a:lnTo>
                    <a:pt x="43561" y="701294"/>
                  </a:lnTo>
                  <a:lnTo>
                    <a:pt x="37846" y="709930"/>
                  </a:lnTo>
                  <a:lnTo>
                    <a:pt x="33528" y="713740"/>
                  </a:lnTo>
                  <a:lnTo>
                    <a:pt x="31115" y="718058"/>
                  </a:lnTo>
                  <a:lnTo>
                    <a:pt x="26797" y="720979"/>
                  </a:lnTo>
                  <a:lnTo>
                    <a:pt x="11430" y="733425"/>
                  </a:lnTo>
                  <a:lnTo>
                    <a:pt x="8636" y="737362"/>
                  </a:lnTo>
                  <a:lnTo>
                    <a:pt x="0" y="743077"/>
                  </a:lnTo>
                  <a:lnTo>
                    <a:pt x="0" y="726313"/>
                  </a:lnTo>
                  <a:lnTo>
                    <a:pt x="4699" y="722376"/>
                  </a:lnTo>
                  <a:lnTo>
                    <a:pt x="5715" y="720979"/>
                  </a:lnTo>
                  <a:lnTo>
                    <a:pt x="8636" y="719582"/>
                  </a:lnTo>
                  <a:lnTo>
                    <a:pt x="10033" y="716661"/>
                  </a:lnTo>
                  <a:lnTo>
                    <a:pt x="15748" y="710946"/>
                  </a:lnTo>
                  <a:lnTo>
                    <a:pt x="17272" y="708533"/>
                  </a:lnTo>
                  <a:lnTo>
                    <a:pt x="22479" y="702691"/>
                  </a:lnTo>
                  <a:lnTo>
                    <a:pt x="23876" y="699897"/>
                  </a:lnTo>
                  <a:lnTo>
                    <a:pt x="26797" y="698373"/>
                  </a:lnTo>
                  <a:lnTo>
                    <a:pt x="26797" y="695960"/>
                  </a:lnTo>
                  <a:lnTo>
                    <a:pt x="31115" y="691642"/>
                  </a:lnTo>
                  <a:lnTo>
                    <a:pt x="33528" y="685927"/>
                  </a:lnTo>
                  <a:lnTo>
                    <a:pt x="34925" y="685038"/>
                  </a:lnTo>
                  <a:lnTo>
                    <a:pt x="37846" y="679196"/>
                  </a:lnTo>
                  <a:lnTo>
                    <a:pt x="40767" y="676402"/>
                  </a:lnTo>
                  <a:lnTo>
                    <a:pt x="43561" y="671068"/>
                  </a:lnTo>
                  <a:lnTo>
                    <a:pt x="43561" y="668147"/>
                  </a:lnTo>
                  <a:lnTo>
                    <a:pt x="45974" y="665353"/>
                  </a:lnTo>
                  <a:lnTo>
                    <a:pt x="50292" y="657098"/>
                  </a:lnTo>
                  <a:lnTo>
                    <a:pt x="50292" y="654304"/>
                  </a:lnTo>
                  <a:lnTo>
                    <a:pt x="56134" y="643255"/>
                  </a:lnTo>
                  <a:lnTo>
                    <a:pt x="57023" y="638937"/>
                  </a:lnTo>
                  <a:lnTo>
                    <a:pt x="58547" y="636016"/>
                  </a:lnTo>
                  <a:lnTo>
                    <a:pt x="58547" y="633603"/>
                  </a:lnTo>
                  <a:lnTo>
                    <a:pt x="65659" y="616331"/>
                  </a:lnTo>
                  <a:lnTo>
                    <a:pt x="65659" y="612521"/>
                  </a:lnTo>
                  <a:lnTo>
                    <a:pt x="67183" y="610108"/>
                  </a:lnTo>
                  <a:lnTo>
                    <a:pt x="68580" y="605282"/>
                  </a:lnTo>
                  <a:lnTo>
                    <a:pt x="68580" y="601472"/>
                  </a:lnTo>
                  <a:lnTo>
                    <a:pt x="70993" y="594233"/>
                  </a:lnTo>
                  <a:lnTo>
                    <a:pt x="70993" y="590423"/>
                  </a:lnTo>
                  <a:lnTo>
                    <a:pt x="72390" y="586105"/>
                  </a:lnTo>
                  <a:lnTo>
                    <a:pt x="73914" y="583692"/>
                  </a:lnTo>
                  <a:lnTo>
                    <a:pt x="73914" y="578866"/>
                  </a:lnTo>
                  <a:lnTo>
                    <a:pt x="75311" y="575056"/>
                  </a:lnTo>
                  <a:lnTo>
                    <a:pt x="75311" y="570738"/>
                  </a:lnTo>
                  <a:lnTo>
                    <a:pt x="78232" y="562610"/>
                  </a:lnTo>
                  <a:lnTo>
                    <a:pt x="78232" y="558292"/>
                  </a:lnTo>
                  <a:lnTo>
                    <a:pt x="79629" y="553974"/>
                  </a:lnTo>
                  <a:lnTo>
                    <a:pt x="79629" y="550164"/>
                  </a:lnTo>
                  <a:lnTo>
                    <a:pt x="81026" y="545719"/>
                  </a:lnTo>
                  <a:lnTo>
                    <a:pt x="81026" y="536194"/>
                  </a:lnTo>
                  <a:lnTo>
                    <a:pt x="82042" y="531876"/>
                  </a:lnTo>
                  <a:lnTo>
                    <a:pt x="82042" y="528066"/>
                  </a:lnTo>
                  <a:lnTo>
                    <a:pt x="83439" y="523748"/>
                  </a:lnTo>
                  <a:lnTo>
                    <a:pt x="83439" y="519430"/>
                  </a:lnTo>
                  <a:lnTo>
                    <a:pt x="84836" y="514096"/>
                  </a:lnTo>
                  <a:lnTo>
                    <a:pt x="84836" y="505460"/>
                  </a:lnTo>
                  <a:lnTo>
                    <a:pt x="86360" y="501650"/>
                  </a:lnTo>
                  <a:lnTo>
                    <a:pt x="86360" y="495808"/>
                  </a:lnTo>
                  <a:lnTo>
                    <a:pt x="87757" y="491490"/>
                  </a:lnTo>
                  <a:lnTo>
                    <a:pt x="87757" y="481965"/>
                  </a:lnTo>
                  <a:lnTo>
                    <a:pt x="89154" y="478155"/>
                  </a:lnTo>
                  <a:lnTo>
                    <a:pt x="89154" y="454152"/>
                  </a:lnTo>
                  <a:lnTo>
                    <a:pt x="90678" y="448818"/>
                  </a:lnTo>
                  <a:lnTo>
                    <a:pt x="90678" y="429133"/>
                  </a:lnTo>
                  <a:lnTo>
                    <a:pt x="92075" y="425323"/>
                  </a:lnTo>
                  <a:lnTo>
                    <a:pt x="92075" y="332232"/>
                  </a:lnTo>
                  <a:lnTo>
                    <a:pt x="90678" y="327914"/>
                  </a:lnTo>
                  <a:lnTo>
                    <a:pt x="90678" y="301498"/>
                  </a:lnTo>
                  <a:lnTo>
                    <a:pt x="89154" y="297180"/>
                  </a:lnTo>
                  <a:lnTo>
                    <a:pt x="89154" y="278003"/>
                  </a:lnTo>
                  <a:lnTo>
                    <a:pt x="87757" y="272161"/>
                  </a:lnTo>
                  <a:lnTo>
                    <a:pt x="87757" y="257302"/>
                  </a:lnTo>
                  <a:lnTo>
                    <a:pt x="86360" y="252984"/>
                  </a:lnTo>
                  <a:lnTo>
                    <a:pt x="86360" y="248666"/>
                  </a:lnTo>
                  <a:lnTo>
                    <a:pt x="84836" y="243332"/>
                  </a:lnTo>
                  <a:lnTo>
                    <a:pt x="84836" y="234696"/>
                  </a:lnTo>
                  <a:lnTo>
                    <a:pt x="83439" y="229489"/>
                  </a:lnTo>
                  <a:lnTo>
                    <a:pt x="83439" y="220853"/>
                  </a:lnTo>
                  <a:lnTo>
                    <a:pt x="82042" y="217043"/>
                  </a:lnTo>
                  <a:lnTo>
                    <a:pt x="82042" y="211201"/>
                  </a:lnTo>
                  <a:lnTo>
                    <a:pt x="81026" y="208280"/>
                  </a:lnTo>
                  <a:lnTo>
                    <a:pt x="81026" y="203073"/>
                  </a:lnTo>
                  <a:lnTo>
                    <a:pt x="79629" y="198755"/>
                  </a:lnTo>
                  <a:lnTo>
                    <a:pt x="79629" y="194437"/>
                  </a:lnTo>
                  <a:lnTo>
                    <a:pt x="78232" y="190627"/>
                  </a:lnTo>
                  <a:lnTo>
                    <a:pt x="78232" y="186309"/>
                  </a:lnTo>
                  <a:lnTo>
                    <a:pt x="76708" y="181991"/>
                  </a:lnTo>
                  <a:lnTo>
                    <a:pt x="76708" y="177673"/>
                  </a:lnTo>
                  <a:lnTo>
                    <a:pt x="75311" y="175260"/>
                  </a:lnTo>
                  <a:lnTo>
                    <a:pt x="73914" y="169418"/>
                  </a:lnTo>
                  <a:lnTo>
                    <a:pt x="73914" y="162687"/>
                  </a:lnTo>
                  <a:lnTo>
                    <a:pt x="70993" y="156083"/>
                  </a:lnTo>
                  <a:lnTo>
                    <a:pt x="70993" y="151257"/>
                  </a:lnTo>
                  <a:lnTo>
                    <a:pt x="69596" y="148844"/>
                  </a:lnTo>
                  <a:lnTo>
                    <a:pt x="68580" y="144526"/>
                  </a:lnTo>
                  <a:lnTo>
                    <a:pt x="67183" y="141605"/>
                  </a:lnTo>
                  <a:lnTo>
                    <a:pt x="67183" y="137795"/>
                  </a:lnTo>
                  <a:lnTo>
                    <a:pt x="65659" y="133477"/>
                  </a:lnTo>
                  <a:lnTo>
                    <a:pt x="65659" y="131064"/>
                  </a:lnTo>
                  <a:lnTo>
                    <a:pt x="58547" y="113792"/>
                  </a:lnTo>
                  <a:lnTo>
                    <a:pt x="58547" y="111379"/>
                  </a:lnTo>
                  <a:lnTo>
                    <a:pt x="50292" y="93091"/>
                  </a:lnTo>
                  <a:lnTo>
                    <a:pt x="50292" y="90297"/>
                  </a:lnTo>
                  <a:lnTo>
                    <a:pt x="40767" y="71120"/>
                  </a:lnTo>
                  <a:lnTo>
                    <a:pt x="37846" y="68199"/>
                  </a:lnTo>
                  <a:lnTo>
                    <a:pt x="32131" y="57150"/>
                  </a:lnTo>
                  <a:lnTo>
                    <a:pt x="29718" y="54229"/>
                  </a:lnTo>
                  <a:lnTo>
                    <a:pt x="25400" y="46101"/>
                  </a:lnTo>
                  <a:lnTo>
                    <a:pt x="22479" y="44704"/>
                  </a:lnTo>
                  <a:lnTo>
                    <a:pt x="21082" y="41783"/>
                  </a:lnTo>
                  <a:lnTo>
                    <a:pt x="18161" y="38862"/>
                  </a:lnTo>
                  <a:lnTo>
                    <a:pt x="15748" y="33655"/>
                  </a:lnTo>
                  <a:lnTo>
                    <a:pt x="8636" y="26416"/>
                  </a:lnTo>
                  <a:lnTo>
                    <a:pt x="7112" y="24003"/>
                  </a:lnTo>
                  <a:lnTo>
                    <a:pt x="0" y="16764"/>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grpSp>
      <p:sp>
        <p:nvSpPr>
          <p:cNvPr id="24" name="Freeform 23"/>
          <p:cNvSpPr/>
          <p:nvPr/>
        </p:nvSpPr>
        <p:spPr>
          <a:xfrm>
            <a:off x="5899150" y="3098800"/>
            <a:ext cx="240179" cy="368286"/>
          </a:xfrm>
          <a:custGeom>
            <a:avLst/>
            <a:gdLst/>
            <a:ahLst/>
            <a:cxnLst/>
            <a:rect l="0" t="0" r="0" b="0"/>
            <a:pathLst>
              <a:path w="221108" h="400051">
                <a:moveTo>
                  <a:pt x="0" y="0"/>
                </a:moveTo>
                <a:lnTo>
                  <a:pt x="221107" y="0"/>
                </a:lnTo>
                <a:lnTo>
                  <a:pt x="221107" y="400050"/>
                </a:lnTo>
                <a:lnTo>
                  <a:pt x="0" y="400050"/>
                </a:lnTo>
                <a:close/>
              </a:path>
            </a:pathLst>
          </a:custGeom>
          <a:solidFill>
            <a:srgbClr val="FFFFFF">
              <a:alpha val="30980"/>
            </a:srgbClr>
          </a:solidFill>
          <a:ln w="38100" cap="flat" cmpd="sng" algn="ctr">
            <a:solidFill>
              <a:srgbClr val="FFFFFF">
                <a:alpha val="3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25" name="Freeform 24"/>
          <p:cNvSpPr/>
          <p:nvPr/>
        </p:nvSpPr>
        <p:spPr>
          <a:xfrm>
            <a:off x="3656190" y="4353573"/>
            <a:ext cx="1166538" cy="755980"/>
          </a:xfrm>
          <a:custGeom>
            <a:avLst/>
            <a:gdLst/>
            <a:ahLst/>
            <a:cxnLst/>
            <a:rect l="0" t="0" r="0" b="0"/>
            <a:pathLst>
              <a:path w="1073913" h="821183">
                <a:moveTo>
                  <a:pt x="0" y="0"/>
                </a:moveTo>
                <a:lnTo>
                  <a:pt x="1073912" y="0"/>
                </a:lnTo>
                <a:lnTo>
                  <a:pt x="1073912" y="821182"/>
                </a:lnTo>
                <a:lnTo>
                  <a:pt x="0" y="821182"/>
                </a:lnTo>
                <a:close/>
              </a:path>
            </a:pathLst>
          </a:custGeom>
          <a:solidFill>
            <a:srgbClr val="FFFFFF">
              <a:alpha val="30980"/>
            </a:srgbClr>
          </a:solidFill>
          <a:ln w="38100" cap="flat" cmpd="sng" algn="ctr">
            <a:solidFill>
              <a:srgbClr val="FFFFFF">
                <a:alpha val="3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pic>
        <p:nvPicPr>
          <p:cNvPr id="26" name="Picture 25"/>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86710" y="584200"/>
            <a:ext cx="3752342" cy="2525386"/>
          </a:xfrm>
          <a:prstGeom prst="rect">
            <a:avLst/>
          </a:prstGeom>
          <a:solidFill>
            <a:scrgbClr r="0" g="0" b="0">
              <a:alpha val="0"/>
            </a:scrgbClr>
          </a:solidFill>
        </p:spPr>
      </p:pic>
      <p:grpSp>
        <p:nvGrpSpPr>
          <p:cNvPr id="33" name="Group 32"/>
          <p:cNvGrpSpPr/>
          <p:nvPr/>
        </p:nvGrpSpPr>
        <p:grpSpPr>
          <a:xfrm>
            <a:off x="836993" y="2995079"/>
            <a:ext cx="9132094" cy="2141098"/>
            <a:chOff x="836993" y="2995079"/>
            <a:chExt cx="9132094" cy="2141098"/>
          </a:xfrm>
        </p:grpSpPr>
        <p:grpSp>
          <p:nvGrpSpPr>
            <p:cNvPr id="30" name="Group 29"/>
            <p:cNvGrpSpPr/>
            <p:nvPr/>
          </p:nvGrpSpPr>
          <p:grpSpPr>
            <a:xfrm>
              <a:off x="971963" y="2995079"/>
              <a:ext cx="8997124" cy="2141098"/>
              <a:chOff x="971963" y="2995079"/>
              <a:chExt cx="8997124" cy="2141098"/>
            </a:xfrm>
          </p:grpSpPr>
          <p:sp>
            <p:nvSpPr>
              <p:cNvPr id="28" name="Rectangle 27"/>
              <p:cNvSpPr/>
              <p:nvPr/>
            </p:nvSpPr>
            <p:spPr>
              <a:xfrm>
                <a:off x="971963" y="3175000"/>
                <a:ext cx="3460337" cy="120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508750" y="3932331"/>
                <a:ext cx="3460337" cy="120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283310" y="4013200"/>
                <a:ext cx="692040" cy="86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321428" y="2995079"/>
                <a:ext cx="520571" cy="50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p:cNvSpPr txBox="1"/>
            <p:nvPr/>
          </p:nvSpPr>
          <p:spPr>
            <a:xfrm>
              <a:off x="836993" y="3784600"/>
              <a:ext cx="2814257" cy="461665"/>
            </a:xfrm>
            <a:prstGeom prst="rect">
              <a:avLst/>
            </a:prstGeom>
            <a:noFill/>
          </p:spPr>
          <p:txBody>
            <a:bodyPr vert="horz" rtlCol="0">
              <a:spAutoFit/>
            </a:bodyPr>
            <a:lstStyle/>
            <a:p>
              <a:r>
                <a:rPr lang="en-US" sz="2400" b="1" i="1" dirty="0" smtClean="0">
                  <a:solidFill>
                    <a:srgbClr val="FF0000"/>
                  </a:solidFill>
                  <a:latin typeface="Arial" pitchFamily="34" charset="0"/>
                  <a:cs typeface="Arial" pitchFamily="34" charset="0"/>
                </a:rPr>
                <a:t>Click for step 1</a:t>
              </a:r>
              <a:endParaRPr lang="en-US" sz="2400" b="1" i="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xmlns="" val="10310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2307</Words>
  <Application>Microsoft Office PowerPoint</Application>
  <PresentationFormat>Custom</PresentationFormat>
  <Paragraphs>707</Paragraphs>
  <Slides>86</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Arial - 24</vt:lpstr>
      <vt:lpstr>Arial - 22</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itexpert4</dc:creator>
  <cp:lastModifiedBy>Melissa</cp:lastModifiedBy>
  <cp:revision>367</cp:revision>
  <dcterms:created xsi:type="dcterms:W3CDTF">2012-06-21T06:16:49Z</dcterms:created>
  <dcterms:modified xsi:type="dcterms:W3CDTF">2012-08-08T03:34:41Z</dcterms:modified>
</cp:coreProperties>
</file>