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2"/>
  </p:sldMasterIdLst>
  <p:notesMasterIdLst>
    <p:notesMasterId r:id="rId51"/>
  </p:notesMasterIdLst>
  <p:sldIdLst>
    <p:sldId id="303" r:id="rId3"/>
    <p:sldId id="304" r:id="rId4"/>
    <p:sldId id="30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cx="9144000" cy="6858000" type="screen4x3"/>
  <p:notesSz cx="6858000" cy="9144000"/>
  <p:embeddedFontLst>
    <p:embeddedFont>
      <p:font typeface="Calibri" pitchFamily="34" charset="0"/>
      <p:regular r:id="rId52"/>
      <p:bold r:id="rId53"/>
      <p:italic r:id="rId54"/>
      <p:boldItalic r:id="rId55"/>
    </p:embeddedFont>
  </p:embeddedFontLst>
  <p:defaultTextStyle>
    <a:defPPr>
      <a:defRPr lang="en-US"/>
    </a:defPPr>
    <a:lvl1pPr marL="0" algn="l" defTabSz="747613" rtl="0" eaLnBrk="1" latinLnBrk="0" hangingPunct="1">
      <a:defRPr sz="1500" kern="1200">
        <a:solidFill>
          <a:schemeClr val="tx1"/>
        </a:solidFill>
        <a:latin typeface="+mn-lt"/>
        <a:ea typeface="+mn-ea"/>
        <a:cs typeface="+mn-cs"/>
      </a:defRPr>
    </a:lvl1pPr>
    <a:lvl2pPr marL="373807" algn="l" defTabSz="747613" rtl="0" eaLnBrk="1" latinLnBrk="0" hangingPunct="1">
      <a:defRPr sz="1500" kern="1200">
        <a:solidFill>
          <a:schemeClr val="tx1"/>
        </a:solidFill>
        <a:latin typeface="+mn-lt"/>
        <a:ea typeface="+mn-ea"/>
        <a:cs typeface="+mn-cs"/>
      </a:defRPr>
    </a:lvl2pPr>
    <a:lvl3pPr marL="747613" algn="l" defTabSz="747613" rtl="0" eaLnBrk="1" latinLnBrk="0" hangingPunct="1">
      <a:defRPr sz="1500" kern="1200">
        <a:solidFill>
          <a:schemeClr val="tx1"/>
        </a:solidFill>
        <a:latin typeface="+mn-lt"/>
        <a:ea typeface="+mn-ea"/>
        <a:cs typeface="+mn-cs"/>
      </a:defRPr>
    </a:lvl3pPr>
    <a:lvl4pPr marL="1121420" algn="l" defTabSz="747613" rtl="0" eaLnBrk="1" latinLnBrk="0" hangingPunct="1">
      <a:defRPr sz="1500" kern="1200">
        <a:solidFill>
          <a:schemeClr val="tx1"/>
        </a:solidFill>
        <a:latin typeface="+mn-lt"/>
        <a:ea typeface="+mn-ea"/>
        <a:cs typeface="+mn-cs"/>
      </a:defRPr>
    </a:lvl4pPr>
    <a:lvl5pPr marL="1495227" algn="l" defTabSz="747613" rtl="0" eaLnBrk="1" latinLnBrk="0" hangingPunct="1">
      <a:defRPr sz="1500" kern="1200">
        <a:solidFill>
          <a:schemeClr val="tx1"/>
        </a:solidFill>
        <a:latin typeface="+mn-lt"/>
        <a:ea typeface="+mn-ea"/>
        <a:cs typeface="+mn-cs"/>
      </a:defRPr>
    </a:lvl5pPr>
    <a:lvl6pPr marL="1869034" algn="l" defTabSz="747613" rtl="0" eaLnBrk="1" latinLnBrk="0" hangingPunct="1">
      <a:defRPr sz="1500" kern="1200">
        <a:solidFill>
          <a:schemeClr val="tx1"/>
        </a:solidFill>
        <a:latin typeface="+mn-lt"/>
        <a:ea typeface="+mn-ea"/>
        <a:cs typeface="+mn-cs"/>
      </a:defRPr>
    </a:lvl6pPr>
    <a:lvl7pPr marL="2242840" algn="l" defTabSz="747613" rtl="0" eaLnBrk="1" latinLnBrk="0" hangingPunct="1">
      <a:defRPr sz="1500" kern="1200">
        <a:solidFill>
          <a:schemeClr val="tx1"/>
        </a:solidFill>
        <a:latin typeface="+mn-lt"/>
        <a:ea typeface="+mn-ea"/>
        <a:cs typeface="+mn-cs"/>
      </a:defRPr>
    </a:lvl7pPr>
    <a:lvl8pPr marL="2616647" algn="l" defTabSz="747613" rtl="0" eaLnBrk="1" latinLnBrk="0" hangingPunct="1">
      <a:defRPr sz="1500" kern="1200">
        <a:solidFill>
          <a:schemeClr val="tx1"/>
        </a:solidFill>
        <a:latin typeface="+mn-lt"/>
        <a:ea typeface="+mn-ea"/>
        <a:cs typeface="+mn-cs"/>
      </a:defRPr>
    </a:lvl8pPr>
    <a:lvl9pPr marL="2990454" algn="l" defTabSz="747613" rtl="0" eaLnBrk="1" latinLnBrk="0" hangingPunct="1">
      <a:defRPr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19" autoAdjust="0"/>
  </p:normalViewPr>
  <p:slideViewPr>
    <p:cSldViewPr>
      <p:cViewPr varScale="1">
        <p:scale>
          <a:sx n="62" d="100"/>
          <a:sy n="62" d="100"/>
        </p:scale>
        <p:origin x="-11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font" Target="fonts/font4.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font" Target="fonts/font2.fntdata"/><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D6939E-1DB3-48EB-AE39-8D9BBD959D4F}" type="datetimeFigureOut">
              <a:rPr lang="en-US" smtClean="0"/>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4EE9E-874A-4B06-8FAE-CA4FA4808C05}" type="slidenum">
              <a:rPr lang="en-US" smtClean="0"/>
              <a:pPr/>
              <a:t>‹#›</a:t>
            </a:fld>
            <a:endParaRPr lang="en-US"/>
          </a:p>
        </p:txBody>
      </p:sp>
    </p:spTree>
    <p:extLst>
      <p:ext uri="{BB962C8B-B14F-4D97-AF65-F5344CB8AC3E}">
        <p14:creationId xmlns="" xmlns:p14="http://schemas.microsoft.com/office/powerpoint/2010/main" val="1814213770"/>
      </p:ext>
    </p:extLst>
  </p:cSld>
  <p:clrMap bg1="lt1" tx1="dk1" bg2="lt2" tx2="dk2" accent1="accent1" accent2="accent2" accent3="accent3" accent4="accent4" accent5="accent5" accent6="accent6" hlink="hlink" folHlink="folHlink"/>
  <p:notesStyle>
    <a:lvl1pPr marL="0" algn="l" defTabSz="747613" rtl="0" eaLnBrk="1" latinLnBrk="0" hangingPunct="1">
      <a:defRPr sz="1000" kern="1200">
        <a:solidFill>
          <a:schemeClr val="tx1"/>
        </a:solidFill>
        <a:latin typeface="+mn-lt"/>
        <a:ea typeface="+mn-ea"/>
        <a:cs typeface="+mn-cs"/>
      </a:defRPr>
    </a:lvl1pPr>
    <a:lvl2pPr marL="373807" algn="l" defTabSz="747613" rtl="0" eaLnBrk="1" latinLnBrk="0" hangingPunct="1">
      <a:defRPr sz="1000" kern="1200">
        <a:solidFill>
          <a:schemeClr val="tx1"/>
        </a:solidFill>
        <a:latin typeface="+mn-lt"/>
        <a:ea typeface="+mn-ea"/>
        <a:cs typeface="+mn-cs"/>
      </a:defRPr>
    </a:lvl2pPr>
    <a:lvl3pPr marL="747613" algn="l" defTabSz="747613" rtl="0" eaLnBrk="1" latinLnBrk="0" hangingPunct="1">
      <a:defRPr sz="1000" kern="1200">
        <a:solidFill>
          <a:schemeClr val="tx1"/>
        </a:solidFill>
        <a:latin typeface="+mn-lt"/>
        <a:ea typeface="+mn-ea"/>
        <a:cs typeface="+mn-cs"/>
      </a:defRPr>
    </a:lvl3pPr>
    <a:lvl4pPr marL="1121420" algn="l" defTabSz="747613" rtl="0" eaLnBrk="1" latinLnBrk="0" hangingPunct="1">
      <a:defRPr sz="1000" kern="1200">
        <a:solidFill>
          <a:schemeClr val="tx1"/>
        </a:solidFill>
        <a:latin typeface="+mn-lt"/>
        <a:ea typeface="+mn-ea"/>
        <a:cs typeface="+mn-cs"/>
      </a:defRPr>
    </a:lvl4pPr>
    <a:lvl5pPr marL="1495227" algn="l" defTabSz="747613" rtl="0" eaLnBrk="1" latinLnBrk="0" hangingPunct="1">
      <a:defRPr sz="1000" kern="1200">
        <a:solidFill>
          <a:schemeClr val="tx1"/>
        </a:solidFill>
        <a:latin typeface="+mn-lt"/>
        <a:ea typeface="+mn-ea"/>
        <a:cs typeface="+mn-cs"/>
      </a:defRPr>
    </a:lvl5pPr>
    <a:lvl6pPr marL="1869034" algn="l" defTabSz="747613" rtl="0" eaLnBrk="1" latinLnBrk="0" hangingPunct="1">
      <a:defRPr sz="1000" kern="1200">
        <a:solidFill>
          <a:schemeClr val="tx1"/>
        </a:solidFill>
        <a:latin typeface="+mn-lt"/>
        <a:ea typeface="+mn-ea"/>
        <a:cs typeface="+mn-cs"/>
      </a:defRPr>
    </a:lvl6pPr>
    <a:lvl7pPr marL="2242840" algn="l" defTabSz="747613" rtl="0" eaLnBrk="1" latinLnBrk="0" hangingPunct="1">
      <a:defRPr sz="1000" kern="1200">
        <a:solidFill>
          <a:schemeClr val="tx1"/>
        </a:solidFill>
        <a:latin typeface="+mn-lt"/>
        <a:ea typeface="+mn-ea"/>
        <a:cs typeface="+mn-cs"/>
      </a:defRPr>
    </a:lvl7pPr>
    <a:lvl8pPr marL="2616647" algn="l" defTabSz="747613" rtl="0" eaLnBrk="1" latinLnBrk="0" hangingPunct="1">
      <a:defRPr sz="1000" kern="1200">
        <a:solidFill>
          <a:schemeClr val="tx1"/>
        </a:solidFill>
        <a:latin typeface="+mn-lt"/>
        <a:ea typeface="+mn-ea"/>
        <a:cs typeface="+mn-cs"/>
      </a:defRPr>
    </a:lvl8pPr>
    <a:lvl9pPr marL="2990454" algn="l" defTabSz="747613"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C</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Teacher’s instructions: </a:t>
            </a:r>
            <a:r>
              <a:rPr lang="en-US" dirty="0" smtClean="0">
                <a:solidFill>
                  <a:srgbClr val="000000"/>
                </a:solidFill>
                <a:latin typeface="Comic Sans MS - 24"/>
              </a:rPr>
              <a:t>The expression is g - 2 </a:t>
            </a:r>
            <a:r>
              <a:rPr lang="en-US" baseline="0" dirty="0" smtClean="0">
                <a:solidFill>
                  <a:srgbClr val="000000"/>
                </a:solidFill>
                <a:latin typeface="Comic Sans MS - 24"/>
              </a:rPr>
              <a:t> </a:t>
            </a:r>
            <a:r>
              <a:rPr lang="en-US" dirty="0" smtClean="0">
                <a:solidFill>
                  <a:srgbClr val="000000"/>
                </a:solidFill>
                <a:latin typeface="Comic Sans MS - 24"/>
              </a:rPr>
              <a:t>because the younger child is two years less than the older child's grade level.</a:t>
            </a:r>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25</a:t>
            </a:fld>
            <a:endParaRPr lang="en-US"/>
          </a:p>
        </p:txBody>
      </p:sp>
    </p:spTree>
    <p:extLst>
      <p:ext uri="{BB962C8B-B14F-4D97-AF65-F5344CB8AC3E}">
        <p14:creationId xmlns="" xmlns:p14="http://schemas.microsoft.com/office/powerpoint/2010/main" val="1171606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a:t>
            </a:r>
            <a:r>
              <a:rPr lang="en-US" dirty="0" err="1" smtClean="0"/>
              <a:t>in.structions</a:t>
            </a:r>
            <a:r>
              <a:rPr lang="en-US" dirty="0" smtClean="0"/>
              <a:t>:</a:t>
            </a:r>
            <a:r>
              <a:rPr lang="en-US" baseline="0" dirty="0" smtClean="0"/>
              <a:t> </a:t>
            </a:r>
            <a:r>
              <a:rPr lang="en-US" dirty="0" smtClean="0">
                <a:solidFill>
                  <a:srgbClr val="000000"/>
                </a:solidFill>
                <a:latin typeface="Comic Sans MS - 24"/>
              </a:rPr>
              <a:t>Mary is "</a:t>
            </a:r>
            <a:r>
              <a:rPr lang="en-US" u="sng" dirty="0" smtClean="0">
                <a:solidFill>
                  <a:srgbClr val="000000"/>
                </a:solidFill>
                <a:latin typeface="Comic Sans MS - 24"/>
              </a:rPr>
              <a:t>2 times</a:t>
            </a:r>
            <a:r>
              <a:rPr lang="en-US" dirty="0" smtClean="0">
                <a:solidFill>
                  <a:srgbClr val="000000"/>
                </a:solidFill>
                <a:latin typeface="Comic Sans MS - 24"/>
              </a:rPr>
              <a:t>" Jack's age. m = 2j</a:t>
            </a:r>
          </a:p>
        </p:txBody>
      </p:sp>
      <p:sp>
        <p:nvSpPr>
          <p:cNvPr id="4" name="Slide Number Placeholder 3"/>
          <p:cNvSpPr>
            <a:spLocks noGrp="1"/>
          </p:cNvSpPr>
          <p:nvPr>
            <p:ph type="sldNum" sz="quarter" idx="10"/>
          </p:nvPr>
        </p:nvSpPr>
        <p:spPr/>
        <p:txBody>
          <a:bodyPr/>
          <a:lstStyle/>
          <a:p>
            <a:fld id="{C904EE9E-874A-4B06-8FAE-CA4FA4808C05}" type="slidenum">
              <a:rPr lang="en-US" smtClean="0"/>
              <a:pPr/>
              <a:t>32</a:t>
            </a:fld>
            <a:endParaRPr lang="en-US"/>
          </a:p>
        </p:txBody>
      </p:sp>
    </p:spTree>
    <p:extLst>
      <p:ext uri="{BB962C8B-B14F-4D97-AF65-F5344CB8AC3E}">
        <p14:creationId xmlns="" xmlns:p14="http://schemas.microsoft.com/office/powerpoint/2010/main" val="47042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Teacher’s instructions: </a:t>
            </a:r>
            <a:r>
              <a:rPr lang="en-US" dirty="0" smtClean="0">
                <a:solidFill>
                  <a:srgbClr val="000000"/>
                </a:solidFill>
                <a:latin typeface="Comic Sans MS - 24"/>
              </a:rPr>
              <a:t>The price after mark up is $15 more, so the equation which satisfies the situation is </a:t>
            </a:r>
          </a:p>
          <a:p>
            <a:pPr algn="l"/>
            <a:r>
              <a:rPr lang="en-US" dirty="0" smtClean="0">
                <a:solidFill>
                  <a:srgbClr val="000000"/>
                </a:solidFill>
                <a:latin typeface="Comic Sans MS - 24"/>
              </a:rPr>
              <a:t>t = p + 15.</a:t>
            </a:r>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33</a:t>
            </a:fld>
            <a:endParaRPr lang="en-US"/>
          </a:p>
        </p:txBody>
      </p:sp>
    </p:spTree>
    <p:extLst>
      <p:ext uri="{BB962C8B-B14F-4D97-AF65-F5344CB8AC3E}">
        <p14:creationId xmlns="" xmlns:p14="http://schemas.microsoft.com/office/powerpoint/2010/main" val="1157780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B</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34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B</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35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B</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36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3</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37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C</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38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A</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44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B</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45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A</a:t>
            </a:r>
          </a:p>
        </p:txBody>
      </p:sp>
      <p:sp>
        <p:nvSpPr>
          <p:cNvPr id="4" name="Slide Number Placeholder 3"/>
          <p:cNvSpPr>
            <a:spLocks noGrp="1"/>
          </p:cNvSpPr>
          <p:nvPr>
            <p:ph type="sldNum" sz="quarter" idx="10"/>
          </p:nvPr>
        </p:nvSpPr>
        <p:spPr/>
        <p:txBody>
          <a:bodyPr/>
          <a:lstStyle/>
          <a:p>
            <a:fld id="{C904EE9E-874A-4B06-8FAE-CA4FA4808C05}" type="slidenum">
              <a:rPr lang="en-US" smtClean="0"/>
              <a:pPr/>
              <a:t>8</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A</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46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B</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47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smtClean="0"/>
              <a:t>Answer: A</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48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D</a:t>
            </a:r>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True</a:t>
            </a:r>
          </a:p>
        </p:txBody>
      </p:sp>
      <p:sp>
        <p:nvSpPr>
          <p:cNvPr id="4" name="Slide Number Placeholder 3"/>
          <p:cNvSpPr>
            <a:spLocks noGrp="1"/>
          </p:cNvSpPr>
          <p:nvPr>
            <p:ph type="sldNum" sz="quarter" idx="10"/>
          </p:nvPr>
        </p:nvSpPr>
        <p:spPr/>
        <p:txBody>
          <a:bodyPr/>
          <a:lstStyle/>
          <a:p>
            <a:fld id="{C904EE9E-874A-4B06-8FAE-CA4FA4808C05}"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A</a:t>
            </a:r>
          </a:p>
        </p:txBody>
      </p:sp>
      <p:sp>
        <p:nvSpPr>
          <p:cNvPr id="4" name="Slide Number Placeholder 3"/>
          <p:cNvSpPr>
            <a:spLocks noGrp="1"/>
          </p:cNvSpPr>
          <p:nvPr>
            <p:ph type="sldNum" sz="quarter" idx="10"/>
          </p:nvPr>
        </p:nvSpPr>
        <p:spPr/>
        <p:txBody>
          <a:bodyPr/>
          <a:lstStyle/>
          <a:p>
            <a:fld id="{C904EE9E-874A-4B06-8FAE-CA4FA4808C05}"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True</a:t>
            </a:r>
          </a:p>
        </p:txBody>
      </p:sp>
      <p:sp>
        <p:nvSpPr>
          <p:cNvPr id="4" name="Slide Number Placeholder 3"/>
          <p:cNvSpPr>
            <a:spLocks noGrp="1"/>
          </p:cNvSpPr>
          <p:nvPr>
            <p:ph type="sldNum" sz="quarter" idx="10"/>
          </p:nvPr>
        </p:nvSpPr>
        <p:spPr/>
        <p:txBody>
          <a:bodyPr/>
          <a:lstStyle/>
          <a:p>
            <a:fld id="{C904EE9E-874A-4B06-8FAE-CA4FA4808C05}"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B</a:t>
            </a:r>
          </a:p>
          <a:p>
            <a:endParaRPr lang="en-US" dirty="0"/>
          </a:p>
        </p:txBody>
      </p:sp>
      <p:sp>
        <p:nvSpPr>
          <p:cNvPr id="4" name="Slide Number Placeholder 3"/>
          <p:cNvSpPr>
            <a:spLocks noGrp="1"/>
          </p:cNvSpPr>
          <p:nvPr>
            <p:ph type="sldNum" sz="quarter" idx="10"/>
          </p:nvPr>
        </p:nvSpPr>
        <p:spPr/>
        <p:txBody>
          <a:bodyPr/>
          <a:lstStyle/>
          <a:p>
            <a:fld id="{C904EE9E-874A-4B06-8FAE-CA4FA4808C05}"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747613" rtl="0" eaLnBrk="1" fontAlgn="auto" latinLnBrk="0" hangingPunct="1">
              <a:lnSpc>
                <a:spcPct val="100000"/>
              </a:lnSpc>
              <a:spcBef>
                <a:spcPts val="0"/>
              </a:spcBef>
              <a:spcAft>
                <a:spcPts val="0"/>
              </a:spcAft>
              <a:buClrTx/>
              <a:buSzTx/>
              <a:buFontTx/>
              <a:buNone/>
              <a:tabLst/>
              <a:defRPr/>
            </a:pPr>
            <a:r>
              <a:rPr lang="en-US" dirty="0" smtClean="0"/>
              <a:t>Answer: A</a:t>
            </a:r>
          </a:p>
        </p:txBody>
      </p:sp>
      <p:sp>
        <p:nvSpPr>
          <p:cNvPr id="4" name="Slide Number Placeholder 3"/>
          <p:cNvSpPr>
            <a:spLocks noGrp="1"/>
          </p:cNvSpPr>
          <p:nvPr>
            <p:ph type="sldNum" sz="quarter" idx="10"/>
          </p:nvPr>
        </p:nvSpPr>
        <p:spPr/>
        <p:txBody>
          <a:bodyPr/>
          <a:lstStyle/>
          <a:p>
            <a:fld id="{C904EE9E-874A-4B06-8FAE-CA4FA4808C05}"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Teacher’s instructions: </a:t>
            </a:r>
            <a:r>
              <a:rPr lang="en-US" dirty="0" smtClean="0">
                <a:solidFill>
                  <a:srgbClr val="000000"/>
                </a:solidFill>
                <a:latin typeface="Comic Sans MS - 24"/>
              </a:rPr>
              <a:t>The price after</a:t>
            </a:r>
            <a:r>
              <a:rPr lang="en-US" baseline="0" dirty="0" smtClean="0">
                <a:solidFill>
                  <a:srgbClr val="000000"/>
                </a:solidFill>
                <a:latin typeface="Comic Sans MS - 24"/>
              </a:rPr>
              <a:t> </a:t>
            </a:r>
            <a:r>
              <a:rPr lang="en-US" dirty="0" smtClean="0">
                <a:solidFill>
                  <a:srgbClr val="000000"/>
                </a:solidFill>
                <a:latin typeface="Comic Sans MS - 24"/>
              </a:rPr>
              <a:t>mark up is $15 more, so the expression which satisfies the situation is x +15.</a:t>
            </a:r>
          </a:p>
        </p:txBody>
      </p:sp>
      <p:sp>
        <p:nvSpPr>
          <p:cNvPr id="4" name="Slide Number Placeholder 3"/>
          <p:cNvSpPr>
            <a:spLocks noGrp="1"/>
          </p:cNvSpPr>
          <p:nvPr>
            <p:ph type="sldNum" sz="quarter" idx="10"/>
          </p:nvPr>
        </p:nvSpPr>
        <p:spPr/>
        <p:txBody>
          <a:bodyPr/>
          <a:lstStyle/>
          <a:p>
            <a:fld id="{C904EE9E-874A-4B06-8FAE-CA4FA4808C05}" type="slidenum">
              <a:rPr lang="en-US" smtClean="0"/>
              <a:pPr/>
              <a:t>24</a:t>
            </a:fld>
            <a:endParaRPr lang="en-US"/>
          </a:p>
        </p:txBody>
      </p:sp>
    </p:spTree>
    <p:extLst>
      <p:ext uri="{BB962C8B-B14F-4D97-AF65-F5344CB8AC3E}">
        <p14:creationId xmlns="" xmlns:p14="http://schemas.microsoft.com/office/powerpoint/2010/main" val="1575852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73807" indent="0" algn="ctr">
              <a:buNone/>
              <a:defRPr>
                <a:solidFill>
                  <a:schemeClr val="tx1">
                    <a:tint val="75000"/>
                  </a:schemeClr>
                </a:solidFill>
              </a:defRPr>
            </a:lvl2pPr>
            <a:lvl3pPr marL="747613" indent="0" algn="ctr">
              <a:buNone/>
              <a:defRPr>
                <a:solidFill>
                  <a:schemeClr val="tx1">
                    <a:tint val="75000"/>
                  </a:schemeClr>
                </a:solidFill>
              </a:defRPr>
            </a:lvl3pPr>
            <a:lvl4pPr marL="1121420" indent="0" algn="ctr">
              <a:buNone/>
              <a:defRPr>
                <a:solidFill>
                  <a:schemeClr val="tx1">
                    <a:tint val="75000"/>
                  </a:schemeClr>
                </a:solidFill>
              </a:defRPr>
            </a:lvl4pPr>
            <a:lvl5pPr marL="1495227" indent="0" algn="ctr">
              <a:buNone/>
              <a:defRPr>
                <a:solidFill>
                  <a:schemeClr val="tx1">
                    <a:tint val="75000"/>
                  </a:schemeClr>
                </a:solidFill>
              </a:defRPr>
            </a:lvl5pPr>
            <a:lvl6pPr marL="1869034" indent="0" algn="ctr">
              <a:buNone/>
              <a:defRPr>
                <a:solidFill>
                  <a:schemeClr val="tx1">
                    <a:tint val="75000"/>
                  </a:schemeClr>
                </a:solidFill>
              </a:defRPr>
            </a:lvl6pPr>
            <a:lvl7pPr marL="2242840" indent="0" algn="ctr">
              <a:buNone/>
              <a:defRPr>
                <a:solidFill>
                  <a:schemeClr val="tx1">
                    <a:tint val="75000"/>
                  </a:schemeClr>
                </a:solidFill>
              </a:defRPr>
            </a:lvl7pPr>
            <a:lvl8pPr marL="2616647" indent="0" algn="ctr">
              <a:buNone/>
              <a:defRPr>
                <a:solidFill>
                  <a:schemeClr val="tx1">
                    <a:tint val="75000"/>
                  </a:schemeClr>
                </a:solidFill>
              </a:defRPr>
            </a:lvl8pPr>
            <a:lvl9pPr marL="299045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619719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2064025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2091106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36"/>
            <a:ext cx="7772400" cy="147002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2"/>
            <a:ext cx="6400800" cy="1752600"/>
          </a:xfrm>
        </p:spPr>
        <p:txBody>
          <a:bodyPr/>
          <a:lstStyle>
            <a:lvl1pPr marL="0" indent="0" algn="ctr">
              <a:buNone/>
              <a:defRPr>
                <a:solidFill>
                  <a:schemeClr val="tx1">
                    <a:tint val="75000"/>
                  </a:schemeClr>
                </a:solidFill>
              </a:defRPr>
            </a:lvl1pPr>
            <a:lvl2pPr marL="345814" indent="0" algn="ctr">
              <a:buNone/>
              <a:defRPr>
                <a:solidFill>
                  <a:schemeClr val="tx1">
                    <a:tint val="75000"/>
                  </a:schemeClr>
                </a:solidFill>
              </a:defRPr>
            </a:lvl2pPr>
            <a:lvl3pPr marL="691629" indent="0" algn="ctr">
              <a:buNone/>
              <a:defRPr>
                <a:solidFill>
                  <a:schemeClr val="tx1">
                    <a:tint val="75000"/>
                  </a:schemeClr>
                </a:solidFill>
              </a:defRPr>
            </a:lvl3pPr>
            <a:lvl4pPr marL="1037442" indent="0" algn="ctr">
              <a:buNone/>
              <a:defRPr>
                <a:solidFill>
                  <a:schemeClr val="tx1">
                    <a:tint val="75000"/>
                  </a:schemeClr>
                </a:solidFill>
              </a:defRPr>
            </a:lvl4pPr>
            <a:lvl5pPr marL="1383257" indent="0" algn="ctr">
              <a:buNone/>
              <a:defRPr>
                <a:solidFill>
                  <a:schemeClr val="tx1">
                    <a:tint val="75000"/>
                  </a:schemeClr>
                </a:solidFill>
              </a:defRPr>
            </a:lvl5pPr>
            <a:lvl6pPr marL="1729071" indent="0" algn="ctr">
              <a:buNone/>
              <a:defRPr>
                <a:solidFill>
                  <a:schemeClr val="tx1">
                    <a:tint val="75000"/>
                  </a:schemeClr>
                </a:solidFill>
              </a:defRPr>
            </a:lvl6pPr>
            <a:lvl7pPr marL="2074886" indent="0" algn="ctr">
              <a:buNone/>
              <a:defRPr>
                <a:solidFill>
                  <a:schemeClr val="tx1">
                    <a:tint val="75000"/>
                  </a:schemeClr>
                </a:solidFill>
              </a:defRPr>
            </a:lvl7pPr>
            <a:lvl8pPr marL="2420699" indent="0" algn="ctr">
              <a:buNone/>
              <a:defRPr>
                <a:solidFill>
                  <a:schemeClr val="tx1">
                    <a:tint val="75000"/>
                  </a:schemeClr>
                </a:solidFill>
              </a:defRPr>
            </a:lvl8pPr>
            <a:lvl9pPr marL="276651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39669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36120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9"/>
            <a:ext cx="7772400" cy="1362075"/>
          </a:xfrm>
        </p:spPr>
        <p:txBody>
          <a:bodyPr anchor="t"/>
          <a:lstStyle>
            <a:lvl1pPr algn="l">
              <a:defRPr sz="3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906721"/>
            <a:ext cx="7772400" cy="1500187"/>
          </a:xfrm>
        </p:spPr>
        <p:txBody>
          <a:bodyPr anchor="b"/>
          <a:lstStyle>
            <a:lvl1pPr marL="0" indent="0">
              <a:buNone/>
              <a:defRPr sz="1500">
                <a:solidFill>
                  <a:schemeClr val="tx1">
                    <a:tint val="75000"/>
                  </a:schemeClr>
                </a:solidFill>
              </a:defRPr>
            </a:lvl1pPr>
            <a:lvl2pPr marL="345814" indent="0">
              <a:buNone/>
              <a:defRPr sz="1400">
                <a:solidFill>
                  <a:schemeClr val="tx1">
                    <a:tint val="75000"/>
                  </a:schemeClr>
                </a:solidFill>
              </a:defRPr>
            </a:lvl2pPr>
            <a:lvl3pPr marL="691629" indent="0">
              <a:buNone/>
              <a:defRPr sz="1200">
                <a:solidFill>
                  <a:schemeClr val="tx1">
                    <a:tint val="75000"/>
                  </a:schemeClr>
                </a:solidFill>
              </a:defRPr>
            </a:lvl3pPr>
            <a:lvl4pPr marL="1037442" indent="0">
              <a:buNone/>
              <a:defRPr sz="1000">
                <a:solidFill>
                  <a:schemeClr val="tx1">
                    <a:tint val="75000"/>
                  </a:schemeClr>
                </a:solidFill>
              </a:defRPr>
            </a:lvl4pPr>
            <a:lvl5pPr marL="1383257" indent="0">
              <a:buNone/>
              <a:defRPr sz="1000">
                <a:solidFill>
                  <a:schemeClr val="tx1">
                    <a:tint val="75000"/>
                  </a:schemeClr>
                </a:solidFill>
              </a:defRPr>
            </a:lvl5pPr>
            <a:lvl6pPr marL="1729071" indent="0">
              <a:buNone/>
              <a:defRPr sz="1000">
                <a:solidFill>
                  <a:schemeClr val="tx1">
                    <a:tint val="75000"/>
                  </a:schemeClr>
                </a:solidFill>
              </a:defRPr>
            </a:lvl6pPr>
            <a:lvl7pPr marL="2074886" indent="0">
              <a:buNone/>
              <a:defRPr sz="1000">
                <a:solidFill>
                  <a:schemeClr val="tx1">
                    <a:tint val="75000"/>
                  </a:schemeClr>
                </a:solidFill>
              </a:defRPr>
            </a:lvl7pPr>
            <a:lvl8pPr marL="2420699" indent="0">
              <a:buNone/>
              <a:defRPr sz="1000">
                <a:solidFill>
                  <a:schemeClr val="tx1">
                    <a:tint val="75000"/>
                  </a:schemeClr>
                </a:solidFill>
              </a:defRPr>
            </a:lvl8pPr>
            <a:lvl9pPr marL="2766514"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140284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8" y="1600202"/>
            <a:ext cx="4038600" cy="452596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17" y="1600202"/>
            <a:ext cx="4038600" cy="4525963"/>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878171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21"/>
            <a:ext cx="4040188" cy="639762"/>
          </a:xfrm>
        </p:spPr>
        <p:txBody>
          <a:bodyPr anchor="b"/>
          <a:lstStyle>
            <a:lvl1pPr marL="0" indent="0">
              <a:buNone/>
              <a:defRPr sz="1800" b="1"/>
            </a:lvl1pPr>
            <a:lvl2pPr marL="345814" indent="0">
              <a:buNone/>
              <a:defRPr sz="1500" b="1"/>
            </a:lvl2pPr>
            <a:lvl3pPr marL="691629" indent="0">
              <a:buNone/>
              <a:defRPr sz="1400" b="1"/>
            </a:lvl3pPr>
            <a:lvl4pPr marL="1037442" indent="0">
              <a:buNone/>
              <a:defRPr sz="1200" b="1"/>
            </a:lvl4pPr>
            <a:lvl5pPr marL="1383257" indent="0">
              <a:buNone/>
              <a:defRPr sz="1200" b="1"/>
            </a:lvl5pPr>
            <a:lvl6pPr marL="1729071" indent="0">
              <a:buNone/>
              <a:defRPr sz="1200" b="1"/>
            </a:lvl6pPr>
            <a:lvl7pPr marL="2074886" indent="0">
              <a:buNone/>
              <a:defRPr sz="1200" b="1"/>
            </a:lvl7pPr>
            <a:lvl8pPr marL="2420699" indent="0">
              <a:buNone/>
              <a:defRPr sz="1200" b="1"/>
            </a:lvl8pPr>
            <a:lvl9pPr marL="2766514"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1" y="2174876"/>
            <a:ext cx="4040188" cy="3951287"/>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21"/>
            <a:ext cx="4041775" cy="639762"/>
          </a:xfrm>
        </p:spPr>
        <p:txBody>
          <a:bodyPr anchor="b"/>
          <a:lstStyle>
            <a:lvl1pPr marL="0" indent="0">
              <a:buNone/>
              <a:defRPr sz="1800" b="1"/>
            </a:lvl1pPr>
            <a:lvl2pPr marL="345814" indent="0">
              <a:buNone/>
              <a:defRPr sz="1500" b="1"/>
            </a:lvl2pPr>
            <a:lvl3pPr marL="691629" indent="0">
              <a:buNone/>
              <a:defRPr sz="1400" b="1"/>
            </a:lvl3pPr>
            <a:lvl4pPr marL="1037442" indent="0">
              <a:buNone/>
              <a:defRPr sz="1200" b="1"/>
            </a:lvl4pPr>
            <a:lvl5pPr marL="1383257" indent="0">
              <a:buNone/>
              <a:defRPr sz="1200" b="1"/>
            </a:lvl5pPr>
            <a:lvl6pPr marL="1729071" indent="0">
              <a:buNone/>
              <a:defRPr sz="1200" b="1"/>
            </a:lvl6pPr>
            <a:lvl7pPr marL="2074886" indent="0">
              <a:buNone/>
              <a:defRPr sz="1200" b="1"/>
            </a:lvl7pPr>
            <a:lvl8pPr marL="2420699" indent="0">
              <a:buNone/>
              <a:defRPr sz="1200" b="1"/>
            </a:lvl8pPr>
            <a:lvl9pPr marL="2766514"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30" y="2174876"/>
            <a:ext cx="4041775" cy="3951287"/>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63845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6044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2231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25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000"/>
            </a:lvl1pPr>
            <a:lvl2pPr marL="345814" indent="0">
              <a:buNone/>
              <a:defRPr sz="900"/>
            </a:lvl2pPr>
            <a:lvl3pPr marL="691629" indent="0">
              <a:buNone/>
              <a:defRPr sz="800"/>
            </a:lvl3pPr>
            <a:lvl4pPr marL="1037442" indent="0">
              <a:buNone/>
              <a:defRPr sz="700"/>
            </a:lvl4pPr>
            <a:lvl5pPr marL="1383257" indent="0">
              <a:buNone/>
              <a:defRPr sz="700"/>
            </a:lvl5pPr>
            <a:lvl6pPr marL="1729071" indent="0">
              <a:buNone/>
              <a:defRPr sz="700"/>
            </a:lvl6pPr>
            <a:lvl7pPr marL="2074886" indent="0">
              <a:buNone/>
              <a:defRPr sz="700"/>
            </a:lvl7pPr>
            <a:lvl8pPr marL="2420699" indent="0">
              <a:buNone/>
              <a:defRPr sz="700"/>
            </a:lvl8pPr>
            <a:lvl9pPr marL="2766514"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64255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652361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8"/>
            <a:ext cx="5486400" cy="566739"/>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500"/>
            </a:lvl1pPr>
            <a:lvl2pPr marL="345814" indent="0">
              <a:buNone/>
              <a:defRPr sz="2100"/>
            </a:lvl2pPr>
            <a:lvl3pPr marL="691629" indent="0">
              <a:buNone/>
              <a:defRPr sz="1800"/>
            </a:lvl3pPr>
            <a:lvl4pPr marL="1037442" indent="0">
              <a:buNone/>
              <a:defRPr sz="1500"/>
            </a:lvl4pPr>
            <a:lvl5pPr marL="1383257" indent="0">
              <a:buNone/>
              <a:defRPr sz="1500"/>
            </a:lvl5pPr>
            <a:lvl6pPr marL="1729071" indent="0">
              <a:buNone/>
              <a:defRPr sz="1500"/>
            </a:lvl6pPr>
            <a:lvl7pPr marL="2074886" indent="0">
              <a:buNone/>
              <a:defRPr sz="1500"/>
            </a:lvl7pPr>
            <a:lvl8pPr marL="2420699" indent="0">
              <a:buNone/>
              <a:defRPr sz="1500"/>
            </a:lvl8pPr>
            <a:lvl9pPr marL="2766514" indent="0">
              <a:buNone/>
              <a:defRPr sz="1500"/>
            </a:lvl9pPr>
          </a:lstStyle>
          <a:p>
            <a:endParaRPr lang="en-US"/>
          </a:p>
        </p:txBody>
      </p:sp>
      <p:sp>
        <p:nvSpPr>
          <p:cNvPr id="4" name="Text Placeholder 3"/>
          <p:cNvSpPr>
            <a:spLocks noGrp="1"/>
          </p:cNvSpPr>
          <p:nvPr>
            <p:ph type="body" sz="half" idx="2"/>
          </p:nvPr>
        </p:nvSpPr>
        <p:spPr>
          <a:xfrm>
            <a:off x="1792288" y="5367346"/>
            <a:ext cx="5486400" cy="804861"/>
          </a:xfrm>
        </p:spPr>
        <p:txBody>
          <a:bodyPr/>
          <a:lstStyle>
            <a:lvl1pPr marL="0" indent="0">
              <a:buNone/>
              <a:defRPr sz="1000"/>
            </a:lvl1pPr>
            <a:lvl2pPr marL="345814" indent="0">
              <a:buNone/>
              <a:defRPr sz="900"/>
            </a:lvl2pPr>
            <a:lvl3pPr marL="691629" indent="0">
              <a:buNone/>
              <a:defRPr sz="800"/>
            </a:lvl3pPr>
            <a:lvl4pPr marL="1037442" indent="0">
              <a:buNone/>
              <a:defRPr sz="700"/>
            </a:lvl4pPr>
            <a:lvl5pPr marL="1383257" indent="0">
              <a:buNone/>
              <a:defRPr sz="700"/>
            </a:lvl5pPr>
            <a:lvl6pPr marL="1729071" indent="0">
              <a:buNone/>
              <a:defRPr sz="700"/>
            </a:lvl6pPr>
            <a:lvl7pPr marL="2074886" indent="0">
              <a:buNone/>
              <a:defRPr sz="700"/>
            </a:lvl7pPr>
            <a:lvl8pPr marL="2420699" indent="0">
              <a:buNone/>
              <a:defRPr sz="700"/>
            </a:lvl8pPr>
            <a:lvl9pPr marL="2766514"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744687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02128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E3C90-EB26-49A0-B9D0-39D586F57617}" type="datetimeFigureOut">
              <a:rPr lang="en-US" smtClean="0">
                <a:solidFill>
                  <a:prstClr val="black">
                    <a:tint val="75000"/>
                  </a:prstClr>
                </a:solidFill>
              </a:rPr>
              <a:pPr/>
              <a:t>11/26/2012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8A655B7-8BEE-42A3-AC56-BF0A8DD818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845209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3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600">
                <a:solidFill>
                  <a:schemeClr val="tx1">
                    <a:tint val="75000"/>
                  </a:schemeClr>
                </a:solidFill>
              </a:defRPr>
            </a:lvl1pPr>
            <a:lvl2pPr marL="373807" indent="0">
              <a:buNone/>
              <a:defRPr sz="1500">
                <a:solidFill>
                  <a:schemeClr val="tx1">
                    <a:tint val="75000"/>
                  </a:schemeClr>
                </a:solidFill>
              </a:defRPr>
            </a:lvl2pPr>
            <a:lvl3pPr marL="747613" indent="0">
              <a:buNone/>
              <a:defRPr sz="1300">
                <a:solidFill>
                  <a:schemeClr val="tx1">
                    <a:tint val="75000"/>
                  </a:schemeClr>
                </a:solidFill>
              </a:defRPr>
            </a:lvl3pPr>
            <a:lvl4pPr marL="1121420" indent="0">
              <a:buNone/>
              <a:defRPr sz="1100">
                <a:solidFill>
                  <a:schemeClr val="tx1">
                    <a:tint val="75000"/>
                  </a:schemeClr>
                </a:solidFill>
              </a:defRPr>
            </a:lvl4pPr>
            <a:lvl5pPr marL="1495227" indent="0">
              <a:buNone/>
              <a:defRPr sz="1100">
                <a:solidFill>
                  <a:schemeClr val="tx1">
                    <a:tint val="75000"/>
                  </a:schemeClr>
                </a:solidFill>
              </a:defRPr>
            </a:lvl5pPr>
            <a:lvl6pPr marL="1869034" indent="0">
              <a:buNone/>
              <a:defRPr sz="1100">
                <a:solidFill>
                  <a:schemeClr val="tx1">
                    <a:tint val="75000"/>
                  </a:schemeClr>
                </a:solidFill>
              </a:defRPr>
            </a:lvl6pPr>
            <a:lvl7pPr marL="2242840" indent="0">
              <a:buNone/>
              <a:defRPr sz="1100">
                <a:solidFill>
                  <a:schemeClr val="tx1">
                    <a:tint val="75000"/>
                  </a:schemeClr>
                </a:solidFill>
              </a:defRPr>
            </a:lvl7pPr>
            <a:lvl8pPr marL="2616647" indent="0">
              <a:buNone/>
              <a:defRPr sz="1100">
                <a:solidFill>
                  <a:schemeClr val="tx1">
                    <a:tint val="75000"/>
                  </a:schemeClr>
                </a:solidFill>
              </a:defRPr>
            </a:lvl8pPr>
            <a:lvl9pPr marL="2990454" indent="0">
              <a:buNone/>
              <a:defRPr sz="1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41985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1" y="1600202"/>
            <a:ext cx="4038600" cy="4525963"/>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409694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373807" indent="0">
              <a:buNone/>
              <a:defRPr sz="1600" b="1"/>
            </a:lvl2pPr>
            <a:lvl3pPr marL="747613" indent="0">
              <a:buNone/>
              <a:defRPr sz="1500" b="1"/>
            </a:lvl3pPr>
            <a:lvl4pPr marL="1121420" indent="0">
              <a:buNone/>
              <a:defRPr sz="1300" b="1"/>
            </a:lvl4pPr>
            <a:lvl5pPr marL="1495227" indent="0">
              <a:buNone/>
              <a:defRPr sz="1300" b="1"/>
            </a:lvl5pPr>
            <a:lvl6pPr marL="1869034" indent="0">
              <a:buNone/>
              <a:defRPr sz="1300" b="1"/>
            </a:lvl6pPr>
            <a:lvl7pPr marL="2242840" indent="0">
              <a:buNone/>
              <a:defRPr sz="1300" b="1"/>
            </a:lvl7pPr>
            <a:lvl8pPr marL="2616647" indent="0">
              <a:buNone/>
              <a:defRPr sz="1300" b="1"/>
            </a:lvl8pPr>
            <a:lvl9pPr marL="2990454"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000" b="1"/>
            </a:lvl1pPr>
            <a:lvl2pPr marL="373807" indent="0">
              <a:buNone/>
              <a:defRPr sz="1600" b="1"/>
            </a:lvl2pPr>
            <a:lvl3pPr marL="747613" indent="0">
              <a:buNone/>
              <a:defRPr sz="1500" b="1"/>
            </a:lvl3pPr>
            <a:lvl4pPr marL="1121420" indent="0">
              <a:buNone/>
              <a:defRPr sz="1300" b="1"/>
            </a:lvl4pPr>
            <a:lvl5pPr marL="1495227" indent="0">
              <a:buNone/>
              <a:defRPr sz="1300" b="1"/>
            </a:lvl5pPr>
            <a:lvl6pPr marL="1869034" indent="0">
              <a:buNone/>
              <a:defRPr sz="1300" b="1"/>
            </a:lvl6pPr>
            <a:lvl7pPr marL="2242840" indent="0">
              <a:buNone/>
              <a:defRPr sz="1300" b="1"/>
            </a:lvl7pPr>
            <a:lvl8pPr marL="2616647" indent="0">
              <a:buNone/>
              <a:defRPr sz="1300" b="1"/>
            </a:lvl8pPr>
            <a:lvl9pPr marL="2990454"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196949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386338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123661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6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2600"/>
            </a:lvl1pPr>
            <a:lvl2pPr>
              <a:defRPr sz="23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100"/>
            </a:lvl1pPr>
            <a:lvl2pPr marL="373807" indent="0">
              <a:buNone/>
              <a:defRPr sz="1000"/>
            </a:lvl2pPr>
            <a:lvl3pPr marL="747613" indent="0">
              <a:buNone/>
              <a:defRPr sz="800"/>
            </a:lvl3pPr>
            <a:lvl4pPr marL="1121420" indent="0">
              <a:buNone/>
              <a:defRPr sz="700"/>
            </a:lvl4pPr>
            <a:lvl5pPr marL="1495227" indent="0">
              <a:buNone/>
              <a:defRPr sz="700"/>
            </a:lvl5pPr>
            <a:lvl6pPr marL="1869034" indent="0">
              <a:buNone/>
              <a:defRPr sz="700"/>
            </a:lvl6pPr>
            <a:lvl7pPr marL="2242840" indent="0">
              <a:buNone/>
              <a:defRPr sz="700"/>
            </a:lvl7pPr>
            <a:lvl8pPr marL="2616647" indent="0">
              <a:buNone/>
              <a:defRPr sz="700"/>
            </a:lvl8pPr>
            <a:lvl9pPr marL="2990454"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5052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6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600"/>
            </a:lvl1pPr>
            <a:lvl2pPr marL="373807" indent="0">
              <a:buNone/>
              <a:defRPr sz="2300"/>
            </a:lvl2pPr>
            <a:lvl3pPr marL="747613" indent="0">
              <a:buNone/>
              <a:defRPr sz="2000"/>
            </a:lvl3pPr>
            <a:lvl4pPr marL="1121420" indent="0">
              <a:buNone/>
              <a:defRPr sz="1600"/>
            </a:lvl4pPr>
            <a:lvl5pPr marL="1495227" indent="0">
              <a:buNone/>
              <a:defRPr sz="1600"/>
            </a:lvl5pPr>
            <a:lvl6pPr marL="1869034" indent="0">
              <a:buNone/>
              <a:defRPr sz="1600"/>
            </a:lvl6pPr>
            <a:lvl7pPr marL="2242840" indent="0">
              <a:buNone/>
              <a:defRPr sz="1600"/>
            </a:lvl7pPr>
            <a:lvl8pPr marL="2616647" indent="0">
              <a:buNone/>
              <a:defRPr sz="1600"/>
            </a:lvl8pPr>
            <a:lvl9pPr marL="2990454" indent="0">
              <a:buNone/>
              <a:defRPr sz="16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100"/>
            </a:lvl1pPr>
            <a:lvl2pPr marL="373807" indent="0">
              <a:buNone/>
              <a:defRPr sz="1000"/>
            </a:lvl2pPr>
            <a:lvl3pPr marL="747613" indent="0">
              <a:buNone/>
              <a:defRPr sz="800"/>
            </a:lvl3pPr>
            <a:lvl4pPr marL="1121420" indent="0">
              <a:buNone/>
              <a:defRPr sz="700"/>
            </a:lvl4pPr>
            <a:lvl5pPr marL="1495227" indent="0">
              <a:buNone/>
              <a:defRPr sz="700"/>
            </a:lvl5pPr>
            <a:lvl6pPr marL="1869034" indent="0">
              <a:buNone/>
              <a:defRPr sz="700"/>
            </a:lvl6pPr>
            <a:lvl7pPr marL="2242840" indent="0">
              <a:buNone/>
              <a:defRPr sz="700"/>
            </a:lvl7pPr>
            <a:lvl8pPr marL="2616647" indent="0">
              <a:buNone/>
              <a:defRPr sz="700"/>
            </a:lvl8pPr>
            <a:lvl9pPr marL="2990454" indent="0">
              <a:buNone/>
              <a:defRPr sz="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FB2AD-8B28-4A6E-AA63-4F90A42B684C}"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4085487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74761" tIns="37381" rIns="74761" bIns="3738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74761" tIns="37381" rIns="74761" bIns="373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2" y="6356352"/>
            <a:ext cx="2133600" cy="365125"/>
          </a:xfrm>
          <a:prstGeom prst="rect">
            <a:avLst/>
          </a:prstGeom>
        </p:spPr>
        <p:txBody>
          <a:bodyPr vert="horz" lIns="74761" tIns="37381" rIns="74761" bIns="37381" rtlCol="0" anchor="ctr"/>
          <a:lstStyle>
            <a:lvl1pPr algn="l">
              <a:defRPr sz="1000">
                <a:solidFill>
                  <a:schemeClr val="tx1">
                    <a:tint val="75000"/>
                  </a:schemeClr>
                </a:solidFill>
              </a:defRPr>
            </a:lvl1pPr>
          </a:lstStyle>
          <a:p>
            <a:fld id="{1EDFB2AD-8B28-4A6E-AA63-4F90A42B684C}" type="datetimeFigureOut">
              <a:rPr lang="en-US" smtClean="0"/>
              <a:pPr/>
              <a:t>11/26/2012</a:t>
            </a:fld>
            <a:endParaRPr lang="en-US"/>
          </a:p>
        </p:txBody>
      </p:sp>
      <p:sp>
        <p:nvSpPr>
          <p:cNvPr id="5" name="Footer Placeholder 4"/>
          <p:cNvSpPr>
            <a:spLocks noGrp="1"/>
          </p:cNvSpPr>
          <p:nvPr>
            <p:ph type="ftr" sz="quarter" idx="3"/>
          </p:nvPr>
        </p:nvSpPr>
        <p:spPr>
          <a:xfrm>
            <a:off x="3124202" y="6356352"/>
            <a:ext cx="2895600" cy="365125"/>
          </a:xfrm>
          <a:prstGeom prst="rect">
            <a:avLst/>
          </a:prstGeom>
        </p:spPr>
        <p:txBody>
          <a:bodyPr vert="horz" lIns="74761" tIns="37381" rIns="74761" bIns="37381"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356352"/>
            <a:ext cx="2133600" cy="365125"/>
          </a:xfrm>
          <a:prstGeom prst="rect">
            <a:avLst/>
          </a:prstGeom>
        </p:spPr>
        <p:txBody>
          <a:bodyPr vert="horz" lIns="74761" tIns="37381" rIns="74761" bIns="37381" rtlCol="0" anchor="ctr"/>
          <a:lstStyle>
            <a:lvl1pPr algn="r">
              <a:defRPr sz="1000">
                <a:solidFill>
                  <a:schemeClr val="tx1">
                    <a:tint val="75000"/>
                  </a:schemeClr>
                </a:solidFill>
              </a:defRPr>
            </a:lvl1pPr>
          </a:lstStyle>
          <a:p>
            <a:fld id="{963A717B-050D-49D7-A635-DB5616FAA06A}" type="slidenum">
              <a:rPr lang="en-US" smtClean="0"/>
              <a:pPr/>
              <a:t>‹#›</a:t>
            </a:fld>
            <a:endParaRPr lang="en-US"/>
          </a:p>
        </p:txBody>
      </p:sp>
    </p:spTree>
    <p:extLst>
      <p:ext uri="{BB962C8B-B14F-4D97-AF65-F5344CB8AC3E}">
        <p14:creationId xmlns="" xmlns:p14="http://schemas.microsoft.com/office/powerpoint/2010/main" val="71469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7613" rtl="0" eaLnBrk="1" latinLnBrk="0" hangingPunct="1">
        <a:spcBef>
          <a:spcPct val="0"/>
        </a:spcBef>
        <a:buNone/>
        <a:defRPr sz="3600" kern="1200">
          <a:solidFill>
            <a:schemeClr val="tx1"/>
          </a:solidFill>
          <a:latin typeface="+mj-lt"/>
          <a:ea typeface="+mj-ea"/>
          <a:cs typeface="+mj-cs"/>
        </a:defRPr>
      </a:lvl1pPr>
    </p:titleStyle>
    <p:bodyStyle>
      <a:lvl1pPr marL="280355" indent="-280355" algn="l" defTabSz="747613" rtl="0" eaLnBrk="1" latinLnBrk="0" hangingPunct="1">
        <a:spcBef>
          <a:spcPct val="20000"/>
        </a:spcBef>
        <a:buFont typeface="Arial" pitchFamily="34" charset="0"/>
        <a:buChar char="•"/>
        <a:defRPr sz="2600" kern="1200">
          <a:solidFill>
            <a:schemeClr val="tx1"/>
          </a:solidFill>
          <a:latin typeface="+mn-lt"/>
          <a:ea typeface="+mn-ea"/>
          <a:cs typeface="+mn-cs"/>
        </a:defRPr>
      </a:lvl1pPr>
      <a:lvl2pPr marL="607436" indent="-233629" algn="l" defTabSz="747613"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34517" indent="-186903" algn="l" defTabSz="747613"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08324" indent="-186903" algn="l" defTabSz="747613"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82130" indent="-186903" algn="l" defTabSz="747613"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55937" indent="-186903" algn="l" defTabSz="747613"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429744" indent="-186903" algn="l" defTabSz="747613"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803550" indent="-186903" algn="l" defTabSz="747613"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77357" indent="-186903" algn="l" defTabSz="747613"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47613" rtl="0" eaLnBrk="1" latinLnBrk="0" hangingPunct="1">
        <a:defRPr sz="1500" kern="1200">
          <a:solidFill>
            <a:schemeClr val="tx1"/>
          </a:solidFill>
          <a:latin typeface="+mn-lt"/>
          <a:ea typeface="+mn-ea"/>
          <a:cs typeface="+mn-cs"/>
        </a:defRPr>
      </a:lvl1pPr>
      <a:lvl2pPr marL="373807" algn="l" defTabSz="747613" rtl="0" eaLnBrk="1" latinLnBrk="0" hangingPunct="1">
        <a:defRPr sz="1500" kern="1200">
          <a:solidFill>
            <a:schemeClr val="tx1"/>
          </a:solidFill>
          <a:latin typeface="+mn-lt"/>
          <a:ea typeface="+mn-ea"/>
          <a:cs typeface="+mn-cs"/>
        </a:defRPr>
      </a:lvl2pPr>
      <a:lvl3pPr marL="747613" algn="l" defTabSz="747613" rtl="0" eaLnBrk="1" latinLnBrk="0" hangingPunct="1">
        <a:defRPr sz="1500" kern="1200">
          <a:solidFill>
            <a:schemeClr val="tx1"/>
          </a:solidFill>
          <a:latin typeface="+mn-lt"/>
          <a:ea typeface="+mn-ea"/>
          <a:cs typeface="+mn-cs"/>
        </a:defRPr>
      </a:lvl3pPr>
      <a:lvl4pPr marL="1121420" algn="l" defTabSz="747613" rtl="0" eaLnBrk="1" latinLnBrk="0" hangingPunct="1">
        <a:defRPr sz="1500" kern="1200">
          <a:solidFill>
            <a:schemeClr val="tx1"/>
          </a:solidFill>
          <a:latin typeface="+mn-lt"/>
          <a:ea typeface="+mn-ea"/>
          <a:cs typeface="+mn-cs"/>
        </a:defRPr>
      </a:lvl4pPr>
      <a:lvl5pPr marL="1495227" algn="l" defTabSz="747613" rtl="0" eaLnBrk="1" latinLnBrk="0" hangingPunct="1">
        <a:defRPr sz="1500" kern="1200">
          <a:solidFill>
            <a:schemeClr val="tx1"/>
          </a:solidFill>
          <a:latin typeface="+mn-lt"/>
          <a:ea typeface="+mn-ea"/>
          <a:cs typeface="+mn-cs"/>
        </a:defRPr>
      </a:lvl5pPr>
      <a:lvl6pPr marL="1869034" algn="l" defTabSz="747613" rtl="0" eaLnBrk="1" latinLnBrk="0" hangingPunct="1">
        <a:defRPr sz="1500" kern="1200">
          <a:solidFill>
            <a:schemeClr val="tx1"/>
          </a:solidFill>
          <a:latin typeface="+mn-lt"/>
          <a:ea typeface="+mn-ea"/>
          <a:cs typeface="+mn-cs"/>
        </a:defRPr>
      </a:lvl6pPr>
      <a:lvl7pPr marL="2242840" algn="l" defTabSz="747613" rtl="0" eaLnBrk="1" latinLnBrk="0" hangingPunct="1">
        <a:defRPr sz="1500" kern="1200">
          <a:solidFill>
            <a:schemeClr val="tx1"/>
          </a:solidFill>
          <a:latin typeface="+mn-lt"/>
          <a:ea typeface="+mn-ea"/>
          <a:cs typeface="+mn-cs"/>
        </a:defRPr>
      </a:lvl7pPr>
      <a:lvl8pPr marL="2616647" algn="l" defTabSz="747613" rtl="0" eaLnBrk="1" latinLnBrk="0" hangingPunct="1">
        <a:defRPr sz="1500" kern="1200">
          <a:solidFill>
            <a:schemeClr val="tx1"/>
          </a:solidFill>
          <a:latin typeface="+mn-lt"/>
          <a:ea typeface="+mn-ea"/>
          <a:cs typeface="+mn-cs"/>
        </a:defRPr>
      </a:lvl8pPr>
      <a:lvl9pPr marL="2990454" algn="l" defTabSz="747613"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4"/>
            <a:ext cx="8229600" cy="1142999"/>
          </a:xfrm>
          <a:prstGeom prst="rect">
            <a:avLst/>
          </a:prstGeom>
        </p:spPr>
        <p:txBody>
          <a:bodyPr vert="horz" lIns="69163" tIns="34581" rIns="69163" bIns="3458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69163" tIns="34581" rIns="69163" bIns="34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4" y="6356352"/>
            <a:ext cx="2133600" cy="365125"/>
          </a:xfrm>
          <a:prstGeom prst="rect">
            <a:avLst/>
          </a:prstGeom>
        </p:spPr>
        <p:txBody>
          <a:bodyPr vert="horz" lIns="69163" tIns="34581" rIns="69163" bIns="34581" rtlCol="0" anchor="ctr"/>
          <a:lstStyle>
            <a:lvl1pPr algn="l">
              <a:defRPr sz="900">
                <a:solidFill>
                  <a:schemeClr val="tx1">
                    <a:tint val="75000"/>
                  </a:schemeClr>
                </a:solidFill>
              </a:defRPr>
            </a:lvl1pPr>
          </a:lstStyle>
          <a:p>
            <a:pPr defTabSz="691629"/>
            <a:fld id="{313E3C90-EB26-49A0-B9D0-39D586F57617}" type="datetimeFigureOut">
              <a:rPr lang="en-US" smtClean="0">
                <a:solidFill>
                  <a:prstClr val="black">
                    <a:tint val="75000"/>
                  </a:prstClr>
                </a:solidFill>
              </a:rPr>
              <a:pPr defTabSz="691629"/>
              <a:t>11/26/2012</a:t>
            </a:fld>
            <a:endParaRPr lang="en-US">
              <a:solidFill>
                <a:prstClr val="black">
                  <a:tint val="75000"/>
                </a:prstClr>
              </a:solidFill>
            </a:endParaRPr>
          </a:p>
        </p:txBody>
      </p:sp>
      <p:sp>
        <p:nvSpPr>
          <p:cNvPr id="5" name="Footer Placeholder 4"/>
          <p:cNvSpPr>
            <a:spLocks noGrp="1"/>
          </p:cNvSpPr>
          <p:nvPr>
            <p:ph type="ftr" sz="quarter" idx="3"/>
          </p:nvPr>
        </p:nvSpPr>
        <p:spPr>
          <a:xfrm>
            <a:off x="3124202" y="6356352"/>
            <a:ext cx="2895600" cy="365125"/>
          </a:xfrm>
          <a:prstGeom prst="rect">
            <a:avLst/>
          </a:prstGeom>
        </p:spPr>
        <p:txBody>
          <a:bodyPr vert="horz" lIns="69163" tIns="34581" rIns="69163" bIns="34581" rtlCol="0" anchor="ctr"/>
          <a:lstStyle>
            <a:lvl1pPr algn="ctr">
              <a:defRPr sz="900">
                <a:solidFill>
                  <a:schemeClr val="tx1">
                    <a:tint val="75000"/>
                  </a:schemeClr>
                </a:solidFill>
              </a:defRPr>
            </a:lvl1pPr>
          </a:lstStyle>
          <a:p>
            <a:pPr defTabSz="691629"/>
            <a:endParaRPr lang="en-US">
              <a:solidFill>
                <a:prstClr val="black">
                  <a:tint val="75000"/>
                </a:prstClr>
              </a:solidFill>
            </a:endParaRPr>
          </a:p>
        </p:txBody>
      </p:sp>
      <p:sp>
        <p:nvSpPr>
          <p:cNvPr id="6" name="Slide Number Placeholder 5"/>
          <p:cNvSpPr>
            <a:spLocks noGrp="1"/>
          </p:cNvSpPr>
          <p:nvPr>
            <p:ph type="sldNum" sz="quarter" idx="4"/>
          </p:nvPr>
        </p:nvSpPr>
        <p:spPr>
          <a:xfrm>
            <a:off x="6553221" y="6356352"/>
            <a:ext cx="2133600" cy="365125"/>
          </a:xfrm>
          <a:prstGeom prst="rect">
            <a:avLst/>
          </a:prstGeom>
        </p:spPr>
        <p:txBody>
          <a:bodyPr vert="horz" lIns="69163" tIns="34581" rIns="69163" bIns="34581" rtlCol="0" anchor="ctr"/>
          <a:lstStyle>
            <a:lvl1pPr algn="r">
              <a:defRPr sz="900">
                <a:solidFill>
                  <a:schemeClr val="tx1">
                    <a:tint val="75000"/>
                  </a:schemeClr>
                </a:solidFill>
              </a:defRPr>
            </a:lvl1pPr>
          </a:lstStyle>
          <a:p>
            <a:pPr defTabSz="691629"/>
            <a:fld id="{68A655B7-8BEE-42A3-AC56-BF0A8DD818C3}" type="slidenum">
              <a:rPr lang="en-US" smtClean="0">
                <a:solidFill>
                  <a:prstClr val="black">
                    <a:tint val="75000"/>
                  </a:prstClr>
                </a:solidFill>
              </a:rPr>
              <a:pPr defTabSz="691629"/>
              <a:t>‹#›</a:t>
            </a:fld>
            <a:endParaRPr lang="en-US">
              <a:solidFill>
                <a:prstClr val="black">
                  <a:tint val="75000"/>
                </a:prstClr>
              </a:solidFill>
            </a:endParaRPr>
          </a:p>
        </p:txBody>
      </p:sp>
    </p:spTree>
    <p:extLst>
      <p:ext uri="{BB962C8B-B14F-4D97-AF65-F5344CB8AC3E}">
        <p14:creationId xmlns="" xmlns:p14="http://schemas.microsoft.com/office/powerpoint/2010/main" val="1125789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91629" rtl="0" eaLnBrk="1" latinLnBrk="0" hangingPunct="1">
        <a:spcBef>
          <a:spcPct val="0"/>
        </a:spcBef>
        <a:buNone/>
        <a:defRPr sz="3300" kern="1200">
          <a:solidFill>
            <a:schemeClr val="tx1"/>
          </a:solidFill>
          <a:latin typeface="+mj-lt"/>
          <a:ea typeface="+mj-ea"/>
          <a:cs typeface="+mj-cs"/>
        </a:defRPr>
      </a:lvl1pPr>
    </p:titleStyle>
    <p:bodyStyle>
      <a:lvl1pPr marL="259361" indent="-259361" algn="l" defTabSz="691629"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61948" indent="-216134" algn="l" defTabSz="691629"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64536" indent="-172907" algn="l" defTabSz="691629"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10350" indent="-172907" algn="l" defTabSz="691629"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56164" indent="-172907" algn="l" defTabSz="691629"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901978" indent="-172907" algn="l" defTabSz="691629"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47793" indent="-172907" algn="l" defTabSz="691629"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93607" indent="-172907" algn="l" defTabSz="691629"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39421" indent="-172907" algn="l" defTabSz="691629"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91629" rtl="0" eaLnBrk="1" latinLnBrk="0" hangingPunct="1">
        <a:defRPr sz="1400" kern="1200">
          <a:solidFill>
            <a:schemeClr val="tx1"/>
          </a:solidFill>
          <a:latin typeface="+mn-lt"/>
          <a:ea typeface="+mn-ea"/>
          <a:cs typeface="+mn-cs"/>
        </a:defRPr>
      </a:lvl1pPr>
      <a:lvl2pPr marL="345814" algn="l" defTabSz="691629" rtl="0" eaLnBrk="1" latinLnBrk="0" hangingPunct="1">
        <a:defRPr sz="1400" kern="1200">
          <a:solidFill>
            <a:schemeClr val="tx1"/>
          </a:solidFill>
          <a:latin typeface="+mn-lt"/>
          <a:ea typeface="+mn-ea"/>
          <a:cs typeface="+mn-cs"/>
        </a:defRPr>
      </a:lvl2pPr>
      <a:lvl3pPr marL="691629" algn="l" defTabSz="691629" rtl="0" eaLnBrk="1" latinLnBrk="0" hangingPunct="1">
        <a:defRPr sz="1400" kern="1200">
          <a:solidFill>
            <a:schemeClr val="tx1"/>
          </a:solidFill>
          <a:latin typeface="+mn-lt"/>
          <a:ea typeface="+mn-ea"/>
          <a:cs typeface="+mn-cs"/>
        </a:defRPr>
      </a:lvl3pPr>
      <a:lvl4pPr marL="1037442" algn="l" defTabSz="691629" rtl="0" eaLnBrk="1" latinLnBrk="0" hangingPunct="1">
        <a:defRPr sz="1400" kern="1200">
          <a:solidFill>
            <a:schemeClr val="tx1"/>
          </a:solidFill>
          <a:latin typeface="+mn-lt"/>
          <a:ea typeface="+mn-ea"/>
          <a:cs typeface="+mn-cs"/>
        </a:defRPr>
      </a:lvl4pPr>
      <a:lvl5pPr marL="1383257" algn="l" defTabSz="691629" rtl="0" eaLnBrk="1" latinLnBrk="0" hangingPunct="1">
        <a:defRPr sz="1400" kern="1200">
          <a:solidFill>
            <a:schemeClr val="tx1"/>
          </a:solidFill>
          <a:latin typeface="+mn-lt"/>
          <a:ea typeface="+mn-ea"/>
          <a:cs typeface="+mn-cs"/>
        </a:defRPr>
      </a:lvl5pPr>
      <a:lvl6pPr marL="1729071" algn="l" defTabSz="691629" rtl="0" eaLnBrk="1" latinLnBrk="0" hangingPunct="1">
        <a:defRPr sz="1400" kern="1200">
          <a:solidFill>
            <a:schemeClr val="tx1"/>
          </a:solidFill>
          <a:latin typeface="+mn-lt"/>
          <a:ea typeface="+mn-ea"/>
          <a:cs typeface="+mn-cs"/>
        </a:defRPr>
      </a:lvl6pPr>
      <a:lvl7pPr marL="2074886" algn="l" defTabSz="691629" rtl="0" eaLnBrk="1" latinLnBrk="0" hangingPunct="1">
        <a:defRPr sz="1400" kern="1200">
          <a:solidFill>
            <a:schemeClr val="tx1"/>
          </a:solidFill>
          <a:latin typeface="+mn-lt"/>
          <a:ea typeface="+mn-ea"/>
          <a:cs typeface="+mn-cs"/>
        </a:defRPr>
      </a:lvl7pPr>
      <a:lvl8pPr marL="2420699" algn="l" defTabSz="691629" rtl="0" eaLnBrk="1" latinLnBrk="0" hangingPunct="1">
        <a:defRPr sz="1400" kern="1200">
          <a:solidFill>
            <a:schemeClr val="tx1"/>
          </a:solidFill>
          <a:latin typeface="+mn-lt"/>
          <a:ea typeface="+mn-ea"/>
          <a:cs typeface="+mn-cs"/>
        </a:defRPr>
      </a:lvl8pPr>
      <a:lvl9pPr marL="2766514" algn="l" defTabSz="69162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jctl.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jctl.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hyperlink" Target="http://www.shodor.org/interactivate/activities/WholeNumberCrunche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39.xml"/><Relationship Id="rId1" Type="http://schemas.openxmlformats.org/officeDocument/2006/relationships/slideLayout" Target="../slideLayouts/slideLayout7.xml"/><Relationship Id="rId5" Type="http://schemas.openxmlformats.org/officeDocument/2006/relationships/slide" Target="slide5.xml"/><Relationship Id="rId4" Type="http://schemas.openxmlformats.org/officeDocument/2006/relationships/slide" Target="slide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26.jpeg"/></Relationships>
</file>

<file path=ppt/slides/_rels/slide4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4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00" y="189451"/>
            <a:ext cx="2972500" cy="4458751"/>
          </a:xfrm>
          <a:prstGeom prst="rect">
            <a:avLst/>
          </a:prstGeom>
          <a:solidFill>
            <a:scrgbClr r="0" g="0" b="0">
              <a:alpha val="0"/>
            </a:scrgbClr>
          </a:solidFill>
        </p:spPr>
      </p:pic>
      <p:sp>
        <p:nvSpPr>
          <p:cNvPr id="3" name="TextBox 2"/>
          <p:cNvSpPr txBox="1"/>
          <p:nvPr/>
        </p:nvSpPr>
        <p:spPr>
          <a:xfrm>
            <a:off x="2743200" y="1194425"/>
            <a:ext cx="5962802" cy="3562375"/>
          </a:xfrm>
          <a:prstGeom prst="rect">
            <a:avLst/>
          </a:prstGeom>
          <a:noFill/>
        </p:spPr>
        <p:txBody>
          <a:bodyPr vert="horz" lIns="67556" tIns="33778" rIns="67556" bIns="33778" rtlCol="0">
            <a:spAutoFit/>
          </a:bodyPr>
          <a:lstStyle/>
          <a:p>
            <a:r>
              <a:rPr lang="en-US" sz="2000" dirty="0">
                <a:solidFill>
                  <a:srgbClr val="000000"/>
                </a:solidFill>
                <a:latin typeface="Arial" pitchFamily="34" charset="0"/>
                <a:cs typeface="Arial" pitchFamily="34" charset="0"/>
              </a:rPr>
              <a:t>This material is made freely available at www.njctl.org and is intended for the non-commercial use of students and teachers. These materials may not be used for any commercial purpose without the written permission of the owners. NJCTL maintains its website for the convenience of teachers who wish to make their work available to other teachers, participate in a virtual professional learning community, and/or provide access to course materials to parents, students and others.</a:t>
            </a:r>
          </a:p>
        </p:txBody>
      </p:sp>
      <p:sp>
        <p:nvSpPr>
          <p:cNvPr id="4" name="TextBox 3">
            <a:hlinkClick r:id="rId2"/>
          </p:cNvPr>
          <p:cNvSpPr txBox="1"/>
          <p:nvPr/>
        </p:nvSpPr>
        <p:spPr>
          <a:xfrm>
            <a:off x="2857500" y="4878815"/>
            <a:ext cx="3314700" cy="683769"/>
          </a:xfrm>
          <a:prstGeom prst="rect">
            <a:avLst/>
          </a:prstGeom>
          <a:noFill/>
        </p:spPr>
        <p:txBody>
          <a:bodyPr vert="horz" lIns="67556" tIns="33778" rIns="67556" bIns="33778" rtlCol="0">
            <a:spAutoFit/>
          </a:bodyPr>
          <a:lstStyle/>
          <a:p>
            <a:r>
              <a:rPr lang="en-US" sz="2000" b="1" dirty="0">
                <a:solidFill>
                  <a:srgbClr val="0000FF"/>
                </a:solidFill>
                <a:latin typeface="Arial" pitchFamily="34" charset="0"/>
                <a:cs typeface="Arial" pitchFamily="34" charset="0"/>
              </a:rPr>
              <a:t>Click to go to website:</a:t>
            </a:r>
          </a:p>
          <a:p>
            <a:r>
              <a:rPr lang="en-US" sz="2000" b="1" dirty="0">
                <a:solidFill>
                  <a:srgbClr val="0000FF"/>
                </a:solidFill>
                <a:latin typeface="Arial" pitchFamily="34" charset="0"/>
                <a:cs typeface="Arial" pitchFamily="34" charset="0"/>
              </a:rPr>
              <a:t>www.njctl.org</a:t>
            </a:r>
          </a:p>
        </p:txBody>
      </p:sp>
      <p:sp>
        <p:nvSpPr>
          <p:cNvPr id="5" name="TextBox 4"/>
          <p:cNvSpPr txBox="1"/>
          <p:nvPr/>
        </p:nvSpPr>
        <p:spPr>
          <a:xfrm>
            <a:off x="2731770" y="181872"/>
            <a:ext cx="6240780" cy="991545"/>
          </a:xfrm>
          <a:prstGeom prst="rect">
            <a:avLst/>
          </a:prstGeom>
          <a:noFill/>
        </p:spPr>
        <p:txBody>
          <a:bodyPr vert="horz" lIns="67556" tIns="33778" rIns="67556" bIns="33778" rtlCol="0">
            <a:spAutoFit/>
          </a:bodyPr>
          <a:lstStyle/>
          <a:p>
            <a:r>
              <a:rPr lang="en-US" sz="2000" b="1" dirty="0">
                <a:solidFill>
                  <a:srgbClr val="0000FF"/>
                </a:solidFill>
                <a:latin typeface="Arial" pitchFamily="34" charset="0"/>
                <a:cs typeface="Arial" pitchFamily="34" charset="0"/>
              </a:rPr>
              <a:t>New Jersey Center for Teaching and Learning</a:t>
            </a:r>
          </a:p>
          <a:p>
            <a:endParaRPr lang="en-US" sz="2000" b="1" dirty="0">
              <a:solidFill>
                <a:srgbClr val="0000FF"/>
              </a:solidFill>
              <a:latin typeface="Arial" pitchFamily="34" charset="0"/>
              <a:cs typeface="Arial" pitchFamily="34" charset="0"/>
            </a:endParaRPr>
          </a:p>
          <a:p>
            <a:r>
              <a:rPr lang="en-US" sz="2000" b="1" dirty="0">
                <a:solidFill>
                  <a:srgbClr val="0000FF"/>
                </a:solidFill>
                <a:latin typeface="Arial" pitchFamily="34" charset="0"/>
                <a:cs typeface="Arial" pitchFamily="34" charset="0"/>
              </a:rPr>
              <a:t>Progressive Mathematics Initiative</a:t>
            </a:r>
          </a:p>
        </p:txBody>
      </p:sp>
    </p:spTree>
    <p:extLst>
      <p:ext uri="{BB962C8B-B14F-4D97-AF65-F5344CB8AC3E}">
        <p14:creationId xmlns="" xmlns:p14="http://schemas.microsoft.com/office/powerpoint/2010/main" val="2359222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762000" y="1434535"/>
            <a:ext cx="6736080" cy="1552820"/>
          </a:xfrm>
          <a:prstGeom prst="rect">
            <a:avLst/>
          </a:prstGeom>
          <a:noFill/>
        </p:spPr>
        <p:txBody>
          <a:bodyPr vert="horz" wrap="square" lIns="74761" tIns="37381" rIns="74761" bIns="37381" rtlCol="0">
            <a:spAutoFit/>
          </a:bodyPr>
          <a:lstStyle/>
          <a:p>
            <a:pPr algn="ctr"/>
            <a:r>
              <a:rPr lang="en-US" sz="4800" b="1" dirty="0">
                <a:solidFill>
                  <a:srgbClr val="0000FF"/>
                </a:solidFill>
                <a:latin typeface="Arial - 10"/>
              </a:rPr>
              <a:t>Dependent and Independent Variables</a:t>
            </a:r>
          </a:p>
        </p:txBody>
      </p:sp>
      <p:grpSp>
        <p:nvGrpSpPr>
          <p:cNvPr id="4" name="Group 3"/>
          <p:cNvGrpSpPr/>
          <p:nvPr/>
        </p:nvGrpSpPr>
        <p:grpSpPr>
          <a:xfrm>
            <a:off x="6400800" y="3453044"/>
            <a:ext cx="1295400" cy="890356"/>
            <a:chOff x="6400800" y="3453044"/>
            <a:chExt cx="1295400" cy="890356"/>
          </a:xfrm>
        </p:grpSpPr>
        <p:sp>
          <p:nvSpPr>
            <p:cNvPr id="5" name="TextBox 4">
              <a:hlinkClick r:id="rId2" action="ppaction://hlinksldjump"/>
            </p:cNvPr>
            <p:cNvSpPr txBox="1"/>
            <p:nvPr/>
          </p:nvSpPr>
          <p:spPr>
            <a:xfrm>
              <a:off x="6400800" y="3453044"/>
              <a:ext cx="1295400" cy="814156"/>
            </a:xfrm>
            <a:prstGeom prst="rect">
              <a:avLst/>
            </a:prstGeom>
            <a:noFill/>
          </p:spPr>
          <p:txBody>
            <a:bodyPr vert="horz" wrap="square" lIns="74761" tIns="37381" rIns="74761" bIns="37381" rtlCol="0">
              <a:spAutoFit/>
            </a:bodyPr>
            <a:lstStyle/>
            <a:p>
              <a:r>
                <a:rPr lang="en-US" sz="1600" b="1" i="1" dirty="0" smtClean="0">
                  <a:solidFill>
                    <a:srgbClr val="0000FF"/>
                  </a:solidFill>
                  <a:latin typeface="Arial" pitchFamily="34" charset="0"/>
                  <a:cs typeface="Arial" pitchFamily="34" charset="0"/>
                </a:rPr>
                <a:t>Return to Table of Contents</a:t>
              </a:r>
              <a:endParaRPr lang="en-US" sz="1600" b="1" i="1" dirty="0">
                <a:solidFill>
                  <a:srgbClr val="0000FF"/>
                </a:solidFill>
                <a:latin typeface="Arial" pitchFamily="34" charset="0"/>
                <a:cs typeface="Arial" pitchFamily="34" charset="0"/>
              </a:endParaRPr>
            </a:p>
          </p:txBody>
        </p:sp>
        <p:sp>
          <p:nvSpPr>
            <p:cNvPr id="6" name="Rectangle 5"/>
            <p:cNvSpPr/>
            <p:nvPr/>
          </p:nvSpPr>
          <p:spPr>
            <a:xfrm>
              <a:off x="6400800" y="3453044"/>
              <a:ext cx="1295400" cy="890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 xmlns:p14="http://schemas.microsoft.com/office/powerpoint/2010/main" val="2215159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245870" y="1980583"/>
            <a:ext cx="6515100" cy="2291483"/>
          </a:xfrm>
          <a:prstGeom prst="rect">
            <a:avLst/>
          </a:prstGeom>
          <a:noFill/>
        </p:spPr>
        <p:txBody>
          <a:bodyPr vert="horz" lIns="74761" tIns="37381" rIns="74761" bIns="37381" rtlCol="0">
            <a:spAutoFit/>
          </a:bodyPr>
          <a:lstStyle/>
          <a:p>
            <a:r>
              <a:rPr lang="en-US" sz="2400" b="1" dirty="0" smtClean="0">
                <a:solidFill>
                  <a:srgbClr val="0000FF"/>
                </a:solidFill>
                <a:latin typeface="Arial" pitchFamily="34" charset="0"/>
                <a:cs typeface="Arial" pitchFamily="34" charset="0"/>
              </a:rPr>
              <a:t>An </a:t>
            </a:r>
            <a:r>
              <a:rPr lang="en-US" sz="2400" b="1" dirty="0" smtClean="0">
                <a:solidFill>
                  <a:srgbClr val="005500"/>
                </a:solidFill>
                <a:latin typeface="Arial" pitchFamily="34" charset="0"/>
                <a:cs typeface="Arial" pitchFamily="34" charset="0"/>
              </a:rPr>
              <a:t>independent variable</a:t>
            </a:r>
            <a:r>
              <a:rPr lang="en-US" sz="2400" b="1" dirty="0" smtClean="0">
                <a:solidFill>
                  <a:srgbClr val="0000FF"/>
                </a:solidFill>
                <a:latin typeface="Arial" pitchFamily="34" charset="0"/>
                <a:cs typeface="Arial" pitchFamily="34" charset="0"/>
              </a:rPr>
              <a:t> is one that is not influenced by another variable.</a:t>
            </a:r>
          </a:p>
          <a:p>
            <a:endParaRPr lang="en-US" sz="2400" b="1" dirty="0" smtClean="0">
              <a:solidFill>
                <a:srgbClr val="0000FF"/>
              </a:solidFill>
              <a:latin typeface="Arial" pitchFamily="34" charset="0"/>
              <a:cs typeface="Arial" pitchFamily="34" charset="0"/>
            </a:endParaRPr>
          </a:p>
          <a:p>
            <a:endParaRPr lang="en-US" sz="2400" b="1" dirty="0" smtClean="0">
              <a:solidFill>
                <a:srgbClr val="0000FF"/>
              </a:solidFill>
              <a:latin typeface="Arial" pitchFamily="34" charset="0"/>
              <a:cs typeface="Arial" pitchFamily="34" charset="0"/>
            </a:endParaRPr>
          </a:p>
          <a:p>
            <a:r>
              <a:rPr lang="en-US" sz="2400" b="1" dirty="0" smtClean="0">
                <a:solidFill>
                  <a:srgbClr val="0000FF"/>
                </a:solidFill>
                <a:latin typeface="Arial" pitchFamily="34" charset="0"/>
                <a:cs typeface="Arial" pitchFamily="34" charset="0"/>
              </a:rPr>
              <a:t>The value of a </a:t>
            </a:r>
            <a:r>
              <a:rPr lang="en-US" sz="2400" b="1" dirty="0" smtClean="0">
                <a:solidFill>
                  <a:srgbClr val="FF0000"/>
                </a:solidFill>
                <a:latin typeface="Arial" pitchFamily="34" charset="0"/>
                <a:cs typeface="Arial" pitchFamily="34" charset="0"/>
              </a:rPr>
              <a:t>dependent variable</a:t>
            </a:r>
            <a:r>
              <a:rPr lang="en-US" sz="2400" b="1" dirty="0" smtClean="0">
                <a:solidFill>
                  <a:srgbClr val="0000FF"/>
                </a:solidFill>
                <a:latin typeface="Arial" pitchFamily="34" charset="0"/>
                <a:cs typeface="Arial" pitchFamily="34" charset="0"/>
              </a:rPr>
              <a:t> relies on the values of the independent variable.</a:t>
            </a:r>
            <a:endParaRPr lang="en-US" sz="2400" b="1" dirty="0">
              <a:solidFill>
                <a:srgbClr val="0000FF"/>
              </a:solidFill>
              <a:latin typeface="Arial" pitchFamily="34" charset="0"/>
              <a:cs typeface="Arial" pitchFamily="34" charset="0"/>
            </a:endParaRPr>
          </a:p>
        </p:txBody>
      </p:sp>
      <p:sp>
        <p:nvSpPr>
          <p:cNvPr id="3" name="TextBox 2"/>
          <p:cNvSpPr txBox="1"/>
          <p:nvPr/>
        </p:nvSpPr>
        <p:spPr>
          <a:xfrm>
            <a:off x="2594610" y="694130"/>
            <a:ext cx="3543300" cy="629490"/>
          </a:xfrm>
          <a:prstGeom prst="rect">
            <a:avLst/>
          </a:prstGeom>
          <a:noFill/>
        </p:spPr>
        <p:txBody>
          <a:bodyPr vert="horz" lIns="74761" tIns="37381" rIns="74761" bIns="37381" rtlCol="0">
            <a:spAutoFit/>
          </a:bodyPr>
          <a:lstStyle/>
          <a:p>
            <a:r>
              <a:rPr lang="en-US" sz="3600" b="1" dirty="0">
                <a:solidFill>
                  <a:srgbClr val="0000FF"/>
                </a:solidFill>
                <a:latin typeface="Arial" pitchFamily="34" charset="0"/>
                <a:cs typeface="Arial" pitchFamily="34" charset="0"/>
              </a:rPr>
              <a:t>Vocabulary</a:t>
            </a:r>
          </a:p>
        </p:txBody>
      </p:sp>
    </p:spTree>
    <p:extLst>
      <p:ext uri="{BB962C8B-B14F-4D97-AF65-F5344CB8AC3E}">
        <p14:creationId xmlns="" xmlns:p14="http://schemas.microsoft.com/office/powerpoint/2010/main" val="183354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33400" y="1143000"/>
            <a:ext cx="8153400" cy="4507475"/>
          </a:xfrm>
          <a:prstGeom prst="rect">
            <a:avLst/>
          </a:prstGeom>
          <a:noFill/>
        </p:spPr>
        <p:txBody>
          <a:bodyPr vert="horz" wrap="square" lIns="74761" tIns="37381" rIns="74761" bIns="37381" rtlCol="0">
            <a:spAutoFit/>
          </a:bodyPr>
          <a:lstStyle/>
          <a:p>
            <a:pPr algn="ctr"/>
            <a:r>
              <a:rPr lang="en-US" sz="2400" b="1" dirty="0">
                <a:solidFill>
                  <a:srgbClr val="0000FF"/>
                </a:solidFill>
                <a:latin typeface="Arial" pitchFamily="34" charset="0"/>
                <a:cs typeface="Arial" pitchFamily="34" charset="0"/>
              </a:rPr>
              <a:t>Frank earns $8 per hour mowing his neighbors' lawns. </a:t>
            </a:r>
          </a:p>
          <a:p>
            <a:pPr algn="ctr"/>
            <a:endParaRPr lang="en-US" sz="24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The amount of money he earns m, </a:t>
            </a:r>
          </a:p>
          <a:p>
            <a:pPr algn="ctr"/>
            <a:r>
              <a:rPr lang="en-US" sz="2400" b="1" dirty="0">
                <a:solidFill>
                  <a:srgbClr val="FF0000"/>
                </a:solidFill>
                <a:latin typeface="Arial" pitchFamily="34" charset="0"/>
                <a:cs typeface="Arial" pitchFamily="34" charset="0"/>
              </a:rPr>
              <a:t>depends</a:t>
            </a:r>
            <a:r>
              <a:rPr lang="en-US" sz="2400" b="1" dirty="0">
                <a:solidFill>
                  <a:srgbClr val="0000FF"/>
                </a:solidFill>
                <a:latin typeface="Arial" pitchFamily="34" charset="0"/>
                <a:cs typeface="Arial" pitchFamily="34" charset="0"/>
              </a:rPr>
              <a:t> on how many hours he works h. </a:t>
            </a:r>
          </a:p>
          <a:p>
            <a:pPr algn="ctr"/>
            <a:endParaRPr lang="en-US" sz="24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The more hours he works, the more money he earns. </a:t>
            </a:r>
          </a:p>
          <a:p>
            <a:pPr algn="ctr"/>
            <a:endParaRPr lang="en-US" sz="24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Therefore the </a:t>
            </a:r>
            <a:r>
              <a:rPr lang="en-US" sz="2400" b="1" dirty="0">
                <a:solidFill>
                  <a:srgbClr val="FF0000"/>
                </a:solidFill>
                <a:latin typeface="Arial" pitchFamily="34" charset="0"/>
                <a:cs typeface="Arial" pitchFamily="34" charset="0"/>
              </a:rPr>
              <a:t>depend</a:t>
            </a:r>
            <a:r>
              <a:rPr lang="en-US" sz="2400" b="1" dirty="0">
                <a:solidFill>
                  <a:srgbClr val="0000FF"/>
                </a:solidFill>
                <a:latin typeface="Arial" pitchFamily="34" charset="0"/>
                <a:cs typeface="Arial" pitchFamily="34" charset="0"/>
              </a:rPr>
              <a:t>ent variable is money m,</a:t>
            </a:r>
          </a:p>
          <a:p>
            <a:pPr algn="ctr"/>
            <a:r>
              <a:rPr lang="en-US" sz="2400" b="1" dirty="0">
                <a:solidFill>
                  <a:srgbClr val="0000FF"/>
                </a:solidFill>
                <a:latin typeface="Arial" pitchFamily="34" charset="0"/>
                <a:cs typeface="Arial" pitchFamily="34" charset="0"/>
              </a:rPr>
              <a:t>and the independent variable is hours h.</a:t>
            </a:r>
          </a:p>
          <a:p>
            <a:pPr algn="ctr"/>
            <a:endParaRPr lang="en-US" sz="24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The amount of hours he works does                              not rely on the money he earns.</a:t>
            </a:r>
          </a:p>
        </p:txBody>
      </p:sp>
      <p:sp>
        <p:nvSpPr>
          <p:cNvPr id="3" name="TextBox 2"/>
          <p:cNvSpPr txBox="1"/>
          <p:nvPr/>
        </p:nvSpPr>
        <p:spPr>
          <a:xfrm>
            <a:off x="2895600" y="152400"/>
            <a:ext cx="2743200" cy="629490"/>
          </a:xfrm>
          <a:prstGeom prst="rect">
            <a:avLst/>
          </a:prstGeom>
          <a:noFill/>
        </p:spPr>
        <p:txBody>
          <a:bodyPr vert="horz" lIns="74761" tIns="37381" rIns="74761" bIns="37381" rtlCol="0">
            <a:spAutoFit/>
          </a:bodyPr>
          <a:lstStyle/>
          <a:p>
            <a:r>
              <a:rPr lang="en-US" sz="3600" b="1" dirty="0">
                <a:solidFill>
                  <a:srgbClr val="0000FF"/>
                </a:solidFill>
                <a:latin typeface="Arial" pitchFamily="34" charset="0"/>
                <a:cs typeface="Arial" pitchFamily="34" charset="0"/>
              </a:rPr>
              <a:t>Example</a:t>
            </a:r>
          </a:p>
        </p:txBody>
      </p:sp>
    </p:spTree>
    <p:extLst>
      <p:ext uri="{BB962C8B-B14F-4D97-AF65-F5344CB8AC3E}">
        <p14:creationId xmlns="" xmlns:p14="http://schemas.microsoft.com/office/powerpoint/2010/main" val="3262216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257803659"/>
              </p:ext>
            </p:extLst>
          </p:nvPr>
        </p:nvGraphicFramePr>
        <p:xfrm>
          <a:off x="1634489" y="948644"/>
          <a:ext cx="5375911" cy="1480808"/>
        </p:xfrm>
        <a:graphic>
          <a:graphicData uri="http://schemas.openxmlformats.org/drawingml/2006/table">
            <a:tbl>
              <a:tblPr firstRow="1" bandRow="1">
                <a:tableStyleId>{5C22544A-7EE6-4342-B048-85BDC9FD1C3A}</a:tableStyleId>
              </a:tblPr>
              <a:tblGrid>
                <a:gridCol w="2480311"/>
                <a:gridCol w="2895600"/>
              </a:tblGrid>
              <a:tr h="370202">
                <a:tc>
                  <a:txBody>
                    <a:bodyPr/>
                    <a:lstStyle/>
                    <a:p>
                      <a:pPr algn="ctr"/>
                      <a:r>
                        <a:rPr lang="en-US" sz="1600" b="0" i="0" u="none" baseline="0" dirty="0" smtClean="0">
                          <a:solidFill>
                            <a:srgbClr val="000000"/>
                          </a:solidFill>
                          <a:latin typeface="Arial" pitchFamily="34" charset="0"/>
                          <a:cs typeface="Arial" pitchFamily="34" charset="0"/>
                        </a:rPr>
                        <a:t>Independent</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Arial" pitchFamily="34" charset="0"/>
                          <a:cs typeface="Arial" pitchFamily="34" charset="0"/>
                        </a:rPr>
                        <a:t>Dependent</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r>
                        <a:rPr lang="en-US" sz="1600" b="0" i="0" u="none" baseline="0" dirty="0" smtClean="0">
                          <a:solidFill>
                            <a:srgbClr val="000000"/>
                          </a:solidFill>
                          <a:latin typeface="Arial" pitchFamily="34" charset="0"/>
                          <a:cs typeface="Arial" pitchFamily="34" charset="0"/>
                        </a:rPr>
                        <a:t>how far you drive</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Arial" pitchFamily="34" charset="0"/>
                          <a:cs typeface="Arial" pitchFamily="34" charset="0"/>
                        </a:rPr>
                        <a:t>how much gas you use</a:t>
                      </a:r>
                      <a:endParaRPr lang="en-US" sz="1600" b="0" i="0" u="none" baseline="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r>
                        <a:rPr lang="en-US" sz="1600" b="0" i="0" u="none" baseline="0" dirty="0" smtClean="0">
                          <a:solidFill>
                            <a:srgbClr val="000000"/>
                          </a:solidFill>
                          <a:latin typeface="Arial" pitchFamily="34" charset="0"/>
                          <a:cs typeface="Arial" pitchFamily="34" charset="0"/>
                        </a:rPr>
                        <a:t>weight of child</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dirty="0" smtClean="0">
                          <a:solidFill>
                            <a:srgbClr val="000000"/>
                          </a:solidFill>
                          <a:latin typeface="Arial" pitchFamily="34" charset="0"/>
                          <a:cs typeface="Arial" pitchFamily="34" charset="0"/>
                        </a:rPr>
                        <a:t>amount of dosage</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r>
                        <a:rPr lang="en-US" sz="1600" b="0" i="0" u="none" baseline="0" dirty="0" smtClean="0">
                          <a:solidFill>
                            <a:srgbClr val="000000"/>
                          </a:solidFill>
                          <a:latin typeface="Arial" pitchFamily="34" charset="0"/>
                          <a:cs typeface="Arial" pitchFamily="34" charset="0"/>
                        </a:rPr>
                        <a:t>your test score</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dirty="0" smtClean="0">
                          <a:solidFill>
                            <a:srgbClr val="000000"/>
                          </a:solidFill>
                          <a:latin typeface="Arial" pitchFamily="34" charset="0"/>
                          <a:cs typeface="Arial" pitchFamily="34" charset="0"/>
                        </a:rPr>
                        <a:t>how you study for the test</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3" name="TextBox 2"/>
          <p:cNvSpPr txBox="1"/>
          <p:nvPr/>
        </p:nvSpPr>
        <p:spPr>
          <a:xfrm>
            <a:off x="1882140" y="286907"/>
            <a:ext cx="5356860" cy="444824"/>
          </a:xfrm>
          <a:prstGeom prst="rect">
            <a:avLst/>
          </a:prstGeom>
          <a:noFill/>
        </p:spPr>
        <p:txBody>
          <a:bodyPr vert="horz" wrap="square" lIns="74761" tIns="37381" rIns="74761" bIns="37381" rtlCol="0">
            <a:spAutoFit/>
          </a:bodyPr>
          <a:lstStyle/>
          <a:p>
            <a:pPr algn="ctr"/>
            <a:r>
              <a:rPr lang="en-US" sz="2400" b="1" dirty="0" smtClean="0">
                <a:solidFill>
                  <a:srgbClr val="0000FF"/>
                </a:solidFill>
                <a:latin typeface="Arial" pitchFamily="34" charset="0"/>
                <a:cs typeface="Arial" pitchFamily="34" charset="0"/>
              </a:rPr>
              <a:t>Try to guess the missing variable.</a:t>
            </a:r>
            <a:endParaRPr lang="en-US" sz="2400" b="1" dirty="0">
              <a:solidFill>
                <a:srgbClr val="0000FF"/>
              </a:solidFill>
              <a:latin typeface="Arial" pitchFamily="34" charset="0"/>
              <a:cs typeface="Arial" pitchFamily="34" charset="0"/>
            </a:endParaRPr>
          </a:p>
        </p:txBody>
      </p:sp>
      <p:sp>
        <p:nvSpPr>
          <p:cNvPr id="4" name="TextBox 3"/>
          <p:cNvSpPr txBox="1"/>
          <p:nvPr/>
        </p:nvSpPr>
        <p:spPr>
          <a:xfrm>
            <a:off x="609600" y="2995844"/>
            <a:ext cx="8153400" cy="814156"/>
          </a:xfrm>
          <a:prstGeom prst="rect">
            <a:avLst/>
          </a:prstGeom>
          <a:noFill/>
        </p:spPr>
        <p:txBody>
          <a:bodyPr vert="horz" wrap="square" lIns="74761" tIns="37381" rIns="74761" bIns="37381" rtlCol="0">
            <a:spAutoFit/>
          </a:bodyPr>
          <a:lstStyle/>
          <a:p>
            <a:pPr algn="ctr"/>
            <a:r>
              <a:rPr lang="en-US" sz="2400" b="1" dirty="0" smtClean="0">
                <a:solidFill>
                  <a:srgbClr val="0000FF"/>
                </a:solidFill>
                <a:latin typeface="Arial" pitchFamily="34" charset="0"/>
                <a:cs typeface="Arial" pitchFamily="34" charset="0"/>
              </a:rPr>
              <a:t>With your group, try to think of at least three examples of independent and dependent variables?</a:t>
            </a:r>
            <a:endParaRPr lang="en-US" sz="2400" b="1" dirty="0">
              <a:solidFill>
                <a:srgbClr val="0000FF"/>
              </a:solidFill>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2669006095"/>
              </p:ext>
            </p:extLst>
          </p:nvPr>
        </p:nvGraphicFramePr>
        <p:xfrm>
          <a:off x="400049" y="4415096"/>
          <a:ext cx="8531809" cy="1909504"/>
        </p:xfrm>
        <a:graphic>
          <a:graphicData uri="http://schemas.openxmlformats.org/drawingml/2006/table">
            <a:tbl>
              <a:tblPr firstRow="1" bandRow="1">
                <a:tableStyleId>{5C22544A-7EE6-4342-B048-85BDC9FD1C3A}</a:tableStyleId>
              </a:tblPr>
              <a:tblGrid>
                <a:gridCol w="4216298"/>
                <a:gridCol w="4315511"/>
              </a:tblGrid>
              <a:tr h="381864">
                <a:tc>
                  <a:txBody>
                    <a:bodyPr/>
                    <a:lstStyle/>
                    <a:p>
                      <a:pPr algn="ctr"/>
                      <a:r>
                        <a:rPr lang="en-US" sz="2000" b="0" i="0" u="none" baseline="0" dirty="0" smtClean="0">
                          <a:solidFill>
                            <a:srgbClr val="000000"/>
                          </a:solidFill>
                          <a:latin typeface="Arial" pitchFamily="34" charset="0"/>
                          <a:cs typeface="Arial" pitchFamily="34" charset="0"/>
                        </a:rPr>
                        <a:t>Independent</a:t>
                      </a:r>
                      <a:endParaRPr lang="en-US" sz="20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2000" b="0" i="0" u="none" baseline="0" dirty="0" smtClean="0">
                          <a:solidFill>
                            <a:srgbClr val="000000"/>
                          </a:solidFill>
                          <a:latin typeface="Arial" pitchFamily="34" charset="0"/>
                          <a:cs typeface="Arial" pitchFamily="34" charset="0"/>
                        </a:rPr>
                        <a:t>Dependent</a:t>
                      </a:r>
                      <a:endParaRPr lang="en-US" sz="20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81864">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81956">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81864">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81956">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dirty="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6" name="Rectangle 5"/>
          <p:cNvSpPr/>
          <p:nvPr/>
        </p:nvSpPr>
        <p:spPr>
          <a:xfrm>
            <a:off x="4144296" y="1341513"/>
            <a:ext cx="2834640" cy="347472"/>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144296" y="1721136"/>
            <a:ext cx="2834640" cy="32004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629696" y="2088864"/>
            <a:ext cx="2468880" cy="32004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0" y="2590800"/>
            <a:ext cx="9144000" cy="4267200"/>
            <a:chOff x="0" y="2590800"/>
            <a:chExt cx="9144000" cy="4267200"/>
          </a:xfrm>
        </p:grpSpPr>
        <p:sp>
          <p:nvSpPr>
            <p:cNvPr id="9" name="Rectangle 8"/>
            <p:cNvSpPr/>
            <p:nvPr/>
          </p:nvSpPr>
          <p:spPr>
            <a:xfrm>
              <a:off x="0" y="2590800"/>
              <a:ext cx="9144000" cy="42672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239000" y="2995844"/>
              <a:ext cx="1219200" cy="323165"/>
            </a:xfrm>
            <a:prstGeom prst="rect">
              <a:avLst/>
            </a:prstGeom>
            <a:noFill/>
          </p:spPr>
          <p:txBody>
            <a:bodyPr wrap="square" rtlCol="0">
              <a:spAutoFit/>
            </a:bodyPr>
            <a:lstStyle/>
            <a:p>
              <a:r>
                <a:rPr lang="en-US" dirty="0" smtClean="0"/>
                <a:t>Click</a:t>
              </a:r>
            </a:p>
          </p:txBody>
        </p:sp>
      </p:grpSp>
    </p:spTree>
    <p:extLst>
      <p:ext uri="{BB962C8B-B14F-4D97-AF65-F5344CB8AC3E}">
        <p14:creationId xmlns="" xmlns:p14="http://schemas.microsoft.com/office/powerpoint/2010/main" val="303081274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grpId="0" nodeType="click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0" restart="whenNotActive" fill="hold" evtFilter="cancelBubble" nodeType="interactiveSeq">
                <p:stCondLst>
                  <p:cond evt="onClick" delay="0">
                    <p:tgtEl>
                      <p:spTgt spid="11"/>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0550" y="638472"/>
            <a:ext cx="8608196"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4</a:t>
            </a:r>
          </a:p>
        </p:txBody>
      </p:sp>
      <p:sp>
        <p:nvSpPr>
          <p:cNvPr id="3" name="TextBox 2"/>
          <p:cNvSpPr txBox="1"/>
          <p:nvPr/>
        </p:nvSpPr>
        <p:spPr>
          <a:xfrm>
            <a:off x="1322070" y="638472"/>
            <a:ext cx="8126730" cy="937266"/>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The number of tickets I can buy depends on how much money I have.</a:t>
            </a:r>
          </a:p>
        </p:txBody>
      </p:sp>
      <p:sp>
        <p:nvSpPr>
          <p:cNvPr id="4" name="TextBox 3"/>
          <p:cNvSpPr txBox="1"/>
          <p:nvPr/>
        </p:nvSpPr>
        <p:spPr>
          <a:xfrm>
            <a:off x="2590800" y="1783323"/>
            <a:ext cx="1794510" cy="506379"/>
          </a:xfrm>
          <a:prstGeom prst="rect">
            <a:avLst/>
          </a:prstGeom>
          <a:noFill/>
        </p:spPr>
        <p:txBody>
          <a:bodyPr vert="horz" lIns="74761" tIns="37381" rIns="74761" bIns="37381" rtlCol="0">
            <a:spAutoFit/>
          </a:bodyPr>
          <a:lstStyle/>
          <a:p>
            <a:r>
              <a:rPr lang="en-US" sz="2800" b="1" dirty="0" smtClean="0">
                <a:solidFill>
                  <a:srgbClr val="000000"/>
                </a:solidFill>
                <a:latin typeface="Arial" pitchFamily="34" charset="0"/>
                <a:cs typeface="Arial" pitchFamily="34" charset="0"/>
              </a:rPr>
              <a:t>True</a:t>
            </a:r>
            <a:endParaRPr lang="en-US" sz="2800" b="1" dirty="0">
              <a:solidFill>
                <a:srgbClr val="000000"/>
              </a:solidFill>
              <a:latin typeface="Arial" pitchFamily="34" charset="0"/>
              <a:cs typeface="Arial" pitchFamily="34" charset="0"/>
            </a:endParaRPr>
          </a:p>
        </p:txBody>
      </p:sp>
      <p:sp>
        <p:nvSpPr>
          <p:cNvPr id="5" name="TextBox 4"/>
          <p:cNvSpPr txBox="1"/>
          <p:nvPr/>
        </p:nvSpPr>
        <p:spPr>
          <a:xfrm>
            <a:off x="2590800" y="2236821"/>
            <a:ext cx="1885950" cy="506379"/>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False</a:t>
            </a:r>
          </a:p>
        </p:txBody>
      </p:sp>
      <p:pic>
        <p:nvPicPr>
          <p:cNvPr id="6" name="Picture 5"/>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74041"/>
            <a:ext cx="3108960" cy="46275"/>
          </a:xfrm>
          <a:prstGeom prst="rect">
            <a:avLst/>
          </a:prstGeom>
          <a:solidFill>
            <a:scrgbClr r="0" g="0" b="0">
              <a:alpha val="0"/>
            </a:scrgbClr>
          </a:solidFill>
        </p:spPr>
      </p:pic>
      <p:sp>
        <p:nvSpPr>
          <p:cNvPr id="7" name="Oval 6"/>
          <p:cNvSpPr/>
          <p:nvPr/>
        </p:nvSpPr>
        <p:spPr>
          <a:xfrm>
            <a:off x="1447800" y="19050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8" name="Oval 7"/>
          <p:cNvSpPr/>
          <p:nvPr/>
        </p:nvSpPr>
        <p:spPr>
          <a:xfrm>
            <a:off x="1447800" y="230390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9" name="TextBox 8"/>
          <p:cNvSpPr txBox="1"/>
          <p:nvPr/>
        </p:nvSpPr>
        <p:spPr>
          <a:xfrm>
            <a:off x="1855470" y="1752600"/>
            <a:ext cx="646719" cy="506379"/>
          </a:xfrm>
          <a:prstGeom prst="rect">
            <a:avLst/>
          </a:prstGeom>
          <a:noFill/>
        </p:spPr>
        <p:txBody>
          <a:bodyPr vert="horz" wrap="square" lIns="74761" tIns="37381" rIns="74761" bIns="37381" rtlCol="0">
            <a:spAutoFit/>
          </a:bodyPr>
          <a:lstStyle/>
          <a:p>
            <a:r>
              <a:rPr lang="en-US" sz="2800" b="1" dirty="0">
                <a:solidFill>
                  <a:srgbClr val="000000"/>
                </a:solidFill>
                <a:latin typeface="Arial" pitchFamily="34" charset="0"/>
                <a:cs typeface="Arial" pitchFamily="34" charset="0"/>
              </a:rPr>
              <a:t>A</a:t>
            </a:r>
          </a:p>
        </p:txBody>
      </p:sp>
      <p:sp>
        <p:nvSpPr>
          <p:cNvPr id="10" name="TextBox 9"/>
          <p:cNvSpPr txBox="1"/>
          <p:nvPr/>
        </p:nvSpPr>
        <p:spPr>
          <a:xfrm>
            <a:off x="1855470" y="2206098"/>
            <a:ext cx="506730" cy="506379"/>
          </a:xfrm>
          <a:prstGeom prst="rect">
            <a:avLst/>
          </a:prstGeom>
          <a:noFill/>
        </p:spPr>
        <p:txBody>
          <a:bodyPr vert="horz" wrap="square"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292035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66284" y="1524000"/>
            <a:ext cx="7693796"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5</a:t>
            </a:r>
          </a:p>
        </p:txBody>
      </p:sp>
      <p:sp>
        <p:nvSpPr>
          <p:cNvPr id="3" name="TextBox 2"/>
          <p:cNvSpPr txBox="1"/>
          <p:nvPr/>
        </p:nvSpPr>
        <p:spPr>
          <a:xfrm>
            <a:off x="1297804" y="1524000"/>
            <a:ext cx="7693796"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So which value is the independent variable?</a:t>
            </a:r>
          </a:p>
        </p:txBody>
      </p:sp>
      <p:sp>
        <p:nvSpPr>
          <p:cNvPr id="4" name="TextBox 3"/>
          <p:cNvSpPr txBox="1"/>
          <p:nvPr/>
        </p:nvSpPr>
        <p:spPr>
          <a:xfrm>
            <a:off x="1855470" y="2209800"/>
            <a:ext cx="646719" cy="506379"/>
          </a:xfrm>
          <a:prstGeom prst="rect">
            <a:avLst/>
          </a:prstGeom>
          <a:noFill/>
        </p:spPr>
        <p:txBody>
          <a:bodyPr vert="horz" wrap="square" lIns="74761" tIns="37381" rIns="74761" bIns="37381" rtlCol="0">
            <a:spAutoFit/>
          </a:bodyPr>
          <a:lstStyle/>
          <a:p>
            <a:r>
              <a:rPr lang="en-US" sz="2800" b="1" dirty="0">
                <a:solidFill>
                  <a:srgbClr val="000000"/>
                </a:solidFill>
                <a:latin typeface="Arial" pitchFamily="34" charset="0"/>
                <a:cs typeface="Arial" pitchFamily="34" charset="0"/>
              </a:rPr>
              <a:t>A</a:t>
            </a:r>
          </a:p>
        </p:txBody>
      </p:sp>
      <p:sp>
        <p:nvSpPr>
          <p:cNvPr id="5" name="TextBox 4"/>
          <p:cNvSpPr txBox="1"/>
          <p:nvPr/>
        </p:nvSpPr>
        <p:spPr>
          <a:xfrm>
            <a:off x="2586990" y="2209800"/>
            <a:ext cx="3931920" cy="506379"/>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amount of money</a:t>
            </a:r>
          </a:p>
        </p:txBody>
      </p:sp>
      <p:sp>
        <p:nvSpPr>
          <p:cNvPr id="6" name="TextBox 5"/>
          <p:cNvSpPr txBox="1"/>
          <p:nvPr/>
        </p:nvSpPr>
        <p:spPr>
          <a:xfrm>
            <a:off x="1855470" y="2663298"/>
            <a:ext cx="506730" cy="506379"/>
          </a:xfrm>
          <a:prstGeom prst="rect">
            <a:avLst/>
          </a:prstGeom>
          <a:noFill/>
        </p:spPr>
        <p:txBody>
          <a:bodyPr vert="horz" wrap="square"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586990" y="2663298"/>
            <a:ext cx="396621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number of tickets</a:t>
            </a:r>
          </a:p>
        </p:txBody>
      </p:sp>
      <p:sp>
        <p:nvSpPr>
          <p:cNvPr id="8" name="TextBox 7"/>
          <p:cNvSpPr txBox="1"/>
          <p:nvPr/>
        </p:nvSpPr>
        <p:spPr>
          <a:xfrm>
            <a:off x="600574" y="609600"/>
            <a:ext cx="8115300" cy="937266"/>
          </a:xfrm>
          <a:prstGeom prst="rect">
            <a:avLst/>
          </a:prstGeom>
          <a:noFill/>
        </p:spPr>
        <p:txBody>
          <a:bodyPr vert="horz" lIns="74761" tIns="37381" rIns="74761" bIns="37381" rtlCol="0">
            <a:spAutoFit/>
          </a:bodyPr>
          <a:lstStyle/>
          <a:p>
            <a:pPr algn="ctr"/>
            <a:r>
              <a:rPr lang="en-US" sz="2800" b="1" dirty="0">
                <a:solidFill>
                  <a:srgbClr val="000000"/>
                </a:solidFill>
                <a:latin typeface="Arial" pitchFamily="34" charset="0"/>
                <a:cs typeface="Arial" pitchFamily="34" charset="0"/>
              </a:rPr>
              <a:t>The number of tickets I can buy depends </a:t>
            </a:r>
          </a:p>
          <a:p>
            <a:pPr algn="ctr"/>
            <a:r>
              <a:rPr lang="en-US" sz="2800" b="1" dirty="0">
                <a:solidFill>
                  <a:srgbClr val="000000"/>
                </a:solidFill>
                <a:latin typeface="Arial" pitchFamily="34" charset="0"/>
                <a:cs typeface="Arial" pitchFamily="34" charset="0"/>
              </a:rPr>
              <a:t>on how much money I have.</a:t>
            </a:r>
          </a:p>
        </p:txBody>
      </p:sp>
      <p:grpSp>
        <p:nvGrpSpPr>
          <p:cNvPr id="11" name="Group 10"/>
          <p:cNvGrpSpPr/>
          <p:nvPr/>
        </p:nvGrpSpPr>
        <p:grpSpPr>
          <a:xfrm>
            <a:off x="1181862" y="533400"/>
            <a:ext cx="7078218" cy="1013466"/>
            <a:chOff x="1313180" y="241300"/>
            <a:chExt cx="7166992" cy="1042632"/>
          </a:xfrm>
        </p:grpSpPr>
        <p:sp>
          <p:nvSpPr>
            <p:cNvPr id="9" name="Freeform 8"/>
            <p:cNvSpPr/>
            <p:nvPr/>
          </p:nvSpPr>
          <p:spPr>
            <a:xfrm>
              <a:off x="1313180" y="241301"/>
              <a:ext cx="7166992" cy="1042631"/>
            </a:xfrm>
            <a:custGeom>
              <a:avLst/>
              <a:gdLst/>
              <a:ahLst/>
              <a:cxnLst/>
              <a:rect l="0" t="0" r="0" b="0"/>
              <a:pathLst>
                <a:path w="7166992" h="929387">
                  <a:moveTo>
                    <a:pt x="0" y="0"/>
                  </a:moveTo>
                  <a:lnTo>
                    <a:pt x="7166991" y="0"/>
                  </a:lnTo>
                  <a:lnTo>
                    <a:pt x="7166991" y="929386"/>
                  </a:lnTo>
                  <a:lnTo>
                    <a:pt x="0" y="929386"/>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Arial" pitchFamily="34" charset="0"/>
                <a:cs typeface="Arial" pitchFamily="34" charset="0"/>
              </a:endParaRPr>
            </a:p>
          </p:txBody>
        </p:sp>
        <p:sp>
          <p:nvSpPr>
            <p:cNvPr id="10" name="TextBox 9"/>
            <p:cNvSpPr txBox="1"/>
            <p:nvPr/>
          </p:nvSpPr>
          <p:spPr>
            <a:xfrm>
              <a:off x="1320800" y="241300"/>
              <a:ext cx="2658533" cy="464571"/>
            </a:xfrm>
            <a:prstGeom prst="rect">
              <a:avLst/>
            </a:prstGeom>
            <a:noFill/>
          </p:spPr>
          <p:txBody>
            <a:bodyPr vert="horz" wrap="square" rtlCol="0">
              <a:spAutoFit/>
            </a:bodyPr>
            <a:lstStyle/>
            <a:p>
              <a:r>
                <a:rPr lang="en-US" sz="1600" b="1" i="1" dirty="0">
                  <a:solidFill>
                    <a:srgbClr val="0000FF"/>
                  </a:solidFill>
                  <a:latin typeface="Arial" pitchFamily="34" charset="0"/>
                  <a:cs typeface="Arial" pitchFamily="34" charset="0"/>
                </a:rPr>
                <a:t>Click for Question</a:t>
              </a:r>
            </a:p>
          </p:txBody>
        </p:sp>
      </p:grpSp>
      <p:pic>
        <p:nvPicPr>
          <p:cNvPr id="12" name="Picture 11"/>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48590" y="83296"/>
            <a:ext cx="3108960" cy="46275"/>
          </a:xfrm>
          <a:prstGeom prst="rect">
            <a:avLst/>
          </a:prstGeom>
          <a:solidFill>
            <a:scrgbClr r="0" g="0" b="0">
              <a:alpha val="0"/>
            </a:scrgbClr>
          </a:solidFill>
        </p:spPr>
      </p:pic>
      <p:sp>
        <p:nvSpPr>
          <p:cNvPr id="13" name="Oval 12"/>
          <p:cNvSpPr/>
          <p:nvPr/>
        </p:nvSpPr>
        <p:spPr>
          <a:xfrm>
            <a:off x="1447800" y="2374771"/>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4" name="Oval 13"/>
          <p:cNvSpPr/>
          <p:nvPr/>
        </p:nvSpPr>
        <p:spPr>
          <a:xfrm>
            <a:off x="1447800" y="27736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96351351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0550" y="579548"/>
            <a:ext cx="8608196"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6</a:t>
            </a:r>
          </a:p>
        </p:txBody>
      </p:sp>
      <p:sp>
        <p:nvSpPr>
          <p:cNvPr id="3" name="TextBox 2"/>
          <p:cNvSpPr txBox="1"/>
          <p:nvPr/>
        </p:nvSpPr>
        <p:spPr>
          <a:xfrm>
            <a:off x="1322070" y="579548"/>
            <a:ext cx="7669530" cy="2229928"/>
          </a:xfrm>
          <a:prstGeom prst="rect">
            <a:avLst/>
          </a:prstGeom>
          <a:noFill/>
        </p:spPr>
        <p:txBody>
          <a:bodyPr vert="horz" wrap="square" lIns="74761" tIns="37381" rIns="74761" bIns="37381" rtlCol="0">
            <a:spAutoFit/>
          </a:bodyPr>
          <a:lstStyle/>
          <a:p>
            <a:r>
              <a:rPr lang="en-US" sz="2800" b="1" dirty="0">
                <a:solidFill>
                  <a:srgbClr val="000000"/>
                </a:solidFill>
                <a:latin typeface="Arial" pitchFamily="34" charset="0"/>
                <a:cs typeface="Arial" pitchFamily="34" charset="0"/>
              </a:rPr>
              <a:t>It costs $4.25 to rent a movie. The amount of money I spend depends on how many movies I rent. </a:t>
            </a:r>
          </a:p>
          <a:p>
            <a:r>
              <a:rPr lang="en-US" sz="2800" b="1" dirty="0">
                <a:solidFill>
                  <a:srgbClr val="000000"/>
                </a:solidFill>
                <a:latin typeface="Arial" pitchFamily="34" charset="0"/>
                <a:cs typeface="Arial" pitchFamily="34" charset="0"/>
              </a:rPr>
              <a:t>So the dependent variable is the number of movies I rent.</a:t>
            </a:r>
          </a:p>
        </p:txBody>
      </p:sp>
      <p:pic>
        <p:nvPicPr>
          <p:cNvPr id="6" name="Picture 5"/>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83296"/>
            <a:ext cx="3108960" cy="46275"/>
          </a:xfrm>
          <a:prstGeom prst="rect">
            <a:avLst/>
          </a:prstGeom>
          <a:solidFill>
            <a:scrgbClr r="0" g="0" b="0">
              <a:alpha val="0"/>
            </a:scrgbClr>
          </a:solidFill>
        </p:spPr>
      </p:pic>
      <p:sp>
        <p:nvSpPr>
          <p:cNvPr id="9" name="TextBox 8"/>
          <p:cNvSpPr txBox="1"/>
          <p:nvPr/>
        </p:nvSpPr>
        <p:spPr>
          <a:xfrm>
            <a:off x="2590800" y="3002523"/>
            <a:ext cx="1794510" cy="506379"/>
          </a:xfrm>
          <a:prstGeom prst="rect">
            <a:avLst/>
          </a:prstGeom>
          <a:noFill/>
        </p:spPr>
        <p:txBody>
          <a:bodyPr vert="horz" lIns="74761" tIns="37381" rIns="74761" bIns="37381" rtlCol="0">
            <a:spAutoFit/>
          </a:bodyPr>
          <a:lstStyle/>
          <a:p>
            <a:r>
              <a:rPr lang="en-US" sz="2800" b="1" dirty="0" smtClean="0">
                <a:solidFill>
                  <a:srgbClr val="000000"/>
                </a:solidFill>
                <a:latin typeface="Arial" pitchFamily="34" charset="0"/>
                <a:cs typeface="Arial" pitchFamily="34" charset="0"/>
              </a:rPr>
              <a:t>True</a:t>
            </a:r>
            <a:endParaRPr lang="en-US" sz="2800" b="1" dirty="0">
              <a:solidFill>
                <a:srgbClr val="000000"/>
              </a:solidFill>
              <a:latin typeface="Arial" pitchFamily="34" charset="0"/>
              <a:cs typeface="Arial" pitchFamily="34" charset="0"/>
            </a:endParaRPr>
          </a:p>
        </p:txBody>
      </p:sp>
      <p:sp>
        <p:nvSpPr>
          <p:cNvPr id="10" name="TextBox 9"/>
          <p:cNvSpPr txBox="1"/>
          <p:nvPr/>
        </p:nvSpPr>
        <p:spPr>
          <a:xfrm>
            <a:off x="2590800" y="3456021"/>
            <a:ext cx="1885950" cy="506379"/>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False</a:t>
            </a:r>
          </a:p>
        </p:txBody>
      </p:sp>
      <p:sp>
        <p:nvSpPr>
          <p:cNvPr id="11" name="Oval 10"/>
          <p:cNvSpPr/>
          <p:nvPr/>
        </p:nvSpPr>
        <p:spPr>
          <a:xfrm>
            <a:off x="1447800" y="31242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2" name="Oval 11"/>
          <p:cNvSpPr/>
          <p:nvPr/>
        </p:nvSpPr>
        <p:spPr>
          <a:xfrm>
            <a:off x="1447800" y="352310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3" name="TextBox 12"/>
          <p:cNvSpPr txBox="1"/>
          <p:nvPr/>
        </p:nvSpPr>
        <p:spPr>
          <a:xfrm>
            <a:off x="1855470" y="2971800"/>
            <a:ext cx="646719" cy="506379"/>
          </a:xfrm>
          <a:prstGeom prst="rect">
            <a:avLst/>
          </a:prstGeom>
          <a:noFill/>
        </p:spPr>
        <p:txBody>
          <a:bodyPr vert="horz" wrap="square" lIns="74761" tIns="37381" rIns="74761" bIns="37381" rtlCol="0">
            <a:spAutoFit/>
          </a:bodyPr>
          <a:lstStyle/>
          <a:p>
            <a:r>
              <a:rPr lang="en-US" sz="2800" b="1" dirty="0">
                <a:solidFill>
                  <a:srgbClr val="000000"/>
                </a:solidFill>
                <a:latin typeface="Arial" pitchFamily="34" charset="0"/>
                <a:cs typeface="Arial" pitchFamily="34" charset="0"/>
              </a:rPr>
              <a:t>A</a:t>
            </a:r>
          </a:p>
        </p:txBody>
      </p:sp>
      <p:sp>
        <p:nvSpPr>
          <p:cNvPr id="14" name="TextBox 13"/>
          <p:cNvSpPr txBox="1"/>
          <p:nvPr/>
        </p:nvSpPr>
        <p:spPr>
          <a:xfrm>
            <a:off x="1855470" y="3425298"/>
            <a:ext cx="506730" cy="506379"/>
          </a:xfrm>
          <a:prstGeom prst="rect">
            <a:avLst/>
          </a:prstGeom>
          <a:noFill/>
        </p:spPr>
        <p:txBody>
          <a:bodyPr vert="horz" wrap="square"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Tree>
    <p:extLst>
      <p:ext uri="{BB962C8B-B14F-4D97-AF65-F5344CB8AC3E}">
        <p14:creationId xmlns="" xmlns:p14="http://schemas.microsoft.com/office/powerpoint/2010/main" val="754791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89144" y="562272"/>
            <a:ext cx="5613536"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7</a:t>
            </a:r>
          </a:p>
        </p:txBody>
      </p:sp>
      <p:sp>
        <p:nvSpPr>
          <p:cNvPr id="3" name="TextBox 2"/>
          <p:cNvSpPr txBox="1"/>
          <p:nvPr/>
        </p:nvSpPr>
        <p:spPr>
          <a:xfrm>
            <a:off x="1320664" y="562272"/>
            <a:ext cx="5613536" cy="937266"/>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The older I get, the taller I am. </a:t>
            </a:r>
          </a:p>
          <a:p>
            <a:r>
              <a:rPr lang="en-US" sz="2800" b="1" dirty="0">
                <a:solidFill>
                  <a:srgbClr val="000000"/>
                </a:solidFill>
                <a:latin typeface="Arial" pitchFamily="34" charset="0"/>
                <a:cs typeface="Arial" pitchFamily="34" charset="0"/>
              </a:rPr>
              <a:t>My height is the...</a:t>
            </a:r>
          </a:p>
        </p:txBody>
      </p:sp>
      <p:sp>
        <p:nvSpPr>
          <p:cNvPr id="4" name="TextBox 3"/>
          <p:cNvSpPr txBox="1"/>
          <p:nvPr/>
        </p:nvSpPr>
        <p:spPr>
          <a:xfrm>
            <a:off x="1828800" y="1554723"/>
            <a:ext cx="452628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2560320" y="1554723"/>
            <a:ext cx="452628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Independent Variable</a:t>
            </a:r>
          </a:p>
        </p:txBody>
      </p:sp>
      <p:sp>
        <p:nvSpPr>
          <p:cNvPr id="6" name="TextBox 5"/>
          <p:cNvSpPr txBox="1"/>
          <p:nvPr/>
        </p:nvSpPr>
        <p:spPr>
          <a:xfrm>
            <a:off x="1828800" y="2008221"/>
            <a:ext cx="430911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560320" y="2008221"/>
            <a:ext cx="430911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Dependent Variable</a:t>
            </a:r>
          </a:p>
        </p:txBody>
      </p:sp>
      <p:pic>
        <p:nvPicPr>
          <p:cNvPr id="8" name="Picture 7"/>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74041"/>
            <a:ext cx="3108960" cy="46275"/>
          </a:xfrm>
          <a:prstGeom prst="rect">
            <a:avLst/>
          </a:prstGeom>
          <a:solidFill>
            <a:scrgbClr r="0" g="0" b="0">
              <a:alpha val="0"/>
            </a:scrgbClr>
          </a:solidFill>
        </p:spPr>
      </p:pic>
      <p:sp>
        <p:nvSpPr>
          <p:cNvPr id="9" name="Oval 8"/>
          <p:cNvSpPr/>
          <p:nvPr/>
        </p:nvSpPr>
        <p:spPr>
          <a:xfrm>
            <a:off x="1447800" y="16764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0" name="Oval 9"/>
          <p:cNvSpPr/>
          <p:nvPr/>
        </p:nvSpPr>
        <p:spPr>
          <a:xfrm>
            <a:off x="1447800" y="207530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4180278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0550" y="570910"/>
            <a:ext cx="8653916"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8</a:t>
            </a:r>
          </a:p>
        </p:txBody>
      </p:sp>
      <p:sp>
        <p:nvSpPr>
          <p:cNvPr id="3" name="TextBox 2"/>
          <p:cNvSpPr txBox="1"/>
          <p:nvPr/>
        </p:nvSpPr>
        <p:spPr>
          <a:xfrm>
            <a:off x="1322070" y="570910"/>
            <a:ext cx="7745730" cy="1368154"/>
          </a:xfrm>
          <a:prstGeom prst="rect">
            <a:avLst/>
          </a:prstGeom>
          <a:noFill/>
        </p:spPr>
        <p:txBody>
          <a:bodyPr vert="horz" wrap="square" lIns="74761" tIns="37381" rIns="74761" bIns="37381" rtlCol="0">
            <a:spAutoFit/>
          </a:bodyPr>
          <a:lstStyle/>
          <a:p>
            <a:r>
              <a:rPr lang="en-US" sz="2800" b="1" dirty="0">
                <a:solidFill>
                  <a:srgbClr val="000000"/>
                </a:solidFill>
                <a:latin typeface="Arial" pitchFamily="34" charset="0"/>
                <a:cs typeface="Arial" pitchFamily="34" charset="0"/>
              </a:rPr>
              <a:t>The more people I have at my party, the more brownies I need to bake. The number of people at my party is the...</a:t>
            </a:r>
          </a:p>
        </p:txBody>
      </p:sp>
      <p:sp>
        <p:nvSpPr>
          <p:cNvPr id="4" name="TextBox 3"/>
          <p:cNvSpPr txBox="1"/>
          <p:nvPr/>
        </p:nvSpPr>
        <p:spPr>
          <a:xfrm>
            <a:off x="1828800" y="2133600"/>
            <a:ext cx="452628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2560320" y="2133600"/>
            <a:ext cx="452628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Independent Variable</a:t>
            </a:r>
          </a:p>
        </p:txBody>
      </p:sp>
      <p:sp>
        <p:nvSpPr>
          <p:cNvPr id="6" name="TextBox 5"/>
          <p:cNvSpPr txBox="1"/>
          <p:nvPr/>
        </p:nvSpPr>
        <p:spPr>
          <a:xfrm>
            <a:off x="1828800" y="2587098"/>
            <a:ext cx="430911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560320" y="2587098"/>
            <a:ext cx="430911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Dependent Variable</a:t>
            </a:r>
          </a:p>
        </p:txBody>
      </p:sp>
      <p:pic>
        <p:nvPicPr>
          <p:cNvPr id="8" name="Picture 7"/>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83296"/>
            <a:ext cx="3108960" cy="46275"/>
          </a:xfrm>
          <a:prstGeom prst="rect">
            <a:avLst/>
          </a:prstGeom>
          <a:solidFill>
            <a:scrgbClr r="0" g="0" b="0">
              <a:alpha val="0"/>
            </a:scrgbClr>
          </a:solidFill>
        </p:spPr>
      </p:pic>
      <p:sp>
        <p:nvSpPr>
          <p:cNvPr id="9" name="Oval 8"/>
          <p:cNvSpPr/>
          <p:nvPr/>
        </p:nvSpPr>
        <p:spPr>
          <a:xfrm>
            <a:off x="1447800" y="2272813"/>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0" name="Oval 9"/>
          <p:cNvSpPr/>
          <p:nvPr/>
        </p:nvSpPr>
        <p:spPr>
          <a:xfrm>
            <a:off x="1447800" y="26974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3900357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188720" y="1471844"/>
            <a:ext cx="6812280" cy="814156"/>
          </a:xfrm>
          <a:prstGeom prst="rect">
            <a:avLst/>
          </a:prstGeom>
          <a:noFill/>
        </p:spPr>
        <p:txBody>
          <a:bodyPr vert="horz" wrap="square" lIns="74761" tIns="37381" rIns="74761" bIns="37381" rtlCol="0">
            <a:spAutoFit/>
          </a:bodyPr>
          <a:lstStyle/>
          <a:p>
            <a:pPr algn="ctr"/>
            <a:r>
              <a:rPr lang="en-US" sz="4800" b="1" dirty="0">
                <a:solidFill>
                  <a:srgbClr val="0000FF"/>
                </a:solidFill>
                <a:latin typeface="Arial" pitchFamily="34" charset="0"/>
                <a:cs typeface="Arial" pitchFamily="34" charset="0"/>
              </a:rPr>
              <a:t>Equations and Tables</a:t>
            </a:r>
          </a:p>
        </p:txBody>
      </p:sp>
      <p:grpSp>
        <p:nvGrpSpPr>
          <p:cNvPr id="4" name="Group 3"/>
          <p:cNvGrpSpPr/>
          <p:nvPr/>
        </p:nvGrpSpPr>
        <p:grpSpPr>
          <a:xfrm>
            <a:off x="6400800" y="3453044"/>
            <a:ext cx="1371600" cy="890356"/>
            <a:chOff x="6400800" y="3453044"/>
            <a:chExt cx="1371600" cy="890356"/>
          </a:xfrm>
        </p:grpSpPr>
        <p:sp>
          <p:nvSpPr>
            <p:cNvPr id="5" name="TextBox 4">
              <a:hlinkClick r:id="rId2" action="ppaction://hlinksldjump"/>
            </p:cNvPr>
            <p:cNvSpPr txBox="1"/>
            <p:nvPr/>
          </p:nvSpPr>
          <p:spPr>
            <a:xfrm>
              <a:off x="6400800" y="3453044"/>
              <a:ext cx="1371600" cy="814156"/>
            </a:xfrm>
            <a:prstGeom prst="rect">
              <a:avLst/>
            </a:prstGeom>
            <a:noFill/>
          </p:spPr>
          <p:txBody>
            <a:bodyPr vert="horz" wrap="square" lIns="74761" tIns="37381" rIns="74761" bIns="37381" rtlCol="0">
              <a:spAutoFit/>
            </a:bodyPr>
            <a:lstStyle/>
            <a:p>
              <a:r>
                <a:rPr lang="en-US" sz="1600" b="1" i="1" dirty="0" smtClean="0">
                  <a:solidFill>
                    <a:srgbClr val="0000FF"/>
                  </a:solidFill>
                  <a:latin typeface="Arial" pitchFamily="34" charset="0"/>
                  <a:cs typeface="Arial" pitchFamily="34" charset="0"/>
                </a:rPr>
                <a:t>Return to Table of Contents</a:t>
              </a:r>
              <a:endParaRPr lang="en-US" sz="1600" b="1" i="1" dirty="0">
                <a:solidFill>
                  <a:srgbClr val="0000FF"/>
                </a:solidFill>
                <a:latin typeface="Arial" pitchFamily="34" charset="0"/>
                <a:cs typeface="Arial" pitchFamily="34" charset="0"/>
              </a:endParaRPr>
            </a:p>
          </p:txBody>
        </p:sp>
        <p:sp>
          <p:nvSpPr>
            <p:cNvPr id="6" name="Rectangle 5"/>
            <p:cNvSpPr/>
            <p:nvPr/>
          </p:nvSpPr>
          <p:spPr>
            <a:xfrm>
              <a:off x="6400800" y="3453044"/>
              <a:ext cx="1295400" cy="890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 xmlns:p14="http://schemas.microsoft.com/office/powerpoint/2010/main" val="47794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p:cNvPr>
          <p:cNvSpPr txBox="1"/>
          <p:nvPr/>
        </p:nvSpPr>
        <p:spPr>
          <a:xfrm>
            <a:off x="3200400" y="3967408"/>
            <a:ext cx="2651760" cy="375992"/>
          </a:xfrm>
          <a:prstGeom prst="rect">
            <a:avLst/>
          </a:prstGeom>
          <a:noFill/>
        </p:spPr>
        <p:txBody>
          <a:bodyPr vert="horz" lIns="67556" tIns="33778" rIns="67556" bIns="33778" rtlCol="0">
            <a:spAutoFit/>
          </a:bodyPr>
          <a:lstStyle/>
          <a:p>
            <a:pPr algn="ctr"/>
            <a:r>
              <a:rPr lang="en-US" sz="2000" b="1" dirty="0">
                <a:solidFill>
                  <a:srgbClr val="0000FF"/>
                </a:solidFill>
                <a:latin typeface="Arial" pitchFamily="34" charset="0"/>
                <a:cs typeface="Arial" pitchFamily="34" charset="0"/>
              </a:rPr>
              <a:t>www.njctl.org</a:t>
            </a:r>
          </a:p>
        </p:txBody>
      </p:sp>
      <p:pic>
        <p:nvPicPr>
          <p:cNvPr id="3" name="Picture 2">
            <a:hlinkClick r:id="rId2"/>
          </p:cNvPr>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57152" y="45468"/>
            <a:ext cx="1619250" cy="2545332"/>
          </a:xfrm>
          <a:prstGeom prst="rect">
            <a:avLst/>
          </a:prstGeom>
          <a:solidFill>
            <a:scrgbClr r="0" g="0" b="0">
              <a:alpha val="0"/>
            </a:scrgbClr>
          </a:solidFill>
        </p:spPr>
      </p:pic>
      <p:sp>
        <p:nvSpPr>
          <p:cNvPr id="4" name="TextBox 3"/>
          <p:cNvSpPr txBox="1"/>
          <p:nvPr/>
        </p:nvSpPr>
        <p:spPr>
          <a:xfrm>
            <a:off x="3657602" y="3450309"/>
            <a:ext cx="1705585" cy="375992"/>
          </a:xfrm>
          <a:prstGeom prst="rect">
            <a:avLst/>
          </a:prstGeom>
          <a:noFill/>
        </p:spPr>
        <p:txBody>
          <a:bodyPr vert="horz" lIns="67556" tIns="33778" rIns="67556" bIns="33778" rtlCol="0">
            <a:spAutoFit/>
          </a:bodyPr>
          <a:lstStyle/>
          <a:p>
            <a:pPr algn="ctr"/>
            <a:r>
              <a:rPr lang="en-US" sz="2000" b="1" dirty="0" smtClean="0">
                <a:solidFill>
                  <a:srgbClr val="0000FF"/>
                </a:solidFill>
                <a:latin typeface="Arial" pitchFamily="34" charset="0"/>
                <a:cs typeface="Arial" pitchFamily="34" charset="0"/>
              </a:rPr>
              <a:t>2012-11-26</a:t>
            </a:r>
            <a:endParaRPr lang="en-US" sz="2000" b="1" dirty="0">
              <a:solidFill>
                <a:srgbClr val="0000FF"/>
              </a:solidFill>
              <a:latin typeface="Arial" pitchFamily="34" charset="0"/>
              <a:cs typeface="Arial" pitchFamily="34" charset="0"/>
            </a:endParaRPr>
          </a:p>
        </p:txBody>
      </p:sp>
      <p:pic>
        <p:nvPicPr>
          <p:cNvPr id="5" name="Picture 4">
            <a:hlinkClick r:id="rId2"/>
          </p:cNvPr>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7315200" y="30312"/>
            <a:ext cx="1773365" cy="2560488"/>
          </a:xfrm>
          <a:prstGeom prst="rect">
            <a:avLst/>
          </a:prstGeom>
          <a:solidFill>
            <a:scrgbClr r="0" g="0" b="0">
              <a:alpha val="0"/>
            </a:scrgbClr>
          </a:solidFill>
        </p:spPr>
      </p:pic>
      <p:sp>
        <p:nvSpPr>
          <p:cNvPr id="6" name="TextBox 5"/>
          <p:cNvSpPr txBox="1"/>
          <p:nvPr/>
        </p:nvSpPr>
        <p:spPr>
          <a:xfrm>
            <a:off x="1786890" y="424364"/>
            <a:ext cx="5528310" cy="2468873"/>
          </a:xfrm>
          <a:prstGeom prst="rect">
            <a:avLst/>
          </a:prstGeom>
          <a:noFill/>
        </p:spPr>
        <p:txBody>
          <a:bodyPr vert="horz" wrap="square" lIns="67556" tIns="33778" rIns="67556" bIns="33778" rtlCol="0">
            <a:spAutoFit/>
          </a:bodyPr>
          <a:lstStyle/>
          <a:p>
            <a:pPr algn="ctr"/>
            <a:r>
              <a:rPr lang="en-US" sz="4800" b="1" dirty="0">
                <a:solidFill>
                  <a:srgbClr val="0000FF"/>
                </a:solidFill>
                <a:latin typeface="Arial" pitchFamily="34" charset="0"/>
                <a:cs typeface="Arial" pitchFamily="34" charset="0"/>
              </a:rPr>
              <a:t>6th Grade </a:t>
            </a:r>
            <a:endParaRPr lang="en-US" sz="4800" b="1" dirty="0" smtClean="0">
              <a:solidFill>
                <a:srgbClr val="0000FF"/>
              </a:solidFill>
              <a:latin typeface="Arial" pitchFamily="34" charset="0"/>
              <a:cs typeface="Arial" pitchFamily="34" charset="0"/>
            </a:endParaRPr>
          </a:p>
          <a:p>
            <a:pPr algn="ctr"/>
            <a:endParaRPr lang="en-US" sz="3600" b="1" dirty="0">
              <a:solidFill>
                <a:srgbClr val="0000FF"/>
              </a:solidFill>
              <a:latin typeface="Arial" pitchFamily="34" charset="0"/>
              <a:cs typeface="Arial" pitchFamily="34" charset="0"/>
            </a:endParaRPr>
          </a:p>
          <a:p>
            <a:pPr algn="ctr"/>
            <a:r>
              <a:rPr lang="en-US" sz="3600" b="1" dirty="0">
                <a:solidFill>
                  <a:srgbClr val="0000FF"/>
                </a:solidFill>
                <a:latin typeface="Arial - 36"/>
              </a:rPr>
              <a:t>Dependent &amp; Independent Variables</a:t>
            </a:r>
          </a:p>
        </p:txBody>
      </p:sp>
    </p:spTree>
    <p:extLst>
      <p:ext uri="{BB962C8B-B14F-4D97-AF65-F5344CB8AC3E}">
        <p14:creationId xmlns="" xmlns:p14="http://schemas.microsoft.com/office/powerpoint/2010/main" val="36068167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531620" y="416478"/>
            <a:ext cx="5600700" cy="1183488"/>
          </a:xfrm>
          <a:prstGeom prst="rect">
            <a:avLst/>
          </a:prstGeom>
          <a:noFill/>
        </p:spPr>
        <p:txBody>
          <a:bodyPr vert="horz" lIns="74761" tIns="37381" rIns="74761" bIns="37381" rtlCol="0">
            <a:spAutoFit/>
          </a:bodyPr>
          <a:lstStyle/>
          <a:p>
            <a:pPr algn="ctr"/>
            <a:r>
              <a:rPr lang="en-US" sz="2400" b="1">
                <a:solidFill>
                  <a:srgbClr val="0000FF"/>
                </a:solidFill>
                <a:latin typeface="Arial" pitchFamily="34" charset="0"/>
                <a:cs typeface="Arial" pitchFamily="34" charset="0"/>
              </a:rPr>
              <a:t>The relationship between dependent  and independent variables can be represented with a table.</a:t>
            </a:r>
          </a:p>
        </p:txBody>
      </p:sp>
      <p:graphicFrame>
        <p:nvGraphicFramePr>
          <p:cNvPr id="3" name="Table 2"/>
          <p:cNvGraphicFramePr>
            <a:graphicFrameLocks noGrp="1"/>
          </p:cNvGraphicFramePr>
          <p:nvPr>
            <p:extLst>
              <p:ext uri="{D42A27DB-BD31-4B8C-83A1-F6EECF244321}">
                <p14:modId xmlns="" xmlns:p14="http://schemas.microsoft.com/office/powerpoint/2010/main" val="3010167714"/>
              </p:ext>
            </p:extLst>
          </p:nvPr>
        </p:nvGraphicFramePr>
        <p:xfrm>
          <a:off x="1177289" y="1753834"/>
          <a:ext cx="6400800" cy="740404"/>
        </p:xfrm>
        <a:graphic>
          <a:graphicData uri="http://schemas.openxmlformats.org/drawingml/2006/table">
            <a:tbl>
              <a:tblPr firstRow="1" bandRow="1">
                <a:tableStyleId>{5C22544A-7EE6-4342-B048-85BDC9FD1C3A}</a:tableStyleId>
              </a:tblPr>
              <a:tblGrid>
                <a:gridCol w="3200400"/>
                <a:gridCol w="3200400"/>
              </a:tblGrid>
              <a:tr h="370202">
                <a:tc>
                  <a:txBody>
                    <a:bodyPr/>
                    <a:lstStyle/>
                    <a:p>
                      <a:pPr algn="ctr"/>
                      <a:r>
                        <a:rPr lang="en-US" sz="1800" b="0" i="0" u="none" baseline="0" dirty="0" smtClean="0">
                          <a:solidFill>
                            <a:srgbClr val="000000"/>
                          </a:solidFill>
                          <a:latin typeface="Arial" pitchFamily="34" charset="0"/>
                          <a:cs typeface="Arial" pitchFamily="34" charset="0"/>
                        </a:rPr>
                        <a:t>Independent</a:t>
                      </a:r>
                      <a:endParaRPr lang="en-US" sz="18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800" b="0" i="0" u="none" baseline="0" smtClean="0">
                          <a:solidFill>
                            <a:srgbClr val="000000"/>
                          </a:solidFill>
                          <a:latin typeface="Arial" pitchFamily="34" charset="0"/>
                          <a:cs typeface="Arial" pitchFamily="34" charset="0"/>
                        </a:rPr>
                        <a:t>Dependent</a:t>
                      </a:r>
                      <a:endParaRPr lang="en-US" sz="1800" b="0" i="0" u="none" baseline="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800" b="0" i="0" u="none" baseline="0" dirty="0" smtClean="0">
                          <a:solidFill>
                            <a:srgbClr val="000000"/>
                          </a:solidFill>
                          <a:latin typeface="Arial" pitchFamily="34" charset="0"/>
                          <a:cs typeface="Arial" pitchFamily="34" charset="0"/>
                        </a:rPr>
                        <a:t>Input</a:t>
                      </a:r>
                      <a:endParaRPr lang="en-US" sz="18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800" b="0" i="0" u="none" baseline="0" dirty="0" smtClean="0">
                          <a:solidFill>
                            <a:srgbClr val="000000"/>
                          </a:solidFill>
                          <a:latin typeface="Arial" pitchFamily="34" charset="0"/>
                          <a:cs typeface="Arial" pitchFamily="34" charset="0"/>
                        </a:rPr>
                        <a:t>Output</a:t>
                      </a:r>
                      <a:endParaRPr lang="en-US" sz="18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4" name="TextBox 3"/>
          <p:cNvSpPr txBox="1"/>
          <p:nvPr/>
        </p:nvSpPr>
        <p:spPr>
          <a:xfrm>
            <a:off x="1554480" y="3174486"/>
            <a:ext cx="5806440" cy="1552820"/>
          </a:xfrm>
          <a:prstGeom prst="rect">
            <a:avLst/>
          </a:prstGeom>
          <a:noFill/>
        </p:spPr>
        <p:txBody>
          <a:bodyPr vert="horz" lIns="74761" tIns="37381" rIns="74761" bIns="37381" rtlCol="0">
            <a:spAutoFit/>
          </a:bodyPr>
          <a:lstStyle/>
          <a:p>
            <a:pPr algn="ctr"/>
            <a:r>
              <a:rPr lang="en-US" sz="2400" b="1" dirty="0" smtClean="0">
                <a:solidFill>
                  <a:srgbClr val="0000FF"/>
                </a:solidFill>
                <a:latin typeface="Arial" pitchFamily="34" charset="0"/>
                <a:cs typeface="Arial" pitchFamily="34" charset="0"/>
              </a:rPr>
              <a:t>The independent variable is always in the left column, and the dependent variable is always in the right column.	</a:t>
            </a:r>
            <a:endParaRPr lang="en-US" sz="2400" b="1" dirty="0">
              <a:solidFill>
                <a:srgbClr val="0000FF"/>
              </a:solidFill>
              <a:latin typeface="Arial" pitchFamily="34" charset="0"/>
              <a:cs typeface="Arial" pitchFamily="34" charset="0"/>
            </a:endParaRPr>
          </a:p>
        </p:txBody>
      </p:sp>
      <p:sp>
        <p:nvSpPr>
          <p:cNvPr id="5" name="TextBox 4"/>
          <p:cNvSpPr txBox="1"/>
          <p:nvPr/>
        </p:nvSpPr>
        <p:spPr>
          <a:xfrm>
            <a:off x="628650" y="4636786"/>
            <a:ext cx="7886700" cy="814156"/>
          </a:xfrm>
          <a:prstGeom prst="rect">
            <a:avLst/>
          </a:prstGeom>
          <a:noFill/>
        </p:spPr>
        <p:txBody>
          <a:bodyPr vert="horz" lIns="74761" tIns="37381" rIns="74761" bIns="37381" rtlCol="0">
            <a:spAutoFit/>
          </a:bodyPr>
          <a:lstStyle/>
          <a:p>
            <a:pPr algn="ctr"/>
            <a:r>
              <a:rPr lang="en-US" sz="2400" b="1" dirty="0" smtClean="0">
                <a:solidFill>
                  <a:srgbClr val="0000FF"/>
                </a:solidFill>
                <a:latin typeface="Arial" pitchFamily="34" charset="0"/>
                <a:cs typeface="Arial" pitchFamily="34" charset="0"/>
              </a:rPr>
              <a:t>The relationship between independent &amp; dependent variables and input &amp; output works like a machine.</a:t>
            </a:r>
            <a:endParaRPr lang="en-US" sz="2400" b="1"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3019356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943100" y="240632"/>
            <a:ext cx="5600700" cy="1183488"/>
          </a:xfrm>
          <a:prstGeom prst="rect">
            <a:avLst/>
          </a:prstGeom>
          <a:noFill/>
        </p:spPr>
        <p:txBody>
          <a:bodyPr vert="horz" wrap="square" lIns="74761" tIns="37381" rIns="74761" bIns="37381" rtlCol="0">
            <a:spAutoFit/>
          </a:bodyPr>
          <a:lstStyle/>
          <a:p>
            <a:r>
              <a:rPr lang="en-US" sz="2400" b="1" dirty="0" smtClean="0">
                <a:solidFill>
                  <a:srgbClr val="0000FF"/>
                </a:solidFill>
                <a:latin typeface="Arial" pitchFamily="34" charset="0"/>
                <a:cs typeface="Arial" pitchFamily="34" charset="0"/>
              </a:rPr>
              <a:t>The value of the </a:t>
            </a:r>
            <a:r>
              <a:rPr lang="en-US" sz="2400" b="1" dirty="0" smtClean="0">
                <a:solidFill>
                  <a:srgbClr val="FF0000"/>
                </a:solidFill>
                <a:latin typeface="Arial" pitchFamily="34" charset="0"/>
                <a:cs typeface="Arial" pitchFamily="34" charset="0"/>
              </a:rPr>
              <a:t>output</a:t>
            </a:r>
            <a:r>
              <a:rPr lang="en-US" sz="2400" b="1" dirty="0" smtClean="0">
                <a:solidFill>
                  <a:srgbClr val="0000FF"/>
                </a:solidFill>
                <a:latin typeface="Arial" pitchFamily="34" charset="0"/>
                <a:cs typeface="Arial" pitchFamily="34" charset="0"/>
              </a:rPr>
              <a:t> relies on </a:t>
            </a:r>
          </a:p>
          <a:p>
            <a:r>
              <a:rPr lang="en-US" sz="2400" b="1" dirty="0" smtClean="0">
                <a:solidFill>
                  <a:srgbClr val="0000FF"/>
                </a:solidFill>
                <a:latin typeface="Arial" pitchFamily="34" charset="0"/>
                <a:cs typeface="Arial" pitchFamily="34" charset="0"/>
              </a:rPr>
              <a:t>        1. The value of the </a:t>
            </a:r>
            <a:r>
              <a:rPr lang="en-US" sz="2400" b="1" dirty="0" smtClean="0">
                <a:solidFill>
                  <a:srgbClr val="005500"/>
                </a:solidFill>
                <a:latin typeface="Arial" pitchFamily="34" charset="0"/>
                <a:cs typeface="Arial" pitchFamily="34" charset="0"/>
              </a:rPr>
              <a:t>input</a:t>
            </a:r>
          </a:p>
          <a:p>
            <a:r>
              <a:rPr lang="en-US" sz="2400" b="1" dirty="0" smtClean="0">
                <a:solidFill>
                  <a:srgbClr val="005500"/>
                </a:solidFill>
                <a:latin typeface="Arial" pitchFamily="34" charset="0"/>
                <a:cs typeface="Arial" pitchFamily="34" charset="0"/>
              </a:rPr>
              <a:t> </a:t>
            </a:r>
            <a:r>
              <a:rPr lang="en-US" sz="2400" b="1" dirty="0" smtClean="0">
                <a:solidFill>
                  <a:srgbClr val="0000FF"/>
                </a:solidFill>
                <a:latin typeface="Arial" pitchFamily="34" charset="0"/>
                <a:cs typeface="Arial" pitchFamily="34" charset="0"/>
              </a:rPr>
              <a:t>       2. The </a:t>
            </a:r>
            <a:r>
              <a:rPr lang="en-US" sz="2400" b="1" dirty="0" smtClean="0">
                <a:solidFill>
                  <a:srgbClr val="000000"/>
                </a:solidFill>
                <a:latin typeface="Arial" pitchFamily="34" charset="0"/>
                <a:cs typeface="Arial" pitchFamily="34" charset="0"/>
              </a:rPr>
              <a:t>rule</a:t>
            </a:r>
            <a:endParaRPr lang="en-US" sz="2400" b="1" dirty="0">
              <a:solidFill>
                <a:srgbClr val="000000"/>
              </a:solidFill>
              <a:latin typeface="Arial" pitchFamily="34" charset="0"/>
              <a:cs typeface="Arial" pitchFamily="34" charset="0"/>
            </a:endParaRPr>
          </a:p>
        </p:txBody>
      </p:sp>
      <p:grpSp>
        <p:nvGrpSpPr>
          <p:cNvPr id="8" name="Group 7"/>
          <p:cNvGrpSpPr/>
          <p:nvPr/>
        </p:nvGrpSpPr>
        <p:grpSpPr>
          <a:xfrm>
            <a:off x="994410" y="1287283"/>
            <a:ext cx="6377940" cy="3513317"/>
            <a:chOff x="1104900" y="1362803"/>
            <a:chExt cx="7086600" cy="4821051"/>
          </a:xfrm>
        </p:grpSpPr>
        <p:pic>
          <p:nvPicPr>
            <p:cNvPr id="3" name="Picture 2"/>
            <p:cNvPicPr>
              <a:picLocks/>
            </p:cNvPicPr>
            <p:nvPr/>
          </p:nvPicPr>
          <p:blipFill>
            <a:blip r:embed="rId2" cstate="print">
              <a:extLst>
                <a:ext uri="{28A0092B-C50C-407E-A947-70E740481C1C}">
                  <a14:useLocalDpi xmlns="" xmlns:a14="http://schemas.microsoft.com/office/drawing/2010/main" val="0"/>
                </a:ext>
              </a:extLst>
            </a:blip>
            <a:stretch>
              <a:fillRect/>
            </a:stretch>
          </p:blipFill>
          <p:spPr>
            <a:xfrm>
              <a:off x="1689100" y="1435100"/>
              <a:ext cx="5675249" cy="4271010"/>
            </a:xfrm>
            <a:prstGeom prst="rect">
              <a:avLst/>
            </a:prstGeom>
            <a:solidFill>
              <a:scrgbClr r="0" g="0" b="0">
                <a:alpha val="0"/>
              </a:scrgbClr>
            </a:solidFill>
          </p:spPr>
        </p:pic>
        <p:sp>
          <p:nvSpPr>
            <p:cNvPr id="4" name="TextBox 3"/>
            <p:cNvSpPr txBox="1"/>
            <p:nvPr/>
          </p:nvSpPr>
          <p:spPr>
            <a:xfrm rot="2580000">
              <a:off x="1104900" y="1362803"/>
              <a:ext cx="1041400" cy="422338"/>
            </a:xfrm>
            <a:prstGeom prst="rect">
              <a:avLst/>
            </a:prstGeom>
            <a:noFill/>
          </p:spPr>
          <p:txBody>
            <a:bodyPr vert="horz" rtlCol="0">
              <a:spAutoFit/>
            </a:bodyPr>
            <a:lstStyle/>
            <a:p>
              <a:r>
                <a:rPr lang="en-US" sz="1400" b="1">
                  <a:solidFill>
                    <a:srgbClr val="005500"/>
                  </a:solidFill>
                  <a:latin typeface="Arial - 23"/>
                </a:rPr>
                <a:t>Input</a:t>
              </a:r>
            </a:p>
          </p:txBody>
        </p:sp>
        <p:sp>
          <p:nvSpPr>
            <p:cNvPr id="5" name="TextBox 4"/>
            <p:cNvSpPr txBox="1"/>
            <p:nvPr/>
          </p:nvSpPr>
          <p:spPr>
            <a:xfrm rot="19500000">
              <a:off x="6896100" y="2772503"/>
              <a:ext cx="1295400" cy="422338"/>
            </a:xfrm>
            <a:prstGeom prst="rect">
              <a:avLst/>
            </a:prstGeom>
            <a:noFill/>
          </p:spPr>
          <p:txBody>
            <a:bodyPr vert="horz" rtlCol="0">
              <a:spAutoFit/>
            </a:bodyPr>
            <a:lstStyle/>
            <a:p>
              <a:r>
                <a:rPr lang="en-US" sz="1400" b="1">
                  <a:solidFill>
                    <a:srgbClr val="FF0000"/>
                  </a:solidFill>
                  <a:latin typeface="Arial - 23"/>
                </a:rPr>
                <a:t>Output</a:t>
              </a:r>
            </a:p>
          </p:txBody>
        </p:sp>
        <p:sp>
          <p:nvSpPr>
            <p:cNvPr id="6" name="TextBox 5"/>
            <p:cNvSpPr txBox="1"/>
            <p:nvPr/>
          </p:nvSpPr>
          <p:spPr>
            <a:xfrm>
              <a:off x="4038600" y="5740400"/>
              <a:ext cx="965200" cy="443454"/>
            </a:xfrm>
            <a:prstGeom prst="rect">
              <a:avLst/>
            </a:prstGeom>
            <a:noFill/>
          </p:spPr>
          <p:txBody>
            <a:bodyPr vert="horz" rtlCol="0">
              <a:spAutoFit/>
            </a:bodyPr>
            <a:lstStyle/>
            <a:p>
              <a:r>
                <a:rPr lang="en-US" b="1" smtClean="0">
                  <a:solidFill>
                    <a:srgbClr val="000000"/>
                  </a:solidFill>
                  <a:latin typeface="Arial - 23"/>
                </a:rPr>
                <a:t>Rule</a:t>
              </a:r>
              <a:endParaRPr lang="en-US" b="1">
                <a:solidFill>
                  <a:srgbClr val="000000"/>
                </a:solidFill>
                <a:latin typeface="Arial - 23"/>
              </a:endParaRPr>
            </a:p>
          </p:txBody>
        </p:sp>
        <p:cxnSp>
          <p:nvCxnSpPr>
            <p:cNvPr id="7" name="Straight Connector 6"/>
            <p:cNvCxnSpPr/>
            <p:nvPr/>
          </p:nvCxnSpPr>
          <p:spPr>
            <a:xfrm flipV="1">
              <a:off x="4434206" y="5183759"/>
              <a:ext cx="0" cy="483236"/>
            </a:xfrm>
            <a:prstGeom prst="line">
              <a:avLst/>
            </a:prstGeom>
            <a:ln w="76200" cap="flat" cmpd="sng" algn="ctr">
              <a:solidFill>
                <a:srgbClr val="000000"/>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76200" y="4803377"/>
            <a:ext cx="9410700" cy="1614375"/>
          </a:xfrm>
          <a:prstGeom prst="rect">
            <a:avLst/>
          </a:prstGeom>
          <a:noFill/>
        </p:spPr>
        <p:txBody>
          <a:bodyPr vert="horz" wrap="square" lIns="74761" tIns="37381" rIns="74761" bIns="37381" rtlCol="0">
            <a:spAutoFit/>
          </a:bodyPr>
          <a:lstStyle/>
          <a:p>
            <a:pPr algn="ctr"/>
            <a:r>
              <a:rPr lang="en-US" sz="2000" b="1" dirty="0" smtClean="0">
                <a:solidFill>
                  <a:srgbClr val="0000FF"/>
                </a:solidFill>
                <a:latin typeface="Arial" pitchFamily="34" charset="0"/>
                <a:cs typeface="Arial" pitchFamily="34" charset="0"/>
              </a:rPr>
              <a:t>The </a:t>
            </a:r>
            <a:r>
              <a:rPr lang="en-US" sz="2000" b="1" dirty="0" smtClean="0">
                <a:solidFill>
                  <a:srgbClr val="000000"/>
                </a:solidFill>
                <a:latin typeface="Arial" pitchFamily="34" charset="0"/>
                <a:cs typeface="Arial" pitchFamily="34" charset="0"/>
              </a:rPr>
              <a:t>rule</a:t>
            </a:r>
            <a:r>
              <a:rPr lang="en-US" sz="2000" b="1" dirty="0" smtClean="0">
                <a:solidFill>
                  <a:srgbClr val="0000FF"/>
                </a:solidFill>
                <a:latin typeface="Arial" pitchFamily="34" charset="0"/>
                <a:cs typeface="Arial" pitchFamily="34" charset="0"/>
              </a:rPr>
              <a:t> is the relationship between the input and the output.</a:t>
            </a:r>
          </a:p>
          <a:p>
            <a:pPr algn="ctr"/>
            <a:r>
              <a:rPr lang="en-US" sz="2000" b="1" dirty="0" smtClean="0">
                <a:solidFill>
                  <a:srgbClr val="0000FF"/>
                </a:solidFill>
                <a:latin typeface="Arial" pitchFamily="34" charset="0"/>
                <a:cs typeface="Arial" pitchFamily="34" charset="0"/>
              </a:rPr>
              <a:t> </a:t>
            </a:r>
          </a:p>
          <a:p>
            <a:pPr algn="ctr"/>
            <a:r>
              <a:rPr lang="en-US" sz="2000" b="1" dirty="0" smtClean="0">
                <a:solidFill>
                  <a:srgbClr val="0000FF"/>
                </a:solidFill>
                <a:latin typeface="Arial" pitchFamily="34" charset="0"/>
                <a:cs typeface="Arial" pitchFamily="34" charset="0"/>
              </a:rPr>
              <a:t>It says what happens to the input inside the machine.</a:t>
            </a:r>
          </a:p>
          <a:p>
            <a:pPr algn="ctr"/>
            <a:r>
              <a:rPr lang="en-US" sz="2000" b="1" dirty="0" smtClean="0">
                <a:solidFill>
                  <a:srgbClr val="0000FF"/>
                </a:solidFill>
                <a:latin typeface="Arial" pitchFamily="34" charset="0"/>
                <a:cs typeface="Arial" pitchFamily="34" charset="0"/>
              </a:rPr>
              <a:t> </a:t>
            </a:r>
          </a:p>
          <a:p>
            <a:pPr algn="ctr"/>
            <a:r>
              <a:rPr lang="en-US" sz="2000" b="1" dirty="0" smtClean="0">
                <a:solidFill>
                  <a:srgbClr val="0000FF"/>
                </a:solidFill>
                <a:latin typeface="Arial" pitchFamily="34" charset="0"/>
                <a:cs typeface="Arial" pitchFamily="34" charset="0"/>
              </a:rPr>
              <a:t>The value of the output </a:t>
            </a:r>
            <a:r>
              <a:rPr lang="en-US" sz="2000" b="1" dirty="0" smtClean="0">
                <a:solidFill>
                  <a:srgbClr val="4B0082"/>
                </a:solidFill>
                <a:latin typeface="Arial" pitchFamily="34" charset="0"/>
                <a:cs typeface="Arial" pitchFamily="34" charset="0"/>
              </a:rPr>
              <a:t>always</a:t>
            </a:r>
            <a:r>
              <a:rPr lang="en-US" sz="2000" b="1" dirty="0" smtClean="0">
                <a:solidFill>
                  <a:srgbClr val="0000FF"/>
                </a:solidFill>
                <a:latin typeface="Arial" pitchFamily="34" charset="0"/>
                <a:cs typeface="Arial" pitchFamily="34" charset="0"/>
              </a:rPr>
              <a:t> depends on the value of the input.</a:t>
            </a:r>
            <a:endParaRPr lang="en-US" sz="2000" b="1"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2009254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Picture 2"/>
          <p:cNvPicPr>
            <a:picLocks/>
          </p:cNvPicPr>
          <p:nvPr/>
        </p:nvPicPr>
        <p:blipFill>
          <a:blip r:embed="rId2" cstate="print">
            <a:extLst>
              <a:ext uri="{28A0092B-C50C-407E-A947-70E740481C1C}">
                <a14:useLocalDpi xmlns="" xmlns:a14="http://schemas.microsoft.com/office/drawing/2010/main" val="0"/>
              </a:ext>
            </a:extLst>
          </a:blip>
          <a:stretch>
            <a:fillRect/>
          </a:stretch>
        </p:blipFill>
        <p:spPr>
          <a:xfrm>
            <a:off x="1085850" y="953272"/>
            <a:ext cx="6925208" cy="2742182"/>
          </a:xfrm>
          <a:prstGeom prst="rect">
            <a:avLst/>
          </a:prstGeom>
          <a:solidFill>
            <a:scrgbClr r="0" g="0" b="0">
              <a:alpha val="0"/>
            </a:scrgbClr>
          </a:solidFill>
        </p:spPr>
      </p:pic>
      <p:sp>
        <p:nvSpPr>
          <p:cNvPr id="2" name="TextBox 1"/>
          <p:cNvSpPr txBox="1"/>
          <p:nvPr/>
        </p:nvSpPr>
        <p:spPr>
          <a:xfrm>
            <a:off x="1513789" y="317176"/>
            <a:ext cx="6069330" cy="444824"/>
          </a:xfrm>
          <a:prstGeom prst="rect">
            <a:avLst/>
          </a:prstGeom>
          <a:noFill/>
        </p:spPr>
        <p:txBody>
          <a:bodyPr vert="horz" wrap="square" lIns="74761" tIns="37381" rIns="74761" bIns="37381" rtlCol="0">
            <a:spAutoFit/>
          </a:bodyPr>
          <a:lstStyle/>
          <a:p>
            <a:r>
              <a:rPr lang="en-US" sz="2400" b="1" dirty="0" smtClean="0">
                <a:solidFill>
                  <a:srgbClr val="0000FF"/>
                </a:solidFill>
                <a:latin typeface="Arial" pitchFamily="34" charset="0"/>
                <a:cs typeface="Arial" pitchFamily="34" charset="0"/>
              </a:rPr>
              <a:t>Let's Practice figuring out the rule.</a:t>
            </a:r>
          </a:p>
        </p:txBody>
      </p:sp>
      <p:pic>
        <p:nvPicPr>
          <p:cNvPr id="4" name="Picture 3"/>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2423160" y="4442428"/>
            <a:ext cx="3131820" cy="1577143"/>
          </a:xfrm>
          <a:prstGeom prst="rect">
            <a:avLst/>
          </a:prstGeom>
          <a:solidFill>
            <a:scrgbClr r="0" g="0" b="0">
              <a:alpha val="0"/>
            </a:scrgbClr>
          </a:solidFill>
        </p:spPr>
      </p:pic>
      <p:sp>
        <p:nvSpPr>
          <p:cNvPr id="5" name="TextBox 4"/>
          <p:cNvSpPr txBox="1"/>
          <p:nvPr/>
        </p:nvSpPr>
        <p:spPr>
          <a:xfrm>
            <a:off x="537210" y="1018057"/>
            <a:ext cx="2815590" cy="537157"/>
          </a:xfrm>
          <a:prstGeom prst="rect">
            <a:avLst/>
          </a:prstGeom>
          <a:noFill/>
        </p:spPr>
        <p:txBody>
          <a:bodyPr vert="horz" wrap="square" lIns="74761" tIns="37381" rIns="74761" bIns="37381" rtlCol="0">
            <a:spAutoFit/>
          </a:bodyPr>
          <a:lstStyle/>
          <a:p>
            <a:r>
              <a:rPr lang="en-US" sz="1400" dirty="0">
                <a:solidFill>
                  <a:srgbClr val="009300"/>
                </a:solidFill>
                <a:latin typeface="Arial" pitchFamily="34" charset="0"/>
                <a:cs typeface="Arial" pitchFamily="34" charset="0"/>
              </a:rPr>
              <a:t>Step 1. </a:t>
            </a:r>
          </a:p>
          <a:p>
            <a:r>
              <a:rPr lang="en-US" sz="1400" dirty="0">
                <a:solidFill>
                  <a:srgbClr val="009300"/>
                </a:solidFill>
                <a:latin typeface="Arial" pitchFamily="34" charset="0"/>
                <a:cs typeface="Arial" pitchFamily="34" charset="0"/>
              </a:rPr>
              <a:t>Assign a value to the input</a:t>
            </a:r>
            <a:r>
              <a:rPr lang="en-US" sz="1600" dirty="0">
                <a:solidFill>
                  <a:srgbClr val="009300"/>
                </a:solidFill>
                <a:latin typeface="Arial - 16"/>
              </a:rPr>
              <a:t>.</a:t>
            </a:r>
          </a:p>
        </p:txBody>
      </p:sp>
      <p:sp>
        <p:nvSpPr>
          <p:cNvPr id="6" name="TextBox 5"/>
          <p:cNvSpPr txBox="1"/>
          <p:nvPr/>
        </p:nvSpPr>
        <p:spPr>
          <a:xfrm>
            <a:off x="365760" y="2480356"/>
            <a:ext cx="1463040" cy="721823"/>
          </a:xfrm>
          <a:prstGeom prst="rect">
            <a:avLst/>
          </a:prstGeom>
          <a:noFill/>
        </p:spPr>
        <p:txBody>
          <a:bodyPr vert="horz" wrap="square" lIns="74761" tIns="37381" rIns="74761" bIns="37381" rtlCol="0">
            <a:spAutoFit/>
          </a:bodyPr>
          <a:lstStyle/>
          <a:p>
            <a:r>
              <a:rPr lang="en-US" sz="1400" dirty="0">
                <a:solidFill>
                  <a:srgbClr val="0000FF"/>
                </a:solidFill>
                <a:latin typeface="Arial" pitchFamily="34" charset="0"/>
                <a:cs typeface="Arial" pitchFamily="34" charset="0"/>
              </a:rPr>
              <a:t>Step 2. </a:t>
            </a:r>
          </a:p>
          <a:p>
            <a:r>
              <a:rPr lang="en-US" sz="1400" dirty="0">
                <a:solidFill>
                  <a:srgbClr val="0000FF"/>
                </a:solidFill>
                <a:latin typeface="Arial" pitchFamily="34" charset="0"/>
                <a:cs typeface="Arial" pitchFamily="34" charset="0"/>
              </a:rPr>
              <a:t>Hit Enter to see the output</a:t>
            </a:r>
            <a:r>
              <a:rPr lang="en-US" sz="1400" b="1" dirty="0">
                <a:solidFill>
                  <a:srgbClr val="0000FF"/>
                </a:solidFill>
                <a:latin typeface="Arial" pitchFamily="34" charset="0"/>
                <a:cs typeface="Arial" pitchFamily="34" charset="0"/>
              </a:rPr>
              <a:t>.</a:t>
            </a:r>
          </a:p>
        </p:txBody>
      </p:sp>
      <p:sp>
        <p:nvSpPr>
          <p:cNvPr id="7" name="TextBox 6"/>
          <p:cNvSpPr txBox="1"/>
          <p:nvPr/>
        </p:nvSpPr>
        <p:spPr>
          <a:xfrm>
            <a:off x="7772400" y="1287809"/>
            <a:ext cx="1379220" cy="1368154"/>
          </a:xfrm>
          <a:prstGeom prst="rect">
            <a:avLst/>
          </a:prstGeom>
          <a:noFill/>
        </p:spPr>
        <p:txBody>
          <a:bodyPr vert="horz" wrap="square" lIns="74761" tIns="37381" rIns="74761" bIns="37381" rtlCol="0">
            <a:spAutoFit/>
          </a:bodyPr>
          <a:lstStyle/>
          <a:p>
            <a:pPr algn="ctr"/>
            <a:r>
              <a:rPr lang="en-US" sz="1400" dirty="0">
                <a:solidFill>
                  <a:srgbClr val="000000"/>
                </a:solidFill>
                <a:latin typeface="Arial" pitchFamily="34" charset="0"/>
                <a:cs typeface="Arial" pitchFamily="34" charset="0"/>
              </a:rPr>
              <a:t>The</a:t>
            </a:r>
            <a:r>
              <a:rPr lang="en-US" sz="1400" dirty="0">
                <a:solidFill>
                  <a:srgbClr val="0000FF"/>
                </a:solidFill>
                <a:latin typeface="Arial" pitchFamily="34" charset="0"/>
                <a:cs typeface="Arial" pitchFamily="34" charset="0"/>
              </a:rPr>
              <a:t> </a:t>
            </a:r>
            <a:r>
              <a:rPr lang="en-US" sz="1400" dirty="0">
                <a:solidFill>
                  <a:srgbClr val="009300"/>
                </a:solidFill>
                <a:latin typeface="Arial" pitchFamily="34" charset="0"/>
                <a:cs typeface="Arial" pitchFamily="34" charset="0"/>
              </a:rPr>
              <a:t>input</a:t>
            </a:r>
            <a:r>
              <a:rPr lang="en-US" sz="1400" dirty="0">
                <a:solidFill>
                  <a:srgbClr val="0000FF"/>
                </a:solidFill>
                <a:latin typeface="Arial" pitchFamily="34" charset="0"/>
                <a:cs typeface="Arial" pitchFamily="34" charset="0"/>
              </a:rPr>
              <a:t> </a:t>
            </a:r>
          </a:p>
          <a:p>
            <a:pPr algn="ctr"/>
            <a:r>
              <a:rPr lang="en-US" sz="1400" dirty="0">
                <a:latin typeface="Arial" pitchFamily="34" charset="0"/>
                <a:cs typeface="Arial" pitchFamily="34" charset="0"/>
              </a:rPr>
              <a:t>a</a:t>
            </a:r>
            <a:r>
              <a:rPr lang="en-US" sz="1400" dirty="0">
                <a:solidFill>
                  <a:srgbClr val="000000"/>
                </a:solidFill>
                <a:latin typeface="Arial" pitchFamily="34" charset="0"/>
                <a:cs typeface="Arial" pitchFamily="34" charset="0"/>
              </a:rPr>
              <a:t>nd</a:t>
            </a:r>
            <a:r>
              <a:rPr lang="en-US" sz="1400" dirty="0">
                <a:solidFill>
                  <a:srgbClr val="0000FF"/>
                </a:solidFill>
                <a:latin typeface="Arial" pitchFamily="34" charset="0"/>
                <a:cs typeface="Arial" pitchFamily="34" charset="0"/>
              </a:rPr>
              <a:t> output </a:t>
            </a:r>
          </a:p>
          <a:p>
            <a:pPr algn="ctr"/>
            <a:r>
              <a:rPr lang="en-US" sz="1400" dirty="0">
                <a:latin typeface="Arial" pitchFamily="34" charset="0"/>
                <a:cs typeface="Arial" pitchFamily="34" charset="0"/>
              </a:rPr>
              <a:t>v</a:t>
            </a:r>
            <a:r>
              <a:rPr lang="en-US" sz="1400" dirty="0">
                <a:solidFill>
                  <a:srgbClr val="000000"/>
                </a:solidFill>
                <a:latin typeface="Arial" pitchFamily="34" charset="0"/>
                <a:cs typeface="Arial" pitchFamily="34" charset="0"/>
              </a:rPr>
              <a:t>alues </a:t>
            </a:r>
          </a:p>
          <a:p>
            <a:pPr algn="ctr"/>
            <a:r>
              <a:rPr lang="en-US" sz="1400" dirty="0">
                <a:solidFill>
                  <a:srgbClr val="000000"/>
                </a:solidFill>
                <a:latin typeface="Arial" pitchFamily="34" charset="0"/>
                <a:cs typeface="Arial" pitchFamily="34" charset="0"/>
              </a:rPr>
              <a:t>will show </a:t>
            </a:r>
          </a:p>
          <a:p>
            <a:pPr algn="ctr"/>
            <a:r>
              <a:rPr lang="en-US" sz="1400" dirty="0">
                <a:solidFill>
                  <a:srgbClr val="000000"/>
                </a:solidFill>
                <a:latin typeface="Arial" pitchFamily="34" charset="0"/>
                <a:cs typeface="Arial" pitchFamily="34" charset="0"/>
              </a:rPr>
              <a:t>on </a:t>
            </a:r>
          </a:p>
          <a:p>
            <a:pPr algn="ctr"/>
            <a:r>
              <a:rPr lang="en-US" sz="1400" dirty="0">
                <a:solidFill>
                  <a:srgbClr val="000000"/>
                </a:solidFill>
                <a:latin typeface="Arial" pitchFamily="34" charset="0"/>
                <a:cs typeface="Arial" pitchFamily="34" charset="0"/>
              </a:rPr>
              <a:t>this table.</a:t>
            </a:r>
          </a:p>
        </p:txBody>
      </p:sp>
      <p:sp>
        <p:nvSpPr>
          <p:cNvPr id="8" name="TextBox 7"/>
          <p:cNvSpPr txBox="1"/>
          <p:nvPr/>
        </p:nvSpPr>
        <p:spPr>
          <a:xfrm>
            <a:off x="1314450" y="3794575"/>
            <a:ext cx="5086350" cy="506379"/>
          </a:xfrm>
          <a:prstGeom prst="rect">
            <a:avLst/>
          </a:prstGeom>
          <a:noFill/>
        </p:spPr>
        <p:txBody>
          <a:bodyPr vert="horz" wrap="square" lIns="74761" tIns="37381" rIns="74761" bIns="37381" rtlCol="0">
            <a:spAutoFit/>
          </a:bodyPr>
          <a:lstStyle/>
          <a:p>
            <a:r>
              <a:rPr lang="en-US" sz="1400" dirty="0">
                <a:solidFill>
                  <a:srgbClr val="000000"/>
                </a:solidFill>
                <a:latin typeface="Arial" pitchFamily="34" charset="0"/>
                <a:cs typeface="Arial" pitchFamily="34" charset="0"/>
              </a:rPr>
              <a:t>Step 3. Once you have enough input/output values to figure    </a:t>
            </a:r>
          </a:p>
          <a:p>
            <a:r>
              <a:rPr lang="en-US" sz="1400" dirty="0">
                <a:solidFill>
                  <a:srgbClr val="000000"/>
                </a:solidFill>
                <a:latin typeface="Arial" pitchFamily="34" charset="0"/>
                <a:cs typeface="Arial" pitchFamily="34" charset="0"/>
              </a:rPr>
              <a:t>             out the rule, select + or * and the addend or factor.</a:t>
            </a:r>
          </a:p>
        </p:txBody>
      </p:sp>
      <p:cxnSp>
        <p:nvCxnSpPr>
          <p:cNvPr id="9" name="Straight Connector 8"/>
          <p:cNvCxnSpPr/>
          <p:nvPr/>
        </p:nvCxnSpPr>
        <p:spPr>
          <a:xfrm flipV="1">
            <a:off x="2771661" y="3027053"/>
            <a:ext cx="156134" cy="550861"/>
          </a:xfrm>
          <a:prstGeom prst="line">
            <a:avLst/>
          </a:prstGeom>
          <a:ln w="38100" cap="flat" cmpd="sng" algn="ctr">
            <a:solidFill>
              <a:srgbClr val="000000"/>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4764938" y="2953475"/>
            <a:ext cx="264262" cy="489408"/>
          </a:xfrm>
          <a:prstGeom prst="line">
            <a:avLst/>
          </a:prstGeom>
          <a:ln w="38100" cap="flat" cmpd="sng" algn="ctr">
            <a:solidFill>
              <a:srgbClr val="000000"/>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4360" y="4951458"/>
            <a:ext cx="1828800" cy="506379"/>
          </a:xfrm>
          <a:prstGeom prst="rect">
            <a:avLst/>
          </a:prstGeom>
          <a:noFill/>
        </p:spPr>
        <p:txBody>
          <a:bodyPr vert="horz" wrap="square" lIns="74761" tIns="37381" rIns="74761" bIns="37381" rtlCol="0">
            <a:spAutoFit/>
          </a:bodyPr>
          <a:lstStyle/>
          <a:p>
            <a:r>
              <a:rPr lang="en-US" sz="1400" dirty="0">
                <a:solidFill>
                  <a:srgbClr val="FF0000"/>
                </a:solidFill>
                <a:latin typeface="Arial" pitchFamily="34" charset="0"/>
                <a:cs typeface="Arial" pitchFamily="34" charset="0"/>
              </a:rPr>
              <a:t>Step 4. </a:t>
            </a:r>
          </a:p>
          <a:p>
            <a:r>
              <a:rPr lang="en-US" sz="1400" dirty="0">
                <a:solidFill>
                  <a:srgbClr val="FF0000"/>
                </a:solidFill>
                <a:latin typeface="Arial" pitchFamily="34" charset="0"/>
                <a:cs typeface="Arial" pitchFamily="34" charset="0"/>
              </a:rPr>
              <a:t>Check Your Rule</a:t>
            </a:r>
          </a:p>
        </p:txBody>
      </p:sp>
      <p:grpSp>
        <p:nvGrpSpPr>
          <p:cNvPr id="14" name="Group 13"/>
          <p:cNvGrpSpPr/>
          <p:nvPr/>
        </p:nvGrpSpPr>
        <p:grpSpPr>
          <a:xfrm>
            <a:off x="6000750" y="4434285"/>
            <a:ext cx="2857500" cy="1443605"/>
            <a:chOff x="6667500" y="6084824"/>
            <a:chExt cx="3175000" cy="1980947"/>
          </a:xfrm>
        </p:grpSpPr>
        <p:sp>
          <p:nvSpPr>
            <p:cNvPr id="12" name="Freeform 11">
              <a:hlinkClick r:id="rId4"/>
            </p:cNvPr>
            <p:cNvSpPr/>
            <p:nvPr/>
          </p:nvSpPr>
          <p:spPr>
            <a:xfrm>
              <a:off x="7264273" y="6084824"/>
              <a:ext cx="1980947" cy="1980947"/>
            </a:xfrm>
            <a:custGeom>
              <a:avLst/>
              <a:gdLst/>
              <a:ahLst/>
              <a:cxnLst/>
              <a:rect l="0" t="0" r="0" b="0"/>
              <a:pathLst>
                <a:path w="1980947" h="1980947">
                  <a:moveTo>
                    <a:pt x="0" y="0"/>
                  </a:moveTo>
                  <a:lnTo>
                    <a:pt x="1980946" y="0"/>
                  </a:lnTo>
                  <a:lnTo>
                    <a:pt x="1980946" y="1980946"/>
                  </a:lnTo>
                  <a:lnTo>
                    <a:pt x="0" y="1980946"/>
                  </a:lnTo>
                  <a:close/>
                </a:path>
              </a:pathLst>
            </a:custGeom>
            <a:solidFill>
              <a:srgbClr val="FFFF00"/>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hlinkClick r:id="rId4"/>
            </p:cNvPr>
            <p:cNvSpPr txBox="1"/>
            <p:nvPr/>
          </p:nvSpPr>
          <p:spPr>
            <a:xfrm>
              <a:off x="6667500" y="6400800"/>
              <a:ext cx="3175000" cy="1140313"/>
            </a:xfrm>
            <a:prstGeom prst="rect">
              <a:avLst/>
            </a:prstGeom>
            <a:noFill/>
          </p:spPr>
          <p:txBody>
            <a:bodyPr vert="horz" rtlCol="0">
              <a:spAutoFit/>
            </a:bodyPr>
            <a:lstStyle/>
            <a:p>
              <a:pPr algn="ctr"/>
              <a:r>
                <a:rPr lang="en-US" sz="1600">
                  <a:solidFill>
                    <a:srgbClr val="0000FF"/>
                  </a:solidFill>
                  <a:latin typeface="Arial - 27"/>
                </a:rPr>
                <a:t>Click here </a:t>
              </a:r>
            </a:p>
            <a:p>
              <a:pPr algn="ctr"/>
              <a:r>
                <a:rPr lang="en-US" sz="1600">
                  <a:solidFill>
                    <a:srgbClr val="0000FF"/>
                  </a:solidFill>
                  <a:latin typeface="Arial - 27"/>
                </a:rPr>
                <a:t>for online </a:t>
              </a:r>
            </a:p>
            <a:p>
              <a:pPr algn="ctr"/>
              <a:r>
                <a:rPr lang="en-US" sz="1600">
                  <a:solidFill>
                    <a:srgbClr val="0000FF"/>
                  </a:solidFill>
                  <a:latin typeface="Arial - 27"/>
                </a:rPr>
                <a:t>practice.</a:t>
              </a:r>
            </a:p>
          </p:txBody>
        </p:sp>
      </p:grpSp>
    </p:spTree>
    <p:extLst>
      <p:ext uri="{BB962C8B-B14F-4D97-AF65-F5344CB8AC3E}">
        <p14:creationId xmlns="" xmlns:p14="http://schemas.microsoft.com/office/powerpoint/2010/main" val="2881699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1559395" y="1829263"/>
            <a:ext cx="5730889" cy="3185408"/>
          </a:xfrm>
          <a:custGeom>
            <a:avLst/>
            <a:gdLst/>
            <a:ahLst/>
            <a:cxnLst/>
            <a:rect l="0" t="0" r="0" b="0"/>
            <a:pathLst>
              <a:path w="6367654" h="4371087">
                <a:moveTo>
                  <a:pt x="0" y="0"/>
                </a:moveTo>
                <a:lnTo>
                  <a:pt x="6367653" y="0"/>
                </a:lnTo>
                <a:lnTo>
                  <a:pt x="6367653" y="4371086"/>
                </a:lnTo>
                <a:lnTo>
                  <a:pt x="0" y="4371086"/>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a:p>
        </p:txBody>
      </p:sp>
      <p:sp>
        <p:nvSpPr>
          <p:cNvPr id="3" name="Freeform 2"/>
          <p:cNvSpPr/>
          <p:nvPr/>
        </p:nvSpPr>
        <p:spPr>
          <a:xfrm>
            <a:off x="1601801" y="3439643"/>
            <a:ext cx="5688483" cy="17678"/>
          </a:xfrm>
          <a:custGeom>
            <a:avLst/>
            <a:gdLst/>
            <a:ahLst/>
            <a:cxnLst/>
            <a:rect l="0" t="0" r="0" b="0"/>
            <a:pathLst>
              <a:path w="6320537" h="24258">
                <a:moveTo>
                  <a:pt x="0" y="0"/>
                </a:moveTo>
                <a:lnTo>
                  <a:pt x="6320536" y="0"/>
                </a:lnTo>
                <a:lnTo>
                  <a:pt x="6320536" y="24257"/>
                </a:lnTo>
                <a:lnTo>
                  <a:pt x="0" y="24257"/>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a:p>
        </p:txBody>
      </p:sp>
      <p:cxnSp>
        <p:nvCxnSpPr>
          <p:cNvPr id="4" name="Straight Connector 3"/>
          <p:cNvCxnSpPr/>
          <p:nvPr/>
        </p:nvCxnSpPr>
        <p:spPr>
          <a:xfrm>
            <a:off x="1644320" y="2572537"/>
            <a:ext cx="5645963"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580655" y="4289073"/>
            <a:ext cx="5645963"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170121" y="1846940"/>
            <a:ext cx="0" cy="3185407"/>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60320" y="1897288"/>
            <a:ext cx="914400" cy="506379"/>
          </a:xfrm>
          <a:prstGeom prst="rect">
            <a:avLst/>
          </a:prstGeom>
          <a:noFill/>
        </p:spPr>
        <p:txBody>
          <a:bodyPr vert="horz" lIns="74761" tIns="37381" rIns="74761" bIns="37381" rtlCol="0">
            <a:spAutoFit/>
          </a:bodyPr>
          <a:lstStyle/>
          <a:p>
            <a:r>
              <a:rPr lang="en-US" sz="2800">
                <a:solidFill>
                  <a:srgbClr val="0000FF"/>
                </a:solidFill>
                <a:latin typeface="Comic Sans MS - 45"/>
              </a:rPr>
              <a:t>n</a:t>
            </a:r>
          </a:p>
        </p:txBody>
      </p:sp>
      <p:sp>
        <p:nvSpPr>
          <p:cNvPr id="8" name="TextBox 7"/>
          <p:cNvSpPr txBox="1"/>
          <p:nvPr/>
        </p:nvSpPr>
        <p:spPr>
          <a:xfrm>
            <a:off x="5097780" y="1952818"/>
            <a:ext cx="1325880" cy="475602"/>
          </a:xfrm>
          <a:prstGeom prst="rect">
            <a:avLst/>
          </a:prstGeom>
          <a:noFill/>
        </p:spPr>
        <p:txBody>
          <a:bodyPr vert="horz" lIns="74761" tIns="37381" rIns="74761" bIns="37381" rtlCol="0">
            <a:spAutoFit/>
          </a:bodyPr>
          <a:lstStyle/>
          <a:p>
            <a:r>
              <a:rPr lang="en-US" sz="2600">
                <a:solidFill>
                  <a:srgbClr val="0000FF"/>
                </a:solidFill>
                <a:latin typeface="Comic Sans MS - 43"/>
              </a:rPr>
              <a:t> 2n</a:t>
            </a:r>
          </a:p>
        </p:txBody>
      </p:sp>
      <p:sp>
        <p:nvSpPr>
          <p:cNvPr id="9" name="TextBox 8"/>
          <p:cNvSpPr txBox="1"/>
          <p:nvPr/>
        </p:nvSpPr>
        <p:spPr>
          <a:xfrm>
            <a:off x="2457450" y="2674713"/>
            <a:ext cx="1257300" cy="490990"/>
          </a:xfrm>
          <a:prstGeom prst="rect">
            <a:avLst/>
          </a:prstGeom>
          <a:noFill/>
        </p:spPr>
        <p:txBody>
          <a:bodyPr vert="horz" lIns="74761" tIns="37381" rIns="74761" bIns="37381" rtlCol="0">
            <a:spAutoFit/>
          </a:bodyPr>
          <a:lstStyle/>
          <a:p>
            <a:r>
              <a:rPr lang="en-US" sz="2700">
                <a:solidFill>
                  <a:srgbClr val="000000"/>
                </a:solidFill>
                <a:latin typeface="Comic Sans MS - 44"/>
              </a:rPr>
              <a:t>20</a:t>
            </a:r>
          </a:p>
        </p:txBody>
      </p:sp>
      <p:sp>
        <p:nvSpPr>
          <p:cNvPr id="10" name="TextBox 9"/>
          <p:cNvSpPr txBox="1"/>
          <p:nvPr/>
        </p:nvSpPr>
        <p:spPr>
          <a:xfrm>
            <a:off x="2434590" y="3600219"/>
            <a:ext cx="1257300" cy="490990"/>
          </a:xfrm>
          <a:prstGeom prst="rect">
            <a:avLst/>
          </a:prstGeom>
          <a:noFill/>
        </p:spPr>
        <p:txBody>
          <a:bodyPr vert="horz" lIns="74761" tIns="37381" rIns="74761" bIns="37381" rtlCol="0">
            <a:spAutoFit/>
          </a:bodyPr>
          <a:lstStyle/>
          <a:p>
            <a:r>
              <a:rPr lang="en-US" sz="2700">
                <a:solidFill>
                  <a:srgbClr val="000000"/>
                </a:solidFill>
                <a:latin typeface="Comic Sans MS - 44"/>
              </a:rPr>
              <a:t>40</a:t>
            </a:r>
          </a:p>
        </p:txBody>
      </p:sp>
      <p:sp>
        <p:nvSpPr>
          <p:cNvPr id="11" name="TextBox 10"/>
          <p:cNvSpPr txBox="1"/>
          <p:nvPr/>
        </p:nvSpPr>
        <p:spPr>
          <a:xfrm>
            <a:off x="2354580" y="4377644"/>
            <a:ext cx="1508760" cy="490990"/>
          </a:xfrm>
          <a:prstGeom prst="rect">
            <a:avLst/>
          </a:prstGeom>
          <a:noFill/>
        </p:spPr>
        <p:txBody>
          <a:bodyPr vert="horz" lIns="74761" tIns="37381" rIns="74761" bIns="37381" rtlCol="0">
            <a:spAutoFit/>
          </a:bodyPr>
          <a:lstStyle/>
          <a:p>
            <a:r>
              <a:rPr lang="en-US" sz="2700">
                <a:solidFill>
                  <a:srgbClr val="000000"/>
                </a:solidFill>
                <a:latin typeface="Comic Sans MS - 45"/>
              </a:rPr>
              <a:t>100</a:t>
            </a:r>
          </a:p>
        </p:txBody>
      </p:sp>
      <p:sp>
        <p:nvSpPr>
          <p:cNvPr id="12" name="TextBox 11"/>
          <p:cNvSpPr txBox="1"/>
          <p:nvPr/>
        </p:nvSpPr>
        <p:spPr>
          <a:xfrm>
            <a:off x="5314950" y="4423920"/>
            <a:ext cx="1280160" cy="414046"/>
          </a:xfrm>
          <a:prstGeom prst="rect">
            <a:avLst/>
          </a:prstGeom>
          <a:noFill/>
        </p:spPr>
        <p:txBody>
          <a:bodyPr vert="horz" lIns="74761" tIns="37381" rIns="74761" bIns="37381" rtlCol="0">
            <a:spAutoFit/>
          </a:bodyPr>
          <a:lstStyle/>
          <a:p>
            <a:r>
              <a:rPr lang="en-US" sz="2200">
                <a:solidFill>
                  <a:srgbClr val="000000"/>
                </a:solidFill>
                <a:latin typeface="Comic Sans MS - 36"/>
              </a:rPr>
              <a:t>200</a:t>
            </a:r>
          </a:p>
        </p:txBody>
      </p:sp>
      <p:sp>
        <p:nvSpPr>
          <p:cNvPr id="13" name="TextBox 12"/>
          <p:cNvSpPr txBox="1"/>
          <p:nvPr/>
        </p:nvSpPr>
        <p:spPr>
          <a:xfrm>
            <a:off x="5394960" y="3627984"/>
            <a:ext cx="1028700" cy="414046"/>
          </a:xfrm>
          <a:prstGeom prst="rect">
            <a:avLst/>
          </a:prstGeom>
          <a:noFill/>
        </p:spPr>
        <p:txBody>
          <a:bodyPr vert="horz" lIns="74761" tIns="37381" rIns="74761" bIns="37381" rtlCol="0">
            <a:spAutoFit/>
          </a:bodyPr>
          <a:lstStyle/>
          <a:p>
            <a:r>
              <a:rPr lang="en-US" sz="2200">
                <a:solidFill>
                  <a:srgbClr val="000000"/>
                </a:solidFill>
                <a:latin typeface="Comic Sans MS - 36"/>
              </a:rPr>
              <a:t>80</a:t>
            </a:r>
          </a:p>
        </p:txBody>
      </p:sp>
      <p:sp>
        <p:nvSpPr>
          <p:cNvPr id="14" name="TextBox 13"/>
          <p:cNvSpPr txBox="1"/>
          <p:nvPr/>
        </p:nvSpPr>
        <p:spPr>
          <a:xfrm>
            <a:off x="5337810" y="2758009"/>
            <a:ext cx="1028700" cy="414046"/>
          </a:xfrm>
          <a:prstGeom prst="rect">
            <a:avLst/>
          </a:prstGeom>
          <a:noFill/>
        </p:spPr>
        <p:txBody>
          <a:bodyPr vert="horz" lIns="74761" tIns="37381" rIns="74761" bIns="37381" rtlCol="0">
            <a:spAutoFit/>
          </a:bodyPr>
          <a:lstStyle/>
          <a:p>
            <a:r>
              <a:rPr lang="en-US" sz="2200">
                <a:solidFill>
                  <a:srgbClr val="000000"/>
                </a:solidFill>
                <a:latin typeface="Comic Sans MS - 36"/>
              </a:rPr>
              <a:t>40</a:t>
            </a:r>
          </a:p>
        </p:txBody>
      </p:sp>
      <p:grpSp>
        <p:nvGrpSpPr>
          <p:cNvPr id="17" name="Group 16"/>
          <p:cNvGrpSpPr/>
          <p:nvPr/>
        </p:nvGrpSpPr>
        <p:grpSpPr>
          <a:xfrm>
            <a:off x="4263390" y="2628438"/>
            <a:ext cx="3028950" cy="881591"/>
            <a:chOff x="4737100" y="3606800"/>
            <a:chExt cx="3365500" cy="1209738"/>
          </a:xfrm>
        </p:grpSpPr>
        <p:sp>
          <p:nvSpPr>
            <p:cNvPr id="15" name="Freeform 14"/>
            <p:cNvSpPr/>
            <p:nvPr/>
          </p:nvSpPr>
          <p:spPr>
            <a:xfrm>
              <a:off x="4737100" y="3606800"/>
              <a:ext cx="3302001" cy="1054101"/>
            </a:xfrm>
            <a:custGeom>
              <a:avLst/>
              <a:gdLst/>
              <a:ahLst/>
              <a:cxnLst/>
              <a:rect l="0" t="0" r="0" b="0"/>
              <a:pathLst>
                <a:path w="3302001" h="1054101">
                  <a:moveTo>
                    <a:pt x="0" y="0"/>
                  </a:moveTo>
                  <a:lnTo>
                    <a:pt x="3302000" y="0"/>
                  </a:lnTo>
                  <a:lnTo>
                    <a:pt x="3302000" y="1054100"/>
                  </a:lnTo>
                  <a:lnTo>
                    <a:pt x="0" y="10541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327900" y="4394200"/>
              <a:ext cx="77470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a:t>
              </a:r>
              <a:r>
                <a:rPr lang="en-US" sz="1400" b="1" dirty="0" smtClean="0">
                  <a:solidFill>
                    <a:srgbClr val="0000FF"/>
                  </a:solidFill>
                  <a:latin typeface="Arial" pitchFamily="34" charset="0"/>
                  <a:cs typeface="Arial" pitchFamily="34" charset="0"/>
                </a:rPr>
                <a:t>lick</a:t>
              </a:r>
            </a:p>
          </p:txBody>
        </p:sp>
      </p:grpSp>
      <p:grpSp>
        <p:nvGrpSpPr>
          <p:cNvPr id="20" name="Group 19"/>
          <p:cNvGrpSpPr/>
          <p:nvPr/>
        </p:nvGrpSpPr>
        <p:grpSpPr>
          <a:xfrm>
            <a:off x="4600233" y="3576807"/>
            <a:ext cx="2623528" cy="769571"/>
            <a:chOff x="5111369" y="4908169"/>
            <a:chExt cx="2915031" cy="1056021"/>
          </a:xfrm>
        </p:grpSpPr>
        <p:sp>
          <p:nvSpPr>
            <p:cNvPr id="18" name="Freeform 17"/>
            <p:cNvSpPr/>
            <p:nvPr/>
          </p:nvSpPr>
          <p:spPr>
            <a:xfrm>
              <a:off x="5111369" y="4908169"/>
              <a:ext cx="2860422" cy="913131"/>
            </a:xfrm>
            <a:custGeom>
              <a:avLst/>
              <a:gdLst/>
              <a:ahLst/>
              <a:cxnLst/>
              <a:rect l="0" t="0" r="0" b="0"/>
              <a:pathLst>
                <a:path w="2860422" h="913131">
                  <a:moveTo>
                    <a:pt x="0" y="0"/>
                  </a:moveTo>
                  <a:lnTo>
                    <a:pt x="2860421" y="0"/>
                  </a:lnTo>
                  <a:lnTo>
                    <a:pt x="2860421" y="913130"/>
                  </a:lnTo>
                  <a:lnTo>
                    <a:pt x="0" y="91313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327899" y="5541852"/>
              <a:ext cx="698501"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23" name="Group 22"/>
          <p:cNvGrpSpPr/>
          <p:nvPr/>
        </p:nvGrpSpPr>
        <p:grpSpPr>
          <a:xfrm>
            <a:off x="4757053" y="4342380"/>
            <a:ext cx="2481948" cy="689797"/>
            <a:chOff x="5285613" y="5958713"/>
            <a:chExt cx="2757720" cy="946556"/>
          </a:xfrm>
        </p:grpSpPr>
        <p:sp>
          <p:nvSpPr>
            <p:cNvPr id="21" name="Freeform 20"/>
            <p:cNvSpPr/>
            <p:nvPr/>
          </p:nvSpPr>
          <p:spPr>
            <a:xfrm>
              <a:off x="5285613" y="5958713"/>
              <a:ext cx="2658746" cy="848742"/>
            </a:xfrm>
            <a:custGeom>
              <a:avLst/>
              <a:gdLst/>
              <a:ahLst/>
              <a:cxnLst/>
              <a:rect l="0" t="0" r="0" b="0"/>
              <a:pathLst>
                <a:path w="2658746" h="848742">
                  <a:moveTo>
                    <a:pt x="0" y="0"/>
                  </a:moveTo>
                  <a:lnTo>
                    <a:pt x="2658745" y="0"/>
                  </a:lnTo>
                  <a:lnTo>
                    <a:pt x="2658745" y="848741"/>
                  </a:lnTo>
                  <a:lnTo>
                    <a:pt x="0" y="848741"/>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370233" y="6482930"/>
              <a:ext cx="673100" cy="422339"/>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sp>
        <p:nvSpPr>
          <p:cNvPr id="24" name="TextBox 23"/>
          <p:cNvSpPr txBox="1"/>
          <p:nvPr/>
        </p:nvSpPr>
        <p:spPr>
          <a:xfrm>
            <a:off x="304800" y="462754"/>
            <a:ext cx="8534400" cy="814156"/>
          </a:xfrm>
          <a:prstGeom prst="rect">
            <a:avLst/>
          </a:prstGeom>
          <a:noFill/>
        </p:spPr>
        <p:txBody>
          <a:bodyPr vert="horz" wrap="square" lIns="74761" tIns="37381" rIns="74761" bIns="37381" rtlCol="0">
            <a:spAutoFit/>
          </a:bodyPr>
          <a:lstStyle/>
          <a:p>
            <a:pPr algn="ctr"/>
            <a:r>
              <a:rPr lang="en-US" sz="2400" b="1" dirty="0" smtClean="0">
                <a:solidFill>
                  <a:srgbClr val="0000FF"/>
                </a:solidFill>
                <a:latin typeface="Arial" pitchFamily="34" charset="0"/>
                <a:cs typeface="Arial" pitchFamily="34" charset="0"/>
              </a:rPr>
              <a:t>The value of n is the input.</a:t>
            </a:r>
          </a:p>
          <a:p>
            <a:pPr algn="ctr"/>
            <a:r>
              <a:rPr lang="en-US" sz="2400" b="1" dirty="0" smtClean="0">
                <a:solidFill>
                  <a:srgbClr val="0000FF"/>
                </a:solidFill>
                <a:latin typeface="Arial" pitchFamily="34" charset="0"/>
                <a:cs typeface="Arial" pitchFamily="34" charset="0"/>
              </a:rPr>
              <a:t>Given the value for n, find the output using the given rule.</a:t>
            </a:r>
            <a:endParaRPr lang="en-US" sz="2400" b="1" dirty="0">
              <a:solidFill>
                <a:srgbClr val="0000FF"/>
              </a:solidFill>
              <a:latin typeface="Arial" pitchFamily="34" charset="0"/>
              <a:cs typeface="Arial" pitchFamily="34" charset="0"/>
            </a:endParaRPr>
          </a:p>
        </p:txBody>
      </p:sp>
      <p:sp>
        <p:nvSpPr>
          <p:cNvPr id="25" name="TextBox 24"/>
          <p:cNvSpPr txBox="1"/>
          <p:nvPr/>
        </p:nvSpPr>
        <p:spPr>
          <a:xfrm>
            <a:off x="2366010" y="1447800"/>
            <a:ext cx="937260" cy="444824"/>
          </a:xfrm>
          <a:prstGeom prst="rect">
            <a:avLst/>
          </a:prstGeom>
          <a:noFill/>
        </p:spPr>
        <p:txBody>
          <a:bodyPr vert="horz" lIns="74761" tIns="37381" rIns="74761" bIns="37381" rtlCol="0">
            <a:spAutoFit/>
          </a:bodyPr>
          <a:lstStyle/>
          <a:p>
            <a:r>
              <a:rPr lang="en-US" sz="2400" b="1" dirty="0">
                <a:solidFill>
                  <a:srgbClr val="0000FF"/>
                </a:solidFill>
                <a:latin typeface="Arial" pitchFamily="34" charset="0"/>
                <a:cs typeface="Arial" pitchFamily="34" charset="0"/>
              </a:rPr>
              <a:t>Input</a:t>
            </a:r>
          </a:p>
        </p:txBody>
      </p:sp>
      <p:sp>
        <p:nvSpPr>
          <p:cNvPr id="26" name="TextBox 25"/>
          <p:cNvSpPr txBox="1"/>
          <p:nvPr/>
        </p:nvSpPr>
        <p:spPr>
          <a:xfrm>
            <a:off x="5154930" y="1447800"/>
            <a:ext cx="1165860" cy="444824"/>
          </a:xfrm>
          <a:prstGeom prst="rect">
            <a:avLst/>
          </a:prstGeom>
          <a:noFill/>
        </p:spPr>
        <p:txBody>
          <a:bodyPr vert="horz" lIns="74761" tIns="37381" rIns="74761" bIns="37381" rtlCol="0">
            <a:spAutoFit/>
          </a:bodyPr>
          <a:lstStyle/>
          <a:p>
            <a:r>
              <a:rPr lang="en-US" sz="2400" b="1" dirty="0">
                <a:solidFill>
                  <a:srgbClr val="0000FF"/>
                </a:solidFill>
                <a:latin typeface="Arial" pitchFamily="34" charset="0"/>
                <a:cs typeface="Arial" pitchFamily="34" charset="0"/>
              </a:rPr>
              <a:t>Output</a:t>
            </a:r>
          </a:p>
        </p:txBody>
      </p:sp>
    </p:spTree>
    <p:extLst>
      <p:ext uri="{BB962C8B-B14F-4D97-AF65-F5344CB8AC3E}">
        <p14:creationId xmlns="" xmlns:p14="http://schemas.microsoft.com/office/powerpoint/2010/main" val="27903994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 restart="whenNotActive" fill="hold" evtFilter="cancelBubble" nodeType="interactiveSeq">
                <p:stCondLst>
                  <p:cond evt="onClick" delay="0">
                    <p:tgtEl>
                      <p:spTgt spid="23"/>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3"/>
                                        </p:tgtEl>
                                      </p:cBhvr>
                                    </p:animEffect>
                                    <p:set>
                                      <p:cBhvr>
                                        <p:cTn id="19"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532120" y="4997733"/>
            <a:ext cx="1165860" cy="444824"/>
          </a:xfrm>
          <a:prstGeom prst="rect">
            <a:avLst/>
          </a:prstGeom>
          <a:noFill/>
        </p:spPr>
        <p:txBody>
          <a:bodyPr vert="horz" lIns="74761" tIns="37381" rIns="74761" bIns="37381" rtlCol="0">
            <a:spAutoFit/>
          </a:bodyPr>
          <a:lstStyle/>
          <a:p>
            <a:r>
              <a:rPr lang="en-US" sz="2400" smtClean="0">
                <a:solidFill>
                  <a:srgbClr val="0000FF"/>
                </a:solidFill>
                <a:latin typeface="Arial" pitchFamily="34" charset="0"/>
                <a:cs typeface="Arial" pitchFamily="34" charset="0"/>
              </a:rPr>
              <a:t>x + 15</a:t>
            </a:r>
            <a:endParaRPr lang="en-US" sz="2400">
              <a:solidFill>
                <a:srgbClr val="0000FF"/>
              </a:solidFill>
              <a:latin typeface="Arial" pitchFamily="34" charset="0"/>
              <a:cs typeface="Arial" pitchFamily="34" charset="0"/>
            </a:endParaRPr>
          </a:p>
        </p:txBody>
      </p:sp>
      <p:sp>
        <p:nvSpPr>
          <p:cNvPr id="3" name="TextBox 2"/>
          <p:cNvSpPr txBox="1"/>
          <p:nvPr/>
        </p:nvSpPr>
        <p:spPr>
          <a:xfrm>
            <a:off x="5600700" y="4183288"/>
            <a:ext cx="89154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$53</a:t>
            </a:r>
          </a:p>
        </p:txBody>
      </p:sp>
      <p:sp>
        <p:nvSpPr>
          <p:cNvPr id="4" name="TextBox 3"/>
          <p:cNvSpPr txBox="1"/>
          <p:nvPr/>
        </p:nvSpPr>
        <p:spPr>
          <a:xfrm>
            <a:off x="5612130" y="3350332"/>
            <a:ext cx="89154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$70</a:t>
            </a:r>
          </a:p>
        </p:txBody>
      </p:sp>
      <p:sp>
        <p:nvSpPr>
          <p:cNvPr id="5" name="TextBox 4"/>
          <p:cNvSpPr txBox="1"/>
          <p:nvPr/>
        </p:nvSpPr>
        <p:spPr>
          <a:xfrm>
            <a:off x="5566410" y="2545142"/>
            <a:ext cx="1028700" cy="444824"/>
          </a:xfrm>
          <a:prstGeom prst="rect">
            <a:avLst/>
          </a:prstGeom>
          <a:noFill/>
        </p:spPr>
        <p:txBody>
          <a:bodyPr vert="horz" lIns="74761" tIns="37381" rIns="74761" bIns="37381" rtlCol="0">
            <a:spAutoFit/>
          </a:bodyPr>
          <a:lstStyle/>
          <a:p>
            <a:r>
              <a:rPr lang="en-US" sz="2400" smtClean="0">
                <a:solidFill>
                  <a:srgbClr val="282828"/>
                </a:solidFill>
                <a:latin typeface="Arial" pitchFamily="34" charset="0"/>
                <a:cs typeface="Arial" pitchFamily="34" charset="0"/>
              </a:rPr>
              <a:t>$115</a:t>
            </a:r>
            <a:endParaRPr lang="en-US" sz="2400">
              <a:solidFill>
                <a:srgbClr val="282828"/>
              </a:solidFill>
              <a:latin typeface="Arial" pitchFamily="34" charset="0"/>
              <a:cs typeface="Arial" pitchFamily="34" charset="0"/>
            </a:endParaRPr>
          </a:p>
        </p:txBody>
      </p:sp>
      <p:sp>
        <p:nvSpPr>
          <p:cNvPr id="6" name="TextBox 5"/>
          <p:cNvSpPr txBox="1"/>
          <p:nvPr/>
        </p:nvSpPr>
        <p:spPr>
          <a:xfrm>
            <a:off x="251460" y="381000"/>
            <a:ext cx="8511540" cy="814156"/>
          </a:xfrm>
          <a:prstGeom prst="rect">
            <a:avLst/>
          </a:prstGeom>
          <a:noFill/>
        </p:spPr>
        <p:txBody>
          <a:bodyPr vert="horz" wrap="square" lIns="74761" tIns="37381" rIns="74761" bIns="37381" rtlCol="0">
            <a:spAutoFit/>
          </a:bodyPr>
          <a:lstStyle/>
          <a:p>
            <a:pPr algn="ctr"/>
            <a:r>
              <a:rPr lang="en-US" sz="2400" b="1" dirty="0" smtClean="0">
                <a:solidFill>
                  <a:srgbClr val="0000FF"/>
                </a:solidFill>
                <a:latin typeface="Arial" pitchFamily="34" charset="0"/>
                <a:cs typeface="Arial" pitchFamily="34" charset="0"/>
              </a:rPr>
              <a:t>The manager of the department store raised                                            the price $15 on each video game.  </a:t>
            </a:r>
            <a:endParaRPr lang="en-US" sz="2400" b="1" dirty="0">
              <a:solidFill>
                <a:srgbClr val="0000FF"/>
              </a:solidFill>
              <a:latin typeface="Arial" pitchFamily="34" charset="0"/>
              <a:cs typeface="Arial" pitchFamily="34" charset="0"/>
            </a:endParaRPr>
          </a:p>
        </p:txBody>
      </p:sp>
      <p:sp>
        <p:nvSpPr>
          <p:cNvPr id="7" name="Freeform 6"/>
          <p:cNvSpPr/>
          <p:nvPr/>
        </p:nvSpPr>
        <p:spPr>
          <a:xfrm>
            <a:off x="1371600" y="1351239"/>
            <a:ext cx="6240781" cy="4275839"/>
          </a:xfrm>
          <a:custGeom>
            <a:avLst/>
            <a:gdLst/>
            <a:ahLst/>
            <a:cxnLst/>
            <a:rect l="0" t="0" r="0" b="0"/>
            <a:pathLst>
              <a:path w="6934201" h="5867401">
                <a:moveTo>
                  <a:pt x="0" y="0"/>
                </a:moveTo>
                <a:lnTo>
                  <a:pt x="6934200" y="0"/>
                </a:lnTo>
                <a:lnTo>
                  <a:pt x="6934200" y="5867400"/>
                </a:lnTo>
                <a:lnTo>
                  <a:pt x="0" y="58674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8" name="Freeform 7"/>
          <p:cNvSpPr/>
          <p:nvPr/>
        </p:nvSpPr>
        <p:spPr>
          <a:xfrm>
            <a:off x="1405890" y="4821887"/>
            <a:ext cx="6183631" cy="18511"/>
          </a:xfrm>
          <a:custGeom>
            <a:avLst/>
            <a:gdLst/>
            <a:ahLst/>
            <a:cxnLst/>
            <a:rect l="0" t="0" r="0" b="0"/>
            <a:pathLst>
              <a:path w="6870701" h="25401">
                <a:moveTo>
                  <a:pt x="0" y="0"/>
                </a:moveTo>
                <a:lnTo>
                  <a:pt x="6870700" y="0"/>
                </a:lnTo>
                <a:lnTo>
                  <a:pt x="6870700" y="25400"/>
                </a:lnTo>
                <a:lnTo>
                  <a:pt x="0" y="254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9" name="Freeform 8"/>
          <p:cNvSpPr/>
          <p:nvPr/>
        </p:nvSpPr>
        <p:spPr>
          <a:xfrm>
            <a:off x="1360170" y="2248980"/>
            <a:ext cx="6229351" cy="27766"/>
          </a:xfrm>
          <a:custGeom>
            <a:avLst/>
            <a:gdLst/>
            <a:ahLst/>
            <a:cxnLst/>
            <a:rect l="0" t="0" r="0" b="0"/>
            <a:pathLst>
              <a:path w="6921501" h="38101">
                <a:moveTo>
                  <a:pt x="0" y="0"/>
                </a:moveTo>
                <a:lnTo>
                  <a:pt x="6921500" y="0"/>
                </a:lnTo>
                <a:lnTo>
                  <a:pt x="6921500" y="38100"/>
                </a:lnTo>
                <a:lnTo>
                  <a:pt x="0" y="381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0" name="Freeform 9"/>
          <p:cNvSpPr/>
          <p:nvPr/>
        </p:nvSpPr>
        <p:spPr>
          <a:xfrm>
            <a:off x="1371600" y="3118956"/>
            <a:ext cx="6206491" cy="1"/>
          </a:xfrm>
          <a:custGeom>
            <a:avLst/>
            <a:gdLst/>
            <a:ahLst/>
            <a:cxnLst/>
            <a:rect l="0" t="0" r="0" b="0"/>
            <a:pathLst>
              <a:path w="6896101" h="1">
                <a:moveTo>
                  <a:pt x="0" y="0"/>
                </a:moveTo>
                <a:lnTo>
                  <a:pt x="6896100"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1" name="Freeform 10"/>
          <p:cNvSpPr/>
          <p:nvPr/>
        </p:nvSpPr>
        <p:spPr>
          <a:xfrm>
            <a:off x="1405890" y="3961166"/>
            <a:ext cx="6229351" cy="9256"/>
          </a:xfrm>
          <a:custGeom>
            <a:avLst/>
            <a:gdLst/>
            <a:ahLst/>
            <a:cxnLst/>
            <a:rect l="0" t="0" r="0" b="0"/>
            <a:pathLst>
              <a:path w="6921501" h="12701">
                <a:moveTo>
                  <a:pt x="0" y="0"/>
                </a:moveTo>
                <a:lnTo>
                  <a:pt x="6921500" y="0"/>
                </a:lnTo>
                <a:lnTo>
                  <a:pt x="6921500" y="12700"/>
                </a:lnTo>
                <a:lnTo>
                  <a:pt x="0" y="127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2" name="Freeform 11"/>
          <p:cNvSpPr/>
          <p:nvPr/>
        </p:nvSpPr>
        <p:spPr>
          <a:xfrm>
            <a:off x="4354830" y="1360494"/>
            <a:ext cx="11431" cy="4248074"/>
          </a:xfrm>
          <a:custGeom>
            <a:avLst/>
            <a:gdLst/>
            <a:ahLst/>
            <a:cxnLst/>
            <a:rect l="0" t="0" r="0" b="0"/>
            <a:pathLst>
              <a:path w="12701" h="5829301">
                <a:moveTo>
                  <a:pt x="0" y="0"/>
                </a:moveTo>
                <a:lnTo>
                  <a:pt x="12700" y="0"/>
                </a:lnTo>
                <a:lnTo>
                  <a:pt x="12700" y="5829300"/>
                </a:lnTo>
                <a:lnTo>
                  <a:pt x="0" y="58293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3" name="TextBox 12"/>
          <p:cNvSpPr txBox="1"/>
          <p:nvPr/>
        </p:nvSpPr>
        <p:spPr>
          <a:xfrm>
            <a:off x="2354580" y="2554397"/>
            <a:ext cx="1074420" cy="444824"/>
          </a:xfrm>
          <a:prstGeom prst="rect">
            <a:avLst/>
          </a:prstGeom>
          <a:noFill/>
        </p:spPr>
        <p:txBody>
          <a:bodyPr vert="horz" lIns="74761" tIns="37381" rIns="74761" bIns="37381" rtlCol="0">
            <a:spAutoFit/>
          </a:bodyPr>
          <a:lstStyle/>
          <a:p>
            <a:r>
              <a:rPr lang="en-US" sz="2400" smtClean="0">
                <a:solidFill>
                  <a:srgbClr val="000000"/>
                </a:solidFill>
                <a:latin typeface="Arial" pitchFamily="34" charset="0"/>
                <a:cs typeface="Arial" pitchFamily="34" charset="0"/>
              </a:rPr>
              <a:t>$100</a:t>
            </a:r>
            <a:endParaRPr lang="en-US" sz="2400">
              <a:solidFill>
                <a:srgbClr val="000000"/>
              </a:solidFill>
              <a:latin typeface="Arial" pitchFamily="34" charset="0"/>
              <a:cs typeface="Arial" pitchFamily="34" charset="0"/>
            </a:endParaRPr>
          </a:p>
        </p:txBody>
      </p:sp>
      <p:sp>
        <p:nvSpPr>
          <p:cNvPr id="14" name="TextBox 13"/>
          <p:cNvSpPr txBox="1"/>
          <p:nvPr/>
        </p:nvSpPr>
        <p:spPr>
          <a:xfrm>
            <a:off x="2423160" y="4201798"/>
            <a:ext cx="89154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$38</a:t>
            </a:r>
          </a:p>
        </p:txBody>
      </p:sp>
      <p:sp>
        <p:nvSpPr>
          <p:cNvPr id="15" name="TextBox 14"/>
          <p:cNvSpPr txBox="1"/>
          <p:nvPr/>
        </p:nvSpPr>
        <p:spPr>
          <a:xfrm>
            <a:off x="2674620" y="5016243"/>
            <a:ext cx="770382"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x</a:t>
            </a:r>
          </a:p>
        </p:txBody>
      </p:sp>
      <p:sp>
        <p:nvSpPr>
          <p:cNvPr id="16" name="TextBox 15"/>
          <p:cNvSpPr txBox="1"/>
          <p:nvPr/>
        </p:nvSpPr>
        <p:spPr>
          <a:xfrm>
            <a:off x="4663440" y="1665911"/>
            <a:ext cx="2994660" cy="444824"/>
          </a:xfrm>
          <a:prstGeom prst="rect">
            <a:avLst/>
          </a:prstGeom>
          <a:noFill/>
        </p:spPr>
        <p:txBody>
          <a:bodyPr vert="horz" lIns="74761" tIns="37381" rIns="74761" bIns="37381" rtlCol="0">
            <a:spAutoFit/>
          </a:bodyPr>
          <a:lstStyle/>
          <a:p>
            <a:r>
              <a:rPr lang="en-US" sz="2400" smtClean="0">
                <a:solidFill>
                  <a:srgbClr val="0000FF"/>
                </a:solidFill>
                <a:latin typeface="Arial" pitchFamily="34" charset="0"/>
                <a:cs typeface="Arial" pitchFamily="34" charset="0"/>
              </a:rPr>
              <a:t>Price after mark up</a:t>
            </a:r>
            <a:endParaRPr lang="en-US" sz="2400">
              <a:solidFill>
                <a:srgbClr val="0000FF"/>
              </a:solidFill>
              <a:latin typeface="Arial" pitchFamily="34" charset="0"/>
              <a:cs typeface="Arial" pitchFamily="34" charset="0"/>
            </a:endParaRPr>
          </a:p>
        </p:txBody>
      </p:sp>
      <p:sp>
        <p:nvSpPr>
          <p:cNvPr id="17" name="TextBox 16"/>
          <p:cNvSpPr txBox="1"/>
          <p:nvPr/>
        </p:nvSpPr>
        <p:spPr>
          <a:xfrm>
            <a:off x="2388870" y="3378098"/>
            <a:ext cx="89154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$55</a:t>
            </a:r>
          </a:p>
        </p:txBody>
      </p:sp>
      <p:sp>
        <p:nvSpPr>
          <p:cNvPr id="18" name="TextBox 17"/>
          <p:cNvSpPr txBox="1"/>
          <p:nvPr/>
        </p:nvSpPr>
        <p:spPr>
          <a:xfrm>
            <a:off x="1931670" y="1665911"/>
            <a:ext cx="2217420" cy="444824"/>
          </a:xfrm>
          <a:prstGeom prst="rect">
            <a:avLst/>
          </a:prstGeom>
          <a:noFill/>
        </p:spPr>
        <p:txBody>
          <a:bodyPr vert="horz" lIns="74761" tIns="37381" rIns="74761" bIns="37381" rtlCol="0">
            <a:spAutoFit/>
          </a:bodyPr>
          <a:lstStyle/>
          <a:p>
            <a:r>
              <a:rPr lang="en-US" sz="2400" smtClean="0">
                <a:solidFill>
                  <a:srgbClr val="0000FF"/>
                </a:solidFill>
                <a:latin typeface="Arial" pitchFamily="34" charset="0"/>
                <a:cs typeface="Arial" pitchFamily="34" charset="0"/>
              </a:rPr>
              <a:t>Original price </a:t>
            </a:r>
            <a:endParaRPr lang="en-US" sz="2400">
              <a:solidFill>
                <a:srgbClr val="0000FF"/>
              </a:solidFill>
              <a:latin typeface="Arial" pitchFamily="34" charset="0"/>
              <a:cs typeface="Arial" pitchFamily="34" charset="0"/>
            </a:endParaRPr>
          </a:p>
        </p:txBody>
      </p:sp>
      <p:sp>
        <p:nvSpPr>
          <p:cNvPr id="25" name="TextBox 24"/>
          <p:cNvSpPr txBox="1"/>
          <p:nvPr/>
        </p:nvSpPr>
        <p:spPr>
          <a:xfrm>
            <a:off x="110490" y="5775158"/>
            <a:ext cx="8881110" cy="814156"/>
          </a:xfrm>
          <a:prstGeom prst="rect">
            <a:avLst/>
          </a:prstGeom>
          <a:noFill/>
        </p:spPr>
        <p:txBody>
          <a:bodyPr vert="horz" wrap="square" lIns="74761" tIns="37381" rIns="74761" bIns="37381" rtlCol="0">
            <a:spAutoFit/>
          </a:bodyPr>
          <a:lstStyle/>
          <a:p>
            <a:pPr algn="ctr"/>
            <a:r>
              <a:rPr lang="en-US" sz="2400" b="1" dirty="0" smtClean="0">
                <a:solidFill>
                  <a:srgbClr val="0000FF"/>
                </a:solidFill>
                <a:latin typeface="Arial" pitchFamily="34" charset="0"/>
                <a:cs typeface="Arial" pitchFamily="34" charset="0"/>
              </a:rPr>
              <a:t>Can you find an expression (rule) that will satisfy the total                                  cost of the video game if given the original price?  </a:t>
            </a:r>
            <a:endParaRPr lang="en-US" sz="2400" b="1" dirty="0">
              <a:solidFill>
                <a:srgbClr val="0000FF"/>
              </a:solidFill>
              <a:latin typeface="Arial" pitchFamily="34" charset="0"/>
              <a:cs typeface="Arial" pitchFamily="34" charset="0"/>
            </a:endParaRPr>
          </a:p>
        </p:txBody>
      </p:sp>
      <p:grpSp>
        <p:nvGrpSpPr>
          <p:cNvPr id="28" name="Group 27"/>
          <p:cNvGrpSpPr/>
          <p:nvPr/>
        </p:nvGrpSpPr>
        <p:grpSpPr>
          <a:xfrm>
            <a:off x="4480560" y="2359393"/>
            <a:ext cx="2862531" cy="672196"/>
            <a:chOff x="4978399" y="3237611"/>
            <a:chExt cx="3180590" cy="922402"/>
          </a:xfrm>
        </p:grpSpPr>
        <p:sp>
          <p:nvSpPr>
            <p:cNvPr id="26" name="Freeform 25"/>
            <p:cNvSpPr/>
            <p:nvPr/>
          </p:nvSpPr>
          <p:spPr>
            <a:xfrm>
              <a:off x="5157597" y="3237611"/>
              <a:ext cx="3001392" cy="922402"/>
            </a:xfrm>
            <a:custGeom>
              <a:avLst/>
              <a:gdLst/>
              <a:ahLst/>
              <a:cxnLst/>
              <a:rect l="0" t="0" r="0" b="0"/>
              <a:pathLst>
                <a:path w="3001392" h="922402">
                  <a:moveTo>
                    <a:pt x="0" y="0"/>
                  </a:moveTo>
                  <a:lnTo>
                    <a:pt x="3001391" y="0"/>
                  </a:lnTo>
                  <a:lnTo>
                    <a:pt x="3001391" y="922401"/>
                  </a:lnTo>
                  <a:lnTo>
                    <a:pt x="0" y="922401"/>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27" name="TextBox 26"/>
            <p:cNvSpPr txBox="1"/>
            <p:nvPr/>
          </p:nvSpPr>
          <p:spPr>
            <a:xfrm>
              <a:off x="4978399" y="3251200"/>
              <a:ext cx="778932"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grpSp>
        <p:nvGrpSpPr>
          <p:cNvPr id="31" name="Group 30"/>
          <p:cNvGrpSpPr/>
          <p:nvPr/>
        </p:nvGrpSpPr>
        <p:grpSpPr>
          <a:xfrm>
            <a:off x="4480561" y="3220113"/>
            <a:ext cx="2862530" cy="672196"/>
            <a:chOff x="4978400" y="4418711"/>
            <a:chExt cx="3180589" cy="922402"/>
          </a:xfrm>
        </p:grpSpPr>
        <p:sp>
          <p:nvSpPr>
            <p:cNvPr id="29" name="Freeform 28"/>
            <p:cNvSpPr/>
            <p:nvPr/>
          </p:nvSpPr>
          <p:spPr>
            <a:xfrm>
              <a:off x="5157597" y="4418711"/>
              <a:ext cx="3001392" cy="922402"/>
            </a:xfrm>
            <a:custGeom>
              <a:avLst/>
              <a:gdLst/>
              <a:ahLst/>
              <a:cxnLst/>
              <a:rect l="0" t="0" r="0" b="0"/>
              <a:pathLst>
                <a:path w="3001392" h="922402">
                  <a:moveTo>
                    <a:pt x="0" y="0"/>
                  </a:moveTo>
                  <a:lnTo>
                    <a:pt x="3001391" y="0"/>
                  </a:lnTo>
                  <a:lnTo>
                    <a:pt x="3001391" y="922401"/>
                  </a:lnTo>
                  <a:lnTo>
                    <a:pt x="0" y="922401"/>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0" name="TextBox 29"/>
            <p:cNvSpPr txBox="1"/>
            <p:nvPr/>
          </p:nvSpPr>
          <p:spPr>
            <a:xfrm>
              <a:off x="4978400" y="4432300"/>
              <a:ext cx="778931"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grpSp>
        <p:nvGrpSpPr>
          <p:cNvPr id="34" name="Group 33"/>
          <p:cNvGrpSpPr/>
          <p:nvPr/>
        </p:nvGrpSpPr>
        <p:grpSpPr>
          <a:xfrm>
            <a:off x="4480561" y="4043814"/>
            <a:ext cx="2862530" cy="672196"/>
            <a:chOff x="4978400" y="5549011"/>
            <a:chExt cx="3180589" cy="922402"/>
          </a:xfrm>
        </p:grpSpPr>
        <p:sp>
          <p:nvSpPr>
            <p:cNvPr id="32" name="Freeform 31"/>
            <p:cNvSpPr/>
            <p:nvPr/>
          </p:nvSpPr>
          <p:spPr>
            <a:xfrm>
              <a:off x="5157597" y="5549011"/>
              <a:ext cx="3001392" cy="922402"/>
            </a:xfrm>
            <a:custGeom>
              <a:avLst/>
              <a:gdLst/>
              <a:ahLst/>
              <a:cxnLst/>
              <a:rect l="0" t="0" r="0" b="0"/>
              <a:pathLst>
                <a:path w="3001392" h="922402">
                  <a:moveTo>
                    <a:pt x="0" y="0"/>
                  </a:moveTo>
                  <a:lnTo>
                    <a:pt x="3001391" y="0"/>
                  </a:lnTo>
                  <a:lnTo>
                    <a:pt x="3001391" y="922401"/>
                  </a:lnTo>
                  <a:lnTo>
                    <a:pt x="0" y="922401"/>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3" name="TextBox 32"/>
            <p:cNvSpPr txBox="1"/>
            <p:nvPr/>
          </p:nvSpPr>
          <p:spPr>
            <a:xfrm>
              <a:off x="4978400" y="5562600"/>
              <a:ext cx="778931"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grpSp>
        <p:nvGrpSpPr>
          <p:cNvPr id="37" name="Group 36"/>
          <p:cNvGrpSpPr/>
          <p:nvPr/>
        </p:nvGrpSpPr>
        <p:grpSpPr>
          <a:xfrm>
            <a:off x="4480561" y="4895279"/>
            <a:ext cx="2862530" cy="672196"/>
            <a:chOff x="4978400" y="6717411"/>
            <a:chExt cx="3180589" cy="922402"/>
          </a:xfrm>
        </p:grpSpPr>
        <p:sp>
          <p:nvSpPr>
            <p:cNvPr id="35" name="Freeform 34"/>
            <p:cNvSpPr/>
            <p:nvPr/>
          </p:nvSpPr>
          <p:spPr>
            <a:xfrm>
              <a:off x="5157597" y="6717411"/>
              <a:ext cx="3001392" cy="922402"/>
            </a:xfrm>
            <a:custGeom>
              <a:avLst/>
              <a:gdLst/>
              <a:ahLst/>
              <a:cxnLst/>
              <a:rect l="0" t="0" r="0" b="0"/>
              <a:pathLst>
                <a:path w="3001392" h="922402">
                  <a:moveTo>
                    <a:pt x="0" y="0"/>
                  </a:moveTo>
                  <a:lnTo>
                    <a:pt x="3001391" y="0"/>
                  </a:lnTo>
                  <a:lnTo>
                    <a:pt x="3001391" y="922401"/>
                  </a:lnTo>
                  <a:lnTo>
                    <a:pt x="0" y="922401"/>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6" name="TextBox 35"/>
            <p:cNvSpPr txBox="1"/>
            <p:nvPr/>
          </p:nvSpPr>
          <p:spPr>
            <a:xfrm>
              <a:off x="4978400" y="6731000"/>
              <a:ext cx="778931"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spTree>
    <p:extLst>
      <p:ext uri="{BB962C8B-B14F-4D97-AF65-F5344CB8AC3E}">
        <p14:creationId xmlns="" xmlns:p14="http://schemas.microsoft.com/office/powerpoint/2010/main" val="133350465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8" restart="whenNotActive" fill="hold" evtFilter="cancelBubble" nodeType="interactiveSeq">
                <p:stCondLst>
                  <p:cond evt="onClick" delay="0">
                    <p:tgtEl>
                      <p:spTgt spid="3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31"/>
                                        </p:tgtEl>
                                      </p:cBhvr>
                                    </p:animEffect>
                                    <p:set>
                                      <p:cBhvr>
                                        <p:cTn id="13"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4" restart="whenNotActive" fill="hold" evtFilter="cancelBubble" nodeType="interactiveSeq">
                <p:stCondLst>
                  <p:cond evt="onClick" delay="0">
                    <p:tgtEl>
                      <p:spTgt spid="3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34"/>
                                        </p:tgtEl>
                                      </p:cBhvr>
                                    </p:animEffect>
                                    <p:set>
                                      <p:cBhvr>
                                        <p:cTn id="19"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0" restart="whenNotActive" fill="hold" evtFilter="cancelBubble" nodeType="interactiveSeq">
                <p:stCondLst>
                  <p:cond evt="onClick" delay="0">
                    <p:tgtEl>
                      <p:spTgt spid="37"/>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37"/>
                                        </p:tgtEl>
                                      </p:cBhvr>
                                    </p:animEffect>
                                    <p:set>
                                      <p:cBhvr>
                                        <p:cTn id="25"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280660" y="5181600"/>
            <a:ext cx="982980" cy="444824"/>
          </a:xfrm>
          <a:prstGeom prst="rect">
            <a:avLst/>
          </a:prstGeom>
          <a:noFill/>
        </p:spPr>
        <p:txBody>
          <a:bodyPr vert="horz" lIns="74761" tIns="37381" rIns="74761" bIns="37381" rtlCol="0">
            <a:spAutoFit/>
          </a:bodyPr>
          <a:lstStyle/>
          <a:p>
            <a:r>
              <a:rPr lang="en-US" sz="2400" smtClean="0">
                <a:solidFill>
                  <a:srgbClr val="0000FF"/>
                </a:solidFill>
                <a:latin typeface="Arial" pitchFamily="34" charset="0"/>
                <a:cs typeface="Arial" pitchFamily="34" charset="0"/>
              </a:rPr>
              <a:t>g - 2</a:t>
            </a:r>
            <a:endParaRPr lang="en-US" sz="2400">
              <a:solidFill>
                <a:srgbClr val="0000FF"/>
              </a:solidFill>
              <a:latin typeface="Arial" pitchFamily="34" charset="0"/>
              <a:cs typeface="Arial" pitchFamily="34" charset="0"/>
            </a:endParaRPr>
          </a:p>
        </p:txBody>
      </p:sp>
      <p:sp>
        <p:nvSpPr>
          <p:cNvPr id="3" name="TextBox 2"/>
          <p:cNvSpPr txBox="1"/>
          <p:nvPr/>
        </p:nvSpPr>
        <p:spPr>
          <a:xfrm>
            <a:off x="4846320" y="4267200"/>
            <a:ext cx="2034540" cy="444824"/>
          </a:xfrm>
          <a:prstGeom prst="rect">
            <a:avLst/>
          </a:prstGeom>
          <a:noFill/>
        </p:spPr>
        <p:txBody>
          <a:bodyPr vert="horz" lIns="74761" tIns="37381" rIns="74761" bIns="37381" rtlCol="0">
            <a:spAutoFit/>
          </a:bodyPr>
          <a:lstStyle/>
          <a:p>
            <a:r>
              <a:rPr lang="en-US" sz="2400" dirty="0">
                <a:solidFill>
                  <a:srgbClr val="000000"/>
                </a:solidFill>
                <a:latin typeface="Arial" pitchFamily="34" charset="0"/>
                <a:cs typeface="Arial" pitchFamily="34" charset="0"/>
              </a:rPr>
              <a:t>Kindergarten</a:t>
            </a:r>
          </a:p>
        </p:txBody>
      </p:sp>
      <p:sp>
        <p:nvSpPr>
          <p:cNvPr id="4" name="TextBox 3"/>
          <p:cNvSpPr txBox="1"/>
          <p:nvPr/>
        </p:nvSpPr>
        <p:spPr>
          <a:xfrm>
            <a:off x="4965041" y="3352800"/>
            <a:ext cx="1645920" cy="444824"/>
          </a:xfrm>
          <a:prstGeom prst="rect">
            <a:avLst/>
          </a:prstGeom>
          <a:noFill/>
        </p:spPr>
        <p:txBody>
          <a:bodyPr vert="horz" lIns="74761" tIns="37381" rIns="74761" bIns="37381" rtlCol="0">
            <a:spAutoFit/>
          </a:bodyPr>
          <a:lstStyle/>
          <a:p>
            <a:r>
              <a:rPr lang="en-US" sz="2400" dirty="0" smtClean="0">
                <a:solidFill>
                  <a:srgbClr val="000000"/>
                </a:solidFill>
                <a:latin typeface="Arial" pitchFamily="34" charset="0"/>
                <a:cs typeface="Arial" pitchFamily="34" charset="0"/>
              </a:rPr>
              <a:t>8th grade</a:t>
            </a:r>
            <a:endParaRPr lang="en-US" sz="2400" dirty="0">
              <a:solidFill>
                <a:srgbClr val="000000"/>
              </a:solidFill>
              <a:latin typeface="Arial" pitchFamily="34" charset="0"/>
              <a:cs typeface="Arial" pitchFamily="34" charset="0"/>
            </a:endParaRPr>
          </a:p>
        </p:txBody>
      </p:sp>
      <p:sp>
        <p:nvSpPr>
          <p:cNvPr id="5" name="TextBox 4"/>
          <p:cNvSpPr txBox="1"/>
          <p:nvPr/>
        </p:nvSpPr>
        <p:spPr>
          <a:xfrm>
            <a:off x="4903470" y="2514600"/>
            <a:ext cx="1645920" cy="444824"/>
          </a:xfrm>
          <a:prstGeom prst="rect">
            <a:avLst/>
          </a:prstGeom>
          <a:noFill/>
        </p:spPr>
        <p:txBody>
          <a:bodyPr vert="horz" lIns="74761" tIns="37381" rIns="74761" bIns="37381" rtlCol="0">
            <a:spAutoFit/>
          </a:bodyPr>
          <a:lstStyle/>
          <a:p>
            <a:r>
              <a:rPr lang="en-US" sz="2400" smtClean="0">
                <a:solidFill>
                  <a:srgbClr val="000000"/>
                </a:solidFill>
                <a:latin typeface="Arial" pitchFamily="34" charset="0"/>
                <a:cs typeface="Arial" pitchFamily="34" charset="0"/>
              </a:rPr>
              <a:t>4th grade</a:t>
            </a:r>
            <a:endParaRPr lang="en-US" sz="2400">
              <a:solidFill>
                <a:srgbClr val="000000"/>
              </a:solidFill>
              <a:latin typeface="Arial" pitchFamily="34" charset="0"/>
              <a:cs typeface="Arial" pitchFamily="34" charset="0"/>
            </a:endParaRPr>
          </a:p>
        </p:txBody>
      </p:sp>
      <p:sp>
        <p:nvSpPr>
          <p:cNvPr id="6" name="TextBox 5"/>
          <p:cNvSpPr txBox="1"/>
          <p:nvPr/>
        </p:nvSpPr>
        <p:spPr>
          <a:xfrm>
            <a:off x="114300" y="304800"/>
            <a:ext cx="8915400" cy="1183488"/>
          </a:xfrm>
          <a:prstGeom prst="rect">
            <a:avLst/>
          </a:prstGeom>
          <a:noFill/>
        </p:spPr>
        <p:txBody>
          <a:bodyPr vert="horz" lIns="74761" tIns="37381" rIns="74761" bIns="37381" rtlCol="0">
            <a:spAutoFit/>
          </a:bodyPr>
          <a:lstStyle/>
          <a:p>
            <a:r>
              <a:rPr lang="en-US" sz="2400" b="1" dirty="0" smtClean="0">
                <a:solidFill>
                  <a:srgbClr val="0000FF"/>
                </a:solidFill>
                <a:latin typeface="Arial" pitchFamily="34" charset="0"/>
                <a:cs typeface="Arial" pitchFamily="34" charset="0"/>
              </a:rPr>
              <a:t>A parent wants to figure out the differences in grade level of her two sons.  The younger son is two years behind the older one in terms of grade level.  </a:t>
            </a:r>
            <a:endParaRPr lang="en-US" sz="2400" b="1" dirty="0">
              <a:solidFill>
                <a:srgbClr val="0000FF"/>
              </a:solidFill>
              <a:latin typeface="Arial" pitchFamily="34" charset="0"/>
              <a:cs typeface="Arial" pitchFamily="34" charset="0"/>
            </a:endParaRPr>
          </a:p>
        </p:txBody>
      </p:sp>
      <p:sp>
        <p:nvSpPr>
          <p:cNvPr id="7" name="TextBox 6"/>
          <p:cNvSpPr txBox="1"/>
          <p:nvPr/>
        </p:nvSpPr>
        <p:spPr>
          <a:xfrm>
            <a:off x="2286000" y="1524000"/>
            <a:ext cx="1843659" cy="691045"/>
          </a:xfrm>
          <a:prstGeom prst="rect">
            <a:avLst/>
          </a:prstGeom>
          <a:noFill/>
        </p:spPr>
        <p:txBody>
          <a:bodyPr vert="horz" lIns="74761" tIns="37381" rIns="74761" bIns="37381" rtlCol="0">
            <a:spAutoFit/>
          </a:bodyPr>
          <a:lstStyle/>
          <a:p>
            <a:r>
              <a:rPr lang="en-US" sz="2000" dirty="0">
                <a:solidFill>
                  <a:srgbClr val="0000FF"/>
                </a:solidFill>
                <a:latin typeface="Arial" pitchFamily="34" charset="0"/>
                <a:cs typeface="Arial" pitchFamily="34" charset="0"/>
              </a:rPr>
              <a:t>older son's </a:t>
            </a:r>
          </a:p>
          <a:p>
            <a:r>
              <a:rPr lang="en-US" sz="2000" dirty="0">
                <a:solidFill>
                  <a:srgbClr val="0000FF"/>
                </a:solidFill>
                <a:latin typeface="Arial" pitchFamily="34" charset="0"/>
                <a:cs typeface="Arial" pitchFamily="34" charset="0"/>
              </a:rPr>
              <a:t>grade level</a:t>
            </a:r>
          </a:p>
        </p:txBody>
      </p:sp>
      <p:sp>
        <p:nvSpPr>
          <p:cNvPr id="8" name="TextBox 7"/>
          <p:cNvSpPr txBox="1"/>
          <p:nvPr/>
        </p:nvSpPr>
        <p:spPr>
          <a:xfrm>
            <a:off x="4663440" y="1527086"/>
            <a:ext cx="2164156" cy="691045"/>
          </a:xfrm>
          <a:prstGeom prst="rect">
            <a:avLst/>
          </a:prstGeom>
          <a:noFill/>
        </p:spPr>
        <p:txBody>
          <a:bodyPr vert="horz" lIns="74761" tIns="37381" rIns="74761" bIns="37381" rtlCol="0">
            <a:spAutoFit/>
          </a:bodyPr>
          <a:lstStyle/>
          <a:p>
            <a:r>
              <a:rPr lang="en-US" sz="2000" dirty="0" smtClean="0">
                <a:solidFill>
                  <a:srgbClr val="0000FF"/>
                </a:solidFill>
                <a:latin typeface="Arial" pitchFamily="34" charset="0"/>
                <a:cs typeface="Arial" pitchFamily="34" charset="0"/>
              </a:rPr>
              <a:t>younger son's </a:t>
            </a:r>
          </a:p>
          <a:p>
            <a:r>
              <a:rPr lang="en-US" sz="2000" dirty="0" smtClean="0">
                <a:solidFill>
                  <a:srgbClr val="0000FF"/>
                </a:solidFill>
                <a:latin typeface="Arial" pitchFamily="34" charset="0"/>
                <a:cs typeface="Arial" pitchFamily="34" charset="0"/>
              </a:rPr>
              <a:t>grade level</a:t>
            </a:r>
            <a:endParaRPr lang="en-US" sz="2000" dirty="0">
              <a:solidFill>
                <a:srgbClr val="0000FF"/>
              </a:solidFill>
              <a:latin typeface="Arial" pitchFamily="34" charset="0"/>
              <a:cs typeface="Arial" pitchFamily="34" charset="0"/>
            </a:endParaRPr>
          </a:p>
        </p:txBody>
      </p:sp>
      <p:sp>
        <p:nvSpPr>
          <p:cNvPr id="9" name="TextBox 8"/>
          <p:cNvSpPr txBox="1"/>
          <p:nvPr/>
        </p:nvSpPr>
        <p:spPr>
          <a:xfrm>
            <a:off x="2457450" y="2397061"/>
            <a:ext cx="861365"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6 </a:t>
            </a:r>
          </a:p>
        </p:txBody>
      </p:sp>
      <p:sp>
        <p:nvSpPr>
          <p:cNvPr id="10" name="TextBox 9"/>
          <p:cNvSpPr txBox="1"/>
          <p:nvPr/>
        </p:nvSpPr>
        <p:spPr>
          <a:xfrm>
            <a:off x="2434590" y="3276292"/>
            <a:ext cx="929945"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10</a:t>
            </a:r>
          </a:p>
        </p:txBody>
      </p:sp>
      <p:sp>
        <p:nvSpPr>
          <p:cNvPr id="11" name="TextBox 10"/>
          <p:cNvSpPr txBox="1"/>
          <p:nvPr/>
        </p:nvSpPr>
        <p:spPr>
          <a:xfrm>
            <a:off x="2491740" y="4211052"/>
            <a:ext cx="722605"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2</a:t>
            </a:r>
          </a:p>
        </p:txBody>
      </p:sp>
      <p:sp>
        <p:nvSpPr>
          <p:cNvPr id="12" name="TextBox 11"/>
          <p:cNvSpPr txBox="1"/>
          <p:nvPr/>
        </p:nvSpPr>
        <p:spPr>
          <a:xfrm>
            <a:off x="2137410" y="4988478"/>
            <a:ext cx="1775079"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    g </a:t>
            </a:r>
          </a:p>
        </p:txBody>
      </p:sp>
      <p:sp>
        <p:nvSpPr>
          <p:cNvPr id="13" name="Freeform 12"/>
          <p:cNvSpPr/>
          <p:nvPr/>
        </p:nvSpPr>
        <p:spPr>
          <a:xfrm>
            <a:off x="1889759" y="1592241"/>
            <a:ext cx="4892041" cy="4229563"/>
          </a:xfrm>
          <a:custGeom>
            <a:avLst/>
            <a:gdLst/>
            <a:ahLst/>
            <a:cxnLst/>
            <a:rect l="0" t="0" r="0" b="0"/>
            <a:pathLst>
              <a:path w="5435601" h="5803901">
                <a:moveTo>
                  <a:pt x="0" y="0"/>
                </a:moveTo>
                <a:lnTo>
                  <a:pt x="5435600" y="0"/>
                </a:lnTo>
                <a:lnTo>
                  <a:pt x="5435600" y="5803900"/>
                </a:lnTo>
                <a:lnTo>
                  <a:pt x="0" y="58039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4" name="Freeform 13"/>
          <p:cNvSpPr/>
          <p:nvPr/>
        </p:nvSpPr>
        <p:spPr>
          <a:xfrm>
            <a:off x="1931670" y="3109701"/>
            <a:ext cx="4846892" cy="1"/>
          </a:xfrm>
          <a:custGeom>
            <a:avLst/>
            <a:gdLst/>
            <a:ahLst/>
            <a:cxnLst/>
            <a:rect l="0" t="0" r="0" b="0"/>
            <a:pathLst>
              <a:path w="5385436" h="1">
                <a:moveTo>
                  <a:pt x="0" y="0"/>
                </a:moveTo>
                <a:lnTo>
                  <a:pt x="5385435"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5" name="Freeform 14"/>
          <p:cNvSpPr/>
          <p:nvPr/>
        </p:nvSpPr>
        <p:spPr>
          <a:xfrm>
            <a:off x="1943100" y="3988931"/>
            <a:ext cx="4846892" cy="1"/>
          </a:xfrm>
          <a:custGeom>
            <a:avLst/>
            <a:gdLst/>
            <a:ahLst/>
            <a:cxnLst/>
            <a:rect l="0" t="0" r="0" b="0"/>
            <a:pathLst>
              <a:path w="5385436" h="1">
                <a:moveTo>
                  <a:pt x="0" y="0"/>
                </a:moveTo>
                <a:lnTo>
                  <a:pt x="5385435"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6" name="Freeform 15"/>
          <p:cNvSpPr/>
          <p:nvPr/>
        </p:nvSpPr>
        <p:spPr>
          <a:xfrm>
            <a:off x="1943100" y="4886672"/>
            <a:ext cx="4846892" cy="1"/>
          </a:xfrm>
          <a:custGeom>
            <a:avLst/>
            <a:gdLst/>
            <a:ahLst/>
            <a:cxnLst/>
            <a:rect l="0" t="0" r="0" b="0"/>
            <a:pathLst>
              <a:path w="5385436" h="1">
                <a:moveTo>
                  <a:pt x="0" y="0"/>
                </a:moveTo>
                <a:lnTo>
                  <a:pt x="5385435"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7" name="Freeform 16"/>
          <p:cNvSpPr/>
          <p:nvPr/>
        </p:nvSpPr>
        <p:spPr>
          <a:xfrm>
            <a:off x="1931670" y="2165684"/>
            <a:ext cx="4846892" cy="1"/>
          </a:xfrm>
          <a:custGeom>
            <a:avLst/>
            <a:gdLst/>
            <a:ahLst/>
            <a:cxnLst/>
            <a:rect l="0" t="0" r="0" b="0"/>
            <a:pathLst>
              <a:path w="5385436" h="1">
                <a:moveTo>
                  <a:pt x="0" y="0"/>
                </a:moveTo>
                <a:lnTo>
                  <a:pt x="5385435"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cxnSp>
        <p:nvCxnSpPr>
          <p:cNvPr id="18" name="Straight Connector 17"/>
          <p:cNvCxnSpPr/>
          <p:nvPr/>
        </p:nvCxnSpPr>
        <p:spPr>
          <a:xfrm>
            <a:off x="4423410" y="1591870"/>
            <a:ext cx="0" cy="421105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0" y="5960259"/>
            <a:ext cx="9624060" cy="814156"/>
          </a:xfrm>
          <a:prstGeom prst="rect">
            <a:avLst/>
          </a:prstGeom>
          <a:noFill/>
        </p:spPr>
        <p:txBody>
          <a:bodyPr vert="horz" lIns="74761" tIns="37381" rIns="74761" bIns="37381" rtlCol="0">
            <a:spAutoFit/>
          </a:bodyPr>
          <a:lstStyle/>
          <a:p>
            <a:pPr algn="ctr"/>
            <a:r>
              <a:rPr lang="en-US" sz="2400" b="1" smtClean="0">
                <a:solidFill>
                  <a:srgbClr val="0000FF"/>
                </a:solidFill>
                <a:latin typeface="Arial" pitchFamily="34" charset="0"/>
                <a:cs typeface="Arial" pitchFamily="34" charset="0"/>
              </a:rPr>
              <a:t>Write an expression (rule) containing a variable which                                        satisfies the difference in grade level of the two boys.</a:t>
            </a:r>
            <a:r>
              <a:rPr lang="en-US" sz="2400">
                <a:solidFill>
                  <a:srgbClr val="0000FF"/>
                </a:solidFill>
                <a:latin typeface="Arial" pitchFamily="34" charset="0"/>
                <a:cs typeface="Arial" pitchFamily="34" charset="0"/>
              </a:rPr>
              <a:t> </a:t>
            </a:r>
          </a:p>
        </p:txBody>
      </p:sp>
      <p:grpSp>
        <p:nvGrpSpPr>
          <p:cNvPr id="28" name="Group 27"/>
          <p:cNvGrpSpPr/>
          <p:nvPr/>
        </p:nvGrpSpPr>
        <p:grpSpPr>
          <a:xfrm>
            <a:off x="4571999" y="2286000"/>
            <a:ext cx="2145640" cy="700794"/>
            <a:chOff x="4953000" y="3136902"/>
            <a:chExt cx="2384045" cy="961645"/>
          </a:xfrm>
        </p:grpSpPr>
        <p:sp>
          <p:nvSpPr>
            <p:cNvPr id="26" name="Freeform 25"/>
            <p:cNvSpPr/>
            <p:nvPr/>
          </p:nvSpPr>
          <p:spPr>
            <a:xfrm>
              <a:off x="4953000" y="3136902"/>
              <a:ext cx="2384045" cy="961645"/>
            </a:xfrm>
            <a:custGeom>
              <a:avLst/>
              <a:gdLst/>
              <a:ahLst/>
              <a:cxnLst/>
              <a:rect l="0" t="0" r="0" b="0"/>
              <a:pathLst>
                <a:path w="2384045" h="732791">
                  <a:moveTo>
                    <a:pt x="0" y="0"/>
                  </a:moveTo>
                  <a:lnTo>
                    <a:pt x="2384044" y="0"/>
                  </a:lnTo>
                  <a:lnTo>
                    <a:pt x="2384044" y="732790"/>
                  </a:lnTo>
                  <a:lnTo>
                    <a:pt x="0" y="73279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27" name="TextBox 26"/>
            <p:cNvSpPr txBox="1"/>
            <p:nvPr/>
          </p:nvSpPr>
          <p:spPr>
            <a:xfrm>
              <a:off x="4953000" y="3314700"/>
              <a:ext cx="914400"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grpSp>
        <p:nvGrpSpPr>
          <p:cNvPr id="31" name="Group 30"/>
          <p:cNvGrpSpPr/>
          <p:nvPr/>
        </p:nvGrpSpPr>
        <p:grpSpPr>
          <a:xfrm>
            <a:off x="4559960" y="3276600"/>
            <a:ext cx="2145640" cy="636588"/>
            <a:chOff x="3908041" y="4496224"/>
            <a:chExt cx="2384045" cy="873540"/>
          </a:xfrm>
        </p:grpSpPr>
        <p:sp>
          <p:nvSpPr>
            <p:cNvPr id="29" name="Freeform 28"/>
            <p:cNvSpPr/>
            <p:nvPr/>
          </p:nvSpPr>
          <p:spPr>
            <a:xfrm>
              <a:off x="3908041" y="4496224"/>
              <a:ext cx="2384045" cy="873540"/>
            </a:xfrm>
            <a:custGeom>
              <a:avLst/>
              <a:gdLst/>
              <a:ahLst/>
              <a:cxnLst/>
              <a:rect l="0" t="0" r="0" b="0"/>
              <a:pathLst>
                <a:path w="2384045" h="732791">
                  <a:moveTo>
                    <a:pt x="0" y="0"/>
                  </a:moveTo>
                  <a:lnTo>
                    <a:pt x="2384044" y="0"/>
                  </a:lnTo>
                  <a:lnTo>
                    <a:pt x="2384044" y="732790"/>
                  </a:lnTo>
                  <a:lnTo>
                    <a:pt x="0" y="73279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0" name="TextBox 29"/>
            <p:cNvSpPr txBox="1"/>
            <p:nvPr/>
          </p:nvSpPr>
          <p:spPr>
            <a:xfrm>
              <a:off x="3908041" y="4597401"/>
              <a:ext cx="889000"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grpSp>
        <p:nvGrpSpPr>
          <p:cNvPr id="34" name="Group 33"/>
          <p:cNvGrpSpPr/>
          <p:nvPr/>
        </p:nvGrpSpPr>
        <p:grpSpPr>
          <a:xfrm>
            <a:off x="4571999" y="4114800"/>
            <a:ext cx="2145640" cy="682283"/>
            <a:chOff x="4965700" y="5646418"/>
            <a:chExt cx="2384045" cy="936243"/>
          </a:xfrm>
        </p:grpSpPr>
        <p:sp>
          <p:nvSpPr>
            <p:cNvPr id="32" name="Freeform 31"/>
            <p:cNvSpPr/>
            <p:nvPr/>
          </p:nvSpPr>
          <p:spPr>
            <a:xfrm>
              <a:off x="4965700" y="5646418"/>
              <a:ext cx="2384045" cy="936243"/>
            </a:xfrm>
            <a:custGeom>
              <a:avLst/>
              <a:gdLst/>
              <a:ahLst/>
              <a:cxnLst/>
              <a:rect l="0" t="0" r="0" b="0"/>
              <a:pathLst>
                <a:path w="2384045" h="732791">
                  <a:moveTo>
                    <a:pt x="0" y="0"/>
                  </a:moveTo>
                  <a:lnTo>
                    <a:pt x="2384044" y="0"/>
                  </a:lnTo>
                  <a:lnTo>
                    <a:pt x="2384044" y="732790"/>
                  </a:lnTo>
                  <a:lnTo>
                    <a:pt x="0" y="73279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3" name="TextBox 32"/>
            <p:cNvSpPr txBox="1"/>
            <p:nvPr/>
          </p:nvSpPr>
          <p:spPr>
            <a:xfrm>
              <a:off x="4965700" y="5778500"/>
              <a:ext cx="901700"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grpSp>
        <p:nvGrpSpPr>
          <p:cNvPr id="37" name="Group 36"/>
          <p:cNvGrpSpPr/>
          <p:nvPr/>
        </p:nvGrpSpPr>
        <p:grpSpPr>
          <a:xfrm>
            <a:off x="4572001" y="4941277"/>
            <a:ext cx="1977390" cy="773723"/>
            <a:chOff x="4940300" y="6796619"/>
            <a:chExt cx="2439079" cy="1061720"/>
          </a:xfrm>
        </p:grpSpPr>
        <p:sp>
          <p:nvSpPr>
            <p:cNvPr id="35" name="Freeform 34"/>
            <p:cNvSpPr/>
            <p:nvPr/>
          </p:nvSpPr>
          <p:spPr>
            <a:xfrm>
              <a:off x="4995334" y="6796619"/>
              <a:ext cx="2384045" cy="1061720"/>
            </a:xfrm>
            <a:custGeom>
              <a:avLst/>
              <a:gdLst/>
              <a:ahLst/>
              <a:cxnLst/>
              <a:rect l="0" t="0" r="0" b="0"/>
              <a:pathLst>
                <a:path w="2384045" h="732791">
                  <a:moveTo>
                    <a:pt x="0" y="0"/>
                  </a:moveTo>
                  <a:lnTo>
                    <a:pt x="2384044" y="0"/>
                  </a:lnTo>
                  <a:lnTo>
                    <a:pt x="2384044" y="732790"/>
                  </a:lnTo>
                  <a:lnTo>
                    <a:pt x="0" y="73279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6" name="TextBox 35"/>
            <p:cNvSpPr txBox="1"/>
            <p:nvPr/>
          </p:nvSpPr>
          <p:spPr>
            <a:xfrm>
              <a:off x="4940300" y="7112000"/>
              <a:ext cx="927100" cy="422338"/>
            </a:xfrm>
            <a:prstGeom prst="rect">
              <a:avLst/>
            </a:prstGeom>
            <a:noFill/>
          </p:spPr>
          <p:txBody>
            <a:bodyPr vert="horz" wrap="square" rtlCol="0">
              <a:spAutoFit/>
            </a:bodyPr>
            <a:lstStyle/>
            <a:p>
              <a:r>
                <a:rPr lang="en-US" sz="1400" b="1" i="1" dirty="0">
                  <a:solidFill>
                    <a:srgbClr val="0000FF"/>
                  </a:solidFill>
                  <a:latin typeface="Arial" pitchFamily="34" charset="0"/>
                  <a:cs typeface="Arial" pitchFamily="34" charset="0"/>
                </a:rPr>
                <a:t>click</a:t>
              </a:r>
            </a:p>
          </p:txBody>
        </p:sp>
      </p:grpSp>
    </p:spTree>
    <p:extLst>
      <p:ext uri="{BB962C8B-B14F-4D97-AF65-F5344CB8AC3E}">
        <p14:creationId xmlns="" xmlns:p14="http://schemas.microsoft.com/office/powerpoint/2010/main" val="9812139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8" restart="whenNotActive" fill="hold" evtFilter="cancelBubble" nodeType="interactiveSeq">
                <p:stCondLst>
                  <p:cond evt="onClick" delay="0">
                    <p:tgtEl>
                      <p:spTgt spid="3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31"/>
                                        </p:tgtEl>
                                      </p:cBhvr>
                                    </p:animEffect>
                                    <p:set>
                                      <p:cBhvr>
                                        <p:cTn id="13"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4" restart="whenNotActive" fill="hold" evtFilter="cancelBubble" nodeType="interactiveSeq">
                <p:stCondLst>
                  <p:cond evt="onClick" delay="0">
                    <p:tgtEl>
                      <p:spTgt spid="3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34"/>
                                        </p:tgtEl>
                                      </p:cBhvr>
                                    </p:animEffect>
                                    <p:set>
                                      <p:cBhvr>
                                        <p:cTn id="19"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0" restart="whenNotActive" fill="hold" evtFilter="cancelBubble" nodeType="interactiveSeq">
                <p:stCondLst>
                  <p:cond evt="onClick" delay="0">
                    <p:tgtEl>
                      <p:spTgt spid="37"/>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37"/>
                                        </p:tgtEl>
                                      </p:cBhvr>
                                    </p:animEffect>
                                    <p:set>
                                      <p:cBhvr>
                                        <p:cTn id="25"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640080" y="304800"/>
            <a:ext cx="7543800" cy="1552820"/>
          </a:xfrm>
          <a:prstGeom prst="rect">
            <a:avLst/>
          </a:prstGeom>
          <a:noFill/>
        </p:spPr>
        <p:txBody>
          <a:bodyPr vert="horz" lIns="74761" tIns="37381" rIns="74761" bIns="37381" rtlCol="0">
            <a:spAutoFit/>
          </a:bodyPr>
          <a:lstStyle/>
          <a:p>
            <a:pPr algn="ctr"/>
            <a:r>
              <a:rPr lang="en-US" sz="2400" b="1" dirty="0">
                <a:solidFill>
                  <a:srgbClr val="0000FF"/>
                </a:solidFill>
                <a:latin typeface="Arial" pitchFamily="34" charset="0"/>
                <a:cs typeface="Arial" pitchFamily="34" charset="0"/>
              </a:rPr>
              <a:t>Tables can be used to represent equations.</a:t>
            </a:r>
          </a:p>
          <a:p>
            <a:pPr algn="ctr"/>
            <a:endParaRPr lang="en-US" sz="24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The table below represents the equation </a:t>
            </a:r>
          </a:p>
          <a:p>
            <a:pPr algn="ctr"/>
            <a:r>
              <a:rPr lang="en-US" sz="2400" b="1" i="1" dirty="0">
                <a:solidFill>
                  <a:srgbClr val="0000FF"/>
                </a:solidFill>
                <a:latin typeface="Arial" pitchFamily="34" charset="0"/>
                <a:cs typeface="Arial" pitchFamily="34" charset="0"/>
              </a:rPr>
              <a:t>y</a:t>
            </a:r>
            <a:r>
              <a:rPr lang="en-US" sz="2400" b="1" dirty="0">
                <a:solidFill>
                  <a:srgbClr val="0000FF"/>
                </a:solidFill>
                <a:latin typeface="Arial" pitchFamily="34" charset="0"/>
                <a:cs typeface="Arial" pitchFamily="34" charset="0"/>
              </a:rPr>
              <a:t> = </a:t>
            </a:r>
            <a:r>
              <a:rPr lang="en-US" sz="2400" b="1" i="1" dirty="0">
                <a:solidFill>
                  <a:srgbClr val="0000FF"/>
                </a:solidFill>
                <a:latin typeface="Arial" pitchFamily="34" charset="0"/>
                <a:cs typeface="Arial" pitchFamily="34" charset="0"/>
              </a:rPr>
              <a:t>x</a:t>
            </a:r>
            <a:r>
              <a:rPr lang="en-US" sz="2400" b="1" dirty="0">
                <a:solidFill>
                  <a:srgbClr val="0000FF"/>
                </a:solidFill>
                <a:latin typeface="Arial" pitchFamily="34" charset="0"/>
                <a:cs typeface="Arial" pitchFamily="34" charset="0"/>
              </a:rPr>
              <a:t> + 3. </a:t>
            </a:r>
          </a:p>
        </p:txBody>
      </p:sp>
      <p:graphicFrame>
        <p:nvGraphicFramePr>
          <p:cNvPr id="3" name="Table 2"/>
          <p:cNvGraphicFramePr>
            <a:graphicFrameLocks noGrp="1"/>
          </p:cNvGraphicFramePr>
          <p:nvPr>
            <p:extLst>
              <p:ext uri="{D42A27DB-BD31-4B8C-83A1-F6EECF244321}">
                <p14:modId xmlns="" xmlns:p14="http://schemas.microsoft.com/office/powerpoint/2010/main" val="342280724"/>
              </p:ext>
            </p:extLst>
          </p:nvPr>
        </p:nvGraphicFramePr>
        <p:xfrm>
          <a:off x="1051559" y="2133291"/>
          <a:ext cx="6400800" cy="1480808"/>
        </p:xfrm>
        <a:graphic>
          <a:graphicData uri="http://schemas.openxmlformats.org/drawingml/2006/table">
            <a:tbl>
              <a:tblPr firstRow="1" bandRow="1">
                <a:tableStyleId>{5C22544A-7EE6-4342-B048-85BDC9FD1C3A}</a:tableStyleId>
              </a:tblPr>
              <a:tblGrid>
                <a:gridCol w="3200400"/>
                <a:gridCol w="3200400"/>
              </a:tblGrid>
              <a:tr h="370202">
                <a:tc>
                  <a:txBody>
                    <a:bodyPr/>
                    <a:lstStyle/>
                    <a:p>
                      <a:pPr algn="ctr"/>
                      <a:r>
                        <a:rPr lang="en-US" sz="1500" b="1" i="1" u="none" baseline="0" dirty="0" smtClean="0">
                          <a:solidFill>
                            <a:srgbClr val="005500"/>
                          </a:solidFill>
                          <a:latin typeface="Times New Roman - 20"/>
                        </a:rPr>
                        <a:t>x</a:t>
                      </a:r>
                      <a:endParaRPr lang="en-US" sz="1500" b="1" i="1" u="none" baseline="0" dirty="0">
                        <a:solidFill>
                          <a:srgbClr val="0055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1" i="1" u="none" baseline="0" smtClean="0">
                          <a:solidFill>
                            <a:srgbClr val="FF0000"/>
                          </a:solidFill>
                          <a:latin typeface="Times New Roman - 20"/>
                        </a:rPr>
                        <a:t>y</a:t>
                      </a:r>
                      <a:endParaRPr lang="en-US" sz="1500" b="1" i="1" u="none" baseline="0">
                        <a:solidFill>
                          <a:srgbClr val="FF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500" b="0" i="0" u="none" baseline="0" dirty="0" smtClean="0">
                          <a:solidFill>
                            <a:srgbClr val="000000"/>
                          </a:solidFill>
                          <a:latin typeface="Times New Roman - 20"/>
                        </a:rPr>
                        <a:t>3</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0" i="0" u="none" baseline="0" smtClean="0">
                          <a:solidFill>
                            <a:srgbClr val="000000"/>
                          </a:solidFill>
                          <a:latin typeface="Times New Roman - 20"/>
                        </a:rPr>
                        <a:t>6</a:t>
                      </a:r>
                      <a:endParaRPr lang="en-US" sz="1500" b="0" i="0" u="none" baseline="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500" b="0" i="0" u="none" baseline="0" dirty="0" smtClean="0">
                          <a:solidFill>
                            <a:srgbClr val="000000"/>
                          </a:solidFill>
                          <a:latin typeface="Times New Roman - 20"/>
                        </a:rPr>
                        <a:t>4</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0" i="0" u="none" baseline="0" smtClean="0">
                          <a:solidFill>
                            <a:srgbClr val="000000"/>
                          </a:solidFill>
                          <a:latin typeface="Times New Roman - 20"/>
                        </a:rPr>
                        <a:t>7</a:t>
                      </a:r>
                      <a:endParaRPr lang="en-US" sz="1500" b="0" i="0" u="none" baseline="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500" b="0" i="0" u="none" baseline="0" dirty="0" smtClean="0">
                          <a:solidFill>
                            <a:srgbClr val="000000"/>
                          </a:solidFill>
                          <a:latin typeface="Times New Roman - 20"/>
                        </a:rPr>
                        <a:t>6</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0" i="0" u="none" baseline="0" dirty="0" smtClean="0">
                          <a:solidFill>
                            <a:srgbClr val="000000"/>
                          </a:solidFill>
                          <a:latin typeface="Times New Roman - 20"/>
                        </a:rPr>
                        <a:t>9</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4" name="TextBox 3"/>
          <p:cNvSpPr txBox="1"/>
          <p:nvPr/>
        </p:nvSpPr>
        <p:spPr>
          <a:xfrm>
            <a:off x="342900" y="4211053"/>
            <a:ext cx="8115300" cy="1552820"/>
          </a:xfrm>
          <a:prstGeom prst="rect">
            <a:avLst/>
          </a:prstGeom>
          <a:noFill/>
        </p:spPr>
        <p:txBody>
          <a:bodyPr vert="horz" lIns="74761" tIns="37381" rIns="74761" bIns="37381" rtlCol="0">
            <a:spAutoFit/>
          </a:bodyPr>
          <a:lstStyle/>
          <a:p>
            <a:pPr algn="ctr"/>
            <a:r>
              <a:rPr lang="en-US" sz="2400" b="1" smtClean="0">
                <a:solidFill>
                  <a:srgbClr val="0000FF"/>
                </a:solidFill>
                <a:latin typeface="Arial" pitchFamily="34" charset="0"/>
                <a:cs typeface="Arial" pitchFamily="34" charset="0"/>
              </a:rPr>
              <a:t>The </a:t>
            </a:r>
            <a:r>
              <a:rPr lang="en-US" sz="2400" b="1" smtClean="0">
                <a:solidFill>
                  <a:srgbClr val="FF0000"/>
                </a:solidFill>
                <a:latin typeface="Arial" pitchFamily="34" charset="0"/>
                <a:cs typeface="Arial" pitchFamily="34" charset="0"/>
              </a:rPr>
              <a:t>output (</a:t>
            </a:r>
            <a:r>
              <a:rPr lang="en-US" sz="2400" b="1" i="1" smtClean="0">
                <a:solidFill>
                  <a:srgbClr val="FF0000"/>
                </a:solidFill>
                <a:latin typeface="Arial" pitchFamily="34" charset="0"/>
                <a:cs typeface="Arial" pitchFamily="34" charset="0"/>
              </a:rPr>
              <a:t>y)</a:t>
            </a:r>
            <a:r>
              <a:rPr lang="en-US" sz="2400" b="1" i="1" smtClean="0">
                <a:solidFill>
                  <a:srgbClr val="0000FF"/>
                </a:solidFill>
                <a:latin typeface="Arial" pitchFamily="34" charset="0"/>
                <a:cs typeface="Arial" pitchFamily="34" charset="0"/>
              </a:rPr>
              <a:t> </a:t>
            </a:r>
            <a:r>
              <a:rPr lang="en-US" sz="2400" b="1" smtClean="0">
                <a:solidFill>
                  <a:srgbClr val="0000FF"/>
                </a:solidFill>
                <a:latin typeface="Arial" pitchFamily="34" charset="0"/>
                <a:cs typeface="Arial" pitchFamily="34" charset="0"/>
              </a:rPr>
              <a:t>depends on the </a:t>
            </a:r>
            <a:r>
              <a:rPr lang="en-US" sz="2400" b="1" smtClean="0">
                <a:solidFill>
                  <a:srgbClr val="005500"/>
                </a:solidFill>
                <a:latin typeface="Arial" pitchFamily="34" charset="0"/>
                <a:cs typeface="Arial" pitchFamily="34" charset="0"/>
              </a:rPr>
              <a:t>input (</a:t>
            </a:r>
            <a:r>
              <a:rPr lang="en-US" sz="2400" b="1" i="1" smtClean="0">
                <a:solidFill>
                  <a:srgbClr val="005500"/>
                </a:solidFill>
                <a:latin typeface="Arial" pitchFamily="34" charset="0"/>
                <a:cs typeface="Arial" pitchFamily="34" charset="0"/>
              </a:rPr>
              <a:t>x)</a:t>
            </a:r>
            <a:r>
              <a:rPr lang="en-US" sz="2400" b="1" i="1" smtClean="0">
                <a:solidFill>
                  <a:srgbClr val="0000FF"/>
                </a:solidFill>
                <a:latin typeface="Arial" pitchFamily="34" charset="0"/>
                <a:cs typeface="Arial" pitchFamily="34" charset="0"/>
              </a:rPr>
              <a:t>.</a:t>
            </a:r>
          </a:p>
          <a:p>
            <a:pPr algn="ctr"/>
            <a:endParaRPr lang="en-US" sz="2400" b="1" i="1" smtClean="0">
              <a:solidFill>
                <a:srgbClr val="0000FF"/>
              </a:solidFill>
              <a:latin typeface="Arial" pitchFamily="34" charset="0"/>
              <a:cs typeface="Arial" pitchFamily="34" charset="0"/>
            </a:endParaRPr>
          </a:p>
          <a:p>
            <a:pPr algn="ctr"/>
            <a:r>
              <a:rPr lang="en-US" sz="2400" b="1" i="1" smtClean="0">
                <a:solidFill>
                  <a:srgbClr val="0000FF"/>
                </a:solidFill>
                <a:latin typeface="Arial" pitchFamily="34" charset="0"/>
                <a:cs typeface="Arial" pitchFamily="34" charset="0"/>
              </a:rPr>
              <a:t>So </a:t>
            </a:r>
            <a:r>
              <a:rPr lang="en-US" sz="2400" b="1" smtClean="0">
                <a:solidFill>
                  <a:srgbClr val="0000FF"/>
                </a:solidFill>
                <a:latin typeface="Arial" pitchFamily="34" charset="0"/>
                <a:cs typeface="Arial" pitchFamily="34" charset="0"/>
              </a:rPr>
              <a:t>x is the</a:t>
            </a:r>
            <a:r>
              <a:rPr lang="en-US" sz="2400" b="1" smtClean="0">
                <a:solidFill>
                  <a:srgbClr val="005500"/>
                </a:solidFill>
                <a:latin typeface="Arial" pitchFamily="34" charset="0"/>
                <a:cs typeface="Arial" pitchFamily="34" charset="0"/>
              </a:rPr>
              <a:t> independent</a:t>
            </a:r>
            <a:r>
              <a:rPr lang="en-US" sz="2400" b="1" smtClean="0">
                <a:solidFill>
                  <a:srgbClr val="0000FF"/>
                </a:solidFill>
                <a:latin typeface="Arial" pitchFamily="34" charset="0"/>
                <a:cs typeface="Arial" pitchFamily="34" charset="0"/>
              </a:rPr>
              <a:t> variable, on the left,</a:t>
            </a:r>
          </a:p>
          <a:p>
            <a:pPr algn="ctr"/>
            <a:r>
              <a:rPr lang="en-US" sz="2400" b="1" smtClean="0">
                <a:solidFill>
                  <a:srgbClr val="0000FF"/>
                </a:solidFill>
                <a:latin typeface="Arial" pitchFamily="34" charset="0"/>
                <a:cs typeface="Arial" pitchFamily="34" charset="0"/>
              </a:rPr>
              <a:t>and </a:t>
            </a:r>
            <a:r>
              <a:rPr lang="en-US" sz="2400" b="1" i="1" smtClean="0">
                <a:solidFill>
                  <a:srgbClr val="0000FF"/>
                </a:solidFill>
                <a:latin typeface="Arial" pitchFamily="34" charset="0"/>
                <a:cs typeface="Arial" pitchFamily="34" charset="0"/>
              </a:rPr>
              <a:t>y</a:t>
            </a:r>
            <a:r>
              <a:rPr lang="en-US" sz="2400" b="1" smtClean="0">
                <a:solidFill>
                  <a:srgbClr val="0000FF"/>
                </a:solidFill>
                <a:latin typeface="Arial" pitchFamily="34" charset="0"/>
                <a:cs typeface="Arial" pitchFamily="34" charset="0"/>
              </a:rPr>
              <a:t> is the </a:t>
            </a:r>
            <a:r>
              <a:rPr lang="en-US" sz="2400" b="1" smtClean="0">
                <a:solidFill>
                  <a:srgbClr val="FF0000"/>
                </a:solidFill>
                <a:latin typeface="Arial" pitchFamily="34" charset="0"/>
                <a:cs typeface="Arial" pitchFamily="34" charset="0"/>
              </a:rPr>
              <a:t>dependent</a:t>
            </a:r>
            <a:r>
              <a:rPr lang="en-US" sz="2400" b="1" smtClean="0">
                <a:solidFill>
                  <a:srgbClr val="0000FF"/>
                </a:solidFill>
                <a:latin typeface="Arial" pitchFamily="34" charset="0"/>
                <a:cs typeface="Arial" pitchFamily="34" charset="0"/>
              </a:rPr>
              <a:t> variable, on the right.</a:t>
            </a:r>
            <a:endParaRPr lang="en-US" sz="2400" b="1">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3849663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406390" y="4275838"/>
            <a:ext cx="118872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51</a:t>
            </a:r>
          </a:p>
        </p:txBody>
      </p:sp>
      <p:sp>
        <p:nvSpPr>
          <p:cNvPr id="3" name="TextBox 2"/>
          <p:cNvSpPr txBox="1"/>
          <p:nvPr/>
        </p:nvSpPr>
        <p:spPr>
          <a:xfrm>
            <a:off x="5314950" y="3368843"/>
            <a:ext cx="128016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39</a:t>
            </a:r>
          </a:p>
        </p:txBody>
      </p:sp>
      <p:sp>
        <p:nvSpPr>
          <p:cNvPr id="4" name="TextBox 3"/>
          <p:cNvSpPr txBox="1"/>
          <p:nvPr/>
        </p:nvSpPr>
        <p:spPr>
          <a:xfrm>
            <a:off x="5383530" y="2489612"/>
            <a:ext cx="118872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21</a:t>
            </a:r>
          </a:p>
        </p:txBody>
      </p:sp>
      <p:sp>
        <p:nvSpPr>
          <p:cNvPr id="5" name="Freeform 4"/>
          <p:cNvSpPr/>
          <p:nvPr/>
        </p:nvSpPr>
        <p:spPr>
          <a:xfrm>
            <a:off x="1371600" y="1744579"/>
            <a:ext cx="6196891" cy="3299430"/>
          </a:xfrm>
          <a:custGeom>
            <a:avLst/>
            <a:gdLst/>
            <a:ahLst/>
            <a:cxnLst/>
            <a:rect l="0" t="0" r="0" b="0"/>
            <a:pathLst>
              <a:path w="6885434" h="4527551">
                <a:moveTo>
                  <a:pt x="0" y="0"/>
                </a:moveTo>
                <a:lnTo>
                  <a:pt x="6885433" y="0"/>
                </a:lnTo>
                <a:lnTo>
                  <a:pt x="6885433" y="4527550"/>
                </a:lnTo>
                <a:lnTo>
                  <a:pt x="0" y="452755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cxnSp>
        <p:nvCxnSpPr>
          <p:cNvPr id="6" name="Straight Connector 5"/>
          <p:cNvCxnSpPr/>
          <p:nvPr/>
        </p:nvCxnSpPr>
        <p:spPr>
          <a:xfrm>
            <a:off x="1424635" y="3181427"/>
            <a:ext cx="616488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93660" y="4174865"/>
            <a:ext cx="6175629"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268419" y="1726809"/>
            <a:ext cx="0" cy="3334969"/>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72150" y="1749207"/>
            <a:ext cx="754380" cy="444824"/>
          </a:xfrm>
          <a:prstGeom prst="rect">
            <a:avLst/>
          </a:prstGeom>
          <a:noFill/>
        </p:spPr>
        <p:txBody>
          <a:bodyPr vert="horz" lIns="74761" tIns="37381" rIns="74761" bIns="37381" rtlCol="0">
            <a:spAutoFit/>
          </a:bodyPr>
          <a:lstStyle/>
          <a:p>
            <a:r>
              <a:rPr lang="en-US" sz="2400" dirty="0">
                <a:solidFill>
                  <a:srgbClr val="0000FF"/>
                </a:solidFill>
                <a:latin typeface="Arial" pitchFamily="34" charset="0"/>
                <a:cs typeface="Arial" pitchFamily="34" charset="0"/>
              </a:rPr>
              <a:t>t</a:t>
            </a:r>
          </a:p>
        </p:txBody>
      </p:sp>
      <p:sp>
        <p:nvSpPr>
          <p:cNvPr id="10" name="TextBox 9"/>
          <p:cNvSpPr txBox="1"/>
          <p:nvPr/>
        </p:nvSpPr>
        <p:spPr>
          <a:xfrm>
            <a:off x="2362200" y="1712186"/>
            <a:ext cx="884682"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n</a:t>
            </a:r>
          </a:p>
        </p:txBody>
      </p:sp>
      <p:sp>
        <p:nvSpPr>
          <p:cNvPr id="11" name="TextBox 10"/>
          <p:cNvSpPr txBox="1"/>
          <p:nvPr/>
        </p:nvSpPr>
        <p:spPr>
          <a:xfrm>
            <a:off x="2297430" y="2508122"/>
            <a:ext cx="118872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10</a:t>
            </a:r>
          </a:p>
        </p:txBody>
      </p:sp>
      <p:sp>
        <p:nvSpPr>
          <p:cNvPr id="12" name="TextBox 11"/>
          <p:cNvSpPr txBox="1"/>
          <p:nvPr/>
        </p:nvSpPr>
        <p:spPr>
          <a:xfrm>
            <a:off x="2228850" y="3378097"/>
            <a:ext cx="1234440" cy="444824"/>
          </a:xfrm>
          <a:prstGeom prst="rect">
            <a:avLst/>
          </a:prstGeom>
          <a:noFill/>
        </p:spPr>
        <p:txBody>
          <a:bodyPr vert="horz" lIns="74761" tIns="37381" rIns="74761" bIns="37381" rtlCol="0">
            <a:spAutoFit/>
          </a:bodyPr>
          <a:lstStyle/>
          <a:p>
            <a:r>
              <a:rPr lang="en-US" sz="2400" dirty="0" smtClean="0">
                <a:solidFill>
                  <a:srgbClr val="000000"/>
                </a:solidFill>
                <a:latin typeface="Arial" pitchFamily="34" charset="0"/>
                <a:cs typeface="Arial" pitchFamily="34" charset="0"/>
              </a:rPr>
              <a:t> 28</a:t>
            </a:r>
            <a:endParaRPr lang="en-US" sz="2400" dirty="0">
              <a:solidFill>
                <a:srgbClr val="000000"/>
              </a:solidFill>
              <a:latin typeface="Arial" pitchFamily="34" charset="0"/>
              <a:cs typeface="Arial" pitchFamily="34" charset="0"/>
            </a:endParaRPr>
          </a:p>
        </p:txBody>
      </p:sp>
      <p:sp>
        <p:nvSpPr>
          <p:cNvPr id="13" name="TextBox 12"/>
          <p:cNvSpPr txBox="1"/>
          <p:nvPr/>
        </p:nvSpPr>
        <p:spPr>
          <a:xfrm>
            <a:off x="2297430" y="4312859"/>
            <a:ext cx="128016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40</a:t>
            </a:r>
          </a:p>
        </p:txBody>
      </p:sp>
      <p:grpSp>
        <p:nvGrpSpPr>
          <p:cNvPr id="16" name="Group 15"/>
          <p:cNvGrpSpPr/>
          <p:nvPr/>
        </p:nvGrpSpPr>
        <p:grpSpPr>
          <a:xfrm>
            <a:off x="4483570" y="2350140"/>
            <a:ext cx="2984030" cy="872984"/>
            <a:chOff x="4863211" y="3224911"/>
            <a:chExt cx="3315589" cy="1197927"/>
          </a:xfrm>
        </p:grpSpPr>
        <p:sp>
          <p:nvSpPr>
            <p:cNvPr id="14" name="Freeform 13"/>
            <p:cNvSpPr/>
            <p:nvPr/>
          </p:nvSpPr>
          <p:spPr>
            <a:xfrm>
              <a:off x="4863211" y="3224911"/>
              <a:ext cx="3246883" cy="1036575"/>
            </a:xfrm>
            <a:custGeom>
              <a:avLst/>
              <a:gdLst/>
              <a:ahLst/>
              <a:cxnLst/>
              <a:rect l="0" t="0" r="0" b="0"/>
              <a:pathLst>
                <a:path w="3246883" h="1036575">
                  <a:moveTo>
                    <a:pt x="0" y="0"/>
                  </a:moveTo>
                  <a:lnTo>
                    <a:pt x="3246882" y="0"/>
                  </a:lnTo>
                  <a:lnTo>
                    <a:pt x="3246882" y="1036574"/>
                  </a:lnTo>
                  <a:lnTo>
                    <a:pt x="0" y="1036574"/>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15" name="TextBox 14"/>
            <p:cNvSpPr txBox="1"/>
            <p:nvPr/>
          </p:nvSpPr>
          <p:spPr>
            <a:xfrm>
              <a:off x="7327900" y="4000500"/>
              <a:ext cx="85090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19" name="Group 18"/>
          <p:cNvGrpSpPr/>
          <p:nvPr/>
        </p:nvGrpSpPr>
        <p:grpSpPr>
          <a:xfrm>
            <a:off x="4495800" y="3233996"/>
            <a:ext cx="2984030" cy="877611"/>
            <a:chOff x="4914011" y="4437761"/>
            <a:chExt cx="3315589" cy="1204277"/>
          </a:xfrm>
        </p:grpSpPr>
        <p:sp>
          <p:nvSpPr>
            <p:cNvPr id="17" name="Freeform 16"/>
            <p:cNvSpPr/>
            <p:nvPr/>
          </p:nvSpPr>
          <p:spPr>
            <a:xfrm>
              <a:off x="4914011" y="4437761"/>
              <a:ext cx="3246883" cy="1036575"/>
            </a:xfrm>
            <a:custGeom>
              <a:avLst/>
              <a:gdLst/>
              <a:ahLst/>
              <a:cxnLst/>
              <a:rect l="0" t="0" r="0" b="0"/>
              <a:pathLst>
                <a:path w="3246883" h="1036575">
                  <a:moveTo>
                    <a:pt x="0" y="0"/>
                  </a:moveTo>
                  <a:lnTo>
                    <a:pt x="3246882" y="0"/>
                  </a:lnTo>
                  <a:lnTo>
                    <a:pt x="3246882" y="1036574"/>
                  </a:lnTo>
                  <a:lnTo>
                    <a:pt x="0" y="1036574"/>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18" name="TextBox 17"/>
            <p:cNvSpPr txBox="1"/>
            <p:nvPr/>
          </p:nvSpPr>
          <p:spPr>
            <a:xfrm>
              <a:off x="7327900" y="5219700"/>
              <a:ext cx="90170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cxnSp>
        <p:nvCxnSpPr>
          <p:cNvPr id="20" name="Straight Connector 19"/>
          <p:cNvCxnSpPr/>
          <p:nvPr/>
        </p:nvCxnSpPr>
        <p:spPr>
          <a:xfrm>
            <a:off x="1401775" y="2339217"/>
            <a:ext cx="616488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4483570" y="4312860"/>
            <a:ext cx="2984030" cy="770530"/>
            <a:chOff x="4863211" y="5918200"/>
            <a:chExt cx="3315589" cy="1057338"/>
          </a:xfrm>
        </p:grpSpPr>
        <p:sp>
          <p:nvSpPr>
            <p:cNvPr id="21" name="Freeform 20"/>
            <p:cNvSpPr/>
            <p:nvPr/>
          </p:nvSpPr>
          <p:spPr>
            <a:xfrm>
              <a:off x="4863211" y="5918200"/>
              <a:ext cx="3246883" cy="889636"/>
            </a:xfrm>
            <a:custGeom>
              <a:avLst/>
              <a:gdLst/>
              <a:ahLst/>
              <a:cxnLst/>
              <a:rect l="0" t="0" r="0" b="0"/>
              <a:pathLst>
                <a:path w="3246883" h="1036575">
                  <a:moveTo>
                    <a:pt x="0" y="0"/>
                  </a:moveTo>
                  <a:lnTo>
                    <a:pt x="3246882" y="0"/>
                  </a:lnTo>
                  <a:lnTo>
                    <a:pt x="3246882" y="1036574"/>
                  </a:lnTo>
                  <a:lnTo>
                    <a:pt x="0" y="1036574"/>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22" name="TextBox 21"/>
            <p:cNvSpPr txBox="1"/>
            <p:nvPr/>
          </p:nvSpPr>
          <p:spPr>
            <a:xfrm>
              <a:off x="7327900" y="6553200"/>
              <a:ext cx="85090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sp>
        <p:nvSpPr>
          <p:cNvPr id="24" name="TextBox 23"/>
          <p:cNvSpPr txBox="1"/>
          <p:nvPr/>
        </p:nvSpPr>
        <p:spPr>
          <a:xfrm>
            <a:off x="990600" y="296162"/>
            <a:ext cx="7239000" cy="1337376"/>
          </a:xfrm>
          <a:prstGeom prst="rect">
            <a:avLst/>
          </a:prstGeom>
          <a:noFill/>
        </p:spPr>
        <p:txBody>
          <a:bodyPr vert="horz" wrap="square" lIns="74761" tIns="37381" rIns="74761" bIns="37381" rtlCol="0">
            <a:spAutoFit/>
          </a:bodyPr>
          <a:lstStyle/>
          <a:p>
            <a:pPr algn="ctr"/>
            <a:r>
              <a:rPr lang="en-US" sz="2400" b="1" dirty="0">
                <a:solidFill>
                  <a:srgbClr val="0000FF"/>
                </a:solidFill>
                <a:latin typeface="Arial" pitchFamily="34" charset="0"/>
                <a:cs typeface="Arial" pitchFamily="34" charset="0"/>
              </a:rPr>
              <a:t>This table represents the equation</a:t>
            </a:r>
          </a:p>
          <a:p>
            <a:pPr algn="ctr"/>
            <a:r>
              <a:rPr lang="en-US" sz="2400" b="1" dirty="0">
                <a:solidFill>
                  <a:srgbClr val="0000FF"/>
                </a:solidFill>
                <a:latin typeface="Arial" pitchFamily="34" charset="0"/>
                <a:cs typeface="Arial" pitchFamily="34" charset="0"/>
              </a:rPr>
              <a:t>t = </a:t>
            </a:r>
            <a:r>
              <a:rPr lang="en-US" sz="2400" b="1" i="1" dirty="0">
                <a:solidFill>
                  <a:srgbClr val="0000FF"/>
                </a:solidFill>
                <a:latin typeface="Arial" pitchFamily="34" charset="0"/>
                <a:cs typeface="Arial" pitchFamily="34" charset="0"/>
              </a:rPr>
              <a:t>n</a:t>
            </a:r>
            <a:r>
              <a:rPr lang="en-US" sz="2400" b="1" dirty="0">
                <a:solidFill>
                  <a:srgbClr val="0000FF"/>
                </a:solidFill>
                <a:latin typeface="Arial" pitchFamily="34" charset="0"/>
                <a:cs typeface="Arial" pitchFamily="34" charset="0"/>
              </a:rPr>
              <a:t> + 11</a:t>
            </a:r>
          </a:p>
          <a:p>
            <a:pPr algn="ctr"/>
            <a:endParaRPr lang="en-US" sz="10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Find the values for t, given the values for </a:t>
            </a:r>
            <a:r>
              <a:rPr lang="en-US" sz="2400" b="1" i="1" dirty="0">
                <a:solidFill>
                  <a:srgbClr val="0000FF"/>
                </a:solidFill>
                <a:latin typeface="Arial" pitchFamily="34" charset="0"/>
                <a:cs typeface="Arial" pitchFamily="34" charset="0"/>
              </a:rPr>
              <a:t>n.</a:t>
            </a:r>
          </a:p>
        </p:txBody>
      </p:sp>
    </p:spTree>
    <p:extLst>
      <p:ext uri="{BB962C8B-B14F-4D97-AF65-F5344CB8AC3E}">
        <p14:creationId xmlns="" xmlns:p14="http://schemas.microsoft.com/office/powerpoint/2010/main" val="4638467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19"/>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3"/>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3"/>
                                        </p:tgtEl>
                                      </p:cBhvr>
                                    </p:animEffect>
                                    <p:set>
                                      <p:cBhvr>
                                        <p:cTn id="19"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383149" y="4858907"/>
            <a:ext cx="1551051" cy="521768"/>
          </a:xfrm>
          <a:prstGeom prst="rect">
            <a:avLst/>
          </a:prstGeom>
          <a:noFill/>
        </p:spPr>
        <p:txBody>
          <a:bodyPr vert="horz" lIns="74761" tIns="37381" rIns="74761" bIns="37381" rtlCol="0">
            <a:spAutoFit/>
          </a:bodyPr>
          <a:lstStyle/>
          <a:p>
            <a:r>
              <a:rPr lang="en-US" sz="2900" dirty="0">
                <a:solidFill>
                  <a:srgbClr val="282828"/>
                </a:solidFill>
                <a:latin typeface="Comic Sans MS - 48"/>
              </a:rPr>
              <a:t>120</a:t>
            </a:r>
          </a:p>
        </p:txBody>
      </p:sp>
      <p:sp>
        <p:nvSpPr>
          <p:cNvPr id="3" name="TextBox 2"/>
          <p:cNvSpPr txBox="1"/>
          <p:nvPr/>
        </p:nvSpPr>
        <p:spPr>
          <a:xfrm>
            <a:off x="5394960" y="3831596"/>
            <a:ext cx="1299591" cy="521768"/>
          </a:xfrm>
          <a:prstGeom prst="rect">
            <a:avLst/>
          </a:prstGeom>
          <a:noFill/>
        </p:spPr>
        <p:txBody>
          <a:bodyPr vert="horz" lIns="74761" tIns="37381" rIns="74761" bIns="37381" rtlCol="0">
            <a:spAutoFit/>
          </a:bodyPr>
          <a:lstStyle/>
          <a:p>
            <a:r>
              <a:rPr lang="en-US" sz="2900">
                <a:solidFill>
                  <a:srgbClr val="282828"/>
                </a:solidFill>
                <a:latin typeface="Comic Sans MS - 48"/>
              </a:rPr>
              <a:t>60</a:t>
            </a:r>
          </a:p>
        </p:txBody>
      </p:sp>
      <p:sp>
        <p:nvSpPr>
          <p:cNvPr id="4" name="TextBox 3"/>
          <p:cNvSpPr txBox="1"/>
          <p:nvPr/>
        </p:nvSpPr>
        <p:spPr>
          <a:xfrm>
            <a:off x="5215509" y="2896835"/>
            <a:ext cx="1642491" cy="521768"/>
          </a:xfrm>
          <a:prstGeom prst="rect">
            <a:avLst/>
          </a:prstGeom>
          <a:noFill/>
        </p:spPr>
        <p:txBody>
          <a:bodyPr vert="horz" lIns="74761" tIns="37381" rIns="74761" bIns="37381" rtlCol="0">
            <a:spAutoFit/>
          </a:bodyPr>
          <a:lstStyle/>
          <a:p>
            <a:r>
              <a:rPr lang="en-US" sz="2900" dirty="0">
                <a:solidFill>
                  <a:srgbClr val="282828"/>
                </a:solidFill>
                <a:latin typeface="Comic Sans MS - 48"/>
              </a:rPr>
              <a:t>  20</a:t>
            </a:r>
          </a:p>
        </p:txBody>
      </p:sp>
      <p:sp>
        <p:nvSpPr>
          <p:cNvPr id="5" name="Freeform 4"/>
          <p:cNvSpPr/>
          <p:nvPr/>
        </p:nvSpPr>
        <p:spPr>
          <a:xfrm>
            <a:off x="1086459" y="2077946"/>
            <a:ext cx="6609741" cy="3527567"/>
          </a:xfrm>
          <a:custGeom>
            <a:avLst/>
            <a:gdLst/>
            <a:ahLst/>
            <a:cxnLst/>
            <a:rect l="0" t="0" r="0" b="0"/>
            <a:pathLst>
              <a:path w="7344157" h="4840606">
                <a:moveTo>
                  <a:pt x="0" y="0"/>
                </a:moveTo>
                <a:lnTo>
                  <a:pt x="7344156" y="0"/>
                </a:lnTo>
                <a:lnTo>
                  <a:pt x="7344156" y="4840605"/>
                </a:lnTo>
                <a:lnTo>
                  <a:pt x="0" y="4840605"/>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a:p>
        </p:txBody>
      </p:sp>
      <p:cxnSp>
        <p:nvCxnSpPr>
          <p:cNvPr id="6" name="Straight Connector 5"/>
          <p:cNvCxnSpPr/>
          <p:nvPr/>
        </p:nvCxnSpPr>
        <p:spPr>
          <a:xfrm>
            <a:off x="1133285" y="3614101"/>
            <a:ext cx="6570536"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88136" y="4676212"/>
            <a:ext cx="658699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166578" y="2058974"/>
            <a:ext cx="0" cy="3565512"/>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886450" y="1999093"/>
            <a:ext cx="822960" cy="598712"/>
          </a:xfrm>
          <a:prstGeom prst="rect">
            <a:avLst/>
          </a:prstGeom>
          <a:noFill/>
        </p:spPr>
        <p:txBody>
          <a:bodyPr vert="horz" lIns="74761" tIns="37381" rIns="74761" bIns="37381" rtlCol="0">
            <a:spAutoFit/>
          </a:bodyPr>
          <a:lstStyle/>
          <a:p>
            <a:r>
              <a:rPr lang="en-US" sz="3400">
                <a:solidFill>
                  <a:srgbClr val="0000FF"/>
                </a:solidFill>
                <a:latin typeface="Comic Sans MS - 56"/>
              </a:rPr>
              <a:t>y</a:t>
            </a:r>
          </a:p>
        </p:txBody>
      </p:sp>
      <p:sp>
        <p:nvSpPr>
          <p:cNvPr id="10" name="TextBox 9"/>
          <p:cNvSpPr txBox="1"/>
          <p:nvPr/>
        </p:nvSpPr>
        <p:spPr>
          <a:xfrm>
            <a:off x="2400300" y="2045368"/>
            <a:ext cx="868680" cy="598712"/>
          </a:xfrm>
          <a:prstGeom prst="rect">
            <a:avLst/>
          </a:prstGeom>
          <a:noFill/>
        </p:spPr>
        <p:txBody>
          <a:bodyPr vert="horz" lIns="74761" tIns="37381" rIns="74761" bIns="37381" rtlCol="0">
            <a:spAutoFit/>
          </a:bodyPr>
          <a:lstStyle/>
          <a:p>
            <a:r>
              <a:rPr lang="en-US" sz="3400">
                <a:solidFill>
                  <a:srgbClr val="0000FF"/>
                </a:solidFill>
                <a:latin typeface="Comic Sans MS - 56"/>
              </a:rPr>
              <a:t>x</a:t>
            </a:r>
          </a:p>
        </p:txBody>
      </p:sp>
      <p:sp>
        <p:nvSpPr>
          <p:cNvPr id="11" name="TextBox 10"/>
          <p:cNvSpPr txBox="1"/>
          <p:nvPr/>
        </p:nvSpPr>
        <p:spPr>
          <a:xfrm>
            <a:off x="2068830" y="2896834"/>
            <a:ext cx="1668780" cy="521768"/>
          </a:xfrm>
          <a:prstGeom prst="rect">
            <a:avLst/>
          </a:prstGeom>
          <a:noFill/>
        </p:spPr>
        <p:txBody>
          <a:bodyPr vert="horz" lIns="74761" tIns="37381" rIns="74761" bIns="37381" rtlCol="0">
            <a:spAutoFit/>
          </a:bodyPr>
          <a:lstStyle/>
          <a:p>
            <a:r>
              <a:rPr lang="en-US" sz="2900">
                <a:solidFill>
                  <a:srgbClr val="282828"/>
                </a:solidFill>
                <a:latin typeface="Comic Sans MS - 47"/>
              </a:rPr>
              <a:t>  80</a:t>
            </a:r>
          </a:p>
        </p:txBody>
      </p:sp>
      <p:sp>
        <p:nvSpPr>
          <p:cNvPr id="12" name="TextBox 11"/>
          <p:cNvSpPr txBox="1"/>
          <p:nvPr/>
        </p:nvSpPr>
        <p:spPr>
          <a:xfrm>
            <a:off x="2205990" y="3822340"/>
            <a:ext cx="1531620" cy="521768"/>
          </a:xfrm>
          <a:prstGeom prst="rect">
            <a:avLst/>
          </a:prstGeom>
          <a:noFill/>
        </p:spPr>
        <p:txBody>
          <a:bodyPr vert="horz" lIns="74761" tIns="37381" rIns="74761" bIns="37381" rtlCol="0">
            <a:spAutoFit/>
          </a:bodyPr>
          <a:lstStyle/>
          <a:p>
            <a:r>
              <a:rPr lang="en-US" sz="2900">
                <a:solidFill>
                  <a:srgbClr val="000000"/>
                </a:solidFill>
                <a:latin typeface="Comic Sans MS - 46"/>
              </a:rPr>
              <a:t>120</a:t>
            </a:r>
          </a:p>
        </p:txBody>
      </p:sp>
      <p:sp>
        <p:nvSpPr>
          <p:cNvPr id="13" name="TextBox 12"/>
          <p:cNvSpPr txBox="1"/>
          <p:nvPr/>
        </p:nvSpPr>
        <p:spPr>
          <a:xfrm>
            <a:off x="2068830" y="4821887"/>
            <a:ext cx="1737360" cy="521768"/>
          </a:xfrm>
          <a:prstGeom prst="rect">
            <a:avLst/>
          </a:prstGeom>
          <a:noFill/>
        </p:spPr>
        <p:txBody>
          <a:bodyPr vert="horz" lIns="74761" tIns="37381" rIns="74761" bIns="37381" rtlCol="0">
            <a:spAutoFit/>
          </a:bodyPr>
          <a:lstStyle/>
          <a:p>
            <a:r>
              <a:rPr lang="en-US" sz="2900">
                <a:solidFill>
                  <a:srgbClr val="000000"/>
                </a:solidFill>
                <a:latin typeface="Comic Sans MS - 47"/>
              </a:rPr>
              <a:t> 180</a:t>
            </a:r>
          </a:p>
        </p:txBody>
      </p:sp>
      <p:grpSp>
        <p:nvGrpSpPr>
          <p:cNvPr id="16" name="Group 15"/>
          <p:cNvGrpSpPr/>
          <p:nvPr/>
        </p:nvGrpSpPr>
        <p:grpSpPr>
          <a:xfrm>
            <a:off x="4343400" y="2805645"/>
            <a:ext cx="3128810" cy="854933"/>
            <a:chOff x="4990211" y="3849965"/>
            <a:chExt cx="3476456" cy="1173157"/>
          </a:xfrm>
        </p:grpSpPr>
        <p:sp>
          <p:nvSpPr>
            <p:cNvPr id="14" name="Freeform 13"/>
            <p:cNvSpPr/>
            <p:nvPr/>
          </p:nvSpPr>
          <p:spPr>
            <a:xfrm>
              <a:off x="4990211" y="3849965"/>
              <a:ext cx="3246883" cy="1036575"/>
            </a:xfrm>
            <a:custGeom>
              <a:avLst/>
              <a:gdLst/>
              <a:ahLst/>
              <a:cxnLst/>
              <a:rect l="0" t="0" r="0" b="0"/>
              <a:pathLst>
                <a:path w="3246883" h="1036575">
                  <a:moveTo>
                    <a:pt x="0" y="0"/>
                  </a:moveTo>
                  <a:lnTo>
                    <a:pt x="3246882" y="0"/>
                  </a:lnTo>
                  <a:lnTo>
                    <a:pt x="3246882" y="1036574"/>
                  </a:lnTo>
                  <a:lnTo>
                    <a:pt x="0" y="1036574"/>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4657" y="4600784"/>
              <a:ext cx="84201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cxnSp>
        <p:nvCxnSpPr>
          <p:cNvPr id="17" name="Straight Connector 16"/>
          <p:cNvCxnSpPr/>
          <p:nvPr/>
        </p:nvCxnSpPr>
        <p:spPr>
          <a:xfrm>
            <a:off x="1144715" y="2734870"/>
            <a:ext cx="6570536"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4407370" y="3696749"/>
            <a:ext cx="2984030" cy="877611"/>
            <a:chOff x="5002911" y="5072761"/>
            <a:chExt cx="3315589" cy="1204277"/>
          </a:xfrm>
        </p:grpSpPr>
        <p:sp>
          <p:nvSpPr>
            <p:cNvPr id="18" name="Freeform 17"/>
            <p:cNvSpPr/>
            <p:nvPr/>
          </p:nvSpPr>
          <p:spPr>
            <a:xfrm>
              <a:off x="5002911" y="5072761"/>
              <a:ext cx="3246883" cy="1036575"/>
            </a:xfrm>
            <a:custGeom>
              <a:avLst/>
              <a:gdLst/>
              <a:ahLst/>
              <a:cxnLst/>
              <a:rect l="0" t="0" r="0" b="0"/>
              <a:pathLst>
                <a:path w="3246883" h="1036575">
                  <a:moveTo>
                    <a:pt x="0" y="0"/>
                  </a:moveTo>
                  <a:lnTo>
                    <a:pt x="3246882" y="0"/>
                  </a:lnTo>
                  <a:lnTo>
                    <a:pt x="3246882" y="1036574"/>
                  </a:lnTo>
                  <a:lnTo>
                    <a:pt x="0" y="1036574"/>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578090" y="5854700"/>
              <a:ext cx="74041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23" name="Group 22"/>
          <p:cNvGrpSpPr/>
          <p:nvPr/>
        </p:nvGrpSpPr>
        <p:grpSpPr>
          <a:xfrm>
            <a:off x="4495800" y="4742571"/>
            <a:ext cx="2984030" cy="877611"/>
            <a:chOff x="5053711" y="6507861"/>
            <a:chExt cx="3315589" cy="1204277"/>
          </a:xfrm>
        </p:grpSpPr>
        <p:sp>
          <p:nvSpPr>
            <p:cNvPr id="21" name="Freeform 20"/>
            <p:cNvSpPr/>
            <p:nvPr/>
          </p:nvSpPr>
          <p:spPr>
            <a:xfrm>
              <a:off x="5053711" y="6507861"/>
              <a:ext cx="3246883" cy="1036575"/>
            </a:xfrm>
            <a:custGeom>
              <a:avLst/>
              <a:gdLst/>
              <a:ahLst/>
              <a:cxnLst/>
              <a:rect l="0" t="0" r="0" b="0"/>
              <a:pathLst>
                <a:path w="3246883" h="1036575">
                  <a:moveTo>
                    <a:pt x="0" y="0"/>
                  </a:moveTo>
                  <a:lnTo>
                    <a:pt x="3246882" y="0"/>
                  </a:lnTo>
                  <a:lnTo>
                    <a:pt x="3246882" y="1036574"/>
                  </a:lnTo>
                  <a:lnTo>
                    <a:pt x="0" y="1036574"/>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578090" y="7289800"/>
              <a:ext cx="79121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sp>
        <p:nvSpPr>
          <p:cNvPr id="24" name="TextBox 23"/>
          <p:cNvSpPr txBox="1"/>
          <p:nvPr/>
        </p:nvSpPr>
        <p:spPr>
          <a:xfrm>
            <a:off x="990599" y="527539"/>
            <a:ext cx="6729795" cy="1337376"/>
          </a:xfrm>
          <a:prstGeom prst="rect">
            <a:avLst/>
          </a:prstGeom>
          <a:noFill/>
        </p:spPr>
        <p:txBody>
          <a:bodyPr vert="horz" wrap="square" lIns="74761" tIns="37381" rIns="74761" bIns="37381" rtlCol="0">
            <a:spAutoFit/>
          </a:bodyPr>
          <a:lstStyle/>
          <a:p>
            <a:pPr algn="ctr"/>
            <a:r>
              <a:rPr lang="en-US" sz="2400" b="1" dirty="0">
                <a:solidFill>
                  <a:srgbClr val="0000FF"/>
                </a:solidFill>
                <a:latin typeface="Arial" pitchFamily="34" charset="0"/>
                <a:cs typeface="Arial" pitchFamily="34" charset="0"/>
              </a:rPr>
              <a:t>This table represents the equation</a:t>
            </a:r>
          </a:p>
          <a:p>
            <a:pPr algn="ctr"/>
            <a:r>
              <a:rPr lang="en-US" sz="2400" b="1" dirty="0">
                <a:solidFill>
                  <a:srgbClr val="0000FF"/>
                </a:solidFill>
                <a:latin typeface="Arial" pitchFamily="34" charset="0"/>
                <a:cs typeface="Arial" pitchFamily="34" charset="0"/>
              </a:rPr>
              <a:t>y = </a:t>
            </a:r>
            <a:r>
              <a:rPr lang="en-US" sz="2400" b="1" i="1" dirty="0">
                <a:solidFill>
                  <a:srgbClr val="0000FF"/>
                </a:solidFill>
                <a:latin typeface="Arial" pitchFamily="34" charset="0"/>
                <a:cs typeface="Arial" pitchFamily="34" charset="0"/>
              </a:rPr>
              <a:t>x</a:t>
            </a:r>
            <a:r>
              <a:rPr lang="en-US" sz="2400" b="1" dirty="0">
                <a:solidFill>
                  <a:srgbClr val="0000FF"/>
                </a:solidFill>
                <a:latin typeface="Arial" pitchFamily="34" charset="0"/>
                <a:cs typeface="Arial" pitchFamily="34" charset="0"/>
              </a:rPr>
              <a:t> - 60</a:t>
            </a:r>
          </a:p>
          <a:p>
            <a:pPr algn="ctr"/>
            <a:endParaRPr lang="en-US" sz="10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Find the values for y, given the values for </a:t>
            </a:r>
            <a:r>
              <a:rPr lang="en-US" sz="2400" b="1" i="1" dirty="0">
                <a:solidFill>
                  <a:srgbClr val="0000FF"/>
                </a:solidFill>
                <a:latin typeface="Arial" pitchFamily="34" charset="0"/>
                <a:cs typeface="Arial" pitchFamily="34" charset="0"/>
              </a:rPr>
              <a:t>n.</a:t>
            </a:r>
          </a:p>
        </p:txBody>
      </p:sp>
    </p:spTree>
    <p:extLst>
      <p:ext uri="{BB962C8B-B14F-4D97-AF65-F5344CB8AC3E}">
        <p14:creationId xmlns="" xmlns:p14="http://schemas.microsoft.com/office/powerpoint/2010/main" val="194856877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8" restart="whenNotActive" fill="hold" evtFilter="cancelBubble" nodeType="interactiveSeq">
                <p:stCondLst>
                  <p:cond evt="onClick" delay="0">
                    <p:tgtEl>
                      <p:spTgt spid="20"/>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20"/>
                                        </p:tgtEl>
                                      </p:cBhvr>
                                    </p:animEffect>
                                    <p:set>
                                      <p:cBhvr>
                                        <p:cTn id="1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 restart="whenNotActive" fill="hold" evtFilter="cancelBubble" nodeType="interactiveSeq">
                <p:stCondLst>
                  <p:cond evt="onClick" delay="0">
                    <p:tgtEl>
                      <p:spTgt spid="23"/>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3"/>
                                        </p:tgtEl>
                                      </p:cBhvr>
                                    </p:animEffect>
                                    <p:set>
                                      <p:cBhvr>
                                        <p:cTn id="19"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2" name="Group 11"/>
          <p:cNvGrpSpPr/>
          <p:nvPr/>
        </p:nvGrpSpPr>
        <p:grpSpPr>
          <a:xfrm>
            <a:off x="1490662" y="2332336"/>
            <a:ext cx="6357938" cy="3306464"/>
            <a:chOff x="1157351" y="2625979"/>
            <a:chExt cx="7064376" cy="4537203"/>
          </a:xfrm>
        </p:grpSpPr>
        <p:sp>
          <p:nvSpPr>
            <p:cNvPr id="2" name="Freeform 1"/>
            <p:cNvSpPr/>
            <p:nvPr/>
          </p:nvSpPr>
          <p:spPr>
            <a:xfrm>
              <a:off x="1157351" y="2650871"/>
              <a:ext cx="7064376" cy="4512311"/>
            </a:xfrm>
            <a:custGeom>
              <a:avLst/>
              <a:gdLst/>
              <a:ahLst/>
              <a:cxnLst/>
              <a:rect l="0" t="0" r="0" b="0"/>
              <a:pathLst>
                <a:path w="7064376" h="4512311">
                  <a:moveTo>
                    <a:pt x="0" y="0"/>
                  </a:moveTo>
                  <a:lnTo>
                    <a:pt x="7064375" y="0"/>
                  </a:lnTo>
                  <a:lnTo>
                    <a:pt x="7064375" y="4512310"/>
                  </a:lnTo>
                  <a:lnTo>
                    <a:pt x="0" y="451231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 name="Freeform 2"/>
            <p:cNvSpPr/>
            <p:nvPr/>
          </p:nvSpPr>
          <p:spPr>
            <a:xfrm>
              <a:off x="1157351" y="3741674"/>
              <a:ext cx="6968872" cy="24893"/>
            </a:xfrm>
            <a:custGeom>
              <a:avLst/>
              <a:gdLst/>
              <a:ahLst/>
              <a:cxnLst/>
              <a:rect l="0" t="0" r="0" b="0"/>
              <a:pathLst>
                <a:path w="6968872" h="24893">
                  <a:moveTo>
                    <a:pt x="0" y="0"/>
                  </a:moveTo>
                  <a:lnTo>
                    <a:pt x="6968871" y="0"/>
                  </a:lnTo>
                  <a:lnTo>
                    <a:pt x="6968871" y="24892"/>
                  </a:lnTo>
                  <a:lnTo>
                    <a:pt x="0" y="24892"/>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4" name="Freeform 3"/>
            <p:cNvSpPr/>
            <p:nvPr/>
          </p:nvSpPr>
          <p:spPr>
            <a:xfrm>
              <a:off x="1228979" y="4956556"/>
              <a:ext cx="6968872" cy="24766"/>
            </a:xfrm>
            <a:custGeom>
              <a:avLst/>
              <a:gdLst/>
              <a:ahLst/>
              <a:cxnLst/>
              <a:rect l="0" t="0" r="0" b="0"/>
              <a:pathLst>
                <a:path w="6968872" h="24766">
                  <a:moveTo>
                    <a:pt x="0" y="0"/>
                  </a:moveTo>
                  <a:lnTo>
                    <a:pt x="6968871" y="0"/>
                  </a:lnTo>
                  <a:lnTo>
                    <a:pt x="6968871" y="24765"/>
                  </a:lnTo>
                  <a:lnTo>
                    <a:pt x="0" y="24765"/>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cxnSp>
          <p:nvCxnSpPr>
            <p:cNvPr id="5" name="Straight Connector 4"/>
            <p:cNvCxnSpPr/>
            <p:nvPr/>
          </p:nvCxnSpPr>
          <p:spPr>
            <a:xfrm>
              <a:off x="1157351" y="5997956"/>
              <a:ext cx="6921119"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18660" y="2625979"/>
              <a:ext cx="0" cy="4487672"/>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2171700" y="2794000"/>
              <a:ext cx="1435100" cy="3960906"/>
              <a:chOff x="2171700" y="2794000"/>
              <a:chExt cx="1435100" cy="3960906"/>
            </a:xfrm>
          </p:grpSpPr>
          <p:sp>
            <p:nvSpPr>
              <p:cNvPr id="7" name="TextBox 6"/>
              <p:cNvSpPr txBox="1"/>
              <p:nvPr/>
            </p:nvSpPr>
            <p:spPr>
              <a:xfrm>
                <a:off x="2374900" y="2794000"/>
                <a:ext cx="1008380" cy="633507"/>
              </a:xfrm>
              <a:prstGeom prst="rect">
                <a:avLst/>
              </a:prstGeom>
              <a:noFill/>
            </p:spPr>
            <p:txBody>
              <a:bodyPr vert="horz" rtlCol="0">
                <a:spAutoFit/>
              </a:bodyPr>
              <a:lstStyle/>
              <a:p>
                <a:r>
                  <a:rPr lang="en-US" sz="2400">
                    <a:solidFill>
                      <a:srgbClr val="0000FF"/>
                    </a:solidFill>
                    <a:latin typeface="Arial" pitchFamily="34" charset="0"/>
                    <a:cs typeface="Arial" pitchFamily="34" charset="0"/>
                  </a:rPr>
                  <a:t>n</a:t>
                </a:r>
              </a:p>
            </p:txBody>
          </p:sp>
          <p:sp>
            <p:nvSpPr>
              <p:cNvPr id="8" name="TextBox 7"/>
              <p:cNvSpPr txBox="1"/>
              <p:nvPr/>
            </p:nvSpPr>
            <p:spPr>
              <a:xfrm>
                <a:off x="2184400" y="3962401"/>
                <a:ext cx="1422400" cy="633507"/>
              </a:xfrm>
              <a:prstGeom prst="rect">
                <a:avLst/>
              </a:prstGeom>
              <a:noFill/>
            </p:spPr>
            <p:txBody>
              <a:bodyPr vert="horz" rtlCol="0">
                <a:spAutoFit/>
              </a:bodyPr>
              <a:lstStyle/>
              <a:p>
                <a:r>
                  <a:rPr lang="en-US" sz="2400">
                    <a:solidFill>
                      <a:srgbClr val="000000"/>
                    </a:solidFill>
                    <a:latin typeface="Arial" pitchFamily="34" charset="0"/>
                    <a:cs typeface="Arial" pitchFamily="34" charset="0"/>
                  </a:rPr>
                  <a:t>20</a:t>
                </a:r>
              </a:p>
            </p:txBody>
          </p:sp>
          <p:sp>
            <p:nvSpPr>
              <p:cNvPr id="9" name="TextBox 8"/>
              <p:cNvSpPr txBox="1"/>
              <p:nvPr/>
            </p:nvSpPr>
            <p:spPr>
              <a:xfrm>
                <a:off x="2171700" y="5080000"/>
                <a:ext cx="1422400" cy="633507"/>
              </a:xfrm>
              <a:prstGeom prst="rect">
                <a:avLst/>
              </a:prstGeom>
              <a:noFill/>
            </p:spPr>
            <p:txBody>
              <a:bodyPr vert="horz" rtlCol="0">
                <a:spAutoFit/>
              </a:bodyPr>
              <a:lstStyle/>
              <a:p>
                <a:r>
                  <a:rPr lang="en-US" sz="2400">
                    <a:solidFill>
                      <a:srgbClr val="000000"/>
                    </a:solidFill>
                    <a:latin typeface="Arial" pitchFamily="34" charset="0"/>
                    <a:cs typeface="Arial" pitchFamily="34" charset="0"/>
                  </a:rPr>
                  <a:t>40</a:t>
                </a:r>
              </a:p>
            </p:txBody>
          </p:sp>
          <p:sp>
            <p:nvSpPr>
              <p:cNvPr id="10" name="TextBox 9"/>
              <p:cNvSpPr txBox="1"/>
              <p:nvPr/>
            </p:nvSpPr>
            <p:spPr>
              <a:xfrm>
                <a:off x="2171700" y="6121399"/>
                <a:ext cx="1397000" cy="633507"/>
              </a:xfrm>
              <a:prstGeom prst="rect">
                <a:avLst/>
              </a:prstGeom>
              <a:noFill/>
            </p:spPr>
            <p:txBody>
              <a:bodyPr vert="horz" rtlCol="0">
                <a:spAutoFit/>
              </a:bodyPr>
              <a:lstStyle/>
              <a:p>
                <a:r>
                  <a:rPr lang="en-US" sz="2400">
                    <a:solidFill>
                      <a:srgbClr val="000000"/>
                    </a:solidFill>
                    <a:latin typeface="Arial" pitchFamily="34" charset="0"/>
                    <a:cs typeface="Arial" pitchFamily="34" charset="0"/>
                  </a:rPr>
                  <a:t>80</a:t>
                </a:r>
              </a:p>
            </p:txBody>
          </p:sp>
        </p:grpSp>
      </p:grpSp>
      <p:sp>
        <p:nvSpPr>
          <p:cNvPr id="13" name="TextBox 12"/>
          <p:cNvSpPr txBox="1"/>
          <p:nvPr/>
        </p:nvSpPr>
        <p:spPr>
          <a:xfrm>
            <a:off x="5943600" y="2438400"/>
            <a:ext cx="914400" cy="460213"/>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  t</a:t>
            </a:r>
          </a:p>
        </p:txBody>
      </p:sp>
      <p:sp>
        <p:nvSpPr>
          <p:cNvPr id="14" name="TextBox 13"/>
          <p:cNvSpPr txBox="1"/>
          <p:nvPr/>
        </p:nvSpPr>
        <p:spPr>
          <a:xfrm>
            <a:off x="1097280" y="360948"/>
            <a:ext cx="6903720" cy="1706708"/>
          </a:xfrm>
          <a:prstGeom prst="rect">
            <a:avLst/>
          </a:prstGeom>
          <a:noFill/>
        </p:spPr>
        <p:txBody>
          <a:bodyPr vert="horz" wrap="square" lIns="74761" tIns="37381" rIns="74761" bIns="37381" rtlCol="0">
            <a:spAutoFit/>
          </a:bodyPr>
          <a:lstStyle/>
          <a:p>
            <a:pPr algn="ctr"/>
            <a:r>
              <a:rPr lang="en-US" sz="2400" b="1" dirty="0">
                <a:solidFill>
                  <a:srgbClr val="0000FF"/>
                </a:solidFill>
                <a:latin typeface="Arial" pitchFamily="34" charset="0"/>
                <a:cs typeface="Arial" pitchFamily="34" charset="0"/>
              </a:rPr>
              <a:t>This table represents the equation</a:t>
            </a:r>
          </a:p>
          <a:p>
            <a:pPr algn="ctr"/>
            <a:endParaRPr lang="en-US" sz="2400" b="1" dirty="0">
              <a:solidFill>
                <a:srgbClr val="0000FF"/>
              </a:solidFill>
              <a:latin typeface="Arial" pitchFamily="34" charset="0"/>
              <a:cs typeface="Arial" pitchFamily="34" charset="0"/>
            </a:endParaRPr>
          </a:p>
          <a:p>
            <a:pPr algn="ctr"/>
            <a:endParaRPr lang="en-US" sz="2400" b="1" dirty="0">
              <a:solidFill>
                <a:srgbClr val="0000FF"/>
              </a:solidFill>
              <a:latin typeface="Arial" pitchFamily="34" charset="0"/>
              <a:cs typeface="Arial" pitchFamily="34" charset="0"/>
            </a:endParaRPr>
          </a:p>
          <a:p>
            <a:pPr algn="ctr"/>
            <a:endParaRPr lang="en-US" sz="10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Find the values for t, given the values for </a:t>
            </a:r>
            <a:r>
              <a:rPr lang="en-US" sz="2400" b="1" i="1" dirty="0">
                <a:solidFill>
                  <a:srgbClr val="0000FF"/>
                </a:solidFill>
                <a:latin typeface="Arial" pitchFamily="34" charset="0"/>
                <a:cs typeface="Arial" pitchFamily="34" charset="0"/>
              </a:rPr>
              <a:t>n.</a:t>
            </a:r>
          </a:p>
        </p:txBody>
      </p:sp>
      <p:pic>
        <p:nvPicPr>
          <p:cNvPr id="15" name="Picture 14"/>
          <p:cNvPicPr>
            <a:picLocks/>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2942870" y="-28941"/>
            <a:ext cx="2543530" cy="2619741"/>
          </a:xfrm>
          <a:prstGeom prst="rect">
            <a:avLst/>
          </a:prstGeom>
          <a:solidFill>
            <a:scrgbClr r="0" g="0" b="0">
              <a:alpha val="0"/>
            </a:scrgbClr>
          </a:solidFill>
        </p:spPr>
      </p:pic>
    </p:spTree>
    <p:extLst>
      <p:ext uri="{BB962C8B-B14F-4D97-AF65-F5344CB8AC3E}">
        <p14:creationId xmlns="" xmlns:p14="http://schemas.microsoft.com/office/powerpoint/2010/main" val="2603786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9331" y="614302"/>
            <a:ext cx="7650771" cy="5558501"/>
          </a:xfrm>
          <a:prstGeom prst="rect">
            <a:avLst/>
          </a:prstGeom>
        </p:spPr>
        <p:txBody>
          <a:bodyPr wrap="square" lIns="69143" tIns="34572" rIns="69143" bIns="34572">
            <a:spAutoFit/>
          </a:bodyPr>
          <a:lstStyle/>
          <a:p>
            <a:pPr algn="ctr" defTabSz="691437"/>
            <a:r>
              <a:rPr lang="en-US" sz="2000" b="1" dirty="0">
                <a:solidFill>
                  <a:srgbClr val="0000FF"/>
                </a:solidFill>
                <a:latin typeface="Arial" pitchFamily="34" charset="0"/>
                <a:cs typeface="Arial" pitchFamily="34" charset="0"/>
              </a:rPr>
              <a:t>Setting the PowerPoint View</a:t>
            </a:r>
          </a:p>
          <a:p>
            <a:pPr defTabSz="691437">
              <a:spcBef>
                <a:spcPts val="908"/>
              </a:spcBef>
            </a:pPr>
            <a:r>
              <a:rPr lang="en-US" sz="2000" b="1" i="1" dirty="0">
                <a:solidFill>
                  <a:srgbClr val="0000FF"/>
                </a:solidFill>
                <a:latin typeface="Arial" pitchFamily="34" charset="0"/>
                <a:cs typeface="Arial" pitchFamily="34" charset="0"/>
              </a:rPr>
              <a:t>Use Normal View for the Interactive Elements</a:t>
            </a:r>
          </a:p>
          <a:p>
            <a:pPr defTabSz="691437"/>
            <a:r>
              <a:rPr lang="en-US" sz="2000" dirty="0">
                <a:solidFill>
                  <a:srgbClr val="0000FF"/>
                </a:solidFill>
                <a:latin typeface="Arial" pitchFamily="34" charset="0"/>
                <a:cs typeface="Arial" pitchFamily="34" charset="0"/>
              </a:rPr>
              <a:t>To use the interactive elements in this presentation, do not select the Slide Show view. Instead, select Normal view and follow these steps to set the view as large as possible:</a:t>
            </a:r>
          </a:p>
          <a:p>
            <a:pPr marL="259290" indent="-259290" defTabSz="691437">
              <a:spcBef>
                <a:spcPts val="908"/>
              </a:spcBef>
              <a:buFont typeface="Arial" pitchFamily="34" charset="0"/>
              <a:buChar char="•"/>
            </a:pPr>
            <a:r>
              <a:rPr lang="en-US" sz="2000" dirty="0">
                <a:solidFill>
                  <a:srgbClr val="0000FF"/>
                </a:solidFill>
                <a:latin typeface="Arial" pitchFamily="34" charset="0"/>
                <a:cs typeface="Arial" pitchFamily="34" charset="0"/>
              </a:rPr>
              <a:t>On the View menu, select Normal.</a:t>
            </a:r>
          </a:p>
          <a:p>
            <a:pPr marL="259290" indent="-259290" defTabSz="691437">
              <a:spcBef>
                <a:spcPts val="908"/>
              </a:spcBef>
              <a:buFont typeface="Arial" pitchFamily="34" charset="0"/>
              <a:buChar char="•"/>
            </a:pPr>
            <a:r>
              <a:rPr lang="en-US" sz="2000" dirty="0">
                <a:solidFill>
                  <a:srgbClr val="0000FF"/>
                </a:solidFill>
                <a:latin typeface="Arial" pitchFamily="34" charset="0"/>
                <a:cs typeface="Arial" pitchFamily="34" charset="0"/>
              </a:rPr>
              <a:t>Close the Slides tab on the left. </a:t>
            </a:r>
          </a:p>
          <a:p>
            <a:pPr marL="259290" indent="-259290" defTabSz="691437">
              <a:spcBef>
                <a:spcPts val="908"/>
              </a:spcBef>
              <a:buFont typeface="Arial" pitchFamily="34" charset="0"/>
              <a:buChar char="•"/>
            </a:pPr>
            <a:r>
              <a:rPr lang="en-US" sz="2000" dirty="0">
                <a:solidFill>
                  <a:srgbClr val="0000FF"/>
                </a:solidFill>
                <a:latin typeface="Arial" pitchFamily="34" charset="0"/>
                <a:cs typeface="Arial" pitchFamily="34" charset="0"/>
              </a:rPr>
              <a:t>In the upper right corner next to the Help button, click the ^ to minimize the ribbon at the top of the screen. </a:t>
            </a:r>
          </a:p>
          <a:p>
            <a:pPr marL="259290" indent="-259290" defTabSz="691437">
              <a:spcBef>
                <a:spcPts val="908"/>
              </a:spcBef>
              <a:buFont typeface="Arial" pitchFamily="34" charset="0"/>
              <a:buChar char="•"/>
            </a:pPr>
            <a:r>
              <a:rPr lang="en-US" sz="2000" dirty="0">
                <a:solidFill>
                  <a:srgbClr val="0000FF"/>
                </a:solidFill>
                <a:latin typeface="Arial" pitchFamily="34" charset="0"/>
                <a:cs typeface="Arial" pitchFamily="34" charset="0"/>
              </a:rPr>
              <a:t>On the View menu, confirm that Ruler is deselected. </a:t>
            </a:r>
          </a:p>
          <a:p>
            <a:pPr marL="259290" indent="-259290" defTabSz="691437">
              <a:spcBef>
                <a:spcPts val="908"/>
              </a:spcBef>
              <a:buFont typeface="Arial" pitchFamily="34" charset="0"/>
              <a:buChar char="•"/>
            </a:pPr>
            <a:r>
              <a:rPr lang="en-US" sz="2000" dirty="0">
                <a:solidFill>
                  <a:srgbClr val="0000FF"/>
                </a:solidFill>
                <a:latin typeface="Arial" pitchFamily="34" charset="0"/>
                <a:cs typeface="Arial" pitchFamily="34" charset="0"/>
              </a:rPr>
              <a:t>On the View tab, click Fit to Window.</a:t>
            </a:r>
          </a:p>
          <a:p>
            <a:pPr defTabSz="691437">
              <a:spcBef>
                <a:spcPts val="1362"/>
              </a:spcBef>
            </a:pPr>
            <a:r>
              <a:rPr lang="en-US" sz="2000" b="1" i="1" dirty="0">
                <a:solidFill>
                  <a:srgbClr val="0000FF"/>
                </a:solidFill>
                <a:latin typeface="Arial" pitchFamily="34" charset="0"/>
                <a:cs typeface="Arial" pitchFamily="34" charset="0"/>
              </a:rPr>
              <a:t>Use Slide Show View to Administer Assessment Items</a:t>
            </a:r>
          </a:p>
          <a:p>
            <a:pPr defTabSz="691437"/>
            <a:r>
              <a:rPr lang="en-US" sz="2000" dirty="0">
                <a:solidFill>
                  <a:srgbClr val="0000FF"/>
                </a:solidFill>
                <a:latin typeface="Arial" pitchFamily="34" charset="0"/>
                <a:cs typeface="Arial" pitchFamily="34" charset="0"/>
              </a:rPr>
              <a:t>To administer the numbered assessment items in this presentation, use the Slide Show view. (See Slide 7</a:t>
            </a:r>
            <a:r>
              <a:rPr lang="en-US" sz="2000" dirty="0" smtClean="0">
                <a:solidFill>
                  <a:srgbClr val="0000FF"/>
                </a:solidFill>
                <a:latin typeface="Arial" pitchFamily="34" charset="0"/>
                <a:cs typeface="Arial" pitchFamily="34" charset="0"/>
              </a:rPr>
              <a:t> </a:t>
            </a:r>
            <a:r>
              <a:rPr lang="en-US" sz="2000" dirty="0">
                <a:solidFill>
                  <a:srgbClr val="0000FF"/>
                </a:solidFill>
                <a:latin typeface="Arial" pitchFamily="34" charset="0"/>
                <a:cs typeface="Arial" pitchFamily="34" charset="0"/>
              </a:rPr>
              <a:t>for an example.)</a:t>
            </a:r>
          </a:p>
        </p:txBody>
      </p:sp>
    </p:spTree>
    <p:extLst>
      <p:ext uri="{BB962C8B-B14F-4D97-AF65-F5344CB8AC3E}">
        <p14:creationId xmlns="" xmlns:p14="http://schemas.microsoft.com/office/powerpoint/2010/main" val="4591822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Freeform 1"/>
          <p:cNvSpPr/>
          <p:nvPr/>
        </p:nvSpPr>
        <p:spPr>
          <a:xfrm>
            <a:off x="1536535" y="2531160"/>
            <a:ext cx="5730889" cy="3185408"/>
          </a:xfrm>
          <a:custGeom>
            <a:avLst/>
            <a:gdLst/>
            <a:ahLst/>
            <a:cxnLst/>
            <a:rect l="0" t="0" r="0" b="0"/>
            <a:pathLst>
              <a:path w="6367654" h="4371087">
                <a:moveTo>
                  <a:pt x="0" y="0"/>
                </a:moveTo>
                <a:lnTo>
                  <a:pt x="6367653" y="0"/>
                </a:lnTo>
                <a:lnTo>
                  <a:pt x="6367653" y="4371086"/>
                </a:lnTo>
                <a:lnTo>
                  <a:pt x="0" y="4371086"/>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3" name="Freeform 2"/>
          <p:cNvSpPr/>
          <p:nvPr/>
        </p:nvSpPr>
        <p:spPr>
          <a:xfrm>
            <a:off x="1590371" y="3327095"/>
            <a:ext cx="5688483" cy="17678"/>
          </a:xfrm>
          <a:custGeom>
            <a:avLst/>
            <a:gdLst/>
            <a:ahLst/>
            <a:cxnLst/>
            <a:rect l="0" t="0" r="0" b="0"/>
            <a:pathLst>
              <a:path w="6320537" h="24258">
                <a:moveTo>
                  <a:pt x="0" y="0"/>
                </a:moveTo>
                <a:lnTo>
                  <a:pt x="6320536" y="0"/>
                </a:lnTo>
                <a:lnTo>
                  <a:pt x="6320536" y="24257"/>
                </a:lnTo>
                <a:lnTo>
                  <a:pt x="0" y="24257"/>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cxnSp>
        <p:nvCxnSpPr>
          <p:cNvPr id="4" name="Straight Connector 3"/>
          <p:cNvCxnSpPr/>
          <p:nvPr/>
        </p:nvCxnSpPr>
        <p:spPr>
          <a:xfrm>
            <a:off x="1598600" y="4088879"/>
            <a:ext cx="5645963"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557795" y="4990970"/>
            <a:ext cx="5645963"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147261" y="2548837"/>
            <a:ext cx="0" cy="3185407"/>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94610" y="2599185"/>
            <a:ext cx="822960"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x</a:t>
            </a:r>
          </a:p>
        </p:txBody>
      </p:sp>
      <p:sp>
        <p:nvSpPr>
          <p:cNvPr id="8" name="TextBox 7"/>
          <p:cNvSpPr txBox="1"/>
          <p:nvPr/>
        </p:nvSpPr>
        <p:spPr>
          <a:xfrm>
            <a:off x="5577840" y="2617695"/>
            <a:ext cx="754380"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y</a:t>
            </a:r>
          </a:p>
        </p:txBody>
      </p:sp>
      <p:sp>
        <p:nvSpPr>
          <p:cNvPr id="9" name="TextBox 8"/>
          <p:cNvSpPr txBox="1"/>
          <p:nvPr/>
        </p:nvSpPr>
        <p:spPr>
          <a:xfrm>
            <a:off x="2434590" y="3376610"/>
            <a:ext cx="125730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20</a:t>
            </a:r>
          </a:p>
        </p:txBody>
      </p:sp>
      <p:sp>
        <p:nvSpPr>
          <p:cNvPr id="10" name="TextBox 9"/>
          <p:cNvSpPr txBox="1"/>
          <p:nvPr/>
        </p:nvSpPr>
        <p:spPr>
          <a:xfrm>
            <a:off x="2411730" y="4302116"/>
            <a:ext cx="125730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40</a:t>
            </a:r>
          </a:p>
        </p:txBody>
      </p:sp>
      <p:sp>
        <p:nvSpPr>
          <p:cNvPr id="11" name="TextBox 10"/>
          <p:cNvSpPr txBox="1"/>
          <p:nvPr/>
        </p:nvSpPr>
        <p:spPr>
          <a:xfrm>
            <a:off x="2331720" y="5079541"/>
            <a:ext cx="150876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100</a:t>
            </a:r>
          </a:p>
        </p:txBody>
      </p:sp>
      <p:sp>
        <p:nvSpPr>
          <p:cNvPr id="12" name="TextBox 11"/>
          <p:cNvSpPr txBox="1"/>
          <p:nvPr/>
        </p:nvSpPr>
        <p:spPr>
          <a:xfrm>
            <a:off x="5292090" y="5125816"/>
            <a:ext cx="128016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200</a:t>
            </a:r>
          </a:p>
        </p:txBody>
      </p:sp>
      <p:sp>
        <p:nvSpPr>
          <p:cNvPr id="13" name="TextBox 12"/>
          <p:cNvSpPr txBox="1"/>
          <p:nvPr/>
        </p:nvSpPr>
        <p:spPr>
          <a:xfrm>
            <a:off x="5372100" y="4329881"/>
            <a:ext cx="102870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80</a:t>
            </a:r>
          </a:p>
        </p:txBody>
      </p:sp>
      <p:sp>
        <p:nvSpPr>
          <p:cNvPr id="14" name="TextBox 13"/>
          <p:cNvSpPr txBox="1"/>
          <p:nvPr/>
        </p:nvSpPr>
        <p:spPr>
          <a:xfrm>
            <a:off x="5314950" y="3459906"/>
            <a:ext cx="102870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40</a:t>
            </a:r>
          </a:p>
        </p:txBody>
      </p:sp>
      <p:grpSp>
        <p:nvGrpSpPr>
          <p:cNvPr id="17" name="Group 16"/>
          <p:cNvGrpSpPr/>
          <p:nvPr/>
        </p:nvGrpSpPr>
        <p:grpSpPr>
          <a:xfrm>
            <a:off x="4217670" y="4154040"/>
            <a:ext cx="2971801" cy="768172"/>
            <a:chOff x="4686300" y="5143500"/>
            <a:chExt cx="3302001" cy="1054101"/>
          </a:xfrm>
        </p:grpSpPr>
        <p:sp>
          <p:nvSpPr>
            <p:cNvPr id="15" name="Freeform 14"/>
            <p:cNvSpPr/>
            <p:nvPr/>
          </p:nvSpPr>
          <p:spPr>
            <a:xfrm>
              <a:off x="4686300" y="5143500"/>
              <a:ext cx="3302001" cy="1054101"/>
            </a:xfrm>
            <a:custGeom>
              <a:avLst/>
              <a:gdLst/>
              <a:ahLst/>
              <a:cxnLst/>
              <a:rect l="0" t="0" r="0" b="0"/>
              <a:pathLst>
                <a:path w="3302001" h="1054101">
                  <a:moveTo>
                    <a:pt x="0" y="0"/>
                  </a:moveTo>
                  <a:lnTo>
                    <a:pt x="3302000" y="0"/>
                  </a:lnTo>
                  <a:lnTo>
                    <a:pt x="3302000" y="1054100"/>
                  </a:lnTo>
                  <a:lnTo>
                    <a:pt x="0" y="10541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16" name="TextBox 15"/>
            <p:cNvSpPr txBox="1"/>
            <p:nvPr/>
          </p:nvSpPr>
          <p:spPr>
            <a:xfrm>
              <a:off x="7027333" y="5717036"/>
              <a:ext cx="939800"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20" name="Group 19"/>
          <p:cNvGrpSpPr/>
          <p:nvPr/>
        </p:nvGrpSpPr>
        <p:grpSpPr>
          <a:xfrm>
            <a:off x="4417353" y="3433655"/>
            <a:ext cx="2699727" cy="604945"/>
            <a:chOff x="4908169" y="4154980"/>
            <a:chExt cx="2999697" cy="830118"/>
          </a:xfrm>
        </p:grpSpPr>
        <p:sp>
          <p:nvSpPr>
            <p:cNvPr id="18" name="Freeform 17"/>
            <p:cNvSpPr/>
            <p:nvPr/>
          </p:nvSpPr>
          <p:spPr>
            <a:xfrm>
              <a:off x="4908169" y="4154980"/>
              <a:ext cx="2860423" cy="830118"/>
            </a:xfrm>
            <a:custGeom>
              <a:avLst/>
              <a:gdLst/>
              <a:ahLst/>
              <a:cxnLst/>
              <a:rect l="0" t="0" r="0" b="0"/>
              <a:pathLst>
                <a:path w="2860422" h="913131">
                  <a:moveTo>
                    <a:pt x="0" y="0"/>
                  </a:moveTo>
                  <a:lnTo>
                    <a:pt x="2860421" y="0"/>
                  </a:lnTo>
                  <a:lnTo>
                    <a:pt x="2860421" y="913130"/>
                  </a:lnTo>
                  <a:lnTo>
                    <a:pt x="0" y="91313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19" name="TextBox 18"/>
            <p:cNvSpPr txBox="1"/>
            <p:nvPr/>
          </p:nvSpPr>
          <p:spPr>
            <a:xfrm>
              <a:off x="7027333" y="4462283"/>
              <a:ext cx="880533"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23" name="Group 22"/>
          <p:cNvGrpSpPr/>
          <p:nvPr/>
        </p:nvGrpSpPr>
        <p:grpSpPr>
          <a:xfrm>
            <a:off x="4734192" y="5044272"/>
            <a:ext cx="2392871" cy="618515"/>
            <a:chOff x="5260213" y="6365113"/>
            <a:chExt cx="2658746" cy="848742"/>
          </a:xfrm>
        </p:grpSpPr>
        <p:sp>
          <p:nvSpPr>
            <p:cNvPr id="21" name="Freeform 20"/>
            <p:cNvSpPr/>
            <p:nvPr/>
          </p:nvSpPr>
          <p:spPr>
            <a:xfrm>
              <a:off x="5260213" y="6365113"/>
              <a:ext cx="2658746" cy="848742"/>
            </a:xfrm>
            <a:custGeom>
              <a:avLst/>
              <a:gdLst/>
              <a:ahLst/>
              <a:cxnLst/>
              <a:rect l="0" t="0" r="0" b="0"/>
              <a:pathLst>
                <a:path w="2658746" h="848742">
                  <a:moveTo>
                    <a:pt x="0" y="0"/>
                  </a:moveTo>
                  <a:lnTo>
                    <a:pt x="2658745" y="0"/>
                  </a:lnTo>
                  <a:lnTo>
                    <a:pt x="2658745" y="848741"/>
                  </a:lnTo>
                  <a:lnTo>
                    <a:pt x="0" y="848741"/>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22" name="TextBox 21"/>
            <p:cNvSpPr txBox="1"/>
            <p:nvPr/>
          </p:nvSpPr>
          <p:spPr>
            <a:xfrm>
              <a:off x="7027333" y="6762681"/>
              <a:ext cx="863600" cy="422339"/>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sp>
        <p:nvSpPr>
          <p:cNvPr id="24" name="TextBox 23"/>
          <p:cNvSpPr txBox="1"/>
          <p:nvPr/>
        </p:nvSpPr>
        <p:spPr>
          <a:xfrm>
            <a:off x="457200" y="407223"/>
            <a:ext cx="7696200" cy="1337376"/>
          </a:xfrm>
          <a:prstGeom prst="rect">
            <a:avLst/>
          </a:prstGeom>
          <a:noFill/>
        </p:spPr>
        <p:txBody>
          <a:bodyPr vert="horz" wrap="square" lIns="74761" tIns="37381" rIns="74761" bIns="37381" rtlCol="0">
            <a:spAutoFit/>
          </a:bodyPr>
          <a:lstStyle/>
          <a:p>
            <a:pPr algn="ctr"/>
            <a:r>
              <a:rPr lang="en-US" sz="2400" b="1" dirty="0">
                <a:solidFill>
                  <a:srgbClr val="0000FF"/>
                </a:solidFill>
                <a:latin typeface="Arial" pitchFamily="34" charset="0"/>
                <a:cs typeface="Arial" pitchFamily="34" charset="0"/>
              </a:rPr>
              <a:t>This table represents the equation</a:t>
            </a:r>
          </a:p>
          <a:p>
            <a:pPr algn="ctr"/>
            <a:r>
              <a:rPr lang="en-US" sz="2400" b="1" dirty="0">
                <a:solidFill>
                  <a:srgbClr val="0000FF"/>
                </a:solidFill>
                <a:latin typeface="Arial" pitchFamily="34" charset="0"/>
                <a:cs typeface="Arial" pitchFamily="34" charset="0"/>
              </a:rPr>
              <a:t>y = </a:t>
            </a:r>
            <a:r>
              <a:rPr lang="en-US" sz="2400" b="1" i="1" dirty="0">
                <a:solidFill>
                  <a:srgbClr val="0000FF"/>
                </a:solidFill>
                <a:latin typeface="Arial" pitchFamily="34" charset="0"/>
                <a:cs typeface="Arial" pitchFamily="34" charset="0"/>
              </a:rPr>
              <a:t>2</a:t>
            </a:r>
            <a:r>
              <a:rPr lang="en-US" sz="2400" b="1" dirty="0">
                <a:solidFill>
                  <a:srgbClr val="0000FF"/>
                </a:solidFill>
                <a:latin typeface="Arial" pitchFamily="34" charset="0"/>
                <a:cs typeface="Arial" pitchFamily="34" charset="0"/>
              </a:rPr>
              <a:t>x </a:t>
            </a:r>
          </a:p>
          <a:p>
            <a:pPr algn="ctr"/>
            <a:endParaRPr lang="en-US" sz="10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Find the values for y, given the values for </a:t>
            </a:r>
            <a:r>
              <a:rPr lang="en-US" sz="2400" b="1" i="1" dirty="0">
                <a:solidFill>
                  <a:srgbClr val="0000FF"/>
                </a:solidFill>
                <a:latin typeface="Arial" pitchFamily="34" charset="0"/>
                <a:cs typeface="Arial" pitchFamily="34" charset="0"/>
              </a:rPr>
              <a:t>x.</a:t>
            </a:r>
          </a:p>
        </p:txBody>
      </p:sp>
    </p:spTree>
    <p:extLst>
      <p:ext uri="{BB962C8B-B14F-4D97-AF65-F5344CB8AC3E}">
        <p14:creationId xmlns="" xmlns:p14="http://schemas.microsoft.com/office/powerpoint/2010/main" val="28530228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8" restart="whenNotActive" fill="hold" evtFilter="cancelBubble" nodeType="interactiveSeq">
                <p:stCondLst>
                  <p:cond evt="onClick" delay="0">
                    <p:tgtEl>
                      <p:spTgt spid="17"/>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14" restart="whenNotActive" fill="hold" evtFilter="cancelBubble" nodeType="interactiveSeq">
                <p:stCondLst>
                  <p:cond evt="onClick" delay="0">
                    <p:tgtEl>
                      <p:spTgt spid="23"/>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3"/>
                                        </p:tgtEl>
                                      </p:cBhvr>
                                    </p:animEffect>
                                    <p:set>
                                      <p:cBhvr>
                                        <p:cTn id="19"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845820" y="397968"/>
            <a:ext cx="7383780" cy="2229928"/>
          </a:xfrm>
          <a:prstGeom prst="rect">
            <a:avLst/>
          </a:prstGeom>
          <a:noFill/>
        </p:spPr>
        <p:txBody>
          <a:bodyPr vert="horz" lIns="74761" tIns="37381" rIns="74761" bIns="37381" rtlCol="0">
            <a:spAutoFit/>
          </a:bodyPr>
          <a:lstStyle/>
          <a:p>
            <a:pPr algn="ctr"/>
            <a:r>
              <a:rPr lang="en-US" sz="2400" b="1" dirty="0">
                <a:solidFill>
                  <a:srgbClr val="0000FF"/>
                </a:solidFill>
                <a:latin typeface="Arial" pitchFamily="34" charset="0"/>
                <a:cs typeface="Arial" pitchFamily="34" charset="0"/>
              </a:rPr>
              <a:t>Equations and tables can also be used to represent real-life information mathematically.</a:t>
            </a:r>
          </a:p>
          <a:p>
            <a:pPr algn="ctr"/>
            <a:endParaRPr lang="en-US" sz="1000" b="1" dirty="0">
              <a:solidFill>
                <a:srgbClr val="0000FF"/>
              </a:solidFill>
              <a:latin typeface="Arial" pitchFamily="34" charset="0"/>
              <a:cs typeface="Arial" pitchFamily="34" charset="0"/>
            </a:endParaRPr>
          </a:p>
          <a:p>
            <a:pPr algn="ctr"/>
            <a:endParaRPr lang="en-US" sz="1000" b="1" dirty="0">
              <a:solidFill>
                <a:srgbClr val="0000FF"/>
              </a:solidFill>
              <a:latin typeface="Arial" pitchFamily="34" charset="0"/>
              <a:cs typeface="Arial" pitchFamily="34" charset="0"/>
            </a:endParaRPr>
          </a:p>
          <a:p>
            <a:pPr algn="ctr"/>
            <a:r>
              <a:rPr lang="en-US" sz="2400" b="1" dirty="0">
                <a:solidFill>
                  <a:srgbClr val="0000FF"/>
                </a:solidFill>
                <a:latin typeface="Arial" pitchFamily="34" charset="0"/>
                <a:cs typeface="Arial" pitchFamily="34" charset="0"/>
              </a:rPr>
              <a:t>Natalie is going ice skating. </a:t>
            </a:r>
          </a:p>
          <a:p>
            <a:pPr algn="ctr"/>
            <a:r>
              <a:rPr lang="en-US" sz="2400" b="1" dirty="0">
                <a:solidFill>
                  <a:srgbClr val="0000FF"/>
                </a:solidFill>
                <a:latin typeface="Arial" pitchFamily="34" charset="0"/>
                <a:cs typeface="Arial" pitchFamily="34" charset="0"/>
              </a:rPr>
              <a:t>The skating rink charges $6.25 per hour of skating. </a:t>
            </a:r>
          </a:p>
        </p:txBody>
      </p:sp>
      <p:sp>
        <p:nvSpPr>
          <p:cNvPr id="3" name="TextBox 2"/>
          <p:cNvSpPr txBox="1"/>
          <p:nvPr/>
        </p:nvSpPr>
        <p:spPr>
          <a:xfrm>
            <a:off x="1451610" y="2819400"/>
            <a:ext cx="6126480" cy="1706708"/>
          </a:xfrm>
          <a:prstGeom prst="rect">
            <a:avLst/>
          </a:prstGeom>
          <a:noFill/>
        </p:spPr>
        <p:txBody>
          <a:bodyPr vert="horz" lIns="74761" tIns="37381" rIns="74761" bIns="37381" rtlCol="0">
            <a:spAutoFit/>
          </a:bodyPr>
          <a:lstStyle/>
          <a:p>
            <a:pPr algn="ctr"/>
            <a:r>
              <a:rPr lang="en-US" sz="2400" b="1" dirty="0">
                <a:solidFill>
                  <a:srgbClr val="0000FF"/>
                </a:solidFill>
                <a:latin typeface="Arial" pitchFamily="34" charset="0"/>
                <a:cs typeface="Arial" pitchFamily="34" charset="0"/>
              </a:rPr>
              <a:t>We will let </a:t>
            </a:r>
            <a:r>
              <a:rPr lang="en-US" sz="2400" b="1" i="1" dirty="0">
                <a:solidFill>
                  <a:srgbClr val="005500"/>
                </a:solidFill>
                <a:latin typeface="Arial" pitchFamily="34" charset="0"/>
                <a:cs typeface="Arial" pitchFamily="34" charset="0"/>
              </a:rPr>
              <a:t>h</a:t>
            </a:r>
            <a:r>
              <a:rPr lang="en-US" sz="2400" b="1" i="1" dirty="0">
                <a:solidFill>
                  <a:srgbClr val="0000FF"/>
                </a:solidFill>
                <a:latin typeface="Arial" pitchFamily="34" charset="0"/>
                <a:cs typeface="Arial" pitchFamily="34" charset="0"/>
              </a:rPr>
              <a:t> </a:t>
            </a:r>
            <a:r>
              <a:rPr lang="en-US" sz="2400" b="1" dirty="0">
                <a:solidFill>
                  <a:srgbClr val="0000FF"/>
                </a:solidFill>
                <a:latin typeface="Arial" pitchFamily="34" charset="0"/>
                <a:cs typeface="Arial" pitchFamily="34" charset="0"/>
              </a:rPr>
              <a:t>represent the number of hours of skating and </a:t>
            </a:r>
            <a:r>
              <a:rPr lang="en-US" sz="2400" b="1" i="1" dirty="0">
                <a:solidFill>
                  <a:srgbClr val="FF0000"/>
                </a:solidFill>
                <a:latin typeface="Arial" pitchFamily="34" charset="0"/>
                <a:cs typeface="Arial" pitchFamily="34" charset="0"/>
              </a:rPr>
              <a:t>c</a:t>
            </a:r>
            <a:r>
              <a:rPr lang="en-US" sz="2400" b="1" dirty="0">
                <a:solidFill>
                  <a:srgbClr val="0000FF"/>
                </a:solidFill>
                <a:latin typeface="Arial" pitchFamily="34" charset="0"/>
                <a:cs typeface="Arial" pitchFamily="34" charset="0"/>
              </a:rPr>
              <a:t> represent the total cost.</a:t>
            </a:r>
            <a:r>
              <a:rPr lang="en-US" sz="2400" b="1" i="1" dirty="0">
                <a:solidFill>
                  <a:srgbClr val="0000FF"/>
                </a:solidFill>
                <a:latin typeface="Arial" pitchFamily="34" charset="0"/>
                <a:cs typeface="Arial" pitchFamily="34" charset="0"/>
              </a:rPr>
              <a:t> </a:t>
            </a:r>
          </a:p>
          <a:p>
            <a:pPr algn="ctr"/>
            <a:endParaRPr lang="en-US" sz="1000" b="1" i="1" dirty="0">
              <a:solidFill>
                <a:srgbClr val="0000FF"/>
              </a:solidFill>
              <a:latin typeface="Arial" pitchFamily="34" charset="0"/>
              <a:cs typeface="Arial" pitchFamily="34" charset="0"/>
            </a:endParaRPr>
          </a:p>
          <a:p>
            <a:pPr algn="ctr"/>
            <a:r>
              <a:rPr lang="en-US" sz="2400" b="1" i="1" dirty="0">
                <a:solidFill>
                  <a:srgbClr val="0000FF"/>
                </a:solidFill>
                <a:latin typeface="Arial" pitchFamily="34" charset="0"/>
                <a:cs typeface="Arial" pitchFamily="34" charset="0"/>
              </a:rPr>
              <a:t>Equation:  c = 6.25 h</a:t>
            </a:r>
          </a:p>
        </p:txBody>
      </p:sp>
      <p:graphicFrame>
        <p:nvGraphicFramePr>
          <p:cNvPr id="4" name="Table 3"/>
          <p:cNvGraphicFramePr>
            <a:graphicFrameLocks noGrp="1"/>
          </p:cNvGraphicFramePr>
          <p:nvPr>
            <p:extLst>
              <p:ext uri="{D42A27DB-BD31-4B8C-83A1-F6EECF244321}">
                <p14:modId xmlns="" xmlns:p14="http://schemas.microsoft.com/office/powerpoint/2010/main" val="2702054896"/>
              </p:ext>
            </p:extLst>
          </p:nvPr>
        </p:nvGraphicFramePr>
        <p:xfrm>
          <a:off x="1219199" y="4691392"/>
          <a:ext cx="6393179" cy="1480808"/>
        </p:xfrm>
        <a:graphic>
          <a:graphicData uri="http://schemas.openxmlformats.org/drawingml/2006/table">
            <a:tbl>
              <a:tblPr firstRow="1" bandRow="1">
                <a:tableStyleId>{5C22544A-7EE6-4342-B048-85BDC9FD1C3A}</a:tableStyleId>
              </a:tblPr>
              <a:tblGrid>
                <a:gridCol w="3192779"/>
                <a:gridCol w="3200400"/>
              </a:tblGrid>
              <a:tr h="370202">
                <a:tc>
                  <a:txBody>
                    <a:bodyPr/>
                    <a:lstStyle/>
                    <a:p>
                      <a:pPr algn="ctr"/>
                      <a:r>
                        <a:rPr lang="en-US" sz="1500" b="1" i="0" u="none" baseline="0" dirty="0" smtClean="0">
                          <a:solidFill>
                            <a:srgbClr val="005500"/>
                          </a:solidFill>
                          <a:latin typeface="Times New Roman - 20"/>
                        </a:rPr>
                        <a:t>hours (h)</a:t>
                      </a:r>
                      <a:endParaRPr lang="en-US" sz="1500" b="1" i="0" u="none" baseline="0" dirty="0">
                        <a:solidFill>
                          <a:srgbClr val="0055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1" i="0" u="none" baseline="0" smtClean="0">
                          <a:solidFill>
                            <a:srgbClr val="FF0000"/>
                          </a:solidFill>
                          <a:latin typeface="Times New Roman - 20"/>
                        </a:rPr>
                        <a:t>cost (c)</a:t>
                      </a:r>
                      <a:endParaRPr lang="en-US" sz="1500" b="1" i="0" u="none" baseline="0">
                        <a:solidFill>
                          <a:srgbClr val="FF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500" b="0" i="0" u="none" baseline="0" dirty="0" smtClean="0">
                          <a:solidFill>
                            <a:srgbClr val="000000"/>
                          </a:solidFill>
                          <a:latin typeface="Times New Roman - 20"/>
                        </a:rPr>
                        <a:t>1</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0" i="0" u="none" baseline="0" smtClean="0">
                          <a:solidFill>
                            <a:srgbClr val="000000"/>
                          </a:solidFill>
                          <a:latin typeface="Times New Roman - 20"/>
                        </a:rPr>
                        <a:t>$6.25</a:t>
                      </a:r>
                      <a:endParaRPr lang="en-US" sz="1500" b="0" i="0" u="none" baseline="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500" b="0" i="0" u="none" baseline="0" dirty="0" smtClean="0">
                          <a:solidFill>
                            <a:srgbClr val="000000"/>
                          </a:solidFill>
                          <a:latin typeface="Times New Roman - 20"/>
                        </a:rPr>
                        <a:t>2</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0" i="0" u="none" baseline="0" smtClean="0">
                          <a:solidFill>
                            <a:srgbClr val="000000"/>
                          </a:solidFill>
                          <a:latin typeface="Times New Roman - 20"/>
                        </a:rPr>
                        <a:t>$12.50</a:t>
                      </a:r>
                      <a:endParaRPr lang="en-US" sz="1500" b="0" i="0" u="none" baseline="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500" b="0" i="0" u="none" baseline="0" dirty="0" smtClean="0">
                          <a:solidFill>
                            <a:srgbClr val="000000"/>
                          </a:solidFill>
                          <a:latin typeface="Times New Roman - 20"/>
                        </a:rPr>
                        <a:t>3</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500" b="0" i="0" u="none" baseline="0" dirty="0" smtClean="0">
                          <a:solidFill>
                            <a:srgbClr val="000000"/>
                          </a:solidFill>
                          <a:latin typeface="Times New Roman - 20"/>
                        </a:rPr>
                        <a:t>$18.75</a:t>
                      </a:r>
                      <a:endParaRPr lang="en-US" sz="1500" b="0" i="0" u="none" baseline="0" dirty="0">
                        <a:solidFill>
                          <a:srgbClr val="000000"/>
                        </a:solidFill>
                        <a:latin typeface="Times New Roman - 2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 xmlns:p14="http://schemas.microsoft.com/office/powerpoint/2010/main" val="639916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66460" y="5361760"/>
            <a:ext cx="685800"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2a</a:t>
            </a:r>
          </a:p>
        </p:txBody>
      </p:sp>
      <p:sp>
        <p:nvSpPr>
          <p:cNvPr id="3" name="TextBox 2"/>
          <p:cNvSpPr txBox="1"/>
          <p:nvPr/>
        </p:nvSpPr>
        <p:spPr>
          <a:xfrm>
            <a:off x="5909310" y="4528804"/>
            <a:ext cx="70866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48</a:t>
            </a:r>
          </a:p>
        </p:txBody>
      </p:sp>
      <p:sp>
        <p:nvSpPr>
          <p:cNvPr id="4" name="TextBox 3"/>
          <p:cNvSpPr txBox="1"/>
          <p:nvPr/>
        </p:nvSpPr>
        <p:spPr>
          <a:xfrm>
            <a:off x="5886450" y="3723614"/>
            <a:ext cx="70866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28</a:t>
            </a:r>
          </a:p>
        </p:txBody>
      </p:sp>
      <p:sp>
        <p:nvSpPr>
          <p:cNvPr id="5" name="TextBox 4"/>
          <p:cNvSpPr txBox="1"/>
          <p:nvPr/>
        </p:nvSpPr>
        <p:spPr>
          <a:xfrm>
            <a:off x="5875020" y="3010975"/>
            <a:ext cx="70866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24</a:t>
            </a:r>
          </a:p>
        </p:txBody>
      </p:sp>
      <p:sp>
        <p:nvSpPr>
          <p:cNvPr id="6" name="TextBox 5"/>
          <p:cNvSpPr txBox="1"/>
          <p:nvPr/>
        </p:nvSpPr>
        <p:spPr>
          <a:xfrm>
            <a:off x="502920" y="74041"/>
            <a:ext cx="7886700" cy="444824"/>
          </a:xfrm>
          <a:prstGeom prst="rect">
            <a:avLst/>
          </a:prstGeom>
          <a:noFill/>
        </p:spPr>
        <p:txBody>
          <a:bodyPr vert="horz" lIns="74761" tIns="37381" rIns="74761" bIns="37381" rtlCol="0">
            <a:spAutoFit/>
          </a:bodyPr>
          <a:lstStyle/>
          <a:p>
            <a:pPr algn="ctr"/>
            <a:r>
              <a:rPr lang="en-US" sz="2400">
                <a:solidFill>
                  <a:srgbClr val="0000FF"/>
                </a:solidFill>
                <a:latin typeface="Arial" pitchFamily="34" charset="0"/>
                <a:cs typeface="Arial" pitchFamily="34" charset="0"/>
              </a:rPr>
              <a:t>    </a:t>
            </a:r>
            <a:r>
              <a:rPr lang="en-US" sz="2400" b="1" smtClean="0">
                <a:solidFill>
                  <a:srgbClr val="0000FF"/>
                </a:solidFill>
                <a:latin typeface="Arial" pitchFamily="34" charset="0"/>
                <a:cs typeface="Arial" pitchFamily="34" charset="0"/>
              </a:rPr>
              <a:t>Mary's age is twice the age of Jack. </a:t>
            </a:r>
            <a:endParaRPr lang="en-US" sz="2400" b="1">
              <a:solidFill>
                <a:srgbClr val="0000FF"/>
              </a:solidFill>
              <a:latin typeface="Arial" pitchFamily="34" charset="0"/>
              <a:cs typeface="Arial" pitchFamily="34" charset="0"/>
            </a:endParaRPr>
          </a:p>
        </p:txBody>
      </p:sp>
      <p:sp>
        <p:nvSpPr>
          <p:cNvPr id="7" name="Freeform 6"/>
          <p:cNvSpPr/>
          <p:nvPr/>
        </p:nvSpPr>
        <p:spPr>
          <a:xfrm>
            <a:off x="1451610" y="1650480"/>
            <a:ext cx="6240781" cy="4275839"/>
          </a:xfrm>
          <a:custGeom>
            <a:avLst/>
            <a:gdLst/>
            <a:ahLst/>
            <a:cxnLst/>
            <a:rect l="0" t="0" r="0" b="0"/>
            <a:pathLst>
              <a:path w="6934201" h="5867401">
                <a:moveTo>
                  <a:pt x="0" y="0"/>
                </a:moveTo>
                <a:lnTo>
                  <a:pt x="6934200" y="0"/>
                </a:lnTo>
                <a:lnTo>
                  <a:pt x="6934200" y="5867400"/>
                </a:lnTo>
                <a:lnTo>
                  <a:pt x="0" y="58674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8" name="Freeform 7"/>
          <p:cNvSpPr/>
          <p:nvPr/>
        </p:nvSpPr>
        <p:spPr>
          <a:xfrm>
            <a:off x="1428750" y="2798108"/>
            <a:ext cx="6229351" cy="27766"/>
          </a:xfrm>
          <a:custGeom>
            <a:avLst/>
            <a:gdLst/>
            <a:ahLst/>
            <a:cxnLst/>
            <a:rect l="0" t="0" r="0" b="0"/>
            <a:pathLst>
              <a:path w="6921501" h="38101">
                <a:moveTo>
                  <a:pt x="0" y="0"/>
                </a:moveTo>
                <a:lnTo>
                  <a:pt x="6921500" y="0"/>
                </a:lnTo>
                <a:lnTo>
                  <a:pt x="6921500" y="38100"/>
                </a:lnTo>
                <a:lnTo>
                  <a:pt x="0" y="381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9" name="Freeform 8"/>
          <p:cNvSpPr/>
          <p:nvPr/>
        </p:nvSpPr>
        <p:spPr>
          <a:xfrm>
            <a:off x="1451610" y="4223387"/>
            <a:ext cx="6229351" cy="9256"/>
          </a:xfrm>
          <a:custGeom>
            <a:avLst/>
            <a:gdLst/>
            <a:ahLst/>
            <a:cxnLst/>
            <a:rect l="0" t="0" r="0" b="0"/>
            <a:pathLst>
              <a:path w="6921501" h="12701">
                <a:moveTo>
                  <a:pt x="0" y="0"/>
                </a:moveTo>
                <a:lnTo>
                  <a:pt x="6921500" y="0"/>
                </a:lnTo>
                <a:lnTo>
                  <a:pt x="6921500" y="12700"/>
                </a:lnTo>
                <a:lnTo>
                  <a:pt x="0" y="127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0" name="Freeform 9"/>
          <p:cNvSpPr/>
          <p:nvPr/>
        </p:nvSpPr>
        <p:spPr>
          <a:xfrm>
            <a:off x="4491990" y="1659735"/>
            <a:ext cx="11431" cy="4248074"/>
          </a:xfrm>
          <a:custGeom>
            <a:avLst/>
            <a:gdLst/>
            <a:ahLst/>
            <a:cxnLst/>
            <a:rect l="0" t="0" r="0" b="0"/>
            <a:pathLst>
              <a:path w="12701" h="5829301">
                <a:moveTo>
                  <a:pt x="0" y="0"/>
                </a:moveTo>
                <a:lnTo>
                  <a:pt x="12700" y="0"/>
                </a:lnTo>
                <a:lnTo>
                  <a:pt x="12700" y="5829300"/>
                </a:lnTo>
                <a:lnTo>
                  <a:pt x="0" y="58293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1" name="TextBox 10"/>
          <p:cNvSpPr txBox="1"/>
          <p:nvPr/>
        </p:nvSpPr>
        <p:spPr>
          <a:xfrm>
            <a:off x="2011680" y="2039193"/>
            <a:ext cx="2080260"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Jack's Age</a:t>
            </a:r>
          </a:p>
        </p:txBody>
      </p:sp>
      <p:sp>
        <p:nvSpPr>
          <p:cNvPr id="12" name="TextBox 11"/>
          <p:cNvSpPr txBox="1"/>
          <p:nvPr/>
        </p:nvSpPr>
        <p:spPr>
          <a:xfrm>
            <a:off x="2571750" y="3020230"/>
            <a:ext cx="66294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12</a:t>
            </a:r>
          </a:p>
        </p:txBody>
      </p:sp>
      <p:sp>
        <p:nvSpPr>
          <p:cNvPr id="13" name="TextBox 12"/>
          <p:cNvSpPr txBox="1"/>
          <p:nvPr/>
        </p:nvSpPr>
        <p:spPr>
          <a:xfrm>
            <a:off x="2583180" y="3751379"/>
            <a:ext cx="66294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14</a:t>
            </a:r>
          </a:p>
        </p:txBody>
      </p:sp>
      <p:sp>
        <p:nvSpPr>
          <p:cNvPr id="14" name="TextBox 13"/>
          <p:cNvSpPr txBox="1"/>
          <p:nvPr/>
        </p:nvSpPr>
        <p:spPr>
          <a:xfrm>
            <a:off x="2560320" y="4575080"/>
            <a:ext cx="70866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24</a:t>
            </a:r>
          </a:p>
        </p:txBody>
      </p:sp>
      <p:sp>
        <p:nvSpPr>
          <p:cNvPr id="15" name="TextBox 14"/>
          <p:cNvSpPr txBox="1"/>
          <p:nvPr/>
        </p:nvSpPr>
        <p:spPr>
          <a:xfrm>
            <a:off x="2548890" y="5195169"/>
            <a:ext cx="930402"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a</a:t>
            </a:r>
          </a:p>
        </p:txBody>
      </p:sp>
      <p:sp>
        <p:nvSpPr>
          <p:cNvPr id="16" name="TextBox 15"/>
          <p:cNvSpPr txBox="1"/>
          <p:nvPr/>
        </p:nvSpPr>
        <p:spPr>
          <a:xfrm>
            <a:off x="5063490" y="2103978"/>
            <a:ext cx="2194560"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Mary's Age</a:t>
            </a:r>
          </a:p>
        </p:txBody>
      </p:sp>
      <p:sp>
        <p:nvSpPr>
          <p:cNvPr id="17" name="Freeform 16"/>
          <p:cNvSpPr/>
          <p:nvPr/>
        </p:nvSpPr>
        <p:spPr>
          <a:xfrm>
            <a:off x="1451610" y="5111873"/>
            <a:ext cx="6229351" cy="9256"/>
          </a:xfrm>
          <a:custGeom>
            <a:avLst/>
            <a:gdLst/>
            <a:ahLst/>
            <a:cxnLst/>
            <a:rect l="0" t="0" r="0" b="0"/>
            <a:pathLst>
              <a:path w="6921501" h="12701">
                <a:moveTo>
                  <a:pt x="0" y="0"/>
                </a:moveTo>
                <a:lnTo>
                  <a:pt x="6921500" y="0"/>
                </a:lnTo>
                <a:lnTo>
                  <a:pt x="6921500" y="12700"/>
                </a:lnTo>
                <a:lnTo>
                  <a:pt x="0" y="127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8" name="Freeform 17"/>
          <p:cNvSpPr/>
          <p:nvPr/>
        </p:nvSpPr>
        <p:spPr>
          <a:xfrm>
            <a:off x="1463040" y="3482982"/>
            <a:ext cx="6229351" cy="9256"/>
          </a:xfrm>
          <a:custGeom>
            <a:avLst/>
            <a:gdLst/>
            <a:ahLst/>
            <a:cxnLst/>
            <a:rect l="0" t="0" r="0" b="0"/>
            <a:pathLst>
              <a:path w="6921501" h="12701">
                <a:moveTo>
                  <a:pt x="0" y="0"/>
                </a:moveTo>
                <a:lnTo>
                  <a:pt x="6921500" y="0"/>
                </a:lnTo>
                <a:lnTo>
                  <a:pt x="6921500" y="12700"/>
                </a:lnTo>
                <a:lnTo>
                  <a:pt x="0" y="127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25" name="TextBox 24"/>
          <p:cNvSpPr txBox="1"/>
          <p:nvPr/>
        </p:nvSpPr>
        <p:spPr>
          <a:xfrm>
            <a:off x="0" y="718496"/>
            <a:ext cx="9258300" cy="814156"/>
          </a:xfrm>
          <a:prstGeom prst="rect">
            <a:avLst/>
          </a:prstGeom>
          <a:noFill/>
        </p:spPr>
        <p:txBody>
          <a:bodyPr vert="horz" lIns="74761" tIns="37381" rIns="74761" bIns="37381" rtlCol="0">
            <a:spAutoFit/>
          </a:bodyPr>
          <a:lstStyle/>
          <a:p>
            <a:pPr algn="ctr"/>
            <a:r>
              <a:rPr lang="en-US" sz="2400" b="1" smtClean="0">
                <a:solidFill>
                  <a:srgbClr val="0000FF"/>
                </a:solidFill>
                <a:latin typeface="Arial" pitchFamily="34" charset="0"/>
                <a:cs typeface="Arial" pitchFamily="34" charset="0"/>
              </a:rPr>
              <a:t>Can you think of an algebraic equation which </a:t>
            </a:r>
          </a:p>
          <a:p>
            <a:pPr algn="ctr"/>
            <a:r>
              <a:rPr lang="en-US" sz="2400" b="1" smtClean="0">
                <a:solidFill>
                  <a:srgbClr val="0000FF"/>
                </a:solidFill>
                <a:latin typeface="Arial" pitchFamily="34" charset="0"/>
                <a:cs typeface="Arial" pitchFamily="34" charset="0"/>
              </a:rPr>
              <a:t>determines Mary's age (m), given Jack's age (j)?  </a:t>
            </a:r>
            <a:endParaRPr lang="en-US" sz="2400" b="1">
              <a:solidFill>
                <a:srgbClr val="0000FF"/>
              </a:solidFill>
              <a:latin typeface="Arial" pitchFamily="34" charset="0"/>
              <a:cs typeface="Arial" pitchFamily="34" charset="0"/>
            </a:endParaRPr>
          </a:p>
        </p:txBody>
      </p:sp>
      <p:grpSp>
        <p:nvGrpSpPr>
          <p:cNvPr id="28" name="Group 27"/>
          <p:cNvGrpSpPr/>
          <p:nvPr/>
        </p:nvGrpSpPr>
        <p:grpSpPr>
          <a:xfrm>
            <a:off x="5511660" y="2911118"/>
            <a:ext cx="1933614" cy="499775"/>
            <a:chOff x="6124067" y="3431667"/>
            <a:chExt cx="2148460" cy="685801"/>
          </a:xfrm>
        </p:grpSpPr>
        <p:sp>
          <p:nvSpPr>
            <p:cNvPr id="26" name="Freeform 25"/>
            <p:cNvSpPr/>
            <p:nvPr/>
          </p:nvSpPr>
          <p:spPr>
            <a:xfrm>
              <a:off x="6124067" y="3431667"/>
              <a:ext cx="2148460" cy="685801"/>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27" name="TextBox 26"/>
            <p:cNvSpPr txBox="1"/>
            <p:nvPr/>
          </p:nvSpPr>
          <p:spPr>
            <a:xfrm>
              <a:off x="7450666" y="3619501"/>
              <a:ext cx="805088"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31" name="Group 30"/>
          <p:cNvGrpSpPr/>
          <p:nvPr/>
        </p:nvGrpSpPr>
        <p:grpSpPr>
          <a:xfrm>
            <a:off x="5557380" y="3577483"/>
            <a:ext cx="1994764" cy="540296"/>
            <a:chOff x="6174867" y="4346067"/>
            <a:chExt cx="2216404" cy="741405"/>
          </a:xfrm>
        </p:grpSpPr>
        <p:sp>
          <p:nvSpPr>
            <p:cNvPr id="29" name="Freeform 28"/>
            <p:cNvSpPr/>
            <p:nvPr/>
          </p:nvSpPr>
          <p:spPr>
            <a:xfrm>
              <a:off x="6174867" y="4346067"/>
              <a:ext cx="2148460" cy="685801"/>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0" name="TextBox 29"/>
            <p:cNvSpPr txBox="1"/>
            <p:nvPr/>
          </p:nvSpPr>
          <p:spPr>
            <a:xfrm>
              <a:off x="7535333" y="4665134"/>
              <a:ext cx="855938"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34" name="Group 33"/>
          <p:cNvGrpSpPr/>
          <p:nvPr/>
        </p:nvGrpSpPr>
        <p:grpSpPr>
          <a:xfrm>
            <a:off x="5545950" y="4391926"/>
            <a:ext cx="1994764" cy="564051"/>
            <a:chOff x="6162167" y="5463667"/>
            <a:chExt cx="2216404" cy="774003"/>
          </a:xfrm>
        </p:grpSpPr>
        <p:sp>
          <p:nvSpPr>
            <p:cNvPr id="32" name="Freeform 31"/>
            <p:cNvSpPr/>
            <p:nvPr/>
          </p:nvSpPr>
          <p:spPr>
            <a:xfrm>
              <a:off x="6162167" y="5463667"/>
              <a:ext cx="2148460" cy="685801"/>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3" name="TextBox 32"/>
            <p:cNvSpPr txBox="1"/>
            <p:nvPr/>
          </p:nvSpPr>
          <p:spPr>
            <a:xfrm>
              <a:off x="7535333" y="5815332"/>
              <a:ext cx="843238"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37" name="Group 36"/>
          <p:cNvGrpSpPr/>
          <p:nvPr/>
        </p:nvGrpSpPr>
        <p:grpSpPr>
          <a:xfrm>
            <a:off x="5568809" y="5215630"/>
            <a:ext cx="1933614" cy="578548"/>
            <a:chOff x="6187567" y="6593967"/>
            <a:chExt cx="2148460" cy="793896"/>
          </a:xfrm>
        </p:grpSpPr>
        <p:sp>
          <p:nvSpPr>
            <p:cNvPr id="35" name="Freeform 34"/>
            <p:cNvSpPr/>
            <p:nvPr/>
          </p:nvSpPr>
          <p:spPr>
            <a:xfrm>
              <a:off x="6187567" y="6593967"/>
              <a:ext cx="2148460" cy="685801"/>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6" name="TextBox 35"/>
            <p:cNvSpPr txBox="1"/>
            <p:nvPr/>
          </p:nvSpPr>
          <p:spPr>
            <a:xfrm>
              <a:off x="7535335" y="6965525"/>
              <a:ext cx="699304" cy="422338"/>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spTree>
    <p:extLst>
      <p:ext uri="{BB962C8B-B14F-4D97-AF65-F5344CB8AC3E}">
        <p14:creationId xmlns="" xmlns:p14="http://schemas.microsoft.com/office/powerpoint/2010/main" val="354946707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8" restart="whenNotActive" fill="hold" evtFilter="cancelBubble" nodeType="interactiveSeq">
                <p:stCondLst>
                  <p:cond evt="onClick" delay="0">
                    <p:tgtEl>
                      <p:spTgt spid="3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31"/>
                                        </p:tgtEl>
                                      </p:cBhvr>
                                    </p:animEffect>
                                    <p:set>
                                      <p:cBhvr>
                                        <p:cTn id="13"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4" restart="whenNotActive" fill="hold" evtFilter="cancelBubble" nodeType="interactiveSeq">
                <p:stCondLst>
                  <p:cond evt="onClick" delay="0">
                    <p:tgtEl>
                      <p:spTgt spid="3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34"/>
                                        </p:tgtEl>
                                      </p:cBhvr>
                                    </p:animEffect>
                                    <p:set>
                                      <p:cBhvr>
                                        <p:cTn id="19"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0" restart="whenNotActive" fill="hold" evtFilter="cancelBubble" nodeType="interactiveSeq">
                <p:stCondLst>
                  <p:cond evt="onClick" delay="0">
                    <p:tgtEl>
                      <p:spTgt spid="37"/>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37"/>
                                        </p:tgtEl>
                                      </p:cBhvr>
                                    </p:animEffect>
                                    <p:set>
                                      <p:cBhvr>
                                        <p:cTn id="25"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532120" y="5866165"/>
            <a:ext cx="1165860" cy="444824"/>
          </a:xfrm>
          <a:prstGeom prst="rect">
            <a:avLst/>
          </a:prstGeom>
          <a:noFill/>
        </p:spPr>
        <p:txBody>
          <a:bodyPr vert="horz" lIns="74761" tIns="37381" rIns="74761" bIns="37381" rtlCol="0">
            <a:spAutoFit/>
          </a:bodyPr>
          <a:lstStyle/>
          <a:p>
            <a:r>
              <a:rPr lang="en-US" sz="2400" smtClean="0">
                <a:solidFill>
                  <a:srgbClr val="0000FF"/>
                </a:solidFill>
                <a:latin typeface="Arial" pitchFamily="34" charset="0"/>
                <a:cs typeface="Arial" pitchFamily="34" charset="0"/>
              </a:rPr>
              <a:t>x + 15</a:t>
            </a:r>
            <a:endParaRPr lang="en-US" sz="2400">
              <a:solidFill>
                <a:srgbClr val="0000FF"/>
              </a:solidFill>
              <a:latin typeface="Arial" pitchFamily="34" charset="0"/>
              <a:cs typeface="Arial" pitchFamily="34" charset="0"/>
            </a:endParaRPr>
          </a:p>
        </p:txBody>
      </p:sp>
      <p:sp>
        <p:nvSpPr>
          <p:cNvPr id="3" name="TextBox 2"/>
          <p:cNvSpPr txBox="1"/>
          <p:nvPr/>
        </p:nvSpPr>
        <p:spPr>
          <a:xfrm>
            <a:off x="5600700" y="5051720"/>
            <a:ext cx="89154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$53</a:t>
            </a:r>
          </a:p>
        </p:txBody>
      </p:sp>
      <p:sp>
        <p:nvSpPr>
          <p:cNvPr id="4" name="TextBox 3"/>
          <p:cNvSpPr txBox="1"/>
          <p:nvPr/>
        </p:nvSpPr>
        <p:spPr>
          <a:xfrm>
            <a:off x="5612130" y="4218764"/>
            <a:ext cx="891540" cy="444824"/>
          </a:xfrm>
          <a:prstGeom prst="rect">
            <a:avLst/>
          </a:prstGeom>
          <a:noFill/>
        </p:spPr>
        <p:txBody>
          <a:bodyPr vert="horz" lIns="74761" tIns="37381" rIns="74761" bIns="37381" rtlCol="0">
            <a:spAutoFit/>
          </a:bodyPr>
          <a:lstStyle/>
          <a:p>
            <a:r>
              <a:rPr lang="en-US" sz="2400">
                <a:solidFill>
                  <a:srgbClr val="282828"/>
                </a:solidFill>
                <a:latin typeface="Arial" pitchFamily="34" charset="0"/>
                <a:cs typeface="Arial" pitchFamily="34" charset="0"/>
              </a:rPr>
              <a:t>$70</a:t>
            </a:r>
          </a:p>
        </p:txBody>
      </p:sp>
      <p:sp>
        <p:nvSpPr>
          <p:cNvPr id="5" name="TextBox 4"/>
          <p:cNvSpPr txBox="1"/>
          <p:nvPr/>
        </p:nvSpPr>
        <p:spPr>
          <a:xfrm>
            <a:off x="5566410" y="3413574"/>
            <a:ext cx="1028700" cy="444824"/>
          </a:xfrm>
          <a:prstGeom prst="rect">
            <a:avLst/>
          </a:prstGeom>
          <a:noFill/>
        </p:spPr>
        <p:txBody>
          <a:bodyPr vert="horz" lIns="74761" tIns="37381" rIns="74761" bIns="37381" rtlCol="0">
            <a:spAutoFit/>
          </a:bodyPr>
          <a:lstStyle/>
          <a:p>
            <a:r>
              <a:rPr lang="en-US" sz="2400" smtClean="0">
                <a:solidFill>
                  <a:srgbClr val="282828"/>
                </a:solidFill>
                <a:latin typeface="Arial" pitchFamily="34" charset="0"/>
                <a:cs typeface="Arial" pitchFamily="34" charset="0"/>
              </a:rPr>
              <a:t>$115</a:t>
            </a:r>
            <a:endParaRPr lang="en-US" sz="2400">
              <a:solidFill>
                <a:srgbClr val="282828"/>
              </a:solidFill>
              <a:latin typeface="Arial" pitchFamily="34" charset="0"/>
              <a:cs typeface="Arial" pitchFamily="34" charset="0"/>
            </a:endParaRPr>
          </a:p>
        </p:txBody>
      </p:sp>
      <p:sp>
        <p:nvSpPr>
          <p:cNvPr id="6" name="TextBox 5"/>
          <p:cNvSpPr txBox="1"/>
          <p:nvPr/>
        </p:nvSpPr>
        <p:spPr>
          <a:xfrm>
            <a:off x="1440180" y="157337"/>
            <a:ext cx="6286500" cy="814156"/>
          </a:xfrm>
          <a:prstGeom prst="rect">
            <a:avLst/>
          </a:prstGeom>
          <a:noFill/>
        </p:spPr>
        <p:txBody>
          <a:bodyPr vert="horz" lIns="74761" tIns="37381" rIns="74761" bIns="37381" rtlCol="0">
            <a:spAutoFit/>
          </a:bodyPr>
          <a:lstStyle/>
          <a:p>
            <a:pPr algn="ctr"/>
            <a:r>
              <a:rPr lang="en-US" sz="2400" b="1" dirty="0" smtClean="0">
                <a:solidFill>
                  <a:srgbClr val="0000FF"/>
                </a:solidFill>
                <a:latin typeface="Arial" pitchFamily="34" charset="0"/>
                <a:cs typeface="Arial" pitchFamily="34" charset="0"/>
              </a:rPr>
              <a:t>The manager of the department store      raised the price $15 on each video game.  </a:t>
            </a:r>
            <a:endParaRPr lang="en-US" sz="2400" b="1" dirty="0">
              <a:solidFill>
                <a:srgbClr val="0000FF"/>
              </a:solidFill>
              <a:latin typeface="Arial" pitchFamily="34" charset="0"/>
              <a:cs typeface="Arial" pitchFamily="34" charset="0"/>
            </a:endParaRPr>
          </a:p>
        </p:txBody>
      </p:sp>
      <p:sp>
        <p:nvSpPr>
          <p:cNvPr id="7" name="Freeform 6"/>
          <p:cNvSpPr/>
          <p:nvPr/>
        </p:nvSpPr>
        <p:spPr>
          <a:xfrm>
            <a:off x="1371600" y="2187898"/>
            <a:ext cx="6240781" cy="4275839"/>
          </a:xfrm>
          <a:custGeom>
            <a:avLst/>
            <a:gdLst/>
            <a:ahLst/>
            <a:cxnLst/>
            <a:rect l="0" t="0" r="0" b="0"/>
            <a:pathLst>
              <a:path w="6934201" h="5867401">
                <a:moveTo>
                  <a:pt x="0" y="0"/>
                </a:moveTo>
                <a:lnTo>
                  <a:pt x="6934200" y="0"/>
                </a:lnTo>
                <a:lnTo>
                  <a:pt x="6934200" y="5867400"/>
                </a:lnTo>
                <a:lnTo>
                  <a:pt x="0" y="58674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8" name="Freeform 7"/>
          <p:cNvSpPr/>
          <p:nvPr/>
        </p:nvSpPr>
        <p:spPr>
          <a:xfrm>
            <a:off x="1405890" y="5690319"/>
            <a:ext cx="6183631" cy="18511"/>
          </a:xfrm>
          <a:custGeom>
            <a:avLst/>
            <a:gdLst/>
            <a:ahLst/>
            <a:cxnLst/>
            <a:rect l="0" t="0" r="0" b="0"/>
            <a:pathLst>
              <a:path w="6870701" h="25401">
                <a:moveTo>
                  <a:pt x="0" y="0"/>
                </a:moveTo>
                <a:lnTo>
                  <a:pt x="6870700" y="0"/>
                </a:lnTo>
                <a:lnTo>
                  <a:pt x="6870700" y="25400"/>
                </a:lnTo>
                <a:lnTo>
                  <a:pt x="0" y="254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9" name="Freeform 8"/>
          <p:cNvSpPr/>
          <p:nvPr/>
        </p:nvSpPr>
        <p:spPr>
          <a:xfrm>
            <a:off x="1360170" y="3117412"/>
            <a:ext cx="6229351" cy="27766"/>
          </a:xfrm>
          <a:custGeom>
            <a:avLst/>
            <a:gdLst/>
            <a:ahLst/>
            <a:cxnLst/>
            <a:rect l="0" t="0" r="0" b="0"/>
            <a:pathLst>
              <a:path w="6921501" h="38101">
                <a:moveTo>
                  <a:pt x="0" y="0"/>
                </a:moveTo>
                <a:lnTo>
                  <a:pt x="6921500" y="0"/>
                </a:lnTo>
                <a:lnTo>
                  <a:pt x="6921500" y="38100"/>
                </a:lnTo>
                <a:lnTo>
                  <a:pt x="0" y="381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0" name="Freeform 9"/>
          <p:cNvSpPr/>
          <p:nvPr/>
        </p:nvSpPr>
        <p:spPr>
          <a:xfrm>
            <a:off x="1371600" y="3987388"/>
            <a:ext cx="6206491" cy="1"/>
          </a:xfrm>
          <a:custGeom>
            <a:avLst/>
            <a:gdLst/>
            <a:ahLst/>
            <a:cxnLst/>
            <a:rect l="0" t="0" r="0" b="0"/>
            <a:pathLst>
              <a:path w="6896101" h="1">
                <a:moveTo>
                  <a:pt x="0" y="0"/>
                </a:moveTo>
                <a:lnTo>
                  <a:pt x="6896100" y="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1" name="Freeform 10"/>
          <p:cNvSpPr/>
          <p:nvPr/>
        </p:nvSpPr>
        <p:spPr>
          <a:xfrm>
            <a:off x="1405890" y="4829598"/>
            <a:ext cx="6229351" cy="9256"/>
          </a:xfrm>
          <a:custGeom>
            <a:avLst/>
            <a:gdLst/>
            <a:ahLst/>
            <a:cxnLst/>
            <a:rect l="0" t="0" r="0" b="0"/>
            <a:pathLst>
              <a:path w="6921501" h="12701">
                <a:moveTo>
                  <a:pt x="0" y="0"/>
                </a:moveTo>
                <a:lnTo>
                  <a:pt x="6921500" y="0"/>
                </a:lnTo>
                <a:lnTo>
                  <a:pt x="6921500" y="12700"/>
                </a:lnTo>
                <a:lnTo>
                  <a:pt x="0" y="127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2" name="Freeform 11"/>
          <p:cNvSpPr/>
          <p:nvPr/>
        </p:nvSpPr>
        <p:spPr>
          <a:xfrm>
            <a:off x="4354830" y="2228926"/>
            <a:ext cx="11431" cy="4248074"/>
          </a:xfrm>
          <a:custGeom>
            <a:avLst/>
            <a:gdLst/>
            <a:ahLst/>
            <a:cxnLst/>
            <a:rect l="0" t="0" r="0" b="0"/>
            <a:pathLst>
              <a:path w="12701" h="5829301">
                <a:moveTo>
                  <a:pt x="0" y="0"/>
                </a:moveTo>
                <a:lnTo>
                  <a:pt x="12700" y="0"/>
                </a:lnTo>
                <a:lnTo>
                  <a:pt x="12700" y="5829300"/>
                </a:lnTo>
                <a:lnTo>
                  <a:pt x="0" y="58293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13" name="TextBox 12"/>
          <p:cNvSpPr txBox="1"/>
          <p:nvPr/>
        </p:nvSpPr>
        <p:spPr>
          <a:xfrm>
            <a:off x="2354580" y="3422829"/>
            <a:ext cx="1074420" cy="444824"/>
          </a:xfrm>
          <a:prstGeom prst="rect">
            <a:avLst/>
          </a:prstGeom>
          <a:noFill/>
        </p:spPr>
        <p:txBody>
          <a:bodyPr vert="horz" lIns="74761" tIns="37381" rIns="74761" bIns="37381" rtlCol="0">
            <a:spAutoFit/>
          </a:bodyPr>
          <a:lstStyle/>
          <a:p>
            <a:r>
              <a:rPr lang="en-US" sz="2400" smtClean="0">
                <a:solidFill>
                  <a:srgbClr val="000000"/>
                </a:solidFill>
                <a:latin typeface="Arial" pitchFamily="34" charset="0"/>
                <a:cs typeface="Arial" pitchFamily="34" charset="0"/>
              </a:rPr>
              <a:t>$100</a:t>
            </a:r>
            <a:endParaRPr lang="en-US" sz="2400">
              <a:solidFill>
                <a:srgbClr val="000000"/>
              </a:solidFill>
              <a:latin typeface="Arial" pitchFamily="34" charset="0"/>
              <a:cs typeface="Arial" pitchFamily="34" charset="0"/>
            </a:endParaRPr>
          </a:p>
        </p:txBody>
      </p:sp>
      <p:sp>
        <p:nvSpPr>
          <p:cNvPr id="14" name="TextBox 13"/>
          <p:cNvSpPr txBox="1"/>
          <p:nvPr/>
        </p:nvSpPr>
        <p:spPr>
          <a:xfrm>
            <a:off x="2423160" y="5070230"/>
            <a:ext cx="89154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$38</a:t>
            </a:r>
          </a:p>
        </p:txBody>
      </p:sp>
      <p:sp>
        <p:nvSpPr>
          <p:cNvPr id="15" name="TextBox 14"/>
          <p:cNvSpPr txBox="1"/>
          <p:nvPr/>
        </p:nvSpPr>
        <p:spPr>
          <a:xfrm>
            <a:off x="2674620" y="5884675"/>
            <a:ext cx="770382" cy="444824"/>
          </a:xfrm>
          <a:prstGeom prst="rect">
            <a:avLst/>
          </a:prstGeom>
          <a:noFill/>
        </p:spPr>
        <p:txBody>
          <a:bodyPr vert="horz" lIns="74761" tIns="37381" rIns="74761" bIns="37381" rtlCol="0">
            <a:spAutoFit/>
          </a:bodyPr>
          <a:lstStyle/>
          <a:p>
            <a:r>
              <a:rPr lang="en-US" sz="2400">
                <a:solidFill>
                  <a:srgbClr val="0000FF"/>
                </a:solidFill>
                <a:latin typeface="Arial" pitchFamily="34" charset="0"/>
                <a:cs typeface="Arial" pitchFamily="34" charset="0"/>
              </a:rPr>
              <a:t>x</a:t>
            </a:r>
          </a:p>
        </p:txBody>
      </p:sp>
      <p:sp>
        <p:nvSpPr>
          <p:cNvPr id="16" name="TextBox 15"/>
          <p:cNvSpPr txBox="1"/>
          <p:nvPr/>
        </p:nvSpPr>
        <p:spPr>
          <a:xfrm>
            <a:off x="4514850" y="2515833"/>
            <a:ext cx="3223260" cy="444824"/>
          </a:xfrm>
          <a:prstGeom prst="rect">
            <a:avLst/>
          </a:prstGeom>
          <a:noFill/>
        </p:spPr>
        <p:txBody>
          <a:bodyPr vert="horz" lIns="74761" tIns="37381" rIns="74761" bIns="37381" rtlCol="0">
            <a:spAutoFit/>
          </a:bodyPr>
          <a:lstStyle/>
          <a:p>
            <a:r>
              <a:rPr lang="en-US" sz="2400" dirty="0" smtClean="0">
                <a:solidFill>
                  <a:srgbClr val="0000FF"/>
                </a:solidFill>
                <a:latin typeface="Arial" pitchFamily="34" charset="0"/>
                <a:cs typeface="Arial" pitchFamily="34" charset="0"/>
              </a:rPr>
              <a:t>Price after mark up (t)</a:t>
            </a:r>
            <a:endParaRPr lang="en-US" sz="2400" dirty="0">
              <a:solidFill>
                <a:srgbClr val="0000FF"/>
              </a:solidFill>
              <a:latin typeface="Arial" pitchFamily="34" charset="0"/>
              <a:cs typeface="Arial" pitchFamily="34" charset="0"/>
            </a:endParaRPr>
          </a:p>
        </p:txBody>
      </p:sp>
      <p:sp>
        <p:nvSpPr>
          <p:cNvPr id="17" name="TextBox 16"/>
          <p:cNvSpPr txBox="1"/>
          <p:nvPr/>
        </p:nvSpPr>
        <p:spPr>
          <a:xfrm>
            <a:off x="2388870" y="4246530"/>
            <a:ext cx="891540" cy="444824"/>
          </a:xfrm>
          <a:prstGeom prst="rect">
            <a:avLst/>
          </a:prstGeom>
          <a:noFill/>
        </p:spPr>
        <p:txBody>
          <a:bodyPr vert="horz" lIns="74761" tIns="37381" rIns="74761" bIns="37381" rtlCol="0">
            <a:spAutoFit/>
          </a:bodyPr>
          <a:lstStyle/>
          <a:p>
            <a:r>
              <a:rPr lang="en-US" sz="2400">
                <a:solidFill>
                  <a:srgbClr val="000000"/>
                </a:solidFill>
                <a:latin typeface="Arial" pitchFamily="34" charset="0"/>
                <a:cs typeface="Arial" pitchFamily="34" charset="0"/>
              </a:rPr>
              <a:t>$55</a:t>
            </a:r>
          </a:p>
        </p:txBody>
      </p:sp>
      <p:sp>
        <p:nvSpPr>
          <p:cNvPr id="18" name="TextBox 17"/>
          <p:cNvSpPr txBox="1"/>
          <p:nvPr/>
        </p:nvSpPr>
        <p:spPr>
          <a:xfrm>
            <a:off x="1794510" y="2478812"/>
            <a:ext cx="2468880" cy="444824"/>
          </a:xfrm>
          <a:prstGeom prst="rect">
            <a:avLst/>
          </a:prstGeom>
          <a:noFill/>
        </p:spPr>
        <p:txBody>
          <a:bodyPr vert="horz" lIns="74761" tIns="37381" rIns="74761" bIns="37381" rtlCol="0">
            <a:spAutoFit/>
          </a:bodyPr>
          <a:lstStyle/>
          <a:p>
            <a:r>
              <a:rPr lang="en-US" sz="2400" smtClean="0">
                <a:solidFill>
                  <a:srgbClr val="0000FF"/>
                </a:solidFill>
                <a:latin typeface="Arial" pitchFamily="34" charset="0"/>
                <a:cs typeface="Arial" pitchFamily="34" charset="0"/>
              </a:rPr>
              <a:t>Original price (p) </a:t>
            </a:r>
            <a:endParaRPr lang="en-US" sz="2400">
              <a:solidFill>
                <a:srgbClr val="0000FF"/>
              </a:solidFill>
              <a:latin typeface="Arial" pitchFamily="34" charset="0"/>
              <a:cs typeface="Arial" pitchFamily="34" charset="0"/>
            </a:endParaRPr>
          </a:p>
        </p:txBody>
      </p:sp>
      <p:sp>
        <p:nvSpPr>
          <p:cNvPr id="25" name="TextBox 24"/>
          <p:cNvSpPr txBox="1"/>
          <p:nvPr/>
        </p:nvSpPr>
        <p:spPr>
          <a:xfrm>
            <a:off x="68580" y="1090844"/>
            <a:ext cx="9258300" cy="814156"/>
          </a:xfrm>
          <a:prstGeom prst="rect">
            <a:avLst/>
          </a:prstGeom>
          <a:noFill/>
        </p:spPr>
        <p:txBody>
          <a:bodyPr vert="horz" lIns="74761" tIns="37381" rIns="74761" bIns="37381" rtlCol="0">
            <a:spAutoFit/>
          </a:bodyPr>
          <a:lstStyle/>
          <a:p>
            <a:pPr algn="ctr"/>
            <a:r>
              <a:rPr lang="en-US" sz="2400" b="1" dirty="0" smtClean="0">
                <a:solidFill>
                  <a:srgbClr val="0000FF"/>
                </a:solidFill>
                <a:latin typeface="Arial" pitchFamily="34" charset="0"/>
                <a:cs typeface="Arial" pitchFamily="34" charset="0"/>
              </a:rPr>
              <a:t>Can you find an equation that will satisfy the total                                  cost of the video game (t) if given the original price (p)?  </a:t>
            </a:r>
            <a:endParaRPr lang="en-US" sz="2400" b="1" dirty="0">
              <a:solidFill>
                <a:srgbClr val="0000FF"/>
              </a:solidFill>
              <a:latin typeface="Arial" pitchFamily="34" charset="0"/>
              <a:cs typeface="Arial" pitchFamily="34" charset="0"/>
            </a:endParaRPr>
          </a:p>
        </p:txBody>
      </p:sp>
      <p:grpSp>
        <p:nvGrpSpPr>
          <p:cNvPr id="28" name="Group 27"/>
          <p:cNvGrpSpPr/>
          <p:nvPr/>
        </p:nvGrpSpPr>
        <p:grpSpPr>
          <a:xfrm>
            <a:off x="5317350" y="3330898"/>
            <a:ext cx="1994764" cy="536755"/>
            <a:chOff x="5908167" y="3469767"/>
            <a:chExt cx="2216404" cy="1009955"/>
          </a:xfrm>
        </p:grpSpPr>
        <p:sp>
          <p:nvSpPr>
            <p:cNvPr id="26" name="Freeform 25"/>
            <p:cNvSpPr/>
            <p:nvPr/>
          </p:nvSpPr>
          <p:spPr>
            <a:xfrm>
              <a:off x="5908167" y="3469767"/>
              <a:ext cx="2148460" cy="1009955"/>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27" name="TextBox 26"/>
            <p:cNvSpPr txBox="1"/>
            <p:nvPr/>
          </p:nvSpPr>
          <p:spPr>
            <a:xfrm>
              <a:off x="7226300" y="3987800"/>
              <a:ext cx="898271" cy="422339"/>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31" name="Group 30"/>
          <p:cNvGrpSpPr/>
          <p:nvPr/>
        </p:nvGrpSpPr>
        <p:grpSpPr>
          <a:xfrm>
            <a:off x="5181600" y="4169098"/>
            <a:ext cx="1994764" cy="608889"/>
            <a:chOff x="5920867" y="4600067"/>
            <a:chExt cx="2216404" cy="1212692"/>
          </a:xfrm>
        </p:grpSpPr>
        <p:sp>
          <p:nvSpPr>
            <p:cNvPr id="29" name="Freeform 28"/>
            <p:cNvSpPr/>
            <p:nvPr/>
          </p:nvSpPr>
          <p:spPr>
            <a:xfrm>
              <a:off x="5920867" y="4600067"/>
              <a:ext cx="2148460" cy="1212692"/>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0" name="TextBox 29"/>
            <p:cNvSpPr txBox="1"/>
            <p:nvPr/>
          </p:nvSpPr>
          <p:spPr>
            <a:xfrm>
              <a:off x="7442200" y="5118100"/>
              <a:ext cx="695071" cy="422339"/>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34" name="Group 33"/>
          <p:cNvGrpSpPr/>
          <p:nvPr/>
        </p:nvGrpSpPr>
        <p:grpSpPr>
          <a:xfrm>
            <a:off x="5257800" y="4988880"/>
            <a:ext cx="1994764" cy="531403"/>
            <a:chOff x="6009767" y="5654166"/>
            <a:chExt cx="2216404" cy="940373"/>
          </a:xfrm>
        </p:grpSpPr>
        <p:sp>
          <p:nvSpPr>
            <p:cNvPr id="32" name="Freeform 31"/>
            <p:cNvSpPr/>
            <p:nvPr/>
          </p:nvSpPr>
          <p:spPr>
            <a:xfrm>
              <a:off x="6009767" y="5654166"/>
              <a:ext cx="2148460" cy="940372"/>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3" name="TextBox 32"/>
            <p:cNvSpPr txBox="1"/>
            <p:nvPr/>
          </p:nvSpPr>
          <p:spPr>
            <a:xfrm>
              <a:off x="7442200" y="6172200"/>
              <a:ext cx="783971" cy="422339"/>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grpSp>
        <p:nvGrpSpPr>
          <p:cNvPr id="37" name="Group 36"/>
          <p:cNvGrpSpPr/>
          <p:nvPr/>
        </p:nvGrpSpPr>
        <p:grpSpPr>
          <a:xfrm>
            <a:off x="5257800" y="5803326"/>
            <a:ext cx="1994764" cy="526174"/>
            <a:chOff x="5933567" y="6771767"/>
            <a:chExt cx="2216404" cy="940372"/>
          </a:xfrm>
        </p:grpSpPr>
        <p:sp>
          <p:nvSpPr>
            <p:cNvPr id="35" name="Freeform 34"/>
            <p:cNvSpPr/>
            <p:nvPr/>
          </p:nvSpPr>
          <p:spPr>
            <a:xfrm>
              <a:off x="5933567" y="6771767"/>
              <a:ext cx="2148460" cy="729202"/>
            </a:xfrm>
            <a:custGeom>
              <a:avLst/>
              <a:gdLst/>
              <a:ahLst/>
              <a:cxnLst/>
              <a:rect l="0" t="0" r="0" b="0"/>
              <a:pathLst>
                <a:path w="2148460" h="685801">
                  <a:moveTo>
                    <a:pt x="0" y="0"/>
                  </a:moveTo>
                  <a:lnTo>
                    <a:pt x="2148459" y="0"/>
                  </a:lnTo>
                  <a:lnTo>
                    <a:pt x="2148459" y="685800"/>
                  </a:lnTo>
                  <a:lnTo>
                    <a:pt x="0" y="685800"/>
                  </a:lnTo>
                  <a:close/>
                </a:path>
              </a:pathLst>
            </a:custGeom>
            <a:solidFill>
              <a:srgbClr val="FFFFFF"/>
            </a:solidFill>
            <a:ln w="38100" cap="flat" cmpd="sng" algn="ctr">
              <a:solidFill>
                <a:srgbClr val="FFFFF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Arial" pitchFamily="34" charset="0"/>
                <a:cs typeface="Arial" pitchFamily="34" charset="0"/>
              </a:endParaRPr>
            </a:p>
          </p:txBody>
        </p:sp>
        <p:sp>
          <p:nvSpPr>
            <p:cNvPr id="36" name="TextBox 35"/>
            <p:cNvSpPr txBox="1"/>
            <p:nvPr/>
          </p:nvSpPr>
          <p:spPr>
            <a:xfrm>
              <a:off x="7327900" y="7289800"/>
              <a:ext cx="822071" cy="422339"/>
            </a:xfrm>
            <a:prstGeom prst="rect">
              <a:avLst/>
            </a:prstGeom>
            <a:noFill/>
          </p:spPr>
          <p:txBody>
            <a:bodyPr vert="horz" wrap="square" rtlCol="0">
              <a:spAutoFit/>
            </a:bodyPr>
            <a:lstStyle/>
            <a:p>
              <a:r>
                <a:rPr lang="en-US" sz="1400" b="1" dirty="0">
                  <a:solidFill>
                    <a:srgbClr val="0000FF"/>
                  </a:solidFill>
                  <a:latin typeface="Arial" pitchFamily="34" charset="0"/>
                  <a:cs typeface="Arial" pitchFamily="34" charset="0"/>
                </a:rPr>
                <a:t>click</a:t>
              </a:r>
            </a:p>
          </p:txBody>
        </p:sp>
      </p:grpSp>
    </p:spTree>
    <p:extLst>
      <p:ext uri="{BB962C8B-B14F-4D97-AF65-F5344CB8AC3E}">
        <p14:creationId xmlns="" xmlns:p14="http://schemas.microsoft.com/office/powerpoint/2010/main" val="4694028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8" restart="whenNotActive" fill="hold" evtFilter="cancelBubble" nodeType="interactiveSeq">
                <p:stCondLst>
                  <p:cond evt="onClick" delay="0">
                    <p:tgtEl>
                      <p:spTgt spid="31"/>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31"/>
                                        </p:tgtEl>
                                      </p:cBhvr>
                                    </p:animEffect>
                                    <p:set>
                                      <p:cBhvr>
                                        <p:cTn id="13" dur="1" fill="hold">
                                          <p:stCondLst>
                                            <p:cond delay="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31"/>
                  </p:tgtEl>
                </p:cond>
              </p:nextCondLst>
            </p:seq>
            <p:seq concurrent="1" nextAc="seek">
              <p:cTn id="14" restart="whenNotActive" fill="hold" evtFilter="cancelBubble" nodeType="interactiveSeq">
                <p:stCondLst>
                  <p:cond evt="onClick" delay="0">
                    <p:tgtEl>
                      <p:spTgt spid="34"/>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34"/>
                                        </p:tgtEl>
                                      </p:cBhvr>
                                    </p:animEffect>
                                    <p:set>
                                      <p:cBhvr>
                                        <p:cTn id="19"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20" restart="whenNotActive" fill="hold" evtFilter="cancelBubble" nodeType="interactiveSeq">
                <p:stCondLst>
                  <p:cond evt="onClick" delay="0">
                    <p:tgtEl>
                      <p:spTgt spid="37"/>
                    </p:tgtEl>
                  </p:cond>
                </p:stCondLst>
                <p:endSync evt="end" delay="0">
                  <p:rtn val="all"/>
                </p:endSync>
                <p:childTnLst>
                  <p:par>
                    <p:cTn id="21" fill="hold">
                      <p:stCondLst>
                        <p:cond delay="0"/>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37"/>
                                        </p:tgtEl>
                                      </p:cBhvr>
                                    </p:animEffect>
                                    <p:set>
                                      <p:cBhvr>
                                        <p:cTn id="25"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0550" y="579548"/>
            <a:ext cx="8608196"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9</a:t>
            </a:r>
          </a:p>
        </p:txBody>
      </p:sp>
      <p:sp>
        <p:nvSpPr>
          <p:cNvPr id="3" name="TextBox 2"/>
          <p:cNvSpPr txBox="1"/>
          <p:nvPr/>
        </p:nvSpPr>
        <p:spPr>
          <a:xfrm>
            <a:off x="1322070" y="579548"/>
            <a:ext cx="8126730" cy="1799041"/>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Henry downloads songs into iTunes. The amount of time it takes him to download a song depends on the song's file size.</a:t>
            </a:r>
          </a:p>
          <a:p>
            <a:r>
              <a:rPr lang="en-US" sz="2800" b="1">
                <a:solidFill>
                  <a:srgbClr val="000000"/>
                </a:solidFill>
                <a:latin typeface="Arial" pitchFamily="34" charset="0"/>
                <a:cs typeface="Arial" pitchFamily="34" charset="0"/>
              </a:rPr>
              <a:t>Which is the independent variable?</a:t>
            </a:r>
          </a:p>
        </p:txBody>
      </p:sp>
      <p:sp>
        <p:nvSpPr>
          <p:cNvPr id="4" name="TextBox 3"/>
          <p:cNvSpPr txBox="1"/>
          <p:nvPr/>
        </p:nvSpPr>
        <p:spPr>
          <a:xfrm>
            <a:off x="1828800" y="2469123"/>
            <a:ext cx="35890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2560320" y="2469123"/>
            <a:ext cx="35890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Download time</a:t>
            </a:r>
          </a:p>
        </p:txBody>
      </p:sp>
      <p:sp>
        <p:nvSpPr>
          <p:cNvPr id="6" name="TextBox 5"/>
          <p:cNvSpPr txBox="1"/>
          <p:nvPr/>
        </p:nvSpPr>
        <p:spPr>
          <a:xfrm>
            <a:off x="1828800" y="2922621"/>
            <a:ext cx="252603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560320" y="2922621"/>
            <a:ext cx="252603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File size</a:t>
            </a:r>
          </a:p>
        </p:txBody>
      </p:sp>
      <p:pic>
        <p:nvPicPr>
          <p:cNvPr id="8" name="Picture 7"/>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83296"/>
            <a:ext cx="3108960" cy="46275"/>
          </a:xfrm>
          <a:prstGeom prst="rect">
            <a:avLst/>
          </a:prstGeom>
          <a:solidFill>
            <a:scrgbClr r="0" g="0" b="0">
              <a:alpha val="0"/>
            </a:scrgbClr>
          </a:solidFill>
        </p:spPr>
      </p:pic>
      <p:sp>
        <p:nvSpPr>
          <p:cNvPr id="9" name="Oval 8"/>
          <p:cNvSpPr/>
          <p:nvPr/>
        </p:nvSpPr>
        <p:spPr>
          <a:xfrm>
            <a:off x="1447800" y="25908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0" name="Oval 9"/>
          <p:cNvSpPr/>
          <p:nvPr/>
        </p:nvSpPr>
        <p:spPr>
          <a:xfrm>
            <a:off x="1447800" y="298970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8203613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81000" y="591489"/>
            <a:ext cx="88456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10</a:t>
            </a:r>
          </a:p>
        </p:txBody>
      </p:sp>
      <p:sp>
        <p:nvSpPr>
          <p:cNvPr id="3" name="TextBox 2"/>
          <p:cNvSpPr txBox="1"/>
          <p:nvPr/>
        </p:nvSpPr>
        <p:spPr>
          <a:xfrm>
            <a:off x="1112519" y="591489"/>
            <a:ext cx="8126730" cy="1799041"/>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If it takes 50 seconds to download one megabyte, which equation represents this scenario ? Use the variable t for download time and s for file size.</a:t>
            </a:r>
          </a:p>
        </p:txBody>
      </p:sp>
      <p:sp>
        <p:nvSpPr>
          <p:cNvPr id="4" name="TextBox 3"/>
          <p:cNvSpPr txBox="1"/>
          <p:nvPr/>
        </p:nvSpPr>
        <p:spPr>
          <a:xfrm>
            <a:off x="1779270" y="2396625"/>
            <a:ext cx="226314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2510790" y="2396625"/>
            <a:ext cx="226314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s = 50t</a:t>
            </a:r>
          </a:p>
        </p:txBody>
      </p:sp>
      <p:sp>
        <p:nvSpPr>
          <p:cNvPr id="6" name="TextBox 5"/>
          <p:cNvSpPr txBox="1"/>
          <p:nvPr/>
        </p:nvSpPr>
        <p:spPr>
          <a:xfrm>
            <a:off x="1779270" y="2850123"/>
            <a:ext cx="227457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510790" y="2850123"/>
            <a:ext cx="227457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t = 50s</a:t>
            </a:r>
          </a:p>
        </p:txBody>
      </p:sp>
      <p:sp>
        <p:nvSpPr>
          <p:cNvPr id="8" name="TextBox 7"/>
          <p:cNvSpPr txBox="1"/>
          <p:nvPr/>
        </p:nvSpPr>
        <p:spPr>
          <a:xfrm>
            <a:off x="1779270" y="3303621"/>
            <a:ext cx="259461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sp>
        <p:nvSpPr>
          <p:cNvPr id="9" name="TextBox 8"/>
          <p:cNvSpPr txBox="1"/>
          <p:nvPr/>
        </p:nvSpPr>
        <p:spPr>
          <a:xfrm>
            <a:off x="2510790" y="3303621"/>
            <a:ext cx="259461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50 - s = t</a:t>
            </a:r>
          </a:p>
        </p:txBody>
      </p:sp>
      <p:pic>
        <p:nvPicPr>
          <p:cNvPr id="10" name="Picture 9"/>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83296"/>
            <a:ext cx="3108960" cy="46275"/>
          </a:xfrm>
          <a:prstGeom prst="rect">
            <a:avLst/>
          </a:prstGeom>
          <a:solidFill>
            <a:scrgbClr r="0" g="0" b="0">
              <a:alpha val="0"/>
            </a:scrgbClr>
          </a:solidFill>
        </p:spPr>
      </p:pic>
      <p:sp>
        <p:nvSpPr>
          <p:cNvPr id="11" name="Oval 10"/>
          <p:cNvSpPr/>
          <p:nvPr/>
        </p:nvSpPr>
        <p:spPr>
          <a:xfrm>
            <a:off x="1295400" y="25146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2" name="Oval 11"/>
          <p:cNvSpPr/>
          <p:nvPr/>
        </p:nvSpPr>
        <p:spPr>
          <a:xfrm>
            <a:off x="1295400" y="2939267"/>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3" name="Oval 12"/>
          <p:cNvSpPr/>
          <p:nvPr/>
        </p:nvSpPr>
        <p:spPr>
          <a:xfrm>
            <a:off x="1295400" y="3433722"/>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2363786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5540" y="595410"/>
            <a:ext cx="797694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11</a:t>
            </a:r>
          </a:p>
        </p:txBody>
      </p:sp>
      <p:sp>
        <p:nvSpPr>
          <p:cNvPr id="3" name="TextBox 2"/>
          <p:cNvSpPr txBox="1"/>
          <p:nvPr/>
        </p:nvSpPr>
        <p:spPr>
          <a:xfrm>
            <a:off x="1167060" y="595410"/>
            <a:ext cx="7976940" cy="506379"/>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Which table represents the equation t = 50s ?</a:t>
            </a:r>
          </a:p>
        </p:txBody>
      </p:sp>
      <p:sp>
        <p:nvSpPr>
          <p:cNvPr id="4" name="TextBox 3"/>
          <p:cNvSpPr txBox="1"/>
          <p:nvPr/>
        </p:nvSpPr>
        <p:spPr>
          <a:xfrm>
            <a:off x="1749894" y="1215499"/>
            <a:ext cx="139446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5567514" y="1252519"/>
            <a:ext cx="140589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6" name="TextBox 5"/>
          <p:cNvSpPr txBox="1"/>
          <p:nvPr/>
        </p:nvSpPr>
        <p:spPr>
          <a:xfrm>
            <a:off x="1761324" y="3455224"/>
            <a:ext cx="141732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sp>
        <p:nvSpPr>
          <p:cNvPr id="7" name="TextBox 6"/>
          <p:cNvSpPr txBox="1"/>
          <p:nvPr/>
        </p:nvSpPr>
        <p:spPr>
          <a:xfrm>
            <a:off x="5624664" y="3390438"/>
            <a:ext cx="141732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D</a:t>
            </a:r>
            <a:endParaRPr lang="en-US" sz="2800" b="1">
              <a:solidFill>
                <a:srgbClr val="000000"/>
              </a:solidFill>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 xmlns:p14="http://schemas.microsoft.com/office/powerpoint/2010/main" val="569925057"/>
              </p:ext>
            </p:extLst>
          </p:nvPr>
        </p:nvGraphicFramePr>
        <p:xfrm>
          <a:off x="2904325" y="1678252"/>
          <a:ext cx="1709585" cy="1406768"/>
        </p:xfrm>
        <a:graphic>
          <a:graphicData uri="http://schemas.openxmlformats.org/drawingml/2006/table">
            <a:tbl>
              <a:tblPr firstRow="1" bandRow="1">
                <a:tableStyleId>{5C22544A-7EE6-4342-B048-85BDC9FD1C3A}</a:tableStyleId>
              </a:tblPr>
              <a:tblGrid>
                <a:gridCol w="877138"/>
                <a:gridCol w="832447"/>
              </a:tblGrid>
              <a:tr h="351692">
                <a:tc>
                  <a:txBody>
                    <a:bodyPr/>
                    <a:lstStyle/>
                    <a:p>
                      <a:r>
                        <a:rPr lang="en-US" sz="1600" b="0" i="0" u="none" baseline="0" smtClean="0">
                          <a:solidFill>
                            <a:srgbClr val="000000"/>
                          </a:solidFill>
                          <a:latin typeface="Times New Roman - 21"/>
                        </a:rPr>
                        <a:t>s</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t</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200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4</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100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2</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1</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9" name="Table 8"/>
          <p:cNvGraphicFramePr>
            <a:graphicFrameLocks noGrp="1"/>
          </p:cNvGraphicFramePr>
          <p:nvPr>
            <p:extLst>
              <p:ext uri="{D42A27DB-BD31-4B8C-83A1-F6EECF244321}">
                <p14:modId xmlns="" xmlns:p14="http://schemas.microsoft.com/office/powerpoint/2010/main" val="3440431732"/>
              </p:ext>
            </p:extLst>
          </p:nvPr>
        </p:nvGraphicFramePr>
        <p:xfrm>
          <a:off x="6767665" y="1706017"/>
          <a:ext cx="1709585" cy="1406768"/>
        </p:xfrm>
        <a:graphic>
          <a:graphicData uri="http://schemas.openxmlformats.org/drawingml/2006/table">
            <a:tbl>
              <a:tblPr firstRow="1" bandRow="1">
                <a:tableStyleId>{5C22544A-7EE6-4342-B048-85BDC9FD1C3A}</a:tableStyleId>
              </a:tblPr>
              <a:tblGrid>
                <a:gridCol w="877138"/>
                <a:gridCol w="832447"/>
              </a:tblGrid>
              <a:tr h="351692">
                <a:tc>
                  <a:txBody>
                    <a:bodyPr/>
                    <a:lstStyle/>
                    <a:p>
                      <a:r>
                        <a:rPr lang="en-US" sz="1600" b="0" i="0" u="none" baseline="0" smtClean="0">
                          <a:solidFill>
                            <a:srgbClr val="000000"/>
                          </a:solidFill>
                          <a:latin typeface="Times New Roman - 21"/>
                        </a:rPr>
                        <a:t>s</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t</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4</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200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5</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250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6</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300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3377107774"/>
              </p:ext>
            </p:extLst>
          </p:nvPr>
        </p:nvGraphicFramePr>
        <p:xfrm>
          <a:off x="2938615" y="3927232"/>
          <a:ext cx="1709585" cy="1406768"/>
        </p:xfrm>
        <a:graphic>
          <a:graphicData uri="http://schemas.openxmlformats.org/drawingml/2006/table">
            <a:tbl>
              <a:tblPr firstRow="1" bandRow="1">
                <a:tableStyleId>{5C22544A-7EE6-4342-B048-85BDC9FD1C3A}</a:tableStyleId>
              </a:tblPr>
              <a:tblGrid>
                <a:gridCol w="877138"/>
                <a:gridCol w="832447"/>
              </a:tblGrid>
              <a:tr h="351692">
                <a:tc>
                  <a:txBody>
                    <a:bodyPr/>
                    <a:lstStyle/>
                    <a:p>
                      <a:r>
                        <a:rPr lang="en-US" sz="1600" b="0" i="0" u="none" baseline="0" smtClean="0">
                          <a:solidFill>
                            <a:srgbClr val="000000"/>
                          </a:solidFill>
                          <a:latin typeface="Times New Roman - 21"/>
                        </a:rPr>
                        <a:t>s</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t</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200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150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100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1</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11" name="Table 10"/>
          <p:cNvGraphicFramePr>
            <a:graphicFrameLocks noGrp="1"/>
          </p:cNvGraphicFramePr>
          <p:nvPr>
            <p:extLst>
              <p:ext uri="{D42A27DB-BD31-4B8C-83A1-F6EECF244321}">
                <p14:modId xmlns="" xmlns:p14="http://schemas.microsoft.com/office/powerpoint/2010/main" val="33321412"/>
              </p:ext>
            </p:extLst>
          </p:nvPr>
        </p:nvGraphicFramePr>
        <p:xfrm>
          <a:off x="6824815" y="3871701"/>
          <a:ext cx="1709585" cy="1406768"/>
        </p:xfrm>
        <a:graphic>
          <a:graphicData uri="http://schemas.openxmlformats.org/drawingml/2006/table">
            <a:tbl>
              <a:tblPr firstRow="1" bandRow="1">
                <a:tableStyleId>{5C22544A-7EE6-4342-B048-85BDC9FD1C3A}</a:tableStyleId>
              </a:tblPr>
              <a:tblGrid>
                <a:gridCol w="877138"/>
                <a:gridCol w="832447"/>
              </a:tblGrid>
              <a:tr h="351692">
                <a:tc>
                  <a:txBody>
                    <a:bodyPr/>
                    <a:lstStyle/>
                    <a:p>
                      <a:r>
                        <a:rPr lang="en-US" sz="1600" b="0" i="0" u="none" baseline="0" smtClean="0">
                          <a:solidFill>
                            <a:srgbClr val="000000"/>
                          </a:solidFill>
                          <a:latin typeface="Times New Roman - 21"/>
                        </a:rPr>
                        <a:t>s</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t</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1</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51</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2</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52</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51692">
                <a:tc>
                  <a:txBody>
                    <a:bodyPr/>
                    <a:lstStyle/>
                    <a:p>
                      <a:r>
                        <a:rPr lang="en-US" sz="1600" b="0" i="0" u="none" baseline="0" smtClean="0">
                          <a:solidFill>
                            <a:srgbClr val="000000"/>
                          </a:solidFill>
                          <a:latin typeface="Times New Roman - 21"/>
                        </a:rPr>
                        <a:t>3</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53</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pic>
        <p:nvPicPr>
          <p:cNvPr id="12" name="Picture 11"/>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74041"/>
            <a:ext cx="3108960" cy="46275"/>
          </a:xfrm>
          <a:prstGeom prst="rect">
            <a:avLst/>
          </a:prstGeom>
          <a:solidFill>
            <a:scrgbClr r="0" g="0" b="0">
              <a:alpha val="0"/>
            </a:scrgbClr>
          </a:solidFill>
        </p:spPr>
      </p:pic>
      <p:sp>
        <p:nvSpPr>
          <p:cNvPr id="13" name="Oval 12"/>
          <p:cNvSpPr/>
          <p:nvPr/>
        </p:nvSpPr>
        <p:spPr>
          <a:xfrm>
            <a:off x="1219200" y="130827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4" name="Oval 13"/>
          <p:cNvSpPr/>
          <p:nvPr/>
        </p:nvSpPr>
        <p:spPr>
          <a:xfrm>
            <a:off x="1219200" y="3509922"/>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5" name="Oval 14"/>
          <p:cNvSpPr/>
          <p:nvPr/>
        </p:nvSpPr>
        <p:spPr>
          <a:xfrm>
            <a:off x="5257800" y="13716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6" name="Oval 15"/>
          <p:cNvSpPr/>
          <p:nvPr/>
        </p:nvSpPr>
        <p:spPr>
          <a:xfrm>
            <a:off x="5257800" y="3509922"/>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23707782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8150" y="533710"/>
            <a:ext cx="8579529"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12</a:t>
            </a:r>
          </a:p>
        </p:txBody>
      </p:sp>
      <p:sp>
        <p:nvSpPr>
          <p:cNvPr id="3" name="TextBox 2"/>
          <p:cNvSpPr txBox="1"/>
          <p:nvPr/>
        </p:nvSpPr>
        <p:spPr>
          <a:xfrm>
            <a:off x="1169670" y="533710"/>
            <a:ext cx="7848009" cy="2229928"/>
          </a:xfrm>
          <a:prstGeom prst="rect">
            <a:avLst/>
          </a:prstGeom>
          <a:noFill/>
        </p:spPr>
        <p:txBody>
          <a:bodyPr vert="horz" wrap="square" lIns="74761" tIns="37381" rIns="74761" bIns="37381" rtlCol="0">
            <a:spAutoFit/>
          </a:bodyPr>
          <a:lstStyle/>
          <a:p>
            <a:r>
              <a:rPr lang="en-US" sz="2800" b="1" dirty="0">
                <a:solidFill>
                  <a:srgbClr val="000000"/>
                </a:solidFill>
                <a:latin typeface="Arial" pitchFamily="34" charset="0"/>
                <a:cs typeface="Arial" pitchFamily="34" charset="0"/>
              </a:rPr>
              <a:t>Find the missing value in this table. </a:t>
            </a:r>
          </a:p>
          <a:p>
            <a:endParaRPr lang="en-US" sz="2800" b="1" dirty="0">
              <a:solidFill>
                <a:srgbClr val="000000"/>
              </a:solidFill>
              <a:latin typeface="Arial" pitchFamily="34" charset="0"/>
              <a:cs typeface="Arial" pitchFamily="34" charset="0"/>
            </a:endParaRPr>
          </a:p>
          <a:p>
            <a:r>
              <a:rPr lang="en-US" sz="2800" b="1" dirty="0">
                <a:solidFill>
                  <a:srgbClr val="000000"/>
                </a:solidFill>
                <a:latin typeface="Arial" pitchFamily="34" charset="0"/>
                <a:cs typeface="Arial" pitchFamily="34" charset="0"/>
              </a:rPr>
              <a:t>It takes Jonathan 6 minutes to run a mile. Let t represent the number of minutes and d represent the number of miles.</a:t>
            </a:r>
          </a:p>
        </p:txBody>
      </p:sp>
      <p:graphicFrame>
        <p:nvGraphicFramePr>
          <p:cNvPr id="4" name="Table 3"/>
          <p:cNvGraphicFramePr>
            <a:graphicFrameLocks noGrp="1"/>
          </p:cNvGraphicFramePr>
          <p:nvPr>
            <p:extLst>
              <p:ext uri="{D42A27DB-BD31-4B8C-83A1-F6EECF244321}">
                <p14:modId xmlns="" xmlns:p14="http://schemas.microsoft.com/office/powerpoint/2010/main" val="2740548641"/>
              </p:ext>
            </p:extLst>
          </p:nvPr>
        </p:nvGraphicFramePr>
        <p:xfrm>
          <a:off x="2362200" y="3128829"/>
          <a:ext cx="3747097" cy="1138371"/>
        </p:xfrm>
        <a:graphic>
          <a:graphicData uri="http://schemas.openxmlformats.org/drawingml/2006/table">
            <a:tbl>
              <a:tblPr firstRow="1" bandRow="1">
                <a:tableStyleId>{5C22544A-7EE6-4342-B048-85BDC9FD1C3A}</a:tableStyleId>
              </a:tblPr>
              <a:tblGrid>
                <a:gridCol w="1933156"/>
                <a:gridCol w="1813941"/>
              </a:tblGrid>
              <a:tr h="379457">
                <a:tc>
                  <a:txBody>
                    <a:bodyPr/>
                    <a:lstStyle/>
                    <a:p>
                      <a:pPr algn="ctr"/>
                      <a:r>
                        <a:rPr lang="en-US" sz="1800" b="1" i="0" u="none" baseline="0" dirty="0" smtClean="0">
                          <a:solidFill>
                            <a:srgbClr val="000000"/>
                          </a:solidFill>
                          <a:latin typeface="Arial" pitchFamily="34" charset="0"/>
                          <a:cs typeface="Arial" pitchFamily="34" charset="0"/>
                        </a:rPr>
                        <a:t>(t)</a:t>
                      </a:r>
                      <a:endParaRPr lang="en-US" sz="1800" b="1"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800" b="1" i="0" u="none" baseline="0" smtClean="0">
                          <a:solidFill>
                            <a:srgbClr val="000000"/>
                          </a:solidFill>
                          <a:latin typeface="Arial" pitchFamily="34" charset="0"/>
                          <a:cs typeface="Arial" pitchFamily="34" charset="0"/>
                        </a:rPr>
                        <a:t>(d)</a:t>
                      </a:r>
                      <a:endParaRPr lang="en-US" sz="1800" b="1" i="0" u="none" baseline="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9457">
                <a:tc>
                  <a:txBody>
                    <a:bodyPr/>
                    <a:lstStyle/>
                    <a:p>
                      <a:pPr algn="ctr"/>
                      <a:r>
                        <a:rPr lang="en-US" sz="1800" b="0" i="0" u="none" baseline="0" dirty="0" smtClean="0">
                          <a:solidFill>
                            <a:srgbClr val="000000"/>
                          </a:solidFill>
                          <a:latin typeface="Arial" pitchFamily="34" charset="0"/>
                          <a:cs typeface="Arial" pitchFamily="34" charset="0"/>
                        </a:rPr>
                        <a:t>6</a:t>
                      </a:r>
                      <a:endParaRPr lang="en-US" sz="18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800" b="0" i="0" u="none" baseline="0" smtClean="0">
                          <a:solidFill>
                            <a:srgbClr val="000000"/>
                          </a:solidFill>
                          <a:latin typeface="Arial" pitchFamily="34" charset="0"/>
                          <a:cs typeface="Arial" pitchFamily="34" charset="0"/>
                        </a:rPr>
                        <a:t>1</a:t>
                      </a:r>
                      <a:endParaRPr lang="en-US" sz="1800" b="0" i="0" u="none" baseline="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9457">
                <a:tc>
                  <a:txBody>
                    <a:bodyPr/>
                    <a:lstStyle/>
                    <a:p>
                      <a:pPr algn="ctr"/>
                      <a:r>
                        <a:rPr lang="en-US" sz="1800" b="0" i="0" u="none" baseline="0" dirty="0" smtClean="0">
                          <a:solidFill>
                            <a:srgbClr val="000000"/>
                          </a:solidFill>
                          <a:latin typeface="Arial" pitchFamily="34" charset="0"/>
                          <a:cs typeface="Arial" pitchFamily="34" charset="0"/>
                        </a:rPr>
                        <a:t>18</a:t>
                      </a:r>
                      <a:endParaRPr lang="en-US" sz="18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800" b="0" i="0" u="none" baseline="0" dirty="0" smtClean="0">
                          <a:solidFill>
                            <a:srgbClr val="000000"/>
                          </a:solidFill>
                          <a:latin typeface="Arial" pitchFamily="34" charset="0"/>
                          <a:cs typeface="Arial" pitchFamily="34" charset="0"/>
                        </a:rPr>
                        <a:t>?</a:t>
                      </a:r>
                      <a:endParaRPr lang="en-US" sz="18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pic>
        <p:nvPicPr>
          <p:cNvPr id="5" name="Picture 4"/>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92551"/>
            <a:ext cx="3657600" cy="46275"/>
          </a:xfrm>
          <a:prstGeom prst="rect">
            <a:avLst/>
          </a:prstGeom>
          <a:solidFill>
            <a:scrgbClr r="0" g="0" b="0">
              <a:alpha val="0"/>
            </a:scrgbClr>
          </a:solidFill>
        </p:spPr>
      </p:pic>
    </p:spTree>
    <p:extLst>
      <p:ext uri="{BB962C8B-B14F-4D97-AF65-F5344CB8AC3E}">
        <p14:creationId xmlns="" xmlns:p14="http://schemas.microsoft.com/office/powerpoint/2010/main" val="11907687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61951" y="606786"/>
            <a:ext cx="825126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13</a:t>
            </a:r>
          </a:p>
        </p:txBody>
      </p:sp>
      <p:sp>
        <p:nvSpPr>
          <p:cNvPr id="3" name="TextBox 2"/>
          <p:cNvSpPr txBox="1"/>
          <p:nvPr/>
        </p:nvSpPr>
        <p:spPr>
          <a:xfrm>
            <a:off x="1093470" y="606786"/>
            <a:ext cx="812673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Use the equation  y = 5x  to complete the table.</a:t>
            </a:r>
          </a:p>
        </p:txBody>
      </p:sp>
      <p:sp>
        <p:nvSpPr>
          <p:cNvPr id="4" name="TextBox 3"/>
          <p:cNvSpPr txBox="1"/>
          <p:nvPr/>
        </p:nvSpPr>
        <p:spPr>
          <a:xfrm>
            <a:off x="1760220" y="3657600"/>
            <a:ext cx="138303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1760220" y="4114800"/>
            <a:ext cx="140589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6" name="TextBox 5"/>
          <p:cNvSpPr txBox="1"/>
          <p:nvPr/>
        </p:nvSpPr>
        <p:spPr>
          <a:xfrm>
            <a:off x="1760220" y="4596063"/>
            <a:ext cx="142875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sp>
        <p:nvSpPr>
          <p:cNvPr id="7" name="TextBox 6"/>
          <p:cNvSpPr txBox="1"/>
          <p:nvPr/>
        </p:nvSpPr>
        <p:spPr>
          <a:xfrm>
            <a:off x="1794510" y="5132857"/>
            <a:ext cx="142875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D</a:t>
            </a:r>
            <a:endParaRPr lang="en-US" sz="2800" b="1">
              <a:solidFill>
                <a:srgbClr val="000000"/>
              </a:solidFill>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 xmlns:p14="http://schemas.microsoft.com/office/powerpoint/2010/main" val="2874148526"/>
              </p:ext>
            </p:extLst>
          </p:nvPr>
        </p:nvGraphicFramePr>
        <p:xfrm>
          <a:off x="2305050" y="1219781"/>
          <a:ext cx="4383291" cy="2210941"/>
        </p:xfrm>
        <a:graphic>
          <a:graphicData uri="http://schemas.openxmlformats.org/drawingml/2006/table">
            <a:tbl>
              <a:tblPr firstRow="1" bandRow="1">
                <a:tableStyleId>{5C22544A-7EE6-4342-B048-85BDC9FD1C3A}</a:tableStyleId>
              </a:tblPr>
              <a:tblGrid>
                <a:gridCol w="2231822"/>
                <a:gridCol w="2151469"/>
              </a:tblGrid>
              <a:tr h="552712">
                <a:tc>
                  <a:txBody>
                    <a:bodyPr/>
                    <a:lstStyle/>
                    <a:p>
                      <a:pPr algn="ctr"/>
                      <a:r>
                        <a:rPr lang="en-US" sz="2200" b="1" i="0" u="none" baseline="0" dirty="0" smtClean="0">
                          <a:solidFill>
                            <a:srgbClr val="000000"/>
                          </a:solidFill>
                          <a:latin typeface="Times New Roman - 30"/>
                        </a:rPr>
                        <a:t>x</a:t>
                      </a:r>
                      <a:endParaRPr lang="en-US" sz="2200" b="1" i="0" u="none" baseline="0" dirty="0">
                        <a:solidFill>
                          <a:srgbClr val="000000"/>
                        </a:solidFill>
                        <a:latin typeface="Times New Roman - 3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2200" b="1" i="0" u="none" baseline="0" smtClean="0">
                          <a:solidFill>
                            <a:srgbClr val="000000"/>
                          </a:solidFill>
                          <a:latin typeface="Times New Roman - 29"/>
                        </a:rPr>
                        <a:t>y</a:t>
                      </a:r>
                      <a:endParaRPr lang="en-US" sz="2200" b="1" i="0" u="none" baseline="0">
                        <a:solidFill>
                          <a:srgbClr val="000000"/>
                        </a:solidFill>
                        <a:latin typeface="Times New Roman - 29"/>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52712">
                <a:tc>
                  <a:txBody>
                    <a:bodyPr/>
                    <a:lstStyle/>
                    <a:p>
                      <a:pPr algn="ctr"/>
                      <a:r>
                        <a:rPr lang="en-US" sz="2000" b="0" i="0" u="none" baseline="0" dirty="0" smtClean="0">
                          <a:solidFill>
                            <a:srgbClr val="000000"/>
                          </a:solidFill>
                          <a:latin typeface="Times New Roman - 26"/>
                        </a:rPr>
                        <a:t>20</a:t>
                      </a:r>
                      <a:endParaRPr lang="en-US" sz="2000" b="0" i="0" u="none" baseline="0" dirty="0">
                        <a:solidFill>
                          <a:srgbClr val="000000"/>
                        </a:solidFill>
                        <a:latin typeface="Times New Roman - 26"/>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2000" b="1" i="0" u="none" baseline="0" smtClean="0">
                          <a:solidFill>
                            <a:srgbClr val="FF0000"/>
                          </a:solidFill>
                          <a:latin typeface="Times New Roman - 26"/>
                        </a:rPr>
                        <a:t>?</a:t>
                      </a:r>
                      <a:endParaRPr lang="en-US" sz="2000" b="1" i="0" u="none" baseline="0">
                        <a:solidFill>
                          <a:srgbClr val="FF0000"/>
                        </a:solidFill>
                        <a:latin typeface="Times New Roman - 26"/>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52805">
                <a:tc>
                  <a:txBody>
                    <a:bodyPr/>
                    <a:lstStyle/>
                    <a:p>
                      <a:pPr algn="ctr"/>
                      <a:r>
                        <a:rPr lang="en-US" sz="2200" b="1" i="0" u="none" baseline="0" dirty="0" smtClean="0">
                          <a:solidFill>
                            <a:srgbClr val="0000FF"/>
                          </a:solidFill>
                          <a:latin typeface="Times New Roman - 30"/>
                        </a:rPr>
                        <a:t>?</a:t>
                      </a:r>
                      <a:endParaRPr lang="en-US" sz="2200" b="1" i="0" u="none" baseline="0" dirty="0">
                        <a:solidFill>
                          <a:srgbClr val="0000FF"/>
                        </a:solidFill>
                        <a:latin typeface="Times New Roman - 3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2000" b="0" i="0" u="none" baseline="0" smtClean="0">
                          <a:solidFill>
                            <a:srgbClr val="000000"/>
                          </a:solidFill>
                          <a:latin typeface="Times New Roman - 26"/>
                        </a:rPr>
                        <a:t>150</a:t>
                      </a:r>
                      <a:endParaRPr lang="en-US" sz="2000" b="0" i="0" u="none" baseline="0">
                        <a:solidFill>
                          <a:srgbClr val="000000"/>
                        </a:solidFill>
                        <a:latin typeface="Times New Roman - 26"/>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552712">
                <a:tc>
                  <a:txBody>
                    <a:bodyPr/>
                    <a:lstStyle/>
                    <a:p>
                      <a:pPr algn="ctr"/>
                      <a:r>
                        <a:rPr lang="en-US" sz="2000" b="0" i="0" u="none" baseline="0" dirty="0" smtClean="0">
                          <a:solidFill>
                            <a:srgbClr val="000000"/>
                          </a:solidFill>
                          <a:latin typeface="Times New Roman - 26"/>
                        </a:rPr>
                        <a:t>50</a:t>
                      </a:r>
                      <a:endParaRPr lang="en-US" sz="2000" b="0" i="0" u="none" baseline="0" dirty="0">
                        <a:solidFill>
                          <a:srgbClr val="000000"/>
                        </a:solidFill>
                        <a:latin typeface="Times New Roman - 26"/>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2200" b="1" i="0" u="none" baseline="0" dirty="0" smtClean="0">
                          <a:solidFill>
                            <a:srgbClr val="4B0082"/>
                          </a:solidFill>
                          <a:latin typeface="Times New Roman - 29"/>
                        </a:rPr>
                        <a:t>?</a:t>
                      </a:r>
                      <a:endParaRPr lang="en-US" sz="2200" b="1" i="0" u="none" baseline="0" dirty="0">
                        <a:solidFill>
                          <a:srgbClr val="4B0082"/>
                        </a:solidFill>
                        <a:latin typeface="Times New Roman - 29"/>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9" name="TextBox 8"/>
          <p:cNvSpPr txBox="1"/>
          <p:nvPr/>
        </p:nvSpPr>
        <p:spPr>
          <a:xfrm>
            <a:off x="2708910" y="3703876"/>
            <a:ext cx="5063490" cy="506379"/>
          </a:xfrm>
          <a:prstGeom prst="rect">
            <a:avLst/>
          </a:prstGeom>
          <a:noFill/>
        </p:spPr>
        <p:txBody>
          <a:bodyPr vert="horz" wrap="square" lIns="74761" tIns="37381" rIns="74761" bIns="37381" rtlCol="0">
            <a:spAutoFit/>
          </a:bodyPr>
          <a:lstStyle/>
          <a:p>
            <a:r>
              <a:rPr lang="en-US" sz="2800" b="1" dirty="0">
                <a:solidFill>
                  <a:srgbClr val="FF0000"/>
                </a:solidFill>
                <a:latin typeface="Arial" pitchFamily="34" charset="0"/>
                <a:cs typeface="Arial" pitchFamily="34" charset="0"/>
              </a:rPr>
              <a:t>?</a:t>
            </a:r>
            <a:r>
              <a:rPr lang="en-US" sz="2800" dirty="0">
                <a:solidFill>
                  <a:srgbClr val="000000"/>
                </a:solidFill>
                <a:latin typeface="Arial" pitchFamily="34" charset="0"/>
                <a:cs typeface="Arial" pitchFamily="34" charset="0"/>
              </a:rPr>
              <a:t>=</a:t>
            </a:r>
            <a:r>
              <a:rPr lang="en-US" sz="2800" b="1" dirty="0">
                <a:solidFill>
                  <a:srgbClr val="000000"/>
                </a:solidFill>
                <a:latin typeface="Arial" pitchFamily="34" charset="0"/>
                <a:cs typeface="Arial" pitchFamily="34" charset="0"/>
              </a:rPr>
              <a:t> </a:t>
            </a:r>
            <a:r>
              <a:rPr lang="en-US" sz="2800" dirty="0">
                <a:solidFill>
                  <a:srgbClr val="000000"/>
                </a:solidFill>
                <a:latin typeface="Arial" pitchFamily="34" charset="0"/>
                <a:cs typeface="Arial" pitchFamily="34" charset="0"/>
              </a:rPr>
              <a:t>4</a:t>
            </a:r>
            <a:r>
              <a:rPr lang="en-US" sz="2800" b="1" dirty="0">
                <a:solidFill>
                  <a:srgbClr val="000000"/>
                </a:solidFill>
                <a:latin typeface="Arial" pitchFamily="34" charset="0"/>
                <a:cs typeface="Arial" pitchFamily="34" charset="0"/>
              </a:rPr>
              <a:t>         </a:t>
            </a:r>
            <a:r>
              <a:rPr lang="en-US" sz="2800" b="1" dirty="0">
                <a:solidFill>
                  <a:srgbClr val="0000FF"/>
                </a:solidFill>
                <a:latin typeface="Arial" pitchFamily="34" charset="0"/>
                <a:cs typeface="Arial" pitchFamily="34" charset="0"/>
              </a:rPr>
              <a:t> ?</a:t>
            </a:r>
            <a:r>
              <a:rPr lang="en-US" sz="2800" dirty="0">
                <a:solidFill>
                  <a:srgbClr val="000000"/>
                </a:solidFill>
                <a:latin typeface="Arial" pitchFamily="34" charset="0"/>
                <a:cs typeface="Arial" pitchFamily="34" charset="0"/>
              </a:rPr>
              <a:t>=</a:t>
            </a:r>
            <a:r>
              <a:rPr lang="en-US" sz="2800" b="1" dirty="0">
                <a:solidFill>
                  <a:srgbClr val="000000"/>
                </a:solidFill>
                <a:latin typeface="Arial" pitchFamily="34" charset="0"/>
                <a:cs typeface="Arial" pitchFamily="34" charset="0"/>
              </a:rPr>
              <a:t> </a:t>
            </a:r>
            <a:r>
              <a:rPr lang="en-US" sz="2800" dirty="0">
                <a:solidFill>
                  <a:srgbClr val="000000"/>
                </a:solidFill>
                <a:latin typeface="Arial" pitchFamily="34" charset="0"/>
                <a:cs typeface="Arial" pitchFamily="34" charset="0"/>
              </a:rPr>
              <a:t>30</a:t>
            </a:r>
            <a:r>
              <a:rPr lang="en-US" sz="2800" b="1" dirty="0">
                <a:solidFill>
                  <a:srgbClr val="000000"/>
                </a:solidFill>
                <a:latin typeface="Arial" pitchFamily="34" charset="0"/>
                <a:cs typeface="Arial" pitchFamily="34" charset="0"/>
              </a:rPr>
              <a:t>   </a:t>
            </a:r>
            <a:r>
              <a:rPr lang="en-US" sz="2800" b="1" dirty="0" smtClean="0">
                <a:solidFill>
                  <a:srgbClr val="000000"/>
                </a:solidFill>
                <a:latin typeface="Arial" pitchFamily="34" charset="0"/>
                <a:cs typeface="Arial" pitchFamily="34" charset="0"/>
              </a:rPr>
              <a:t>      </a:t>
            </a:r>
            <a:r>
              <a:rPr lang="en-US" sz="2800" b="1" dirty="0">
                <a:solidFill>
                  <a:srgbClr val="4B0082"/>
                </a:solidFill>
                <a:latin typeface="Arial" pitchFamily="34" charset="0"/>
                <a:cs typeface="Arial" pitchFamily="34" charset="0"/>
              </a:rPr>
              <a:t>?</a:t>
            </a:r>
            <a:r>
              <a:rPr lang="en-US" sz="2800" dirty="0">
                <a:solidFill>
                  <a:srgbClr val="000000"/>
                </a:solidFill>
                <a:latin typeface="Arial" pitchFamily="34" charset="0"/>
                <a:cs typeface="Arial" pitchFamily="34" charset="0"/>
              </a:rPr>
              <a:t>= 250</a:t>
            </a:r>
          </a:p>
        </p:txBody>
      </p:sp>
      <p:sp>
        <p:nvSpPr>
          <p:cNvPr id="10" name="TextBox 9"/>
          <p:cNvSpPr txBox="1"/>
          <p:nvPr/>
        </p:nvSpPr>
        <p:spPr>
          <a:xfrm>
            <a:off x="2708910" y="4198096"/>
            <a:ext cx="4987290" cy="506379"/>
          </a:xfrm>
          <a:prstGeom prst="rect">
            <a:avLst/>
          </a:prstGeom>
          <a:noFill/>
        </p:spPr>
        <p:txBody>
          <a:bodyPr vert="horz" wrap="square" lIns="74761" tIns="37381" rIns="74761" bIns="37381" rtlCol="0">
            <a:spAutoFit/>
          </a:bodyPr>
          <a:lstStyle/>
          <a:p>
            <a:r>
              <a:rPr lang="en-US" sz="2800" b="1" dirty="0">
                <a:solidFill>
                  <a:srgbClr val="FF0000"/>
                </a:solidFill>
                <a:latin typeface="Arial" pitchFamily="34" charset="0"/>
                <a:cs typeface="Arial" pitchFamily="34" charset="0"/>
              </a:rPr>
              <a:t>?</a:t>
            </a:r>
            <a:r>
              <a:rPr lang="en-US" sz="2800" dirty="0">
                <a:solidFill>
                  <a:srgbClr val="000000"/>
                </a:solidFill>
                <a:latin typeface="Arial" pitchFamily="34" charset="0"/>
                <a:cs typeface="Arial" pitchFamily="34" charset="0"/>
              </a:rPr>
              <a:t>=</a:t>
            </a:r>
            <a:r>
              <a:rPr lang="en-US" sz="2800" b="1" dirty="0">
                <a:solidFill>
                  <a:srgbClr val="000000"/>
                </a:solidFill>
                <a:latin typeface="Arial" pitchFamily="34" charset="0"/>
                <a:cs typeface="Arial" pitchFamily="34" charset="0"/>
              </a:rPr>
              <a:t> </a:t>
            </a:r>
            <a:r>
              <a:rPr lang="en-US" sz="2800" dirty="0">
                <a:solidFill>
                  <a:srgbClr val="000000"/>
                </a:solidFill>
                <a:latin typeface="Arial" pitchFamily="34" charset="0"/>
                <a:cs typeface="Arial" pitchFamily="34" charset="0"/>
              </a:rPr>
              <a:t>4</a:t>
            </a:r>
            <a:r>
              <a:rPr lang="en-US" sz="2800" b="1" dirty="0">
                <a:solidFill>
                  <a:srgbClr val="000000"/>
                </a:solidFill>
                <a:latin typeface="Arial" pitchFamily="34" charset="0"/>
                <a:cs typeface="Arial" pitchFamily="34" charset="0"/>
              </a:rPr>
              <a:t>         </a:t>
            </a:r>
            <a:r>
              <a:rPr lang="en-US" sz="2800" b="1" dirty="0">
                <a:solidFill>
                  <a:srgbClr val="0000FF"/>
                </a:solidFill>
                <a:latin typeface="Arial" pitchFamily="34" charset="0"/>
                <a:cs typeface="Arial" pitchFamily="34" charset="0"/>
              </a:rPr>
              <a:t> ?</a:t>
            </a:r>
            <a:r>
              <a:rPr lang="en-US" sz="2800" dirty="0">
                <a:solidFill>
                  <a:srgbClr val="000000"/>
                </a:solidFill>
                <a:latin typeface="Arial" pitchFamily="34" charset="0"/>
                <a:cs typeface="Arial" pitchFamily="34" charset="0"/>
              </a:rPr>
              <a:t>=</a:t>
            </a:r>
            <a:r>
              <a:rPr lang="en-US" sz="2800" b="1" dirty="0">
                <a:solidFill>
                  <a:srgbClr val="000000"/>
                </a:solidFill>
                <a:latin typeface="Arial" pitchFamily="34" charset="0"/>
                <a:cs typeface="Arial" pitchFamily="34" charset="0"/>
              </a:rPr>
              <a:t> </a:t>
            </a:r>
            <a:r>
              <a:rPr lang="en-US" sz="2800" dirty="0">
                <a:solidFill>
                  <a:srgbClr val="000000"/>
                </a:solidFill>
                <a:latin typeface="Arial" pitchFamily="34" charset="0"/>
                <a:cs typeface="Arial" pitchFamily="34" charset="0"/>
              </a:rPr>
              <a:t>30</a:t>
            </a:r>
            <a:r>
              <a:rPr lang="en-US" sz="2800" b="1" dirty="0">
                <a:solidFill>
                  <a:srgbClr val="000000"/>
                </a:solidFill>
                <a:latin typeface="Arial" pitchFamily="34" charset="0"/>
                <a:cs typeface="Arial" pitchFamily="34" charset="0"/>
              </a:rPr>
              <a:t>       </a:t>
            </a:r>
            <a:r>
              <a:rPr lang="en-US" sz="2800" b="1" dirty="0" smtClean="0">
                <a:solidFill>
                  <a:srgbClr val="000000"/>
                </a:solidFill>
                <a:latin typeface="Arial" pitchFamily="34" charset="0"/>
                <a:cs typeface="Arial" pitchFamily="34" charset="0"/>
              </a:rPr>
              <a:t>  </a:t>
            </a:r>
            <a:r>
              <a:rPr lang="en-US" sz="2800" b="1" dirty="0">
                <a:solidFill>
                  <a:srgbClr val="4B0082"/>
                </a:solidFill>
                <a:latin typeface="Arial" pitchFamily="34" charset="0"/>
                <a:cs typeface="Arial" pitchFamily="34" charset="0"/>
              </a:rPr>
              <a:t>?</a:t>
            </a:r>
            <a:r>
              <a:rPr lang="en-US" sz="2800" dirty="0">
                <a:solidFill>
                  <a:srgbClr val="000000"/>
                </a:solidFill>
                <a:latin typeface="Arial" pitchFamily="34" charset="0"/>
                <a:cs typeface="Arial" pitchFamily="34" charset="0"/>
              </a:rPr>
              <a:t>= 10</a:t>
            </a:r>
          </a:p>
        </p:txBody>
      </p:sp>
      <p:sp>
        <p:nvSpPr>
          <p:cNvPr id="11" name="TextBox 10"/>
          <p:cNvSpPr txBox="1"/>
          <p:nvPr/>
        </p:nvSpPr>
        <p:spPr>
          <a:xfrm>
            <a:off x="2697480" y="4688614"/>
            <a:ext cx="4846320" cy="506379"/>
          </a:xfrm>
          <a:prstGeom prst="rect">
            <a:avLst/>
          </a:prstGeom>
          <a:noFill/>
        </p:spPr>
        <p:txBody>
          <a:bodyPr vert="horz" wrap="square" lIns="74761" tIns="37381" rIns="74761" bIns="37381" rtlCol="0">
            <a:spAutoFit/>
          </a:bodyPr>
          <a:lstStyle/>
          <a:p>
            <a:r>
              <a:rPr lang="en-US" sz="2800" b="1" dirty="0">
                <a:solidFill>
                  <a:srgbClr val="FF0000"/>
                </a:solidFill>
                <a:latin typeface="Arial" pitchFamily="34" charset="0"/>
                <a:cs typeface="Arial" pitchFamily="34" charset="0"/>
              </a:rPr>
              <a:t>?</a:t>
            </a:r>
            <a:r>
              <a:rPr lang="en-US" sz="2800" dirty="0">
                <a:solidFill>
                  <a:srgbClr val="000000"/>
                </a:solidFill>
                <a:latin typeface="Arial" pitchFamily="34" charset="0"/>
                <a:cs typeface="Arial" pitchFamily="34" charset="0"/>
              </a:rPr>
              <a:t>= 100</a:t>
            </a:r>
            <a:r>
              <a:rPr lang="en-US" sz="2800" b="1" dirty="0">
                <a:solidFill>
                  <a:srgbClr val="000000"/>
                </a:solidFill>
                <a:latin typeface="Arial" pitchFamily="34" charset="0"/>
                <a:cs typeface="Arial" pitchFamily="34" charset="0"/>
              </a:rPr>
              <a:t>     </a:t>
            </a:r>
            <a:r>
              <a:rPr lang="en-US" sz="2800" b="1" dirty="0" smtClean="0">
                <a:solidFill>
                  <a:srgbClr val="000000"/>
                </a:solidFill>
                <a:latin typeface="Arial" pitchFamily="34" charset="0"/>
                <a:cs typeface="Arial" pitchFamily="34" charset="0"/>
              </a:rPr>
              <a:t> </a:t>
            </a:r>
            <a:r>
              <a:rPr lang="en-US" sz="2800" b="1" dirty="0">
                <a:solidFill>
                  <a:srgbClr val="0000FF"/>
                </a:solidFill>
                <a:latin typeface="Arial" pitchFamily="34" charset="0"/>
                <a:cs typeface="Arial" pitchFamily="34" charset="0"/>
              </a:rPr>
              <a:t>?</a:t>
            </a:r>
            <a:r>
              <a:rPr lang="en-US" sz="2800" dirty="0">
                <a:solidFill>
                  <a:srgbClr val="000000"/>
                </a:solidFill>
                <a:latin typeface="Arial" pitchFamily="34" charset="0"/>
                <a:cs typeface="Arial" pitchFamily="34" charset="0"/>
              </a:rPr>
              <a:t>=</a:t>
            </a:r>
            <a:r>
              <a:rPr lang="en-US" sz="2800" b="1" dirty="0">
                <a:solidFill>
                  <a:srgbClr val="000000"/>
                </a:solidFill>
                <a:latin typeface="Arial" pitchFamily="34" charset="0"/>
                <a:cs typeface="Arial" pitchFamily="34" charset="0"/>
              </a:rPr>
              <a:t> </a:t>
            </a:r>
            <a:r>
              <a:rPr lang="en-US" sz="2800" dirty="0">
                <a:solidFill>
                  <a:srgbClr val="000000"/>
                </a:solidFill>
                <a:latin typeface="Arial" pitchFamily="34" charset="0"/>
                <a:cs typeface="Arial" pitchFamily="34" charset="0"/>
              </a:rPr>
              <a:t>30</a:t>
            </a:r>
            <a:r>
              <a:rPr lang="en-US" sz="2800" b="1" dirty="0">
                <a:solidFill>
                  <a:srgbClr val="000000"/>
                </a:solidFill>
                <a:latin typeface="Arial" pitchFamily="34" charset="0"/>
                <a:cs typeface="Arial" pitchFamily="34" charset="0"/>
              </a:rPr>
              <a:t>      </a:t>
            </a:r>
            <a:r>
              <a:rPr lang="en-US" sz="2800" b="1" dirty="0" smtClean="0">
                <a:solidFill>
                  <a:srgbClr val="000000"/>
                </a:solidFill>
                <a:latin typeface="Arial" pitchFamily="34" charset="0"/>
                <a:cs typeface="Arial" pitchFamily="34" charset="0"/>
              </a:rPr>
              <a:t>   </a:t>
            </a:r>
            <a:r>
              <a:rPr lang="en-US" sz="2800" b="1" dirty="0">
                <a:solidFill>
                  <a:srgbClr val="4B0082"/>
                </a:solidFill>
                <a:latin typeface="Arial" pitchFamily="34" charset="0"/>
                <a:cs typeface="Arial" pitchFamily="34" charset="0"/>
              </a:rPr>
              <a:t>?</a:t>
            </a:r>
            <a:r>
              <a:rPr lang="en-US" sz="2800" dirty="0">
                <a:solidFill>
                  <a:srgbClr val="000000"/>
                </a:solidFill>
                <a:latin typeface="Arial" pitchFamily="34" charset="0"/>
                <a:cs typeface="Arial" pitchFamily="34" charset="0"/>
              </a:rPr>
              <a:t>= 250</a:t>
            </a:r>
          </a:p>
        </p:txBody>
      </p:sp>
      <p:sp>
        <p:nvSpPr>
          <p:cNvPr id="12" name="TextBox 11"/>
          <p:cNvSpPr txBox="1"/>
          <p:nvPr/>
        </p:nvSpPr>
        <p:spPr>
          <a:xfrm>
            <a:off x="2697480" y="5179133"/>
            <a:ext cx="5151120" cy="506379"/>
          </a:xfrm>
          <a:prstGeom prst="rect">
            <a:avLst/>
          </a:prstGeom>
          <a:noFill/>
        </p:spPr>
        <p:txBody>
          <a:bodyPr vert="horz" wrap="square" lIns="74761" tIns="37381" rIns="74761" bIns="37381" rtlCol="0">
            <a:spAutoFit/>
          </a:bodyPr>
          <a:lstStyle/>
          <a:p>
            <a:r>
              <a:rPr lang="en-US" sz="2800" b="1" dirty="0">
                <a:solidFill>
                  <a:srgbClr val="FF0000"/>
                </a:solidFill>
                <a:latin typeface="Arial" pitchFamily="34" charset="0"/>
                <a:cs typeface="Arial" pitchFamily="34" charset="0"/>
              </a:rPr>
              <a:t>?</a:t>
            </a:r>
            <a:r>
              <a:rPr lang="en-US" sz="2800" dirty="0">
                <a:solidFill>
                  <a:srgbClr val="000000"/>
                </a:solidFill>
                <a:latin typeface="Arial" pitchFamily="34" charset="0"/>
                <a:cs typeface="Arial" pitchFamily="34" charset="0"/>
              </a:rPr>
              <a:t>=</a:t>
            </a:r>
            <a:r>
              <a:rPr lang="en-US" sz="2800" b="1" dirty="0">
                <a:solidFill>
                  <a:srgbClr val="000000"/>
                </a:solidFill>
                <a:latin typeface="Arial" pitchFamily="34" charset="0"/>
                <a:cs typeface="Arial" pitchFamily="34" charset="0"/>
              </a:rPr>
              <a:t> </a:t>
            </a:r>
            <a:r>
              <a:rPr lang="en-US" sz="2800" dirty="0">
                <a:solidFill>
                  <a:srgbClr val="000000"/>
                </a:solidFill>
                <a:latin typeface="Arial" pitchFamily="34" charset="0"/>
                <a:cs typeface="Arial" pitchFamily="34" charset="0"/>
              </a:rPr>
              <a:t>100</a:t>
            </a:r>
            <a:r>
              <a:rPr lang="en-US" sz="2800" b="1" dirty="0">
                <a:solidFill>
                  <a:srgbClr val="000000"/>
                </a:solidFill>
                <a:latin typeface="Arial" pitchFamily="34" charset="0"/>
                <a:cs typeface="Arial" pitchFamily="34" charset="0"/>
              </a:rPr>
              <a:t>     </a:t>
            </a:r>
            <a:r>
              <a:rPr lang="en-US" sz="2800" b="1" dirty="0" smtClean="0">
                <a:solidFill>
                  <a:srgbClr val="0000FF"/>
                </a:solidFill>
                <a:latin typeface="Arial" pitchFamily="34" charset="0"/>
                <a:cs typeface="Arial" pitchFamily="34" charset="0"/>
              </a:rPr>
              <a:t> </a:t>
            </a:r>
            <a:r>
              <a:rPr lang="en-US" sz="2800" b="1" dirty="0">
                <a:solidFill>
                  <a:srgbClr val="0000FF"/>
                </a:solidFill>
                <a:latin typeface="Arial" pitchFamily="34" charset="0"/>
                <a:cs typeface="Arial" pitchFamily="34" charset="0"/>
              </a:rPr>
              <a:t>?</a:t>
            </a:r>
            <a:r>
              <a:rPr lang="en-US" sz="2800" dirty="0">
                <a:solidFill>
                  <a:srgbClr val="000000"/>
                </a:solidFill>
                <a:latin typeface="Arial" pitchFamily="34" charset="0"/>
                <a:cs typeface="Arial" pitchFamily="34" charset="0"/>
              </a:rPr>
              <a:t>=</a:t>
            </a:r>
            <a:r>
              <a:rPr lang="en-US" sz="2800" b="1" dirty="0">
                <a:solidFill>
                  <a:srgbClr val="000000"/>
                </a:solidFill>
                <a:latin typeface="Arial" pitchFamily="34" charset="0"/>
                <a:cs typeface="Arial" pitchFamily="34" charset="0"/>
              </a:rPr>
              <a:t> </a:t>
            </a:r>
            <a:r>
              <a:rPr lang="en-US" sz="2800" dirty="0">
                <a:solidFill>
                  <a:srgbClr val="000000"/>
                </a:solidFill>
                <a:latin typeface="Arial" pitchFamily="34" charset="0"/>
                <a:cs typeface="Arial" pitchFamily="34" charset="0"/>
              </a:rPr>
              <a:t>3</a:t>
            </a:r>
            <a:r>
              <a:rPr lang="en-US" sz="2800" b="1" dirty="0">
                <a:solidFill>
                  <a:srgbClr val="000000"/>
                </a:solidFill>
                <a:latin typeface="Arial" pitchFamily="34" charset="0"/>
                <a:cs typeface="Arial" pitchFamily="34" charset="0"/>
              </a:rPr>
              <a:t>         </a:t>
            </a:r>
            <a:r>
              <a:rPr lang="en-US" sz="2800" b="1" dirty="0" smtClean="0">
                <a:solidFill>
                  <a:srgbClr val="000000"/>
                </a:solidFill>
                <a:latin typeface="Arial" pitchFamily="34" charset="0"/>
                <a:cs typeface="Arial" pitchFamily="34" charset="0"/>
              </a:rPr>
              <a:t>  </a:t>
            </a:r>
            <a:r>
              <a:rPr lang="en-US" sz="2800" b="1" dirty="0">
                <a:solidFill>
                  <a:srgbClr val="4B0082"/>
                </a:solidFill>
                <a:latin typeface="Arial" pitchFamily="34" charset="0"/>
                <a:cs typeface="Arial" pitchFamily="34" charset="0"/>
              </a:rPr>
              <a:t>?</a:t>
            </a:r>
            <a:r>
              <a:rPr lang="en-US" sz="2800" dirty="0">
                <a:solidFill>
                  <a:srgbClr val="000000"/>
                </a:solidFill>
                <a:latin typeface="Arial" pitchFamily="34" charset="0"/>
                <a:cs typeface="Arial" pitchFamily="34" charset="0"/>
              </a:rPr>
              <a:t>= 10</a:t>
            </a:r>
          </a:p>
        </p:txBody>
      </p:sp>
      <p:pic>
        <p:nvPicPr>
          <p:cNvPr id="13" name="Picture 12"/>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37160" y="74041"/>
            <a:ext cx="3108960" cy="46275"/>
          </a:xfrm>
          <a:prstGeom prst="rect">
            <a:avLst/>
          </a:prstGeom>
          <a:solidFill>
            <a:scrgbClr r="0" g="0" b="0">
              <a:alpha val="0"/>
            </a:scrgbClr>
          </a:solidFill>
        </p:spPr>
      </p:pic>
      <p:sp>
        <p:nvSpPr>
          <p:cNvPr id="14" name="Oval 13"/>
          <p:cNvSpPr/>
          <p:nvPr/>
        </p:nvSpPr>
        <p:spPr>
          <a:xfrm>
            <a:off x="1371600" y="3759558"/>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5" name="Oval 14"/>
          <p:cNvSpPr/>
          <p:nvPr/>
        </p:nvSpPr>
        <p:spPr>
          <a:xfrm>
            <a:off x="1371600" y="42214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6" name="Oval 15"/>
          <p:cNvSpPr/>
          <p:nvPr/>
        </p:nvSpPr>
        <p:spPr>
          <a:xfrm>
            <a:off x="1371600" y="4704438"/>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7" name="Oval 16"/>
          <p:cNvSpPr/>
          <p:nvPr/>
        </p:nvSpPr>
        <p:spPr>
          <a:xfrm>
            <a:off x="1371600" y="52578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2066938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280160" y="1624244"/>
            <a:ext cx="6217920" cy="814156"/>
          </a:xfrm>
          <a:prstGeom prst="rect">
            <a:avLst/>
          </a:prstGeom>
          <a:noFill/>
        </p:spPr>
        <p:txBody>
          <a:bodyPr vert="horz" lIns="74761" tIns="37381" rIns="74761" bIns="37381" rtlCol="0">
            <a:spAutoFit/>
          </a:bodyPr>
          <a:lstStyle/>
          <a:p>
            <a:pPr algn="ctr"/>
            <a:r>
              <a:rPr lang="en-US" sz="4800" b="1" dirty="0">
                <a:solidFill>
                  <a:srgbClr val="0000FF"/>
                </a:solidFill>
                <a:latin typeface="Arial" pitchFamily="34" charset="0"/>
                <a:cs typeface="Arial" pitchFamily="34" charset="0"/>
              </a:rPr>
              <a:t>Graphing Equations</a:t>
            </a:r>
          </a:p>
        </p:txBody>
      </p:sp>
      <p:grpSp>
        <p:nvGrpSpPr>
          <p:cNvPr id="4" name="Group 3"/>
          <p:cNvGrpSpPr/>
          <p:nvPr/>
        </p:nvGrpSpPr>
        <p:grpSpPr>
          <a:xfrm>
            <a:off x="6400798" y="3453044"/>
            <a:ext cx="1411942" cy="890356"/>
            <a:chOff x="6400799" y="3453044"/>
            <a:chExt cx="1295401" cy="890356"/>
          </a:xfrm>
        </p:grpSpPr>
        <p:sp>
          <p:nvSpPr>
            <p:cNvPr id="5" name="TextBox 4">
              <a:hlinkClick r:id="rId2" action="ppaction://hlinksldjump"/>
            </p:cNvPr>
            <p:cNvSpPr txBox="1"/>
            <p:nvPr/>
          </p:nvSpPr>
          <p:spPr>
            <a:xfrm>
              <a:off x="6400800" y="3453044"/>
              <a:ext cx="1295400" cy="814156"/>
            </a:xfrm>
            <a:prstGeom prst="rect">
              <a:avLst/>
            </a:prstGeom>
            <a:noFill/>
          </p:spPr>
          <p:txBody>
            <a:bodyPr vert="horz" wrap="square" lIns="74761" tIns="37381" rIns="74761" bIns="37381" rtlCol="0">
              <a:spAutoFit/>
            </a:bodyPr>
            <a:lstStyle/>
            <a:p>
              <a:r>
                <a:rPr lang="en-US" sz="1600" b="1" i="1" dirty="0" smtClean="0">
                  <a:solidFill>
                    <a:srgbClr val="0000FF"/>
                  </a:solidFill>
                  <a:latin typeface="Arial" pitchFamily="34" charset="0"/>
                  <a:cs typeface="Arial" pitchFamily="34" charset="0"/>
                </a:rPr>
                <a:t>Return to Table of Contents</a:t>
              </a:r>
              <a:endParaRPr lang="en-US" sz="1600" b="1" i="1" dirty="0">
                <a:solidFill>
                  <a:srgbClr val="0000FF"/>
                </a:solidFill>
                <a:latin typeface="Arial" pitchFamily="34" charset="0"/>
                <a:cs typeface="Arial" pitchFamily="34" charset="0"/>
              </a:endParaRPr>
            </a:p>
          </p:txBody>
        </p:sp>
        <p:sp>
          <p:nvSpPr>
            <p:cNvPr id="6" name="Rectangle 5"/>
            <p:cNvSpPr/>
            <p:nvPr/>
          </p:nvSpPr>
          <p:spPr>
            <a:xfrm>
              <a:off x="6400799" y="3453044"/>
              <a:ext cx="1295400" cy="890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 xmlns:p14="http://schemas.microsoft.com/office/powerpoint/2010/main" val="944968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143000" y="152400"/>
            <a:ext cx="4953000" cy="629490"/>
          </a:xfrm>
          <a:prstGeom prst="rect">
            <a:avLst/>
          </a:prstGeom>
          <a:noFill/>
        </p:spPr>
        <p:txBody>
          <a:bodyPr vert="horz" wrap="square" lIns="74761" tIns="37381" rIns="74761" bIns="37381" rtlCol="0">
            <a:spAutoFit/>
          </a:bodyPr>
          <a:lstStyle/>
          <a:p>
            <a:pPr algn="ctr"/>
            <a:r>
              <a:rPr lang="en-US" sz="3600" b="1" u="sng" dirty="0">
                <a:solidFill>
                  <a:srgbClr val="0000FF"/>
                </a:solidFill>
                <a:latin typeface="Arial" pitchFamily="34" charset="0"/>
                <a:cs typeface="Arial" pitchFamily="34" charset="0"/>
              </a:rPr>
              <a:t>Table of Contents</a:t>
            </a:r>
          </a:p>
        </p:txBody>
      </p:sp>
      <p:sp>
        <p:nvSpPr>
          <p:cNvPr id="3" name="TextBox 2">
            <a:hlinkClick r:id="rId2" action="ppaction://hlinksldjump"/>
          </p:cNvPr>
          <p:cNvSpPr txBox="1"/>
          <p:nvPr/>
        </p:nvSpPr>
        <p:spPr>
          <a:xfrm>
            <a:off x="228600" y="3136576"/>
            <a:ext cx="3943350" cy="444824"/>
          </a:xfrm>
          <a:prstGeom prst="rect">
            <a:avLst/>
          </a:prstGeom>
          <a:noFill/>
        </p:spPr>
        <p:txBody>
          <a:bodyPr vert="horz" wrap="square" lIns="74761" tIns="37381" rIns="74761" bIns="37381" rtlCol="0">
            <a:spAutoFit/>
          </a:bodyPr>
          <a:lstStyle/>
          <a:p>
            <a:r>
              <a:rPr lang="en-US" sz="2400" b="1" dirty="0" smtClean="0">
                <a:solidFill>
                  <a:srgbClr val="0000FF"/>
                </a:solidFill>
                <a:latin typeface="Arial" pitchFamily="34" charset="0"/>
                <a:cs typeface="Arial" pitchFamily="34" charset="0"/>
              </a:rPr>
              <a:t>Graphing Equations</a:t>
            </a:r>
            <a:endParaRPr lang="en-US" sz="2400" b="1" dirty="0">
              <a:solidFill>
                <a:srgbClr val="0000FF"/>
              </a:solidFill>
              <a:latin typeface="Arial" pitchFamily="34" charset="0"/>
              <a:cs typeface="Arial" pitchFamily="34" charset="0"/>
            </a:endParaRPr>
          </a:p>
        </p:txBody>
      </p:sp>
      <p:sp>
        <p:nvSpPr>
          <p:cNvPr id="4" name="TextBox 3">
            <a:hlinkClick r:id="rId3" action="ppaction://hlinksldjump"/>
          </p:cNvPr>
          <p:cNvSpPr txBox="1"/>
          <p:nvPr/>
        </p:nvSpPr>
        <p:spPr>
          <a:xfrm>
            <a:off x="228600" y="2456638"/>
            <a:ext cx="4648200" cy="444824"/>
          </a:xfrm>
          <a:prstGeom prst="rect">
            <a:avLst/>
          </a:prstGeom>
          <a:noFill/>
        </p:spPr>
        <p:txBody>
          <a:bodyPr vert="horz" wrap="square" lIns="74761" tIns="37381" rIns="74761" bIns="37381" rtlCol="0">
            <a:spAutoFit/>
          </a:bodyPr>
          <a:lstStyle/>
          <a:p>
            <a:r>
              <a:rPr lang="en-US" sz="2400" b="1" dirty="0">
                <a:solidFill>
                  <a:srgbClr val="0000FF"/>
                </a:solidFill>
                <a:latin typeface="Arial" pitchFamily="34" charset="0"/>
                <a:cs typeface="Arial" pitchFamily="34" charset="0"/>
              </a:rPr>
              <a:t>Equations and Tables</a:t>
            </a:r>
          </a:p>
        </p:txBody>
      </p:sp>
      <p:sp>
        <p:nvSpPr>
          <p:cNvPr id="5" name="TextBox 4"/>
          <p:cNvSpPr txBox="1"/>
          <p:nvPr/>
        </p:nvSpPr>
        <p:spPr>
          <a:xfrm>
            <a:off x="5737860" y="481264"/>
            <a:ext cx="3086100" cy="567935"/>
          </a:xfrm>
          <a:prstGeom prst="rect">
            <a:avLst/>
          </a:prstGeom>
          <a:noFill/>
        </p:spPr>
        <p:txBody>
          <a:bodyPr vert="horz" lIns="74761" tIns="37381" rIns="74761" bIns="37381" rtlCol="0">
            <a:spAutoFit/>
          </a:bodyPr>
          <a:lstStyle/>
          <a:p>
            <a:pPr algn="ctr"/>
            <a:r>
              <a:rPr lang="en-US" sz="1600" b="1" dirty="0" smtClean="0">
                <a:solidFill>
                  <a:srgbClr val="0000FF"/>
                </a:solidFill>
                <a:latin typeface="Arial" pitchFamily="34" charset="0"/>
                <a:cs typeface="Arial" pitchFamily="34" charset="0"/>
              </a:rPr>
              <a:t>Click on a topic</a:t>
            </a:r>
          </a:p>
          <a:p>
            <a:pPr algn="ctr"/>
            <a:r>
              <a:rPr lang="en-US" sz="1600" b="1" dirty="0" smtClean="0">
                <a:solidFill>
                  <a:srgbClr val="0000FF"/>
                </a:solidFill>
                <a:latin typeface="Arial" pitchFamily="34" charset="0"/>
                <a:cs typeface="Arial" pitchFamily="34" charset="0"/>
              </a:rPr>
              <a:t>to go to that section.</a:t>
            </a:r>
            <a:endParaRPr lang="en-US" sz="1600" b="1" dirty="0">
              <a:solidFill>
                <a:srgbClr val="0000FF"/>
              </a:solidFill>
              <a:latin typeface="Arial" pitchFamily="34" charset="0"/>
              <a:cs typeface="Arial" pitchFamily="34" charset="0"/>
            </a:endParaRPr>
          </a:p>
        </p:txBody>
      </p:sp>
      <p:sp>
        <p:nvSpPr>
          <p:cNvPr id="6" name="Freeform 5"/>
          <p:cNvSpPr/>
          <p:nvPr/>
        </p:nvSpPr>
        <p:spPr>
          <a:xfrm>
            <a:off x="5795010" y="434988"/>
            <a:ext cx="3040381" cy="583070"/>
          </a:xfrm>
          <a:custGeom>
            <a:avLst/>
            <a:gdLst/>
            <a:ahLst/>
            <a:cxnLst/>
            <a:rect l="0" t="0" r="0" b="0"/>
            <a:pathLst>
              <a:path w="3378201" h="800101">
                <a:moveTo>
                  <a:pt x="0" y="0"/>
                </a:moveTo>
                <a:lnTo>
                  <a:pt x="3378200" y="0"/>
                </a:lnTo>
                <a:lnTo>
                  <a:pt x="3378200" y="800100"/>
                </a:lnTo>
                <a:lnTo>
                  <a:pt x="0" y="800100"/>
                </a:lnTo>
                <a:close/>
              </a:path>
            </a:pathLst>
          </a:cu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4761" tIns="37381" rIns="74761" bIns="37381" rtlCol="0" anchor="ctr"/>
          <a:lstStyle/>
          <a:p>
            <a:pPr algn="ctr"/>
            <a:endParaRPr lang="en-US" sz="2400">
              <a:latin typeface="Arial" pitchFamily="34" charset="0"/>
              <a:cs typeface="Arial" pitchFamily="34" charset="0"/>
            </a:endParaRPr>
          </a:p>
        </p:txBody>
      </p:sp>
      <p:sp>
        <p:nvSpPr>
          <p:cNvPr id="7" name="TextBox 6">
            <a:hlinkClick r:id="rId4" action="ppaction://hlinksldjump"/>
          </p:cNvPr>
          <p:cNvSpPr txBox="1"/>
          <p:nvPr/>
        </p:nvSpPr>
        <p:spPr>
          <a:xfrm>
            <a:off x="205740" y="1813720"/>
            <a:ext cx="6271260" cy="444824"/>
          </a:xfrm>
          <a:prstGeom prst="rect">
            <a:avLst/>
          </a:prstGeom>
          <a:noFill/>
        </p:spPr>
        <p:txBody>
          <a:bodyPr vert="horz" wrap="square" lIns="74761" tIns="37381" rIns="74761" bIns="37381" rtlCol="0">
            <a:spAutoFit/>
          </a:bodyPr>
          <a:lstStyle/>
          <a:p>
            <a:r>
              <a:rPr lang="en-US" sz="2400" b="1" dirty="0">
                <a:solidFill>
                  <a:srgbClr val="0000FF"/>
                </a:solidFill>
                <a:latin typeface="Arial" pitchFamily="34" charset="0"/>
                <a:cs typeface="Arial" pitchFamily="34" charset="0"/>
              </a:rPr>
              <a:t>Dependent and Independent Variables</a:t>
            </a:r>
          </a:p>
        </p:txBody>
      </p:sp>
      <p:sp>
        <p:nvSpPr>
          <p:cNvPr id="8" name="TextBox 7">
            <a:hlinkClick r:id="rId5" action="ppaction://hlinksldjump"/>
          </p:cNvPr>
          <p:cNvSpPr txBox="1"/>
          <p:nvPr/>
        </p:nvSpPr>
        <p:spPr>
          <a:xfrm>
            <a:off x="160020" y="1230924"/>
            <a:ext cx="4564380" cy="444824"/>
          </a:xfrm>
          <a:prstGeom prst="rect">
            <a:avLst/>
          </a:prstGeom>
          <a:noFill/>
        </p:spPr>
        <p:txBody>
          <a:bodyPr vert="horz" wrap="square" lIns="74761" tIns="37381" rIns="74761" bIns="37381" rtlCol="0">
            <a:spAutoFit/>
          </a:bodyPr>
          <a:lstStyle/>
          <a:p>
            <a:r>
              <a:rPr lang="en-US" sz="2400" b="1" dirty="0">
                <a:solidFill>
                  <a:srgbClr val="0000FF"/>
                </a:solidFill>
                <a:latin typeface="Arial" pitchFamily="34" charset="0"/>
                <a:cs typeface="Arial" pitchFamily="34" charset="0"/>
              </a:rPr>
              <a:t>Translating to Equations</a:t>
            </a:r>
          </a:p>
        </p:txBody>
      </p:sp>
    </p:spTree>
    <p:extLst>
      <p:ext uri="{BB962C8B-B14F-4D97-AF65-F5344CB8AC3E}">
        <p14:creationId xmlns="" xmlns:p14="http://schemas.microsoft.com/office/powerpoint/2010/main" val="806589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857250" y="304800"/>
            <a:ext cx="7223760" cy="1922151"/>
          </a:xfrm>
          <a:prstGeom prst="rect">
            <a:avLst/>
          </a:prstGeom>
          <a:noFill/>
        </p:spPr>
        <p:txBody>
          <a:bodyPr vert="horz" lIns="74761" tIns="37381" rIns="74761" bIns="37381" rtlCol="0">
            <a:spAutoFit/>
          </a:bodyPr>
          <a:lstStyle/>
          <a:p>
            <a:pPr algn="ctr"/>
            <a:r>
              <a:rPr lang="en-US" sz="2400" b="1" smtClean="0">
                <a:solidFill>
                  <a:srgbClr val="0000FF"/>
                </a:solidFill>
                <a:latin typeface="Arial" pitchFamily="34" charset="0"/>
                <a:cs typeface="Arial" pitchFamily="34" charset="0"/>
              </a:rPr>
              <a:t>You have learned that equations and tables are two ways to represent real-life scenarios. </a:t>
            </a:r>
          </a:p>
          <a:p>
            <a:endParaRPr lang="en-US" sz="2400" b="1" smtClean="0">
              <a:solidFill>
                <a:srgbClr val="0000FF"/>
              </a:solidFill>
              <a:latin typeface="Arial" pitchFamily="34" charset="0"/>
              <a:cs typeface="Arial" pitchFamily="34" charset="0"/>
            </a:endParaRPr>
          </a:p>
          <a:p>
            <a:pPr algn="ctr"/>
            <a:r>
              <a:rPr lang="en-US" sz="2400" b="1" smtClean="0">
                <a:solidFill>
                  <a:srgbClr val="0000FF"/>
                </a:solidFill>
                <a:latin typeface="Arial" pitchFamily="34" charset="0"/>
                <a:cs typeface="Arial" pitchFamily="34" charset="0"/>
              </a:rPr>
              <a:t>Equations and tables can also be graphed to represent a real-life scenario.</a:t>
            </a:r>
            <a:endParaRPr lang="en-US" sz="2400" b="1">
              <a:solidFill>
                <a:srgbClr val="0000FF"/>
              </a:solidFill>
              <a:latin typeface="Arial" pitchFamily="34" charset="0"/>
              <a:cs typeface="Arial" pitchFamily="34" charset="0"/>
            </a:endParaRPr>
          </a:p>
        </p:txBody>
      </p:sp>
      <p:sp>
        <p:nvSpPr>
          <p:cNvPr id="3" name="TextBox 2"/>
          <p:cNvSpPr txBox="1"/>
          <p:nvPr/>
        </p:nvSpPr>
        <p:spPr>
          <a:xfrm>
            <a:off x="994410" y="2538353"/>
            <a:ext cx="4572000" cy="3030147"/>
          </a:xfrm>
          <a:prstGeom prst="rect">
            <a:avLst/>
          </a:prstGeom>
          <a:noFill/>
        </p:spPr>
        <p:txBody>
          <a:bodyPr vert="horz" lIns="74761" tIns="37381" rIns="74761" bIns="37381" rtlCol="0">
            <a:spAutoFit/>
          </a:bodyPr>
          <a:lstStyle/>
          <a:p>
            <a:r>
              <a:rPr lang="en-US" sz="2400" b="1" smtClean="0">
                <a:solidFill>
                  <a:srgbClr val="0000FF"/>
                </a:solidFill>
                <a:latin typeface="Arial" pitchFamily="34" charset="0"/>
                <a:cs typeface="Arial" pitchFamily="34" charset="0"/>
              </a:rPr>
              <a:t>Example:</a:t>
            </a:r>
          </a:p>
          <a:p>
            <a:endParaRPr lang="en-US" sz="2400" b="1" smtClean="0">
              <a:solidFill>
                <a:srgbClr val="0000FF"/>
              </a:solidFill>
              <a:latin typeface="Arial" pitchFamily="34" charset="0"/>
              <a:cs typeface="Arial" pitchFamily="34" charset="0"/>
            </a:endParaRPr>
          </a:p>
          <a:p>
            <a:r>
              <a:rPr lang="en-US" sz="2400" b="1" smtClean="0">
                <a:solidFill>
                  <a:srgbClr val="0000FF"/>
                </a:solidFill>
                <a:latin typeface="Arial" pitchFamily="34" charset="0"/>
                <a:cs typeface="Arial" pitchFamily="34" charset="0"/>
              </a:rPr>
              <a:t>A cafeteria has an automatic waffle-making machine. The table shows the relationship between the time in hours (x) and the number of waffles the machine can make (y).</a:t>
            </a:r>
            <a:endParaRPr lang="en-US" sz="2400" b="1">
              <a:solidFill>
                <a:srgbClr val="0000FF"/>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4290762864"/>
              </p:ext>
            </p:extLst>
          </p:nvPr>
        </p:nvGraphicFramePr>
        <p:xfrm>
          <a:off x="6317246" y="2664997"/>
          <a:ext cx="1683754" cy="2234013"/>
        </p:xfrm>
        <a:graphic>
          <a:graphicData uri="http://schemas.openxmlformats.org/drawingml/2006/table">
            <a:tbl>
              <a:tblPr firstRow="1" bandRow="1">
                <a:tableStyleId>{5C22544A-7EE6-4342-B048-85BDC9FD1C3A}</a:tableStyleId>
              </a:tblPr>
              <a:tblGrid>
                <a:gridCol w="780555"/>
                <a:gridCol w="903199"/>
              </a:tblGrid>
              <a:tr h="383003">
                <a:tc>
                  <a:txBody>
                    <a:bodyPr/>
                    <a:lstStyle/>
                    <a:p>
                      <a:pPr algn="ctr"/>
                      <a:r>
                        <a:rPr lang="en-US" sz="1600" b="0" i="0" u="none" baseline="0" dirty="0" smtClean="0">
                          <a:solidFill>
                            <a:srgbClr val="000000"/>
                          </a:solidFill>
                          <a:latin typeface="Times New Roman - 21"/>
                        </a:rPr>
                        <a:t>(x)</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(y)</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2</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3</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4</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200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5</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250</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Tree>
    <p:extLst>
      <p:ext uri="{BB962C8B-B14F-4D97-AF65-F5344CB8AC3E}">
        <p14:creationId xmlns="" xmlns:p14="http://schemas.microsoft.com/office/powerpoint/2010/main" val="31676957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753845906"/>
              </p:ext>
            </p:extLst>
          </p:nvPr>
        </p:nvGraphicFramePr>
        <p:xfrm>
          <a:off x="6559987" y="315291"/>
          <a:ext cx="1822013" cy="2199309"/>
        </p:xfrm>
        <a:graphic>
          <a:graphicData uri="http://schemas.openxmlformats.org/drawingml/2006/table">
            <a:tbl>
              <a:tblPr firstRow="1" bandRow="1">
                <a:tableStyleId>{5C22544A-7EE6-4342-B048-85BDC9FD1C3A}</a:tableStyleId>
              </a:tblPr>
              <a:tblGrid>
                <a:gridCol w="844649"/>
                <a:gridCol w="977364"/>
              </a:tblGrid>
              <a:tr h="348299">
                <a:tc>
                  <a:txBody>
                    <a:bodyPr/>
                    <a:lstStyle/>
                    <a:p>
                      <a:pPr algn="ctr"/>
                      <a:r>
                        <a:rPr lang="en-US" sz="1600" b="0" i="0" u="none" baseline="0" dirty="0" smtClean="0">
                          <a:solidFill>
                            <a:srgbClr val="000000"/>
                          </a:solidFill>
                          <a:latin typeface="Times New Roman - 21"/>
                        </a:rPr>
                        <a:t>(x)</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 (y)</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2</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3</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4</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200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5</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250</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3" name="TextBox 2"/>
          <p:cNvSpPr txBox="1"/>
          <p:nvPr/>
        </p:nvSpPr>
        <p:spPr>
          <a:xfrm>
            <a:off x="491490" y="425733"/>
            <a:ext cx="5071110" cy="1337376"/>
          </a:xfrm>
          <a:prstGeom prst="rect">
            <a:avLst/>
          </a:prstGeom>
          <a:noFill/>
        </p:spPr>
        <p:txBody>
          <a:bodyPr vert="horz" wrap="square" lIns="74761" tIns="37381" rIns="74761" bIns="37381" rtlCol="0">
            <a:spAutoFit/>
          </a:bodyPr>
          <a:lstStyle/>
          <a:p>
            <a:pPr algn="ctr"/>
            <a:r>
              <a:rPr lang="en-US" sz="2400" b="1" dirty="0" smtClean="0">
                <a:solidFill>
                  <a:srgbClr val="0000FF"/>
                </a:solidFill>
                <a:latin typeface="Arial" pitchFamily="34" charset="0"/>
                <a:cs typeface="Arial" pitchFamily="34" charset="0"/>
              </a:rPr>
              <a:t>The equation for this scenario is </a:t>
            </a:r>
          </a:p>
          <a:p>
            <a:pPr algn="ctr"/>
            <a:r>
              <a:rPr lang="en-US" sz="2400" b="1" dirty="0" smtClean="0">
                <a:solidFill>
                  <a:srgbClr val="0000FF"/>
                </a:solidFill>
                <a:latin typeface="Arial" pitchFamily="34" charset="0"/>
                <a:cs typeface="Arial" pitchFamily="34" charset="0"/>
              </a:rPr>
              <a:t>y = 50x</a:t>
            </a:r>
          </a:p>
          <a:p>
            <a:pPr algn="ctr"/>
            <a:endParaRPr lang="en-US" sz="1000" b="1" dirty="0" smtClean="0">
              <a:solidFill>
                <a:srgbClr val="0000FF"/>
              </a:solidFill>
              <a:latin typeface="Arial" pitchFamily="34" charset="0"/>
              <a:cs typeface="Arial" pitchFamily="34" charset="0"/>
            </a:endParaRPr>
          </a:p>
          <a:p>
            <a:pPr algn="ctr"/>
            <a:r>
              <a:rPr lang="en-US" sz="2400" b="1" dirty="0" smtClean="0">
                <a:solidFill>
                  <a:srgbClr val="0000FF"/>
                </a:solidFill>
                <a:latin typeface="Arial" pitchFamily="34" charset="0"/>
                <a:cs typeface="Arial" pitchFamily="34" charset="0"/>
              </a:rPr>
              <a:t>Each hour, 50 waffles are made.</a:t>
            </a:r>
            <a:endParaRPr lang="en-US" sz="2400" b="1" dirty="0">
              <a:solidFill>
                <a:srgbClr val="0000FF"/>
              </a:solidFill>
              <a:latin typeface="Arial" pitchFamily="34" charset="0"/>
              <a:cs typeface="Arial" pitchFamily="34" charset="0"/>
            </a:endParaRPr>
          </a:p>
        </p:txBody>
      </p:sp>
      <p:sp>
        <p:nvSpPr>
          <p:cNvPr id="4" name="TextBox 3"/>
          <p:cNvSpPr txBox="1"/>
          <p:nvPr/>
        </p:nvSpPr>
        <p:spPr>
          <a:xfrm>
            <a:off x="762000" y="3711279"/>
            <a:ext cx="7239000" cy="444824"/>
          </a:xfrm>
          <a:prstGeom prst="rect">
            <a:avLst/>
          </a:prstGeom>
          <a:noFill/>
        </p:spPr>
        <p:txBody>
          <a:bodyPr vert="horz" wrap="square" lIns="74761" tIns="37381" rIns="74761" bIns="37381" rtlCol="0">
            <a:spAutoFit/>
          </a:bodyPr>
          <a:lstStyle/>
          <a:p>
            <a:r>
              <a:rPr lang="en-US" sz="2400" b="1" smtClean="0">
                <a:solidFill>
                  <a:srgbClr val="0000FF"/>
                </a:solidFill>
                <a:latin typeface="Arial" pitchFamily="34" charset="0"/>
                <a:cs typeface="Arial" pitchFamily="34" charset="0"/>
              </a:rPr>
              <a:t>This scenario can be represented with a graph.</a:t>
            </a:r>
            <a:endParaRPr lang="en-US" sz="2400" b="1">
              <a:solidFill>
                <a:srgbClr val="0000FF"/>
              </a:solidFill>
              <a:latin typeface="Arial" pitchFamily="34" charset="0"/>
              <a:cs typeface="Arial" pitchFamily="34" charset="0"/>
            </a:endParaRPr>
          </a:p>
        </p:txBody>
      </p:sp>
      <p:sp>
        <p:nvSpPr>
          <p:cNvPr id="5" name="TextBox 4"/>
          <p:cNvSpPr txBox="1"/>
          <p:nvPr/>
        </p:nvSpPr>
        <p:spPr>
          <a:xfrm>
            <a:off x="762000" y="4248073"/>
            <a:ext cx="8382000" cy="1922151"/>
          </a:xfrm>
          <a:prstGeom prst="rect">
            <a:avLst/>
          </a:prstGeom>
          <a:noFill/>
        </p:spPr>
        <p:txBody>
          <a:bodyPr vert="horz" wrap="square" lIns="74761" tIns="37381" rIns="74761" bIns="37381" rtlCol="0">
            <a:spAutoFit/>
          </a:bodyPr>
          <a:lstStyle/>
          <a:p>
            <a:r>
              <a:rPr lang="en-US" sz="2400" b="1" dirty="0">
                <a:solidFill>
                  <a:srgbClr val="0000FF"/>
                </a:solidFill>
                <a:latin typeface="Arial" pitchFamily="34" charset="0"/>
                <a:cs typeface="Arial" pitchFamily="34" charset="0"/>
              </a:rPr>
              <a:t>When graphing:</a:t>
            </a:r>
          </a:p>
          <a:p>
            <a:endParaRPr lang="en-US" sz="2400" b="1" dirty="0">
              <a:solidFill>
                <a:srgbClr val="0000FF"/>
              </a:solidFill>
              <a:latin typeface="Arial" pitchFamily="34" charset="0"/>
              <a:cs typeface="Arial" pitchFamily="34" charset="0"/>
            </a:endParaRPr>
          </a:p>
          <a:p>
            <a:r>
              <a:rPr lang="en-US" sz="2400" b="1" dirty="0">
                <a:solidFill>
                  <a:srgbClr val="0000FF"/>
                </a:solidFill>
                <a:latin typeface="Arial" pitchFamily="34" charset="0"/>
                <a:cs typeface="Arial" pitchFamily="34" charset="0"/>
              </a:rPr>
              <a:t>The </a:t>
            </a:r>
            <a:r>
              <a:rPr lang="en-US" sz="2400" b="1" dirty="0">
                <a:solidFill>
                  <a:srgbClr val="005500"/>
                </a:solidFill>
                <a:latin typeface="Arial" pitchFamily="34" charset="0"/>
                <a:cs typeface="Arial" pitchFamily="34" charset="0"/>
              </a:rPr>
              <a:t>independent</a:t>
            </a:r>
            <a:r>
              <a:rPr lang="en-US" sz="2400" b="1" dirty="0">
                <a:solidFill>
                  <a:srgbClr val="0000FF"/>
                </a:solidFill>
                <a:latin typeface="Arial" pitchFamily="34" charset="0"/>
                <a:cs typeface="Arial" pitchFamily="34" charset="0"/>
              </a:rPr>
              <a:t> variable is always across the </a:t>
            </a:r>
            <a:r>
              <a:rPr lang="en-US" sz="2400" b="1" i="1" dirty="0">
                <a:solidFill>
                  <a:srgbClr val="005500"/>
                </a:solidFill>
                <a:latin typeface="Arial" pitchFamily="34" charset="0"/>
                <a:cs typeface="Arial" pitchFamily="34" charset="0"/>
              </a:rPr>
              <a:t>x</a:t>
            </a:r>
            <a:r>
              <a:rPr lang="en-US" sz="2400" b="1" dirty="0">
                <a:solidFill>
                  <a:srgbClr val="005500"/>
                </a:solidFill>
                <a:latin typeface="Arial" pitchFamily="34" charset="0"/>
                <a:cs typeface="Arial" pitchFamily="34" charset="0"/>
              </a:rPr>
              <a:t> </a:t>
            </a:r>
            <a:r>
              <a:rPr lang="en-US" sz="2400" b="1" i="1" dirty="0">
                <a:solidFill>
                  <a:srgbClr val="005500"/>
                </a:solidFill>
                <a:latin typeface="Arial" pitchFamily="34" charset="0"/>
                <a:cs typeface="Arial" pitchFamily="34" charset="0"/>
              </a:rPr>
              <a:t>axis</a:t>
            </a:r>
            <a:r>
              <a:rPr lang="en-US" sz="2400" b="1" i="1" dirty="0">
                <a:solidFill>
                  <a:srgbClr val="0000FF"/>
                </a:solidFill>
                <a:latin typeface="Arial" pitchFamily="34" charset="0"/>
                <a:cs typeface="Arial" pitchFamily="34" charset="0"/>
              </a:rPr>
              <a:t>.</a:t>
            </a:r>
          </a:p>
          <a:p>
            <a:endParaRPr lang="en-US" sz="2400" b="1" i="1" dirty="0">
              <a:solidFill>
                <a:srgbClr val="0000FF"/>
              </a:solidFill>
              <a:latin typeface="Arial" pitchFamily="34" charset="0"/>
              <a:cs typeface="Arial" pitchFamily="34" charset="0"/>
            </a:endParaRPr>
          </a:p>
          <a:p>
            <a:r>
              <a:rPr lang="en-US" sz="2400" b="1" dirty="0">
                <a:solidFill>
                  <a:srgbClr val="0000FF"/>
                </a:solidFill>
                <a:latin typeface="Arial" pitchFamily="34" charset="0"/>
                <a:cs typeface="Arial" pitchFamily="34" charset="0"/>
              </a:rPr>
              <a:t>The</a:t>
            </a:r>
            <a:r>
              <a:rPr lang="en-US" sz="2400" b="1" i="1" dirty="0">
                <a:solidFill>
                  <a:srgbClr val="0000FF"/>
                </a:solidFill>
                <a:latin typeface="Arial" pitchFamily="34" charset="0"/>
                <a:cs typeface="Arial" pitchFamily="34" charset="0"/>
              </a:rPr>
              <a:t> </a:t>
            </a:r>
            <a:r>
              <a:rPr lang="en-US" sz="2400" b="1" dirty="0">
                <a:solidFill>
                  <a:srgbClr val="FF0000"/>
                </a:solidFill>
                <a:latin typeface="Arial" pitchFamily="34" charset="0"/>
                <a:cs typeface="Arial" pitchFamily="34" charset="0"/>
              </a:rPr>
              <a:t>dependent</a:t>
            </a:r>
            <a:r>
              <a:rPr lang="en-US" sz="2400" b="1" dirty="0">
                <a:solidFill>
                  <a:srgbClr val="0000FF"/>
                </a:solidFill>
                <a:latin typeface="Arial" pitchFamily="34" charset="0"/>
                <a:cs typeface="Arial" pitchFamily="34" charset="0"/>
              </a:rPr>
              <a:t> variable is always up the </a:t>
            </a:r>
            <a:r>
              <a:rPr lang="en-US" sz="2400" b="1" i="1" dirty="0">
                <a:solidFill>
                  <a:srgbClr val="FF0000"/>
                </a:solidFill>
                <a:latin typeface="Arial" pitchFamily="34" charset="0"/>
                <a:cs typeface="Arial" pitchFamily="34" charset="0"/>
              </a:rPr>
              <a:t>y axis</a:t>
            </a:r>
            <a:r>
              <a:rPr lang="en-US" sz="2400" b="1" i="1" dirty="0">
                <a:solidFill>
                  <a:srgbClr val="0000FF"/>
                </a:solidFill>
                <a:latin typeface="Arial" pitchFamily="34" charset="0"/>
                <a:cs typeface="Arial" pitchFamily="34" charset="0"/>
              </a:rPr>
              <a:t>.</a:t>
            </a:r>
          </a:p>
        </p:txBody>
      </p:sp>
      <p:sp>
        <p:nvSpPr>
          <p:cNvPr id="6" name="TextBox 5"/>
          <p:cNvSpPr txBox="1"/>
          <p:nvPr/>
        </p:nvSpPr>
        <p:spPr>
          <a:xfrm>
            <a:off x="194309" y="2091644"/>
            <a:ext cx="6110069" cy="968044"/>
          </a:xfrm>
          <a:prstGeom prst="rect">
            <a:avLst/>
          </a:prstGeom>
          <a:noFill/>
        </p:spPr>
        <p:txBody>
          <a:bodyPr vert="horz" wrap="square" lIns="74761" tIns="37381" rIns="74761" bIns="37381" rtlCol="0">
            <a:spAutoFit/>
          </a:bodyPr>
          <a:lstStyle/>
          <a:p>
            <a:pPr algn="ctr"/>
            <a:r>
              <a:rPr lang="en-US" sz="2400" b="1" dirty="0">
                <a:solidFill>
                  <a:srgbClr val="0000FF"/>
                </a:solidFill>
                <a:latin typeface="Arial" pitchFamily="34" charset="0"/>
                <a:cs typeface="Arial" pitchFamily="34" charset="0"/>
              </a:rPr>
              <a:t>The value of </a:t>
            </a:r>
            <a:r>
              <a:rPr lang="en-US" sz="2400" b="1" i="1" dirty="0">
                <a:solidFill>
                  <a:srgbClr val="0000FF"/>
                </a:solidFill>
                <a:latin typeface="Arial" pitchFamily="34" charset="0"/>
                <a:cs typeface="Arial" pitchFamily="34" charset="0"/>
              </a:rPr>
              <a:t>y</a:t>
            </a:r>
            <a:r>
              <a:rPr lang="en-US" sz="2400" b="1" dirty="0">
                <a:solidFill>
                  <a:srgbClr val="0000FF"/>
                </a:solidFill>
                <a:latin typeface="Arial" pitchFamily="34" charset="0"/>
                <a:cs typeface="Arial" pitchFamily="34" charset="0"/>
              </a:rPr>
              <a:t> depends on the value of </a:t>
            </a:r>
            <a:r>
              <a:rPr lang="en-US" sz="2400" b="1" i="1" dirty="0">
                <a:solidFill>
                  <a:srgbClr val="0000FF"/>
                </a:solidFill>
                <a:latin typeface="Arial" pitchFamily="34" charset="0"/>
                <a:cs typeface="Arial" pitchFamily="34" charset="0"/>
              </a:rPr>
              <a:t>x.</a:t>
            </a:r>
          </a:p>
          <a:p>
            <a:pPr algn="ctr"/>
            <a:endParaRPr lang="en-US" sz="1000" b="1" i="1" dirty="0">
              <a:solidFill>
                <a:srgbClr val="0000FF"/>
              </a:solidFill>
              <a:latin typeface="Arial" pitchFamily="34" charset="0"/>
              <a:cs typeface="Arial" pitchFamily="34" charset="0"/>
            </a:endParaRPr>
          </a:p>
          <a:p>
            <a:pPr algn="ctr"/>
            <a:r>
              <a:rPr lang="en-US" sz="2400" b="1" i="1" dirty="0">
                <a:solidFill>
                  <a:srgbClr val="0000FF"/>
                </a:solidFill>
                <a:latin typeface="Arial" pitchFamily="34" charset="0"/>
                <a:cs typeface="Arial" pitchFamily="34" charset="0"/>
              </a:rPr>
              <a:t>y </a:t>
            </a:r>
            <a:r>
              <a:rPr lang="en-US" sz="2400" b="1" dirty="0">
                <a:solidFill>
                  <a:srgbClr val="0000FF"/>
                </a:solidFill>
                <a:latin typeface="Arial" pitchFamily="34" charset="0"/>
                <a:cs typeface="Arial" pitchFamily="34" charset="0"/>
              </a:rPr>
              <a:t>is dependent	</a:t>
            </a:r>
            <a:r>
              <a:rPr lang="en-US" sz="2400" b="1" dirty="0" smtClean="0">
                <a:solidFill>
                  <a:srgbClr val="0000FF"/>
                </a:solidFill>
                <a:latin typeface="Arial" pitchFamily="34" charset="0"/>
                <a:cs typeface="Arial" pitchFamily="34" charset="0"/>
              </a:rPr>
              <a:t>     </a:t>
            </a:r>
            <a:r>
              <a:rPr lang="en-US" sz="2400" b="1" i="1" dirty="0" smtClean="0">
                <a:solidFill>
                  <a:srgbClr val="0000FF"/>
                </a:solidFill>
                <a:latin typeface="Arial" pitchFamily="34" charset="0"/>
                <a:cs typeface="Arial" pitchFamily="34" charset="0"/>
              </a:rPr>
              <a:t>x</a:t>
            </a:r>
            <a:r>
              <a:rPr lang="en-US" sz="2400" b="1" dirty="0" smtClean="0">
                <a:solidFill>
                  <a:srgbClr val="0000FF"/>
                </a:solidFill>
                <a:latin typeface="Arial" pitchFamily="34" charset="0"/>
                <a:cs typeface="Arial" pitchFamily="34" charset="0"/>
              </a:rPr>
              <a:t> </a:t>
            </a:r>
            <a:r>
              <a:rPr lang="en-US" sz="2400" b="1" dirty="0">
                <a:solidFill>
                  <a:srgbClr val="0000FF"/>
                </a:solidFill>
                <a:latin typeface="Arial" pitchFamily="34" charset="0"/>
                <a:cs typeface="Arial" pitchFamily="34" charset="0"/>
              </a:rPr>
              <a:t>is independent</a:t>
            </a:r>
          </a:p>
        </p:txBody>
      </p:sp>
      <p:grpSp>
        <p:nvGrpSpPr>
          <p:cNvPr id="9" name="Group 8"/>
          <p:cNvGrpSpPr/>
          <p:nvPr/>
        </p:nvGrpSpPr>
        <p:grpSpPr>
          <a:xfrm>
            <a:off x="0" y="3429000"/>
            <a:ext cx="9144000" cy="3429000"/>
            <a:chOff x="0" y="3429000"/>
            <a:chExt cx="9144000" cy="3429000"/>
          </a:xfrm>
        </p:grpSpPr>
        <p:sp>
          <p:nvSpPr>
            <p:cNvPr id="7" name="Rectangle 6"/>
            <p:cNvSpPr/>
            <p:nvPr/>
          </p:nvSpPr>
          <p:spPr>
            <a:xfrm>
              <a:off x="0" y="3429000"/>
              <a:ext cx="9144000" cy="34290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162800" y="3711279"/>
              <a:ext cx="1143000" cy="327321"/>
            </a:xfrm>
            <a:prstGeom prst="rect">
              <a:avLst/>
            </a:prstGeom>
            <a:noFill/>
          </p:spPr>
          <p:txBody>
            <a:bodyPr wrap="square" rtlCol="0">
              <a:spAutoFit/>
            </a:bodyPr>
            <a:lstStyle/>
            <a:p>
              <a:r>
                <a:rPr lang="en-US" dirty="0" smtClean="0"/>
                <a:t>click</a:t>
              </a:r>
              <a:endParaRPr lang="en-US" dirty="0"/>
            </a:p>
          </p:txBody>
        </p:sp>
      </p:grpSp>
    </p:spTree>
    <p:extLst>
      <p:ext uri="{BB962C8B-B14F-4D97-AF65-F5344CB8AC3E}">
        <p14:creationId xmlns="" xmlns:p14="http://schemas.microsoft.com/office/powerpoint/2010/main" val="57369560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 xmlns:p14="http://schemas.microsoft.com/office/powerpoint/2010/main" val="3473605426"/>
              </p:ext>
            </p:extLst>
          </p:nvPr>
        </p:nvGraphicFramePr>
        <p:xfrm>
          <a:off x="1355332" y="2747891"/>
          <a:ext cx="1821082" cy="2649166"/>
        </p:xfrm>
        <a:graphic>
          <a:graphicData uri="http://schemas.openxmlformats.org/drawingml/2006/table">
            <a:tbl>
              <a:tblPr firstRow="1" bandRow="1">
                <a:tableStyleId>{5C22544A-7EE6-4342-B048-85BDC9FD1C3A}</a:tableStyleId>
              </a:tblPr>
              <a:tblGrid>
                <a:gridCol w="844217"/>
                <a:gridCol w="976865"/>
              </a:tblGrid>
              <a:tr h="681109">
                <a:tc>
                  <a:txBody>
                    <a:bodyPr/>
                    <a:lstStyle/>
                    <a:p>
                      <a:pPr algn="ctr"/>
                      <a:r>
                        <a:rPr lang="en-US" sz="1600" b="0" i="0" u="none" baseline="0" dirty="0" smtClean="0">
                          <a:solidFill>
                            <a:srgbClr val="000000"/>
                          </a:solidFill>
                          <a:latin typeface="Times New Roman - 21"/>
                        </a:rPr>
                        <a:t>Time
(x)</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Waffles Made</a:t>
                      </a:r>
                    </a:p>
                    <a:p>
                      <a:pPr algn="ctr"/>
                      <a:r>
                        <a:rPr lang="en-US" sz="1600" b="0" i="0" u="none" baseline="0" dirty="0" smtClean="0">
                          <a:solidFill>
                            <a:srgbClr val="000000"/>
                          </a:solidFill>
                          <a:latin typeface="Times New Roman - 21"/>
                        </a:rPr>
                        <a:t>(y)</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2</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3</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150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4</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200</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5</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250</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sp>
        <p:nvSpPr>
          <p:cNvPr id="7" name="TextBox 6"/>
          <p:cNvSpPr txBox="1"/>
          <p:nvPr/>
        </p:nvSpPr>
        <p:spPr>
          <a:xfrm>
            <a:off x="1497330" y="332937"/>
            <a:ext cx="6537960" cy="1552820"/>
          </a:xfrm>
          <a:prstGeom prst="rect">
            <a:avLst/>
          </a:prstGeom>
          <a:noFill/>
        </p:spPr>
        <p:txBody>
          <a:bodyPr vert="horz" lIns="74761" tIns="37381" rIns="74761" bIns="37381" rtlCol="0">
            <a:spAutoFit/>
          </a:bodyPr>
          <a:lstStyle/>
          <a:p>
            <a:r>
              <a:rPr lang="en-US" sz="2400" b="1" smtClean="0">
                <a:solidFill>
                  <a:srgbClr val="0000FF"/>
                </a:solidFill>
                <a:latin typeface="Arial" pitchFamily="34" charset="0"/>
                <a:cs typeface="Arial" pitchFamily="34" charset="0"/>
              </a:rPr>
              <a:t>Once you have represented the equation in a function table, you can utilize the independent and dependent variable values as coordinates. </a:t>
            </a:r>
            <a:endParaRPr lang="en-US" sz="2400" b="1">
              <a:solidFill>
                <a:srgbClr val="0000FF"/>
              </a:solidFill>
              <a:latin typeface="Arial" pitchFamily="34" charset="0"/>
              <a:cs typeface="Arial" pitchFamily="34" charset="0"/>
            </a:endParaRPr>
          </a:p>
        </p:txBody>
      </p:sp>
      <p:sp>
        <p:nvSpPr>
          <p:cNvPr id="8" name="TextBox 7"/>
          <p:cNvSpPr txBox="1"/>
          <p:nvPr/>
        </p:nvSpPr>
        <p:spPr>
          <a:xfrm>
            <a:off x="838200" y="1896425"/>
            <a:ext cx="8077200" cy="383269"/>
          </a:xfrm>
          <a:prstGeom prst="rect">
            <a:avLst/>
          </a:prstGeom>
          <a:noFill/>
        </p:spPr>
        <p:txBody>
          <a:bodyPr vert="horz" wrap="square" lIns="74761" tIns="37381" rIns="74761" bIns="37381" rtlCol="0">
            <a:spAutoFit/>
          </a:bodyPr>
          <a:lstStyle/>
          <a:p>
            <a:r>
              <a:rPr lang="en-US" sz="2000" b="1" dirty="0" smtClean="0">
                <a:solidFill>
                  <a:srgbClr val="0000FF"/>
                </a:solidFill>
                <a:latin typeface="Arial" pitchFamily="34" charset="0"/>
                <a:cs typeface="Arial" pitchFamily="34" charset="0"/>
              </a:rPr>
              <a:t>Plot the coordinates from the table below to graph the scenario.</a:t>
            </a:r>
            <a:endParaRPr lang="en-US" sz="2000" b="1" dirty="0">
              <a:solidFill>
                <a:srgbClr val="0000FF"/>
              </a:solidFill>
              <a:latin typeface="Arial" pitchFamily="34" charset="0"/>
              <a:cs typeface="Arial" pitchFamily="34" charset="0"/>
            </a:endParaRPr>
          </a:p>
        </p:txBody>
      </p:sp>
      <p:pic>
        <p:nvPicPr>
          <p:cNvPr id="9" name="Picture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267200" y="2514600"/>
            <a:ext cx="3876675" cy="3781425"/>
          </a:xfrm>
          <a:prstGeom prst="rect">
            <a:avLst/>
          </a:prstGeom>
        </p:spPr>
      </p:pic>
    </p:spTree>
    <p:extLst>
      <p:ext uri="{BB962C8B-B14F-4D97-AF65-F5344CB8AC3E}">
        <p14:creationId xmlns="" xmlns:p14="http://schemas.microsoft.com/office/powerpoint/2010/main" val="20937618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4340" y="286907"/>
            <a:ext cx="8183880" cy="2291483"/>
          </a:xfrm>
          <a:prstGeom prst="rect">
            <a:avLst/>
          </a:prstGeom>
          <a:noFill/>
        </p:spPr>
        <p:txBody>
          <a:bodyPr vert="horz" lIns="74761" tIns="37381" rIns="74761" bIns="37381" rtlCol="0">
            <a:spAutoFit/>
          </a:bodyPr>
          <a:lstStyle/>
          <a:p>
            <a:pPr algn="ctr"/>
            <a:r>
              <a:rPr lang="en-US" sz="2400" b="1">
                <a:solidFill>
                  <a:srgbClr val="0000FF"/>
                </a:solidFill>
                <a:latin typeface="Arial" pitchFamily="34" charset="0"/>
                <a:cs typeface="Arial" pitchFamily="34" charset="0"/>
              </a:rPr>
              <a:t>A bookstore is running a special and </a:t>
            </a:r>
          </a:p>
          <a:p>
            <a:pPr algn="ctr"/>
            <a:r>
              <a:rPr lang="en-US" sz="2400" b="1">
                <a:solidFill>
                  <a:srgbClr val="0000FF"/>
                </a:solidFill>
                <a:latin typeface="Arial" pitchFamily="34" charset="0"/>
                <a:cs typeface="Arial" pitchFamily="34" charset="0"/>
              </a:rPr>
              <a:t>is charging $5 for any childrens' book. </a:t>
            </a:r>
          </a:p>
          <a:p>
            <a:endParaRPr lang="en-US" sz="2400" b="1">
              <a:solidFill>
                <a:srgbClr val="0000FF"/>
              </a:solidFill>
              <a:latin typeface="Arial" pitchFamily="34" charset="0"/>
              <a:cs typeface="Arial" pitchFamily="34" charset="0"/>
            </a:endParaRPr>
          </a:p>
          <a:p>
            <a:r>
              <a:rPr lang="en-US" sz="2400" b="1">
                <a:solidFill>
                  <a:srgbClr val="0000FF"/>
                </a:solidFill>
                <a:latin typeface="Arial" pitchFamily="34" charset="0"/>
                <a:cs typeface="Arial" pitchFamily="34" charset="0"/>
              </a:rPr>
              <a:t>     1. Write an equation to represent the scenario.</a:t>
            </a:r>
          </a:p>
          <a:p>
            <a:r>
              <a:rPr lang="en-US" sz="2400" b="1">
                <a:solidFill>
                  <a:srgbClr val="0000FF"/>
                </a:solidFill>
                <a:latin typeface="Arial" pitchFamily="34" charset="0"/>
                <a:cs typeface="Arial" pitchFamily="34" charset="0"/>
              </a:rPr>
              <a:t>     2. Complete the table to represent the scenario.</a:t>
            </a:r>
          </a:p>
          <a:p>
            <a:r>
              <a:rPr lang="en-US" sz="2400" b="1">
                <a:solidFill>
                  <a:srgbClr val="0000FF"/>
                </a:solidFill>
                <a:latin typeface="Arial" pitchFamily="34" charset="0"/>
                <a:cs typeface="Arial" pitchFamily="34" charset="0"/>
              </a:rPr>
              <a:t>     3. Graph the function.</a:t>
            </a:r>
          </a:p>
        </p:txBody>
      </p:sp>
      <p:graphicFrame>
        <p:nvGraphicFramePr>
          <p:cNvPr id="7" name="Table 6"/>
          <p:cNvGraphicFramePr>
            <a:graphicFrameLocks noGrp="1"/>
          </p:cNvGraphicFramePr>
          <p:nvPr>
            <p:extLst>
              <p:ext uri="{D42A27DB-BD31-4B8C-83A1-F6EECF244321}">
                <p14:modId xmlns="" xmlns:p14="http://schemas.microsoft.com/office/powerpoint/2010/main" val="1260774230"/>
              </p:ext>
            </p:extLst>
          </p:nvPr>
        </p:nvGraphicFramePr>
        <p:xfrm>
          <a:off x="1059676" y="2813538"/>
          <a:ext cx="1851088" cy="2741347"/>
        </p:xfrm>
        <a:graphic>
          <a:graphicData uri="http://schemas.openxmlformats.org/drawingml/2006/table">
            <a:tbl>
              <a:tblPr firstRow="1" bandRow="1">
                <a:tableStyleId>{5C22544A-7EE6-4342-B048-85BDC9FD1C3A}</a:tableStyleId>
              </a:tblPr>
              <a:tblGrid>
                <a:gridCol w="841019"/>
                <a:gridCol w="1010069"/>
              </a:tblGrid>
              <a:tr h="844062">
                <a:tc>
                  <a:txBody>
                    <a:bodyPr/>
                    <a:lstStyle/>
                    <a:p>
                      <a:pPr algn="ctr"/>
                      <a:r>
                        <a:rPr lang="en-US" sz="1600" b="0" i="0" u="none" baseline="0" dirty="0" smtClean="0">
                          <a:solidFill>
                            <a:srgbClr val="000000"/>
                          </a:solidFill>
                          <a:latin typeface="Times New Roman - 21"/>
                        </a:rPr>
                        <a:t># of Books
(x)</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Total Cost </a:t>
                      </a:r>
                    </a:p>
                    <a:p>
                      <a:pPr algn="ctr"/>
                      <a:r>
                        <a:rPr lang="en-US" sz="1600" b="0" i="0" u="none" baseline="0" dirty="0" smtClean="0">
                          <a:solidFill>
                            <a:srgbClr val="000000"/>
                          </a:solidFill>
                          <a:latin typeface="Times New Roman - 21"/>
                        </a:rPr>
                        <a:t>(y)</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9457">
                <a:tc>
                  <a:txBody>
                    <a:bodyPr/>
                    <a:lstStyle/>
                    <a:p>
                      <a:pPr algn="ctr"/>
                      <a:r>
                        <a:rPr lang="en-US" sz="1600" b="0" i="0" u="none" baseline="0" dirty="0" smtClean="0">
                          <a:solidFill>
                            <a:srgbClr val="000000"/>
                          </a:solidFill>
                          <a:latin typeface="Times New Roman - 21"/>
                        </a:rPr>
                        <a:t>1</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9457">
                <a:tc>
                  <a:txBody>
                    <a:bodyPr/>
                    <a:lstStyle/>
                    <a:p>
                      <a:pPr algn="ctr"/>
                      <a:endParaRPr lang="en-US" sz="1100" dirty="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9457">
                <a:tc>
                  <a:txBody>
                    <a:bodyPr/>
                    <a:lstStyle/>
                    <a:p>
                      <a:pPr algn="ctr"/>
                      <a:endParaRPr lang="en-US" sz="1100" dirty="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9457">
                <a:tc>
                  <a:txBody>
                    <a:bodyPr/>
                    <a:lstStyle/>
                    <a:p>
                      <a:pPr algn="ctr"/>
                      <a:endParaRPr lang="en-US" sz="1100" dirty="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9457">
                <a:tc>
                  <a:txBody>
                    <a:bodyPr/>
                    <a:lstStyle/>
                    <a:p>
                      <a:pPr algn="ctr"/>
                      <a:endParaRPr lang="en-US" sz="1100" dirty="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endParaRPr lang="en-US" sz="1100" dirty="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pic>
        <p:nvPicPr>
          <p:cNvPr id="8" name="Picture 7"/>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191000" y="2590800"/>
            <a:ext cx="3829050" cy="3800475"/>
          </a:xfrm>
          <a:prstGeom prst="rect">
            <a:avLst/>
          </a:prstGeom>
        </p:spPr>
      </p:pic>
    </p:spTree>
    <p:extLst>
      <p:ext uri="{BB962C8B-B14F-4D97-AF65-F5344CB8AC3E}">
        <p14:creationId xmlns="" xmlns:p14="http://schemas.microsoft.com/office/powerpoint/2010/main" val="857670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8151" y="555177"/>
            <a:ext cx="88456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14</a:t>
            </a:r>
          </a:p>
        </p:txBody>
      </p:sp>
      <p:sp>
        <p:nvSpPr>
          <p:cNvPr id="3" name="TextBox 2"/>
          <p:cNvSpPr txBox="1"/>
          <p:nvPr/>
        </p:nvSpPr>
        <p:spPr>
          <a:xfrm>
            <a:off x="990600" y="555177"/>
            <a:ext cx="8126730" cy="937266"/>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A plane descends at a rate of 50 feet per minute. Which graph represents this scenario?</a:t>
            </a:r>
          </a:p>
        </p:txBody>
      </p:sp>
      <p:sp>
        <p:nvSpPr>
          <p:cNvPr id="4" name="TextBox 3"/>
          <p:cNvSpPr txBox="1"/>
          <p:nvPr/>
        </p:nvSpPr>
        <p:spPr>
          <a:xfrm>
            <a:off x="853440" y="1547628"/>
            <a:ext cx="137160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5322570" y="1538373"/>
            <a:ext cx="138303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6" name="TextBox 5"/>
          <p:cNvSpPr txBox="1"/>
          <p:nvPr/>
        </p:nvSpPr>
        <p:spPr>
          <a:xfrm>
            <a:off x="2899410" y="4267200"/>
            <a:ext cx="140589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pic>
        <p:nvPicPr>
          <p:cNvPr id="34" name="Picture 33"/>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48590" y="83296"/>
            <a:ext cx="3108960" cy="46275"/>
          </a:xfrm>
          <a:prstGeom prst="rect">
            <a:avLst/>
          </a:prstGeom>
          <a:solidFill>
            <a:scrgbClr r="0" g="0" b="0">
              <a:alpha val="0"/>
            </a:scrgbClr>
          </a:solidFill>
        </p:spPr>
      </p:pic>
      <p:pic>
        <p:nvPicPr>
          <p:cNvPr id="35" name="Picture 3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524003" y="1547628"/>
            <a:ext cx="2425065" cy="2461260"/>
          </a:xfrm>
          <a:prstGeom prst="rect">
            <a:avLst/>
          </a:prstGeom>
        </p:spPr>
      </p:pic>
      <p:pic>
        <p:nvPicPr>
          <p:cNvPr id="36" name="Picture 3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096001" y="1547631"/>
            <a:ext cx="2479358" cy="2352675"/>
          </a:xfrm>
          <a:prstGeom prst="rect">
            <a:avLst/>
          </a:prstGeom>
        </p:spPr>
      </p:pic>
      <p:pic>
        <p:nvPicPr>
          <p:cNvPr id="37" name="Picture 36"/>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3581402" y="4191000"/>
            <a:ext cx="2397919" cy="2316480"/>
          </a:xfrm>
          <a:prstGeom prst="rect">
            <a:avLst/>
          </a:prstGeom>
        </p:spPr>
      </p:pic>
      <p:sp>
        <p:nvSpPr>
          <p:cNvPr id="38" name="Oval 37"/>
          <p:cNvSpPr/>
          <p:nvPr/>
        </p:nvSpPr>
        <p:spPr>
          <a:xfrm>
            <a:off x="381000" y="16306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39" name="Oval 38"/>
          <p:cNvSpPr/>
          <p:nvPr/>
        </p:nvSpPr>
        <p:spPr>
          <a:xfrm>
            <a:off x="4953000" y="1650642"/>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40" name="Oval 39"/>
          <p:cNvSpPr/>
          <p:nvPr/>
        </p:nvSpPr>
        <p:spPr>
          <a:xfrm>
            <a:off x="2590800" y="434685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19640122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8151" y="587351"/>
            <a:ext cx="75883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15</a:t>
            </a:r>
          </a:p>
        </p:txBody>
      </p:sp>
      <p:sp>
        <p:nvSpPr>
          <p:cNvPr id="3" name="TextBox 2"/>
          <p:cNvSpPr txBox="1"/>
          <p:nvPr/>
        </p:nvSpPr>
        <p:spPr>
          <a:xfrm>
            <a:off x="1169671" y="587351"/>
            <a:ext cx="75883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Which scenario does the graph represent?</a:t>
            </a:r>
          </a:p>
        </p:txBody>
      </p:sp>
      <p:sp>
        <p:nvSpPr>
          <p:cNvPr id="4" name="TextBox 3"/>
          <p:cNvSpPr txBox="1"/>
          <p:nvPr/>
        </p:nvSpPr>
        <p:spPr>
          <a:xfrm>
            <a:off x="1497330" y="1207440"/>
            <a:ext cx="4457700" cy="444824"/>
          </a:xfrm>
          <a:prstGeom prst="rect">
            <a:avLst/>
          </a:prstGeom>
          <a:noFill/>
        </p:spPr>
        <p:txBody>
          <a:bodyPr vert="horz" lIns="74761" tIns="37381" rIns="74761" bIns="37381" rtlCol="0">
            <a:spAutoFit/>
          </a:bodyPr>
          <a:lstStyle/>
          <a:p>
            <a:r>
              <a:rPr lang="en-US" sz="2400" b="1">
                <a:solidFill>
                  <a:srgbClr val="000000"/>
                </a:solidFill>
                <a:latin typeface="Arial" pitchFamily="34" charset="0"/>
                <a:cs typeface="Arial" pitchFamily="34" charset="0"/>
              </a:rPr>
              <a:t>A</a:t>
            </a:r>
          </a:p>
        </p:txBody>
      </p:sp>
      <p:sp>
        <p:nvSpPr>
          <p:cNvPr id="5" name="TextBox 4"/>
          <p:cNvSpPr txBox="1"/>
          <p:nvPr/>
        </p:nvSpPr>
        <p:spPr>
          <a:xfrm>
            <a:off x="2228850" y="1207440"/>
            <a:ext cx="4457700" cy="444824"/>
          </a:xfrm>
          <a:prstGeom prst="rect">
            <a:avLst/>
          </a:prstGeom>
          <a:noFill/>
        </p:spPr>
        <p:txBody>
          <a:bodyPr vert="horz" lIns="74761" tIns="37381" rIns="74761" bIns="37381" rtlCol="0">
            <a:spAutoFit/>
          </a:bodyPr>
          <a:lstStyle/>
          <a:p>
            <a:r>
              <a:rPr lang="en-US" sz="2400" b="1" smtClean="0">
                <a:solidFill>
                  <a:srgbClr val="000000"/>
                </a:solidFill>
                <a:latin typeface="Arial" pitchFamily="34" charset="0"/>
                <a:cs typeface="Arial" pitchFamily="34" charset="0"/>
              </a:rPr>
              <a:t>Mia earns $12 per hour.</a:t>
            </a:r>
            <a:endParaRPr lang="en-US" sz="2400" b="1">
              <a:solidFill>
                <a:srgbClr val="000000"/>
              </a:solidFill>
              <a:latin typeface="Arial" pitchFamily="34" charset="0"/>
              <a:cs typeface="Arial" pitchFamily="34" charset="0"/>
            </a:endParaRPr>
          </a:p>
        </p:txBody>
      </p:sp>
      <p:sp>
        <p:nvSpPr>
          <p:cNvPr id="6" name="TextBox 5"/>
          <p:cNvSpPr txBox="1"/>
          <p:nvPr/>
        </p:nvSpPr>
        <p:spPr>
          <a:xfrm>
            <a:off x="1497330" y="1660938"/>
            <a:ext cx="7989570" cy="444824"/>
          </a:xfrm>
          <a:prstGeom prst="rect">
            <a:avLst/>
          </a:prstGeom>
          <a:noFill/>
        </p:spPr>
        <p:txBody>
          <a:bodyPr vert="horz" lIns="74761" tIns="37381" rIns="74761" bIns="37381" rtlCol="0">
            <a:spAutoFit/>
          </a:bodyPr>
          <a:lstStyle/>
          <a:p>
            <a:r>
              <a:rPr lang="en-US" sz="2400" b="1">
                <a:solidFill>
                  <a:srgbClr val="000000"/>
                </a:solidFill>
                <a:latin typeface="Arial" pitchFamily="34" charset="0"/>
                <a:cs typeface="Arial" pitchFamily="34" charset="0"/>
              </a:rPr>
              <a:t>B</a:t>
            </a:r>
          </a:p>
        </p:txBody>
      </p:sp>
      <p:sp>
        <p:nvSpPr>
          <p:cNvPr id="7" name="TextBox 6"/>
          <p:cNvSpPr txBox="1"/>
          <p:nvPr/>
        </p:nvSpPr>
        <p:spPr>
          <a:xfrm>
            <a:off x="2228850" y="1660938"/>
            <a:ext cx="6823710" cy="814156"/>
          </a:xfrm>
          <a:prstGeom prst="rect">
            <a:avLst/>
          </a:prstGeom>
          <a:noFill/>
        </p:spPr>
        <p:txBody>
          <a:bodyPr vert="horz" wrap="square" lIns="74761" tIns="37381" rIns="74761" bIns="37381" rtlCol="0">
            <a:spAutoFit/>
          </a:bodyPr>
          <a:lstStyle/>
          <a:p>
            <a:r>
              <a:rPr lang="en-US" sz="2400" b="1" dirty="0" smtClean="0">
                <a:solidFill>
                  <a:srgbClr val="000000"/>
                </a:solidFill>
                <a:latin typeface="Arial" pitchFamily="34" charset="0"/>
                <a:cs typeface="Arial" pitchFamily="34" charset="0"/>
              </a:rPr>
              <a:t>The river rose at a steady rate of 15 feet per hour.</a:t>
            </a:r>
            <a:endParaRPr lang="en-US" sz="2400" b="1" dirty="0">
              <a:solidFill>
                <a:srgbClr val="000000"/>
              </a:solidFill>
              <a:latin typeface="Arial" pitchFamily="34" charset="0"/>
              <a:cs typeface="Arial" pitchFamily="34" charset="0"/>
            </a:endParaRPr>
          </a:p>
        </p:txBody>
      </p:sp>
      <p:sp>
        <p:nvSpPr>
          <p:cNvPr id="8" name="TextBox 7"/>
          <p:cNvSpPr txBox="1"/>
          <p:nvPr/>
        </p:nvSpPr>
        <p:spPr>
          <a:xfrm>
            <a:off x="1497330" y="2431286"/>
            <a:ext cx="7555230" cy="444824"/>
          </a:xfrm>
          <a:prstGeom prst="rect">
            <a:avLst/>
          </a:prstGeom>
          <a:noFill/>
        </p:spPr>
        <p:txBody>
          <a:bodyPr vert="horz" lIns="74761" tIns="37381" rIns="74761" bIns="37381" rtlCol="0">
            <a:spAutoFit/>
          </a:bodyPr>
          <a:lstStyle/>
          <a:p>
            <a:r>
              <a:rPr lang="en-US" sz="2400" b="1">
                <a:solidFill>
                  <a:srgbClr val="000000"/>
                </a:solidFill>
                <a:latin typeface="Arial" pitchFamily="34" charset="0"/>
                <a:cs typeface="Arial" pitchFamily="34" charset="0"/>
              </a:rPr>
              <a:t>C</a:t>
            </a:r>
          </a:p>
        </p:txBody>
      </p:sp>
      <p:sp>
        <p:nvSpPr>
          <p:cNvPr id="9" name="TextBox 8"/>
          <p:cNvSpPr txBox="1"/>
          <p:nvPr/>
        </p:nvSpPr>
        <p:spPr>
          <a:xfrm>
            <a:off x="2228850" y="2431286"/>
            <a:ext cx="6915150" cy="444824"/>
          </a:xfrm>
          <a:prstGeom prst="rect">
            <a:avLst/>
          </a:prstGeom>
          <a:noFill/>
        </p:spPr>
        <p:txBody>
          <a:bodyPr vert="horz" wrap="square" lIns="74761" tIns="37381" rIns="74761" bIns="37381" rtlCol="0">
            <a:spAutoFit/>
          </a:bodyPr>
          <a:lstStyle/>
          <a:p>
            <a:r>
              <a:rPr lang="en-US" sz="2400" b="1" dirty="0" smtClean="0">
                <a:solidFill>
                  <a:srgbClr val="000000"/>
                </a:solidFill>
                <a:latin typeface="Arial" pitchFamily="34" charset="0"/>
                <a:cs typeface="Arial" pitchFamily="34" charset="0"/>
              </a:rPr>
              <a:t>The stock value decreased by $.50 per minute</a:t>
            </a:r>
            <a:endParaRPr lang="en-US" sz="2400" b="1" dirty="0">
              <a:solidFill>
                <a:srgbClr val="000000"/>
              </a:solidFill>
              <a:latin typeface="Arial" pitchFamily="34" charset="0"/>
              <a:cs typeface="Arial" pitchFamily="34" charset="0"/>
            </a:endParaRPr>
          </a:p>
        </p:txBody>
      </p:sp>
      <p:sp>
        <p:nvSpPr>
          <p:cNvPr id="10" name="TextBox 9"/>
          <p:cNvSpPr txBox="1"/>
          <p:nvPr/>
        </p:nvSpPr>
        <p:spPr>
          <a:xfrm>
            <a:off x="1497330" y="2884784"/>
            <a:ext cx="6503670" cy="444824"/>
          </a:xfrm>
          <a:prstGeom prst="rect">
            <a:avLst/>
          </a:prstGeom>
          <a:noFill/>
        </p:spPr>
        <p:txBody>
          <a:bodyPr vert="horz" lIns="74761" tIns="37381" rIns="74761" bIns="37381" rtlCol="0">
            <a:spAutoFit/>
          </a:bodyPr>
          <a:lstStyle/>
          <a:p>
            <a:r>
              <a:rPr lang="en-US" sz="2400" b="1">
                <a:solidFill>
                  <a:srgbClr val="000000"/>
                </a:solidFill>
                <a:latin typeface="Arial" pitchFamily="34" charset="0"/>
                <a:cs typeface="Arial" pitchFamily="34" charset="0"/>
              </a:rPr>
              <a:t>D</a:t>
            </a:r>
          </a:p>
        </p:txBody>
      </p:sp>
      <p:sp>
        <p:nvSpPr>
          <p:cNvPr id="11" name="TextBox 10"/>
          <p:cNvSpPr txBox="1"/>
          <p:nvPr/>
        </p:nvSpPr>
        <p:spPr>
          <a:xfrm>
            <a:off x="2228850" y="2884784"/>
            <a:ext cx="6503670" cy="444824"/>
          </a:xfrm>
          <a:prstGeom prst="rect">
            <a:avLst/>
          </a:prstGeom>
          <a:noFill/>
        </p:spPr>
        <p:txBody>
          <a:bodyPr vert="horz" lIns="74761" tIns="37381" rIns="74761" bIns="37381" rtlCol="0">
            <a:spAutoFit/>
          </a:bodyPr>
          <a:lstStyle/>
          <a:p>
            <a:r>
              <a:rPr lang="en-US" sz="2400" b="1" smtClean="0">
                <a:solidFill>
                  <a:srgbClr val="000000"/>
                </a:solidFill>
                <a:latin typeface="Arial" pitchFamily="34" charset="0"/>
                <a:cs typeface="Arial" pitchFamily="34" charset="0"/>
              </a:rPr>
              <a:t>The plane traveled 300 miles per hour.</a:t>
            </a:r>
            <a:endParaRPr lang="en-US" sz="2400" b="1">
              <a:solidFill>
                <a:srgbClr val="000000"/>
              </a:solidFill>
              <a:latin typeface="Arial" pitchFamily="34" charset="0"/>
              <a:cs typeface="Arial" pitchFamily="34" charset="0"/>
            </a:endParaRPr>
          </a:p>
        </p:txBody>
      </p:sp>
      <p:pic>
        <p:nvPicPr>
          <p:cNvPr id="21" name="Picture 20"/>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74041"/>
            <a:ext cx="3108960" cy="46275"/>
          </a:xfrm>
          <a:prstGeom prst="rect">
            <a:avLst/>
          </a:prstGeom>
          <a:solidFill>
            <a:scrgbClr r="0" g="0" b="0">
              <a:alpha val="0"/>
            </a:scrgbClr>
          </a:solidFill>
        </p:spPr>
      </p:pic>
      <p:sp>
        <p:nvSpPr>
          <p:cNvPr id="22" name="Oval 21"/>
          <p:cNvSpPr/>
          <p:nvPr/>
        </p:nvSpPr>
        <p:spPr>
          <a:xfrm>
            <a:off x="1059015" y="1275026"/>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23" name="Oval 22"/>
          <p:cNvSpPr/>
          <p:nvPr/>
        </p:nvSpPr>
        <p:spPr>
          <a:xfrm>
            <a:off x="1066800" y="17068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24" name="Oval 23"/>
          <p:cNvSpPr/>
          <p:nvPr/>
        </p:nvSpPr>
        <p:spPr>
          <a:xfrm>
            <a:off x="1066800" y="24688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25" name="Oval 24"/>
          <p:cNvSpPr/>
          <p:nvPr/>
        </p:nvSpPr>
        <p:spPr>
          <a:xfrm>
            <a:off x="1066800" y="29260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pic>
        <p:nvPicPr>
          <p:cNvPr id="26" name="Picture 25"/>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639590" y="3352800"/>
            <a:ext cx="3463290" cy="3343275"/>
          </a:xfrm>
          <a:prstGeom prst="rect">
            <a:avLst/>
          </a:prstGeom>
        </p:spPr>
      </p:pic>
    </p:spTree>
    <p:extLst>
      <p:ext uri="{BB962C8B-B14F-4D97-AF65-F5344CB8AC3E}">
        <p14:creationId xmlns="" xmlns:p14="http://schemas.microsoft.com/office/powerpoint/2010/main" val="39308001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8151" y="583649"/>
            <a:ext cx="75883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16</a:t>
            </a:r>
          </a:p>
        </p:txBody>
      </p:sp>
      <p:sp>
        <p:nvSpPr>
          <p:cNvPr id="3" name="TextBox 2"/>
          <p:cNvSpPr txBox="1"/>
          <p:nvPr/>
        </p:nvSpPr>
        <p:spPr>
          <a:xfrm>
            <a:off x="1169671" y="583649"/>
            <a:ext cx="758832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Which scenario does the graph represent?</a:t>
            </a:r>
          </a:p>
        </p:txBody>
      </p:sp>
      <p:sp>
        <p:nvSpPr>
          <p:cNvPr id="4" name="TextBox 3"/>
          <p:cNvSpPr txBox="1"/>
          <p:nvPr/>
        </p:nvSpPr>
        <p:spPr>
          <a:xfrm>
            <a:off x="1508760" y="1143000"/>
            <a:ext cx="8059979" cy="444824"/>
          </a:xfrm>
          <a:prstGeom prst="rect">
            <a:avLst/>
          </a:prstGeom>
          <a:noFill/>
        </p:spPr>
        <p:txBody>
          <a:bodyPr vert="horz" lIns="74761" tIns="37381" rIns="74761" bIns="37381" rtlCol="0">
            <a:spAutoFit/>
          </a:bodyPr>
          <a:lstStyle/>
          <a:p>
            <a:r>
              <a:rPr lang="en-US" sz="2400" b="1">
                <a:solidFill>
                  <a:srgbClr val="000000"/>
                </a:solidFill>
                <a:latin typeface="Arial" pitchFamily="34" charset="0"/>
                <a:cs typeface="Arial" pitchFamily="34" charset="0"/>
              </a:rPr>
              <a:t>A</a:t>
            </a:r>
          </a:p>
        </p:txBody>
      </p:sp>
      <p:sp>
        <p:nvSpPr>
          <p:cNvPr id="5" name="TextBox 4"/>
          <p:cNvSpPr txBox="1"/>
          <p:nvPr/>
        </p:nvSpPr>
        <p:spPr>
          <a:xfrm>
            <a:off x="2240280" y="1143000"/>
            <a:ext cx="6751320" cy="814156"/>
          </a:xfrm>
          <a:prstGeom prst="rect">
            <a:avLst/>
          </a:prstGeom>
          <a:noFill/>
        </p:spPr>
        <p:txBody>
          <a:bodyPr vert="horz" wrap="square" lIns="74761" tIns="37381" rIns="74761" bIns="37381" rtlCol="0">
            <a:spAutoFit/>
          </a:bodyPr>
          <a:lstStyle/>
          <a:p>
            <a:r>
              <a:rPr lang="en-US" sz="2400" b="1" dirty="0">
                <a:solidFill>
                  <a:srgbClr val="000000"/>
                </a:solidFill>
                <a:latin typeface="Arial" pitchFamily="34" charset="0"/>
                <a:cs typeface="Arial" pitchFamily="34" charset="0"/>
              </a:rPr>
              <a:t>Tia starts out with $30. Every hour Tia earns an additional $20.</a:t>
            </a:r>
          </a:p>
        </p:txBody>
      </p:sp>
      <p:sp>
        <p:nvSpPr>
          <p:cNvPr id="6" name="TextBox 5"/>
          <p:cNvSpPr txBox="1"/>
          <p:nvPr/>
        </p:nvSpPr>
        <p:spPr>
          <a:xfrm>
            <a:off x="1497330" y="1962036"/>
            <a:ext cx="6892290" cy="444824"/>
          </a:xfrm>
          <a:prstGeom prst="rect">
            <a:avLst/>
          </a:prstGeom>
          <a:noFill/>
        </p:spPr>
        <p:txBody>
          <a:bodyPr vert="horz" lIns="74761" tIns="37381" rIns="74761" bIns="37381" rtlCol="0">
            <a:spAutoFit/>
          </a:bodyPr>
          <a:lstStyle/>
          <a:p>
            <a:r>
              <a:rPr lang="en-US" sz="2400" b="1">
                <a:solidFill>
                  <a:srgbClr val="000000"/>
                </a:solidFill>
                <a:latin typeface="Arial" pitchFamily="34" charset="0"/>
                <a:cs typeface="Arial" pitchFamily="34" charset="0"/>
              </a:rPr>
              <a:t>B</a:t>
            </a:r>
          </a:p>
        </p:txBody>
      </p:sp>
      <p:sp>
        <p:nvSpPr>
          <p:cNvPr id="7" name="TextBox 6"/>
          <p:cNvSpPr txBox="1"/>
          <p:nvPr/>
        </p:nvSpPr>
        <p:spPr>
          <a:xfrm>
            <a:off x="2228850" y="1962036"/>
            <a:ext cx="6892290" cy="814156"/>
          </a:xfrm>
          <a:prstGeom prst="rect">
            <a:avLst/>
          </a:prstGeom>
          <a:noFill/>
        </p:spPr>
        <p:txBody>
          <a:bodyPr vert="horz" lIns="74761" tIns="37381" rIns="74761" bIns="37381" rtlCol="0">
            <a:spAutoFit/>
          </a:bodyPr>
          <a:lstStyle/>
          <a:p>
            <a:r>
              <a:rPr lang="en-US" sz="2400" b="1" dirty="0">
                <a:solidFill>
                  <a:srgbClr val="000000"/>
                </a:solidFill>
                <a:latin typeface="Arial" pitchFamily="34" charset="0"/>
                <a:cs typeface="Arial" pitchFamily="34" charset="0"/>
              </a:rPr>
              <a:t>Tia starts out with $50. Every minute she spends $5.</a:t>
            </a:r>
          </a:p>
        </p:txBody>
      </p:sp>
      <p:sp>
        <p:nvSpPr>
          <p:cNvPr id="8" name="TextBox 7"/>
          <p:cNvSpPr txBox="1"/>
          <p:nvPr/>
        </p:nvSpPr>
        <p:spPr>
          <a:xfrm>
            <a:off x="1497330" y="2796534"/>
            <a:ext cx="4743450" cy="444824"/>
          </a:xfrm>
          <a:prstGeom prst="rect">
            <a:avLst/>
          </a:prstGeom>
          <a:noFill/>
        </p:spPr>
        <p:txBody>
          <a:bodyPr vert="horz" lIns="74761" tIns="37381" rIns="74761" bIns="37381" rtlCol="0">
            <a:spAutoFit/>
          </a:bodyPr>
          <a:lstStyle/>
          <a:p>
            <a:r>
              <a:rPr lang="en-US" sz="2400" b="1">
                <a:solidFill>
                  <a:srgbClr val="000000"/>
                </a:solidFill>
                <a:latin typeface="Arial" pitchFamily="34" charset="0"/>
                <a:cs typeface="Arial" pitchFamily="34" charset="0"/>
              </a:rPr>
              <a:t>C</a:t>
            </a:r>
          </a:p>
        </p:txBody>
      </p:sp>
      <p:sp>
        <p:nvSpPr>
          <p:cNvPr id="9" name="TextBox 8"/>
          <p:cNvSpPr txBox="1"/>
          <p:nvPr/>
        </p:nvSpPr>
        <p:spPr>
          <a:xfrm>
            <a:off x="2228849" y="2796534"/>
            <a:ext cx="5797621" cy="444824"/>
          </a:xfrm>
          <a:prstGeom prst="rect">
            <a:avLst/>
          </a:prstGeom>
          <a:noFill/>
        </p:spPr>
        <p:txBody>
          <a:bodyPr vert="horz" wrap="square" lIns="74761" tIns="37381" rIns="74761" bIns="37381" rtlCol="0">
            <a:spAutoFit/>
          </a:bodyPr>
          <a:lstStyle/>
          <a:p>
            <a:r>
              <a:rPr lang="en-US" sz="2400" b="1" dirty="0">
                <a:solidFill>
                  <a:srgbClr val="000000"/>
                </a:solidFill>
                <a:latin typeface="Arial" pitchFamily="34" charset="0"/>
                <a:cs typeface="Arial" pitchFamily="34" charset="0"/>
              </a:rPr>
              <a:t>Tia runs a mile every 20 minutes.</a:t>
            </a:r>
          </a:p>
        </p:txBody>
      </p:sp>
      <p:pic>
        <p:nvPicPr>
          <p:cNvPr id="17" name="Picture 16"/>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83296"/>
            <a:ext cx="3108960" cy="46275"/>
          </a:xfrm>
          <a:prstGeom prst="rect">
            <a:avLst/>
          </a:prstGeom>
          <a:solidFill>
            <a:scrgbClr r="0" g="0" b="0">
              <a:alpha val="0"/>
            </a:scrgbClr>
          </a:solidFill>
        </p:spPr>
      </p:pic>
      <p:sp>
        <p:nvSpPr>
          <p:cNvPr id="18" name="Oval 17"/>
          <p:cNvSpPr/>
          <p:nvPr/>
        </p:nvSpPr>
        <p:spPr>
          <a:xfrm>
            <a:off x="1143000" y="12192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9" name="Oval 18"/>
          <p:cNvSpPr/>
          <p:nvPr/>
        </p:nvSpPr>
        <p:spPr>
          <a:xfrm>
            <a:off x="1143000" y="2007704"/>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20" name="Oval 19"/>
          <p:cNvSpPr/>
          <p:nvPr/>
        </p:nvSpPr>
        <p:spPr>
          <a:xfrm>
            <a:off x="1143000" y="2845904"/>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pic>
        <p:nvPicPr>
          <p:cNvPr id="21" name="Picture 2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581278" y="3276599"/>
            <a:ext cx="3583305" cy="3471863"/>
          </a:xfrm>
          <a:prstGeom prst="rect">
            <a:avLst/>
          </a:prstGeom>
        </p:spPr>
      </p:pic>
    </p:spTree>
    <p:extLst>
      <p:ext uri="{BB962C8B-B14F-4D97-AF65-F5344CB8AC3E}">
        <p14:creationId xmlns="" xmlns:p14="http://schemas.microsoft.com/office/powerpoint/2010/main" val="35724007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8151" y="573507"/>
            <a:ext cx="875418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17</a:t>
            </a:r>
          </a:p>
        </p:txBody>
      </p:sp>
      <p:sp>
        <p:nvSpPr>
          <p:cNvPr id="3" name="TextBox 2"/>
          <p:cNvSpPr txBox="1"/>
          <p:nvPr/>
        </p:nvSpPr>
        <p:spPr>
          <a:xfrm>
            <a:off x="1169670" y="573507"/>
            <a:ext cx="8126730" cy="1799041"/>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 dogwood tree grew at the rate of 4 feet per year. Which table represents the relationship between the height of the tree (h) and the number of years (t)?</a:t>
            </a:r>
          </a:p>
        </p:txBody>
      </p:sp>
      <p:sp>
        <p:nvSpPr>
          <p:cNvPr id="4" name="TextBox 3"/>
          <p:cNvSpPr txBox="1"/>
          <p:nvPr/>
        </p:nvSpPr>
        <p:spPr>
          <a:xfrm>
            <a:off x="1522514" y="2319320"/>
            <a:ext cx="137160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5157254" y="2291555"/>
            <a:ext cx="138303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6" name="TextBox 5"/>
          <p:cNvSpPr txBox="1"/>
          <p:nvPr/>
        </p:nvSpPr>
        <p:spPr>
          <a:xfrm>
            <a:off x="1556804" y="4605320"/>
            <a:ext cx="140589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sp>
        <p:nvSpPr>
          <p:cNvPr id="7" name="TextBox 6"/>
          <p:cNvSpPr txBox="1"/>
          <p:nvPr/>
        </p:nvSpPr>
        <p:spPr>
          <a:xfrm>
            <a:off x="5181600" y="4623705"/>
            <a:ext cx="1405890" cy="506379"/>
          </a:xfrm>
          <a:prstGeom prst="rect">
            <a:avLst/>
          </a:prstGeom>
          <a:noFill/>
        </p:spPr>
        <p:txBody>
          <a:bodyPr vert="horz" lIns="74761" tIns="37381" rIns="74761" bIns="37381" rtlCol="0">
            <a:spAutoFit/>
          </a:bodyPr>
          <a:lstStyle/>
          <a:p>
            <a:r>
              <a:rPr lang="en-US" sz="2800" b="1" dirty="0" smtClean="0">
                <a:solidFill>
                  <a:srgbClr val="000000"/>
                </a:solidFill>
                <a:latin typeface="Arial" pitchFamily="34" charset="0"/>
                <a:cs typeface="Arial" pitchFamily="34" charset="0"/>
              </a:rPr>
              <a:t>D</a:t>
            </a:r>
            <a:endParaRPr lang="en-US" sz="2800" b="1" dirty="0">
              <a:solidFill>
                <a:srgbClr val="000000"/>
              </a:solidFill>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 xmlns:p14="http://schemas.microsoft.com/office/powerpoint/2010/main" val="4234333856"/>
              </p:ext>
            </p:extLst>
          </p:nvPr>
        </p:nvGraphicFramePr>
        <p:xfrm>
          <a:off x="2585504" y="2550696"/>
          <a:ext cx="1647406" cy="1480808"/>
        </p:xfrm>
        <a:graphic>
          <a:graphicData uri="http://schemas.openxmlformats.org/drawingml/2006/table">
            <a:tbl>
              <a:tblPr firstRow="1" bandRow="1">
                <a:tableStyleId>{5C22544A-7EE6-4342-B048-85BDC9FD1C3A}</a:tableStyleId>
              </a:tblPr>
              <a:tblGrid>
                <a:gridCol w="864680"/>
                <a:gridCol w="782726"/>
              </a:tblGrid>
              <a:tr h="370202">
                <a:tc>
                  <a:txBody>
                    <a:bodyPr/>
                    <a:lstStyle/>
                    <a:p>
                      <a:pPr algn="ctr"/>
                      <a:r>
                        <a:rPr lang="en-US" sz="1600" b="0" i="0" u="none" baseline="0" dirty="0" smtClean="0">
                          <a:solidFill>
                            <a:srgbClr val="000000"/>
                          </a:solidFill>
                          <a:latin typeface="Times New Roman - 21"/>
                        </a:rPr>
                        <a:t>t</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h</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4</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2</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5</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3</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6</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9" name="Table 8"/>
          <p:cNvGraphicFramePr>
            <a:graphicFrameLocks noGrp="1"/>
          </p:cNvGraphicFramePr>
          <p:nvPr>
            <p:extLst>
              <p:ext uri="{D42A27DB-BD31-4B8C-83A1-F6EECF244321}">
                <p14:modId xmlns="" xmlns:p14="http://schemas.microsoft.com/office/powerpoint/2010/main" val="3221072897"/>
              </p:ext>
            </p:extLst>
          </p:nvPr>
        </p:nvGraphicFramePr>
        <p:xfrm>
          <a:off x="6128804" y="2504421"/>
          <a:ext cx="1647406" cy="1480808"/>
        </p:xfrm>
        <a:graphic>
          <a:graphicData uri="http://schemas.openxmlformats.org/drawingml/2006/table">
            <a:tbl>
              <a:tblPr firstRow="1" bandRow="1">
                <a:tableStyleId>{5C22544A-7EE6-4342-B048-85BDC9FD1C3A}</a:tableStyleId>
              </a:tblPr>
              <a:tblGrid>
                <a:gridCol w="864680"/>
                <a:gridCol w="782726"/>
              </a:tblGrid>
              <a:tr h="370202">
                <a:tc>
                  <a:txBody>
                    <a:bodyPr/>
                    <a:lstStyle/>
                    <a:p>
                      <a:r>
                        <a:rPr lang="en-US" sz="1600" b="0" i="0" u="none" baseline="0" smtClean="0">
                          <a:solidFill>
                            <a:srgbClr val="000000"/>
                          </a:solidFill>
                          <a:latin typeface="Times New Roman - 21"/>
                        </a:rPr>
                        <a:t>t</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h</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3068381202"/>
              </p:ext>
            </p:extLst>
          </p:nvPr>
        </p:nvGraphicFramePr>
        <p:xfrm>
          <a:off x="6128804" y="2504421"/>
          <a:ext cx="1647406" cy="1480808"/>
        </p:xfrm>
        <a:graphic>
          <a:graphicData uri="http://schemas.openxmlformats.org/drawingml/2006/table">
            <a:tbl>
              <a:tblPr firstRow="1" bandRow="1">
                <a:tableStyleId>{5C22544A-7EE6-4342-B048-85BDC9FD1C3A}</a:tableStyleId>
              </a:tblPr>
              <a:tblGrid>
                <a:gridCol w="864680"/>
                <a:gridCol w="782726"/>
              </a:tblGrid>
              <a:tr h="370202">
                <a:tc>
                  <a:txBody>
                    <a:bodyPr/>
                    <a:lstStyle/>
                    <a:p>
                      <a:r>
                        <a:rPr lang="en-US" sz="1600" b="0" i="0" u="none" baseline="0" smtClean="0">
                          <a:solidFill>
                            <a:srgbClr val="000000"/>
                          </a:solidFill>
                          <a:latin typeface="Times New Roman - 21"/>
                        </a:rPr>
                        <a:t>t</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r>
                        <a:rPr lang="en-US" sz="1600" b="0" i="0" u="none" baseline="0" smtClean="0">
                          <a:solidFill>
                            <a:srgbClr val="000000"/>
                          </a:solidFill>
                          <a:latin typeface="Times New Roman - 21"/>
                        </a:rPr>
                        <a:t>h</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100"/>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11" name="Table 10"/>
          <p:cNvGraphicFramePr>
            <a:graphicFrameLocks noGrp="1"/>
          </p:cNvGraphicFramePr>
          <p:nvPr>
            <p:extLst>
              <p:ext uri="{D42A27DB-BD31-4B8C-83A1-F6EECF244321}">
                <p14:modId xmlns="" xmlns:p14="http://schemas.microsoft.com/office/powerpoint/2010/main" val="2307358069"/>
              </p:ext>
            </p:extLst>
          </p:nvPr>
        </p:nvGraphicFramePr>
        <p:xfrm>
          <a:off x="6128804" y="2504421"/>
          <a:ext cx="1647406" cy="1480808"/>
        </p:xfrm>
        <a:graphic>
          <a:graphicData uri="http://schemas.openxmlformats.org/drawingml/2006/table">
            <a:tbl>
              <a:tblPr firstRow="1" bandRow="1">
                <a:tableStyleId>{5C22544A-7EE6-4342-B048-85BDC9FD1C3A}</a:tableStyleId>
              </a:tblPr>
              <a:tblGrid>
                <a:gridCol w="864680"/>
                <a:gridCol w="782726"/>
              </a:tblGrid>
              <a:tr h="370202">
                <a:tc>
                  <a:txBody>
                    <a:bodyPr/>
                    <a:lstStyle/>
                    <a:p>
                      <a:pPr algn="ctr"/>
                      <a:r>
                        <a:rPr lang="en-US" sz="1600" b="0" i="0" u="none" baseline="0" dirty="0" smtClean="0">
                          <a:solidFill>
                            <a:srgbClr val="000000"/>
                          </a:solidFill>
                          <a:latin typeface="Times New Roman - 21"/>
                        </a:rPr>
                        <a:t>t</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h</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4</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3</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12</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5</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20</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12" name="Table 11"/>
          <p:cNvGraphicFramePr>
            <a:graphicFrameLocks noGrp="1"/>
          </p:cNvGraphicFramePr>
          <p:nvPr>
            <p:extLst>
              <p:ext uri="{D42A27DB-BD31-4B8C-83A1-F6EECF244321}">
                <p14:modId xmlns="" xmlns:p14="http://schemas.microsoft.com/office/powerpoint/2010/main" val="3637389942"/>
              </p:ext>
            </p:extLst>
          </p:nvPr>
        </p:nvGraphicFramePr>
        <p:xfrm>
          <a:off x="2642654" y="4910737"/>
          <a:ext cx="1647406" cy="1480808"/>
        </p:xfrm>
        <a:graphic>
          <a:graphicData uri="http://schemas.openxmlformats.org/drawingml/2006/table">
            <a:tbl>
              <a:tblPr firstRow="1" bandRow="1">
                <a:tableStyleId>{5C22544A-7EE6-4342-B048-85BDC9FD1C3A}</a:tableStyleId>
              </a:tblPr>
              <a:tblGrid>
                <a:gridCol w="864680"/>
                <a:gridCol w="782726"/>
              </a:tblGrid>
              <a:tr h="370202">
                <a:tc>
                  <a:txBody>
                    <a:bodyPr/>
                    <a:lstStyle/>
                    <a:p>
                      <a:pPr algn="ctr"/>
                      <a:r>
                        <a:rPr lang="en-US" sz="1600" b="0" i="0" u="none" baseline="0" dirty="0" smtClean="0">
                          <a:solidFill>
                            <a:srgbClr val="000000"/>
                          </a:solidFill>
                          <a:latin typeface="Times New Roman - 21"/>
                        </a:rPr>
                        <a:t>t</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h</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5</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10</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2</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15</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3</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graphicFrame>
        <p:nvGraphicFramePr>
          <p:cNvPr id="13" name="Table 12"/>
          <p:cNvGraphicFramePr>
            <a:graphicFrameLocks noGrp="1"/>
          </p:cNvGraphicFramePr>
          <p:nvPr>
            <p:extLst>
              <p:ext uri="{D42A27DB-BD31-4B8C-83A1-F6EECF244321}">
                <p14:modId xmlns="" xmlns:p14="http://schemas.microsoft.com/office/powerpoint/2010/main" val="1433368043"/>
              </p:ext>
            </p:extLst>
          </p:nvPr>
        </p:nvGraphicFramePr>
        <p:xfrm>
          <a:off x="6277394" y="4919992"/>
          <a:ext cx="1647406" cy="1480808"/>
        </p:xfrm>
        <a:graphic>
          <a:graphicData uri="http://schemas.openxmlformats.org/drawingml/2006/table">
            <a:tbl>
              <a:tblPr firstRow="1" bandRow="1">
                <a:tableStyleId>{5C22544A-7EE6-4342-B048-85BDC9FD1C3A}</a:tableStyleId>
              </a:tblPr>
              <a:tblGrid>
                <a:gridCol w="864680"/>
                <a:gridCol w="782726"/>
              </a:tblGrid>
              <a:tr h="370202">
                <a:tc>
                  <a:txBody>
                    <a:bodyPr/>
                    <a:lstStyle/>
                    <a:p>
                      <a:pPr algn="ctr"/>
                      <a:r>
                        <a:rPr lang="en-US" sz="1600" b="0" i="0" u="none" baseline="0" dirty="0" smtClean="0">
                          <a:solidFill>
                            <a:srgbClr val="000000"/>
                          </a:solidFill>
                          <a:latin typeface="Times New Roman - 21"/>
                        </a:rPr>
                        <a:t>t</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h</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4</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1</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8</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smtClean="0">
                          <a:solidFill>
                            <a:srgbClr val="000000"/>
                          </a:solidFill>
                          <a:latin typeface="Times New Roman - 21"/>
                        </a:rPr>
                        <a:t>2</a:t>
                      </a:r>
                      <a:endParaRPr lang="en-US" sz="1600" b="0" i="0" u="none" baseline="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370202">
                <a:tc>
                  <a:txBody>
                    <a:bodyPr/>
                    <a:lstStyle/>
                    <a:p>
                      <a:pPr algn="ctr"/>
                      <a:r>
                        <a:rPr lang="en-US" sz="1600" b="0" i="0" u="none" baseline="0" dirty="0" smtClean="0">
                          <a:solidFill>
                            <a:srgbClr val="000000"/>
                          </a:solidFill>
                          <a:latin typeface="Times New Roman - 21"/>
                        </a:rPr>
                        <a:t>12</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pPr algn="ctr"/>
                      <a:r>
                        <a:rPr lang="en-US" sz="1600" b="0" i="0" u="none" baseline="0" dirty="0" smtClean="0">
                          <a:solidFill>
                            <a:srgbClr val="000000"/>
                          </a:solidFill>
                          <a:latin typeface="Times New Roman - 21"/>
                        </a:rPr>
                        <a:t>3</a:t>
                      </a:r>
                      <a:endParaRPr lang="en-US" sz="1600" b="0" i="0" u="none" baseline="0" dirty="0">
                        <a:solidFill>
                          <a:srgbClr val="000000"/>
                        </a:solidFill>
                        <a:latin typeface="Times New Roman - 21"/>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pic>
        <p:nvPicPr>
          <p:cNvPr id="14" name="Picture 13"/>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37160" y="83296"/>
            <a:ext cx="3108960" cy="46275"/>
          </a:xfrm>
          <a:prstGeom prst="rect">
            <a:avLst/>
          </a:prstGeom>
          <a:solidFill>
            <a:scrgbClr r="0" g="0" b="0">
              <a:alpha val="0"/>
            </a:scrgbClr>
          </a:solidFill>
        </p:spPr>
      </p:pic>
      <p:sp>
        <p:nvSpPr>
          <p:cNvPr id="15" name="Oval 14"/>
          <p:cNvSpPr/>
          <p:nvPr/>
        </p:nvSpPr>
        <p:spPr>
          <a:xfrm>
            <a:off x="1143000" y="24384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6" name="Oval 15"/>
          <p:cNvSpPr/>
          <p:nvPr/>
        </p:nvSpPr>
        <p:spPr>
          <a:xfrm>
            <a:off x="1143000" y="4716243"/>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7" name="Oval 16"/>
          <p:cNvSpPr/>
          <p:nvPr/>
        </p:nvSpPr>
        <p:spPr>
          <a:xfrm>
            <a:off x="4831080" y="24384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8" name="Oval 17"/>
          <p:cNvSpPr/>
          <p:nvPr/>
        </p:nvSpPr>
        <p:spPr>
          <a:xfrm>
            <a:off x="4831080" y="4742001"/>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19896282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438151" y="563506"/>
            <a:ext cx="831984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18</a:t>
            </a:r>
          </a:p>
        </p:txBody>
      </p:sp>
      <p:sp>
        <p:nvSpPr>
          <p:cNvPr id="3" name="TextBox 2"/>
          <p:cNvSpPr txBox="1"/>
          <p:nvPr/>
        </p:nvSpPr>
        <p:spPr>
          <a:xfrm>
            <a:off x="1169670" y="563506"/>
            <a:ext cx="8126730" cy="937266"/>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The table and graph represent which equation?</a:t>
            </a:r>
          </a:p>
        </p:txBody>
      </p:sp>
      <p:sp>
        <p:nvSpPr>
          <p:cNvPr id="4" name="TextBox 3"/>
          <p:cNvSpPr txBox="1"/>
          <p:nvPr/>
        </p:nvSpPr>
        <p:spPr>
          <a:xfrm>
            <a:off x="1714500" y="1729644"/>
            <a:ext cx="235458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A</a:t>
            </a:r>
          </a:p>
        </p:txBody>
      </p:sp>
      <p:sp>
        <p:nvSpPr>
          <p:cNvPr id="5" name="TextBox 4"/>
          <p:cNvSpPr txBox="1"/>
          <p:nvPr/>
        </p:nvSpPr>
        <p:spPr>
          <a:xfrm>
            <a:off x="2446020" y="1729644"/>
            <a:ext cx="235458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y = 50x</a:t>
            </a:r>
          </a:p>
        </p:txBody>
      </p:sp>
      <p:sp>
        <p:nvSpPr>
          <p:cNvPr id="6" name="TextBox 5"/>
          <p:cNvSpPr txBox="1"/>
          <p:nvPr/>
        </p:nvSpPr>
        <p:spPr>
          <a:xfrm>
            <a:off x="1714500" y="2377498"/>
            <a:ext cx="236601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446020" y="2377498"/>
            <a:ext cx="236601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50y = x</a:t>
            </a:r>
          </a:p>
        </p:txBody>
      </p:sp>
      <p:sp>
        <p:nvSpPr>
          <p:cNvPr id="8" name="TextBox 7"/>
          <p:cNvSpPr txBox="1"/>
          <p:nvPr/>
        </p:nvSpPr>
        <p:spPr>
          <a:xfrm>
            <a:off x="1714500" y="2997587"/>
            <a:ext cx="259461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sp>
        <p:nvSpPr>
          <p:cNvPr id="9" name="TextBox 8"/>
          <p:cNvSpPr txBox="1"/>
          <p:nvPr/>
        </p:nvSpPr>
        <p:spPr>
          <a:xfrm>
            <a:off x="2446020" y="2997587"/>
            <a:ext cx="2594610" cy="506379"/>
          </a:xfrm>
          <a:prstGeom prst="rect">
            <a:avLst/>
          </a:prstGeom>
          <a:noFill/>
        </p:spPr>
        <p:txBody>
          <a:bodyPr vert="horz" lIns="74761" tIns="37381" rIns="74761" bIns="37381" rtlCol="0">
            <a:spAutoFit/>
          </a:bodyPr>
          <a:lstStyle/>
          <a:p>
            <a:r>
              <a:rPr lang="en-US" sz="2800" b="1" dirty="0">
                <a:solidFill>
                  <a:srgbClr val="000000"/>
                </a:solidFill>
                <a:latin typeface="Arial" pitchFamily="34" charset="0"/>
                <a:cs typeface="Arial" pitchFamily="34" charset="0"/>
              </a:rPr>
              <a:t>y = x </a:t>
            </a:r>
            <a:r>
              <a:rPr lang="en-US" sz="2800" b="1" dirty="0" smtClean="0">
                <a:solidFill>
                  <a:srgbClr val="000000"/>
                </a:solidFill>
                <a:latin typeface="Arial" pitchFamily="34" charset="0"/>
                <a:cs typeface="Arial" pitchFamily="34" charset="0"/>
              </a:rPr>
              <a:t>- 50</a:t>
            </a:r>
            <a:endParaRPr lang="en-US" sz="2800" b="1" dirty="0">
              <a:solidFill>
                <a:srgbClr val="000000"/>
              </a:solidFill>
              <a:latin typeface="Arial" pitchFamily="34" charset="0"/>
              <a:cs typeface="Arial" pitchFamily="34" charset="0"/>
            </a:endParaRPr>
          </a:p>
        </p:txBody>
      </p:sp>
      <p:sp>
        <p:nvSpPr>
          <p:cNvPr id="10" name="TextBox 9"/>
          <p:cNvSpPr txBox="1"/>
          <p:nvPr/>
        </p:nvSpPr>
        <p:spPr>
          <a:xfrm>
            <a:off x="1748790" y="3608421"/>
            <a:ext cx="277749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D</a:t>
            </a:r>
            <a:endParaRPr lang="en-US" sz="2800" b="1">
              <a:solidFill>
                <a:srgbClr val="000000"/>
              </a:solidFill>
              <a:latin typeface="Arial" pitchFamily="34" charset="0"/>
              <a:cs typeface="Arial" pitchFamily="34" charset="0"/>
            </a:endParaRPr>
          </a:p>
        </p:txBody>
      </p:sp>
      <p:sp>
        <p:nvSpPr>
          <p:cNvPr id="11" name="TextBox 10"/>
          <p:cNvSpPr txBox="1"/>
          <p:nvPr/>
        </p:nvSpPr>
        <p:spPr>
          <a:xfrm>
            <a:off x="2480310" y="3608421"/>
            <a:ext cx="277749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y = x + 50</a:t>
            </a:r>
          </a:p>
        </p:txBody>
      </p:sp>
      <p:graphicFrame>
        <p:nvGraphicFramePr>
          <p:cNvPr id="12" name="Table 11"/>
          <p:cNvGraphicFramePr>
            <a:graphicFrameLocks noGrp="1"/>
          </p:cNvGraphicFramePr>
          <p:nvPr>
            <p:extLst>
              <p:ext uri="{D42A27DB-BD31-4B8C-83A1-F6EECF244321}">
                <p14:modId xmlns="" xmlns:p14="http://schemas.microsoft.com/office/powerpoint/2010/main" val="3763452315"/>
              </p:ext>
            </p:extLst>
          </p:nvPr>
        </p:nvGraphicFramePr>
        <p:xfrm>
          <a:off x="4526280" y="1447800"/>
          <a:ext cx="3801161" cy="1361605"/>
        </p:xfrm>
        <a:graphic>
          <a:graphicData uri="http://schemas.openxmlformats.org/drawingml/2006/table">
            <a:tbl>
              <a:tblPr firstRow="1" bandRow="1">
                <a:tableStyleId>{5C22544A-7EE6-4342-B048-85BDC9FD1C3A}</a:tableStyleId>
              </a:tblPr>
              <a:tblGrid>
                <a:gridCol w="1194435"/>
                <a:gridCol w="699859"/>
                <a:gridCol w="657911"/>
                <a:gridCol w="646824"/>
                <a:gridCol w="602132"/>
              </a:tblGrid>
              <a:tr h="587234">
                <a:tc>
                  <a:txBody>
                    <a:bodyPr/>
                    <a:lstStyle/>
                    <a:p>
                      <a:r>
                        <a:rPr lang="en-US" sz="1500" b="0" i="0" u="none" baseline="0" dirty="0" smtClean="0">
                          <a:solidFill>
                            <a:srgbClr val="000000"/>
                          </a:solidFill>
                          <a:latin typeface="Arial" pitchFamily="34" charset="0"/>
                          <a:cs typeface="Arial" pitchFamily="34" charset="0"/>
                        </a:rPr>
                        <a:t>minutes </a:t>
                      </a:r>
                    </a:p>
                    <a:p>
                      <a:r>
                        <a:rPr lang="en-US" sz="1500" b="0" i="0" u="none" baseline="0" dirty="0" smtClean="0">
                          <a:solidFill>
                            <a:srgbClr val="000000"/>
                          </a:solidFill>
                          <a:latin typeface="Arial" pitchFamily="34" charset="0"/>
                          <a:cs typeface="Arial" pitchFamily="34" charset="0"/>
                        </a:rPr>
                        <a:t>(x)</a:t>
                      </a:r>
                      <a:endParaRPr lang="en-US" sz="15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8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1</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8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3</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8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4</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8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7</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r h="774371">
                <a:tc>
                  <a:txBody>
                    <a:bodyPr/>
                    <a:lstStyle/>
                    <a:p>
                      <a:r>
                        <a:rPr lang="en-US" sz="1500" b="0" i="0" u="none" baseline="0" dirty="0" smtClean="0">
                          <a:solidFill>
                            <a:srgbClr val="000000"/>
                          </a:solidFill>
                          <a:latin typeface="Arial" pitchFamily="34" charset="0"/>
                          <a:cs typeface="Arial" pitchFamily="34" charset="0"/>
                        </a:rPr>
                        <a:t># of words typed (y)</a:t>
                      </a:r>
                      <a:endParaRPr lang="en-US" sz="15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6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50</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6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150</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6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200</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c>
                  <a:txBody>
                    <a:bodyPr/>
                    <a:lstStyle/>
                    <a:p>
                      <a:endParaRPr lang="en-US" sz="1600" b="0" i="0" u="none" baseline="0" dirty="0" smtClean="0">
                        <a:solidFill>
                          <a:srgbClr val="000000"/>
                        </a:solidFill>
                        <a:latin typeface="Arial" pitchFamily="34" charset="0"/>
                        <a:cs typeface="Arial" pitchFamily="34" charset="0"/>
                      </a:endParaRPr>
                    </a:p>
                    <a:p>
                      <a:r>
                        <a:rPr lang="en-US" sz="1600" b="0" i="0" u="none" baseline="0" dirty="0" smtClean="0">
                          <a:solidFill>
                            <a:srgbClr val="000000"/>
                          </a:solidFill>
                          <a:latin typeface="Arial" pitchFamily="34" charset="0"/>
                          <a:cs typeface="Arial" pitchFamily="34" charset="0"/>
                        </a:rPr>
                        <a:t>350</a:t>
                      </a:r>
                      <a:endParaRPr lang="en-US" sz="1600" b="0" i="0" u="none" baseline="0" dirty="0">
                        <a:solidFill>
                          <a:srgbClr val="000000"/>
                        </a:solidFill>
                        <a:latin typeface="Arial" pitchFamily="34" charset="0"/>
                        <a:cs typeface="Arial" pitchFamily="34" charset="0"/>
                      </a:endParaRPr>
                    </a:p>
                  </a:txBody>
                  <a:tcPr marL="82296" marR="82296" marT="33318" marB="33318">
                    <a:lnL w="38100" cmpd="sng">
                      <a:solidFill>
                        <a:srgbClr val="000000"/>
                      </a:solidFill>
                      <a:prstDash val="solid"/>
                    </a:lnL>
                    <a:lnR w="38100" cmpd="sng">
                      <a:solidFill>
                        <a:srgbClr val="000000"/>
                      </a:solidFill>
                      <a:prstDash val="solid"/>
                    </a:lnR>
                    <a:lnT w="38100" cmpd="sng">
                      <a:solidFill>
                        <a:srgbClr val="000000"/>
                      </a:solidFill>
                      <a:prstDash val="solid"/>
                    </a:lnT>
                    <a:lnB w="38100" cmpd="sng">
                      <a:solidFill>
                        <a:srgbClr val="000000"/>
                      </a:solidFill>
                      <a:prstDash val="solid"/>
                    </a:lnB>
                    <a:solidFill>
                      <a:srgbClr val="FFFFFF">
                        <a:alpha val="99996"/>
                      </a:srgbClr>
                    </a:solidFill>
                  </a:tcPr>
                </a:tc>
              </a:tr>
            </a:tbl>
          </a:graphicData>
        </a:graphic>
      </p:graphicFrame>
      <p:pic>
        <p:nvPicPr>
          <p:cNvPr id="22" name="Picture 21"/>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37160" y="74041"/>
            <a:ext cx="3108960" cy="46275"/>
          </a:xfrm>
          <a:prstGeom prst="rect">
            <a:avLst/>
          </a:prstGeom>
          <a:solidFill>
            <a:scrgbClr r="0" g="0" b="0">
              <a:alpha val="0"/>
            </a:scrgbClr>
          </a:solidFill>
        </p:spPr>
      </p:pic>
      <p:sp>
        <p:nvSpPr>
          <p:cNvPr id="23" name="Oval 22"/>
          <p:cNvSpPr/>
          <p:nvPr/>
        </p:nvSpPr>
        <p:spPr>
          <a:xfrm>
            <a:off x="1295400" y="182880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24" name="Oval 23"/>
          <p:cNvSpPr/>
          <p:nvPr/>
        </p:nvSpPr>
        <p:spPr>
          <a:xfrm>
            <a:off x="1295400" y="2494638"/>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25" name="Oval 24"/>
          <p:cNvSpPr/>
          <p:nvPr/>
        </p:nvSpPr>
        <p:spPr>
          <a:xfrm>
            <a:off x="1295400" y="3098442"/>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26" name="Oval 25"/>
          <p:cNvSpPr/>
          <p:nvPr/>
        </p:nvSpPr>
        <p:spPr>
          <a:xfrm>
            <a:off x="1295400" y="367550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pic>
        <p:nvPicPr>
          <p:cNvPr id="28" name="Picture 2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800599" y="2896988"/>
            <a:ext cx="3719513" cy="3656648"/>
          </a:xfrm>
          <a:prstGeom prst="rect">
            <a:avLst/>
          </a:prstGeom>
        </p:spPr>
      </p:pic>
    </p:spTree>
    <p:extLst>
      <p:ext uri="{BB962C8B-B14F-4D97-AF65-F5344CB8AC3E}">
        <p14:creationId xmlns="" xmlns:p14="http://schemas.microsoft.com/office/powerpoint/2010/main" val="874821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777240" y="1700444"/>
            <a:ext cx="7528560" cy="814156"/>
          </a:xfrm>
          <a:prstGeom prst="rect">
            <a:avLst/>
          </a:prstGeom>
          <a:noFill/>
        </p:spPr>
        <p:txBody>
          <a:bodyPr vert="horz" wrap="square" lIns="74761" tIns="37381" rIns="74761" bIns="37381" rtlCol="0">
            <a:spAutoFit/>
          </a:bodyPr>
          <a:lstStyle/>
          <a:p>
            <a:pPr algn="ctr"/>
            <a:r>
              <a:rPr lang="en-US" sz="4800" b="1" dirty="0">
                <a:solidFill>
                  <a:srgbClr val="0000FF"/>
                </a:solidFill>
                <a:latin typeface="Arial" pitchFamily="34" charset="0"/>
                <a:cs typeface="Arial" pitchFamily="34" charset="0"/>
              </a:rPr>
              <a:t>Translating to Equations</a:t>
            </a:r>
          </a:p>
        </p:txBody>
      </p:sp>
      <p:grpSp>
        <p:nvGrpSpPr>
          <p:cNvPr id="5" name="Group 4"/>
          <p:cNvGrpSpPr/>
          <p:nvPr/>
        </p:nvGrpSpPr>
        <p:grpSpPr>
          <a:xfrm>
            <a:off x="6400800" y="3453044"/>
            <a:ext cx="1295400" cy="890356"/>
            <a:chOff x="6400800" y="3453044"/>
            <a:chExt cx="1295400" cy="890356"/>
          </a:xfrm>
        </p:grpSpPr>
        <p:sp>
          <p:nvSpPr>
            <p:cNvPr id="3" name="TextBox 2">
              <a:hlinkClick r:id="rId2" action="ppaction://hlinksldjump"/>
            </p:cNvPr>
            <p:cNvSpPr txBox="1"/>
            <p:nvPr/>
          </p:nvSpPr>
          <p:spPr>
            <a:xfrm>
              <a:off x="6400800" y="3453044"/>
              <a:ext cx="1295400" cy="814156"/>
            </a:xfrm>
            <a:prstGeom prst="rect">
              <a:avLst/>
            </a:prstGeom>
            <a:noFill/>
          </p:spPr>
          <p:txBody>
            <a:bodyPr vert="horz" wrap="square" lIns="74761" tIns="37381" rIns="74761" bIns="37381" rtlCol="0">
              <a:spAutoFit/>
            </a:bodyPr>
            <a:lstStyle/>
            <a:p>
              <a:r>
                <a:rPr lang="en-US" sz="1600" b="1" i="1" dirty="0" smtClean="0">
                  <a:solidFill>
                    <a:srgbClr val="0000FF"/>
                  </a:solidFill>
                  <a:latin typeface="Arial" pitchFamily="34" charset="0"/>
                  <a:cs typeface="Arial" pitchFamily="34" charset="0"/>
                </a:rPr>
                <a:t>Return to Table of Contents</a:t>
              </a:r>
              <a:endParaRPr lang="en-US" sz="1600" b="1" i="1" dirty="0">
                <a:solidFill>
                  <a:srgbClr val="0000FF"/>
                </a:solidFill>
                <a:latin typeface="Arial" pitchFamily="34" charset="0"/>
                <a:cs typeface="Arial" pitchFamily="34" charset="0"/>
              </a:endParaRPr>
            </a:p>
          </p:txBody>
        </p:sp>
        <p:sp>
          <p:nvSpPr>
            <p:cNvPr id="4" name="Rectangle 3"/>
            <p:cNvSpPr/>
            <p:nvPr/>
          </p:nvSpPr>
          <p:spPr>
            <a:xfrm>
              <a:off x="6400800" y="3453044"/>
              <a:ext cx="1295400" cy="890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 xmlns:p14="http://schemas.microsoft.com/office/powerpoint/2010/main" val="3146962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880110" y="1286453"/>
            <a:ext cx="7200900" cy="2660815"/>
          </a:xfrm>
          <a:prstGeom prst="rect">
            <a:avLst/>
          </a:prstGeom>
          <a:noFill/>
        </p:spPr>
        <p:txBody>
          <a:bodyPr vert="horz" lIns="74761" tIns="37381" rIns="74761" bIns="37381" rtlCol="0">
            <a:spAutoFit/>
          </a:bodyPr>
          <a:lstStyle/>
          <a:p>
            <a:r>
              <a:rPr lang="en-US" sz="2400" b="1" dirty="0">
                <a:solidFill>
                  <a:srgbClr val="0000FF"/>
                </a:solidFill>
                <a:latin typeface="Arial" pitchFamily="34" charset="0"/>
                <a:cs typeface="Arial" pitchFamily="34" charset="0"/>
              </a:rPr>
              <a:t>An equation is a statement that shows that two mathematical expressions are equal.</a:t>
            </a:r>
          </a:p>
          <a:p>
            <a:endParaRPr lang="en-US" sz="2400" b="1" dirty="0">
              <a:solidFill>
                <a:srgbClr val="0000FF"/>
              </a:solidFill>
              <a:latin typeface="Arial" pitchFamily="34" charset="0"/>
              <a:cs typeface="Arial" pitchFamily="34" charset="0"/>
            </a:endParaRPr>
          </a:p>
          <a:p>
            <a:r>
              <a:rPr lang="en-US" sz="2400" b="1" dirty="0">
                <a:solidFill>
                  <a:srgbClr val="0000FF"/>
                </a:solidFill>
                <a:latin typeface="Arial" pitchFamily="34" charset="0"/>
                <a:cs typeface="Arial" pitchFamily="34" charset="0"/>
              </a:rPr>
              <a:t>These are examples of equations:</a:t>
            </a:r>
          </a:p>
          <a:p>
            <a:endParaRPr lang="en-US" sz="2400" b="1" dirty="0">
              <a:solidFill>
                <a:srgbClr val="0000FF"/>
              </a:solidFill>
              <a:latin typeface="Arial" pitchFamily="34" charset="0"/>
              <a:cs typeface="Arial" pitchFamily="34" charset="0"/>
            </a:endParaRPr>
          </a:p>
          <a:p>
            <a:endParaRPr lang="en-US" sz="2400" b="1" dirty="0">
              <a:solidFill>
                <a:srgbClr val="0000FF"/>
              </a:solidFill>
              <a:latin typeface="Arial" pitchFamily="34" charset="0"/>
              <a:cs typeface="Arial" pitchFamily="34" charset="0"/>
            </a:endParaRPr>
          </a:p>
          <a:p>
            <a:r>
              <a:rPr lang="en-US" sz="2400" b="1" dirty="0">
                <a:solidFill>
                  <a:srgbClr val="0000FF"/>
                </a:solidFill>
                <a:latin typeface="Arial" pitchFamily="34" charset="0"/>
                <a:cs typeface="Arial" pitchFamily="34" charset="0"/>
              </a:rPr>
              <a:t>12 + </a:t>
            </a:r>
            <a:r>
              <a:rPr lang="en-US" sz="2400" b="1" i="1" dirty="0">
                <a:solidFill>
                  <a:srgbClr val="0000FF"/>
                </a:solidFill>
                <a:latin typeface="Arial" pitchFamily="34" charset="0"/>
                <a:cs typeface="Arial" pitchFamily="34" charset="0"/>
              </a:rPr>
              <a:t>a = 15	</a:t>
            </a:r>
            <a:r>
              <a:rPr lang="en-US" sz="2400" b="1" dirty="0">
                <a:solidFill>
                  <a:srgbClr val="0000FF"/>
                </a:solidFill>
                <a:latin typeface="Arial" pitchFamily="34" charset="0"/>
                <a:cs typeface="Arial" pitchFamily="34" charset="0"/>
              </a:rPr>
              <a:t>x</a:t>
            </a:r>
            <a:r>
              <a:rPr lang="en-US" sz="2400" b="1" i="1" dirty="0">
                <a:solidFill>
                  <a:srgbClr val="0000FF"/>
                </a:solidFill>
                <a:latin typeface="Arial" pitchFamily="34" charset="0"/>
                <a:cs typeface="Arial" pitchFamily="34" charset="0"/>
              </a:rPr>
              <a:t> </a:t>
            </a:r>
            <a:r>
              <a:rPr lang="en-US" sz="2400" b="1" dirty="0">
                <a:solidFill>
                  <a:srgbClr val="0000FF"/>
                </a:solidFill>
                <a:latin typeface="Arial" pitchFamily="34" charset="0"/>
                <a:cs typeface="Arial" pitchFamily="34" charset="0"/>
              </a:rPr>
              <a:t>/ 5</a:t>
            </a:r>
            <a:r>
              <a:rPr lang="en-US" sz="2400" b="1" i="1" dirty="0">
                <a:solidFill>
                  <a:srgbClr val="0000FF"/>
                </a:solidFill>
                <a:latin typeface="Arial" pitchFamily="34" charset="0"/>
                <a:cs typeface="Arial" pitchFamily="34" charset="0"/>
              </a:rPr>
              <a:t> </a:t>
            </a:r>
            <a:r>
              <a:rPr lang="en-US" sz="2400" b="1" dirty="0">
                <a:solidFill>
                  <a:srgbClr val="0000FF"/>
                </a:solidFill>
                <a:latin typeface="Arial" pitchFamily="34" charset="0"/>
                <a:cs typeface="Arial" pitchFamily="34" charset="0"/>
              </a:rPr>
              <a:t>= 10	</a:t>
            </a:r>
            <a:r>
              <a:rPr lang="en-US" sz="2400" b="1" i="1" dirty="0">
                <a:solidFill>
                  <a:srgbClr val="0000FF"/>
                </a:solidFill>
                <a:latin typeface="Arial" pitchFamily="34" charset="0"/>
                <a:cs typeface="Arial" pitchFamily="34" charset="0"/>
              </a:rPr>
              <a:t>              y</a:t>
            </a:r>
            <a:r>
              <a:rPr lang="en-US" sz="2400" b="1" dirty="0">
                <a:solidFill>
                  <a:srgbClr val="0000FF"/>
                </a:solidFill>
                <a:latin typeface="Arial" pitchFamily="34" charset="0"/>
                <a:cs typeface="Arial" pitchFamily="34" charset="0"/>
              </a:rPr>
              <a:t> = 3</a:t>
            </a:r>
            <a:r>
              <a:rPr lang="en-US" sz="2400" b="1" i="1" dirty="0">
                <a:solidFill>
                  <a:srgbClr val="0000FF"/>
                </a:solidFill>
                <a:latin typeface="Arial" pitchFamily="34" charset="0"/>
                <a:cs typeface="Arial" pitchFamily="34" charset="0"/>
              </a:rPr>
              <a:t>x</a:t>
            </a:r>
          </a:p>
        </p:txBody>
      </p:sp>
    </p:spTree>
    <p:extLst>
      <p:ext uri="{BB962C8B-B14F-4D97-AF65-F5344CB8AC3E}">
        <p14:creationId xmlns="" xmlns:p14="http://schemas.microsoft.com/office/powerpoint/2010/main" val="819098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0550" y="685056"/>
            <a:ext cx="8550067"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1</a:t>
            </a:r>
            <a:endParaRPr lang="en-US" sz="2800" b="1">
              <a:solidFill>
                <a:srgbClr val="000000"/>
              </a:solidFill>
              <a:latin typeface="Arial" pitchFamily="34" charset="0"/>
              <a:cs typeface="Arial" pitchFamily="34" charset="0"/>
            </a:endParaRPr>
          </a:p>
        </p:txBody>
      </p:sp>
      <p:sp>
        <p:nvSpPr>
          <p:cNvPr id="3" name="TextBox 2"/>
          <p:cNvSpPr txBox="1"/>
          <p:nvPr/>
        </p:nvSpPr>
        <p:spPr>
          <a:xfrm>
            <a:off x="1219200" y="685056"/>
            <a:ext cx="7620000" cy="1799041"/>
          </a:xfrm>
          <a:prstGeom prst="rect">
            <a:avLst/>
          </a:prstGeom>
          <a:noFill/>
        </p:spPr>
        <p:txBody>
          <a:bodyPr vert="horz" wrap="square" lIns="74761" tIns="37381" rIns="74761" bIns="37381" rtlCol="0">
            <a:spAutoFit/>
          </a:bodyPr>
          <a:lstStyle/>
          <a:p>
            <a:r>
              <a:rPr lang="en-US" sz="2800" b="1" dirty="0" smtClean="0">
                <a:solidFill>
                  <a:srgbClr val="000000"/>
                </a:solidFill>
                <a:latin typeface="Arial" pitchFamily="34" charset="0"/>
                <a:cs typeface="Arial" pitchFamily="34" charset="0"/>
              </a:rPr>
              <a:t>The Dolphins scored 9 more points than the Jets. The Jets scored 34 points. Which equation could be used to find the number of points p that the Jets scored?</a:t>
            </a:r>
            <a:endParaRPr lang="en-US" sz="2800" b="1" dirty="0">
              <a:solidFill>
                <a:srgbClr val="000000"/>
              </a:solidFill>
              <a:latin typeface="Arial" pitchFamily="34" charset="0"/>
              <a:cs typeface="Arial" pitchFamily="34" charset="0"/>
            </a:endParaRPr>
          </a:p>
        </p:txBody>
      </p:sp>
      <p:sp>
        <p:nvSpPr>
          <p:cNvPr id="4" name="TextBox 3"/>
          <p:cNvSpPr txBox="1"/>
          <p:nvPr/>
        </p:nvSpPr>
        <p:spPr>
          <a:xfrm>
            <a:off x="1935480" y="2667000"/>
            <a:ext cx="250317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A</a:t>
            </a:r>
            <a:endParaRPr lang="en-US" sz="2800" b="1">
              <a:solidFill>
                <a:srgbClr val="000000"/>
              </a:solidFill>
              <a:latin typeface="Arial" pitchFamily="34" charset="0"/>
              <a:cs typeface="Arial" pitchFamily="34" charset="0"/>
            </a:endParaRPr>
          </a:p>
        </p:txBody>
      </p:sp>
      <p:sp>
        <p:nvSpPr>
          <p:cNvPr id="5" name="TextBox 4"/>
          <p:cNvSpPr txBox="1"/>
          <p:nvPr/>
        </p:nvSpPr>
        <p:spPr>
          <a:xfrm>
            <a:off x="2667000" y="2667000"/>
            <a:ext cx="250317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p + 9 = 34</a:t>
            </a:r>
            <a:endParaRPr lang="en-US" sz="2800" b="1">
              <a:solidFill>
                <a:srgbClr val="000000"/>
              </a:solidFill>
              <a:latin typeface="Arial" pitchFamily="34" charset="0"/>
              <a:cs typeface="Arial" pitchFamily="34" charset="0"/>
            </a:endParaRPr>
          </a:p>
        </p:txBody>
      </p:sp>
      <p:sp>
        <p:nvSpPr>
          <p:cNvPr id="6" name="TextBox 5"/>
          <p:cNvSpPr txBox="1"/>
          <p:nvPr/>
        </p:nvSpPr>
        <p:spPr>
          <a:xfrm>
            <a:off x="1935480" y="3174976"/>
            <a:ext cx="251460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667000" y="3174976"/>
            <a:ext cx="251460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p + 34 = 9</a:t>
            </a:r>
            <a:endParaRPr lang="en-US" sz="2800" b="1">
              <a:solidFill>
                <a:srgbClr val="000000"/>
              </a:solidFill>
              <a:latin typeface="Arial" pitchFamily="34" charset="0"/>
              <a:cs typeface="Arial" pitchFamily="34" charset="0"/>
            </a:endParaRPr>
          </a:p>
        </p:txBody>
      </p:sp>
      <p:sp>
        <p:nvSpPr>
          <p:cNvPr id="8" name="TextBox 7"/>
          <p:cNvSpPr txBox="1"/>
          <p:nvPr/>
        </p:nvSpPr>
        <p:spPr>
          <a:xfrm>
            <a:off x="1935480" y="3658398"/>
            <a:ext cx="2457450" cy="506379"/>
          </a:xfrm>
          <a:prstGeom prst="rect">
            <a:avLst/>
          </a:prstGeom>
          <a:noFill/>
        </p:spPr>
        <p:txBody>
          <a:bodyPr vert="horz" lIns="74761" tIns="37381" rIns="74761" bIns="37381" rtlCol="0">
            <a:spAutoFit/>
          </a:bodyPr>
          <a:lstStyle/>
          <a:p>
            <a:r>
              <a:rPr lang="en-US" sz="2800" b="1" dirty="0" smtClean="0">
                <a:solidFill>
                  <a:srgbClr val="000000"/>
                </a:solidFill>
                <a:latin typeface="Arial" pitchFamily="34" charset="0"/>
                <a:cs typeface="Arial" pitchFamily="34" charset="0"/>
              </a:rPr>
              <a:t>C</a:t>
            </a:r>
            <a:endParaRPr lang="en-US" sz="2800" b="1" dirty="0">
              <a:solidFill>
                <a:srgbClr val="000000"/>
              </a:solidFill>
              <a:latin typeface="Arial" pitchFamily="34" charset="0"/>
              <a:cs typeface="Arial" pitchFamily="34" charset="0"/>
            </a:endParaRPr>
          </a:p>
        </p:txBody>
      </p:sp>
      <p:sp>
        <p:nvSpPr>
          <p:cNvPr id="9" name="TextBox 8"/>
          <p:cNvSpPr txBox="1"/>
          <p:nvPr/>
        </p:nvSpPr>
        <p:spPr>
          <a:xfrm>
            <a:off x="2667000" y="3658398"/>
            <a:ext cx="245745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p - 9 = 34</a:t>
            </a:r>
            <a:endParaRPr lang="en-US" sz="2800" b="1">
              <a:solidFill>
                <a:srgbClr val="000000"/>
              </a:solidFill>
              <a:latin typeface="Arial" pitchFamily="34" charset="0"/>
              <a:cs typeface="Arial" pitchFamily="34" charset="0"/>
            </a:endParaRPr>
          </a:p>
        </p:txBody>
      </p:sp>
      <p:sp>
        <p:nvSpPr>
          <p:cNvPr id="10" name="TextBox 9"/>
          <p:cNvSpPr txBox="1"/>
          <p:nvPr/>
        </p:nvSpPr>
        <p:spPr>
          <a:xfrm>
            <a:off x="1935480" y="4141821"/>
            <a:ext cx="245745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D</a:t>
            </a:r>
            <a:endParaRPr lang="en-US" sz="2800" b="1">
              <a:solidFill>
                <a:srgbClr val="000000"/>
              </a:solidFill>
              <a:latin typeface="Arial" pitchFamily="34" charset="0"/>
              <a:cs typeface="Arial" pitchFamily="34" charset="0"/>
            </a:endParaRPr>
          </a:p>
        </p:txBody>
      </p:sp>
      <p:sp>
        <p:nvSpPr>
          <p:cNvPr id="11" name="TextBox 10"/>
          <p:cNvSpPr txBox="1"/>
          <p:nvPr/>
        </p:nvSpPr>
        <p:spPr>
          <a:xfrm>
            <a:off x="2667000" y="4141821"/>
            <a:ext cx="245745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p - 34 = 9</a:t>
            </a:r>
            <a:endParaRPr lang="en-US" sz="2800" b="1">
              <a:solidFill>
                <a:srgbClr val="000000"/>
              </a:solidFill>
              <a:latin typeface="Arial" pitchFamily="34" charset="0"/>
              <a:cs typeface="Arial" pitchFamily="34" charset="0"/>
            </a:endParaRPr>
          </a:p>
        </p:txBody>
      </p:sp>
      <p:pic>
        <p:nvPicPr>
          <p:cNvPr id="12" name="Picture 11"/>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37160" y="83296"/>
            <a:ext cx="3108960" cy="46275"/>
          </a:xfrm>
          <a:prstGeom prst="rect">
            <a:avLst/>
          </a:prstGeom>
          <a:solidFill>
            <a:scrgbClr r="0" g="0" b="0">
              <a:alpha val="0"/>
            </a:scrgbClr>
          </a:solidFill>
        </p:spPr>
      </p:pic>
      <p:sp>
        <p:nvSpPr>
          <p:cNvPr id="13" name="Oval 12"/>
          <p:cNvSpPr/>
          <p:nvPr/>
        </p:nvSpPr>
        <p:spPr>
          <a:xfrm>
            <a:off x="1371600" y="2806213"/>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4" name="Oval 13"/>
          <p:cNvSpPr/>
          <p:nvPr/>
        </p:nvSpPr>
        <p:spPr>
          <a:xfrm>
            <a:off x="1371600" y="3294201"/>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5" name="Oval 14"/>
          <p:cNvSpPr/>
          <p:nvPr/>
        </p:nvSpPr>
        <p:spPr>
          <a:xfrm>
            <a:off x="1371600" y="37642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6" name="Oval 15"/>
          <p:cNvSpPr/>
          <p:nvPr/>
        </p:nvSpPr>
        <p:spPr>
          <a:xfrm>
            <a:off x="1371600" y="4234359"/>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3230926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0550" y="578314"/>
            <a:ext cx="8618647"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2</a:t>
            </a:r>
            <a:endParaRPr lang="en-US" sz="2800" b="1">
              <a:solidFill>
                <a:srgbClr val="000000"/>
              </a:solidFill>
              <a:latin typeface="Arial" pitchFamily="34" charset="0"/>
              <a:cs typeface="Arial" pitchFamily="34" charset="0"/>
            </a:endParaRPr>
          </a:p>
        </p:txBody>
      </p:sp>
      <p:sp>
        <p:nvSpPr>
          <p:cNvPr id="3" name="TextBox 2"/>
          <p:cNvSpPr txBox="1"/>
          <p:nvPr/>
        </p:nvSpPr>
        <p:spPr>
          <a:xfrm>
            <a:off x="1322070" y="578314"/>
            <a:ext cx="7669530" cy="2229928"/>
          </a:xfrm>
          <a:prstGeom prst="rect">
            <a:avLst/>
          </a:prstGeom>
          <a:noFill/>
        </p:spPr>
        <p:txBody>
          <a:bodyPr vert="horz" wrap="square" lIns="74761" tIns="37381" rIns="74761" bIns="37381" rtlCol="0">
            <a:spAutoFit/>
          </a:bodyPr>
          <a:lstStyle/>
          <a:p>
            <a:r>
              <a:rPr lang="en-US" sz="2800" b="1" dirty="0">
                <a:solidFill>
                  <a:srgbClr val="000000"/>
                </a:solidFill>
                <a:latin typeface="Arial" pitchFamily="34" charset="0"/>
                <a:cs typeface="Arial" pitchFamily="34" charset="0"/>
              </a:rPr>
              <a:t>Frank earns $8.50 per hour for mowing his neighbors' yards. Last weekend Frank earned $51. Which equation can be used to determine the number of hours h Frank worked last weekend?</a:t>
            </a:r>
          </a:p>
        </p:txBody>
      </p:sp>
      <p:sp>
        <p:nvSpPr>
          <p:cNvPr id="4" name="TextBox 3"/>
          <p:cNvSpPr txBox="1"/>
          <p:nvPr/>
        </p:nvSpPr>
        <p:spPr>
          <a:xfrm>
            <a:off x="1981200" y="2843953"/>
            <a:ext cx="241173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A</a:t>
            </a:r>
            <a:endParaRPr lang="en-US" sz="2800" b="1">
              <a:solidFill>
                <a:srgbClr val="000000"/>
              </a:solidFill>
              <a:latin typeface="Arial" pitchFamily="34" charset="0"/>
              <a:cs typeface="Arial" pitchFamily="34" charset="0"/>
            </a:endParaRPr>
          </a:p>
        </p:txBody>
      </p:sp>
      <p:sp>
        <p:nvSpPr>
          <p:cNvPr id="5" name="TextBox 4"/>
          <p:cNvSpPr txBox="1"/>
          <p:nvPr/>
        </p:nvSpPr>
        <p:spPr>
          <a:xfrm>
            <a:off x="2712720" y="2843953"/>
            <a:ext cx="241173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8.5h = 51</a:t>
            </a:r>
            <a:endParaRPr lang="en-US" sz="2800" b="1">
              <a:solidFill>
                <a:srgbClr val="000000"/>
              </a:solidFill>
              <a:latin typeface="Arial" pitchFamily="34" charset="0"/>
              <a:cs typeface="Arial" pitchFamily="34" charset="0"/>
            </a:endParaRPr>
          </a:p>
        </p:txBody>
      </p:sp>
      <p:sp>
        <p:nvSpPr>
          <p:cNvPr id="6" name="TextBox 5"/>
          <p:cNvSpPr txBox="1"/>
          <p:nvPr/>
        </p:nvSpPr>
        <p:spPr>
          <a:xfrm>
            <a:off x="1981200" y="3251175"/>
            <a:ext cx="242316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712720" y="3251175"/>
            <a:ext cx="242316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51h = 8.5</a:t>
            </a:r>
            <a:endParaRPr lang="en-US" sz="2800" b="1">
              <a:solidFill>
                <a:srgbClr val="000000"/>
              </a:solidFill>
              <a:latin typeface="Arial" pitchFamily="34" charset="0"/>
              <a:cs typeface="Arial" pitchFamily="34" charset="0"/>
            </a:endParaRPr>
          </a:p>
        </p:txBody>
      </p:sp>
      <p:sp>
        <p:nvSpPr>
          <p:cNvPr id="8" name="TextBox 7"/>
          <p:cNvSpPr txBox="1"/>
          <p:nvPr/>
        </p:nvSpPr>
        <p:spPr>
          <a:xfrm>
            <a:off x="1981200" y="3658398"/>
            <a:ext cx="250317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sp>
        <p:nvSpPr>
          <p:cNvPr id="9" name="TextBox 8"/>
          <p:cNvSpPr txBox="1"/>
          <p:nvPr/>
        </p:nvSpPr>
        <p:spPr>
          <a:xfrm>
            <a:off x="2712720" y="3658398"/>
            <a:ext cx="250317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8.5/h = 51</a:t>
            </a:r>
          </a:p>
        </p:txBody>
      </p:sp>
      <p:sp>
        <p:nvSpPr>
          <p:cNvPr id="10" name="TextBox 9"/>
          <p:cNvSpPr txBox="1"/>
          <p:nvPr/>
        </p:nvSpPr>
        <p:spPr>
          <a:xfrm>
            <a:off x="1981200" y="4065621"/>
            <a:ext cx="250317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D</a:t>
            </a:r>
            <a:endParaRPr lang="en-US" sz="2800" b="1">
              <a:solidFill>
                <a:srgbClr val="000000"/>
              </a:solidFill>
              <a:latin typeface="Arial" pitchFamily="34" charset="0"/>
              <a:cs typeface="Arial" pitchFamily="34" charset="0"/>
            </a:endParaRPr>
          </a:p>
        </p:txBody>
      </p:sp>
      <p:sp>
        <p:nvSpPr>
          <p:cNvPr id="11" name="TextBox 10"/>
          <p:cNvSpPr txBox="1"/>
          <p:nvPr/>
        </p:nvSpPr>
        <p:spPr>
          <a:xfrm>
            <a:off x="2712720" y="4065621"/>
            <a:ext cx="2503170" cy="506379"/>
          </a:xfrm>
          <a:prstGeom prst="rect">
            <a:avLst/>
          </a:prstGeom>
          <a:noFill/>
        </p:spPr>
        <p:txBody>
          <a:bodyPr vert="horz" lIns="74761" tIns="37381" rIns="74761" bIns="37381" rtlCol="0">
            <a:spAutoFit/>
          </a:bodyPr>
          <a:lstStyle/>
          <a:p>
            <a:r>
              <a:rPr lang="en-US" sz="2800" b="1">
                <a:solidFill>
                  <a:srgbClr val="000000"/>
                </a:solidFill>
                <a:latin typeface="Arial" pitchFamily="34" charset="0"/>
                <a:cs typeface="Arial" pitchFamily="34" charset="0"/>
              </a:rPr>
              <a:t>h/51 = 8.5</a:t>
            </a:r>
          </a:p>
        </p:txBody>
      </p:sp>
      <p:pic>
        <p:nvPicPr>
          <p:cNvPr id="12" name="Picture 11"/>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14300" y="83296"/>
            <a:ext cx="3108960" cy="46275"/>
          </a:xfrm>
          <a:prstGeom prst="rect">
            <a:avLst/>
          </a:prstGeom>
          <a:solidFill>
            <a:scrgbClr r="0" g="0" b="0">
              <a:alpha val="0"/>
            </a:scrgbClr>
          </a:solidFill>
        </p:spPr>
      </p:pic>
      <p:sp>
        <p:nvSpPr>
          <p:cNvPr id="13" name="Oval 12"/>
          <p:cNvSpPr/>
          <p:nvPr/>
        </p:nvSpPr>
        <p:spPr>
          <a:xfrm>
            <a:off x="1524000" y="2984371"/>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4" name="Oval 13"/>
          <p:cNvSpPr/>
          <p:nvPr/>
        </p:nvSpPr>
        <p:spPr>
          <a:xfrm>
            <a:off x="1524000" y="33832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5" name="Oval 14"/>
          <p:cNvSpPr/>
          <p:nvPr/>
        </p:nvSpPr>
        <p:spPr>
          <a:xfrm>
            <a:off x="1524000" y="37642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6" name="Oval 15"/>
          <p:cNvSpPr/>
          <p:nvPr/>
        </p:nvSpPr>
        <p:spPr>
          <a:xfrm>
            <a:off x="1524000" y="41452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2011143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0550" y="578314"/>
            <a:ext cx="8595787"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3</a:t>
            </a:r>
            <a:endParaRPr lang="en-US" sz="2800" b="1">
              <a:solidFill>
                <a:srgbClr val="000000"/>
              </a:solidFill>
              <a:latin typeface="Arial" pitchFamily="34" charset="0"/>
              <a:cs typeface="Arial" pitchFamily="34" charset="0"/>
            </a:endParaRPr>
          </a:p>
        </p:txBody>
      </p:sp>
      <p:sp>
        <p:nvSpPr>
          <p:cNvPr id="3" name="TextBox 2"/>
          <p:cNvSpPr txBox="1"/>
          <p:nvPr/>
        </p:nvSpPr>
        <p:spPr>
          <a:xfrm>
            <a:off x="1322070" y="578314"/>
            <a:ext cx="7745730" cy="2660815"/>
          </a:xfrm>
          <a:prstGeom prst="rect">
            <a:avLst/>
          </a:prstGeom>
          <a:noFill/>
        </p:spPr>
        <p:txBody>
          <a:bodyPr vert="horz" wrap="square" lIns="74761" tIns="37381" rIns="74761" bIns="37381" rtlCol="0">
            <a:spAutoFit/>
          </a:bodyPr>
          <a:lstStyle/>
          <a:p>
            <a:r>
              <a:rPr lang="en-US" sz="2800" b="1" dirty="0" smtClean="0">
                <a:solidFill>
                  <a:srgbClr val="000000"/>
                </a:solidFill>
                <a:latin typeface="Arial" pitchFamily="34" charset="0"/>
                <a:cs typeface="Arial" pitchFamily="34" charset="0"/>
              </a:rPr>
              <a:t>Melinda and her friends went to the theater and purchased 3 adult tickets and one large popcorn. One adult ticket costs $9, and they spent $33.75 at the theater. Which equation could be used to determine the cost c of the popcorn?</a:t>
            </a:r>
            <a:endParaRPr lang="en-US" sz="2800" b="1" dirty="0">
              <a:solidFill>
                <a:srgbClr val="000000"/>
              </a:solidFill>
              <a:latin typeface="Arial" pitchFamily="34" charset="0"/>
              <a:cs typeface="Arial" pitchFamily="34" charset="0"/>
            </a:endParaRPr>
          </a:p>
        </p:txBody>
      </p:sp>
      <p:sp>
        <p:nvSpPr>
          <p:cNvPr id="4" name="TextBox 3"/>
          <p:cNvSpPr txBox="1"/>
          <p:nvPr/>
        </p:nvSpPr>
        <p:spPr>
          <a:xfrm>
            <a:off x="1905000" y="3377353"/>
            <a:ext cx="293751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A</a:t>
            </a:r>
            <a:endParaRPr lang="en-US" sz="2800" b="1">
              <a:solidFill>
                <a:srgbClr val="000000"/>
              </a:solidFill>
              <a:latin typeface="Arial" pitchFamily="34" charset="0"/>
              <a:cs typeface="Arial" pitchFamily="34" charset="0"/>
            </a:endParaRPr>
          </a:p>
        </p:txBody>
      </p:sp>
      <p:sp>
        <p:nvSpPr>
          <p:cNvPr id="5" name="TextBox 4"/>
          <p:cNvSpPr txBox="1"/>
          <p:nvPr/>
        </p:nvSpPr>
        <p:spPr>
          <a:xfrm>
            <a:off x="2636520" y="3377353"/>
            <a:ext cx="293751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9c - 3 = 33.75</a:t>
            </a:r>
            <a:endParaRPr lang="en-US" sz="2800" b="1">
              <a:solidFill>
                <a:srgbClr val="000000"/>
              </a:solidFill>
              <a:latin typeface="Arial" pitchFamily="34" charset="0"/>
              <a:cs typeface="Arial" pitchFamily="34" charset="0"/>
            </a:endParaRPr>
          </a:p>
        </p:txBody>
      </p:sp>
      <p:sp>
        <p:nvSpPr>
          <p:cNvPr id="6" name="TextBox 5"/>
          <p:cNvSpPr txBox="1"/>
          <p:nvPr/>
        </p:nvSpPr>
        <p:spPr>
          <a:xfrm>
            <a:off x="1905000" y="3784575"/>
            <a:ext cx="262890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B</a:t>
            </a:r>
            <a:endParaRPr lang="en-US" sz="2800" b="1">
              <a:solidFill>
                <a:srgbClr val="000000"/>
              </a:solidFill>
              <a:latin typeface="Arial" pitchFamily="34" charset="0"/>
              <a:cs typeface="Arial" pitchFamily="34" charset="0"/>
            </a:endParaRPr>
          </a:p>
        </p:txBody>
      </p:sp>
      <p:sp>
        <p:nvSpPr>
          <p:cNvPr id="7" name="TextBox 6"/>
          <p:cNvSpPr txBox="1"/>
          <p:nvPr/>
        </p:nvSpPr>
        <p:spPr>
          <a:xfrm>
            <a:off x="2636520" y="3784575"/>
            <a:ext cx="262890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33.75-9 = c</a:t>
            </a:r>
            <a:endParaRPr lang="en-US" sz="2800" b="1">
              <a:solidFill>
                <a:srgbClr val="000000"/>
              </a:solidFill>
              <a:latin typeface="Arial" pitchFamily="34" charset="0"/>
              <a:cs typeface="Arial" pitchFamily="34" charset="0"/>
            </a:endParaRPr>
          </a:p>
        </p:txBody>
      </p:sp>
      <p:sp>
        <p:nvSpPr>
          <p:cNvPr id="8" name="TextBox 7"/>
          <p:cNvSpPr txBox="1"/>
          <p:nvPr/>
        </p:nvSpPr>
        <p:spPr>
          <a:xfrm>
            <a:off x="1905000" y="4191798"/>
            <a:ext cx="302895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C</a:t>
            </a:r>
            <a:endParaRPr lang="en-US" sz="2800" b="1">
              <a:solidFill>
                <a:srgbClr val="000000"/>
              </a:solidFill>
              <a:latin typeface="Arial" pitchFamily="34" charset="0"/>
              <a:cs typeface="Arial" pitchFamily="34" charset="0"/>
            </a:endParaRPr>
          </a:p>
        </p:txBody>
      </p:sp>
      <p:sp>
        <p:nvSpPr>
          <p:cNvPr id="9" name="TextBox 8"/>
          <p:cNvSpPr txBox="1"/>
          <p:nvPr/>
        </p:nvSpPr>
        <p:spPr>
          <a:xfrm>
            <a:off x="2636520" y="4191798"/>
            <a:ext cx="302895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3c + 9 = 33.75</a:t>
            </a:r>
            <a:endParaRPr lang="en-US" sz="2800" b="1">
              <a:solidFill>
                <a:srgbClr val="000000"/>
              </a:solidFill>
              <a:latin typeface="Arial" pitchFamily="34" charset="0"/>
              <a:cs typeface="Arial" pitchFamily="34" charset="0"/>
            </a:endParaRPr>
          </a:p>
        </p:txBody>
      </p:sp>
      <p:sp>
        <p:nvSpPr>
          <p:cNvPr id="10" name="TextBox 9"/>
          <p:cNvSpPr txBox="1"/>
          <p:nvPr/>
        </p:nvSpPr>
        <p:spPr>
          <a:xfrm>
            <a:off x="1905000" y="4599021"/>
            <a:ext cx="321183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D</a:t>
            </a:r>
            <a:endParaRPr lang="en-US" sz="2800" b="1">
              <a:solidFill>
                <a:srgbClr val="000000"/>
              </a:solidFill>
              <a:latin typeface="Arial" pitchFamily="34" charset="0"/>
              <a:cs typeface="Arial" pitchFamily="34" charset="0"/>
            </a:endParaRPr>
          </a:p>
        </p:txBody>
      </p:sp>
      <p:sp>
        <p:nvSpPr>
          <p:cNvPr id="11" name="TextBox 10"/>
          <p:cNvSpPr txBox="1"/>
          <p:nvPr/>
        </p:nvSpPr>
        <p:spPr>
          <a:xfrm>
            <a:off x="2636520" y="4599021"/>
            <a:ext cx="3211830" cy="506379"/>
          </a:xfrm>
          <a:prstGeom prst="rect">
            <a:avLst/>
          </a:prstGeom>
          <a:noFill/>
        </p:spPr>
        <p:txBody>
          <a:bodyPr vert="horz" lIns="74761" tIns="37381" rIns="74761" bIns="37381" rtlCol="0">
            <a:spAutoFit/>
          </a:bodyPr>
          <a:lstStyle/>
          <a:p>
            <a:r>
              <a:rPr lang="en-US" sz="2800" b="1" smtClean="0">
                <a:solidFill>
                  <a:srgbClr val="000000"/>
                </a:solidFill>
                <a:latin typeface="Arial" pitchFamily="34" charset="0"/>
                <a:cs typeface="Arial" pitchFamily="34" charset="0"/>
              </a:rPr>
              <a:t>3(9) + c = 33.75</a:t>
            </a:r>
            <a:endParaRPr lang="en-US" sz="2800" b="1">
              <a:solidFill>
                <a:srgbClr val="000000"/>
              </a:solidFill>
              <a:latin typeface="Arial" pitchFamily="34" charset="0"/>
              <a:cs typeface="Arial" pitchFamily="34" charset="0"/>
            </a:endParaRPr>
          </a:p>
        </p:txBody>
      </p:sp>
      <p:pic>
        <p:nvPicPr>
          <p:cNvPr id="12" name="Picture 11"/>
          <p:cNvPicPr>
            <a:picLocks/>
          </p:cNvPicPr>
          <p:nvPr/>
        </p:nvPicPr>
        <p:blipFill>
          <a:blip r:embed="rId3" cstate="print">
            <a:extLst>
              <a:ext uri="{28A0092B-C50C-407E-A947-70E740481C1C}">
                <a14:useLocalDpi xmlns="" xmlns:a14="http://schemas.microsoft.com/office/drawing/2010/main" val="0"/>
              </a:ext>
            </a:extLst>
          </a:blip>
          <a:stretch>
            <a:fillRect/>
          </a:stretch>
        </p:blipFill>
        <p:spPr>
          <a:xfrm>
            <a:off x="125730" y="74041"/>
            <a:ext cx="3108960" cy="46275"/>
          </a:xfrm>
          <a:prstGeom prst="rect">
            <a:avLst/>
          </a:prstGeom>
          <a:solidFill>
            <a:scrgbClr r="0" g="0" b="0">
              <a:alpha val="0"/>
            </a:scrgbClr>
          </a:solidFill>
        </p:spPr>
      </p:pic>
      <p:sp>
        <p:nvSpPr>
          <p:cNvPr id="13" name="Oval 12"/>
          <p:cNvSpPr/>
          <p:nvPr/>
        </p:nvSpPr>
        <p:spPr>
          <a:xfrm>
            <a:off x="1447800" y="3517771"/>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4" name="Oval 13"/>
          <p:cNvSpPr/>
          <p:nvPr/>
        </p:nvSpPr>
        <p:spPr>
          <a:xfrm>
            <a:off x="1447800" y="39166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5" name="Oval 14"/>
          <p:cNvSpPr/>
          <p:nvPr/>
        </p:nvSpPr>
        <p:spPr>
          <a:xfrm>
            <a:off x="1447800" y="42976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
        <p:nvSpPr>
          <p:cNvPr id="16" name="Oval 15"/>
          <p:cNvSpPr/>
          <p:nvPr/>
        </p:nvSpPr>
        <p:spPr>
          <a:xfrm>
            <a:off x="1447800" y="4678680"/>
            <a:ext cx="274320" cy="274320"/>
          </a:xfrm>
          <a:prstGeom prst="ellipse">
            <a:avLst/>
          </a:prstGeom>
          <a:solidFill>
            <a:schemeClr val="bg1"/>
          </a:solidFill>
          <a:ln w="12700">
            <a:solidFill>
              <a:schemeClr val="tx1">
                <a:lumMod val="75000"/>
                <a:lumOff val="25000"/>
              </a:schemeClr>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9010" tIns="34504" rIns="69010" bIns="34504" rtlCol="0" anchor="ctr"/>
          <a:lstStyle/>
          <a:p>
            <a:pPr algn="ctr"/>
            <a:endParaRPr lang="en-US" sz="1800" b="1" dirty="0">
              <a:latin typeface="Arial" pitchFamily="34" charset="0"/>
              <a:cs typeface="Arial" pitchFamily="34" charset="0"/>
            </a:endParaRPr>
          </a:p>
        </p:txBody>
      </p:sp>
    </p:spTree>
    <p:extLst>
      <p:ext uri="{BB962C8B-B14F-4D97-AF65-F5344CB8AC3E}">
        <p14:creationId xmlns="" xmlns:p14="http://schemas.microsoft.com/office/powerpoint/2010/main" val="2356437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2410</Words>
  <Application>Microsoft Office PowerPoint</Application>
  <PresentationFormat>On-screen Show (4:3)</PresentationFormat>
  <Paragraphs>631</Paragraphs>
  <Slides>48</Slides>
  <Notes>22</Notes>
  <HiddenSlides>0</HiddenSlides>
  <MMClips>0</MMClips>
  <ScaleCrop>false</ScaleCrop>
  <HeadingPairs>
    <vt:vector size="6" baseType="variant">
      <vt:variant>
        <vt:lpstr>Fonts Used</vt:lpstr>
      </vt:variant>
      <vt:variant>
        <vt:i4>21</vt:i4>
      </vt:variant>
      <vt:variant>
        <vt:lpstr>Theme</vt:lpstr>
      </vt:variant>
      <vt:variant>
        <vt:i4>2</vt:i4>
      </vt:variant>
      <vt:variant>
        <vt:lpstr>Slide Titles</vt:lpstr>
      </vt:variant>
      <vt:variant>
        <vt:i4>48</vt:i4>
      </vt:variant>
    </vt:vector>
  </HeadingPairs>
  <TitlesOfParts>
    <vt:vector size="71" baseType="lpstr">
      <vt:lpstr>Arial</vt:lpstr>
      <vt:lpstr>Arial - 36</vt:lpstr>
      <vt:lpstr>Calibri</vt:lpstr>
      <vt:lpstr>Arial - 10</vt:lpstr>
      <vt:lpstr>Arial - 23</vt:lpstr>
      <vt:lpstr>Arial - 16</vt:lpstr>
      <vt:lpstr>Arial - 27</vt:lpstr>
      <vt:lpstr>Comic Sans MS - 45</vt:lpstr>
      <vt:lpstr>Comic Sans MS - 43</vt:lpstr>
      <vt:lpstr>Comic Sans MS - 44</vt:lpstr>
      <vt:lpstr>Comic Sans MS - 36</vt:lpstr>
      <vt:lpstr>Times New Roman - 20</vt:lpstr>
      <vt:lpstr>Comic Sans MS - 48</vt:lpstr>
      <vt:lpstr>Comic Sans MS - 56</vt:lpstr>
      <vt:lpstr>Comic Sans MS - 47</vt:lpstr>
      <vt:lpstr>Comic Sans MS - 46</vt:lpstr>
      <vt:lpstr>Times New Roman - 21</vt:lpstr>
      <vt:lpstr>Times New Roman - 30</vt:lpstr>
      <vt:lpstr>Times New Roman - 29</vt:lpstr>
      <vt:lpstr>Times New Roman - 26</vt:lpstr>
      <vt:lpstr>Comic Sans MS - 24</vt: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eInstruction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Kamstra</dc:creator>
  <cp:lastModifiedBy>Melissa</cp:lastModifiedBy>
  <cp:revision>29</cp:revision>
  <dcterms:created xsi:type="dcterms:W3CDTF">2012-11-08T16:15:54Z</dcterms:created>
  <dcterms:modified xsi:type="dcterms:W3CDTF">2012-11-26T16:59:43Z</dcterms:modified>
</cp:coreProperties>
</file>