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09"/>
  </p:notesMasterIdLst>
  <p:sldIdLst>
    <p:sldId id="256" r:id="rId2"/>
    <p:sldId id="257" r:id="rId3"/>
    <p:sldId id="36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Lst>
  <p:sldSz cx="11036300" cy="10158413"/>
  <p:notesSz cx="6858000" cy="9144000"/>
  <p:embeddedFontLst>
    <p:embeddedFont>
      <p:font typeface="Calibri" pitchFamily="34" charset="0"/>
      <p:regular r:id="rId110"/>
      <p:bold r:id="rId111"/>
      <p:italic r:id="rId112"/>
      <p:boldItalic r:id="rId113"/>
    </p:embeddedFont>
  </p:embeddedFontLst>
  <p:defaultTextStyle>
    <a:defPPr>
      <a:defRPr lang="en-US"/>
    </a:defPPr>
    <a:lvl1pPr algn="l" defTabSz="1066800" rtl="0" fontAlgn="base">
      <a:spcBef>
        <a:spcPct val="0"/>
      </a:spcBef>
      <a:spcAft>
        <a:spcPct val="0"/>
      </a:spcAft>
      <a:defRPr sz="2100" kern="1200">
        <a:solidFill>
          <a:schemeClr val="tx1"/>
        </a:solidFill>
        <a:latin typeface="Arial" pitchFamily="34" charset="0"/>
        <a:ea typeface="+mn-ea"/>
        <a:cs typeface="Arial" pitchFamily="34" charset="0"/>
      </a:defRPr>
    </a:lvl1pPr>
    <a:lvl2pPr marL="533400" indent="-76200" algn="l" defTabSz="1066800" rtl="0" fontAlgn="base">
      <a:spcBef>
        <a:spcPct val="0"/>
      </a:spcBef>
      <a:spcAft>
        <a:spcPct val="0"/>
      </a:spcAft>
      <a:defRPr sz="2100" kern="1200">
        <a:solidFill>
          <a:schemeClr val="tx1"/>
        </a:solidFill>
        <a:latin typeface="Arial" pitchFamily="34" charset="0"/>
        <a:ea typeface="+mn-ea"/>
        <a:cs typeface="Arial" pitchFamily="34" charset="0"/>
      </a:defRPr>
    </a:lvl2pPr>
    <a:lvl3pPr marL="1066800" indent="-152400" algn="l" defTabSz="1066800" rtl="0" fontAlgn="base">
      <a:spcBef>
        <a:spcPct val="0"/>
      </a:spcBef>
      <a:spcAft>
        <a:spcPct val="0"/>
      </a:spcAft>
      <a:defRPr sz="2100" kern="1200">
        <a:solidFill>
          <a:schemeClr val="tx1"/>
        </a:solidFill>
        <a:latin typeface="Arial" pitchFamily="34" charset="0"/>
        <a:ea typeface="+mn-ea"/>
        <a:cs typeface="Arial" pitchFamily="34" charset="0"/>
      </a:defRPr>
    </a:lvl3pPr>
    <a:lvl4pPr marL="1600200" indent="-228600" algn="l" defTabSz="1066800" rtl="0" fontAlgn="base">
      <a:spcBef>
        <a:spcPct val="0"/>
      </a:spcBef>
      <a:spcAft>
        <a:spcPct val="0"/>
      </a:spcAft>
      <a:defRPr sz="2100" kern="1200">
        <a:solidFill>
          <a:schemeClr val="tx1"/>
        </a:solidFill>
        <a:latin typeface="Arial" pitchFamily="34" charset="0"/>
        <a:ea typeface="+mn-ea"/>
        <a:cs typeface="Arial" pitchFamily="34" charset="0"/>
      </a:defRPr>
    </a:lvl4pPr>
    <a:lvl5pPr marL="2135188" indent="-306388" algn="l" defTabSz="1066800" rtl="0" fontAlgn="base">
      <a:spcBef>
        <a:spcPct val="0"/>
      </a:spcBef>
      <a:spcAft>
        <a:spcPct val="0"/>
      </a:spcAft>
      <a:defRPr sz="2100" kern="1200">
        <a:solidFill>
          <a:schemeClr val="tx1"/>
        </a:solidFill>
        <a:latin typeface="Arial" pitchFamily="34" charset="0"/>
        <a:ea typeface="+mn-ea"/>
        <a:cs typeface="Arial" pitchFamily="34" charset="0"/>
      </a:defRPr>
    </a:lvl5pPr>
    <a:lvl6pPr marL="2286000" algn="l" defTabSz="914400" rtl="0" eaLnBrk="1" latinLnBrk="0" hangingPunct="1">
      <a:defRPr sz="2100" kern="1200">
        <a:solidFill>
          <a:schemeClr val="tx1"/>
        </a:solidFill>
        <a:latin typeface="Arial" pitchFamily="34" charset="0"/>
        <a:ea typeface="+mn-ea"/>
        <a:cs typeface="Arial" pitchFamily="34" charset="0"/>
      </a:defRPr>
    </a:lvl6pPr>
    <a:lvl7pPr marL="2743200" algn="l" defTabSz="914400" rtl="0" eaLnBrk="1" latinLnBrk="0" hangingPunct="1">
      <a:defRPr sz="2100" kern="1200">
        <a:solidFill>
          <a:schemeClr val="tx1"/>
        </a:solidFill>
        <a:latin typeface="Arial" pitchFamily="34" charset="0"/>
        <a:ea typeface="+mn-ea"/>
        <a:cs typeface="Arial" pitchFamily="34" charset="0"/>
      </a:defRPr>
    </a:lvl7pPr>
    <a:lvl8pPr marL="3200400" algn="l" defTabSz="914400" rtl="0" eaLnBrk="1" latinLnBrk="0" hangingPunct="1">
      <a:defRPr sz="2100" kern="1200">
        <a:solidFill>
          <a:schemeClr val="tx1"/>
        </a:solidFill>
        <a:latin typeface="Arial" pitchFamily="34" charset="0"/>
        <a:ea typeface="+mn-ea"/>
        <a:cs typeface="Arial" pitchFamily="34" charset="0"/>
      </a:defRPr>
    </a:lvl8pPr>
    <a:lvl9pPr marL="3657600" algn="l" defTabSz="914400" rtl="0" eaLnBrk="1" latinLnBrk="0" hangingPunct="1">
      <a:defRPr sz="21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08D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32" autoAdjust="0"/>
    <p:restoredTop sz="82416" autoAdjust="0"/>
  </p:normalViewPr>
  <p:slideViewPr>
    <p:cSldViewPr>
      <p:cViewPr>
        <p:scale>
          <a:sx n="50" d="100"/>
          <a:sy n="50" d="100"/>
        </p:scale>
        <p:origin x="-942" y="-192"/>
      </p:cViewPr>
      <p:guideLst>
        <p:guide orient="horz" pos="3200"/>
        <p:guide pos="347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font" Target="fonts/font3.fntdata"/><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font" Target="fonts/font1.fntdata"/><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16469BE-8B54-4B55-AE3C-AA9292677223}" type="datetimeFigureOut">
              <a:rPr lang="en-US"/>
              <a:pPr>
                <a:defRPr/>
              </a:pPr>
              <a:t>4/19/2013</a:t>
            </a:fld>
            <a:endParaRPr lang="en-US"/>
          </a:p>
        </p:txBody>
      </p:sp>
      <p:sp>
        <p:nvSpPr>
          <p:cNvPr id="4" name="Slide Image Placeholder 3"/>
          <p:cNvSpPr>
            <a:spLocks noGrp="1" noRot="1" noChangeAspect="1"/>
          </p:cNvSpPr>
          <p:nvPr>
            <p:ph type="sldImg" idx="2"/>
          </p:nvPr>
        </p:nvSpPr>
        <p:spPr>
          <a:xfrm>
            <a:off x="1566863" y="685800"/>
            <a:ext cx="37242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5E257A-0E8B-447B-BB14-04FB424EA924}" type="slidenum">
              <a:rPr lang="en-US"/>
              <a:pPr>
                <a:defRPr/>
              </a:pPr>
              <a:t>‹#›</a:t>
            </a:fld>
            <a:endParaRPr lang="en-US"/>
          </a:p>
        </p:txBody>
      </p:sp>
    </p:spTree>
    <p:extLst>
      <p:ext uri="{BB962C8B-B14F-4D97-AF65-F5344CB8AC3E}">
        <p14:creationId xmlns="" xmlns:p14="http://schemas.microsoft.com/office/powerpoint/2010/main" val="3418967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Answer: 4</a:t>
            </a:r>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AA4499-C2B5-4B8E-9AF5-F9B7FCD26843}" type="slidenum">
              <a:rPr lang="en-US" smtClean="0"/>
              <a:pPr/>
              <a:t>14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D</a:t>
            </a:r>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B14E2-5A19-416D-A5AB-76337009A844}" type="slidenum">
              <a:rPr lang="en-US" smtClean="0"/>
              <a:pPr/>
              <a:t>30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B</a:t>
            </a:r>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D82D6D-0E8E-41B2-80D9-D35320C97A27}" type="slidenum">
              <a:rPr lang="en-US" smtClean="0"/>
              <a:pPr/>
              <a:t>31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D</a:t>
            </a:r>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D6AF93-AB97-4A4F-84FD-88502853EFBD}" type="slidenum">
              <a:rPr lang="en-US" smtClean="0"/>
              <a:pPr/>
              <a:t>32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x=5</a:t>
            </a:r>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057D09-B208-40DE-B8FC-43001AEB384F}" type="slidenum">
              <a:rPr lang="en-US" smtClean="0"/>
              <a:pPr/>
              <a:t>37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j=12</a:t>
            </a:r>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3F8A89-7518-4061-B19B-5296B41672F5}" type="slidenum">
              <a:rPr lang="en-US" smtClean="0"/>
              <a:pPr/>
              <a:t>38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x=76</a:t>
            </a:r>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044860-4A3E-4C73-82F9-035AC5F31E7C}" type="slidenum">
              <a:rPr lang="en-US" smtClean="0"/>
              <a:pPr/>
              <a:t>39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x=67</a:t>
            </a:r>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098364-C0EA-4C70-B7C6-3B6D46552A76}" type="slidenum">
              <a:rPr lang="en-US" smtClean="0"/>
              <a:pPr/>
              <a:t>40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w=70</a:t>
            </a:r>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1CBBEA-F2F3-4C55-8546-C0951CBB6B2D}" type="slidenum">
              <a:rPr lang="en-US" smtClean="0"/>
              <a:pPr/>
              <a:t>41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w=20</a:t>
            </a:r>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DC7712-923F-4AC4-9719-3B3B81EABB1F}" type="slidenum">
              <a:rPr lang="en-US" smtClean="0"/>
              <a:pPr/>
              <a:t>42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n=38</a:t>
            </a:r>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157AA4-4FA5-4EF9-9170-9AE3A54EC4D8}" type="slidenum">
              <a:rPr lang="en-US" smtClean="0"/>
              <a:pPr/>
              <a:t>43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Answer: 41</a:t>
            </a:r>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9250B7-879A-492E-9310-CD707C4D08B2}" type="slidenum">
              <a:rPr lang="en-US" smtClean="0"/>
              <a:pPr/>
              <a:t>15</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t=28</a:t>
            </a:r>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FC2D0A-63CA-4F08-A8F1-FD41F6111A92}" type="slidenum">
              <a:rPr lang="en-US" smtClean="0"/>
              <a:pPr/>
              <a:t>44</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y=68</a:t>
            </a:r>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94516A-27DB-4668-A70E-E1BA98D02332}" type="slidenum">
              <a:rPr lang="en-US" smtClean="0"/>
              <a:pPr/>
              <a:t>45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x=23</a:t>
            </a:r>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EC6BA6-22FF-4B6A-90B0-FD6927152E36}" type="slidenum">
              <a:rPr lang="en-US" smtClean="0"/>
              <a:pPr/>
              <a:t>49</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x=72</a:t>
            </a:r>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989AC1-41C2-41DC-BAAA-FAE85257C5F5}" type="slidenum">
              <a:rPr lang="en-US" smtClean="0"/>
              <a:pPr/>
              <a:t>50</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n=78</a:t>
            </a:r>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4B8EEB-5D56-4DA0-B17A-4C1A0F073C9D}" type="slidenum">
              <a:rPr lang="en-US" smtClean="0"/>
              <a:pPr/>
              <a:t>51</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x=17</a:t>
            </a:r>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D87FC2-6CBB-4843-8223-FDDFE87E8579}" type="slidenum">
              <a:rPr lang="en-US" smtClean="0"/>
              <a:pPr/>
              <a:t>52</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y=4</a:t>
            </a:r>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B002E-BD4C-4BB5-8CCD-4C2F07DFC765}" type="slidenum">
              <a:rPr lang="en-US" smtClean="0"/>
              <a:pPr/>
              <a:t>53</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y=225</a:t>
            </a:r>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A2791F-2FE9-4906-97BE-A23FDA7EA695}" type="slidenum">
              <a:rPr lang="en-US" smtClean="0"/>
              <a:pPr/>
              <a:t>54</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m=3</a:t>
            </a:r>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152D29-8AB0-4322-B73B-3152179CD9E3}" type="slidenum">
              <a:rPr lang="en-US" smtClean="0"/>
              <a:pPr/>
              <a:t>55</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x=98</a:t>
            </a:r>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B6EF4F-8CE7-4F39-8714-C8C39BDE36BE}" type="slidenum">
              <a:rPr lang="en-US" smtClean="0"/>
              <a:pPr/>
              <a:t>56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Answer: 9</a:t>
            </a:r>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923DA6-E93C-47AC-8089-CD0EE861D4CA}" type="slidenum">
              <a:rPr lang="en-US" smtClean="0"/>
              <a:pPr/>
              <a:t>16</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r=9</a:t>
            </a:r>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AAD20D-47A1-4236-82F4-FF0A4476DCBA}" type="slidenum">
              <a:rPr lang="en-US" smtClean="0"/>
              <a:pPr/>
              <a:t>57</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x=115</a:t>
            </a:r>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ED5961-72C9-46B5-BB73-BA584A413F0D}" type="slidenum">
              <a:rPr lang="en-US" smtClean="0"/>
              <a:pPr/>
              <a:t>58</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1E582F-B443-4B20-A018-E348DF8FC821}" type="slidenum">
              <a:rPr lang="en-US" smtClean="0"/>
              <a:pPr/>
              <a:t>60</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Did you compare your favorite cereal’s nutritional values to the healthy requirements on the table?</a:t>
            </a:r>
          </a:p>
          <a:p>
            <a:r>
              <a:rPr lang="en-US" smtClean="0"/>
              <a:t>If you did, you found out that you have been eating a healthy breakfast. Now you can prove it to your parents and grandparents.</a:t>
            </a:r>
          </a:p>
        </p:txBody>
      </p:sp>
      <p:sp>
        <p:nvSpPr>
          <p:cNvPr id="145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ED23C8-F8AD-4B59-861A-287D8D21D2EB}" type="slidenum">
              <a:rPr lang="en-US" smtClean="0"/>
              <a:pPr/>
              <a:t>62</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A cereal with 3 grams of fiber just makes it at being healthy. It needed at least 3 grams.</a:t>
            </a:r>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E77031-FB10-466B-911F-52A28303CB4D}" type="slidenum">
              <a:rPr lang="en-US" smtClean="0"/>
              <a:pPr/>
              <a:t>63</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A cereal with 5 grams of sugar is still considered healthy but is very close to being unhealthy.</a:t>
            </a:r>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262096-9EDA-449D-AA7C-8303A0D7928A}" type="slidenum">
              <a:rPr lang="en-US" smtClean="0"/>
              <a:pPr/>
              <a:t>64</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65</a:t>
            </a:fld>
            <a:endParaRPr lang="en-US"/>
          </a:p>
        </p:txBody>
      </p:sp>
    </p:spTree>
    <p:extLst>
      <p:ext uri="{BB962C8B-B14F-4D97-AF65-F5344CB8AC3E}">
        <p14:creationId xmlns="" xmlns:p14="http://schemas.microsoft.com/office/powerpoint/2010/main" val="8824930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a:t>
            </a:r>
            <a:r>
              <a:rPr lang="en-US" b="1" dirty="0" smtClean="0"/>
              <a:t>1. </a:t>
            </a:r>
            <a:r>
              <a:rPr lang="en-US" b="0" dirty="0" smtClean="0"/>
              <a:t>14 </a:t>
            </a:r>
            <a:r>
              <a:rPr lang="en-US" sz="1200" b="0" dirty="0" smtClean="0">
                <a:solidFill>
                  <a:srgbClr val="000000"/>
                </a:solidFill>
                <a:latin typeface="Arial - 23"/>
              </a:rPr>
              <a:t>&gt; a;</a:t>
            </a:r>
            <a:r>
              <a:rPr lang="en-US" sz="1200" b="0" baseline="0" dirty="0" smtClean="0">
                <a:solidFill>
                  <a:srgbClr val="000000"/>
                </a:solidFill>
                <a:latin typeface="Arial - 23"/>
              </a:rPr>
              <a:t> </a:t>
            </a:r>
            <a:r>
              <a:rPr lang="en-US" sz="1200" b="1" baseline="0" dirty="0" smtClean="0">
                <a:solidFill>
                  <a:srgbClr val="000000"/>
                </a:solidFill>
                <a:latin typeface="Arial - 23"/>
              </a:rPr>
              <a:t>2. </a:t>
            </a:r>
            <a:r>
              <a:rPr lang="en-US" sz="1200" b="0" baseline="0" dirty="0" smtClean="0">
                <a:solidFill>
                  <a:srgbClr val="000000"/>
                </a:solidFill>
                <a:latin typeface="Arial - 23"/>
              </a:rPr>
              <a:t>b </a:t>
            </a:r>
            <a:r>
              <a:rPr lang="en-US" sz="1200" b="0" dirty="0" smtClean="0">
                <a:solidFill>
                  <a:srgbClr val="000000"/>
                </a:solidFill>
                <a:latin typeface="Arial - 23"/>
              </a:rPr>
              <a:t>≤ </a:t>
            </a:r>
            <a:r>
              <a:rPr lang="en-US" sz="1200" b="0" baseline="0" dirty="0" smtClean="0">
                <a:solidFill>
                  <a:srgbClr val="000000"/>
                </a:solidFill>
                <a:latin typeface="Arial - 23"/>
              </a:rPr>
              <a:t>8;  </a:t>
            </a:r>
            <a:r>
              <a:rPr lang="en-US" sz="1200" b="1" baseline="0" dirty="0" smtClean="0">
                <a:solidFill>
                  <a:srgbClr val="000000"/>
                </a:solidFill>
                <a:latin typeface="Arial - 23"/>
              </a:rPr>
              <a:t>3. </a:t>
            </a:r>
            <a:r>
              <a:rPr lang="en-US" sz="1200" b="0" baseline="0" dirty="0" smtClean="0">
                <a:solidFill>
                  <a:srgbClr val="000000"/>
                </a:solidFill>
                <a:latin typeface="Arial - 23"/>
              </a:rPr>
              <a:t>6 </a:t>
            </a:r>
            <a:r>
              <a:rPr lang="en-US" sz="1200" b="0" dirty="0" smtClean="0">
                <a:solidFill>
                  <a:srgbClr val="000000"/>
                </a:solidFill>
                <a:latin typeface="Arial - 23"/>
              </a:rPr>
              <a:t>&lt; </a:t>
            </a:r>
            <a:r>
              <a:rPr lang="en-US" sz="1200" b="0" baseline="0" dirty="0" smtClean="0">
                <a:solidFill>
                  <a:srgbClr val="000000"/>
                </a:solidFill>
                <a:latin typeface="Arial - 23"/>
              </a:rPr>
              <a:t>20f; </a:t>
            </a:r>
            <a:r>
              <a:rPr lang="en-US" sz="1200" b="1" baseline="0" dirty="0" smtClean="0">
                <a:solidFill>
                  <a:srgbClr val="000000"/>
                </a:solidFill>
                <a:latin typeface="Arial - 23"/>
              </a:rPr>
              <a:t>4. </a:t>
            </a:r>
            <a:r>
              <a:rPr lang="en-US" sz="1200" b="0" baseline="0" dirty="0" smtClean="0">
                <a:solidFill>
                  <a:srgbClr val="000000"/>
                </a:solidFill>
                <a:latin typeface="Arial - 23"/>
              </a:rPr>
              <a:t>t + 9 </a:t>
            </a:r>
            <a:r>
              <a:rPr lang="en-US" sz="1200" b="0" dirty="0" smtClean="0">
                <a:solidFill>
                  <a:srgbClr val="000000"/>
                </a:solidFill>
                <a:latin typeface="Arial - 23"/>
              </a:rPr>
              <a:t>≥ </a:t>
            </a:r>
            <a:r>
              <a:rPr lang="en-US" sz="1200" b="0" baseline="0" dirty="0" smtClean="0">
                <a:solidFill>
                  <a:srgbClr val="000000"/>
                </a:solidFill>
                <a:latin typeface="Arial - 23"/>
              </a:rPr>
              <a:t>36;  </a:t>
            </a:r>
            <a:r>
              <a:rPr lang="en-US" sz="1200" b="1" baseline="0" dirty="0" smtClean="0">
                <a:solidFill>
                  <a:srgbClr val="000000"/>
                </a:solidFill>
                <a:latin typeface="Arial - 23"/>
              </a:rPr>
              <a:t>5. </a:t>
            </a:r>
            <a:r>
              <a:rPr lang="en-US" sz="1200" b="0" baseline="0" dirty="0" smtClean="0">
                <a:solidFill>
                  <a:srgbClr val="000000"/>
                </a:solidFill>
                <a:latin typeface="Arial - 23"/>
              </a:rPr>
              <a:t>7 + w  </a:t>
            </a:r>
            <a:r>
              <a:rPr lang="en-US" sz="1200" b="0" dirty="0" smtClean="0">
                <a:solidFill>
                  <a:srgbClr val="000000"/>
                </a:solidFill>
                <a:latin typeface="Arial - 23"/>
              </a:rPr>
              <a:t>≤ </a:t>
            </a:r>
            <a:r>
              <a:rPr lang="en-US" sz="1200" b="0" baseline="0" dirty="0" smtClean="0">
                <a:solidFill>
                  <a:srgbClr val="000000"/>
                </a:solidFill>
                <a:latin typeface="Arial - 23"/>
              </a:rPr>
              <a:t>10;</a:t>
            </a:r>
            <a:r>
              <a:rPr lang="en-US" sz="1200" b="1" baseline="0" dirty="0" smtClean="0">
                <a:solidFill>
                  <a:srgbClr val="000000"/>
                </a:solidFill>
                <a:latin typeface="Arial - 23"/>
              </a:rPr>
              <a:t>  </a:t>
            </a:r>
          </a:p>
          <a:p>
            <a:r>
              <a:rPr lang="en-US" sz="1200" b="1" baseline="0" dirty="0" smtClean="0">
                <a:solidFill>
                  <a:srgbClr val="000000"/>
                </a:solidFill>
                <a:latin typeface="Arial - 23"/>
              </a:rPr>
              <a:t>6. </a:t>
            </a:r>
            <a:r>
              <a:rPr lang="en-US" sz="1200" b="0" baseline="0" dirty="0" smtClean="0">
                <a:solidFill>
                  <a:srgbClr val="000000"/>
                </a:solidFill>
                <a:latin typeface="Arial - 23"/>
              </a:rPr>
              <a:t>19 – p </a:t>
            </a:r>
            <a:r>
              <a:rPr lang="en-US" sz="1200" b="0" dirty="0" smtClean="0">
                <a:solidFill>
                  <a:srgbClr val="000000"/>
                </a:solidFill>
                <a:latin typeface="Arial - 23"/>
              </a:rPr>
              <a:t>≥ </a:t>
            </a:r>
            <a:r>
              <a:rPr lang="en-US" sz="1200" b="0" baseline="0" dirty="0" smtClean="0">
                <a:solidFill>
                  <a:srgbClr val="000000"/>
                </a:solidFill>
                <a:latin typeface="Arial - 23"/>
              </a:rPr>
              <a:t>2; </a:t>
            </a:r>
            <a:r>
              <a:rPr lang="en-US" sz="1200" b="1" baseline="0" dirty="0" smtClean="0">
                <a:solidFill>
                  <a:srgbClr val="000000"/>
                </a:solidFill>
                <a:latin typeface="Arial - 23"/>
              </a:rPr>
              <a:t>7. </a:t>
            </a:r>
            <a:r>
              <a:rPr lang="en-US" sz="1200" b="0" baseline="0" dirty="0" smtClean="0">
                <a:solidFill>
                  <a:srgbClr val="000000"/>
                </a:solidFill>
                <a:latin typeface="Arial - 23"/>
              </a:rPr>
              <a:t>n </a:t>
            </a:r>
            <a:r>
              <a:rPr lang="en-US" sz="1200" b="0" dirty="0" smtClean="0">
                <a:solidFill>
                  <a:srgbClr val="000000"/>
                </a:solidFill>
                <a:latin typeface="Arial - 23"/>
              </a:rPr>
              <a:t>&lt; </a:t>
            </a:r>
            <a:r>
              <a:rPr lang="en-US" sz="1200" b="0" baseline="0" dirty="0" smtClean="0">
                <a:solidFill>
                  <a:srgbClr val="000000"/>
                </a:solidFill>
                <a:latin typeface="Arial - 23"/>
              </a:rPr>
              <a:t>12;  </a:t>
            </a:r>
            <a:r>
              <a:rPr lang="en-US" sz="1200" b="1" baseline="0" dirty="0" smtClean="0">
                <a:solidFill>
                  <a:srgbClr val="000000"/>
                </a:solidFill>
                <a:latin typeface="Arial - 23"/>
              </a:rPr>
              <a:t>8. </a:t>
            </a:r>
            <a:r>
              <a:rPr lang="en-US" sz="1200" b="0" baseline="0" dirty="0" smtClean="0">
                <a:solidFill>
                  <a:srgbClr val="000000"/>
                </a:solidFill>
                <a:latin typeface="Arial - 23"/>
              </a:rPr>
              <a:t>s </a:t>
            </a:r>
            <a:r>
              <a:rPr lang="en-US" sz="1200" b="0" u="sng" dirty="0" smtClean="0">
                <a:solidFill>
                  <a:srgbClr val="000000"/>
                </a:solidFill>
                <a:latin typeface="Arial - 23"/>
              </a:rPr>
              <a:t>&lt;</a:t>
            </a:r>
            <a:r>
              <a:rPr lang="en-US" sz="1200" b="0" u="none" dirty="0" smtClean="0">
                <a:solidFill>
                  <a:srgbClr val="000000"/>
                </a:solidFill>
                <a:latin typeface="Arial - 23"/>
              </a:rPr>
              <a:t> </a:t>
            </a:r>
            <a:r>
              <a:rPr lang="en-US" sz="1200" b="0" baseline="0" dirty="0" smtClean="0">
                <a:solidFill>
                  <a:srgbClr val="000000"/>
                </a:solidFill>
                <a:latin typeface="Arial - 23"/>
              </a:rPr>
              <a:t>50;  </a:t>
            </a:r>
            <a:r>
              <a:rPr lang="en-US" sz="1200" b="1" baseline="0" dirty="0" smtClean="0">
                <a:solidFill>
                  <a:srgbClr val="000000"/>
                </a:solidFill>
                <a:latin typeface="Arial - 23"/>
              </a:rPr>
              <a:t>9. </a:t>
            </a:r>
            <a:r>
              <a:rPr lang="en-US" sz="1200" b="0" baseline="0" dirty="0" smtClean="0">
                <a:solidFill>
                  <a:srgbClr val="000000"/>
                </a:solidFill>
                <a:latin typeface="Arial - 23"/>
              </a:rPr>
              <a:t>p </a:t>
            </a:r>
            <a:r>
              <a:rPr lang="en-US" sz="1200" b="0" dirty="0" smtClean="0">
                <a:solidFill>
                  <a:srgbClr val="000000"/>
                </a:solidFill>
                <a:latin typeface="Arial - 23"/>
              </a:rPr>
              <a:t>≥ </a:t>
            </a:r>
            <a:r>
              <a:rPr lang="en-US" sz="1200" b="0" baseline="0" dirty="0" smtClean="0">
                <a:solidFill>
                  <a:srgbClr val="000000"/>
                </a:solidFill>
                <a:latin typeface="Arial - 23"/>
              </a:rPr>
              <a:t>275</a:t>
            </a:r>
            <a:endParaRPr lang="en-US" b="0"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69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C</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Answer: 11</a:t>
            </a:r>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36A8D-AD34-4BC3-B41F-028EFD75ADF9}" type="slidenum">
              <a:rPr lang="en-US" smtClean="0"/>
              <a:pPr/>
              <a:t>17</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C</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77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C, D</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82</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83</a:t>
            </a:fld>
            <a:endParaRPr lang="en-US"/>
          </a:p>
        </p:txBody>
      </p:sp>
    </p:spTree>
    <p:extLst>
      <p:ext uri="{BB962C8B-B14F-4D97-AF65-F5344CB8AC3E}">
        <p14:creationId xmlns="" xmlns:p14="http://schemas.microsoft.com/office/powerpoint/2010/main" val="35297375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84</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C, D</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85</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86</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False</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98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Answer: 14</a:t>
            </a:r>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7BC6B5-0C3D-4AAB-9D88-7348FCB17753}" type="slidenum">
              <a:rPr lang="en-US" smtClean="0"/>
              <a:pPr/>
              <a:t>18</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A</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C</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C</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B</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s = speed</a:t>
            </a:r>
          </a:p>
          <a:p>
            <a:r>
              <a:rPr lang="en-US" dirty="0" smtClean="0"/>
              <a:t>0 </a:t>
            </a:r>
            <a:r>
              <a:rPr lang="en-US" sz="1200" b="0" u="sng" dirty="0" smtClean="0">
                <a:solidFill>
                  <a:srgbClr val="000000"/>
                </a:solidFill>
                <a:latin typeface="Arial - 23"/>
              </a:rPr>
              <a:t>&lt;</a:t>
            </a:r>
            <a:r>
              <a:rPr lang="en-US" sz="1200" b="1" dirty="0" smtClean="0">
                <a:solidFill>
                  <a:srgbClr val="000000"/>
                </a:solidFill>
                <a:latin typeface="Arial - 23"/>
              </a:rPr>
              <a:t> s </a:t>
            </a:r>
            <a:r>
              <a:rPr lang="en-US" sz="1200" b="0" u="sng" dirty="0" smtClean="0">
                <a:solidFill>
                  <a:srgbClr val="000000"/>
                </a:solidFill>
                <a:latin typeface="Arial - 23"/>
              </a:rPr>
              <a:t>&lt;</a:t>
            </a:r>
            <a:r>
              <a:rPr lang="en-US" sz="1200" b="0" dirty="0" smtClean="0">
                <a:solidFill>
                  <a:srgbClr val="000000"/>
                </a:solidFill>
                <a:latin typeface="Arial - 23"/>
              </a:rPr>
              <a:t> 55</a:t>
            </a:r>
          </a:p>
          <a:p>
            <a:r>
              <a:rPr lang="en-US" sz="1200" b="0" dirty="0" smtClean="0">
                <a:solidFill>
                  <a:srgbClr val="000000"/>
                </a:solidFill>
                <a:latin typeface="Arial - 23"/>
              </a:rPr>
              <a:t>Closed circles on 0 and 55 with solid line between</a:t>
            </a:r>
          </a:p>
          <a:p>
            <a:endParaRPr lang="en-US" b="0"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D</a:t>
            </a:r>
            <a:endParaRPr lang="en-US" dirty="0"/>
          </a:p>
        </p:txBody>
      </p:sp>
      <p:sp>
        <p:nvSpPr>
          <p:cNvPr id="4" name="Slide Number Placeholder 3"/>
          <p:cNvSpPr>
            <a:spLocks noGrp="1"/>
          </p:cNvSpPr>
          <p:nvPr>
            <p:ph type="sldNum" sz="quarter" idx="10"/>
          </p:nvPr>
        </p:nvSpPr>
        <p:spPr/>
        <p:txBody>
          <a:bodyPr/>
          <a:lstStyle/>
          <a:p>
            <a:pPr>
              <a:defRPr/>
            </a:pPr>
            <a:fld id="{555E257A-0E8B-447B-BB14-04FB424EA924}" type="slidenum">
              <a:rPr lang="en-US" smtClean="0"/>
              <a:pPr>
                <a:defRPr/>
              </a:pPr>
              <a:t>107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D93EE4-1BF4-432E-9DB8-E582160BB61E}" type="slidenum">
              <a:rPr lang="en-US" smtClean="0"/>
              <a:pPr/>
              <a:t>21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Answer: D</a:t>
            </a:r>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21B86D-30E0-4021-AFBD-BFEF7061205E}" type="slidenum">
              <a:rPr lang="en-US" smtClean="0"/>
              <a:pPr/>
              <a:t>27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Answer: A</a:t>
            </a:r>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4B7595-C31A-4E81-8AB5-63272717232F}" type="slidenum">
              <a:rPr lang="en-US" smtClean="0"/>
              <a:pPr/>
              <a:t>28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Answer: C</a:t>
            </a:r>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997C2F-F0A4-4F6F-A737-C28184944781}" type="slidenum">
              <a:rPr lang="en-US" smtClean="0"/>
              <a:pPr/>
              <a:t>29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7723" y="3155696"/>
            <a:ext cx="9380855" cy="2177474"/>
          </a:xfrm>
        </p:spPr>
        <p:txBody>
          <a:bodyPr/>
          <a:lstStyle/>
          <a:p>
            <a:r>
              <a:rPr lang="en-US" smtClean="0"/>
              <a:t>Click to edit Master title style</a:t>
            </a:r>
            <a:endParaRPr lang="en-US"/>
          </a:p>
        </p:txBody>
      </p:sp>
      <p:sp>
        <p:nvSpPr>
          <p:cNvPr id="3" name="Subtitle 2"/>
          <p:cNvSpPr>
            <a:spLocks noGrp="1"/>
          </p:cNvSpPr>
          <p:nvPr>
            <p:ph type="subTitle" idx="1"/>
          </p:nvPr>
        </p:nvSpPr>
        <p:spPr>
          <a:xfrm>
            <a:off x="1655445" y="5756435"/>
            <a:ext cx="7725410" cy="2596039"/>
          </a:xfrm>
        </p:spPr>
        <p:txBody>
          <a:bodyPr/>
          <a:lstStyle>
            <a:lvl1pPr marL="0" indent="0" algn="ctr">
              <a:buNone/>
              <a:defRPr>
                <a:solidFill>
                  <a:schemeClr val="tx1">
                    <a:tint val="75000"/>
                  </a:schemeClr>
                </a:solidFill>
              </a:defRPr>
            </a:lvl1pPr>
            <a:lvl2pPr marL="533872" indent="0" algn="ctr">
              <a:buNone/>
              <a:defRPr>
                <a:solidFill>
                  <a:schemeClr val="tx1">
                    <a:tint val="75000"/>
                  </a:schemeClr>
                </a:solidFill>
              </a:defRPr>
            </a:lvl2pPr>
            <a:lvl3pPr marL="1067745" indent="0" algn="ctr">
              <a:buNone/>
              <a:defRPr>
                <a:solidFill>
                  <a:schemeClr val="tx1">
                    <a:tint val="75000"/>
                  </a:schemeClr>
                </a:solidFill>
              </a:defRPr>
            </a:lvl3pPr>
            <a:lvl4pPr marL="1601617" indent="0" algn="ctr">
              <a:buNone/>
              <a:defRPr>
                <a:solidFill>
                  <a:schemeClr val="tx1">
                    <a:tint val="75000"/>
                  </a:schemeClr>
                </a:solidFill>
              </a:defRPr>
            </a:lvl4pPr>
            <a:lvl5pPr marL="2135490" indent="0" algn="ctr">
              <a:buNone/>
              <a:defRPr>
                <a:solidFill>
                  <a:schemeClr val="tx1">
                    <a:tint val="75000"/>
                  </a:schemeClr>
                </a:solidFill>
              </a:defRPr>
            </a:lvl5pPr>
            <a:lvl6pPr marL="2669362" indent="0" algn="ctr">
              <a:buNone/>
              <a:defRPr>
                <a:solidFill>
                  <a:schemeClr val="tx1">
                    <a:tint val="75000"/>
                  </a:schemeClr>
                </a:solidFill>
              </a:defRPr>
            </a:lvl6pPr>
            <a:lvl7pPr marL="3203235" indent="0" algn="ctr">
              <a:buNone/>
              <a:defRPr>
                <a:solidFill>
                  <a:schemeClr val="tx1">
                    <a:tint val="75000"/>
                  </a:schemeClr>
                </a:solidFill>
              </a:defRPr>
            </a:lvl7pPr>
            <a:lvl8pPr marL="3737107" indent="0" algn="ctr">
              <a:buNone/>
              <a:defRPr>
                <a:solidFill>
                  <a:schemeClr val="tx1">
                    <a:tint val="75000"/>
                  </a:schemeClr>
                </a:solidFill>
              </a:defRPr>
            </a:lvl8pPr>
            <a:lvl9pPr marL="42709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541E35F-E504-453F-9A0D-3CA69B6F76A2}" type="datetimeFigureOut">
              <a:rPr lang="en-US"/>
              <a:pPr>
                <a:defRPr/>
              </a:pPr>
              <a:t>4/19/2013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C42C8-E774-4FD1-9702-87A5406FA8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DE53E4-C53F-420B-8C25-D0339BE958DA}" type="datetimeFigureOut">
              <a:rPr lang="en-US"/>
              <a:pPr>
                <a:defRPr/>
              </a:pPr>
              <a:t>4/19/2013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C32E27-F78B-4AC5-B7A4-A668755522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318" y="406810"/>
            <a:ext cx="2483168" cy="86675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817" y="406810"/>
            <a:ext cx="7265565" cy="86675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B33DF6-6E2A-40A4-BA3E-7C60304863F5}" type="datetimeFigureOut">
              <a:rPr lang="en-US"/>
              <a:pPr>
                <a:defRPr/>
              </a:pPr>
              <a:t>4/19/2013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20A771-5C02-4EA9-AB66-14675EA273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9944B8-1E1F-48D2-B0B9-6B67763EDBDE}" type="datetimeFigureOut">
              <a:rPr lang="en-US"/>
              <a:pPr>
                <a:defRPr/>
              </a:pPr>
              <a:t>4/19/2013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28E1F5-F749-465C-AD44-335BF175AE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1792" y="6527725"/>
            <a:ext cx="9380855" cy="2017573"/>
          </a:xfrm>
        </p:spPr>
        <p:txBody>
          <a:bodyPr anchor="t"/>
          <a:lstStyle>
            <a:lvl1pPr algn="l">
              <a:defRPr sz="4700" b="1" cap="all"/>
            </a:lvl1pPr>
          </a:lstStyle>
          <a:p>
            <a:r>
              <a:rPr lang="en-US" smtClean="0"/>
              <a:t>Click to edit Master title style</a:t>
            </a:r>
            <a:endParaRPr lang="en-US"/>
          </a:p>
        </p:txBody>
      </p:sp>
      <p:sp>
        <p:nvSpPr>
          <p:cNvPr id="3" name="Text Placeholder 2"/>
          <p:cNvSpPr>
            <a:spLocks noGrp="1"/>
          </p:cNvSpPr>
          <p:nvPr>
            <p:ph type="body" idx="1"/>
          </p:nvPr>
        </p:nvSpPr>
        <p:spPr>
          <a:xfrm>
            <a:off x="871792" y="4305570"/>
            <a:ext cx="9380855" cy="2222152"/>
          </a:xfrm>
        </p:spPr>
        <p:txBody>
          <a:bodyPr anchor="b"/>
          <a:lstStyle>
            <a:lvl1pPr marL="0" indent="0">
              <a:buNone/>
              <a:defRPr sz="2300">
                <a:solidFill>
                  <a:schemeClr val="tx1">
                    <a:tint val="75000"/>
                  </a:schemeClr>
                </a:solidFill>
              </a:defRPr>
            </a:lvl1pPr>
            <a:lvl2pPr marL="533872" indent="0">
              <a:buNone/>
              <a:defRPr sz="2100">
                <a:solidFill>
                  <a:schemeClr val="tx1">
                    <a:tint val="75000"/>
                  </a:schemeClr>
                </a:solidFill>
              </a:defRPr>
            </a:lvl2pPr>
            <a:lvl3pPr marL="1067745" indent="0">
              <a:buNone/>
              <a:defRPr sz="1900">
                <a:solidFill>
                  <a:schemeClr val="tx1">
                    <a:tint val="75000"/>
                  </a:schemeClr>
                </a:solidFill>
              </a:defRPr>
            </a:lvl3pPr>
            <a:lvl4pPr marL="1601617" indent="0">
              <a:buNone/>
              <a:defRPr sz="1600">
                <a:solidFill>
                  <a:schemeClr val="tx1">
                    <a:tint val="75000"/>
                  </a:schemeClr>
                </a:solidFill>
              </a:defRPr>
            </a:lvl4pPr>
            <a:lvl5pPr marL="2135490" indent="0">
              <a:buNone/>
              <a:defRPr sz="1600">
                <a:solidFill>
                  <a:schemeClr val="tx1">
                    <a:tint val="75000"/>
                  </a:schemeClr>
                </a:solidFill>
              </a:defRPr>
            </a:lvl5pPr>
            <a:lvl6pPr marL="2669362" indent="0">
              <a:buNone/>
              <a:defRPr sz="1600">
                <a:solidFill>
                  <a:schemeClr val="tx1">
                    <a:tint val="75000"/>
                  </a:schemeClr>
                </a:solidFill>
              </a:defRPr>
            </a:lvl6pPr>
            <a:lvl7pPr marL="3203235" indent="0">
              <a:buNone/>
              <a:defRPr sz="1600">
                <a:solidFill>
                  <a:schemeClr val="tx1">
                    <a:tint val="75000"/>
                  </a:schemeClr>
                </a:solidFill>
              </a:defRPr>
            </a:lvl7pPr>
            <a:lvl8pPr marL="3737107" indent="0">
              <a:buNone/>
              <a:defRPr sz="1600">
                <a:solidFill>
                  <a:schemeClr val="tx1">
                    <a:tint val="75000"/>
                  </a:schemeClr>
                </a:solidFill>
              </a:defRPr>
            </a:lvl8pPr>
            <a:lvl9pPr marL="427098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8944DC-ABD5-414E-BED4-62E4FBACAE22}" type="datetimeFigureOut">
              <a:rPr lang="en-US"/>
              <a:pPr>
                <a:defRPr/>
              </a:pPr>
              <a:t>4/19/2013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C6BA03-7803-4195-BC57-BEF868363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1816" y="2370299"/>
            <a:ext cx="4874366" cy="670408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0120" y="2370299"/>
            <a:ext cx="4874366" cy="670408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704652F-F3B6-405D-873A-8534EDE515DD}" type="datetimeFigureOut">
              <a:rPr lang="en-US"/>
              <a:pPr>
                <a:defRPr/>
              </a:pPr>
              <a:t>4/19/2013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FB2102-44B8-4323-A7BB-281ABF6742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51815" y="2273888"/>
            <a:ext cx="4876283" cy="947647"/>
          </a:xfrm>
        </p:spPr>
        <p:txBody>
          <a:bodyPr anchor="b"/>
          <a:lstStyle>
            <a:lvl1pPr marL="0" indent="0">
              <a:buNone/>
              <a:defRPr sz="2800" b="1"/>
            </a:lvl1pPr>
            <a:lvl2pPr marL="533872" indent="0">
              <a:buNone/>
              <a:defRPr sz="2300" b="1"/>
            </a:lvl2pPr>
            <a:lvl3pPr marL="1067745" indent="0">
              <a:buNone/>
              <a:defRPr sz="2100" b="1"/>
            </a:lvl3pPr>
            <a:lvl4pPr marL="1601617" indent="0">
              <a:buNone/>
              <a:defRPr sz="1900" b="1"/>
            </a:lvl4pPr>
            <a:lvl5pPr marL="2135490" indent="0">
              <a:buNone/>
              <a:defRPr sz="1900" b="1"/>
            </a:lvl5pPr>
            <a:lvl6pPr marL="2669362" indent="0">
              <a:buNone/>
              <a:defRPr sz="1900" b="1"/>
            </a:lvl6pPr>
            <a:lvl7pPr marL="3203235" indent="0">
              <a:buNone/>
              <a:defRPr sz="1900" b="1"/>
            </a:lvl7pPr>
            <a:lvl8pPr marL="3737107" indent="0">
              <a:buNone/>
              <a:defRPr sz="1900" b="1"/>
            </a:lvl8pPr>
            <a:lvl9pPr marL="427098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551815" y="3221534"/>
            <a:ext cx="4876283" cy="585284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06290" y="2273888"/>
            <a:ext cx="4878198" cy="947647"/>
          </a:xfrm>
        </p:spPr>
        <p:txBody>
          <a:bodyPr anchor="b"/>
          <a:lstStyle>
            <a:lvl1pPr marL="0" indent="0">
              <a:buNone/>
              <a:defRPr sz="2800" b="1"/>
            </a:lvl1pPr>
            <a:lvl2pPr marL="533872" indent="0">
              <a:buNone/>
              <a:defRPr sz="2300" b="1"/>
            </a:lvl2pPr>
            <a:lvl3pPr marL="1067745" indent="0">
              <a:buNone/>
              <a:defRPr sz="2100" b="1"/>
            </a:lvl3pPr>
            <a:lvl4pPr marL="1601617" indent="0">
              <a:buNone/>
              <a:defRPr sz="1900" b="1"/>
            </a:lvl4pPr>
            <a:lvl5pPr marL="2135490" indent="0">
              <a:buNone/>
              <a:defRPr sz="1900" b="1"/>
            </a:lvl5pPr>
            <a:lvl6pPr marL="2669362" indent="0">
              <a:buNone/>
              <a:defRPr sz="1900" b="1"/>
            </a:lvl6pPr>
            <a:lvl7pPr marL="3203235" indent="0">
              <a:buNone/>
              <a:defRPr sz="1900" b="1"/>
            </a:lvl7pPr>
            <a:lvl8pPr marL="3737107" indent="0">
              <a:buNone/>
              <a:defRPr sz="1900" b="1"/>
            </a:lvl8pPr>
            <a:lvl9pPr marL="4270980"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606290" y="3221534"/>
            <a:ext cx="4878198" cy="585284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4BACA6-5060-44FF-A47E-80E1833EFDFC}" type="datetimeFigureOut">
              <a:rPr lang="en-US"/>
              <a:pPr>
                <a:defRPr/>
              </a:pPr>
              <a:t>4/19/2013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ECB10D-40A7-4618-BFDC-332594CED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7E95B5-07B1-4966-B677-6155F9341B6B}" type="datetimeFigureOut">
              <a:rPr lang="en-US"/>
              <a:pPr>
                <a:defRPr/>
              </a:pPr>
              <a:t>4/19/2013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156488-776D-4CBF-BB96-8648DF323B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28C895-4A7A-4571-B16C-9B43CD9DF6AB}" type="datetimeFigureOut">
              <a:rPr lang="en-US"/>
              <a:pPr>
                <a:defRPr/>
              </a:pPr>
              <a:t>4/19/2013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0A419F-7465-45FE-B8DA-027D647AC0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817" y="404457"/>
            <a:ext cx="3630866" cy="1721287"/>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314888" y="404459"/>
            <a:ext cx="6169598" cy="8669925"/>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51817" y="2125745"/>
            <a:ext cx="3630866" cy="6948638"/>
          </a:xfrm>
        </p:spPr>
        <p:txBody>
          <a:bodyPr/>
          <a:lstStyle>
            <a:lvl1pPr marL="0" indent="0">
              <a:buNone/>
              <a:defRPr sz="1600"/>
            </a:lvl1pPr>
            <a:lvl2pPr marL="533872" indent="0">
              <a:buNone/>
              <a:defRPr sz="1400"/>
            </a:lvl2pPr>
            <a:lvl3pPr marL="1067745" indent="0">
              <a:buNone/>
              <a:defRPr sz="1200"/>
            </a:lvl3pPr>
            <a:lvl4pPr marL="1601617" indent="0">
              <a:buNone/>
              <a:defRPr sz="1100"/>
            </a:lvl4pPr>
            <a:lvl5pPr marL="2135490" indent="0">
              <a:buNone/>
              <a:defRPr sz="1100"/>
            </a:lvl5pPr>
            <a:lvl6pPr marL="2669362" indent="0">
              <a:buNone/>
              <a:defRPr sz="1100"/>
            </a:lvl6pPr>
            <a:lvl7pPr marL="3203235" indent="0">
              <a:buNone/>
              <a:defRPr sz="1100"/>
            </a:lvl7pPr>
            <a:lvl8pPr marL="3737107" indent="0">
              <a:buNone/>
              <a:defRPr sz="1100"/>
            </a:lvl8pPr>
            <a:lvl9pPr marL="4270980"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C864D3-23D2-4BC1-87C8-C2A14BE3A66A}" type="datetimeFigureOut">
              <a:rPr lang="en-US"/>
              <a:pPr>
                <a:defRPr/>
              </a:pPr>
              <a:t>4/19/2013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D59AC1-166E-49E7-95CA-1B21B2E351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3192" y="7110890"/>
            <a:ext cx="6621780" cy="83948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63192" y="907672"/>
            <a:ext cx="6621780" cy="6095048"/>
          </a:xfrm>
        </p:spPr>
        <p:txBody>
          <a:bodyPr rtlCol="0">
            <a:normAutofit/>
          </a:bodyPr>
          <a:lstStyle>
            <a:lvl1pPr marL="0" indent="0">
              <a:buNone/>
              <a:defRPr sz="3700"/>
            </a:lvl1pPr>
            <a:lvl2pPr marL="533872" indent="0">
              <a:buNone/>
              <a:defRPr sz="3300"/>
            </a:lvl2pPr>
            <a:lvl3pPr marL="1067745" indent="0">
              <a:buNone/>
              <a:defRPr sz="2800"/>
            </a:lvl3pPr>
            <a:lvl4pPr marL="1601617" indent="0">
              <a:buNone/>
              <a:defRPr sz="2300"/>
            </a:lvl4pPr>
            <a:lvl5pPr marL="2135490" indent="0">
              <a:buNone/>
              <a:defRPr sz="2300"/>
            </a:lvl5pPr>
            <a:lvl6pPr marL="2669362" indent="0">
              <a:buNone/>
              <a:defRPr sz="2300"/>
            </a:lvl6pPr>
            <a:lvl7pPr marL="3203235" indent="0">
              <a:buNone/>
              <a:defRPr sz="2300"/>
            </a:lvl7pPr>
            <a:lvl8pPr marL="3737107" indent="0">
              <a:buNone/>
              <a:defRPr sz="2300"/>
            </a:lvl8pPr>
            <a:lvl9pPr marL="4270980" indent="0">
              <a:buNone/>
              <a:defRPr sz="2300"/>
            </a:lvl9pPr>
          </a:lstStyle>
          <a:p>
            <a:pPr lvl="0"/>
            <a:endParaRPr lang="en-US" noProof="0"/>
          </a:p>
        </p:txBody>
      </p:sp>
      <p:sp>
        <p:nvSpPr>
          <p:cNvPr id="4" name="Text Placeholder 3"/>
          <p:cNvSpPr>
            <a:spLocks noGrp="1"/>
          </p:cNvSpPr>
          <p:nvPr>
            <p:ph type="body" sz="half" idx="2"/>
          </p:nvPr>
        </p:nvSpPr>
        <p:spPr>
          <a:xfrm>
            <a:off x="2163192" y="7950370"/>
            <a:ext cx="6621780" cy="1192202"/>
          </a:xfrm>
        </p:spPr>
        <p:txBody>
          <a:bodyPr/>
          <a:lstStyle>
            <a:lvl1pPr marL="0" indent="0">
              <a:buNone/>
              <a:defRPr sz="1600"/>
            </a:lvl1pPr>
            <a:lvl2pPr marL="533872" indent="0">
              <a:buNone/>
              <a:defRPr sz="1400"/>
            </a:lvl2pPr>
            <a:lvl3pPr marL="1067745" indent="0">
              <a:buNone/>
              <a:defRPr sz="1200"/>
            </a:lvl3pPr>
            <a:lvl4pPr marL="1601617" indent="0">
              <a:buNone/>
              <a:defRPr sz="1100"/>
            </a:lvl4pPr>
            <a:lvl5pPr marL="2135490" indent="0">
              <a:buNone/>
              <a:defRPr sz="1100"/>
            </a:lvl5pPr>
            <a:lvl6pPr marL="2669362" indent="0">
              <a:buNone/>
              <a:defRPr sz="1100"/>
            </a:lvl6pPr>
            <a:lvl7pPr marL="3203235" indent="0">
              <a:buNone/>
              <a:defRPr sz="1100"/>
            </a:lvl7pPr>
            <a:lvl8pPr marL="3737107" indent="0">
              <a:buNone/>
              <a:defRPr sz="1100"/>
            </a:lvl8pPr>
            <a:lvl9pPr marL="4270980"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0A1752-C55D-4149-934A-2F819C47AF24}" type="datetimeFigureOut">
              <a:rPr lang="en-US"/>
              <a:pPr>
                <a:defRPr/>
              </a:pPr>
              <a:t>4/19/2013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5DE660-2084-4039-AC86-845A9CD6EC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2450" y="406400"/>
            <a:ext cx="9931400" cy="1693863"/>
          </a:xfrm>
          <a:prstGeom prst="rect">
            <a:avLst/>
          </a:prstGeom>
          <a:noFill/>
          <a:ln w="9525">
            <a:noFill/>
            <a:miter lim="800000"/>
            <a:headEnd/>
            <a:tailEnd/>
          </a:ln>
        </p:spPr>
        <p:txBody>
          <a:bodyPr vert="horz" wrap="square" lIns="106774" tIns="53387" rIns="106774" bIns="53387"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52450" y="2370138"/>
            <a:ext cx="9931400" cy="6704012"/>
          </a:xfrm>
          <a:prstGeom prst="rect">
            <a:avLst/>
          </a:prstGeom>
          <a:noFill/>
          <a:ln w="9525">
            <a:noFill/>
            <a:miter lim="800000"/>
            <a:headEnd/>
            <a:tailEnd/>
          </a:ln>
        </p:spPr>
        <p:txBody>
          <a:bodyPr vert="horz" wrap="square" lIns="106774" tIns="53387" rIns="106774" bIns="533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52450" y="9415463"/>
            <a:ext cx="2574925" cy="541337"/>
          </a:xfrm>
          <a:prstGeom prst="rect">
            <a:avLst/>
          </a:prstGeom>
        </p:spPr>
        <p:txBody>
          <a:bodyPr vert="horz" lIns="106774" tIns="53387" rIns="106774" bIns="53387" rtlCol="0" anchor="ctr"/>
          <a:lstStyle>
            <a:lvl1pPr algn="l" defTabSz="1067745" fontAlgn="auto">
              <a:spcBef>
                <a:spcPts val="0"/>
              </a:spcBef>
              <a:spcAft>
                <a:spcPts val="0"/>
              </a:spcAft>
              <a:defRPr sz="1400">
                <a:solidFill>
                  <a:schemeClr val="tx1">
                    <a:tint val="75000"/>
                  </a:schemeClr>
                </a:solidFill>
                <a:latin typeface="+mn-lt"/>
                <a:cs typeface="+mn-cs"/>
              </a:defRPr>
            </a:lvl1pPr>
          </a:lstStyle>
          <a:p>
            <a:pPr>
              <a:defRPr/>
            </a:pPr>
            <a:fld id="{13792245-D5EF-41A0-9D01-923E99721435}" type="datetimeFigureOut">
              <a:rPr lang="en-US"/>
              <a:pPr>
                <a:defRPr/>
              </a:pPr>
              <a:t>4/19/2013</a:t>
            </a:fld>
            <a:endParaRPr lang="en-US"/>
          </a:p>
        </p:txBody>
      </p:sp>
      <p:sp>
        <p:nvSpPr>
          <p:cNvPr id="5" name="Footer Placeholder 4"/>
          <p:cNvSpPr>
            <a:spLocks noGrp="1"/>
          </p:cNvSpPr>
          <p:nvPr>
            <p:ph type="ftr" sz="quarter" idx="3"/>
          </p:nvPr>
        </p:nvSpPr>
        <p:spPr>
          <a:xfrm>
            <a:off x="3770313" y="9415463"/>
            <a:ext cx="3495675" cy="541337"/>
          </a:xfrm>
          <a:prstGeom prst="rect">
            <a:avLst/>
          </a:prstGeom>
        </p:spPr>
        <p:txBody>
          <a:bodyPr vert="horz" lIns="106774" tIns="53387" rIns="106774" bIns="53387" rtlCol="0" anchor="ctr"/>
          <a:lstStyle>
            <a:lvl1pPr algn="ctr" defTabSz="1067745" fontAlgn="auto">
              <a:spcBef>
                <a:spcPts val="0"/>
              </a:spcBef>
              <a:spcAft>
                <a:spcPts val="0"/>
              </a:spcAft>
              <a:defRPr sz="14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908925" y="9415463"/>
            <a:ext cx="2574925" cy="541337"/>
          </a:xfrm>
          <a:prstGeom prst="rect">
            <a:avLst/>
          </a:prstGeom>
        </p:spPr>
        <p:txBody>
          <a:bodyPr vert="horz" lIns="106774" tIns="53387" rIns="106774" bIns="53387" rtlCol="0" anchor="ctr"/>
          <a:lstStyle>
            <a:lvl1pPr algn="r" defTabSz="1067745" fontAlgn="auto">
              <a:spcBef>
                <a:spcPts val="0"/>
              </a:spcBef>
              <a:spcAft>
                <a:spcPts val="0"/>
              </a:spcAft>
              <a:defRPr sz="1400">
                <a:solidFill>
                  <a:schemeClr val="tx1">
                    <a:tint val="75000"/>
                  </a:schemeClr>
                </a:solidFill>
                <a:latin typeface="+mn-lt"/>
                <a:cs typeface="+mn-cs"/>
              </a:defRPr>
            </a:lvl1pPr>
          </a:lstStyle>
          <a:p>
            <a:pPr>
              <a:defRPr/>
            </a:pPr>
            <a:fld id="{9B7F5F1B-7BA3-4060-A54F-A8DD7FB21F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6800" rtl="0" eaLnBrk="0" fontAlgn="base" hangingPunct="0">
        <a:spcBef>
          <a:spcPct val="0"/>
        </a:spcBef>
        <a:spcAft>
          <a:spcPct val="0"/>
        </a:spcAft>
        <a:defRPr sz="5100" kern="1200">
          <a:solidFill>
            <a:schemeClr val="tx1"/>
          </a:solidFill>
          <a:latin typeface="+mj-lt"/>
          <a:ea typeface="+mj-ea"/>
          <a:cs typeface="+mj-cs"/>
        </a:defRPr>
      </a:lvl1pPr>
      <a:lvl2pPr algn="ctr" defTabSz="1066800" rtl="0" eaLnBrk="0" fontAlgn="base" hangingPunct="0">
        <a:spcBef>
          <a:spcPct val="0"/>
        </a:spcBef>
        <a:spcAft>
          <a:spcPct val="0"/>
        </a:spcAft>
        <a:defRPr sz="5100">
          <a:solidFill>
            <a:schemeClr val="tx1"/>
          </a:solidFill>
          <a:latin typeface="Calibri" pitchFamily="34" charset="0"/>
        </a:defRPr>
      </a:lvl2pPr>
      <a:lvl3pPr algn="ctr" defTabSz="1066800" rtl="0" eaLnBrk="0" fontAlgn="base" hangingPunct="0">
        <a:spcBef>
          <a:spcPct val="0"/>
        </a:spcBef>
        <a:spcAft>
          <a:spcPct val="0"/>
        </a:spcAft>
        <a:defRPr sz="5100">
          <a:solidFill>
            <a:schemeClr val="tx1"/>
          </a:solidFill>
          <a:latin typeface="Calibri" pitchFamily="34" charset="0"/>
        </a:defRPr>
      </a:lvl3pPr>
      <a:lvl4pPr algn="ctr" defTabSz="1066800" rtl="0" eaLnBrk="0" fontAlgn="base" hangingPunct="0">
        <a:spcBef>
          <a:spcPct val="0"/>
        </a:spcBef>
        <a:spcAft>
          <a:spcPct val="0"/>
        </a:spcAft>
        <a:defRPr sz="5100">
          <a:solidFill>
            <a:schemeClr val="tx1"/>
          </a:solidFill>
          <a:latin typeface="Calibri" pitchFamily="34" charset="0"/>
        </a:defRPr>
      </a:lvl4pPr>
      <a:lvl5pPr algn="ctr" defTabSz="1066800" rtl="0" eaLnBrk="0" fontAlgn="base" hangingPunct="0">
        <a:spcBef>
          <a:spcPct val="0"/>
        </a:spcBef>
        <a:spcAft>
          <a:spcPct val="0"/>
        </a:spcAft>
        <a:defRPr sz="5100">
          <a:solidFill>
            <a:schemeClr val="tx1"/>
          </a:solidFill>
          <a:latin typeface="Calibri" pitchFamily="34" charset="0"/>
        </a:defRPr>
      </a:lvl5pPr>
      <a:lvl6pPr marL="457200" algn="ctr" defTabSz="1066800" rtl="0" fontAlgn="base">
        <a:spcBef>
          <a:spcPct val="0"/>
        </a:spcBef>
        <a:spcAft>
          <a:spcPct val="0"/>
        </a:spcAft>
        <a:defRPr sz="5100">
          <a:solidFill>
            <a:schemeClr val="tx1"/>
          </a:solidFill>
          <a:latin typeface="Calibri" pitchFamily="34" charset="0"/>
        </a:defRPr>
      </a:lvl6pPr>
      <a:lvl7pPr marL="914400" algn="ctr" defTabSz="1066800" rtl="0" fontAlgn="base">
        <a:spcBef>
          <a:spcPct val="0"/>
        </a:spcBef>
        <a:spcAft>
          <a:spcPct val="0"/>
        </a:spcAft>
        <a:defRPr sz="5100">
          <a:solidFill>
            <a:schemeClr val="tx1"/>
          </a:solidFill>
          <a:latin typeface="Calibri" pitchFamily="34" charset="0"/>
        </a:defRPr>
      </a:lvl7pPr>
      <a:lvl8pPr marL="1371600" algn="ctr" defTabSz="1066800" rtl="0" fontAlgn="base">
        <a:spcBef>
          <a:spcPct val="0"/>
        </a:spcBef>
        <a:spcAft>
          <a:spcPct val="0"/>
        </a:spcAft>
        <a:defRPr sz="5100">
          <a:solidFill>
            <a:schemeClr val="tx1"/>
          </a:solidFill>
          <a:latin typeface="Calibri" pitchFamily="34" charset="0"/>
        </a:defRPr>
      </a:lvl8pPr>
      <a:lvl9pPr marL="1828800" algn="ctr" defTabSz="1066800" rtl="0" fontAlgn="base">
        <a:spcBef>
          <a:spcPct val="0"/>
        </a:spcBef>
        <a:spcAft>
          <a:spcPct val="0"/>
        </a:spcAft>
        <a:defRPr sz="5100">
          <a:solidFill>
            <a:schemeClr val="tx1"/>
          </a:solidFill>
          <a:latin typeface="Calibri" pitchFamily="34" charset="0"/>
        </a:defRPr>
      </a:lvl9pPr>
    </p:titleStyle>
    <p:bodyStyle>
      <a:lvl1pPr marL="400050" indent="-400050" algn="l" defTabSz="1066800" rtl="0" eaLnBrk="0" fontAlgn="base" hangingPunct="0">
        <a:spcBef>
          <a:spcPct val="20000"/>
        </a:spcBef>
        <a:spcAft>
          <a:spcPct val="0"/>
        </a:spcAft>
        <a:buFont typeface="Arial" pitchFamily="34" charset="0"/>
        <a:buChar char="•"/>
        <a:defRPr sz="3700" kern="1200">
          <a:solidFill>
            <a:schemeClr val="tx1"/>
          </a:solidFill>
          <a:latin typeface="+mn-lt"/>
          <a:ea typeface="+mn-ea"/>
          <a:cs typeface="+mn-cs"/>
        </a:defRPr>
      </a:lvl1pPr>
      <a:lvl2pPr marL="866775" indent="-333375" algn="l" defTabSz="1066800" rtl="0" eaLnBrk="0" fontAlgn="base" hangingPunct="0">
        <a:spcBef>
          <a:spcPct val="20000"/>
        </a:spcBef>
        <a:spcAft>
          <a:spcPct val="0"/>
        </a:spcAft>
        <a:buFont typeface="Arial" pitchFamily="34" charset="0"/>
        <a:buChar char="–"/>
        <a:defRPr sz="3300" kern="1200">
          <a:solidFill>
            <a:schemeClr val="tx1"/>
          </a:solidFill>
          <a:latin typeface="+mn-lt"/>
          <a:ea typeface="+mn-ea"/>
          <a:cs typeface="+mn-cs"/>
        </a:defRPr>
      </a:lvl2pPr>
      <a:lvl3pPr marL="1333500" indent="-266700" algn="l" defTabSz="10668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3pPr>
      <a:lvl4pPr marL="1868488" indent="-266700" algn="l" defTabSz="1066800" rtl="0" eaLnBrk="0" fontAlgn="base" hangingPunct="0">
        <a:spcBef>
          <a:spcPct val="20000"/>
        </a:spcBef>
        <a:spcAft>
          <a:spcPct val="0"/>
        </a:spcAft>
        <a:buFont typeface="Arial" pitchFamily="34" charset="0"/>
        <a:buChar char="–"/>
        <a:defRPr sz="2300" kern="1200">
          <a:solidFill>
            <a:schemeClr val="tx1"/>
          </a:solidFill>
          <a:latin typeface="+mn-lt"/>
          <a:ea typeface="+mn-ea"/>
          <a:cs typeface="+mn-cs"/>
        </a:defRPr>
      </a:lvl4pPr>
      <a:lvl5pPr marL="2401888" indent="-266700" algn="l" defTabSz="1066800" rtl="0" eaLnBrk="0" fontAlgn="base" hangingPunct="0">
        <a:spcBef>
          <a:spcPct val="20000"/>
        </a:spcBef>
        <a:spcAft>
          <a:spcPct val="0"/>
        </a:spcAft>
        <a:buFont typeface="Arial" pitchFamily="34" charset="0"/>
        <a:buChar char="»"/>
        <a:defRPr sz="2300" kern="1200">
          <a:solidFill>
            <a:schemeClr val="tx1"/>
          </a:solidFill>
          <a:latin typeface="+mn-lt"/>
          <a:ea typeface="+mn-ea"/>
          <a:cs typeface="+mn-cs"/>
        </a:defRPr>
      </a:lvl5pPr>
      <a:lvl6pPr marL="2936298" indent="-266936" algn="l" defTabSz="106774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70171" indent="-266936" algn="l" defTabSz="106774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04043" indent="-266936" algn="l" defTabSz="106774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37916" indent="-266936" algn="l" defTabSz="106774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67745" rtl="0" eaLnBrk="1" latinLnBrk="0" hangingPunct="1">
        <a:defRPr sz="2100" kern="1200">
          <a:solidFill>
            <a:schemeClr val="tx1"/>
          </a:solidFill>
          <a:latin typeface="+mn-lt"/>
          <a:ea typeface="+mn-ea"/>
          <a:cs typeface="+mn-cs"/>
        </a:defRPr>
      </a:lvl1pPr>
      <a:lvl2pPr marL="533872" algn="l" defTabSz="1067745" rtl="0" eaLnBrk="1" latinLnBrk="0" hangingPunct="1">
        <a:defRPr sz="2100" kern="1200">
          <a:solidFill>
            <a:schemeClr val="tx1"/>
          </a:solidFill>
          <a:latin typeface="+mn-lt"/>
          <a:ea typeface="+mn-ea"/>
          <a:cs typeface="+mn-cs"/>
        </a:defRPr>
      </a:lvl2pPr>
      <a:lvl3pPr marL="1067745" algn="l" defTabSz="1067745" rtl="0" eaLnBrk="1" latinLnBrk="0" hangingPunct="1">
        <a:defRPr sz="2100" kern="1200">
          <a:solidFill>
            <a:schemeClr val="tx1"/>
          </a:solidFill>
          <a:latin typeface="+mn-lt"/>
          <a:ea typeface="+mn-ea"/>
          <a:cs typeface="+mn-cs"/>
        </a:defRPr>
      </a:lvl3pPr>
      <a:lvl4pPr marL="1601617" algn="l" defTabSz="1067745" rtl="0" eaLnBrk="1" latinLnBrk="0" hangingPunct="1">
        <a:defRPr sz="2100" kern="1200">
          <a:solidFill>
            <a:schemeClr val="tx1"/>
          </a:solidFill>
          <a:latin typeface="+mn-lt"/>
          <a:ea typeface="+mn-ea"/>
          <a:cs typeface="+mn-cs"/>
        </a:defRPr>
      </a:lvl4pPr>
      <a:lvl5pPr marL="2135490" algn="l" defTabSz="1067745" rtl="0" eaLnBrk="1" latinLnBrk="0" hangingPunct="1">
        <a:defRPr sz="2100" kern="1200">
          <a:solidFill>
            <a:schemeClr val="tx1"/>
          </a:solidFill>
          <a:latin typeface="+mn-lt"/>
          <a:ea typeface="+mn-ea"/>
          <a:cs typeface="+mn-cs"/>
        </a:defRPr>
      </a:lvl5pPr>
      <a:lvl6pPr marL="2669362" algn="l" defTabSz="1067745" rtl="0" eaLnBrk="1" latinLnBrk="0" hangingPunct="1">
        <a:defRPr sz="2100" kern="1200">
          <a:solidFill>
            <a:schemeClr val="tx1"/>
          </a:solidFill>
          <a:latin typeface="+mn-lt"/>
          <a:ea typeface="+mn-ea"/>
          <a:cs typeface="+mn-cs"/>
        </a:defRPr>
      </a:lvl6pPr>
      <a:lvl7pPr marL="3203235" algn="l" defTabSz="1067745" rtl="0" eaLnBrk="1" latinLnBrk="0" hangingPunct="1">
        <a:defRPr sz="2100" kern="1200">
          <a:solidFill>
            <a:schemeClr val="tx1"/>
          </a:solidFill>
          <a:latin typeface="+mn-lt"/>
          <a:ea typeface="+mn-ea"/>
          <a:cs typeface="+mn-cs"/>
        </a:defRPr>
      </a:lvl7pPr>
      <a:lvl8pPr marL="3737107" algn="l" defTabSz="1067745" rtl="0" eaLnBrk="1" latinLnBrk="0" hangingPunct="1">
        <a:defRPr sz="2100" kern="1200">
          <a:solidFill>
            <a:schemeClr val="tx1"/>
          </a:solidFill>
          <a:latin typeface="+mn-lt"/>
          <a:ea typeface="+mn-ea"/>
          <a:cs typeface="+mn-cs"/>
        </a:defRPr>
      </a:lvl8pPr>
      <a:lvl9pPr marL="4270980" algn="l" defTabSz="106774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jctl.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5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jctl.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5.xml"/><Relationship Id="rId7" Type="http://schemas.openxmlformats.org/officeDocument/2006/relationships/slide" Target="slide46.xml"/><Relationship Id="rId2" Type="http://schemas.openxmlformats.org/officeDocument/2006/relationships/slide" Target="slide20.xml"/><Relationship Id="rId1" Type="http://schemas.openxmlformats.org/officeDocument/2006/relationships/slideLayout" Target="../slideLayouts/slideLayout7.xml"/><Relationship Id="rId6" Type="http://schemas.openxmlformats.org/officeDocument/2006/relationships/slide" Target="slide87.xml"/><Relationship Id="rId5" Type="http://schemas.openxmlformats.org/officeDocument/2006/relationships/slide" Target="slide78.xml"/><Relationship Id="rId4" Type="http://schemas.openxmlformats.org/officeDocument/2006/relationships/slide" Target="slide59.xml"/></Relationships>
</file>

<file path=ppt/slides/_rels/slide4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5">
            <a:hlinkClick r:id="rId2"/>
          </p:cNvPr>
          <p:cNvPicPr>
            <a:picLocks/>
          </p:cNvPicPr>
          <p:nvPr/>
        </p:nvPicPr>
        <p:blipFill>
          <a:blip r:embed="rId3" cstate="print"/>
          <a:srcRect/>
          <a:stretch>
            <a:fillRect/>
          </a:stretch>
        </p:blipFill>
        <p:spPr bwMode="auto">
          <a:xfrm>
            <a:off x="558800" y="179388"/>
            <a:ext cx="3298825" cy="5033962"/>
          </a:xfrm>
          <a:prstGeom prst="rect">
            <a:avLst/>
          </a:prstGeom>
          <a:solidFill>
            <a:srgbClr val="000000">
              <a:alpha val="0"/>
            </a:srgbClr>
          </a:solidFill>
          <a:ln w="9525">
            <a:noFill/>
            <a:miter lim="800000"/>
            <a:headEnd/>
            <a:tailEnd/>
          </a:ln>
        </p:spPr>
      </p:pic>
      <p:sp>
        <p:nvSpPr>
          <p:cNvPr id="2051" name="TextBox 6"/>
          <p:cNvSpPr txBox="1">
            <a:spLocks noChangeArrowheads="1"/>
          </p:cNvSpPr>
          <p:nvPr/>
        </p:nvSpPr>
        <p:spPr bwMode="auto">
          <a:xfrm>
            <a:off x="3616325" y="2192338"/>
            <a:ext cx="6826250" cy="2974975"/>
          </a:xfrm>
          <a:prstGeom prst="rect">
            <a:avLst/>
          </a:prstGeom>
          <a:noFill/>
          <a:ln w="9525">
            <a:noFill/>
            <a:miter lim="800000"/>
            <a:headEnd/>
            <a:tailEnd/>
          </a:ln>
        </p:spPr>
        <p:txBody>
          <a:bodyPr>
            <a:spAutoFit/>
          </a:bodyPr>
          <a:lstStyle/>
          <a:p>
            <a:r>
              <a:rPr lang="en-US">
                <a:solidFill>
                  <a:srgbClr val="000000"/>
                </a:solidFill>
              </a:rPr>
              <a:t>This material is made freely available at www.njctl.org and is intended for the non-commercial use of students and teachers. These materials may not be used for any commercial purpose without the written permission of the owners. NJCTL maintains its website for the convenience of teachers who wish to make their work available to other teachers, participate in a virtual professional learning community, and/or provide access to course materials to parents, students and others.</a:t>
            </a:r>
          </a:p>
        </p:txBody>
      </p:sp>
      <p:sp>
        <p:nvSpPr>
          <p:cNvPr id="2052" name="TextBox 7">
            <a:hlinkClick r:id="rId2"/>
          </p:cNvPr>
          <p:cNvSpPr txBox="1">
            <a:spLocks noChangeArrowheads="1"/>
          </p:cNvSpPr>
          <p:nvPr/>
        </p:nvSpPr>
        <p:spPr bwMode="auto">
          <a:xfrm>
            <a:off x="3624263" y="6146800"/>
            <a:ext cx="3648075" cy="830263"/>
          </a:xfrm>
          <a:prstGeom prst="rect">
            <a:avLst/>
          </a:prstGeom>
          <a:noFill/>
          <a:ln w="9525">
            <a:noFill/>
            <a:miter lim="800000"/>
            <a:headEnd/>
            <a:tailEnd/>
          </a:ln>
        </p:spPr>
        <p:txBody>
          <a:bodyPr>
            <a:spAutoFit/>
          </a:bodyPr>
          <a:lstStyle/>
          <a:p>
            <a:r>
              <a:rPr lang="en-US" sz="2400" b="1">
                <a:solidFill>
                  <a:srgbClr val="0000FF"/>
                </a:solidFill>
              </a:rPr>
              <a:t>Click to go to website:</a:t>
            </a:r>
          </a:p>
          <a:p>
            <a:r>
              <a:rPr lang="en-US" sz="2400" b="1">
                <a:solidFill>
                  <a:srgbClr val="0000FF"/>
                </a:solidFill>
              </a:rPr>
              <a:t>www.njctl.org</a:t>
            </a:r>
          </a:p>
        </p:txBody>
      </p:sp>
      <p:sp>
        <p:nvSpPr>
          <p:cNvPr id="2053" name="TextBox 8"/>
          <p:cNvSpPr txBox="1">
            <a:spLocks noChangeArrowheads="1"/>
          </p:cNvSpPr>
          <p:nvPr/>
        </p:nvSpPr>
        <p:spPr bwMode="auto">
          <a:xfrm>
            <a:off x="3621088" y="406400"/>
            <a:ext cx="7264400" cy="1200150"/>
          </a:xfrm>
          <a:prstGeom prst="rect">
            <a:avLst/>
          </a:prstGeom>
          <a:noFill/>
          <a:ln w="9525">
            <a:noFill/>
            <a:miter lim="800000"/>
            <a:headEnd/>
            <a:tailEnd/>
          </a:ln>
        </p:spPr>
        <p:txBody>
          <a:bodyPr>
            <a:spAutoFit/>
          </a:bodyPr>
          <a:lstStyle/>
          <a:p>
            <a:r>
              <a:rPr lang="en-US" sz="2400" b="1">
                <a:solidFill>
                  <a:srgbClr val="0000FF"/>
                </a:solidFill>
              </a:rPr>
              <a:t>New Jersey Center for Teaching and Learning</a:t>
            </a:r>
          </a:p>
          <a:p>
            <a:endParaRPr lang="en-US" sz="2400" b="1">
              <a:solidFill>
                <a:srgbClr val="0000FF"/>
              </a:solidFill>
            </a:endParaRPr>
          </a:p>
          <a:p>
            <a:r>
              <a:rPr lang="en-US" sz="2400" b="1">
                <a:solidFill>
                  <a:srgbClr val="0000FF"/>
                </a:solidFill>
              </a:rPr>
              <a:t>Progressive Mathematics Initiative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793750" y="2183606"/>
            <a:ext cx="9794875" cy="3062287"/>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A solution to an equation is a number that makes the equation true.</a:t>
            </a:r>
          </a:p>
          <a:p>
            <a:endParaRPr lang="en-US" sz="2400" b="1" dirty="0">
              <a:solidFill>
                <a:srgbClr val="0000FF"/>
              </a:solidFill>
            </a:endParaRPr>
          </a:p>
          <a:p>
            <a:r>
              <a:rPr lang="en-US" sz="2400" b="1" dirty="0">
                <a:solidFill>
                  <a:srgbClr val="0000FF"/>
                </a:solidFill>
              </a:rPr>
              <a:t>In order to determine if a number is a solution, replace the variable with the number and evaluate the equation.</a:t>
            </a:r>
          </a:p>
          <a:p>
            <a:endParaRPr lang="en-US" sz="2400" b="1" dirty="0">
              <a:solidFill>
                <a:srgbClr val="0000FF"/>
              </a:solidFill>
            </a:endParaRPr>
          </a:p>
          <a:p>
            <a:r>
              <a:rPr lang="en-US" sz="2400" b="1" dirty="0">
                <a:solidFill>
                  <a:srgbClr val="0000FF"/>
                </a:solidFill>
              </a:rPr>
              <a:t>If the number makes the equation true, it is a solution.</a:t>
            </a:r>
          </a:p>
          <a:p>
            <a:r>
              <a:rPr lang="en-US" sz="2400" b="1" dirty="0">
                <a:solidFill>
                  <a:srgbClr val="0000FF"/>
                </a:solidFill>
              </a:rPr>
              <a:t>If the number makes the equation false, it is not a solution.</a:t>
            </a:r>
          </a:p>
        </p:txBody>
      </p:sp>
      <p:sp>
        <p:nvSpPr>
          <p:cNvPr id="11267" name="TextBox 2"/>
          <p:cNvSpPr txBox="1">
            <a:spLocks noChangeArrowheads="1"/>
          </p:cNvSpPr>
          <p:nvPr/>
        </p:nvSpPr>
        <p:spPr bwMode="auto">
          <a:xfrm>
            <a:off x="0" y="912018"/>
            <a:ext cx="11036300" cy="661988"/>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Determining the Solutions of Equations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3426" name="Group 32"/>
          <p:cNvGrpSpPr>
            <a:grpSpLocks/>
          </p:cNvGrpSpPr>
          <p:nvPr/>
        </p:nvGrpSpPr>
        <p:grpSpPr bwMode="auto">
          <a:xfrm>
            <a:off x="1863725" y="1116806"/>
            <a:ext cx="7083425" cy="627063"/>
            <a:chOff x="1009650" y="468756"/>
            <a:chExt cx="6520561" cy="524423"/>
          </a:xfrm>
        </p:grpSpPr>
        <p:grpSp>
          <p:nvGrpSpPr>
            <p:cNvPr id="103444" name="Group 29"/>
            <p:cNvGrpSpPr>
              <a:grpSpLocks/>
            </p:cNvGrpSpPr>
            <p:nvPr/>
          </p:nvGrpSpPr>
          <p:grpSpPr bwMode="auto">
            <a:xfrm>
              <a:off x="1009650" y="468756"/>
              <a:ext cx="6520561" cy="524423"/>
              <a:chOff x="1009650" y="468756"/>
              <a:chExt cx="6520561" cy="524423"/>
            </a:xfrm>
          </p:grpSpPr>
          <p:sp>
            <p:nvSpPr>
              <p:cNvPr id="103447" name="TextBox 1"/>
              <p:cNvSpPr txBox="1">
                <a:spLocks noChangeArrowheads="1"/>
              </p:cNvSpPr>
              <p:nvPr/>
            </p:nvSpPr>
            <p:spPr bwMode="auto">
              <a:xfrm>
                <a:off x="3530600" y="774700"/>
                <a:ext cx="381000" cy="192775"/>
              </a:xfrm>
              <a:prstGeom prst="rect">
                <a:avLst/>
              </a:prstGeom>
              <a:noFill/>
              <a:ln w="9525">
                <a:noFill/>
                <a:miter lim="800000"/>
                <a:headEnd/>
                <a:tailEnd/>
              </a:ln>
            </p:spPr>
            <p:txBody>
              <a:bodyPr>
                <a:spAutoFit/>
              </a:bodyPr>
              <a:lstStyle/>
              <a:p>
                <a:r>
                  <a:rPr lang="en-US" sz="900">
                    <a:solidFill>
                      <a:srgbClr val="000000"/>
                    </a:solidFill>
                    <a:latin typeface="Arial - 9"/>
                  </a:rPr>
                  <a:t>-1</a:t>
                </a:r>
              </a:p>
            </p:txBody>
          </p:sp>
          <p:sp>
            <p:nvSpPr>
              <p:cNvPr id="103448" name="TextBox 2"/>
              <p:cNvSpPr txBox="1">
                <a:spLocks noChangeArrowheads="1"/>
              </p:cNvSpPr>
              <p:nvPr/>
            </p:nvSpPr>
            <p:spPr bwMode="auto">
              <a:xfrm>
                <a:off x="41529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0</a:t>
                </a:r>
              </a:p>
            </p:txBody>
          </p:sp>
          <p:sp>
            <p:nvSpPr>
              <p:cNvPr id="103449" name="TextBox 3"/>
              <p:cNvSpPr txBox="1">
                <a:spLocks noChangeArrowheads="1"/>
              </p:cNvSpPr>
              <p:nvPr/>
            </p:nvSpPr>
            <p:spPr bwMode="auto">
              <a:xfrm>
                <a:off x="29972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-2</a:t>
                </a:r>
              </a:p>
            </p:txBody>
          </p:sp>
          <p:sp>
            <p:nvSpPr>
              <p:cNvPr id="103450" name="TextBox 4"/>
              <p:cNvSpPr txBox="1">
                <a:spLocks noChangeArrowheads="1"/>
              </p:cNvSpPr>
              <p:nvPr/>
            </p:nvSpPr>
            <p:spPr bwMode="auto">
              <a:xfrm>
                <a:off x="24511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-3</a:t>
                </a:r>
              </a:p>
            </p:txBody>
          </p:sp>
          <p:sp>
            <p:nvSpPr>
              <p:cNvPr id="103451" name="TextBox 5"/>
              <p:cNvSpPr txBox="1">
                <a:spLocks noChangeArrowheads="1"/>
              </p:cNvSpPr>
              <p:nvPr/>
            </p:nvSpPr>
            <p:spPr bwMode="auto">
              <a:xfrm>
                <a:off x="19050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-4</a:t>
                </a:r>
              </a:p>
            </p:txBody>
          </p:sp>
          <p:sp>
            <p:nvSpPr>
              <p:cNvPr id="103452" name="TextBox 6"/>
              <p:cNvSpPr txBox="1">
                <a:spLocks noChangeArrowheads="1"/>
              </p:cNvSpPr>
              <p:nvPr/>
            </p:nvSpPr>
            <p:spPr bwMode="auto">
              <a:xfrm>
                <a:off x="1384300" y="7620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-5</a:t>
                </a:r>
              </a:p>
            </p:txBody>
          </p:sp>
          <p:sp>
            <p:nvSpPr>
              <p:cNvPr id="103453" name="TextBox 7"/>
              <p:cNvSpPr txBox="1">
                <a:spLocks noChangeArrowheads="1"/>
              </p:cNvSpPr>
              <p:nvPr/>
            </p:nvSpPr>
            <p:spPr bwMode="auto">
              <a:xfrm>
                <a:off x="4699000" y="774700"/>
                <a:ext cx="330200" cy="192775"/>
              </a:xfrm>
              <a:prstGeom prst="rect">
                <a:avLst/>
              </a:prstGeom>
              <a:noFill/>
              <a:ln w="9525">
                <a:noFill/>
                <a:miter lim="800000"/>
                <a:headEnd/>
                <a:tailEnd/>
              </a:ln>
            </p:spPr>
            <p:txBody>
              <a:bodyPr>
                <a:spAutoFit/>
              </a:bodyPr>
              <a:lstStyle/>
              <a:p>
                <a:r>
                  <a:rPr lang="en-US" sz="900">
                    <a:solidFill>
                      <a:srgbClr val="000000"/>
                    </a:solidFill>
                    <a:latin typeface="Arial - 9"/>
                  </a:rPr>
                  <a:t>1</a:t>
                </a:r>
              </a:p>
            </p:txBody>
          </p:sp>
          <p:sp>
            <p:nvSpPr>
              <p:cNvPr id="103454" name="TextBox 8"/>
              <p:cNvSpPr txBox="1">
                <a:spLocks noChangeArrowheads="1"/>
              </p:cNvSpPr>
              <p:nvPr/>
            </p:nvSpPr>
            <p:spPr bwMode="auto">
              <a:xfrm>
                <a:off x="52451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2</a:t>
                </a:r>
              </a:p>
            </p:txBody>
          </p:sp>
          <p:sp>
            <p:nvSpPr>
              <p:cNvPr id="103455" name="TextBox 9"/>
              <p:cNvSpPr txBox="1">
                <a:spLocks noChangeArrowheads="1"/>
              </p:cNvSpPr>
              <p:nvPr/>
            </p:nvSpPr>
            <p:spPr bwMode="auto">
              <a:xfrm>
                <a:off x="57531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3</a:t>
                </a:r>
              </a:p>
            </p:txBody>
          </p:sp>
          <p:sp>
            <p:nvSpPr>
              <p:cNvPr id="103456" name="TextBox 10"/>
              <p:cNvSpPr txBox="1">
                <a:spLocks noChangeArrowheads="1"/>
              </p:cNvSpPr>
              <p:nvPr/>
            </p:nvSpPr>
            <p:spPr bwMode="auto">
              <a:xfrm>
                <a:off x="62865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4</a:t>
                </a:r>
              </a:p>
            </p:txBody>
          </p:sp>
          <p:sp>
            <p:nvSpPr>
              <p:cNvPr id="103457" name="TextBox 11"/>
              <p:cNvSpPr txBox="1">
                <a:spLocks noChangeArrowheads="1"/>
              </p:cNvSpPr>
              <p:nvPr/>
            </p:nvSpPr>
            <p:spPr bwMode="auto">
              <a:xfrm>
                <a:off x="6845300" y="762001"/>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5</a:t>
                </a:r>
              </a:p>
            </p:txBody>
          </p:sp>
          <p:grpSp>
            <p:nvGrpSpPr>
              <p:cNvPr id="103458" name="Group 17"/>
              <p:cNvGrpSpPr>
                <a:grpSpLocks/>
              </p:cNvGrpSpPr>
              <p:nvPr/>
            </p:nvGrpSpPr>
            <p:grpSpPr bwMode="auto">
              <a:xfrm>
                <a:off x="1009650" y="468756"/>
                <a:ext cx="6520561" cy="322074"/>
                <a:chOff x="1009650" y="468756"/>
                <a:chExt cx="6520561" cy="322074"/>
              </a:xfrm>
            </p:grpSpPr>
            <p:sp>
              <p:nvSpPr>
                <p:cNvPr id="13" name="Freeform 12"/>
                <p:cNvSpPr/>
                <p:nvPr/>
              </p:nvSpPr>
              <p:spPr>
                <a:xfrm>
                  <a:off x="1018418" y="622764"/>
                  <a:ext cx="6510331" cy="11949"/>
                </a:xfrm>
                <a:custGeom>
                  <a:avLst/>
                  <a:gdLst/>
                  <a:ahLst/>
                  <a:cxnLst/>
                  <a:rect l="0" t="0" r="0" b="0"/>
                  <a:pathLst>
                    <a:path w="6510147" h="12192">
                      <a:moveTo>
                        <a:pt x="0" y="12191"/>
                      </a:moveTo>
                      <a:lnTo>
                        <a:pt x="0" y="0"/>
                      </a:lnTo>
                      <a:lnTo>
                        <a:pt x="6510146" y="0"/>
                      </a:lnTo>
                      <a:lnTo>
                        <a:pt x="6510146" y="1219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1009650" y="468756"/>
                  <a:ext cx="188514" cy="168612"/>
                </a:xfrm>
                <a:custGeom>
                  <a:avLst/>
                  <a:gdLst/>
                  <a:ahLst/>
                  <a:cxnLst/>
                  <a:rect l="0" t="0" r="0" b="0"/>
                  <a:pathLst>
                    <a:path w="188087" h="168403">
                      <a:moveTo>
                        <a:pt x="9144" y="168402"/>
                      </a:moveTo>
                      <a:lnTo>
                        <a:pt x="0" y="159894"/>
                      </a:lnTo>
                      <a:lnTo>
                        <a:pt x="178816" y="0"/>
                      </a:lnTo>
                      <a:lnTo>
                        <a:pt x="188086" y="851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1012573" y="622764"/>
                  <a:ext cx="187053" cy="168612"/>
                </a:xfrm>
                <a:custGeom>
                  <a:avLst/>
                  <a:gdLst/>
                  <a:ahLst/>
                  <a:cxnLst/>
                  <a:rect l="0" t="0" r="0" b="0"/>
                  <a:pathLst>
                    <a:path w="187962" h="168276">
                      <a:moveTo>
                        <a:pt x="0" y="8382"/>
                      </a:moveTo>
                      <a:lnTo>
                        <a:pt x="9145" y="0"/>
                      </a:lnTo>
                      <a:lnTo>
                        <a:pt x="187961" y="159767"/>
                      </a:lnTo>
                      <a:lnTo>
                        <a:pt x="178944" y="16827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7341696" y="468756"/>
                  <a:ext cx="188515" cy="169940"/>
                </a:xfrm>
                <a:custGeom>
                  <a:avLst/>
                  <a:gdLst/>
                  <a:ahLst/>
                  <a:cxnLst/>
                  <a:rect l="0" t="0" r="0" b="0"/>
                  <a:pathLst>
                    <a:path w="187960" h="168404">
                      <a:moveTo>
                        <a:pt x="187959" y="159893"/>
                      </a:moveTo>
                      <a:lnTo>
                        <a:pt x="178816" y="168403"/>
                      </a:lnTo>
                      <a:lnTo>
                        <a:pt x="0" y="8510"/>
                      </a:lnTo>
                      <a:lnTo>
                        <a:pt x="901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7338773" y="622764"/>
                  <a:ext cx="188515" cy="168612"/>
                </a:xfrm>
                <a:custGeom>
                  <a:avLst/>
                  <a:gdLst/>
                  <a:ahLst/>
                  <a:cxnLst/>
                  <a:rect l="0" t="0" r="0" b="0"/>
                  <a:pathLst>
                    <a:path w="188088" h="168276">
                      <a:moveTo>
                        <a:pt x="178944" y="0"/>
                      </a:moveTo>
                      <a:lnTo>
                        <a:pt x="188087" y="8636"/>
                      </a:lnTo>
                      <a:lnTo>
                        <a:pt x="9272" y="168275"/>
                      </a:lnTo>
                      <a:lnTo>
                        <a:pt x="0" y="15989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19" name="Freeform 18"/>
              <p:cNvSpPr/>
              <p:nvPr/>
            </p:nvSpPr>
            <p:spPr>
              <a:xfrm>
                <a:off x="6948592"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a:xfrm>
                <a:off x="6419582"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5858422"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5329412" y="499292"/>
                <a:ext cx="14614" cy="244288"/>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4800402"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3698541" y="508586"/>
                <a:ext cx="14614" cy="245616"/>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3169531" y="508586"/>
                <a:ext cx="14614" cy="245616"/>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2608371" y="508586"/>
                <a:ext cx="14614" cy="245616"/>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2079361" y="508586"/>
                <a:ext cx="13152" cy="245616"/>
              </a:xfrm>
              <a:custGeom>
                <a:avLst/>
                <a:gdLst/>
                <a:ahLst/>
                <a:cxnLst/>
                <a:rect l="0" t="0" r="0" b="0"/>
                <a:pathLst>
                  <a:path w="14352" h="244729">
                    <a:moveTo>
                      <a:pt x="0" y="0"/>
                    </a:moveTo>
                    <a:lnTo>
                      <a:pt x="14351" y="0"/>
                    </a:lnTo>
                    <a:lnTo>
                      <a:pt x="14351"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1550351" y="508586"/>
                <a:ext cx="13152" cy="245616"/>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4249471" y="499292"/>
                <a:ext cx="14614" cy="244288"/>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31" name="Oval 30"/>
            <p:cNvSpPr/>
            <p:nvPr/>
          </p:nvSpPr>
          <p:spPr>
            <a:xfrm>
              <a:off x="5782432" y="549743"/>
              <a:ext cx="172440" cy="160645"/>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32" name="Straight Connector 31"/>
            <p:cNvCxnSpPr/>
            <p:nvPr/>
          </p:nvCxnSpPr>
          <p:spPr>
            <a:xfrm>
              <a:off x="5934413" y="629402"/>
              <a:ext cx="1306450"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3427" name="TextBox 33"/>
          <p:cNvSpPr txBox="1">
            <a:spLocks noChangeArrowheads="1"/>
          </p:cNvSpPr>
          <p:nvPr/>
        </p:nvSpPr>
        <p:spPr bwMode="auto">
          <a:xfrm>
            <a:off x="856422" y="1035302"/>
            <a:ext cx="15176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43</a:t>
            </a:r>
          </a:p>
        </p:txBody>
      </p:sp>
      <p:sp>
        <p:nvSpPr>
          <p:cNvPr id="103428" name="TextBox 34"/>
          <p:cNvSpPr txBox="1">
            <a:spLocks noChangeArrowheads="1"/>
          </p:cNvSpPr>
          <p:nvPr/>
        </p:nvSpPr>
        <p:spPr bwMode="auto">
          <a:xfrm>
            <a:off x="2484437" y="229956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103429" name="TextBox 35"/>
          <p:cNvSpPr txBox="1">
            <a:spLocks noChangeArrowheads="1"/>
          </p:cNvSpPr>
          <p:nvPr/>
        </p:nvSpPr>
        <p:spPr bwMode="auto">
          <a:xfrm>
            <a:off x="2927350" y="2279684"/>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&gt; 3 </a:t>
            </a:r>
          </a:p>
        </p:txBody>
      </p:sp>
      <p:sp>
        <p:nvSpPr>
          <p:cNvPr id="103430" name="TextBox 36"/>
          <p:cNvSpPr txBox="1">
            <a:spLocks noChangeArrowheads="1"/>
          </p:cNvSpPr>
          <p:nvPr/>
        </p:nvSpPr>
        <p:spPr bwMode="auto">
          <a:xfrm>
            <a:off x="2470150" y="300524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103431" name="TextBox 37"/>
          <p:cNvSpPr txBox="1">
            <a:spLocks noChangeArrowheads="1"/>
          </p:cNvSpPr>
          <p:nvPr/>
        </p:nvSpPr>
        <p:spPr bwMode="auto">
          <a:xfrm>
            <a:off x="3003550" y="2995715"/>
            <a:ext cx="2357438"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&lt; 3 </a:t>
            </a:r>
          </a:p>
        </p:txBody>
      </p:sp>
      <p:sp>
        <p:nvSpPr>
          <p:cNvPr id="103432" name="TextBox 38"/>
          <p:cNvSpPr txBox="1">
            <a:spLocks noChangeArrowheads="1"/>
          </p:cNvSpPr>
          <p:nvPr/>
        </p:nvSpPr>
        <p:spPr bwMode="auto">
          <a:xfrm>
            <a:off x="2470150" y="366517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103433" name="TextBox 39"/>
          <p:cNvSpPr txBox="1">
            <a:spLocks noChangeArrowheads="1"/>
          </p:cNvSpPr>
          <p:nvPr/>
        </p:nvSpPr>
        <p:spPr bwMode="auto">
          <a:xfrm>
            <a:off x="3003550" y="3665172"/>
            <a:ext cx="2357438"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x </a:t>
            </a:r>
            <a:r>
              <a:rPr lang="en-US" sz="2400" b="1" u="sng">
                <a:solidFill>
                  <a:srgbClr val="000000"/>
                </a:solidFill>
              </a:rPr>
              <a:t>&lt;</a:t>
            </a:r>
            <a:r>
              <a:rPr lang="en-US" sz="2400" b="1">
                <a:solidFill>
                  <a:srgbClr val="000000"/>
                </a:solidFill>
              </a:rPr>
              <a:t> 3 </a:t>
            </a:r>
          </a:p>
        </p:txBody>
      </p:sp>
      <p:sp>
        <p:nvSpPr>
          <p:cNvPr id="103434" name="TextBox 40"/>
          <p:cNvSpPr txBox="1">
            <a:spLocks noChangeArrowheads="1"/>
          </p:cNvSpPr>
          <p:nvPr/>
        </p:nvSpPr>
        <p:spPr bwMode="auto">
          <a:xfrm>
            <a:off x="2484437" y="431706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103435" name="TextBox 41"/>
          <p:cNvSpPr txBox="1">
            <a:spLocks noChangeArrowheads="1"/>
          </p:cNvSpPr>
          <p:nvPr/>
        </p:nvSpPr>
        <p:spPr bwMode="auto">
          <a:xfrm>
            <a:off x="3016250" y="4297328"/>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x </a:t>
            </a:r>
            <a:r>
              <a:rPr lang="en-US" sz="2400" b="1" u="sng">
                <a:solidFill>
                  <a:srgbClr val="000000"/>
                </a:solidFill>
              </a:rPr>
              <a:t>&gt;</a:t>
            </a:r>
            <a:r>
              <a:rPr lang="en-US" sz="2400" b="1">
                <a:solidFill>
                  <a:srgbClr val="000000"/>
                </a:solidFill>
              </a:rPr>
              <a:t> 3 </a:t>
            </a:r>
          </a:p>
        </p:txBody>
      </p:sp>
      <p:pic>
        <p:nvPicPr>
          <p:cNvPr id="103437" name="Picture 49" descr="ea30938f49a34ebbb9c6aa773ade59aa.png"/>
          <p:cNvPicPr>
            <a:picLocks/>
          </p:cNvPicPr>
          <p:nvPr/>
        </p:nvPicPr>
        <p:blipFill>
          <a:blip r:embed="rId3" cstate="print"/>
          <a:srcRect/>
          <a:stretch>
            <a:fillRect/>
          </a:stretch>
        </p:blipFill>
        <p:spPr bwMode="auto">
          <a:xfrm>
            <a:off x="96838" y="122238"/>
            <a:ext cx="3752850" cy="76200"/>
          </a:xfrm>
          <a:prstGeom prst="rect">
            <a:avLst/>
          </a:prstGeom>
          <a:solidFill>
            <a:srgbClr val="000000">
              <a:alpha val="0"/>
            </a:srgbClr>
          </a:solidFill>
          <a:ln w="9525">
            <a:noFill/>
            <a:miter lim="800000"/>
            <a:headEnd/>
            <a:tailEnd/>
          </a:ln>
        </p:spPr>
      </p:pic>
      <p:grpSp>
        <p:nvGrpSpPr>
          <p:cNvPr id="51" name="Group 50"/>
          <p:cNvGrpSpPr/>
          <p:nvPr/>
        </p:nvGrpSpPr>
        <p:grpSpPr>
          <a:xfrm>
            <a:off x="1860550" y="2336006"/>
            <a:ext cx="365125" cy="2375454"/>
            <a:chOff x="1860550" y="2945606"/>
            <a:chExt cx="365125" cy="2375454"/>
          </a:xfrm>
        </p:grpSpPr>
        <p:sp>
          <p:nvSpPr>
            <p:cNvPr id="52" name="Oval 51"/>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3" name="Oval 52"/>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4" name="Oval 53"/>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5" name="Oval 54"/>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4450" name="Group 22"/>
          <p:cNvGrpSpPr>
            <a:grpSpLocks/>
          </p:cNvGrpSpPr>
          <p:nvPr/>
        </p:nvGrpSpPr>
        <p:grpSpPr bwMode="auto">
          <a:xfrm>
            <a:off x="1840672" y="1024040"/>
            <a:ext cx="8329613" cy="963612"/>
            <a:chOff x="1282700" y="444500"/>
            <a:chExt cx="7668515" cy="804195"/>
          </a:xfrm>
        </p:grpSpPr>
        <p:grpSp>
          <p:nvGrpSpPr>
            <p:cNvPr id="104468" name="Group 18"/>
            <p:cNvGrpSpPr>
              <a:grpSpLocks/>
            </p:cNvGrpSpPr>
            <p:nvPr/>
          </p:nvGrpSpPr>
          <p:grpSpPr bwMode="auto">
            <a:xfrm>
              <a:off x="1282700" y="444500"/>
              <a:ext cx="7668515" cy="406909"/>
              <a:chOff x="1282700" y="444500"/>
              <a:chExt cx="7668515" cy="406909"/>
            </a:xfrm>
          </p:grpSpPr>
          <p:grpSp>
            <p:nvGrpSpPr>
              <p:cNvPr id="104472" name="Group 6"/>
              <p:cNvGrpSpPr>
                <a:grpSpLocks/>
              </p:cNvGrpSpPr>
              <p:nvPr/>
            </p:nvGrpSpPr>
            <p:grpSpPr bwMode="auto">
              <a:xfrm>
                <a:off x="1282700" y="444500"/>
                <a:ext cx="7668515" cy="406909"/>
                <a:chOff x="1282700" y="444500"/>
                <a:chExt cx="7668515" cy="406909"/>
              </a:xfrm>
            </p:grpSpPr>
            <p:sp>
              <p:nvSpPr>
                <p:cNvPr id="2" name="Freeform 1"/>
                <p:cNvSpPr/>
                <p:nvPr/>
              </p:nvSpPr>
              <p:spPr>
                <a:xfrm>
                  <a:off x="1292931" y="639255"/>
                  <a:ext cx="7656822" cy="14574"/>
                </a:xfrm>
                <a:custGeom>
                  <a:avLst/>
                  <a:gdLst/>
                  <a:ahLst/>
                  <a:cxnLst/>
                  <a:rect l="0" t="0" r="0" b="0"/>
                  <a:pathLst>
                    <a:path w="7656323" h="15368">
                      <a:moveTo>
                        <a:pt x="0" y="15367"/>
                      </a:moveTo>
                      <a:lnTo>
                        <a:pt x="0" y="0"/>
                      </a:lnTo>
                      <a:lnTo>
                        <a:pt x="7656322" y="0"/>
                      </a:lnTo>
                      <a:lnTo>
                        <a:pt x="7656322" y="153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 name="Freeform 2"/>
                <p:cNvSpPr/>
                <p:nvPr/>
              </p:nvSpPr>
              <p:spPr>
                <a:xfrm>
                  <a:off x="1282700" y="444500"/>
                  <a:ext cx="220688" cy="211979"/>
                </a:xfrm>
                <a:custGeom>
                  <a:avLst/>
                  <a:gdLst/>
                  <a:ahLst/>
                  <a:cxnLst/>
                  <a:rect l="0" t="0" r="0" b="0"/>
                  <a:pathLst>
                    <a:path w="221108" h="212726">
                      <a:moveTo>
                        <a:pt x="10667" y="212725"/>
                      </a:moveTo>
                      <a:lnTo>
                        <a:pt x="0" y="201930"/>
                      </a:lnTo>
                      <a:lnTo>
                        <a:pt x="210311" y="0"/>
                      </a:lnTo>
                      <a:lnTo>
                        <a:pt x="221107" y="1066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1285623" y="637931"/>
                  <a:ext cx="220688" cy="213304"/>
                </a:xfrm>
                <a:custGeom>
                  <a:avLst/>
                  <a:gdLst/>
                  <a:ahLst/>
                  <a:cxnLst/>
                  <a:rect l="0" t="0" r="0" b="0"/>
                  <a:pathLst>
                    <a:path w="221109" h="212725">
                      <a:moveTo>
                        <a:pt x="0" y="10668"/>
                      </a:moveTo>
                      <a:lnTo>
                        <a:pt x="10795" y="0"/>
                      </a:lnTo>
                      <a:lnTo>
                        <a:pt x="221108" y="201929"/>
                      </a:lnTo>
                      <a:lnTo>
                        <a:pt x="210439" y="21272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8730527" y="445824"/>
                  <a:ext cx="220688" cy="211979"/>
                </a:xfrm>
                <a:custGeom>
                  <a:avLst/>
                  <a:gdLst/>
                  <a:ahLst/>
                  <a:cxnLst/>
                  <a:rect l="0" t="0" r="0" b="0"/>
                  <a:pathLst>
                    <a:path w="221109" h="212726">
                      <a:moveTo>
                        <a:pt x="221108" y="201929"/>
                      </a:moveTo>
                      <a:lnTo>
                        <a:pt x="210439" y="212725"/>
                      </a:lnTo>
                      <a:lnTo>
                        <a:pt x="0" y="10794"/>
                      </a:lnTo>
                      <a:lnTo>
                        <a:pt x="10669"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8727604" y="639255"/>
                  <a:ext cx="220688" cy="211979"/>
                </a:xfrm>
                <a:custGeom>
                  <a:avLst/>
                  <a:gdLst/>
                  <a:ahLst/>
                  <a:cxnLst/>
                  <a:rect l="0" t="0" r="0" b="0"/>
                  <a:pathLst>
                    <a:path w="221236" h="212600">
                      <a:moveTo>
                        <a:pt x="210439" y="0"/>
                      </a:moveTo>
                      <a:lnTo>
                        <a:pt x="221235" y="10796"/>
                      </a:lnTo>
                      <a:lnTo>
                        <a:pt x="10796" y="212599"/>
                      </a:lnTo>
                      <a:lnTo>
                        <a:pt x="0" y="20193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8" name="Freeform 7"/>
              <p:cNvSpPr/>
              <p:nvPr/>
            </p:nvSpPr>
            <p:spPr>
              <a:xfrm>
                <a:off x="8267231" y="482921"/>
                <a:ext cx="17538" cy="308695"/>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 name="Freeform 8"/>
              <p:cNvSpPr/>
              <p:nvPr/>
            </p:nvSpPr>
            <p:spPr>
              <a:xfrm>
                <a:off x="7646091" y="482921"/>
                <a:ext cx="16077" cy="308695"/>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6985491" y="482921"/>
                <a:ext cx="16077" cy="308695"/>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6362890" y="482921"/>
                <a:ext cx="16077" cy="308695"/>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5740289" y="482921"/>
                <a:ext cx="17538" cy="308695"/>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4445396" y="494845"/>
                <a:ext cx="16077" cy="310020"/>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3822795" y="494845"/>
                <a:ext cx="16077" cy="310020"/>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3162195" y="494845"/>
                <a:ext cx="17538" cy="310020"/>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2539594" y="494845"/>
                <a:ext cx="17538" cy="310020"/>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1916993" y="494845"/>
                <a:ext cx="17538" cy="310020"/>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5092843" y="482921"/>
                <a:ext cx="16076" cy="308695"/>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20" name="Oval 19"/>
            <p:cNvSpPr/>
            <p:nvPr/>
          </p:nvSpPr>
          <p:spPr>
            <a:xfrm>
              <a:off x="5643830" y="549164"/>
              <a:ext cx="172458" cy="160310"/>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1" name="Straight Connector 20"/>
            <p:cNvCxnSpPr/>
            <p:nvPr/>
          </p:nvCxnSpPr>
          <p:spPr>
            <a:xfrm>
              <a:off x="5794365" y="629982"/>
              <a:ext cx="2117720"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104471" name="TextBox 21"/>
            <p:cNvSpPr txBox="1">
              <a:spLocks noChangeArrowheads="1"/>
            </p:cNvSpPr>
            <p:nvPr/>
          </p:nvSpPr>
          <p:spPr bwMode="auto">
            <a:xfrm>
              <a:off x="1739900" y="901700"/>
              <a:ext cx="7010400" cy="346995"/>
            </a:xfrm>
            <a:prstGeom prst="rect">
              <a:avLst/>
            </a:prstGeom>
            <a:noFill/>
            <a:ln w="9525">
              <a:noFill/>
              <a:miter lim="800000"/>
              <a:headEnd/>
              <a:tailEnd/>
            </a:ln>
          </p:spPr>
          <p:txBody>
            <a:bodyPr>
              <a:spAutoFit/>
            </a:bodyPr>
            <a:lstStyle/>
            <a:p>
              <a:r>
                <a:rPr lang="en-US" dirty="0">
                  <a:solidFill>
                    <a:srgbClr val="000000"/>
                  </a:solidFill>
                  <a:latin typeface="Arial - 24"/>
                </a:rPr>
                <a:t>5     </a:t>
              </a:r>
              <a:r>
                <a:rPr lang="en-US" dirty="0" smtClean="0">
                  <a:solidFill>
                    <a:srgbClr val="000000"/>
                  </a:solidFill>
                  <a:latin typeface="Arial - 24"/>
                </a:rPr>
                <a:t>   6       </a:t>
              </a:r>
              <a:r>
                <a:rPr lang="en-US" dirty="0">
                  <a:solidFill>
                    <a:srgbClr val="000000"/>
                  </a:solidFill>
                  <a:latin typeface="Arial - 24"/>
                </a:rPr>
                <a:t>7     </a:t>
              </a:r>
              <a:r>
                <a:rPr lang="en-US" dirty="0" smtClean="0">
                  <a:solidFill>
                    <a:srgbClr val="000000"/>
                  </a:solidFill>
                  <a:latin typeface="Arial - 24"/>
                </a:rPr>
                <a:t>   </a:t>
              </a:r>
              <a:r>
                <a:rPr lang="en-US" dirty="0">
                  <a:solidFill>
                    <a:srgbClr val="000000"/>
                  </a:solidFill>
                  <a:latin typeface="Arial - 24"/>
                </a:rPr>
                <a:t>8     </a:t>
              </a:r>
              <a:r>
                <a:rPr lang="en-US" dirty="0" smtClean="0">
                  <a:solidFill>
                    <a:srgbClr val="000000"/>
                  </a:solidFill>
                  <a:latin typeface="Arial - 24"/>
                </a:rPr>
                <a:t>  9      10      11     12     13      14     15</a:t>
              </a:r>
              <a:endParaRPr lang="en-US" dirty="0">
                <a:solidFill>
                  <a:srgbClr val="000000"/>
                </a:solidFill>
                <a:latin typeface="Arial - 24"/>
              </a:endParaRPr>
            </a:p>
          </p:txBody>
        </p:sp>
      </p:grpSp>
      <p:sp>
        <p:nvSpPr>
          <p:cNvPr id="104451" name="TextBox 23"/>
          <p:cNvSpPr txBox="1">
            <a:spLocks noChangeArrowheads="1"/>
          </p:cNvSpPr>
          <p:nvPr/>
        </p:nvSpPr>
        <p:spPr bwMode="auto">
          <a:xfrm>
            <a:off x="833506" y="1015424"/>
            <a:ext cx="1350962"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44</a:t>
            </a:r>
          </a:p>
        </p:txBody>
      </p:sp>
      <p:pic>
        <p:nvPicPr>
          <p:cNvPr id="104461" name="Picture 39" descr="55d9dddb2e854f0485e84ef26841e043.png"/>
          <p:cNvPicPr>
            <a:picLocks/>
          </p:cNvPicPr>
          <p:nvPr/>
        </p:nvPicPr>
        <p:blipFill>
          <a:blip r:embed="rId3" cstate="print"/>
          <a:srcRect/>
          <a:stretch>
            <a:fillRect/>
          </a:stretch>
        </p:blipFill>
        <p:spPr bwMode="auto">
          <a:xfrm>
            <a:off x="123825" y="202406"/>
            <a:ext cx="3752850" cy="76200"/>
          </a:xfrm>
          <a:prstGeom prst="rect">
            <a:avLst/>
          </a:prstGeom>
          <a:solidFill>
            <a:srgbClr val="000000">
              <a:alpha val="0"/>
            </a:srgbClr>
          </a:solidFill>
          <a:ln w="9525">
            <a:noFill/>
            <a:miter lim="800000"/>
            <a:headEnd/>
            <a:tailEnd/>
          </a:ln>
        </p:spPr>
      </p:pic>
      <p:sp>
        <p:nvSpPr>
          <p:cNvPr id="41" name="TextBox 34"/>
          <p:cNvSpPr txBox="1">
            <a:spLocks noChangeArrowheads="1"/>
          </p:cNvSpPr>
          <p:nvPr/>
        </p:nvSpPr>
        <p:spPr bwMode="auto">
          <a:xfrm>
            <a:off x="2484437" y="229956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42" name="TextBox 35"/>
          <p:cNvSpPr txBox="1">
            <a:spLocks noChangeArrowheads="1"/>
          </p:cNvSpPr>
          <p:nvPr/>
        </p:nvSpPr>
        <p:spPr bwMode="auto">
          <a:xfrm>
            <a:off x="2927350" y="2279684"/>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11 &lt; x </a:t>
            </a:r>
            <a:endParaRPr lang="en-US" sz="2400" b="1" dirty="0">
              <a:solidFill>
                <a:srgbClr val="000000"/>
              </a:solidFill>
            </a:endParaRPr>
          </a:p>
        </p:txBody>
      </p:sp>
      <p:sp>
        <p:nvSpPr>
          <p:cNvPr id="43" name="TextBox 36"/>
          <p:cNvSpPr txBox="1">
            <a:spLocks noChangeArrowheads="1"/>
          </p:cNvSpPr>
          <p:nvPr/>
        </p:nvSpPr>
        <p:spPr bwMode="auto">
          <a:xfrm>
            <a:off x="2470150" y="300524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44" name="TextBox 37"/>
          <p:cNvSpPr txBox="1">
            <a:spLocks noChangeArrowheads="1"/>
          </p:cNvSpPr>
          <p:nvPr/>
        </p:nvSpPr>
        <p:spPr bwMode="auto">
          <a:xfrm>
            <a:off x="2983672" y="2995715"/>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11 &gt; x </a:t>
            </a:r>
            <a:endParaRPr lang="en-US" sz="2400" b="1" dirty="0">
              <a:solidFill>
                <a:srgbClr val="000000"/>
              </a:solidFill>
            </a:endParaRPr>
          </a:p>
        </p:txBody>
      </p:sp>
      <p:sp>
        <p:nvSpPr>
          <p:cNvPr id="45" name="TextBox 38"/>
          <p:cNvSpPr txBox="1">
            <a:spLocks noChangeArrowheads="1"/>
          </p:cNvSpPr>
          <p:nvPr/>
        </p:nvSpPr>
        <p:spPr bwMode="auto">
          <a:xfrm>
            <a:off x="2470150" y="366517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46" name="TextBox 39"/>
          <p:cNvSpPr txBox="1">
            <a:spLocks noChangeArrowheads="1"/>
          </p:cNvSpPr>
          <p:nvPr/>
        </p:nvSpPr>
        <p:spPr bwMode="auto">
          <a:xfrm>
            <a:off x="3003550" y="3665172"/>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11 </a:t>
            </a:r>
            <a:r>
              <a:rPr lang="en-US" sz="2400" b="1" u="sng" dirty="0" smtClean="0">
                <a:solidFill>
                  <a:srgbClr val="000000"/>
                </a:solidFill>
              </a:rPr>
              <a:t>&gt;</a:t>
            </a:r>
            <a:r>
              <a:rPr lang="en-US" sz="2400" b="1" dirty="0" smtClean="0">
                <a:solidFill>
                  <a:srgbClr val="000000"/>
                </a:solidFill>
              </a:rPr>
              <a:t> x</a:t>
            </a:r>
            <a:endParaRPr lang="en-US" sz="2400" b="1" dirty="0">
              <a:solidFill>
                <a:srgbClr val="000000"/>
              </a:solidFill>
            </a:endParaRPr>
          </a:p>
        </p:txBody>
      </p:sp>
      <p:sp>
        <p:nvSpPr>
          <p:cNvPr id="47" name="TextBox 40"/>
          <p:cNvSpPr txBox="1">
            <a:spLocks noChangeArrowheads="1"/>
          </p:cNvSpPr>
          <p:nvPr/>
        </p:nvSpPr>
        <p:spPr bwMode="auto">
          <a:xfrm>
            <a:off x="2484437" y="431706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48" name="TextBox 41"/>
          <p:cNvSpPr txBox="1">
            <a:spLocks noChangeArrowheads="1"/>
          </p:cNvSpPr>
          <p:nvPr/>
        </p:nvSpPr>
        <p:spPr bwMode="auto">
          <a:xfrm>
            <a:off x="3016250" y="4297328"/>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11 </a:t>
            </a:r>
            <a:r>
              <a:rPr lang="en-US" sz="2400" b="1" u="sng" dirty="0" smtClean="0">
                <a:solidFill>
                  <a:srgbClr val="000000"/>
                </a:solidFill>
              </a:rPr>
              <a:t>&lt;</a:t>
            </a:r>
            <a:r>
              <a:rPr lang="en-US" sz="2400" b="1" dirty="0" smtClean="0">
                <a:solidFill>
                  <a:srgbClr val="000000"/>
                </a:solidFill>
              </a:rPr>
              <a:t> x</a:t>
            </a:r>
            <a:endParaRPr lang="en-US" sz="2400" b="1" dirty="0">
              <a:solidFill>
                <a:srgbClr val="000000"/>
              </a:solidFill>
            </a:endParaRPr>
          </a:p>
        </p:txBody>
      </p:sp>
      <p:grpSp>
        <p:nvGrpSpPr>
          <p:cNvPr id="49" name="Group 48"/>
          <p:cNvGrpSpPr/>
          <p:nvPr/>
        </p:nvGrpSpPr>
        <p:grpSpPr>
          <a:xfrm>
            <a:off x="1860550" y="2336006"/>
            <a:ext cx="365125" cy="2375454"/>
            <a:chOff x="1860550" y="2945606"/>
            <a:chExt cx="365125" cy="2375454"/>
          </a:xfrm>
        </p:grpSpPr>
        <p:sp>
          <p:nvSpPr>
            <p:cNvPr id="50" name="Oval 49"/>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1" name="Oval 50"/>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2" name="Oval 51"/>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53" name="Oval 52"/>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5474" name="Group 31"/>
          <p:cNvGrpSpPr>
            <a:grpSpLocks/>
          </p:cNvGrpSpPr>
          <p:nvPr/>
        </p:nvGrpSpPr>
        <p:grpSpPr bwMode="auto">
          <a:xfrm>
            <a:off x="1823969" y="1096928"/>
            <a:ext cx="7083425" cy="627063"/>
            <a:chOff x="1111250" y="468756"/>
            <a:chExt cx="6520561" cy="524423"/>
          </a:xfrm>
        </p:grpSpPr>
        <p:sp>
          <p:nvSpPr>
            <p:cNvPr id="105492" name="TextBox 1"/>
            <p:cNvSpPr txBox="1">
              <a:spLocks noChangeArrowheads="1"/>
            </p:cNvSpPr>
            <p:nvPr/>
          </p:nvSpPr>
          <p:spPr bwMode="auto">
            <a:xfrm>
              <a:off x="3530600" y="774700"/>
              <a:ext cx="381000" cy="192775"/>
            </a:xfrm>
            <a:prstGeom prst="rect">
              <a:avLst/>
            </a:prstGeom>
            <a:noFill/>
            <a:ln w="9525">
              <a:noFill/>
              <a:miter lim="800000"/>
              <a:headEnd/>
              <a:tailEnd/>
            </a:ln>
          </p:spPr>
          <p:txBody>
            <a:bodyPr>
              <a:spAutoFit/>
            </a:bodyPr>
            <a:lstStyle/>
            <a:p>
              <a:r>
                <a:rPr lang="en-US" sz="900">
                  <a:solidFill>
                    <a:srgbClr val="000000"/>
                  </a:solidFill>
                  <a:latin typeface="Arial - 9"/>
                </a:rPr>
                <a:t>-1</a:t>
              </a:r>
            </a:p>
          </p:txBody>
        </p:sp>
        <p:sp>
          <p:nvSpPr>
            <p:cNvPr id="105493" name="TextBox 2"/>
            <p:cNvSpPr txBox="1">
              <a:spLocks noChangeArrowheads="1"/>
            </p:cNvSpPr>
            <p:nvPr/>
          </p:nvSpPr>
          <p:spPr bwMode="auto">
            <a:xfrm>
              <a:off x="41529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0</a:t>
              </a:r>
            </a:p>
          </p:txBody>
        </p:sp>
        <p:sp>
          <p:nvSpPr>
            <p:cNvPr id="105494" name="TextBox 3"/>
            <p:cNvSpPr txBox="1">
              <a:spLocks noChangeArrowheads="1"/>
            </p:cNvSpPr>
            <p:nvPr/>
          </p:nvSpPr>
          <p:spPr bwMode="auto">
            <a:xfrm>
              <a:off x="29972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-2</a:t>
              </a:r>
            </a:p>
          </p:txBody>
        </p:sp>
        <p:sp>
          <p:nvSpPr>
            <p:cNvPr id="105495" name="TextBox 4"/>
            <p:cNvSpPr txBox="1">
              <a:spLocks noChangeArrowheads="1"/>
            </p:cNvSpPr>
            <p:nvPr/>
          </p:nvSpPr>
          <p:spPr bwMode="auto">
            <a:xfrm>
              <a:off x="24511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-3</a:t>
              </a:r>
            </a:p>
          </p:txBody>
        </p:sp>
        <p:sp>
          <p:nvSpPr>
            <p:cNvPr id="105496" name="TextBox 5"/>
            <p:cNvSpPr txBox="1">
              <a:spLocks noChangeArrowheads="1"/>
            </p:cNvSpPr>
            <p:nvPr/>
          </p:nvSpPr>
          <p:spPr bwMode="auto">
            <a:xfrm>
              <a:off x="1905000" y="7747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-4</a:t>
              </a:r>
            </a:p>
          </p:txBody>
        </p:sp>
        <p:sp>
          <p:nvSpPr>
            <p:cNvPr id="105497" name="TextBox 6"/>
            <p:cNvSpPr txBox="1">
              <a:spLocks noChangeArrowheads="1"/>
            </p:cNvSpPr>
            <p:nvPr/>
          </p:nvSpPr>
          <p:spPr bwMode="auto">
            <a:xfrm>
              <a:off x="1384300" y="762000"/>
              <a:ext cx="406400" cy="192775"/>
            </a:xfrm>
            <a:prstGeom prst="rect">
              <a:avLst/>
            </a:prstGeom>
            <a:noFill/>
            <a:ln w="9525">
              <a:noFill/>
              <a:miter lim="800000"/>
              <a:headEnd/>
              <a:tailEnd/>
            </a:ln>
          </p:spPr>
          <p:txBody>
            <a:bodyPr>
              <a:spAutoFit/>
            </a:bodyPr>
            <a:lstStyle/>
            <a:p>
              <a:r>
                <a:rPr lang="en-US" sz="900">
                  <a:solidFill>
                    <a:srgbClr val="000000"/>
                  </a:solidFill>
                  <a:latin typeface="Arial - 10"/>
                </a:rPr>
                <a:t>-5</a:t>
              </a:r>
            </a:p>
          </p:txBody>
        </p:sp>
        <p:sp>
          <p:nvSpPr>
            <p:cNvPr id="105498" name="TextBox 7"/>
            <p:cNvSpPr txBox="1">
              <a:spLocks noChangeArrowheads="1"/>
            </p:cNvSpPr>
            <p:nvPr/>
          </p:nvSpPr>
          <p:spPr bwMode="auto">
            <a:xfrm>
              <a:off x="4699000" y="774700"/>
              <a:ext cx="330200" cy="192775"/>
            </a:xfrm>
            <a:prstGeom prst="rect">
              <a:avLst/>
            </a:prstGeom>
            <a:noFill/>
            <a:ln w="9525">
              <a:noFill/>
              <a:miter lim="800000"/>
              <a:headEnd/>
              <a:tailEnd/>
            </a:ln>
          </p:spPr>
          <p:txBody>
            <a:bodyPr>
              <a:spAutoFit/>
            </a:bodyPr>
            <a:lstStyle/>
            <a:p>
              <a:r>
                <a:rPr lang="en-US" sz="900">
                  <a:solidFill>
                    <a:srgbClr val="000000"/>
                  </a:solidFill>
                  <a:latin typeface="Arial - 9"/>
                </a:rPr>
                <a:t>1</a:t>
              </a:r>
            </a:p>
          </p:txBody>
        </p:sp>
        <p:sp>
          <p:nvSpPr>
            <p:cNvPr id="105499" name="TextBox 8"/>
            <p:cNvSpPr txBox="1">
              <a:spLocks noChangeArrowheads="1"/>
            </p:cNvSpPr>
            <p:nvPr/>
          </p:nvSpPr>
          <p:spPr bwMode="auto">
            <a:xfrm>
              <a:off x="52451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2</a:t>
              </a:r>
            </a:p>
          </p:txBody>
        </p:sp>
        <p:sp>
          <p:nvSpPr>
            <p:cNvPr id="105500" name="TextBox 9"/>
            <p:cNvSpPr txBox="1">
              <a:spLocks noChangeArrowheads="1"/>
            </p:cNvSpPr>
            <p:nvPr/>
          </p:nvSpPr>
          <p:spPr bwMode="auto">
            <a:xfrm>
              <a:off x="57531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3</a:t>
              </a:r>
            </a:p>
          </p:txBody>
        </p:sp>
        <p:sp>
          <p:nvSpPr>
            <p:cNvPr id="105501" name="TextBox 10"/>
            <p:cNvSpPr txBox="1">
              <a:spLocks noChangeArrowheads="1"/>
            </p:cNvSpPr>
            <p:nvPr/>
          </p:nvSpPr>
          <p:spPr bwMode="auto">
            <a:xfrm>
              <a:off x="6286500" y="774700"/>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4</a:t>
              </a:r>
            </a:p>
          </p:txBody>
        </p:sp>
        <p:sp>
          <p:nvSpPr>
            <p:cNvPr id="105502" name="TextBox 11"/>
            <p:cNvSpPr txBox="1">
              <a:spLocks noChangeArrowheads="1"/>
            </p:cNvSpPr>
            <p:nvPr/>
          </p:nvSpPr>
          <p:spPr bwMode="auto">
            <a:xfrm>
              <a:off x="6845300" y="762001"/>
              <a:ext cx="355600" cy="218479"/>
            </a:xfrm>
            <a:prstGeom prst="rect">
              <a:avLst/>
            </a:prstGeom>
            <a:noFill/>
            <a:ln w="9525">
              <a:noFill/>
              <a:miter lim="800000"/>
              <a:headEnd/>
              <a:tailEnd/>
            </a:ln>
          </p:spPr>
          <p:txBody>
            <a:bodyPr>
              <a:spAutoFit/>
            </a:bodyPr>
            <a:lstStyle/>
            <a:p>
              <a:r>
                <a:rPr lang="en-US" sz="1100">
                  <a:solidFill>
                    <a:srgbClr val="000000"/>
                  </a:solidFill>
                  <a:latin typeface="Arial - 10"/>
                </a:rPr>
                <a:t>5</a:t>
              </a:r>
            </a:p>
          </p:txBody>
        </p:sp>
        <p:grpSp>
          <p:nvGrpSpPr>
            <p:cNvPr id="105503" name="Group 17"/>
            <p:cNvGrpSpPr>
              <a:grpSpLocks/>
            </p:cNvGrpSpPr>
            <p:nvPr/>
          </p:nvGrpSpPr>
          <p:grpSpPr bwMode="auto">
            <a:xfrm>
              <a:off x="1111250" y="468756"/>
              <a:ext cx="6520561" cy="322074"/>
              <a:chOff x="1111250" y="468756"/>
              <a:chExt cx="6520561" cy="322074"/>
            </a:xfrm>
          </p:grpSpPr>
          <p:sp>
            <p:nvSpPr>
              <p:cNvPr id="13" name="Freeform 12"/>
              <p:cNvSpPr/>
              <p:nvPr/>
            </p:nvSpPr>
            <p:spPr>
              <a:xfrm>
                <a:off x="1120018" y="622764"/>
                <a:ext cx="6510332" cy="11949"/>
              </a:xfrm>
              <a:custGeom>
                <a:avLst/>
                <a:gdLst/>
                <a:ahLst/>
                <a:cxnLst/>
                <a:rect l="0" t="0" r="0" b="0"/>
                <a:pathLst>
                  <a:path w="6510147" h="12192">
                    <a:moveTo>
                      <a:pt x="0" y="12191"/>
                    </a:moveTo>
                    <a:lnTo>
                      <a:pt x="0" y="0"/>
                    </a:lnTo>
                    <a:lnTo>
                      <a:pt x="6510146" y="0"/>
                    </a:lnTo>
                    <a:lnTo>
                      <a:pt x="6510146" y="1219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1111250" y="468756"/>
                <a:ext cx="188515" cy="168612"/>
              </a:xfrm>
              <a:custGeom>
                <a:avLst/>
                <a:gdLst/>
                <a:ahLst/>
                <a:cxnLst/>
                <a:rect l="0" t="0" r="0" b="0"/>
                <a:pathLst>
                  <a:path w="188087" h="168403">
                    <a:moveTo>
                      <a:pt x="9144" y="168402"/>
                    </a:moveTo>
                    <a:lnTo>
                      <a:pt x="0" y="159894"/>
                    </a:lnTo>
                    <a:lnTo>
                      <a:pt x="178816" y="0"/>
                    </a:lnTo>
                    <a:lnTo>
                      <a:pt x="188086" y="851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1114173" y="622764"/>
                <a:ext cx="187053" cy="168612"/>
              </a:xfrm>
              <a:custGeom>
                <a:avLst/>
                <a:gdLst/>
                <a:ahLst/>
                <a:cxnLst/>
                <a:rect l="0" t="0" r="0" b="0"/>
                <a:pathLst>
                  <a:path w="187962" h="168276">
                    <a:moveTo>
                      <a:pt x="0" y="8382"/>
                    </a:moveTo>
                    <a:lnTo>
                      <a:pt x="9145" y="0"/>
                    </a:lnTo>
                    <a:lnTo>
                      <a:pt x="187961" y="159767"/>
                    </a:lnTo>
                    <a:lnTo>
                      <a:pt x="178944" y="16827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7443297" y="468756"/>
                <a:ext cx="188514" cy="169940"/>
              </a:xfrm>
              <a:custGeom>
                <a:avLst/>
                <a:gdLst/>
                <a:ahLst/>
                <a:cxnLst/>
                <a:rect l="0" t="0" r="0" b="0"/>
                <a:pathLst>
                  <a:path w="187960" h="168404">
                    <a:moveTo>
                      <a:pt x="187959" y="159893"/>
                    </a:moveTo>
                    <a:lnTo>
                      <a:pt x="178816" y="168403"/>
                    </a:lnTo>
                    <a:lnTo>
                      <a:pt x="0" y="8510"/>
                    </a:lnTo>
                    <a:lnTo>
                      <a:pt x="901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7440374" y="622764"/>
                <a:ext cx="188514" cy="168612"/>
              </a:xfrm>
              <a:custGeom>
                <a:avLst/>
                <a:gdLst/>
                <a:ahLst/>
                <a:cxnLst/>
                <a:rect l="0" t="0" r="0" b="0"/>
                <a:pathLst>
                  <a:path w="188088" h="168276">
                    <a:moveTo>
                      <a:pt x="178944" y="0"/>
                    </a:moveTo>
                    <a:lnTo>
                      <a:pt x="188087" y="8636"/>
                    </a:lnTo>
                    <a:lnTo>
                      <a:pt x="9272" y="168275"/>
                    </a:lnTo>
                    <a:lnTo>
                      <a:pt x="0" y="15989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19" name="Freeform 18"/>
            <p:cNvSpPr/>
            <p:nvPr/>
          </p:nvSpPr>
          <p:spPr>
            <a:xfrm>
              <a:off x="6949359"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a:xfrm>
              <a:off x="6420349" y="499292"/>
              <a:ext cx="13152"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5857727"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5328717" y="499292"/>
              <a:ext cx="14614" cy="244288"/>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4799707" y="499292"/>
              <a:ext cx="14614" cy="244288"/>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3699308" y="508586"/>
              <a:ext cx="13152" cy="245616"/>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3168836" y="508586"/>
              <a:ext cx="14614" cy="245616"/>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2607676" y="508586"/>
              <a:ext cx="14614" cy="245616"/>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2078666" y="508586"/>
              <a:ext cx="14614" cy="245616"/>
            </a:xfrm>
            <a:custGeom>
              <a:avLst/>
              <a:gdLst/>
              <a:ahLst/>
              <a:cxnLst/>
              <a:rect l="0" t="0" r="0" b="0"/>
              <a:pathLst>
                <a:path w="14352" h="244729">
                  <a:moveTo>
                    <a:pt x="0" y="0"/>
                  </a:moveTo>
                  <a:lnTo>
                    <a:pt x="14351" y="0"/>
                  </a:lnTo>
                  <a:lnTo>
                    <a:pt x="14351"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1549656" y="508586"/>
              <a:ext cx="14614" cy="245616"/>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4248777" y="499292"/>
              <a:ext cx="14614" cy="244288"/>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0" name="Oval 29"/>
            <p:cNvSpPr/>
            <p:nvPr/>
          </p:nvSpPr>
          <p:spPr>
            <a:xfrm flipH="1">
              <a:off x="3601397" y="536467"/>
              <a:ext cx="172440" cy="160645"/>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31" name="Straight Connector 30"/>
            <p:cNvCxnSpPr/>
            <p:nvPr/>
          </p:nvCxnSpPr>
          <p:spPr>
            <a:xfrm flipH="1">
              <a:off x="1460514" y="642679"/>
              <a:ext cx="2174495"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5475" name="TextBox 32"/>
          <p:cNvSpPr txBox="1">
            <a:spLocks noChangeArrowheads="1"/>
          </p:cNvSpPr>
          <p:nvPr/>
        </p:nvSpPr>
        <p:spPr bwMode="auto">
          <a:xfrm>
            <a:off x="829366" y="1015424"/>
            <a:ext cx="13525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45</a:t>
            </a:r>
          </a:p>
        </p:txBody>
      </p:sp>
      <p:pic>
        <p:nvPicPr>
          <p:cNvPr id="105485" name="Picture 48" descr="cd1b8889b0d94bee95d6de5e25671de9.png"/>
          <p:cNvPicPr>
            <a:picLocks/>
          </p:cNvPicPr>
          <p:nvPr/>
        </p:nvPicPr>
        <p:blipFill>
          <a:blip r:embed="rId3" cstate="print"/>
          <a:srcRect/>
          <a:stretch>
            <a:fillRect/>
          </a:stretch>
        </p:blipFill>
        <p:spPr bwMode="auto">
          <a:xfrm>
            <a:off x="123825" y="136525"/>
            <a:ext cx="3752850" cy="76200"/>
          </a:xfrm>
          <a:prstGeom prst="rect">
            <a:avLst/>
          </a:prstGeom>
          <a:solidFill>
            <a:srgbClr val="000000">
              <a:alpha val="0"/>
            </a:srgbClr>
          </a:solidFill>
          <a:ln w="9525">
            <a:noFill/>
            <a:miter lim="800000"/>
            <a:headEnd/>
            <a:tailEnd/>
          </a:ln>
        </p:spPr>
      </p:pic>
      <p:sp>
        <p:nvSpPr>
          <p:cNvPr id="50" name="TextBox 34"/>
          <p:cNvSpPr txBox="1">
            <a:spLocks noChangeArrowheads="1"/>
          </p:cNvSpPr>
          <p:nvPr/>
        </p:nvSpPr>
        <p:spPr bwMode="auto">
          <a:xfrm>
            <a:off x="2484437" y="229956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51" name="TextBox 35"/>
          <p:cNvSpPr txBox="1">
            <a:spLocks noChangeArrowheads="1"/>
          </p:cNvSpPr>
          <p:nvPr/>
        </p:nvSpPr>
        <p:spPr bwMode="auto">
          <a:xfrm>
            <a:off x="2927350" y="2279684"/>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&gt; </a:t>
            </a:r>
            <a:r>
              <a:rPr lang="en-US" sz="2400" b="1" dirty="0" smtClean="0">
                <a:solidFill>
                  <a:srgbClr val="000000"/>
                </a:solidFill>
              </a:rPr>
              <a:t>-1 </a:t>
            </a:r>
            <a:endParaRPr lang="en-US" sz="2400" b="1" dirty="0">
              <a:solidFill>
                <a:srgbClr val="000000"/>
              </a:solidFill>
            </a:endParaRPr>
          </a:p>
        </p:txBody>
      </p:sp>
      <p:sp>
        <p:nvSpPr>
          <p:cNvPr id="52" name="TextBox 36"/>
          <p:cNvSpPr txBox="1">
            <a:spLocks noChangeArrowheads="1"/>
          </p:cNvSpPr>
          <p:nvPr/>
        </p:nvSpPr>
        <p:spPr bwMode="auto">
          <a:xfrm>
            <a:off x="2470150" y="300524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53" name="TextBox 37"/>
          <p:cNvSpPr txBox="1">
            <a:spLocks noChangeArrowheads="1"/>
          </p:cNvSpPr>
          <p:nvPr/>
        </p:nvSpPr>
        <p:spPr bwMode="auto">
          <a:xfrm>
            <a:off x="3003550" y="2995715"/>
            <a:ext cx="2357438"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&lt; </a:t>
            </a:r>
            <a:r>
              <a:rPr lang="en-US" sz="2400" b="1" dirty="0" smtClean="0">
                <a:solidFill>
                  <a:srgbClr val="000000"/>
                </a:solidFill>
              </a:rPr>
              <a:t>-1</a:t>
            </a:r>
            <a:endParaRPr lang="en-US" sz="2400" b="1" dirty="0">
              <a:solidFill>
                <a:srgbClr val="000000"/>
              </a:solidFill>
            </a:endParaRPr>
          </a:p>
        </p:txBody>
      </p:sp>
      <p:sp>
        <p:nvSpPr>
          <p:cNvPr id="54" name="TextBox 38"/>
          <p:cNvSpPr txBox="1">
            <a:spLocks noChangeArrowheads="1"/>
          </p:cNvSpPr>
          <p:nvPr/>
        </p:nvSpPr>
        <p:spPr bwMode="auto">
          <a:xfrm>
            <a:off x="2470150" y="366517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55" name="TextBox 39"/>
          <p:cNvSpPr txBox="1">
            <a:spLocks noChangeArrowheads="1"/>
          </p:cNvSpPr>
          <p:nvPr/>
        </p:nvSpPr>
        <p:spPr bwMode="auto">
          <a:xfrm>
            <a:off x="3003550" y="3665172"/>
            <a:ext cx="2357438"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a:t>
            </a:r>
            <a:r>
              <a:rPr lang="en-US" sz="2400" b="1" u="sng" dirty="0">
                <a:solidFill>
                  <a:srgbClr val="000000"/>
                </a:solidFill>
              </a:rPr>
              <a:t>&lt;</a:t>
            </a:r>
            <a:r>
              <a:rPr lang="en-US" sz="2400" b="1" dirty="0">
                <a:solidFill>
                  <a:srgbClr val="000000"/>
                </a:solidFill>
              </a:rPr>
              <a:t> </a:t>
            </a:r>
            <a:r>
              <a:rPr lang="en-US" sz="2400" b="1" dirty="0" smtClean="0">
                <a:solidFill>
                  <a:srgbClr val="000000"/>
                </a:solidFill>
              </a:rPr>
              <a:t>-1</a:t>
            </a:r>
            <a:endParaRPr lang="en-US" sz="2400" b="1" dirty="0">
              <a:solidFill>
                <a:srgbClr val="000000"/>
              </a:solidFill>
            </a:endParaRPr>
          </a:p>
        </p:txBody>
      </p:sp>
      <p:sp>
        <p:nvSpPr>
          <p:cNvPr id="56" name="TextBox 40"/>
          <p:cNvSpPr txBox="1">
            <a:spLocks noChangeArrowheads="1"/>
          </p:cNvSpPr>
          <p:nvPr/>
        </p:nvSpPr>
        <p:spPr bwMode="auto">
          <a:xfrm>
            <a:off x="2484437" y="431706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57" name="TextBox 41"/>
          <p:cNvSpPr txBox="1">
            <a:spLocks noChangeArrowheads="1"/>
          </p:cNvSpPr>
          <p:nvPr/>
        </p:nvSpPr>
        <p:spPr bwMode="auto">
          <a:xfrm>
            <a:off x="3016250" y="4297328"/>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a:t>
            </a:r>
            <a:r>
              <a:rPr lang="en-US" sz="2400" b="1" u="sng" dirty="0">
                <a:solidFill>
                  <a:srgbClr val="000000"/>
                </a:solidFill>
              </a:rPr>
              <a:t>&gt;</a:t>
            </a:r>
            <a:r>
              <a:rPr lang="en-US" sz="2400" b="1" dirty="0">
                <a:solidFill>
                  <a:srgbClr val="000000"/>
                </a:solidFill>
              </a:rPr>
              <a:t> </a:t>
            </a:r>
            <a:r>
              <a:rPr lang="en-US" sz="2400" b="1" dirty="0" smtClean="0">
                <a:solidFill>
                  <a:srgbClr val="000000"/>
                </a:solidFill>
              </a:rPr>
              <a:t>-1 </a:t>
            </a:r>
            <a:endParaRPr lang="en-US" sz="2400" b="1" dirty="0">
              <a:solidFill>
                <a:srgbClr val="000000"/>
              </a:solidFill>
            </a:endParaRPr>
          </a:p>
        </p:txBody>
      </p:sp>
      <p:grpSp>
        <p:nvGrpSpPr>
          <p:cNvPr id="58" name="Group 57"/>
          <p:cNvGrpSpPr/>
          <p:nvPr/>
        </p:nvGrpSpPr>
        <p:grpSpPr>
          <a:xfrm>
            <a:off x="1860550" y="2336006"/>
            <a:ext cx="365125" cy="2375454"/>
            <a:chOff x="1860550" y="2945606"/>
            <a:chExt cx="365125" cy="2375454"/>
          </a:xfrm>
        </p:grpSpPr>
        <p:sp>
          <p:nvSpPr>
            <p:cNvPr id="59" name="Oval 58"/>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0" name="Oval 59"/>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1" name="Oval 60"/>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2" name="Oval 61"/>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523" name="TextBox 1"/>
          <p:cNvSpPr txBox="1">
            <a:spLocks noChangeArrowheads="1"/>
          </p:cNvSpPr>
          <p:nvPr/>
        </p:nvSpPr>
        <p:spPr bwMode="auto">
          <a:xfrm>
            <a:off x="4495861" y="1373981"/>
            <a:ext cx="572948" cy="261610"/>
          </a:xfrm>
          <a:prstGeom prst="rect">
            <a:avLst/>
          </a:prstGeom>
          <a:noFill/>
          <a:ln w="9525">
            <a:noFill/>
            <a:miter lim="800000"/>
            <a:headEnd/>
            <a:tailEnd/>
          </a:ln>
        </p:spPr>
        <p:txBody>
          <a:bodyPr wrap="square">
            <a:spAutoFit/>
          </a:bodyPr>
          <a:lstStyle/>
          <a:p>
            <a:r>
              <a:rPr lang="en-US" sz="1100">
                <a:solidFill>
                  <a:srgbClr val="000000"/>
                </a:solidFill>
              </a:rPr>
              <a:t>-1</a:t>
            </a:r>
          </a:p>
        </p:txBody>
      </p:sp>
      <p:sp>
        <p:nvSpPr>
          <p:cNvPr id="106524" name="TextBox 2"/>
          <p:cNvSpPr txBox="1">
            <a:spLocks noChangeArrowheads="1"/>
          </p:cNvSpPr>
          <p:nvPr/>
        </p:nvSpPr>
        <p:spPr bwMode="auto">
          <a:xfrm>
            <a:off x="2164812" y="1373981"/>
            <a:ext cx="611144" cy="261610"/>
          </a:xfrm>
          <a:prstGeom prst="rect">
            <a:avLst/>
          </a:prstGeom>
          <a:noFill/>
          <a:ln w="9525">
            <a:noFill/>
            <a:miter lim="800000"/>
            <a:headEnd/>
            <a:tailEnd/>
          </a:ln>
        </p:spPr>
        <p:txBody>
          <a:bodyPr wrap="square">
            <a:spAutoFit/>
          </a:bodyPr>
          <a:lstStyle/>
          <a:p>
            <a:r>
              <a:rPr lang="en-US" sz="1100" dirty="0">
                <a:solidFill>
                  <a:srgbClr val="000000"/>
                </a:solidFill>
              </a:rPr>
              <a:t>-5</a:t>
            </a:r>
          </a:p>
        </p:txBody>
      </p:sp>
      <p:sp>
        <p:nvSpPr>
          <p:cNvPr id="106525" name="TextBox 3"/>
          <p:cNvSpPr txBox="1">
            <a:spLocks noChangeArrowheads="1"/>
          </p:cNvSpPr>
          <p:nvPr/>
        </p:nvSpPr>
        <p:spPr bwMode="auto">
          <a:xfrm>
            <a:off x="5764835" y="1373981"/>
            <a:ext cx="572948" cy="261610"/>
          </a:xfrm>
          <a:prstGeom prst="rect">
            <a:avLst/>
          </a:prstGeom>
          <a:noFill/>
          <a:ln w="9525">
            <a:noFill/>
            <a:miter lim="800000"/>
            <a:headEnd/>
            <a:tailEnd/>
          </a:ln>
        </p:spPr>
        <p:txBody>
          <a:bodyPr wrap="square">
            <a:spAutoFit/>
          </a:bodyPr>
          <a:lstStyle/>
          <a:p>
            <a:r>
              <a:rPr lang="en-US" sz="1100">
                <a:solidFill>
                  <a:srgbClr val="000000"/>
                </a:solidFill>
              </a:rPr>
              <a:t>1</a:t>
            </a:r>
          </a:p>
        </p:txBody>
      </p:sp>
      <p:sp>
        <p:nvSpPr>
          <p:cNvPr id="106526" name="TextBox 4"/>
          <p:cNvSpPr txBox="1">
            <a:spLocks noChangeArrowheads="1"/>
          </p:cNvSpPr>
          <p:nvPr/>
        </p:nvSpPr>
        <p:spPr bwMode="auto">
          <a:xfrm>
            <a:off x="8095884" y="1373981"/>
            <a:ext cx="611144" cy="261610"/>
          </a:xfrm>
          <a:prstGeom prst="rect">
            <a:avLst/>
          </a:prstGeom>
          <a:noFill/>
          <a:ln w="9525">
            <a:noFill/>
            <a:miter lim="800000"/>
            <a:headEnd/>
            <a:tailEnd/>
          </a:ln>
        </p:spPr>
        <p:txBody>
          <a:bodyPr wrap="square">
            <a:spAutoFit/>
          </a:bodyPr>
          <a:lstStyle/>
          <a:p>
            <a:r>
              <a:rPr lang="en-US" sz="1100">
                <a:solidFill>
                  <a:srgbClr val="000000"/>
                </a:solidFill>
              </a:rPr>
              <a:t>5</a:t>
            </a:r>
          </a:p>
        </p:txBody>
      </p:sp>
      <p:grpSp>
        <p:nvGrpSpPr>
          <p:cNvPr id="106527" name="Group 10"/>
          <p:cNvGrpSpPr>
            <a:grpSpLocks/>
          </p:cNvGrpSpPr>
          <p:nvPr/>
        </p:nvGrpSpPr>
        <p:grpSpPr bwMode="auto">
          <a:xfrm>
            <a:off x="1840672" y="1060484"/>
            <a:ext cx="7081838" cy="385480"/>
            <a:chOff x="1098550" y="468756"/>
            <a:chExt cx="6520561" cy="322074"/>
          </a:xfrm>
        </p:grpSpPr>
        <p:sp>
          <p:nvSpPr>
            <p:cNvPr id="6" name="Freeform 5"/>
            <p:cNvSpPr/>
            <p:nvPr/>
          </p:nvSpPr>
          <p:spPr>
            <a:xfrm>
              <a:off x="1107320" y="622616"/>
              <a:ext cx="6510329" cy="11938"/>
            </a:xfrm>
            <a:custGeom>
              <a:avLst/>
              <a:gdLst/>
              <a:ahLst/>
              <a:cxnLst/>
              <a:rect l="0" t="0" r="0" b="0"/>
              <a:pathLst>
                <a:path w="6510147" h="12192">
                  <a:moveTo>
                    <a:pt x="0" y="12191"/>
                  </a:moveTo>
                  <a:lnTo>
                    <a:pt x="0" y="0"/>
                  </a:lnTo>
                  <a:lnTo>
                    <a:pt x="6510146" y="0"/>
                  </a:lnTo>
                  <a:lnTo>
                    <a:pt x="6510146" y="1219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 name="Freeform 6"/>
            <p:cNvSpPr/>
            <p:nvPr/>
          </p:nvSpPr>
          <p:spPr>
            <a:xfrm>
              <a:off x="1098550" y="468756"/>
              <a:ext cx="188557" cy="168451"/>
            </a:xfrm>
            <a:custGeom>
              <a:avLst/>
              <a:gdLst/>
              <a:ahLst/>
              <a:cxnLst/>
              <a:rect l="0" t="0" r="0" b="0"/>
              <a:pathLst>
                <a:path w="188087" h="168403">
                  <a:moveTo>
                    <a:pt x="9144" y="168402"/>
                  </a:moveTo>
                  <a:lnTo>
                    <a:pt x="0" y="159894"/>
                  </a:lnTo>
                  <a:lnTo>
                    <a:pt x="178816" y="0"/>
                  </a:lnTo>
                  <a:lnTo>
                    <a:pt x="188086" y="851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 name="Freeform 7"/>
            <p:cNvSpPr/>
            <p:nvPr/>
          </p:nvSpPr>
          <p:spPr>
            <a:xfrm>
              <a:off x="1101473" y="622616"/>
              <a:ext cx="187095" cy="168451"/>
            </a:xfrm>
            <a:custGeom>
              <a:avLst/>
              <a:gdLst/>
              <a:ahLst/>
              <a:cxnLst/>
              <a:rect l="0" t="0" r="0" b="0"/>
              <a:pathLst>
                <a:path w="187962" h="168276">
                  <a:moveTo>
                    <a:pt x="0" y="8382"/>
                  </a:moveTo>
                  <a:lnTo>
                    <a:pt x="9145" y="0"/>
                  </a:lnTo>
                  <a:lnTo>
                    <a:pt x="187961" y="159767"/>
                  </a:lnTo>
                  <a:lnTo>
                    <a:pt x="178944" y="16827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 name="Freeform 8"/>
            <p:cNvSpPr/>
            <p:nvPr/>
          </p:nvSpPr>
          <p:spPr>
            <a:xfrm>
              <a:off x="7430554" y="468756"/>
              <a:ext cx="188557" cy="169776"/>
            </a:xfrm>
            <a:custGeom>
              <a:avLst/>
              <a:gdLst/>
              <a:ahLst/>
              <a:cxnLst/>
              <a:rect l="0" t="0" r="0" b="0"/>
              <a:pathLst>
                <a:path w="187960" h="168404">
                  <a:moveTo>
                    <a:pt x="187959" y="159893"/>
                  </a:moveTo>
                  <a:lnTo>
                    <a:pt x="178816" y="168403"/>
                  </a:lnTo>
                  <a:lnTo>
                    <a:pt x="0" y="8510"/>
                  </a:lnTo>
                  <a:lnTo>
                    <a:pt x="901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7427630" y="622616"/>
              <a:ext cx="188557" cy="168451"/>
            </a:xfrm>
            <a:custGeom>
              <a:avLst/>
              <a:gdLst/>
              <a:ahLst/>
              <a:cxnLst/>
              <a:rect l="0" t="0" r="0" b="0"/>
              <a:pathLst>
                <a:path w="188088" h="168276">
                  <a:moveTo>
                    <a:pt x="178944" y="0"/>
                  </a:moveTo>
                  <a:lnTo>
                    <a:pt x="188087" y="8636"/>
                  </a:lnTo>
                  <a:lnTo>
                    <a:pt x="9272" y="168275"/>
                  </a:lnTo>
                  <a:lnTo>
                    <a:pt x="0" y="15989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12" name="Freeform 11"/>
          <p:cNvSpPr/>
          <p:nvPr/>
        </p:nvSpPr>
        <p:spPr bwMode="auto">
          <a:xfrm>
            <a:off x="8208135" y="1096997"/>
            <a:ext cx="15875" cy="292100"/>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bwMode="auto">
          <a:xfrm>
            <a:off x="7633460" y="1096997"/>
            <a:ext cx="15875" cy="292100"/>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bwMode="auto">
          <a:xfrm>
            <a:off x="7023860" y="1096997"/>
            <a:ext cx="15875" cy="292100"/>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bwMode="auto">
          <a:xfrm>
            <a:off x="6449185" y="1096997"/>
            <a:ext cx="15875" cy="292100"/>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bwMode="auto">
          <a:xfrm>
            <a:off x="5874510" y="1096997"/>
            <a:ext cx="15875" cy="292100"/>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bwMode="auto">
          <a:xfrm>
            <a:off x="4679122" y="1108109"/>
            <a:ext cx="14288" cy="293688"/>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bwMode="auto">
          <a:xfrm>
            <a:off x="4102860" y="1108109"/>
            <a:ext cx="15875" cy="293688"/>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Freeform 18"/>
          <p:cNvSpPr/>
          <p:nvPr/>
        </p:nvSpPr>
        <p:spPr bwMode="auto">
          <a:xfrm>
            <a:off x="3493260" y="1108109"/>
            <a:ext cx="15875" cy="293688"/>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bwMode="auto">
          <a:xfrm>
            <a:off x="2918585" y="1108109"/>
            <a:ext cx="15875" cy="293688"/>
          </a:xfrm>
          <a:custGeom>
            <a:avLst/>
            <a:gdLst/>
            <a:ahLst/>
            <a:cxnLst/>
            <a:rect l="0" t="0" r="0" b="0"/>
            <a:pathLst>
              <a:path w="14352" h="244729">
                <a:moveTo>
                  <a:pt x="0" y="0"/>
                </a:moveTo>
                <a:lnTo>
                  <a:pt x="14351" y="0"/>
                </a:lnTo>
                <a:lnTo>
                  <a:pt x="14351"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bwMode="auto">
          <a:xfrm>
            <a:off x="2343910" y="1108109"/>
            <a:ext cx="15875" cy="293688"/>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bwMode="auto">
          <a:xfrm>
            <a:off x="5276022" y="1096997"/>
            <a:ext cx="15875" cy="292100"/>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nvGrpSpPr>
          <p:cNvPr id="106539" name="Group 24"/>
          <p:cNvGrpSpPr>
            <a:grpSpLocks/>
          </p:cNvGrpSpPr>
          <p:nvPr/>
        </p:nvGrpSpPr>
        <p:grpSpPr bwMode="auto">
          <a:xfrm>
            <a:off x="2828097" y="1157323"/>
            <a:ext cx="3433763" cy="192087"/>
            <a:chOff x="2007715" y="549666"/>
            <a:chExt cx="3161617" cy="160491"/>
          </a:xfrm>
        </p:grpSpPr>
        <p:sp>
          <p:nvSpPr>
            <p:cNvPr id="23" name="Oval 22"/>
            <p:cNvSpPr/>
            <p:nvPr/>
          </p:nvSpPr>
          <p:spPr>
            <a:xfrm>
              <a:off x="2007715" y="549666"/>
              <a:ext cx="172478" cy="160491"/>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4" name="Straight Connector 23"/>
            <p:cNvCxnSpPr/>
            <p:nvPr/>
          </p:nvCxnSpPr>
          <p:spPr>
            <a:xfrm>
              <a:off x="2200657" y="630575"/>
              <a:ext cx="2968675"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6499" name="TextBox 26"/>
          <p:cNvSpPr txBox="1">
            <a:spLocks noChangeArrowheads="1"/>
          </p:cNvSpPr>
          <p:nvPr/>
        </p:nvSpPr>
        <p:spPr bwMode="auto">
          <a:xfrm>
            <a:off x="826882" y="1024040"/>
            <a:ext cx="1350963"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46</a:t>
            </a:r>
          </a:p>
        </p:txBody>
      </p:sp>
      <p:sp>
        <p:nvSpPr>
          <p:cNvPr id="106502" name="TextBox 29"/>
          <p:cNvSpPr txBox="1">
            <a:spLocks noChangeArrowheads="1"/>
          </p:cNvSpPr>
          <p:nvPr/>
        </p:nvSpPr>
        <p:spPr bwMode="auto">
          <a:xfrm>
            <a:off x="5137150" y="1402556"/>
            <a:ext cx="387350" cy="292483"/>
          </a:xfrm>
          <a:prstGeom prst="rect">
            <a:avLst/>
          </a:prstGeom>
          <a:noFill/>
          <a:ln w="9525">
            <a:noFill/>
            <a:miter lim="800000"/>
            <a:headEnd/>
            <a:tailEnd/>
          </a:ln>
        </p:spPr>
        <p:txBody>
          <a:bodyPr lIns="106774" tIns="53387" rIns="106774" bIns="53387">
            <a:spAutoFit/>
          </a:bodyPr>
          <a:lstStyle/>
          <a:p>
            <a:r>
              <a:rPr lang="en-US" sz="1200" dirty="0">
                <a:solidFill>
                  <a:srgbClr val="000000"/>
                </a:solidFill>
              </a:rPr>
              <a:t>0</a:t>
            </a:r>
          </a:p>
        </p:txBody>
      </p:sp>
      <p:sp>
        <p:nvSpPr>
          <p:cNvPr id="106503" name="TextBox 30"/>
          <p:cNvSpPr txBox="1">
            <a:spLocks noChangeArrowheads="1"/>
          </p:cNvSpPr>
          <p:nvPr/>
        </p:nvSpPr>
        <p:spPr bwMode="auto">
          <a:xfrm>
            <a:off x="3917950" y="1373981"/>
            <a:ext cx="457200" cy="277094"/>
          </a:xfrm>
          <a:prstGeom prst="rect">
            <a:avLst/>
          </a:prstGeom>
          <a:noFill/>
          <a:ln w="9525">
            <a:noFill/>
            <a:miter lim="800000"/>
            <a:headEnd/>
            <a:tailEnd/>
          </a:ln>
        </p:spPr>
        <p:txBody>
          <a:bodyPr wrap="square" lIns="106774" tIns="53387" rIns="106774" bIns="53387">
            <a:spAutoFit/>
          </a:bodyPr>
          <a:lstStyle/>
          <a:p>
            <a:r>
              <a:rPr lang="en-US" sz="1100">
                <a:solidFill>
                  <a:srgbClr val="000000"/>
                </a:solidFill>
              </a:rPr>
              <a:t>-2</a:t>
            </a:r>
          </a:p>
        </p:txBody>
      </p:sp>
      <p:sp>
        <p:nvSpPr>
          <p:cNvPr id="106504" name="TextBox 31"/>
          <p:cNvSpPr txBox="1">
            <a:spLocks noChangeArrowheads="1"/>
          </p:cNvSpPr>
          <p:nvPr/>
        </p:nvSpPr>
        <p:spPr bwMode="auto">
          <a:xfrm>
            <a:off x="3308350" y="1373981"/>
            <a:ext cx="611065" cy="277094"/>
          </a:xfrm>
          <a:prstGeom prst="rect">
            <a:avLst/>
          </a:prstGeom>
          <a:noFill/>
          <a:ln w="9525">
            <a:noFill/>
            <a:miter lim="800000"/>
            <a:headEnd/>
            <a:tailEnd/>
          </a:ln>
        </p:spPr>
        <p:txBody>
          <a:bodyPr wrap="square" lIns="106774" tIns="53387" rIns="106774" bIns="53387">
            <a:spAutoFit/>
          </a:bodyPr>
          <a:lstStyle/>
          <a:p>
            <a:r>
              <a:rPr lang="en-US" sz="1100">
                <a:solidFill>
                  <a:srgbClr val="000000"/>
                </a:solidFill>
              </a:rPr>
              <a:t>-3</a:t>
            </a:r>
          </a:p>
        </p:txBody>
      </p:sp>
      <p:sp>
        <p:nvSpPr>
          <p:cNvPr id="106505" name="TextBox 32"/>
          <p:cNvSpPr txBox="1">
            <a:spLocks noChangeArrowheads="1"/>
          </p:cNvSpPr>
          <p:nvPr/>
        </p:nvSpPr>
        <p:spPr bwMode="auto">
          <a:xfrm>
            <a:off x="2717800" y="1373981"/>
            <a:ext cx="611065" cy="277094"/>
          </a:xfrm>
          <a:prstGeom prst="rect">
            <a:avLst/>
          </a:prstGeom>
          <a:noFill/>
          <a:ln w="9525">
            <a:noFill/>
            <a:miter lim="800000"/>
            <a:headEnd/>
            <a:tailEnd/>
          </a:ln>
        </p:spPr>
        <p:txBody>
          <a:bodyPr wrap="square" lIns="106774" tIns="53387" rIns="106774" bIns="53387">
            <a:spAutoFit/>
          </a:bodyPr>
          <a:lstStyle/>
          <a:p>
            <a:r>
              <a:rPr lang="en-US" sz="1100">
                <a:solidFill>
                  <a:srgbClr val="000000"/>
                </a:solidFill>
              </a:rPr>
              <a:t>-4</a:t>
            </a:r>
          </a:p>
        </p:txBody>
      </p:sp>
      <p:sp>
        <p:nvSpPr>
          <p:cNvPr id="106506" name="TextBox 33"/>
          <p:cNvSpPr txBox="1">
            <a:spLocks noChangeArrowheads="1"/>
          </p:cNvSpPr>
          <p:nvPr/>
        </p:nvSpPr>
        <p:spPr bwMode="auto">
          <a:xfrm>
            <a:off x="6280150" y="1373981"/>
            <a:ext cx="457200" cy="277094"/>
          </a:xfrm>
          <a:prstGeom prst="rect">
            <a:avLst/>
          </a:prstGeom>
          <a:noFill/>
          <a:ln w="9525">
            <a:noFill/>
            <a:miter lim="800000"/>
            <a:headEnd/>
            <a:tailEnd/>
          </a:ln>
        </p:spPr>
        <p:txBody>
          <a:bodyPr wrap="square" lIns="106774" tIns="53387" rIns="106774" bIns="53387">
            <a:spAutoFit/>
          </a:bodyPr>
          <a:lstStyle/>
          <a:p>
            <a:r>
              <a:rPr lang="en-US" sz="1100">
                <a:solidFill>
                  <a:srgbClr val="000000"/>
                </a:solidFill>
              </a:rPr>
              <a:t>2</a:t>
            </a:r>
          </a:p>
        </p:txBody>
      </p:sp>
      <p:sp>
        <p:nvSpPr>
          <p:cNvPr id="106507" name="TextBox 34"/>
          <p:cNvSpPr txBox="1">
            <a:spLocks noChangeArrowheads="1"/>
          </p:cNvSpPr>
          <p:nvPr/>
        </p:nvSpPr>
        <p:spPr bwMode="auto">
          <a:xfrm>
            <a:off x="6889750" y="1373981"/>
            <a:ext cx="611065" cy="277094"/>
          </a:xfrm>
          <a:prstGeom prst="rect">
            <a:avLst/>
          </a:prstGeom>
          <a:noFill/>
          <a:ln w="9525">
            <a:noFill/>
            <a:miter lim="800000"/>
            <a:headEnd/>
            <a:tailEnd/>
          </a:ln>
        </p:spPr>
        <p:txBody>
          <a:bodyPr wrap="square" lIns="106774" tIns="53387" rIns="106774" bIns="53387">
            <a:spAutoFit/>
          </a:bodyPr>
          <a:lstStyle/>
          <a:p>
            <a:r>
              <a:rPr lang="en-US" sz="1100">
                <a:solidFill>
                  <a:srgbClr val="000000"/>
                </a:solidFill>
              </a:rPr>
              <a:t>3</a:t>
            </a:r>
          </a:p>
        </p:txBody>
      </p:sp>
      <p:sp>
        <p:nvSpPr>
          <p:cNvPr id="106508" name="TextBox 35"/>
          <p:cNvSpPr txBox="1">
            <a:spLocks noChangeArrowheads="1"/>
          </p:cNvSpPr>
          <p:nvPr/>
        </p:nvSpPr>
        <p:spPr bwMode="auto">
          <a:xfrm>
            <a:off x="7480300" y="1373981"/>
            <a:ext cx="611065" cy="277094"/>
          </a:xfrm>
          <a:prstGeom prst="rect">
            <a:avLst/>
          </a:prstGeom>
          <a:noFill/>
          <a:ln w="9525">
            <a:noFill/>
            <a:miter lim="800000"/>
            <a:headEnd/>
            <a:tailEnd/>
          </a:ln>
        </p:spPr>
        <p:txBody>
          <a:bodyPr wrap="square" lIns="106774" tIns="53387" rIns="106774" bIns="53387">
            <a:spAutoFit/>
          </a:bodyPr>
          <a:lstStyle/>
          <a:p>
            <a:r>
              <a:rPr lang="en-US" sz="1100" dirty="0">
                <a:solidFill>
                  <a:srgbClr val="000000"/>
                </a:solidFill>
              </a:rPr>
              <a:t>4</a:t>
            </a:r>
          </a:p>
        </p:txBody>
      </p:sp>
      <p:pic>
        <p:nvPicPr>
          <p:cNvPr id="106516" name="Picture 49" descr="d9eef349d7ba48d2b418e4459c12b427.png"/>
          <p:cNvPicPr>
            <a:picLocks/>
          </p:cNvPicPr>
          <p:nvPr/>
        </p:nvPicPr>
        <p:blipFill>
          <a:blip r:embed="rId3" cstate="print"/>
          <a:srcRect/>
          <a:stretch>
            <a:fillRect/>
          </a:stretch>
        </p:blipFill>
        <p:spPr bwMode="auto">
          <a:xfrm>
            <a:off x="138113" y="152400"/>
            <a:ext cx="3752850" cy="76200"/>
          </a:xfrm>
          <a:prstGeom prst="rect">
            <a:avLst/>
          </a:prstGeom>
          <a:solidFill>
            <a:srgbClr val="000000">
              <a:alpha val="0"/>
            </a:srgbClr>
          </a:solidFill>
          <a:ln w="9525">
            <a:noFill/>
            <a:miter lim="800000"/>
            <a:headEnd/>
            <a:tailEnd/>
          </a:ln>
        </p:spPr>
      </p:pic>
      <p:sp>
        <p:nvSpPr>
          <p:cNvPr id="51" name="TextBox 34"/>
          <p:cNvSpPr txBox="1">
            <a:spLocks noChangeArrowheads="1"/>
          </p:cNvSpPr>
          <p:nvPr/>
        </p:nvSpPr>
        <p:spPr bwMode="auto">
          <a:xfrm>
            <a:off x="2484437" y="229956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52" name="TextBox 35"/>
          <p:cNvSpPr txBox="1">
            <a:spLocks noChangeArrowheads="1"/>
          </p:cNvSpPr>
          <p:nvPr/>
        </p:nvSpPr>
        <p:spPr bwMode="auto">
          <a:xfrm>
            <a:off x="2927350" y="2279684"/>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-4 &lt; x </a:t>
            </a:r>
            <a:endParaRPr lang="en-US" sz="2400" b="1" dirty="0">
              <a:solidFill>
                <a:srgbClr val="000000"/>
              </a:solidFill>
            </a:endParaRPr>
          </a:p>
        </p:txBody>
      </p:sp>
      <p:sp>
        <p:nvSpPr>
          <p:cNvPr id="53" name="TextBox 36"/>
          <p:cNvSpPr txBox="1">
            <a:spLocks noChangeArrowheads="1"/>
          </p:cNvSpPr>
          <p:nvPr/>
        </p:nvSpPr>
        <p:spPr bwMode="auto">
          <a:xfrm>
            <a:off x="2470150" y="300524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54" name="TextBox 37"/>
          <p:cNvSpPr txBox="1">
            <a:spLocks noChangeArrowheads="1"/>
          </p:cNvSpPr>
          <p:nvPr/>
        </p:nvSpPr>
        <p:spPr bwMode="auto">
          <a:xfrm>
            <a:off x="2983672" y="2995715"/>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-4 &gt; x </a:t>
            </a:r>
            <a:endParaRPr lang="en-US" sz="2400" b="1" dirty="0">
              <a:solidFill>
                <a:srgbClr val="000000"/>
              </a:solidFill>
            </a:endParaRPr>
          </a:p>
        </p:txBody>
      </p:sp>
      <p:sp>
        <p:nvSpPr>
          <p:cNvPr id="55" name="TextBox 38"/>
          <p:cNvSpPr txBox="1">
            <a:spLocks noChangeArrowheads="1"/>
          </p:cNvSpPr>
          <p:nvPr/>
        </p:nvSpPr>
        <p:spPr bwMode="auto">
          <a:xfrm>
            <a:off x="2470150" y="366517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56" name="TextBox 39"/>
          <p:cNvSpPr txBox="1">
            <a:spLocks noChangeArrowheads="1"/>
          </p:cNvSpPr>
          <p:nvPr/>
        </p:nvSpPr>
        <p:spPr bwMode="auto">
          <a:xfrm>
            <a:off x="3003550" y="3665172"/>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-4 </a:t>
            </a:r>
            <a:r>
              <a:rPr lang="en-US" sz="2400" b="1" u="sng" dirty="0" smtClean="0">
                <a:solidFill>
                  <a:srgbClr val="000000"/>
                </a:solidFill>
              </a:rPr>
              <a:t>&gt;</a:t>
            </a:r>
            <a:r>
              <a:rPr lang="en-US" sz="2400" b="1" dirty="0" smtClean="0">
                <a:solidFill>
                  <a:srgbClr val="000000"/>
                </a:solidFill>
              </a:rPr>
              <a:t> x</a:t>
            </a:r>
            <a:endParaRPr lang="en-US" sz="2400" b="1" dirty="0">
              <a:solidFill>
                <a:srgbClr val="000000"/>
              </a:solidFill>
            </a:endParaRPr>
          </a:p>
        </p:txBody>
      </p:sp>
      <p:sp>
        <p:nvSpPr>
          <p:cNvPr id="57" name="TextBox 40"/>
          <p:cNvSpPr txBox="1">
            <a:spLocks noChangeArrowheads="1"/>
          </p:cNvSpPr>
          <p:nvPr/>
        </p:nvSpPr>
        <p:spPr bwMode="auto">
          <a:xfrm>
            <a:off x="2484437" y="431706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58" name="TextBox 41"/>
          <p:cNvSpPr txBox="1">
            <a:spLocks noChangeArrowheads="1"/>
          </p:cNvSpPr>
          <p:nvPr/>
        </p:nvSpPr>
        <p:spPr bwMode="auto">
          <a:xfrm>
            <a:off x="3016250" y="4297328"/>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-4 </a:t>
            </a:r>
            <a:r>
              <a:rPr lang="en-US" sz="2400" b="1" u="sng" dirty="0" smtClean="0">
                <a:solidFill>
                  <a:srgbClr val="000000"/>
                </a:solidFill>
              </a:rPr>
              <a:t>&lt;</a:t>
            </a:r>
            <a:r>
              <a:rPr lang="en-US" sz="2400" b="1" dirty="0" smtClean="0">
                <a:solidFill>
                  <a:srgbClr val="000000"/>
                </a:solidFill>
              </a:rPr>
              <a:t> x</a:t>
            </a:r>
            <a:endParaRPr lang="en-US" sz="2400" b="1" dirty="0">
              <a:solidFill>
                <a:srgbClr val="000000"/>
              </a:solidFill>
            </a:endParaRPr>
          </a:p>
        </p:txBody>
      </p:sp>
      <p:grpSp>
        <p:nvGrpSpPr>
          <p:cNvPr id="59" name="Group 58"/>
          <p:cNvGrpSpPr/>
          <p:nvPr/>
        </p:nvGrpSpPr>
        <p:grpSpPr>
          <a:xfrm>
            <a:off x="1860550" y="2336006"/>
            <a:ext cx="365125" cy="2375454"/>
            <a:chOff x="1860550" y="2945606"/>
            <a:chExt cx="365125" cy="2375454"/>
          </a:xfrm>
        </p:grpSpPr>
        <p:sp>
          <p:nvSpPr>
            <p:cNvPr id="60" name="Oval 59"/>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1" name="Oval 60"/>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2" name="Oval 61"/>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3" name="Oval 62"/>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7522" name="Group 20"/>
          <p:cNvGrpSpPr>
            <a:grpSpLocks/>
          </p:cNvGrpSpPr>
          <p:nvPr/>
        </p:nvGrpSpPr>
        <p:grpSpPr bwMode="auto">
          <a:xfrm>
            <a:off x="1767647" y="1151663"/>
            <a:ext cx="7083425" cy="385762"/>
            <a:chOff x="1073150" y="494156"/>
            <a:chExt cx="6520561" cy="322073"/>
          </a:xfrm>
        </p:grpSpPr>
        <p:grpSp>
          <p:nvGrpSpPr>
            <p:cNvPr id="107551" name="Group 6"/>
            <p:cNvGrpSpPr>
              <a:grpSpLocks/>
            </p:cNvGrpSpPr>
            <p:nvPr/>
          </p:nvGrpSpPr>
          <p:grpSpPr bwMode="auto">
            <a:xfrm>
              <a:off x="1073150" y="494156"/>
              <a:ext cx="6520561" cy="322073"/>
              <a:chOff x="1073150" y="494156"/>
              <a:chExt cx="6520561" cy="322073"/>
            </a:xfrm>
          </p:grpSpPr>
          <p:sp>
            <p:nvSpPr>
              <p:cNvPr id="2" name="Freeform 1"/>
              <p:cNvSpPr/>
              <p:nvPr/>
            </p:nvSpPr>
            <p:spPr>
              <a:xfrm>
                <a:off x="1081918" y="647903"/>
                <a:ext cx="6510332" cy="11928"/>
              </a:xfrm>
              <a:custGeom>
                <a:avLst/>
                <a:gdLst/>
                <a:ahLst/>
                <a:cxnLst/>
                <a:rect l="0" t="0" r="0" b="0"/>
                <a:pathLst>
                  <a:path w="6510147" h="12192">
                    <a:moveTo>
                      <a:pt x="0" y="12191"/>
                    </a:moveTo>
                    <a:lnTo>
                      <a:pt x="0" y="0"/>
                    </a:lnTo>
                    <a:lnTo>
                      <a:pt x="6510146" y="0"/>
                    </a:lnTo>
                    <a:lnTo>
                      <a:pt x="6510146" y="1219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 name="Freeform 2"/>
              <p:cNvSpPr/>
              <p:nvPr/>
            </p:nvSpPr>
            <p:spPr>
              <a:xfrm>
                <a:off x="1073150" y="494156"/>
                <a:ext cx="188515" cy="168326"/>
              </a:xfrm>
              <a:custGeom>
                <a:avLst/>
                <a:gdLst/>
                <a:ahLst/>
                <a:cxnLst/>
                <a:rect l="0" t="0" r="0" b="0"/>
                <a:pathLst>
                  <a:path w="188087" h="168403">
                    <a:moveTo>
                      <a:pt x="9144" y="168402"/>
                    </a:moveTo>
                    <a:lnTo>
                      <a:pt x="0" y="159894"/>
                    </a:lnTo>
                    <a:lnTo>
                      <a:pt x="178816" y="0"/>
                    </a:lnTo>
                    <a:lnTo>
                      <a:pt x="188086" y="851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1076073" y="647903"/>
                <a:ext cx="187053" cy="168326"/>
              </a:xfrm>
              <a:custGeom>
                <a:avLst/>
                <a:gdLst/>
                <a:ahLst/>
                <a:cxnLst/>
                <a:rect l="0" t="0" r="0" b="0"/>
                <a:pathLst>
                  <a:path w="187962" h="168277">
                    <a:moveTo>
                      <a:pt x="0" y="8382"/>
                    </a:moveTo>
                    <a:lnTo>
                      <a:pt x="9145" y="0"/>
                    </a:lnTo>
                    <a:lnTo>
                      <a:pt x="187961" y="159767"/>
                    </a:lnTo>
                    <a:lnTo>
                      <a:pt x="178944" y="16827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7405197" y="494156"/>
                <a:ext cx="188514" cy="169652"/>
              </a:xfrm>
              <a:custGeom>
                <a:avLst/>
                <a:gdLst/>
                <a:ahLst/>
                <a:cxnLst/>
                <a:rect l="0" t="0" r="0" b="0"/>
                <a:pathLst>
                  <a:path w="187960" h="168404">
                    <a:moveTo>
                      <a:pt x="187959" y="159893"/>
                    </a:moveTo>
                    <a:lnTo>
                      <a:pt x="178816" y="168403"/>
                    </a:lnTo>
                    <a:lnTo>
                      <a:pt x="0" y="8510"/>
                    </a:lnTo>
                    <a:lnTo>
                      <a:pt x="901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7402274" y="647903"/>
                <a:ext cx="188514" cy="168326"/>
              </a:xfrm>
              <a:custGeom>
                <a:avLst/>
                <a:gdLst/>
                <a:ahLst/>
                <a:cxnLst/>
                <a:rect l="0" t="0" r="0" b="0"/>
                <a:pathLst>
                  <a:path w="188088" h="168275">
                    <a:moveTo>
                      <a:pt x="178944" y="0"/>
                    </a:moveTo>
                    <a:lnTo>
                      <a:pt x="188087" y="8636"/>
                    </a:lnTo>
                    <a:lnTo>
                      <a:pt x="9272" y="168274"/>
                    </a:lnTo>
                    <a:lnTo>
                      <a:pt x="0" y="15989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8" name="Freeform 7"/>
            <p:cNvSpPr/>
            <p:nvPr/>
          </p:nvSpPr>
          <p:spPr>
            <a:xfrm>
              <a:off x="6949254" y="499458"/>
              <a:ext cx="14614" cy="243875"/>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 name="Freeform 8"/>
            <p:cNvSpPr/>
            <p:nvPr/>
          </p:nvSpPr>
          <p:spPr>
            <a:xfrm>
              <a:off x="6420244" y="499458"/>
              <a:ext cx="14614" cy="243875"/>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5859084" y="499458"/>
              <a:ext cx="13152" cy="243875"/>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5328612" y="499458"/>
              <a:ext cx="14614" cy="243875"/>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4799602" y="499458"/>
              <a:ext cx="14614" cy="243875"/>
            </a:xfrm>
            <a:custGeom>
              <a:avLst/>
              <a:gdLst/>
              <a:ahLst/>
              <a:cxnLst/>
              <a:rect l="0" t="0" r="0" b="0"/>
              <a:pathLst>
                <a:path w="14352" h="244602">
                  <a:moveTo>
                    <a:pt x="0" y="0"/>
                  </a:moveTo>
                  <a:lnTo>
                    <a:pt x="14351" y="0"/>
                  </a:lnTo>
                  <a:lnTo>
                    <a:pt x="14351"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3699203" y="508735"/>
              <a:ext cx="13152" cy="245200"/>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3168731" y="508735"/>
              <a:ext cx="14614" cy="245200"/>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2607572" y="508735"/>
              <a:ext cx="14614" cy="245200"/>
            </a:xfrm>
            <a:custGeom>
              <a:avLst/>
              <a:gdLst/>
              <a:ahLst/>
              <a:cxnLst/>
              <a:rect l="0" t="0" r="0" b="0"/>
              <a:pathLst>
                <a:path w="14351" h="244729">
                  <a:moveTo>
                    <a:pt x="0" y="0"/>
                  </a:moveTo>
                  <a:lnTo>
                    <a:pt x="14350" y="0"/>
                  </a:lnTo>
                  <a:lnTo>
                    <a:pt x="14350"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2078561" y="508735"/>
              <a:ext cx="14614" cy="245200"/>
            </a:xfrm>
            <a:custGeom>
              <a:avLst/>
              <a:gdLst/>
              <a:ahLst/>
              <a:cxnLst/>
              <a:rect l="0" t="0" r="0" b="0"/>
              <a:pathLst>
                <a:path w="14352" h="244729">
                  <a:moveTo>
                    <a:pt x="0" y="0"/>
                  </a:moveTo>
                  <a:lnTo>
                    <a:pt x="14351" y="0"/>
                  </a:lnTo>
                  <a:lnTo>
                    <a:pt x="14351"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1549551" y="508735"/>
              <a:ext cx="14614" cy="245200"/>
            </a:xfrm>
            <a:custGeom>
              <a:avLst/>
              <a:gdLst/>
              <a:ahLst/>
              <a:cxnLst/>
              <a:rect l="0" t="0" r="0" b="0"/>
              <a:pathLst>
                <a:path w="14353" h="244729">
                  <a:moveTo>
                    <a:pt x="0" y="0"/>
                  </a:moveTo>
                  <a:lnTo>
                    <a:pt x="14352" y="0"/>
                  </a:lnTo>
                  <a:lnTo>
                    <a:pt x="14352" y="244728"/>
                  </a:lnTo>
                  <a:lnTo>
                    <a:pt x="0" y="24472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4248672" y="499458"/>
              <a:ext cx="14614" cy="243875"/>
            </a:xfrm>
            <a:custGeom>
              <a:avLst/>
              <a:gdLst/>
              <a:ahLst/>
              <a:cxnLst/>
              <a:rect l="0" t="0" r="0" b="0"/>
              <a:pathLst>
                <a:path w="14353" h="244602">
                  <a:moveTo>
                    <a:pt x="0" y="0"/>
                  </a:moveTo>
                  <a:lnTo>
                    <a:pt x="14352" y="0"/>
                  </a:lnTo>
                  <a:lnTo>
                    <a:pt x="14352" y="244601"/>
                  </a:lnTo>
                  <a:lnTo>
                    <a:pt x="0" y="24460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Oval 18"/>
            <p:cNvSpPr/>
            <p:nvPr/>
          </p:nvSpPr>
          <p:spPr>
            <a:xfrm>
              <a:off x="4194602" y="561751"/>
              <a:ext cx="173902" cy="160374"/>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0" name="Straight Connector 19"/>
            <p:cNvCxnSpPr/>
            <p:nvPr/>
          </p:nvCxnSpPr>
          <p:spPr>
            <a:xfrm flipH="1">
              <a:off x="1879817" y="629347"/>
              <a:ext cx="2300171"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7523" name="TextBox 21"/>
          <p:cNvSpPr txBox="1">
            <a:spLocks noChangeArrowheads="1"/>
          </p:cNvSpPr>
          <p:nvPr/>
        </p:nvSpPr>
        <p:spPr bwMode="auto">
          <a:xfrm>
            <a:off x="823085" y="1031013"/>
            <a:ext cx="13525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47</a:t>
            </a:r>
          </a:p>
        </p:txBody>
      </p:sp>
      <p:sp>
        <p:nvSpPr>
          <p:cNvPr id="107526" name="TextBox 24"/>
          <p:cNvSpPr txBox="1">
            <a:spLocks noChangeArrowheads="1"/>
          </p:cNvSpPr>
          <p:nvPr/>
        </p:nvSpPr>
        <p:spPr bwMode="auto">
          <a:xfrm>
            <a:off x="4437822" y="1486625"/>
            <a:ext cx="414338"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-1</a:t>
            </a:r>
          </a:p>
        </p:txBody>
      </p:sp>
      <p:sp>
        <p:nvSpPr>
          <p:cNvPr id="107527" name="TextBox 25"/>
          <p:cNvSpPr txBox="1">
            <a:spLocks noChangeArrowheads="1"/>
          </p:cNvSpPr>
          <p:nvPr/>
        </p:nvSpPr>
        <p:spPr bwMode="auto">
          <a:xfrm>
            <a:off x="5114097" y="1486625"/>
            <a:ext cx="385763" cy="276225"/>
          </a:xfrm>
          <a:prstGeom prst="rect">
            <a:avLst/>
          </a:prstGeom>
          <a:noFill/>
          <a:ln w="9525">
            <a:noFill/>
            <a:miter lim="800000"/>
            <a:headEnd/>
            <a:tailEnd/>
          </a:ln>
        </p:spPr>
        <p:txBody>
          <a:bodyPr lIns="106774" tIns="53387" rIns="106774" bIns="53387">
            <a:spAutoFit/>
          </a:bodyPr>
          <a:lstStyle/>
          <a:p>
            <a:r>
              <a:rPr lang="en-US" sz="1100">
                <a:solidFill>
                  <a:srgbClr val="000000"/>
                </a:solidFill>
                <a:latin typeface="Arial - 10"/>
              </a:rPr>
              <a:t>0</a:t>
            </a:r>
          </a:p>
        </p:txBody>
      </p:sp>
      <p:sp>
        <p:nvSpPr>
          <p:cNvPr id="107528" name="TextBox 26"/>
          <p:cNvSpPr txBox="1">
            <a:spLocks noChangeArrowheads="1"/>
          </p:cNvSpPr>
          <p:nvPr/>
        </p:nvSpPr>
        <p:spPr bwMode="auto">
          <a:xfrm>
            <a:off x="3858385" y="1486625"/>
            <a:ext cx="330200"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-2</a:t>
            </a:r>
          </a:p>
        </p:txBody>
      </p:sp>
      <p:sp>
        <p:nvSpPr>
          <p:cNvPr id="107529" name="TextBox 27"/>
          <p:cNvSpPr txBox="1">
            <a:spLocks noChangeArrowheads="1"/>
          </p:cNvSpPr>
          <p:nvPr/>
        </p:nvSpPr>
        <p:spPr bwMode="auto">
          <a:xfrm>
            <a:off x="3264660" y="1486625"/>
            <a:ext cx="441325"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-3</a:t>
            </a:r>
          </a:p>
        </p:txBody>
      </p:sp>
      <p:sp>
        <p:nvSpPr>
          <p:cNvPr id="107530" name="TextBox 28"/>
          <p:cNvSpPr txBox="1">
            <a:spLocks noChangeArrowheads="1"/>
          </p:cNvSpPr>
          <p:nvPr/>
        </p:nvSpPr>
        <p:spPr bwMode="auto">
          <a:xfrm>
            <a:off x="2670935" y="1486625"/>
            <a:ext cx="442912"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-4</a:t>
            </a:r>
          </a:p>
        </p:txBody>
      </p:sp>
      <p:sp>
        <p:nvSpPr>
          <p:cNvPr id="107531" name="TextBox 29"/>
          <p:cNvSpPr txBox="1">
            <a:spLocks noChangeArrowheads="1"/>
          </p:cNvSpPr>
          <p:nvPr/>
        </p:nvSpPr>
        <p:spPr bwMode="auto">
          <a:xfrm>
            <a:off x="2105785" y="1472338"/>
            <a:ext cx="441325" cy="246062"/>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-5</a:t>
            </a:r>
          </a:p>
        </p:txBody>
      </p:sp>
      <p:sp>
        <p:nvSpPr>
          <p:cNvPr id="107532" name="TextBox 30"/>
          <p:cNvSpPr txBox="1">
            <a:spLocks noChangeArrowheads="1"/>
          </p:cNvSpPr>
          <p:nvPr/>
        </p:nvSpPr>
        <p:spPr bwMode="auto">
          <a:xfrm>
            <a:off x="5706235" y="1486625"/>
            <a:ext cx="414337"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1</a:t>
            </a:r>
          </a:p>
        </p:txBody>
      </p:sp>
      <p:sp>
        <p:nvSpPr>
          <p:cNvPr id="107533" name="TextBox 31"/>
          <p:cNvSpPr txBox="1">
            <a:spLocks noChangeArrowheads="1"/>
          </p:cNvSpPr>
          <p:nvPr/>
        </p:nvSpPr>
        <p:spPr bwMode="auto">
          <a:xfrm>
            <a:off x="6299960" y="1486625"/>
            <a:ext cx="331787"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2</a:t>
            </a:r>
          </a:p>
        </p:txBody>
      </p:sp>
      <p:sp>
        <p:nvSpPr>
          <p:cNvPr id="107534" name="TextBox 32"/>
          <p:cNvSpPr txBox="1">
            <a:spLocks noChangeArrowheads="1"/>
          </p:cNvSpPr>
          <p:nvPr/>
        </p:nvSpPr>
        <p:spPr bwMode="auto">
          <a:xfrm>
            <a:off x="6852410" y="1486625"/>
            <a:ext cx="441325"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3</a:t>
            </a:r>
          </a:p>
        </p:txBody>
      </p:sp>
      <p:sp>
        <p:nvSpPr>
          <p:cNvPr id="107535" name="TextBox 33"/>
          <p:cNvSpPr txBox="1">
            <a:spLocks noChangeArrowheads="1"/>
          </p:cNvSpPr>
          <p:nvPr/>
        </p:nvSpPr>
        <p:spPr bwMode="auto">
          <a:xfrm>
            <a:off x="7431847" y="1486625"/>
            <a:ext cx="441325" cy="246063"/>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4</a:t>
            </a:r>
          </a:p>
        </p:txBody>
      </p:sp>
      <p:sp>
        <p:nvSpPr>
          <p:cNvPr id="107536" name="TextBox 34"/>
          <p:cNvSpPr txBox="1">
            <a:spLocks noChangeArrowheads="1"/>
          </p:cNvSpPr>
          <p:nvPr/>
        </p:nvSpPr>
        <p:spPr bwMode="auto">
          <a:xfrm>
            <a:off x="8038272" y="1472338"/>
            <a:ext cx="441325" cy="246062"/>
          </a:xfrm>
          <a:prstGeom prst="rect">
            <a:avLst/>
          </a:prstGeom>
          <a:noFill/>
          <a:ln w="9525">
            <a:noFill/>
            <a:miter lim="800000"/>
            <a:headEnd/>
            <a:tailEnd/>
          </a:ln>
        </p:spPr>
        <p:txBody>
          <a:bodyPr lIns="106774" tIns="53387" rIns="106774" bIns="53387">
            <a:spAutoFit/>
          </a:bodyPr>
          <a:lstStyle/>
          <a:p>
            <a:r>
              <a:rPr lang="en-US" sz="900">
                <a:solidFill>
                  <a:srgbClr val="000000"/>
                </a:solidFill>
                <a:latin typeface="Arial - 10"/>
              </a:rPr>
              <a:t>5</a:t>
            </a:r>
          </a:p>
        </p:txBody>
      </p:sp>
      <p:pic>
        <p:nvPicPr>
          <p:cNvPr id="107544" name="Picture 48" descr="bf4e27a48aa041529978614b4291b8e4.png"/>
          <p:cNvPicPr>
            <a:picLocks/>
          </p:cNvPicPr>
          <p:nvPr/>
        </p:nvPicPr>
        <p:blipFill>
          <a:blip r:embed="rId3" cstate="print"/>
          <a:srcRect/>
          <a:stretch>
            <a:fillRect/>
          </a:stretch>
        </p:blipFill>
        <p:spPr bwMode="auto">
          <a:xfrm>
            <a:off x="123825" y="122238"/>
            <a:ext cx="3752850" cy="76200"/>
          </a:xfrm>
          <a:prstGeom prst="rect">
            <a:avLst/>
          </a:prstGeom>
          <a:solidFill>
            <a:srgbClr val="000000">
              <a:alpha val="0"/>
            </a:srgbClr>
          </a:solidFill>
          <a:ln w="9525">
            <a:noFill/>
            <a:miter lim="800000"/>
            <a:headEnd/>
            <a:tailEnd/>
          </a:ln>
        </p:spPr>
      </p:pic>
      <p:sp>
        <p:nvSpPr>
          <p:cNvPr id="50" name="TextBox 34"/>
          <p:cNvSpPr txBox="1">
            <a:spLocks noChangeArrowheads="1"/>
          </p:cNvSpPr>
          <p:nvPr/>
        </p:nvSpPr>
        <p:spPr bwMode="auto">
          <a:xfrm>
            <a:off x="2484437" y="229956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51" name="TextBox 35"/>
          <p:cNvSpPr txBox="1">
            <a:spLocks noChangeArrowheads="1"/>
          </p:cNvSpPr>
          <p:nvPr/>
        </p:nvSpPr>
        <p:spPr bwMode="auto">
          <a:xfrm>
            <a:off x="2927350" y="2279684"/>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&gt; </a:t>
            </a:r>
            <a:r>
              <a:rPr lang="en-US" sz="2400" b="1" dirty="0" smtClean="0">
                <a:solidFill>
                  <a:srgbClr val="000000"/>
                </a:solidFill>
              </a:rPr>
              <a:t>0 </a:t>
            </a:r>
            <a:endParaRPr lang="en-US" sz="2400" b="1" dirty="0">
              <a:solidFill>
                <a:srgbClr val="000000"/>
              </a:solidFill>
            </a:endParaRPr>
          </a:p>
        </p:txBody>
      </p:sp>
      <p:sp>
        <p:nvSpPr>
          <p:cNvPr id="52" name="TextBox 36"/>
          <p:cNvSpPr txBox="1">
            <a:spLocks noChangeArrowheads="1"/>
          </p:cNvSpPr>
          <p:nvPr/>
        </p:nvSpPr>
        <p:spPr bwMode="auto">
          <a:xfrm>
            <a:off x="2470150" y="300524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53" name="TextBox 37"/>
          <p:cNvSpPr txBox="1">
            <a:spLocks noChangeArrowheads="1"/>
          </p:cNvSpPr>
          <p:nvPr/>
        </p:nvSpPr>
        <p:spPr bwMode="auto">
          <a:xfrm>
            <a:off x="3003550" y="2995715"/>
            <a:ext cx="2357438"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&lt; </a:t>
            </a:r>
            <a:r>
              <a:rPr lang="en-US" sz="2400" b="1" dirty="0" smtClean="0">
                <a:solidFill>
                  <a:srgbClr val="000000"/>
                </a:solidFill>
              </a:rPr>
              <a:t>0 </a:t>
            </a:r>
            <a:endParaRPr lang="en-US" sz="2400" b="1" dirty="0">
              <a:solidFill>
                <a:srgbClr val="000000"/>
              </a:solidFill>
            </a:endParaRPr>
          </a:p>
        </p:txBody>
      </p:sp>
      <p:sp>
        <p:nvSpPr>
          <p:cNvPr id="54" name="TextBox 38"/>
          <p:cNvSpPr txBox="1">
            <a:spLocks noChangeArrowheads="1"/>
          </p:cNvSpPr>
          <p:nvPr/>
        </p:nvSpPr>
        <p:spPr bwMode="auto">
          <a:xfrm>
            <a:off x="2470150" y="366517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55" name="TextBox 39"/>
          <p:cNvSpPr txBox="1">
            <a:spLocks noChangeArrowheads="1"/>
          </p:cNvSpPr>
          <p:nvPr/>
        </p:nvSpPr>
        <p:spPr bwMode="auto">
          <a:xfrm>
            <a:off x="3003550" y="3665172"/>
            <a:ext cx="2357438"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a:t>
            </a:r>
            <a:r>
              <a:rPr lang="en-US" sz="2400" b="1" u="sng" dirty="0">
                <a:solidFill>
                  <a:srgbClr val="000000"/>
                </a:solidFill>
              </a:rPr>
              <a:t>&lt;</a:t>
            </a:r>
            <a:r>
              <a:rPr lang="en-US" sz="2400" b="1" dirty="0">
                <a:solidFill>
                  <a:srgbClr val="000000"/>
                </a:solidFill>
              </a:rPr>
              <a:t> </a:t>
            </a:r>
            <a:r>
              <a:rPr lang="en-US" sz="2400" b="1" dirty="0" smtClean="0">
                <a:solidFill>
                  <a:srgbClr val="000000"/>
                </a:solidFill>
              </a:rPr>
              <a:t>0 </a:t>
            </a:r>
            <a:endParaRPr lang="en-US" sz="2400" b="1" dirty="0">
              <a:solidFill>
                <a:srgbClr val="000000"/>
              </a:solidFill>
            </a:endParaRPr>
          </a:p>
        </p:txBody>
      </p:sp>
      <p:sp>
        <p:nvSpPr>
          <p:cNvPr id="56" name="TextBox 40"/>
          <p:cNvSpPr txBox="1">
            <a:spLocks noChangeArrowheads="1"/>
          </p:cNvSpPr>
          <p:nvPr/>
        </p:nvSpPr>
        <p:spPr bwMode="auto">
          <a:xfrm>
            <a:off x="2484437" y="431706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57" name="TextBox 41"/>
          <p:cNvSpPr txBox="1">
            <a:spLocks noChangeArrowheads="1"/>
          </p:cNvSpPr>
          <p:nvPr/>
        </p:nvSpPr>
        <p:spPr bwMode="auto">
          <a:xfrm>
            <a:off x="3016250" y="4297328"/>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x </a:t>
            </a:r>
            <a:r>
              <a:rPr lang="en-US" sz="2400" b="1" u="sng" dirty="0">
                <a:solidFill>
                  <a:srgbClr val="000000"/>
                </a:solidFill>
              </a:rPr>
              <a:t>&gt;</a:t>
            </a:r>
            <a:r>
              <a:rPr lang="en-US" sz="2400" b="1" dirty="0">
                <a:solidFill>
                  <a:srgbClr val="000000"/>
                </a:solidFill>
              </a:rPr>
              <a:t> </a:t>
            </a:r>
            <a:r>
              <a:rPr lang="en-US" sz="2400" b="1" dirty="0" smtClean="0">
                <a:solidFill>
                  <a:srgbClr val="000000"/>
                </a:solidFill>
              </a:rPr>
              <a:t>0 </a:t>
            </a:r>
            <a:endParaRPr lang="en-US" sz="2400" b="1" dirty="0">
              <a:solidFill>
                <a:srgbClr val="000000"/>
              </a:solidFill>
            </a:endParaRPr>
          </a:p>
        </p:txBody>
      </p:sp>
      <p:grpSp>
        <p:nvGrpSpPr>
          <p:cNvPr id="58" name="Group 57"/>
          <p:cNvGrpSpPr/>
          <p:nvPr/>
        </p:nvGrpSpPr>
        <p:grpSpPr>
          <a:xfrm>
            <a:off x="1860550" y="2336006"/>
            <a:ext cx="365125" cy="2375454"/>
            <a:chOff x="1860550" y="2945606"/>
            <a:chExt cx="365125" cy="2375454"/>
          </a:xfrm>
        </p:grpSpPr>
        <p:sp>
          <p:nvSpPr>
            <p:cNvPr id="59" name="Oval 58"/>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0" name="Oval 59"/>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1" name="Oval 60"/>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2" name="Oval 61"/>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5" name="Group 34"/>
          <p:cNvGrpSpPr/>
          <p:nvPr/>
        </p:nvGrpSpPr>
        <p:grpSpPr>
          <a:xfrm>
            <a:off x="952500" y="6127750"/>
            <a:ext cx="8329613" cy="1098550"/>
            <a:chOff x="952500" y="6127750"/>
            <a:chExt cx="8329613" cy="1098550"/>
          </a:xfrm>
        </p:grpSpPr>
        <p:grpSp>
          <p:nvGrpSpPr>
            <p:cNvPr id="108546" name="Group 22"/>
            <p:cNvGrpSpPr>
              <a:grpSpLocks/>
            </p:cNvGrpSpPr>
            <p:nvPr/>
          </p:nvGrpSpPr>
          <p:grpSpPr bwMode="auto">
            <a:xfrm>
              <a:off x="952500" y="6432550"/>
              <a:ext cx="8329613" cy="793750"/>
              <a:chOff x="876300" y="5372100"/>
              <a:chExt cx="7668515" cy="663282"/>
            </a:xfrm>
          </p:grpSpPr>
          <p:sp>
            <p:nvSpPr>
              <p:cNvPr id="108558" name="TextBox 1"/>
              <p:cNvSpPr txBox="1">
                <a:spLocks noChangeArrowheads="1"/>
              </p:cNvSpPr>
              <p:nvPr/>
            </p:nvSpPr>
            <p:spPr bwMode="auto">
              <a:xfrm>
                <a:off x="1333500" y="5791200"/>
                <a:ext cx="6908800" cy="244182"/>
              </a:xfrm>
              <a:prstGeom prst="rect">
                <a:avLst/>
              </a:prstGeom>
              <a:noFill/>
              <a:ln w="9525">
                <a:noFill/>
                <a:miter lim="800000"/>
                <a:headEnd/>
                <a:tailEnd/>
              </a:ln>
            </p:spPr>
            <p:txBody>
              <a:bodyPr>
                <a:spAutoFit/>
              </a:bodyPr>
              <a:lstStyle/>
              <a:p>
                <a:r>
                  <a:rPr lang="en-US" sz="1300" dirty="0" smtClean="0">
                    <a:solidFill>
                      <a:srgbClr val="000000"/>
                    </a:solidFill>
                    <a:latin typeface="Arial - 15"/>
                  </a:rPr>
                  <a:t> 0             1             2              3            4              5             6             7            8              9            10</a:t>
                </a:r>
                <a:endParaRPr lang="en-US" sz="1300" dirty="0">
                  <a:solidFill>
                    <a:srgbClr val="000000"/>
                  </a:solidFill>
                  <a:latin typeface="Arial - 15"/>
                </a:endParaRPr>
              </a:p>
            </p:txBody>
          </p:sp>
          <p:grpSp>
            <p:nvGrpSpPr>
              <p:cNvPr id="108559" name="Group 19"/>
              <p:cNvGrpSpPr>
                <a:grpSpLocks/>
              </p:cNvGrpSpPr>
              <p:nvPr/>
            </p:nvGrpSpPr>
            <p:grpSpPr bwMode="auto">
              <a:xfrm>
                <a:off x="876300" y="5372100"/>
                <a:ext cx="7668515" cy="406909"/>
                <a:chOff x="876300" y="5372100"/>
                <a:chExt cx="7668515" cy="406909"/>
              </a:xfrm>
            </p:grpSpPr>
            <p:grpSp>
              <p:nvGrpSpPr>
                <p:cNvPr id="108562" name="Group 7"/>
                <p:cNvGrpSpPr>
                  <a:grpSpLocks/>
                </p:cNvGrpSpPr>
                <p:nvPr/>
              </p:nvGrpSpPr>
              <p:grpSpPr bwMode="auto">
                <a:xfrm>
                  <a:off x="876300" y="5372100"/>
                  <a:ext cx="7668515" cy="406909"/>
                  <a:chOff x="876300" y="5372100"/>
                  <a:chExt cx="7668515" cy="406909"/>
                </a:xfrm>
              </p:grpSpPr>
              <p:sp>
                <p:nvSpPr>
                  <p:cNvPr id="3" name="Freeform 2"/>
                  <p:cNvSpPr/>
                  <p:nvPr/>
                </p:nvSpPr>
                <p:spPr>
                  <a:xfrm>
                    <a:off x="886531" y="5567105"/>
                    <a:ext cx="7656822" cy="14592"/>
                  </a:xfrm>
                  <a:custGeom>
                    <a:avLst/>
                    <a:gdLst/>
                    <a:ahLst/>
                    <a:cxnLst/>
                    <a:rect l="0" t="0" r="0" b="0"/>
                    <a:pathLst>
                      <a:path w="7656323" h="15369">
                        <a:moveTo>
                          <a:pt x="0" y="15368"/>
                        </a:moveTo>
                        <a:lnTo>
                          <a:pt x="0" y="0"/>
                        </a:lnTo>
                        <a:lnTo>
                          <a:pt x="7656322" y="0"/>
                        </a:lnTo>
                        <a:lnTo>
                          <a:pt x="7656322" y="1536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876300" y="5372100"/>
                    <a:ext cx="220688" cy="212250"/>
                  </a:xfrm>
                  <a:custGeom>
                    <a:avLst/>
                    <a:gdLst/>
                    <a:ahLst/>
                    <a:cxnLst/>
                    <a:rect l="0" t="0" r="0" b="0"/>
                    <a:pathLst>
                      <a:path w="221108" h="212726">
                        <a:moveTo>
                          <a:pt x="10667" y="212725"/>
                        </a:moveTo>
                        <a:lnTo>
                          <a:pt x="0" y="201929"/>
                        </a:lnTo>
                        <a:lnTo>
                          <a:pt x="210311" y="0"/>
                        </a:lnTo>
                        <a:lnTo>
                          <a:pt x="221107" y="106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879223" y="5565778"/>
                    <a:ext cx="220688" cy="213577"/>
                  </a:xfrm>
                  <a:custGeom>
                    <a:avLst/>
                    <a:gdLst/>
                    <a:ahLst/>
                    <a:cxnLst/>
                    <a:rect l="0" t="0" r="0" b="0"/>
                    <a:pathLst>
                      <a:path w="221109" h="212726">
                        <a:moveTo>
                          <a:pt x="0" y="10668"/>
                        </a:moveTo>
                        <a:lnTo>
                          <a:pt x="10795" y="0"/>
                        </a:lnTo>
                        <a:lnTo>
                          <a:pt x="221108" y="201931"/>
                        </a:lnTo>
                        <a:lnTo>
                          <a:pt x="210439" y="21272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8324127" y="5373427"/>
                    <a:ext cx="220688" cy="212250"/>
                  </a:xfrm>
                  <a:custGeom>
                    <a:avLst/>
                    <a:gdLst/>
                    <a:ahLst/>
                    <a:cxnLst/>
                    <a:rect l="0" t="0" r="0" b="0"/>
                    <a:pathLst>
                      <a:path w="221109" h="212726">
                        <a:moveTo>
                          <a:pt x="221108" y="201930"/>
                        </a:moveTo>
                        <a:lnTo>
                          <a:pt x="210439" y="212725"/>
                        </a:lnTo>
                        <a:lnTo>
                          <a:pt x="0" y="10796"/>
                        </a:lnTo>
                        <a:lnTo>
                          <a:pt x="10669"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 name="Freeform 6"/>
                  <p:cNvSpPr/>
                  <p:nvPr/>
                </p:nvSpPr>
                <p:spPr>
                  <a:xfrm>
                    <a:off x="8321204" y="5567105"/>
                    <a:ext cx="220688" cy="212250"/>
                  </a:xfrm>
                  <a:custGeom>
                    <a:avLst/>
                    <a:gdLst/>
                    <a:ahLst/>
                    <a:cxnLst/>
                    <a:rect l="0" t="0" r="0" b="0"/>
                    <a:pathLst>
                      <a:path w="221236" h="212600">
                        <a:moveTo>
                          <a:pt x="210439" y="0"/>
                        </a:moveTo>
                        <a:lnTo>
                          <a:pt x="221235" y="10795"/>
                        </a:lnTo>
                        <a:lnTo>
                          <a:pt x="10796" y="212599"/>
                        </a:lnTo>
                        <a:lnTo>
                          <a:pt x="0" y="20193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9" name="Freeform 8"/>
                <p:cNvSpPr/>
                <p:nvPr/>
              </p:nvSpPr>
              <p:spPr>
                <a:xfrm>
                  <a:off x="7860831" y="5410571"/>
                  <a:ext cx="17538" cy="3090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7239691" y="5410571"/>
                  <a:ext cx="16077" cy="3090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6579091" y="5410571"/>
                  <a:ext cx="16077" cy="3090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5956490" y="5410571"/>
                  <a:ext cx="16077" cy="3090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5333889" y="5410571"/>
                  <a:ext cx="17538" cy="3090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4038996" y="5422509"/>
                  <a:ext cx="16077" cy="3104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3416395" y="5422509"/>
                  <a:ext cx="16077" cy="3104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2755795" y="5422509"/>
                  <a:ext cx="17538" cy="3104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2133194" y="5422509"/>
                  <a:ext cx="17538" cy="3104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1510593" y="5422509"/>
                  <a:ext cx="17538" cy="3104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Freeform 18"/>
                <p:cNvSpPr/>
                <p:nvPr/>
              </p:nvSpPr>
              <p:spPr>
                <a:xfrm>
                  <a:off x="4686443" y="5410571"/>
                  <a:ext cx="16076" cy="3090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21" name="Oval 20"/>
              <p:cNvSpPr/>
              <p:nvPr/>
            </p:nvSpPr>
            <p:spPr>
              <a:xfrm>
                <a:off x="6215177" y="5502103"/>
                <a:ext cx="172458" cy="160515"/>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2" name="Straight Connector 21"/>
              <p:cNvCxnSpPr/>
              <p:nvPr/>
            </p:nvCxnSpPr>
            <p:spPr>
              <a:xfrm>
                <a:off x="6365711" y="5583024"/>
                <a:ext cx="1863419"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8547" name="TextBox 23"/>
            <p:cNvSpPr txBox="1">
              <a:spLocks noChangeArrowheads="1"/>
            </p:cNvSpPr>
            <p:nvPr/>
          </p:nvSpPr>
          <p:spPr bwMode="auto">
            <a:xfrm>
              <a:off x="6608763" y="6127750"/>
              <a:ext cx="688975" cy="331788"/>
            </a:xfrm>
            <a:prstGeom prst="rect">
              <a:avLst/>
            </a:prstGeom>
            <a:noFill/>
            <a:ln w="9525">
              <a:noFill/>
              <a:miter lim="800000"/>
              <a:headEnd/>
              <a:tailEnd/>
            </a:ln>
          </p:spPr>
          <p:txBody>
            <a:bodyPr lIns="106774" tIns="53387" rIns="106774" bIns="53387">
              <a:spAutoFit/>
            </a:bodyPr>
            <a:lstStyle/>
            <a:p>
              <a:r>
                <a:rPr lang="en-US" sz="1400">
                  <a:solidFill>
                    <a:srgbClr val="000000"/>
                  </a:solidFill>
                  <a:latin typeface="Arial - 16"/>
                </a:rPr>
                <a:t>7.5</a:t>
              </a:r>
            </a:p>
          </p:txBody>
        </p:sp>
      </p:grpSp>
      <p:grpSp>
        <p:nvGrpSpPr>
          <p:cNvPr id="108548" name="Group 26"/>
          <p:cNvGrpSpPr>
            <a:grpSpLocks/>
          </p:cNvGrpSpPr>
          <p:nvPr/>
        </p:nvGrpSpPr>
        <p:grpSpPr bwMode="auto">
          <a:xfrm>
            <a:off x="6873875" y="3984625"/>
            <a:ext cx="4359275" cy="1511300"/>
            <a:chOff x="5803900" y="3327400"/>
            <a:chExt cx="4013200" cy="1261872"/>
          </a:xfrm>
        </p:grpSpPr>
        <p:sp>
          <p:nvSpPr>
            <p:cNvPr id="25" name="Freeform 24"/>
            <p:cNvSpPr/>
            <p:nvPr/>
          </p:nvSpPr>
          <p:spPr>
            <a:xfrm>
              <a:off x="6908772" y="3327400"/>
              <a:ext cx="1883836" cy="1261872"/>
            </a:xfrm>
            <a:custGeom>
              <a:avLst/>
              <a:gdLst/>
              <a:ahLst/>
              <a:cxnLst/>
              <a:rect l="0" t="0" r="0" b="0"/>
              <a:pathLst>
                <a:path w="1883792" h="1261872">
                  <a:moveTo>
                    <a:pt x="0" y="0"/>
                  </a:moveTo>
                  <a:lnTo>
                    <a:pt x="1883791" y="0"/>
                  </a:lnTo>
                  <a:lnTo>
                    <a:pt x="1883791" y="1261871"/>
                  </a:lnTo>
                  <a:lnTo>
                    <a:pt x="0" y="1261871"/>
                  </a:lnTo>
                  <a:close/>
                </a:path>
              </a:pathLst>
            </a:custGeom>
            <a:solidFill>
              <a:srgbClr val="D2B48C"/>
            </a:solidFill>
            <a:ln w="38100" cap="flat" cmpd="sng" algn="ctr">
              <a:solidFill>
                <a:srgbClr val="D2B48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8557" name="TextBox 25"/>
            <p:cNvSpPr txBox="1">
              <a:spLocks noChangeArrowheads="1"/>
            </p:cNvSpPr>
            <p:nvPr/>
          </p:nvSpPr>
          <p:spPr bwMode="auto">
            <a:xfrm>
              <a:off x="5803900" y="3454400"/>
              <a:ext cx="4013200" cy="1002224"/>
            </a:xfrm>
            <a:prstGeom prst="rect">
              <a:avLst/>
            </a:prstGeom>
            <a:noFill/>
            <a:ln w="9525">
              <a:noFill/>
              <a:miter lim="800000"/>
              <a:headEnd/>
              <a:tailEnd/>
            </a:ln>
          </p:spPr>
          <p:txBody>
            <a:bodyPr>
              <a:spAutoFit/>
            </a:bodyPr>
            <a:lstStyle/>
            <a:p>
              <a:pPr algn="ctr"/>
              <a:r>
                <a:rPr lang="en-US" sz="2400" b="1" dirty="0">
                  <a:solidFill>
                    <a:srgbClr val="0000FF"/>
                  </a:solidFill>
                </a:rPr>
                <a:t>$7.50</a:t>
              </a:r>
            </a:p>
            <a:p>
              <a:pPr algn="ctr"/>
              <a:endParaRPr lang="en-US" sz="2400" b="1" dirty="0">
                <a:solidFill>
                  <a:srgbClr val="0000FF"/>
                </a:solidFill>
              </a:endParaRPr>
            </a:p>
            <a:p>
              <a:pPr algn="ctr"/>
              <a:r>
                <a:rPr lang="en-US" sz="2400" b="1" dirty="0">
                  <a:solidFill>
                    <a:srgbClr val="0000FF"/>
                  </a:solidFill>
                </a:rPr>
                <a:t>7.5</a:t>
              </a:r>
            </a:p>
          </p:txBody>
        </p:sp>
      </p:grpSp>
      <p:grpSp>
        <p:nvGrpSpPr>
          <p:cNvPr id="108549" name="Group 29"/>
          <p:cNvGrpSpPr>
            <a:grpSpLocks/>
          </p:cNvGrpSpPr>
          <p:nvPr/>
        </p:nvGrpSpPr>
        <p:grpSpPr bwMode="auto">
          <a:xfrm>
            <a:off x="4487862" y="3954463"/>
            <a:ext cx="4359275" cy="1522412"/>
            <a:chOff x="3606800" y="3302000"/>
            <a:chExt cx="4013200" cy="1271779"/>
          </a:xfrm>
        </p:grpSpPr>
        <p:sp>
          <p:nvSpPr>
            <p:cNvPr id="28" name="Freeform 27"/>
            <p:cNvSpPr/>
            <p:nvPr/>
          </p:nvSpPr>
          <p:spPr>
            <a:xfrm>
              <a:off x="4597677" y="3302000"/>
              <a:ext cx="1962756" cy="1271779"/>
            </a:xfrm>
            <a:custGeom>
              <a:avLst/>
              <a:gdLst/>
              <a:ahLst/>
              <a:cxnLst/>
              <a:rect l="0" t="0" r="0" b="0"/>
              <a:pathLst>
                <a:path w="1962785" h="1271779">
                  <a:moveTo>
                    <a:pt x="0" y="0"/>
                  </a:moveTo>
                  <a:lnTo>
                    <a:pt x="1962784" y="0"/>
                  </a:lnTo>
                  <a:lnTo>
                    <a:pt x="1962784" y="1271778"/>
                  </a:lnTo>
                  <a:lnTo>
                    <a:pt x="0" y="1271778"/>
                  </a:lnTo>
                  <a:close/>
                </a:path>
              </a:pathLst>
            </a:custGeom>
            <a:solidFill>
              <a:srgbClr val="7FFFD4"/>
            </a:solidFill>
            <a:ln w="38100" cap="flat" cmpd="sng" algn="ctr">
              <a:solidFill>
                <a:srgbClr val="7FFFD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8555" name="TextBox 28"/>
            <p:cNvSpPr txBox="1">
              <a:spLocks noChangeArrowheads="1"/>
            </p:cNvSpPr>
            <p:nvPr/>
          </p:nvSpPr>
          <p:spPr bwMode="auto">
            <a:xfrm>
              <a:off x="3606800" y="3454400"/>
              <a:ext cx="4013200" cy="1002720"/>
            </a:xfrm>
            <a:prstGeom prst="rect">
              <a:avLst/>
            </a:prstGeom>
            <a:noFill/>
            <a:ln w="9525">
              <a:noFill/>
              <a:miter lim="800000"/>
              <a:headEnd/>
              <a:tailEnd/>
            </a:ln>
          </p:spPr>
          <p:txBody>
            <a:bodyPr>
              <a:spAutoFit/>
            </a:bodyPr>
            <a:lstStyle/>
            <a:p>
              <a:pPr algn="ctr"/>
              <a:r>
                <a:rPr lang="en-US" sz="2400" b="1" dirty="0">
                  <a:solidFill>
                    <a:srgbClr val="0000FF"/>
                  </a:solidFill>
                </a:rPr>
                <a:t>at least</a:t>
              </a:r>
            </a:p>
            <a:p>
              <a:pPr algn="ctr"/>
              <a:endParaRPr lang="en-US" sz="2400" b="1" dirty="0">
                <a:solidFill>
                  <a:srgbClr val="0000FF"/>
                </a:solidFill>
              </a:endParaRPr>
            </a:p>
            <a:p>
              <a:pPr algn="ctr"/>
              <a:r>
                <a:rPr lang="en-US" sz="2400" b="1" dirty="0">
                  <a:solidFill>
                    <a:srgbClr val="0000FF"/>
                  </a:solidFill>
                </a:rPr>
                <a:t>&gt;</a:t>
              </a:r>
            </a:p>
          </p:txBody>
        </p:sp>
      </p:grpSp>
      <p:grpSp>
        <p:nvGrpSpPr>
          <p:cNvPr id="108550" name="Group 32"/>
          <p:cNvGrpSpPr>
            <a:grpSpLocks/>
          </p:cNvGrpSpPr>
          <p:nvPr/>
        </p:nvGrpSpPr>
        <p:grpSpPr bwMode="auto">
          <a:xfrm>
            <a:off x="928687" y="3938588"/>
            <a:ext cx="4359275" cy="1527175"/>
            <a:chOff x="330200" y="3289300"/>
            <a:chExt cx="4013200" cy="1275208"/>
          </a:xfrm>
        </p:grpSpPr>
        <p:sp>
          <p:nvSpPr>
            <p:cNvPr id="31" name="Freeform 30"/>
            <p:cNvSpPr/>
            <p:nvPr/>
          </p:nvSpPr>
          <p:spPr>
            <a:xfrm>
              <a:off x="343354" y="3289300"/>
              <a:ext cx="3964971" cy="1275208"/>
            </a:xfrm>
            <a:custGeom>
              <a:avLst/>
              <a:gdLst/>
              <a:ahLst/>
              <a:cxnLst/>
              <a:rect l="0" t="0" r="0" b="0"/>
              <a:pathLst>
                <a:path w="3965829" h="1275208">
                  <a:moveTo>
                    <a:pt x="0" y="0"/>
                  </a:moveTo>
                  <a:lnTo>
                    <a:pt x="3965828" y="0"/>
                  </a:lnTo>
                  <a:lnTo>
                    <a:pt x="3965828" y="1275207"/>
                  </a:lnTo>
                  <a:lnTo>
                    <a:pt x="0" y="1275207"/>
                  </a:lnTo>
                  <a:close/>
                </a:path>
              </a:pathLst>
            </a:custGeom>
            <a:solidFill>
              <a:srgbClr val="7D9EC0"/>
            </a:solidFill>
            <a:ln w="38100" cap="flat" cmpd="sng" algn="ctr">
              <a:solidFill>
                <a:srgbClr val="7D9E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8553" name="TextBox 31"/>
            <p:cNvSpPr txBox="1">
              <a:spLocks noChangeArrowheads="1"/>
            </p:cNvSpPr>
            <p:nvPr/>
          </p:nvSpPr>
          <p:spPr bwMode="auto">
            <a:xfrm>
              <a:off x="330200" y="3441700"/>
              <a:ext cx="4013200" cy="1002288"/>
            </a:xfrm>
            <a:prstGeom prst="rect">
              <a:avLst/>
            </a:prstGeom>
            <a:noFill/>
            <a:ln w="9525">
              <a:noFill/>
              <a:miter lim="800000"/>
              <a:headEnd/>
              <a:tailEnd/>
            </a:ln>
          </p:spPr>
          <p:txBody>
            <a:bodyPr>
              <a:spAutoFit/>
            </a:bodyPr>
            <a:lstStyle/>
            <a:p>
              <a:pPr algn="ctr"/>
              <a:r>
                <a:rPr lang="en-US" sz="2400" b="1" dirty="0">
                  <a:solidFill>
                    <a:srgbClr val="0000FF"/>
                  </a:solidFill>
                </a:rPr>
                <a:t>An employee earns</a:t>
              </a:r>
            </a:p>
            <a:p>
              <a:pPr algn="ctr"/>
              <a:endParaRPr lang="en-US" sz="2400" b="1" dirty="0">
                <a:solidFill>
                  <a:srgbClr val="0000FF"/>
                </a:solidFill>
              </a:endParaRPr>
            </a:p>
            <a:p>
              <a:pPr algn="ctr"/>
              <a:r>
                <a:rPr lang="en-US" sz="2400" b="1" dirty="0">
                  <a:solidFill>
                    <a:srgbClr val="0000FF"/>
                  </a:solidFill>
                </a:rPr>
                <a:t>e</a:t>
              </a:r>
            </a:p>
          </p:txBody>
        </p:sp>
      </p:grpSp>
      <p:sp>
        <p:nvSpPr>
          <p:cNvPr id="108551" name="TextBox 33"/>
          <p:cNvSpPr txBox="1">
            <a:spLocks noChangeArrowheads="1"/>
          </p:cNvSpPr>
          <p:nvPr/>
        </p:nvSpPr>
        <p:spPr bwMode="auto">
          <a:xfrm>
            <a:off x="818322" y="1067330"/>
            <a:ext cx="10318750" cy="1954476"/>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A store's employees earn at least $7.50 per hour. </a:t>
            </a:r>
            <a:r>
              <a:rPr lang="en-US" sz="2400" b="1" dirty="0" smtClean="0">
                <a:solidFill>
                  <a:srgbClr val="0000FF"/>
                </a:solidFill>
              </a:rPr>
              <a:t>Define </a:t>
            </a:r>
            <a:r>
              <a:rPr lang="en-US" sz="2400" b="1" dirty="0">
                <a:solidFill>
                  <a:srgbClr val="0000FF"/>
                </a:solidFill>
              </a:rPr>
              <a:t>a variable and write an inequality for the </a:t>
            </a:r>
            <a:r>
              <a:rPr lang="en-US" sz="2400" b="1" dirty="0" smtClean="0">
                <a:solidFill>
                  <a:srgbClr val="0000FF"/>
                </a:solidFill>
              </a:rPr>
              <a:t>amount </a:t>
            </a:r>
            <a:r>
              <a:rPr lang="en-US" sz="2400" b="1" dirty="0">
                <a:solidFill>
                  <a:srgbClr val="0000FF"/>
                </a:solidFill>
              </a:rPr>
              <a:t>the </a:t>
            </a:r>
            <a:r>
              <a:rPr lang="en-US" sz="2400" b="1" dirty="0" smtClean="0">
                <a:solidFill>
                  <a:srgbClr val="0000FF"/>
                </a:solidFill>
              </a:rPr>
              <a:t>employees may </a:t>
            </a:r>
            <a:r>
              <a:rPr lang="en-US" sz="2400" b="1" dirty="0">
                <a:solidFill>
                  <a:srgbClr val="0000FF"/>
                </a:solidFill>
              </a:rPr>
              <a:t>earn per hour.  Graph </a:t>
            </a:r>
            <a:r>
              <a:rPr lang="en-US" sz="2400" b="1" dirty="0" smtClean="0">
                <a:solidFill>
                  <a:srgbClr val="0000FF"/>
                </a:solidFill>
              </a:rPr>
              <a:t>the </a:t>
            </a:r>
            <a:r>
              <a:rPr lang="en-US" sz="2400" b="1" dirty="0">
                <a:solidFill>
                  <a:srgbClr val="0000FF"/>
                </a:solidFill>
              </a:rPr>
              <a:t>solutions.</a:t>
            </a:r>
          </a:p>
          <a:p>
            <a:endParaRPr lang="en-US" sz="2400" b="1" dirty="0">
              <a:solidFill>
                <a:srgbClr val="0000FF"/>
              </a:solidFill>
            </a:endParaRPr>
          </a:p>
          <a:p>
            <a:r>
              <a:rPr lang="en-US" sz="2400" b="1" dirty="0">
                <a:solidFill>
                  <a:srgbClr val="0000FF"/>
                </a:solidFill>
              </a:rPr>
              <a:t>Let e represent an employee's wages.</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TextBox 1"/>
          <p:cNvSpPr txBox="1">
            <a:spLocks noChangeArrowheads="1"/>
          </p:cNvSpPr>
          <p:nvPr/>
        </p:nvSpPr>
        <p:spPr bwMode="auto">
          <a:xfrm>
            <a:off x="802640" y="1055662"/>
            <a:ext cx="10318750" cy="1585144"/>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Try this:</a:t>
            </a:r>
          </a:p>
          <a:p>
            <a:endParaRPr lang="en-US" sz="2400" b="1" dirty="0">
              <a:solidFill>
                <a:srgbClr val="0000FF"/>
              </a:solidFill>
            </a:endParaRPr>
          </a:p>
          <a:p>
            <a:r>
              <a:rPr lang="en-US" sz="2400" b="1" dirty="0">
                <a:solidFill>
                  <a:srgbClr val="0000FF"/>
                </a:solidFill>
              </a:rPr>
              <a:t>The speed limit on a road is 55 miles per hour. </a:t>
            </a:r>
            <a:r>
              <a:rPr lang="en-US" sz="2400" b="1" dirty="0" smtClean="0">
                <a:solidFill>
                  <a:srgbClr val="0000FF"/>
                </a:solidFill>
              </a:rPr>
              <a:t>Define </a:t>
            </a:r>
            <a:r>
              <a:rPr lang="en-US" sz="2400" b="1" dirty="0">
                <a:solidFill>
                  <a:srgbClr val="0000FF"/>
                </a:solidFill>
              </a:rPr>
              <a:t>a variable, </a:t>
            </a:r>
            <a:endParaRPr lang="en-US" sz="2400" b="1" dirty="0" smtClean="0">
              <a:solidFill>
                <a:srgbClr val="0000FF"/>
              </a:solidFill>
            </a:endParaRPr>
          </a:p>
          <a:p>
            <a:r>
              <a:rPr lang="en-US" sz="2400" b="1" dirty="0" smtClean="0">
                <a:solidFill>
                  <a:srgbClr val="0000FF"/>
                </a:solidFill>
              </a:rPr>
              <a:t>write </a:t>
            </a:r>
            <a:r>
              <a:rPr lang="en-US" sz="2400" b="1" dirty="0">
                <a:solidFill>
                  <a:srgbClr val="0000FF"/>
                </a:solidFill>
              </a:rPr>
              <a:t>an inequality and graph the </a:t>
            </a:r>
            <a:r>
              <a:rPr lang="en-US" sz="2400" b="1" dirty="0" smtClean="0">
                <a:solidFill>
                  <a:srgbClr val="0000FF"/>
                </a:solidFill>
              </a:rPr>
              <a:t>solution</a:t>
            </a:r>
            <a:r>
              <a:rPr lang="en-US" sz="2400" b="1" dirty="0">
                <a:solidFill>
                  <a:srgbClr val="0000FF"/>
                </a:solidFill>
              </a:rPr>
              <a:t>.</a:t>
            </a:r>
          </a:p>
        </p:txBody>
      </p:sp>
      <p:grpSp>
        <p:nvGrpSpPr>
          <p:cNvPr id="109571" name="Group 19"/>
          <p:cNvGrpSpPr>
            <a:grpSpLocks/>
          </p:cNvGrpSpPr>
          <p:nvPr/>
        </p:nvGrpSpPr>
        <p:grpSpPr bwMode="auto">
          <a:xfrm>
            <a:off x="1020763" y="6021388"/>
            <a:ext cx="8329612" cy="487362"/>
            <a:chOff x="939800" y="5029200"/>
            <a:chExt cx="7668515" cy="406909"/>
          </a:xfrm>
        </p:grpSpPr>
        <p:grpSp>
          <p:nvGrpSpPr>
            <p:cNvPr id="109595" name="Group 7"/>
            <p:cNvGrpSpPr>
              <a:grpSpLocks/>
            </p:cNvGrpSpPr>
            <p:nvPr/>
          </p:nvGrpSpPr>
          <p:grpSpPr bwMode="auto">
            <a:xfrm>
              <a:off x="939800" y="5029200"/>
              <a:ext cx="7668515" cy="406909"/>
              <a:chOff x="939800" y="5029200"/>
              <a:chExt cx="7668515" cy="406909"/>
            </a:xfrm>
          </p:grpSpPr>
          <p:sp>
            <p:nvSpPr>
              <p:cNvPr id="3" name="Freeform 2"/>
              <p:cNvSpPr/>
              <p:nvPr/>
            </p:nvSpPr>
            <p:spPr>
              <a:xfrm>
                <a:off x="950030" y="5224039"/>
                <a:ext cx="7656824" cy="14580"/>
              </a:xfrm>
              <a:custGeom>
                <a:avLst/>
                <a:gdLst/>
                <a:ahLst/>
                <a:cxnLst/>
                <a:rect l="0" t="0" r="0" b="0"/>
                <a:pathLst>
                  <a:path w="7656323" h="15369">
                    <a:moveTo>
                      <a:pt x="0" y="15368"/>
                    </a:moveTo>
                    <a:lnTo>
                      <a:pt x="0" y="0"/>
                    </a:lnTo>
                    <a:lnTo>
                      <a:pt x="7656322" y="0"/>
                    </a:lnTo>
                    <a:lnTo>
                      <a:pt x="7656322" y="1536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939800" y="5029200"/>
                <a:ext cx="220687" cy="212070"/>
              </a:xfrm>
              <a:custGeom>
                <a:avLst/>
                <a:gdLst/>
                <a:ahLst/>
                <a:cxnLst/>
                <a:rect l="0" t="0" r="0" b="0"/>
                <a:pathLst>
                  <a:path w="221108" h="212726">
                    <a:moveTo>
                      <a:pt x="10667" y="212725"/>
                    </a:moveTo>
                    <a:lnTo>
                      <a:pt x="0" y="201929"/>
                    </a:lnTo>
                    <a:lnTo>
                      <a:pt x="210311" y="0"/>
                    </a:lnTo>
                    <a:lnTo>
                      <a:pt x="221107" y="106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942723" y="5222714"/>
                <a:ext cx="220687" cy="213395"/>
              </a:xfrm>
              <a:custGeom>
                <a:avLst/>
                <a:gdLst/>
                <a:ahLst/>
                <a:cxnLst/>
                <a:rect l="0" t="0" r="0" b="0"/>
                <a:pathLst>
                  <a:path w="221109" h="212726">
                    <a:moveTo>
                      <a:pt x="0" y="10668"/>
                    </a:moveTo>
                    <a:lnTo>
                      <a:pt x="10795" y="0"/>
                    </a:lnTo>
                    <a:lnTo>
                      <a:pt x="221108" y="201931"/>
                    </a:lnTo>
                    <a:lnTo>
                      <a:pt x="210439" y="21272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8387628" y="5030525"/>
                <a:ext cx="220687" cy="212070"/>
              </a:xfrm>
              <a:custGeom>
                <a:avLst/>
                <a:gdLst/>
                <a:ahLst/>
                <a:cxnLst/>
                <a:rect l="0" t="0" r="0" b="0"/>
                <a:pathLst>
                  <a:path w="221109" h="212726">
                    <a:moveTo>
                      <a:pt x="221108" y="201930"/>
                    </a:moveTo>
                    <a:lnTo>
                      <a:pt x="210439" y="212725"/>
                    </a:lnTo>
                    <a:lnTo>
                      <a:pt x="0" y="10796"/>
                    </a:lnTo>
                    <a:lnTo>
                      <a:pt x="10669"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 name="Freeform 6"/>
              <p:cNvSpPr/>
              <p:nvPr/>
            </p:nvSpPr>
            <p:spPr>
              <a:xfrm>
                <a:off x="8384705" y="5224039"/>
                <a:ext cx="220687" cy="212070"/>
              </a:xfrm>
              <a:custGeom>
                <a:avLst/>
                <a:gdLst/>
                <a:ahLst/>
                <a:cxnLst/>
                <a:rect l="0" t="0" r="0" b="0"/>
                <a:pathLst>
                  <a:path w="221236" h="212600">
                    <a:moveTo>
                      <a:pt x="210439" y="0"/>
                    </a:moveTo>
                    <a:lnTo>
                      <a:pt x="221235" y="10795"/>
                    </a:lnTo>
                    <a:lnTo>
                      <a:pt x="10796" y="212599"/>
                    </a:lnTo>
                    <a:lnTo>
                      <a:pt x="0" y="20193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9" name="Freeform 8"/>
            <p:cNvSpPr/>
            <p:nvPr/>
          </p:nvSpPr>
          <p:spPr>
            <a:xfrm>
              <a:off x="7924331" y="5067637"/>
              <a:ext cx="17538" cy="30882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7303192" y="5067637"/>
              <a:ext cx="16076" cy="30882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6642592" y="5067637"/>
              <a:ext cx="16076" cy="30882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6019991" y="5067637"/>
              <a:ext cx="16076" cy="30882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5397390" y="5067637"/>
              <a:ext cx="17538" cy="30882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4102496" y="5079567"/>
              <a:ext cx="16076" cy="31015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3479895" y="5079567"/>
              <a:ext cx="16076" cy="31015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2819295" y="5079567"/>
              <a:ext cx="17538" cy="31015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2196694" y="5079567"/>
              <a:ext cx="17538" cy="31015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1574093" y="5079567"/>
              <a:ext cx="17538" cy="31015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Freeform 18"/>
            <p:cNvSpPr/>
            <p:nvPr/>
          </p:nvSpPr>
          <p:spPr>
            <a:xfrm>
              <a:off x="4749942" y="5067637"/>
              <a:ext cx="16077" cy="30882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TextBox 1"/>
          <p:cNvSpPr txBox="1">
            <a:spLocks noChangeArrowheads="1"/>
          </p:cNvSpPr>
          <p:nvPr/>
        </p:nvSpPr>
        <p:spPr bwMode="auto">
          <a:xfrm>
            <a:off x="839719" y="1015424"/>
            <a:ext cx="676275"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48</a:t>
            </a:r>
          </a:p>
        </p:txBody>
      </p:sp>
      <p:sp>
        <p:nvSpPr>
          <p:cNvPr id="110595" name="TextBox 2"/>
          <p:cNvSpPr txBox="1">
            <a:spLocks noChangeArrowheads="1"/>
          </p:cNvSpPr>
          <p:nvPr/>
        </p:nvSpPr>
        <p:spPr bwMode="auto">
          <a:xfrm>
            <a:off x="1728028" y="1040606"/>
            <a:ext cx="9959975" cy="1831365"/>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The sign shown below is posted in front of a roller coaster ride at </a:t>
            </a:r>
            <a:r>
              <a:rPr lang="en-US" sz="2800" b="1" dirty="0" smtClean="0">
                <a:solidFill>
                  <a:srgbClr val="000000"/>
                </a:solidFill>
              </a:rPr>
              <a:t>the </a:t>
            </a:r>
            <a:r>
              <a:rPr lang="en-US" sz="2800" b="1" dirty="0">
                <a:solidFill>
                  <a:srgbClr val="000000"/>
                </a:solidFill>
              </a:rPr>
              <a:t>Wadsworth County Fairgrounds. If h represents the height of a </a:t>
            </a:r>
            <a:r>
              <a:rPr lang="en-US" sz="2800" b="1" dirty="0" smtClean="0">
                <a:solidFill>
                  <a:srgbClr val="000000"/>
                </a:solidFill>
              </a:rPr>
              <a:t>rider </a:t>
            </a:r>
            <a:r>
              <a:rPr lang="en-US" sz="2800" b="1" dirty="0">
                <a:solidFill>
                  <a:srgbClr val="000000"/>
                </a:solidFill>
              </a:rPr>
              <a:t>in inches, what is a correct translation of the statement on this </a:t>
            </a:r>
            <a:r>
              <a:rPr lang="en-US" sz="2800" b="1" dirty="0" smtClean="0">
                <a:solidFill>
                  <a:srgbClr val="000000"/>
                </a:solidFill>
              </a:rPr>
              <a:t>sign</a:t>
            </a:r>
            <a:r>
              <a:rPr lang="en-US" sz="2800" b="1" dirty="0">
                <a:solidFill>
                  <a:srgbClr val="000000"/>
                </a:solidFill>
              </a:rPr>
              <a:t>?</a:t>
            </a:r>
          </a:p>
        </p:txBody>
      </p:sp>
      <p:sp>
        <p:nvSpPr>
          <p:cNvPr id="110604" name="TextBox 11"/>
          <p:cNvSpPr txBox="1">
            <a:spLocks noChangeArrowheads="1"/>
          </p:cNvSpPr>
          <p:nvPr/>
        </p:nvSpPr>
        <p:spPr bwMode="auto">
          <a:xfrm>
            <a:off x="1734309" y="6614318"/>
            <a:ext cx="7421563" cy="446088"/>
          </a:xfrm>
          <a:prstGeom prst="rect">
            <a:avLst/>
          </a:prstGeom>
          <a:noFill/>
          <a:ln w="9525">
            <a:noFill/>
            <a:miter lim="800000"/>
            <a:headEnd/>
            <a:tailEnd/>
          </a:ln>
        </p:spPr>
        <p:txBody>
          <a:bodyPr lIns="106774" tIns="53387" rIns="106774" bIns="53387">
            <a:spAutoFit/>
          </a:bodyPr>
          <a:lstStyle/>
          <a:p>
            <a:r>
              <a:rPr lang="en-US" sz="1100" dirty="0">
                <a:solidFill>
                  <a:srgbClr val="000000"/>
                </a:solidFill>
                <a:latin typeface="Times New Roman - 12"/>
              </a:rPr>
              <a:t>From the New York State Education Department. Office of Assessment Policy, Development and </a:t>
            </a:r>
          </a:p>
          <a:p>
            <a:r>
              <a:rPr lang="en-US" sz="1100" dirty="0">
                <a:solidFill>
                  <a:srgbClr val="000000"/>
                </a:solidFill>
                <a:latin typeface="Times New Roman - 12"/>
              </a:rPr>
              <a:t>Administration. Internet. Available from www.nysedregents.org/IntegratedAlgebra; accessed 17, June, 2011</a:t>
            </a:r>
          </a:p>
        </p:txBody>
      </p:sp>
      <p:grpSp>
        <p:nvGrpSpPr>
          <p:cNvPr id="110605" name="Group 14"/>
          <p:cNvGrpSpPr>
            <a:grpSpLocks/>
          </p:cNvGrpSpPr>
          <p:nvPr/>
        </p:nvGrpSpPr>
        <p:grpSpPr bwMode="auto">
          <a:xfrm>
            <a:off x="5291138" y="3223418"/>
            <a:ext cx="4043362" cy="2646363"/>
            <a:chOff x="4870450" y="1879600"/>
            <a:chExt cx="3723259" cy="2209800"/>
          </a:xfrm>
        </p:grpSpPr>
        <p:pic>
          <p:nvPicPr>
            <p:cNvPr id="110614" name="Picture 12" descr="MSOfficePNG(9).png"/>
            <p:cNvPicPr>
              <a:picLocks/>
            </p:cNvPicPr>
            <p:nvPr/>
          </p:nvPicPr>
          <p:blipFill>
            <a:blip r:embed="rId3" cstate="print"/>
            <a:srcRect/>
            <a:stretch>
              <a:fillRect/>
            </a:stretch>
          </p:blipFill>
          <p:spPr bwMode="auto">
            <a:xfrm>
              <a:off x="4870450" y="1879600"/>
              <a:ext cx="3723259" cy="2209800"/>
            </a:xfrm>
            <a:prstGeom prst="rect">
              <a:avLst/>
            </a:prstGeom>
            <a:solidFill>
              <a:srgbClr val="000000">
                <a:alpha val="0"/>
              </a:srgbClr>
            </a:solidFill>
            <a:ln w="9525">
              <a:noFill/>
              <a:miter lim="800000"/>
              <a:headEnd/>
              <a:tailEnd/>
            </a:ln>
          </p:spPr>
        </p:pic>
        <p:sp>
          <p:nvSpPr>
            <p:cNvPr id="110615" name="TextBox 13"/>
            <p:cNvSpPr txBox="1">
              <a:spLocks noChangeArrowheads="1"/>
            </p:cNvSpPr>
            <p:nvPr/>
          </p:nvSpPr>
          <p:spPr bwMode="auto">
            <a:xfrm>
              <a:off x="5092700" y="2311400"/>
              <a:ext cx="3276600" cy="771101"/>
            </a:xfrm>
            <a:prstGeom prst="rect">
              <a:avLst/>
            </a:prstGeom>
            <a:noFill/>
            <a:ln w="9525">
              <a:noFill/>
              <a:miter lim="800000"/>
              <a:headEnd/>
              <a:tailEnd/>
            </a:ln>
          </p:spPr>
          <p:txBody>
            <a:bodyPr>
              <a:spAutoFit/>
            </a:bodyPr>
            <a:lstStyle/>
            <a:p>
              <a:pPr algn="ctr"/>
              <a:r>
                <a:rPr lang="en-US" sz="2700">
                  <a:solidFill>
                    <a:srgbClr val="000000"/>
                  </a:solidFill>
                  <a:latin typeface="Arial - 30"/>
                </a:rPr>
                <a:t>All riders </a:t>
              </a:r>
              <a:r>
                <a:rPr lang="en-US" sz="2700" b="1">
                  <a:solidFill>
                    <a:srgbClr val="000000"/>
                  </a:solidFill>
                  <a:latin typeface="Arial - 30"/>
                </a:rPr>
                <a:t>MUST </a:t>
              </a:r>
              <a:r>
                <a:rPr lang="en-US" sz="2700">
                  <a:solidFill>
                    <a:srgbClr val="000000"/>
                  </a:solidFill>
                  <a:latin typeface="Arial - 30"/>
                </a:rPr>
                <a:t>be at least 48  inches tall.</a:t>
              </a:r>
            </a:p>
          </p:txBody>
        </p:sp>
      </p:grpSp>
      <p:pic>
        <p:nvPicPr>
          <p:cNvPr id="110607" name="Picture 22" descr="d29622cb38c8452a9ebe3763b5734d35.png"/>
          <p:cNvPicPr>
            <a:picLocks/>
          </p:cNvPicPr>
          <p:nvPr/>
        </p:nvPicPr>
        <p:blipFill>
          <a:blip r:embed="rId4" cstate="print"/>
          <a:srcRect/>
          <a:stretch>
            <a:fillRect/>
          </a:stretch>
        </p:blipFill>
        <p:spPr bwMode="auto">
          <a:xfrm>
            <a:off x="96838" y="122238"/>
            <a:ext cx="3752850" cy="76200"/>
          </a:xfrm>
          <a:prstGeom prst="rect">
            <a:avLst/>
          </a:prstGeom>
          <a:solidFill>
            <a:srgbClr val="000000">
              <a:alpha val="0"/>
            </a:srgbClr>
          </a:solidFill>
          <a:ln w="9525">
            <a:noFill/>
            <a:miter lim="800000"/>
            <a:headEnd/>
            <a:tailEnd/>
          </a:ln>
        </p:spPr>
      </p:pic>
      <p:grpSp>
        <p:nvGrpSpPr>
          <p:cNvPr id="37" name="Group 36"/>
          <p:cNvGrpSpPr/>
          <p:nvPr/>
        </p:nvGrpSpPr>
        <p:grpSpPr>
          <a:xfrm>
            <a:off x="1860550" y="3174206"/>
            <a:ext cx="3514725" cy="2514532"/>
            <a:chOff x="1860550" y="3860074"/>
            <a:chExt cx="3514725" cy="2514532"/>
          </a:xfrm>
        </p:grpSpPr>
        <p:sp>
          <p:nvSpPr>
            <p:cNvPr id="24" name="TextBox 34"/>
            <p:cNvSpPr txBox="1">
              <a:spLocks noChangeArrowheads="1"/>
            </p:cNvSpPr>
            <p:nvPr/>
          </p:nvSpPr>
          <p:spPr bwMode="auto">
            <a:xfrm>
              <a:off x="2484437" y="3879952"/>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25" name="TextBox 35"/>
            <p:cNvSpPr txBox="1">
              <a:spLocks noChangeArrowheads="1"/>
            </p:cNvSpPr>
            <p:nvPr/>
          </p:nvSpPr>
          <p:spPr bwMode="auto">
            <a:xfrm>
              <a:off x="2927350" y="3860074"/>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h &lt; 48 </a:t>
              </a:r>
              <a:endParaRPr lang="en-US" sz="2400" b="1" dirty="0">
                <a:solidFill>
                  <a:srgbClr val="000000"/>
                </a:solidFill>
              </a:endParaRPr>
            </a:p>
          </p:txBody>
        </p:sp>
        <p:sp>
          <p:nvSpPr>
            <p:cNvPr id="26" name="TextBox 36"/>
            <p:cNvSpPr txBox="1">
              <a:spLocks noChangeArrowheads="1"/>
            </p:cNvSpPr>
            <p:nvPr/>
          </p:nvSpPr>
          <p:spPr bwMode="auto">
            <a:xfrm>
              <a:off x="2470150" y="4585630"/>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27" name="TextBox 37"/>
            <p:cNvSpPr txBox="1">
              <a:spLocks noChangeArrowheads="1"/>
            </p:cNvSpPr>
            <p:nvPr/>
          </p:nvSpPr>
          <p:spPr bwMode="auto">
            <a:xfrm>
              <a:off x="3003550" y="4576105"/>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h &gt; 48</a:t>
              </a:r>
              <a:endParaRPr lang="en-US" sz="2400" b="1" dirty="0">
                <a:solidFill>
                  <a:srgbClr val="000000"/>
                </a:solidFill>
              </a:endParaRPr>
            </a:p>
          </p:txBody>
        </p:sp>
        <p:sp>
          <p:nvSpPr>
            <p:cNvPr id="28" name="TextBox 38"/>
            <p:cNvSpPr txBox="1">
              <a:spLocks noChangeArrowheads="1"/>
            </p:cNvSpPr>
            <p:nvPr/>
          </p:nvSpPr>
          <p:spPr bwMode="auto">
            <a:xfrm>
              <a:off x="2470150" y="5245562"/>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29" name="TextBox 39"/>
            <p:cNvSpPr txBox="1">
              <a:spLocks noChangeArrowheads="1"/>
            </p:cNvSpPr>
            <p:nvPr/>
          </p:nvSpPr>
          <p:spPr bwMode="auto">
            <a:xfrm>
              <a:off x="3003550" y="5245562"/>
              <a:ext cx="2357438"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h </a:t>
              </a:r>
              <a:r>
                <a:rPr lang="en-US" sz="2400" b="1" u="sng" dirty="0">
                  <a:solidFill>
                    <a:srgbClr val="000000"/>
                  </a:solidFill>
                </a:rPr>
                <a:t>&lt;</a:t>
              </a:r>
              <a:r>
                <a:rPr lang="en-US" sz="2400" b="1" dirty="0">
                  <a:solidFill>
                    <a:srgbClr val="000000"/>
                  </a:solidFill>
                </a:rPr>
                <a:t> </a:t>
              </a:r>
              <a:r>
                <a:rPr lang="en-US" sz="2400" b="1" dirty="0" smtClean="0">
                  <a:solidFill>
                    <a:srgbClr val="000000"/>
                  </a:solidFill>
                </a:rPr>
                <a:t>48</a:t>
              </a:r>
              <a:endParaRPr lang="en-US" sz="2400" b="1" dirty="0">
                <a:solidFill>
                  <a:srgbClr val="000000"/>
                </a:solidFill>
              </a:endParaRPr>
            </a:p>
          </p:txBody>
        </p:sp>
        <p:sp>
          <p:nvSpPr>
            <p:cNvPr id="30" name="TextBox 40"/>
            <p:cNvSpPr txBox="1">
              <a:spLocks noChangeArrowheads="1"/>
            </p:cNvSpPr>
            <p:nvPr/>
          </p:nvSpPr>
          <p:spPr bwMode="auto">
            <a:xfrm>
              <a:off x="2484437" y="5897457"/>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31" name="TextBox 41"/>
            <p:cNvSpPr txBox="1">
              <a:spLocks noChangeArrowheads="1"/>
            </p:cNvSpPr>
            <p:nvPr/>
          </p:nvSpPr>
          <p:spPr bwMode="auto">
            <a:xfrm>
              <a:off x="3016250" y="5877718"/>
              <a:ext cx="235902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h </a:t>
              </a:r>
              <a:r>
                <a:rPr lang="en-US" sz="2400" b="1" u="sng" dirty="0">
                  <a:solidFill>
                    <a:srgbClr val="000000"/>
                  </a:solidFill>
                </a:rPr>
                <a:t>&gt;</a:t>
              </a:r>
              <a:r>
                <a:rPr lang="en-US" sz="2400" b="1" dirty="0">
                  <a:solidFill>
                    <a:srgbClr val="000000"/>
                  </a:solidFill>
                </a:rPr>
                <a:t> </a:t>
              </a:r>
              <a:r>
                <a:rPr lang="en-US" sz="2400" b="1" dirty="0" smtClean="0">
                  <a:solidFill>
                    <a:srgbClr val="000000"/>
                  </a:solidFill>
                </a:rPr>
                <a:t>48 </a:t>
              </a:r>
              <a:endParaRPr lang="en-US" sz="2400" b="1" dirty="0">
                <a:solidFill>
                  <a:srgbClr val="000000"/>
                </a:solidFill>
              </a:endParaRPr>
            </a:p>
          </p:txBody>
        </p:sp>
        <p:grpSp>
          <p:nvGrpSpPr>
            <p:cNvPr id="32" name="Group 31"/>
            <p:cNvGrpSpPr/>
            <p:nvPr/>
          </p:nvGrpSpPr>
          <p:grpSpPr>
            <a:xfrm>
              <a:off x="1860550" y="3916396"/>
              <a:ext cx="365125" cy="2375454"/>
              <a:chOff x="1860550" y="2945606"/>
              <a:chExt cx="365125" cy="2375454"/>
            </a:xfrm>
          </p:grpSpPr>
          <p:sp>
            <p:nvSpPr>
              <p:cNvPr id="33" name="Oval 32"/>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4" name="Oval 33"/>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5" name="Oval 34"/>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6" name="Oval 35"/>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812800" y="1061244"/>
            <a:ext cx="10953750" cy="5770562"/>
          </a:xfrm>
          <a:prstGeom prst="rect">
            <a:avLst/>
          </a:prstGeom>
          <a:noFill/>
          <a:ln w="9525">
            <a:noFill/>
            <a:miter lim="800000"/>
            <a:headEnd/>
            <a:tailEnd/>
          </a:ln>
        </p:spPr>
        <p:txBody>
          <a:bodyPr lIns="106774" tIns="53387" rIns="106774" bIns="53387">
            <a:spAutoFit/>
          </a:bodyPr>
          <a:lstStyle/>
          <a:p>
            <a:r>
              <a:rPr lang="en-US" sz="2800" b="1" dirty="0">
                <a:solidFill>
                  <a:srgbClr val="0000FF"/>
                </a:solidFill>
              </a:rPr>
              <a:t>Example:</a:t>
            </a:r>
          </a:p>
          <a:p>
            <a:endParaRPr lang="en-US" sz="2800" b="1" dirty="0">
              <a:solidFill>
                <a:srgbClr val="0000FF"/>
              </a:solidFill>
            </a:endParaRPr>
          </a:p>
          <a:p>
            <a:r>
              <a:rPr lang="en-US" sz="2800" b="1" dirty="0">
                <a:solidFill>
                  <a:srgbClr val="0000FF"/>
                </a:solidFill>
              </a:rPr>
              <a:t>Which of the following is a solution of the equation?</a:t>
            </a:r>
          </a:p>
          <a:p>
            <a:endParaRPr lang="en-US" sz="2000" b="1" dirty="0">
              <a:solidFill>
                <a:srgbClr val="0000FF"/>
              </a:solidFill>
              <a:latin typeface="Arial - 23"/>
            </a:endParaRPr>
          </a:p>
          <a:p>
            <a:pPr algn="ctr"/>
            <a:r>
              <a:rPr lang="en-US" sz="2800" b="1" dirty="0">
                <a:solidFill>
                  <a:srgbClr val="0000FF"/>
                </a:solidFill>
              </a:rPr>
              <a:t>y + 12 = 31{17, 18, 19, 20}</a:t>
            </a:r>
          </a:p>
          <a:p>
            <a:endParaRPr lang="en-US" sz="2000" b="1" dirty="0">
              <a:solidFill>
                <a:srgbClr val="0000FF"/>
              </a:solidFill>
              <a:latin typeface="Arial - 23"/>
            </a:endParaRPr>
          </a:p>
          <a:p>
            <a:r>
              <a:rPr lang="en-US" sz="2400" b="1" dirty="0">
                <a:solidFill>
                  <a:srgbClr val="0000FF"/>
                </a:solidFill>
              </a:rPr>
              <a:t>Write the equation four times.  Each time replace y with one of the  </a:t>
            </a:r>
          </a:p>
          <a:p>
            <a:r>
              <a:rPr lang="en-US" sz="2400" b="1" dirty="0">
                <a:solidFill>
                  <a:srgbClr val="0000FF"/>
                </a:solidFill>
              </a:rPr>
              <a:t>possible solutions and simplify to see if it is true.</a:t>
            </a:r>
          </a:p>
          <a:p>
            <a:endParaRPr lang="en-US" sz="2400" b="1" dirty="0">
              <a:solidFill>
                <a:srgbClr val="0000FF"/>
              </a:solidFill>
            </a:endParaRPr>
          </a:p>
          <a:p>
            <a:r>
              <a:rPr lang="en-US" sz="2400" b="1" dirty="0">
                <a:solidFill>
                  <a:srgbClr val="0000FF"/>
                </a:solidFill>
              </a:rPr>
              <a:t>17 + 12 = 31 	18 + 12 = 31 	19 + 12 = 31 	20 + 12 = 31</a:t>
            </a:r>
          </a:p>
          <a:p>
            <a:r>
              <a:rPr lang="en-US" sz="2400" b="1" dirty="0">
                <a:solidFill>
                  <a:srgbClr val="0000FF"/>
                </a:solidFill>
              </a:rPr>
              <a:t>        29 = 31  	        30 = 31                   31 = 31  	        32 = 31</a:t>
            </a:r>
          </a:p>
          <a:p>
            <a:r>
              <a:rPr lang="en-US" sz="2400" b="1" dirty="0">
                <a:solidFill>
                  <a:srgbClr val="0000FF"/>
                </a:solidFill>
              </a:rPr>
              <a:t>            No                          </a:t>
            </a:r>
            <a:r>
              <a:rPr lang="en-US" sz="2400" b="1" dirty="0" err="1">
                <a:solidFill>
                  <a:srgbClr val="0000FF"/>
                </a:solidFill>
              </a:rPr>
              <a:t>No</a:t>
            </a:r>
            <a:r>
              <a:rPr lang="en-US" sz="2400" b="1" dirty="0">
                <a:solidFill>
                  <a:srgbClr val="0000FF"/>
                </a:solidFill>
              </a:rPr>
              <a:t>                          Yes                        No</a:t>
            </a:r>
          </a:p>
          <a:p>
            <a:endParaRPr lang="en-US" sz="2400" b="1" dirty="0">
              <a:solidFill>
                <a:srgbClr val="0000FF"/>
              </a:solidFill>
            </a:endParaRPr>
          </a:p>
          <a:p>
            <a:r>
              <a:rPr lang="en-US" sz="2400" b="1" dirty="0">
                <a:solidFill>
                  <a:srgbClr val="0000FF"/>
                </a:solidFill>
              </a:rPr>
              <a:t>Answer:</a:t>
            </a:r>
          </a:p>
          <a:p>
            <a:r>
              <a:rPr lang="en-US" sz="2400" b="1" dirty="0">
                <a:solidFill>
                  <a:srgbClr val="0000FF"/>
                </a:solidFill>
              </a:rPr>
              <a:t>19 is the solution to y + 12 = 31</a:t>
            </a:r>
          </a:p>
        </p:txBody>
      </p:sp>
      <p:sp>
        <p:nvSpPr>
          <p:cNvPr id="3" name="Rectangle 2"/>
          <p:cNvSpPr/>
          <p:nvPr/>
        </p:nvSpPr>
        <p:spPr>
          <a:xfrm>
            <a:off x="-25400" y="4393406"/>
            <a:ext cx="11036300" cy="140200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833437" y="1012859"/>
            <a:ext cx="11009313" cy="5894016"/>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Try This:</a:t>
            </a:r>
          </a:p>
          <a:p>
            <a:endParaRPr lang="en-US" sz="2400" b="1" dirty="0">
              <a:solidFill>
                <a:srgbClr val="0000FF"/>
              </a:solidFill>
            </a:endParaRPr>
          </a:p>
          <a:p>
            <a:r>
              <a:rPr lang="en-US" sz="2400" b="1" dirty="0">
                <a:solidFill>
                  <a:srgbClr val="0000FF"/>
                </a:solidFill>
              </a:rPr>
              <a:t>Which of the following is a solution of the equation?</a:t>
            </a:r>
          </a:p>
          <a:p>
            <a:endParaRPr lang="en-US" sz="2400" b="1" dirty="0">
              <a:solidFill>
                <a:srgbClr val="0000FF"/>
              </a:solidFill>
            </a:endParaRPr>
          </a:p>
          <a:p>
            <a:pPr algn="ctr"/>
            <a:r>
              <a:rPr lang="en-US" sz="2400" b="1" dirty="0">
                <a:solidFill>
                  <a:srgbClr val="0000FF"/>
                </a:solidFill>
              </a:rPr>
              <a:t>2x + 4 = 18{4, 5, 6, 7}</a:t>
            </a:r>
          </a:p>
          <a:p>
            <a:endParaRPr lang="en-US" sz="2000" b="1" dirty="0">
              <a:solidFill>
                <a:srgbClr val="0000FF"/>
              </a:solidFill>
              <a:latin typeface="Arial - 23"/>
            </a:endParaRPr>
          </a:p>
          <a:p>
            <a:r>
              <a:rPr lang="en-US" sz="2400" b="1" dirty="0">
                <a:solidFill>
                  <a:srgbClr val="0000FF"/>
                </a:solidFill>
              </a:rPr>
              <a:t>Write the equation four times.  Each time replace x with one of the possible solutions </a:t>
            </a:r>
            <a:r>
              <a:rPr lang="en-US" sz="2400" b="1" dirty="0" smtClean="0">
                <a:solidFill>
                  <a:srgbClr val="0000FF"/>
                </a:solidFill>
              </a:rPr>
              <a:t>and </a:t>
            </a:r>
            <a:r>
              <a:rPr lang="en-US" sz="2400" b="1" dirty="0">
                <a:solidFill>
                  <a:srgbClr val="0000FF"/>
                </a:solidFill>
              </a:rPr>
              <a:t>simplify to see if it is true.</a:t>
            </a:r>
          </a:p>
          <a:p>
            <a:endParaRPr lang="en-US" sz="2400" b="1" dirty="0">
              <a:solidFill>
                <a:srgbClr val="0000FF"/>
              </a:solidFill>
            </a:endParaRPr>
          </a:p>
          <a:p>
            <a:r>
              <a:rPr lang="en-US" sz="2400" b="1" dirty="0">
                <a:solidFill>
                  <a:srgbClr val="0000FF"/>
                </a:solidFill>
              </a:rPr>
              <a:t>2(4) + 4 = 18	2(5) + 4 = 18	2(6) + 4 = 18	2(7) + 4 = 18</a:t>
            </a:r>
          </a:p>
          <a:p>
            <a:r>
              <a:rPr lang="en-US" sz="2400" b="1" dirty="0">
                <a:solidFill>
                  <a:srgbClr val="0000FF"/>
                </a:solidFill>
              </a:rPr>
              <a:t>    8 + 4 = 18	  10 + 4 = 18	  12 + 4 = 18	  14 + 4 = 18</a:t>
            </a:r>
          </a:p>
          <a:p>
            <a:r>
              <a:rPr lang="en-US" sz="2400" b="1" dirty="0">
                <a:solidFill>
                  <a:srgbClr val="0000FF"/>
                </a:solidFill>
              </a:rPr>
              <a:t>        12 = 18	        14 = 18	        16 = 18	        18 = 18</a:t>
            </a:r>
          </a:p>
          <a:p>
            <a:pPr lvl="1" indent="0"/>
            <a:r>
              <a:rPr lang="en-US" sz="2400" b="1" dirty="0">
                <a:solidFill>
                  <a:srgbClr val="0000FF"/>
                </a:solidFill>
              </a:rPr>
              <a:t>    No                         </a:t>
            </a:r>
            <a:r>
              <a:rPr lang="en-US" sz="2400" b="1" dirty="0" err="1">
                <a:solidFill>
                  <a:srgbClr val="0000FF"/>
                </a:solidFill>
              </a:rPr>
              <a:t>No</a:t>
            </a:r>
            <a:r>
              <a:rPr lang="en-US" sz="2400" b="1" dirty="0">
                <a:solidFill>
                  <a:srgbClr val="0000FF"/>
                </a:solidFill>
              </a:rPr>
              <a:t>                 </a:t>
            </a:r>
            <a:r>
              <a:rPr lang="en-US" sz="2400" b="1" dirty="0" err="1" smtClean="0">
                <a:solidFill>
                  <a:srgbClr val="0000FF"/>
                </a:solidFill>
              </a:rPr>
              <a:t>No</a:t>
            </a:r>
            <a:r>
              <a:rPr lang="en-US" sz="2400" b="1" dirty="0" smtClean="0">
                <a:solidFill>
                  <a:srgbClr val="0000FF"/>
                </a:solidFill>
              </a:rPr>
              <a:t>                     </a:t>
            </a:r>
            <a:r>
              <a:rPr lang="en-US" sz="2400" b="1" dirty="0">
                <a:solidFill>
                  <a:srgbClr val="0000FF"/>
                </a:solidFill>
              </a:rPr>
              <a:t>Yes</a:t>
            </a:r>
          </a:p>
          <a:p>
            <a:endParaRPr lang="en-US" sz="2000" b="1" dirty="0">
              <a:solidFill>
                <a:srgbClr val="0000FF"/>
              </a:solidFill>
              <a:latin typeface="Arial - 23"/>
            </a:endParaRPr>
          </a:p>
          <a:p>
            <a:r>
              <a:rPr lang="en-US" sz="2400" b="1" dirty="0">
                <a:solidFill>
                  <a:srgbClr val="0000FF"/>
                </a:solidFill>
                <a:latin typeface="Arial - 23"/>
              </a:rPr>
              <a:t>Answer:</a:t>
            </a:r>
          </a:p>
          <a:p>
            <a:r>
              <a:rPr lang="en-US" sz="2400" b="1" dirty="0">
                <a:solidFill>
                  <a:srgbClr val="0000FF"/>
                </a:solidFill>
                <a:latin typeface="Arial - 23"/>
              </a:rPr>
              <a:t>7 is the solution to 2x + 4 = 18</a:t>
            </a:r>
          </a:p>
        </p:txBody>
      </p:sp>
      <p:sp>
        <p:nvSpPr>
          <p:cNvPr id="3" name="Rectangle 2"/>
          <p:cNvSpPr/>
          <p:nvPr/>
        </p:nvSpPr>
        <p:spPr>
          <a:xfrm>
            <a:off x="-44450" y="4088605"/>
            <a:ext cx="11036300" cy="6069807"/>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813628" y="1040606"/>
            <a:ext cx="11064875" cy="6263348"/>
          </a:xfrm>
          <a:prstGeom prst="rect">
            <a:avLst/>
          </a:prstGeom>
          <a:noFill/>
          <a:ln w="9525">
            <a:noFill/>
            <a:miter lim="800000"/>
            <a:headEnd/>
            <a:tailEnd/>
          </a:ln>
        </p:spPr>
        <p:txBody>
          <a:bodyPr lIns="106774" tIns="53387" rIns="106774" bIns="53387">
            <a:spAutoFit/>
          </a:bodyPr>
          <a:lstStyle/>
          <a:p>
            <a:r>
              <a:rPr lang="en-US" sz="2800" b="1" dirty="0">
                <a:solidFill>
                  <a:srgbClr val="0000FF"/>
                </a:solidFill>
              </a:rPr>
              <a:t>Try This:</a:t>
            </a:r>
          </a:p>
          <a:p>
            <a:endParaRPr lang="en-US" sz="2800" b="1" dirty="0">
              <a:solidFill>
                <a:srgbClr val="0000FF"/>
              </a:solidFill>
            </a:endParaRPr>
          </a:p>
          <a:p>
            <a:r>
              <a:rPr lang="en-US" sz="2800" b="1" dirty="0">
                <a:solidFill>
                  <a:srgbClr val="0000FF"/>
                </a:solidFill>
              </a:rPr>
              <a:t>Which of the following is a solution of the equation?</a:t>
            </a:r>
          </a:p>
          <a:p>
            <a:endParaRPr lang="en-US" sz="2800" b="1" dirty="0">
              <a:solidFill>
                <a:srgbClr val="0000FF"/>
              </a:solidFill>
            </a:endParaRPr>
          </a:p>
          <a:p>
            <a:pPr algn="ctr"/>
            <a:r>
              <a:rPr lang="en-US" sz="2800" b="1" dirty="0">
                <a:solidFill>
                  <a:srgbClr val="0000FF"/>
                </a:solidFill>
              </a:rPr>
              <a:t>3y - 4 = 29 {10, 11, 12, 13}</a:t>
            </a:r>
          </a:p>
          <a:p>
            <a:endParaRPr lang="en-US" sz="2000" b="1" dirty="0">
              <a:solidFill>
                <a:srgbClr val="0000FF"/>
              </a:solidFill>
              <a:latin typeface="Arial - 23"/>
            </a:endParaRPr>
          </a:p>
          <a:p>
            <a:r>
              <a:rPr lang="en-US" sz="2400" b="1" dirty="0">
                <a:solidFill>
                  <a:srgbClr val="0000FF"/>
                </a:solidFill>
              </a:rPr>
              <a:t>Write the equation four times.  Each time replace x with one of the possible </a:t>
            </a:r>
            <a:r>
              <a:rPr lang="en-US" sz="2400" b="1" dirty="0" smtClean="0">
                <a:solidFill>
                  <a:srgbClr val="0000FF"/>
                </a:solidFill>
              </a:rPr>
              <a:t>solutions and </a:t>
            </a:r>
            <a:r>
              <a:rPr lang="en-US" sz="2400" b="1" dirty="0">
                <a:solidFill>
                  <a:srgbClr val="0000FF"/>
                </a:solidFill>
              </a:rPr>
              <a:t>simplify to see if it is true.</a:t>
            </a:r>
          </a:p>
          <a:p>
            <a:endParaRPr lang="en-US" sz="2400" b="1" dirty="0">
              <a:solidFill>
                <a:srgbClr val="0000FF"/>
              </a:solidFill>
            </a:endParaRPr>
          </a:p>
          <a:p>
            <a:r>
              <a:rPr lang="en-US" sz="2400" b="1" dirty="0">
                <a:solidFill>
                  <a:srgbClr val="0000FF"/>
                </a:solidFill>
              </a:rPr>
              <a:t>3(10) - 4 = 29	3(11) - 4 = 29	3(12) - 4 = 29	3(13) - 4 = 29</a:t>
            </a:r>
          </a:p>
          <a:p>
            <a:r>
              <a:rPr lang="en-US" sz="2400" b="1" dirty="0">
                <a:solidFill>
                  <a:srgbClr val="0000FF"/>
                </a:solidFill>
              </a:rPr>
              <a:t>    30 - 4 = 29	    33 - 4 = 29	     36- 4 = 29	    39 - 4 = 29</a:t>
            </a:r>
          </a:p>
          <a:p>
            <a:r>
              <a:rPr lang="en-US" sz="2400" b="1" dirty="0">
                <a:solidFill>
                  <a:srgbClr val="0000FF"/>
                </a:solidFill>
              </a:rPr>
              <a:t>         26 = 29	         29 = 29	         32 = 29	         35 = 29</a:t>
            </a:r>
          </a:p>
          <a:p>
            <a:r>
              <a:rPr lang="en-US" sz="2400" b="1" dirty="0">
                <a:solidFill>
                  <a:srgbClr val="0000FF"/>
                </a:solidFill>
              </a:rPr>
              <a:t>             No                    </a:t>
            </a:r>
            <a:r>
              <a:rPr lang="en-US" sz="2400" b="1" dirty="0" smtClean="0">
                <a:solidFill>
                  <a:srgbClr val="0000FF"/>
                </a:solidFill>
              </a:rPr>
              <a:t>Yes                    No                     </a:t>
            </a:r>
            <a:r>
              <a:rPr lang="en-US" sz="2400" b="1" dirty="0" err="1">
                <a:solidFill>
                  <a:srgbClr val="0000FF"/>
                </a:solidFill>
              </a:rPr>
              <a:t>No</a:t>
            </a:r>
            <a:endParaRPr lang="en-US" sz="2400" b="1" dirty="0">
              <a:solidFill>
                <a:srgbClr val="0000FF"/>
              </a:solidFill>
            </a:endParaRPr>
          </a:p>
          <a:p>
            <a:endParaRPr lang="en-US" sz="2400" b="1" dirty="0">
              <a:solidFill>
                <a:srgbClr val="0000FF"/>
              </a:solidFill>
            </a:endParaRPr>
          </a:p>
          <a:p>
            <a:r>
              <a:rPr lang="en-US" sz="2400" b="1" dirty="0">
                <a:solidFill>
                  <a:srgbClr val="0000FF"/>
                </a:solidFill>
              </a:rPr>
              <a:t>Answer:</a:t>
            </a:r>
          </a:p>
          <a:p>
            <a:r>
              <a:rPr lang="en-US" sz="2400" b="1" dirty="0">
                <a:solidFill>
                  <a:srgbClr val="0000FF"/>
                </a:solidFill>
              </a:rPr>
              <a:t>11 is the solution to 3y - 4 = 29</a:t>
            </a:r>
          </a:p>
        </p:txBody>
      </p:sp>
      <p:sp>
        <p:nvSpPr>
          <p:cNvPr id="3" name="Rectangle 2"/>
          <p:cNvSpPr/>
          <p:nvPr/>
        </p:nvSpPr>
        <p:spPr>
          <a:xfrm>
            <a:off x="-6350" y="4393406"/>
            <a:ext cx="11036300" cy="65524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793750" y="1035844"/>
            <a:ext cx="725487" cy="538162"/>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1</a:t>
            </a:r>
          </a:p>
        </p:txBody>
      </p:sp>
      <p:sp>
        <p:nvSpPr>
          <p:cNvPr id="15363" name="TextBox 2"/>
          <p:cNvSpPr txBox="1">
            <a:spLocks noChangeArrowheads="1"/>
          </p:cNvSpPr>
          <p:nvPr/>
        </p:nvSpPr>
        <p:spPr bwMode="auto">
          <a:xfrm>
            <a:off x="1757363" y="1040606"/>
            <a:ext cx="9278937" cy="969591"/>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Which of the following is a solution to the </a:t>
            </a:r>
            <a:r>
              <a:rPr lang="en-US" sz="2800" b="1" dirty="0" smtClean="0">
                <a:solidFill>
                  <a:srgbClr val="000000"/>
                </a:solidFill>
              </a:rPr>
              <a:t>equation:</a:t>
            </a:r>
          </a:p>
          <a:p>
            <a:pPr algn="ctr"/>
            <a:endParaRPr lang="en-US" sz="2800" b="1" dirty="0" smtClean="0">
              <a:solidFill>
                <a:srgbClr val="000000"/>
              </a:solidFill>
            </a:endParaRPr>
          </a:p>
        </p:txBody>
      </p:sp>
      <p:pic>
        <p:nvPicPr>
          <p:cNvPr id="15364" name="Picture 10" descr="41a0712f5de1484395c440b131dab862.png"/>
          <p:cNvPicPr>
            <a:picLocks/>
          </p:cNvPicPr>
          <p:nvPr/>
        </p:nvPicPr>
        <p:blipFill>
          <a:blip r:embed="rId3" cstate="print"/>
          <a:srcRect/>
          <a:stretch>
            <a:fillRect/>
          </a:stretch>
        </p:blipFill>
        <p:spPr bwMode="auto">
          <a:xfrm>
            <a:off x="96838" y="122238"/>
            <a:ext cx="4414837" cy="76200"/>
          </a:xfrm>
          <a:prstGeom prst="rect">
            <a:avLst/>
          </a:prstGeom>
          <a:solidFill>
            <a:srgbClr val="000000">
              <a:alpha val="0"/>
            </a:srgbClr>
          </a:solidFill>
          <a:ln w="9525">
            <a:noFill/>
            <a:miter lim="800000"/>
            <a:headEnd/>
            <a:tailEnd/>
          </a:ln>
        </p:spPr>
      </p:pic>
      <p:sp>
        <p:nvSpPr>
          <p:cNvPr id="5" name="Rectangle 4"/>
          <p:cNvSpPr/>
          <p:nvPr/>
        </p:nvSpPr>
        <p:spPr>
          <a:xfrm>
            <a:off x="2582794" y="1965186"/>
            <a:ext cx="4774064" cy="523220"/>
          </a:xfrm>
          <a:prstGeom prst="rect">
            <a:avLst/>
          </a:prstGeom>
        </p:spPr>
        <p:txBody>
          <a:bodyPr wrap="none">
            <a:spAutoFit/>
          </a:bodyPr>
          <a:lstStyle/>
          <a:p>
            <a:r>
              <a:rPr lang="en-US" sz="2800" b="1" dirty="0" smtClean="0">
                <a:solidFill>
                  <a:srgbClr val="000000"/>
                </a:solidFill>
              </a:rPr>
              <a:t> x + 17 = 21          {2, 3, 4, 5}</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869950" y="1040606"/>
            <a:ext cx="533400" cy="538162"/>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2</a:t>
            </a:r>
          </a:p>
        </p:txBody>
      </p:sp>
      <p:sp>
        <p:nvSpPr>
          <p:cNvPr id="16387" name="TextBox 2"/>
          <p:cNvSpPr txBox="1">
            <a:spLocks noChangeArrowheads="1"/>
          </p:cNvSpPr>
          <p:nvPr/>
        </p:nvSpPr>
        <p:spPr bwMode="auto">
          <a:xfrm>
            <a:off x="1784350" y="1040606"/>
            <a:ext cx="9780587" cy="861869"/>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is a solution to the equation:</a:t>
            </a:r>
          </a:p>
          <a:p>
            <a:endParaRPr lang="en-US" b="1" dirty="0">
              <a:solidFill>
                <a:srgbClr val="000000"/>
              </a:solidFill>
              <a:latin typeface="Arial - 24"/>
            </a:endParaRPr>
          </a:p>
        </p:txBody>
      </p:sp>
      <p:sp>
        <p:nvSpPr>
          <p:cNvPr id="5" name="Rectangle 4"/>
          <p:cNvSpPr/>
          <p:nvPr/>
        </p:nvSpPr>
        <p:spPr>
          <a:xfrm>
            <a:off x="2622550" y="1965186"/>
            <a:ext cx="5505033" cy="523220"/>
          </a:xfrm>
          <a:prstGeom prst="rect">
            <a:avLst/>
          </a:prstGeom>
        </p:spPr>
        <p:txBody>
          <a:bodyPr wrap="none">
            <a:spAutoFit/>
          </a:bodyPr>
          <a:lstStyle/>
          <a:p>
            <a:pPr algn="ctr"/>
            <a:r>
              <a:rPr lang="en-US" sz="2800" b="1" dirty="0" smtClean="0">
                <a:solidFill>
                  <a:srgbClr val="000000"/>
                </a:solidFill>
              </a:rPr>
              <a:t>m - 13 = 28          {39, 40, 41, 42}</a:t>
            </a:r>
            <a:endParaRPr lang="en-US" sz="2800" b="1" dirty="0">
              <a:solidFill>
                <a:srgbClr val="000000"/>
              </a:solidFill>
            </a:endParaRP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0350" y="273844"/>
            <a:ext cx="3886200" cy="607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818391" y="1011728"/>
            <a:ext cx="10374312" cy="538162"/>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a:t>
            </a:r>
          </a:p>
        </p:txBody>
      </p:sp>
      <p:sp>
        <p:nvSpPr>
          <p:cNvPr id="17411" name="TextBox 2"/>
          <p:cNvSpPr txBox="1">
            <a:spLocks noChangeArrowheads="1"/>
          </p:cNvSpPr>
          <p:nvPr/>
        </p:nvSpPr>
        <p:spPr bwMode="auto">
          <a:xfrm>
            <a:off x="1740797" y="1011728"/>
            <a:ext cx="978058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is a solution to the equation:</a:t>
            </a:r>
          </a:p>
          <a:p>
            <a:endParaRPr lang="en-US" sz="2800" b="1" dirty="0">
              <a:solidFill>
                <a:srgbClr val="000000"/>
              </a:solidFill>
            </a:endParaRPr>
          </a:p>
          <a:p>
            <a:r>
              <a:rPr lang="en-US" sz="2800" b="1" dirty="0" smtClean="0">
                <a:solidFill>
                  <a:srgbClr val="000000"/>
                </a:solidFill>
              </a:rPr>
              <a:t>         3x </a:t>
            </a:r>
            <a:r>
              <a:rPr lang="en-US" sz="2800" b="1" dirty="0">
                <a:solidFill>
                  <a:srgbClr val="000000"/>
                </a:solidFill>
              </a:rPr>
              <a:t>+ 5 = 32          {7, 8, 9, 10}</a:t>
            </a:r>
          </a:p>
        </p:txBody>
      </p:sp>
      <p:pic>
        <p:nvPicPr>
          <p:cNvPr id="17412" name="Picture 10" descr="c9972ceb34dd42b9a7f662fdcbc34824.png"/>
          <p:cNvPicPr>
            <a:picLocks/>
          </p:cNvPicPr>
          <p:nvPr/>
        </p:nvPicPr>
        <p:blipFill>
          <a:blip r:embed="rId3" cstate="print"/>
          <a:srcRect/>
          <a:stretch>
            <a:fillRect/>
          </a:stretch>
        </p:blipFill>
        <p:spPr bwMode="auto">
          <a:xfrm>
            <a:off x="82550" y="106363"/>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818391" y="1011728"/>
            <a:ext cx="10374312" cy="538162"/>
          </a:xfrm>
          <a:prstGeom prst="rect">
            <a:avLst/>
          </a:prstGeom>
          <a:noFill/>
          <a:ln w="9525">
            <a:noFill/>
            <a:miter lim="800000"/>
            <a:headEnd/>
            <a:tailEnd/>
          </a:ln>
        </p:spPr>
        <p:txBody>
          <a:bodyPr lIns="106774" tIns="53387" rIns="106774" bIns="53387">
            <a:spAutoFit/>
          </a:bodyPr>
          <a:lstStyle/>
          <a:p>
            <a:r>
              <a:rPr lang="en-US" sz="2800" b="1">
                <a:solidFill>
                  <a:srgbClr val="000000"/>
                </a:solidFill>
              </a:rPr>
              <a:t>4</a:t>
            </a:r>
          </a:p>
        </p:txBody>
      </p:sp>
      <p:sp>
        <p:nvSpPr>
          <p:cNvPr id="18435" name="TextBox 2"/>
          <p:cNvSpPr txBox="1">
            <a:spLocks noChangeArrowheads="1"/>
          </p:cNvSpPr>
          <p:nvPr/>
        </p:nvSpPr>
        <p:spPr bwMode="auto">
          <a:xfrm>
            <a:off x="1740797" y="1011728"/>
            <a:ext cx="978058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is a solution to the equation:</a:t>
            </a:r>
          </a:p>
          <a:p>
            <a:endParaRPr lang="en-US" sz="2800" b="1" dirty="0">
              <a:solidFill>
                <a:srgbClr val="000000"/>
              </a:solidFill>
            </a:endParaRPr>
          </a:p>
          <a:p>
            <a:r>
              <a:rPr lang="en-US" sz="2800" b="1" dirty="0" smtClean="0">
                <a:solidFill>
                  <a:srgbClr val="000000"/>
                </a:solidFill>
              </a:rPr>
              <a:t>         </a:t>
            </a:r>
            <a:r>
              <a:rPr lang="pl-PL" sz="2800" b="1" dirty="0" smtClean="0">
                <a:solidFill>
                  <a:srgbClr val="000000"/>
                </a:solidFill>
              </a:rPr>
              <a:t>12b </a:t>
            </a:r>
            <a:r>
              <a:rPr lang="pl-PL" sz="2800" b="1" dirty="0">
                <a:solidFill>
                  <a:srgbClr val="000000"/>
                </a:solidFill>
              </a:rPr>
              <a:t>= 132          {9, 10, 11, 12}</a:t>
            </a:r>
            <a:endParaRPr lang="en-US" sz="2800" b="1" dirty="0">
              <a:solidFill>
                <a:srgbClr val="000000"/>
              </a:solidFill>
            </a:endParaRPr>
          </a:p>
        </p:txBody>
      </p:sp>
      <p:pic>
        <p:nvPicPr>
          <p:cNvPr id="18436" name="Picture 10" descr="7dcd212d913d4ab8912636c0cad153d2.png"/>
          <p:cNvPicPr>
            <a:picLocks/>
          </p:cNvPicPr>
          <p:nvPr/>
        </p:nvPicPr>
        <p:blipFill>
          <a:blip r:embed="rId3" cstate="print"/>
          <a:srcRect/>
          <a:stretch>
            <a:fillRect/>
          </a:stretch>
        </p:blipFill>
        <p:spPr bwMode="auto">
          <a:xfrm>
            <a:off x="82550" y="106363"/>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793750" y="1035844"/>
            <a:ext cx="649287" cy="538162"/>
          </a:xfrm>
          <a:prstGeom prst="rect">
            <a:avLst/>
          </a:prstGeom>
          <a:noFill/>
          <a:ln w="9525">
            <a:noFill/>
            <a:miter lim="800000"/>
            <a:headEnd/>
            <a:tailEnd/>
          </a:ln>
        </p:spPr>
        <p:txBody>
          <a:bodyPr wrap="square" lIns="106774" tIns="53387" rIns="106774" bIns="53387">
            <a:spAutoFit/>
          </a:bodyPr>
          <a:lstStyle/>
          <a:p>
            <a:r>
              <a:rPr lang="en-US" sz="2800" b="1">
                <a:solidFill>
                  <a:srgbClr val="000000"/>
                </a:solidFill>
              </a:rPr>
              <a:t>5</a:t>
            </a:r>
          </a:p>
        </p:txBody>
      </p:sp>
      <p:sp>
        <p:nvSpPr>
          <p:cNvPr id="19459" name="TextBox 2"/>
          <p:cNvSpPr txBox="1">
            <a:spLocks noChangeArrowheads="1"/>
          </p:cNvSpPr>
          <p:nvPr/>
        </p:nvSpPr>
        <p:spPr bwMode="auto">
          <a:xfrm>
            <a:off x="1708150" y="1046970"/>
            <a:ext cx="9780587" cy="908036"/>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is a solution to the equation:</a:t>
            </a:r>
          </a:p>
          <a:p>
            <a:endParaRPr lang="en-US" sz="2400" b="1" dirty="0">
              <a:solidFill>
                <a:srgbClr val="000000"/>
              </a:solidFill>
            </a:endParaRPr>
          </a:p>
        </p:txBody>
      </p:sp>
      <p:pic>
        <p:nvPicPr>
          <p:cNvPr id="19460" name="Picture 10" descr="84775abb84cc43fbb2ec40cba30e171d.png"/>
          <p:cNvPicPr>
            <a:picLocks/>
          </p:cNvPicPr>
          <p:nvPr/>
        </p:nvPicPr>
        <p:blipFill>
          <a:blip r:embed="rId3" cstate="print"/>
          <a:srcRect/>
          <a:stretch>
            <a:fillRect/>
          </a:stretch>
        </p:blipFill>
        <p:spPr bwMode="auto">
          <a:xfrm>
            <a:off x="96838" y="106363"/>
            <a:ext cx="4414837" cy="76200"/>
          </a:xfrm>
          <a:prstGeom prst="rect">
            <a:avLst/>
          </a:prstGeom>
          <a:solidFill>
            <a:srgbClr val="000000">
              <a:alpha val="0"/>
            </a:srgbClr>
          </a:solidFill>
          <a:ln w="9525">
            <a:noFill/>
            <a:miter lim="800000"/>
            <a:headEnd/>
            <a:tailEnd/>
          </a:ln>
        </p:spPr>
      </p:pic>
      <p:sp>
        <p:nvSpPr>
          <p:cNvPr id="5" name="Rectangle 4"/>
          <p:cNvSpPr/>
          <p:nvPr/>
        </p:nvSpPr>
        <p:spPr>
          <a:xfrm>
            <a:off x="2627103" y="1965186"/>
            <a:ext cx="5405647" cy="523220"/>
          </a:xfrm>
          <a:prstGeom prst="rect">
            <a:avLst/>
          </a:prstGeom>
        </p:spPr>
        <p:txBody>
          <a:bodyPr wrap="none">
            <a:spAutoFit/>
          </a:bodyPr>
          <a:lstStyle/>
          <a:p>
            <a:pPr algn="ctr"/>
            <a:r>
              <a:rPr lang="en-US" sz="2800" b="1" dirty="0" smtClean="0">
                <a:solidFill>
                  <a:srgbClr val="000000"/>
                </a:solidFill>
              </a:rPr>
              <a:t>3p - 4 = 38          {12, 13, 14, 15}</a:t>
            </a:r>
            <a:endParaRPr lang="en-US" sz="2800" b="1"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851659" y="1040606"/>
            <a:ext cx="9904413" cy="269314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What have you noticed about the number of solutions to each equation?</a:t>
            </a:r>
          </a:p>
          <a:p>
            <a:endParaRPr lang="en-US" sz="2400" b="1" dirty="0">
              <a:solidFill>
                <a:srgbClr val="0000FF"/>
              </a:solidFill>
            </a:endParaRPr>
          </a:p>
          <a:p>
            <a:r>
              <a:rPr lang="en-US" sz="2400" b="1" dirty="0">
                <a:solidFill>
                  <a:srgbClr val="0000FF"/>
                </a:solidFill>
              </a:rPr>
              <a:t>Each equation has only one solution.  There is only one value of the variable that will make each equation true.</a:t>
            </a:r>
          </a:p>
          <a:p>
            <a:endParaRPr lang="en-US" sz="2400" b="1" dirty="0">
              <a:solidFill>
                <a:srgbClr val="0000FF"/>
              </a:solidFill>
            </a:endParaRPr>
          </a:p>
          <a:p>
            <a:r>
              <a:rPr lang="en-US" sz="2400" b="1" dirty="0">
                <a:solidFill>
                  <a:srgbClr val="0000FF"/>
                </a:solidFill>
              </a:rPr>
              <a:t>Once you find the solution, you do not need to look any further!</a:t>
            </a:r>
          </a:p>
        </p:txBody>
      </p:sp>
      <p:sp>
        <p:nvSpPr>
          <p:cNvPr id="3" name="Rectangle 2"/>
          <p:cNvSpPr/>
          <p:nvPr/>
        </p:nvSpPr>
        <p:spPr>
          <a:xfrm>
            <a:off x="0" y="2031206"/>
            <a:ext cx="11036300" cy="8127207"/>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Box 1">
            <a:hlinkClick r:id="rId2"/>
          </p:cNvPr>
          <p:cNvSpPr txBox="1">
            <a:spLocks noChangeArrowheads="1"/>
          </p:cNvSpPr>
          <p:nvPr/>
        </p:nvSpPr>
        <p:spPr bwMode="auto">
          <a:xfrm>
            <a:off x="4165600" y="6448425"/>
            <a:ext cx="3200400" cy="476250"/>
          </a:xfrm>
          <a:prstGeom prst="rect">
            <a:avLst/>
          </a:prstGeom>
          <a:noFill/>
          <a:ln w="9525">
            <a:noFill/>
            <a:miter lim="800000"/>
            <a:headEnd/>
            <a:tailEnd/>
          </a:ln>
        </p:spPr>
        <p:txBody>
          <a:bodyPr lIns="106774" tIns="53387" rIns="106774" bIns="53387">
            <a:spAutoFit/>
          </a:bodyPr>
          <a:lstStyle/>
          <a:p>
            <a:pPr algn="ctr"/>
            <a:r>
              <a:rPr lang="en-US" sz="2400" b="1">
                <a:solidFill>
                  <a:srgbClr val="0000FF"/>
                </a:solidFill>
              </a:rPr>
              <a:t>www.njctl.org</a:t>
            </a:r>
          </a:p>
        </p:txBody>
      </p:sp>
      <p:pic>
        <p:nvPicPr>
          <p:cNvPr id="3075" name="Picture 2" descr="NJ C4TL.png">
            <a:hlinkClick r:id="rId2"/>
          </p:cNvPr>
          <p:cNvPicPr>
            <a:picLocks/>
          </p:cNvPicPr>
          <p:nvPr/>
        </p:nvPicPr>
        <p:blipFill>
          <a:blip r:embed="rId3" cstate="print"/>
          <a:srcRect/>
          <a:stretch>
            <a:fillRect/>
          </a:stretch>
        </p:blipFill>
        <p:spPr bwMode="auto">
          <a:xfrm>
            <a:off x="1138238" y="90488"/>
            <a:ext cx="1712912" cy="2917825"/>
          </a:xfrm>
          <a:prstGeom prst="rect">
            <a:avLst/>
          </a:prstGeom>
          <a:solidFill>
            <a:srgbClr val="000000">
              <a:alpha val="0"/>
            </a:srgbClr>
          </a:solidFill>
          <a:ln w="9525">
            <a:noFill/>
            <a:miter lim="800000"/>
            <a:headEnd/>
            <a:tailEnd/>
          </a:ln>
        </p:spPr>
      </p:pic>
      <p:sp>
        <p:nvSpPr>
          <p:cNvPr id="3076" name="TextBox 3"/>
          <p:cNvSpPr txBox="1">
            <a:spLocks noChangeArrowheads="1"/>
          </p:cNvSpPr>
          <p:nvPr/>
        </p:nvSpPr>
        <p:spPr bwMode="auto">
          <a:xfrm>
            <a:off x="4552950" y="5260975"/>
            <a:ext cx="2179638" cy="477838"/>
          </a:xfrm>
          <a:prstGeom prst="rect">
            <a:avLst/>
          </a:prstGeom>
          <a:noFill/>
          <a:ln w="9525">
            <a:noFill/>
            <a:miter lim="800000"/>
            <a:headEnd/>
            <a:tailEnd/>
          </a:ln>
        </p:spPr>
        <p:txBody>
          <a:bodyPr lIns="106774" tIns="53387" rIns="106774" bIns="53387">
            <a:spAutoFit/>
          </a:bodyPr>
          <a:lstStyle/>
          <a:p>
            <a:pPr algn="ctr"/>
            <a:r>
              <a:rPr lang="en-US" sz="2400" b="1" dirty="0" smtClean="0">
                <a:solidFill>
                  <a:srgbClr val="0000FF"/>
                </a:solidFill>
              </a:rPr>
              <a:t>2013-04-19</a:t>
            </a:r>
            <a:endParaRPr lang="en-US" sz="2400" b="1" dirty="0">
              <a:solidFill>
                <a:srgbClr val="0000FF"/>
              </a:solidFill>
            </a:endParaRPr>
          </a:p>
        </p:txBody>
      </p:sp>
      <p:pic>
        <p:nvPicPr>
          <p:cNvPr id="3077" name="Picture 4" descr="NJ C4TL.png">
            <a:hlinkClick r:id="rId2"/>
          </p:cNvPr>
          <p:cNvPicPr>
            <a:picLocks/>
          </p:cNvPicPr>
          <p:nvPr/>
        </p:nvPicPr>
        <p:blipFill>
          <a:blip r:embed="rId3" cstate="print"/>
          <a:srcRect/>
          <a:stretch>
            <a:fillRect/>
          </a:stretch>
        </p:blipFill>
        <p:spPr bwMode="auto">
          <a:xfrm>
            <a:off x="8489950" y="60325"/>
            <a:ext cx="1712913" cy="2917825"/>
          </a:xfrm>
          <a:prstGeom prst="rect">
            <a:avLst/>
          </a:prstGeom>
          <a:solidFill>
            <a:srgbClr val="000000">
              <a:alpha val="0"/>
            </a:srgbClr>
          </a:solidFill>
          <a:ln w="9525">
            <a:noFill/>
            <a:miter lim="800000"/>
            <a:headEnd/>
            <a:tailEnd/>
          </a:ln>
        </p:spPr>
      </p:pic>
      <p:sp>
        <p:nvSpPr>
          <p:cNvPr id="3078" name="TextBox 5"/>
          <p:cNvSpPr txBox="1">
            <a:spLocks noChangeArrowheads="1"/>
          </p:cNvSpPr>
          <p:nvPr/>
        </p:nvSpPr>
        <p:spPr bwMode="auto">
          <a:xfrm>
            <a:off x="1117600" y="1520825"/>
            <a:ext cx="8801100" cy="2324100"/>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6th Grade Math</a:t>
            </a:r>
          </a:p>
          <a:p>
            <a:pPr algn="ctr"/>
            <a:endParaRPr lang="en-US" sz="4800" b="1" dirty="0">
              <a:solidFill>
                <a:srgbClr val="0000FF"/>
              </a:solidFill>
            </a:endParaRPr>
          </a:p>
          <a:p>
            <a:pPr algn="ctr"/>
            <a:r>
              <a:rPr lang="en-US" sz="4800" b="1" dirty="0">
                <a:solidFill>
                  <a:srgbClr val="0000FF"/>
                </a:solidFill>
              </a:rPr>
              <a:t>Equations &amp; Inequalities</a:t>
            </a:r>
          </a:p>
        </p:txBody>
      </p:sp>
      <p:pic>
        <p:nvPicPr>
          <p:cNvPr id="3079" name="Picture 6">
            <a:hlinkClick r:id="rId2"/>
          </p:cNvPr>
          <p:cNvPicPr>
            <a:picLocks/>
          </p:cNvPicPr>
          <p:nvPr/>
        </p:nvPicPr>
        <p:blipFill>
          <a:blip r:embed="rId3" cstate="print"/>
          <a:srcRect/>
          <a:stretch>
            <a:fillRect/>
          </a:stretch>
        </p:blipFill>
        <p:spPr bwMode="auto">
          <a:xfrm>
            <a:off x="1098550" y="31750"/>
            <a:ext cx="1982788" cy="2901950"/>
          </a:xfrm>
          <a:prstGeom prst="rect">
            <a:avLst/>
          </a:prstGeom>
          <a:solidFill>
            <a:srgbClr val="000000">
              <a:alpha val="0"/>
            </a:srgbClr>
          </a:solidFill>
          <a:ln w="9525">
            <a:noFill/>
            <a:miter lim="800000"/>
            <a:headEnd/>
            <a:tailEnd/>
          </a:ln>
        </p:spPr>
      </p:pic>
      <p:pic>
        <p:nvPicPr>
          <p:cNvPr id="3080" name="Picture 7">
            <a:hlinkClick r:id="rId2"/>
          </p:cNvPr>
          <p:cNvPicPr>
            <a:picLocks/>
          </p:cNvPicPr>
          <p:nvPr/>
        </p:nvPicPr>
        <p:blipFill>
          <a:blip r:embed="rId3" cstate="print"/>
          <a:srcRect/>
          <a:stretch>
            <a:fillRect/>
          </a:stretch>
        </p:blipFill>
        <p:spPr bwMode="auto">
          <a:xfrm>
            <a:off x="8170863" y="30163"/>
            <a:ext cx="2071687" cy="2903537"/>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0" y="775562"/>
            <a:ext cx="11036300" cy="846480"/>
          </a:xfrm>
          <a:prstGeom prst="rect">
            <a:avLst/>
          </a:prstGeom>
          <a:noFill/>
          <a:ln w="9525">
            <a:noFill/>
            <a:miter lim="800000"/>
            <a:headEnd/>
            <a:tailEnd/>
          </a:ln>
        </p:spPr>
        <p:txBody>
          <a:bodyPr wrap="square" lIns="106774" tIns="53387" rIns="106774" bIns="53387">
            <a:spAutoFit/>
          </a:bodyPr>
          <a:lstStyle/>
          <a:p>
            <a:pPr algn="ctr"/>
            <a:r>
              <a:rPr lang="en-US" sz="4800" b="1" dirty="0">
                <a:solidFill>
                  <a:srgbClr val="0000FF"/>
                </a:solidFill>
              </a:rPr>
              <a:t>Inverse Operations</a:t>
            </a:r>
          </a:p>
        </p:txBody>
      </p:sp>
      <p:sp>
        <p:nvSpPr>
          <p:cNvPr id="21507" name="TextBox 2">
            <a:hlinkClick r:id="rId2" action="ppaction://hlinksldjump"/>
          </p:cNvPr>
          <p:cNvSpPr txBox="1">
            <a:spLocks noChangeArrowheads="1"/>
          </p:cNvSpPr>
          <p:nvPr/>
        </p:nvSpPr>
        <p:spPr bwMode="auto">
          <a:xfrm>
            <a:off x="7683501" y="3741012"/>
            <a:ext cx="1416050" cy="1031875"/>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 </a:t>
            </a:r>
          </a:p>
          <a:p>
            <a:r>
              <a:rPr lang="en-US" sz="2000" b="1" i="1" dirty="0">
                <a:solidFill>
                  <a:srgbClr val="0000FF"/>
                </a:solidFill>
              </a:rPr>
              <a:t>Table of  </a:t>
            </a:r>
          </a:p>
          <a:p>
            <a:r>
              <a:rPr lang="en-US" sz="2000" b="1" i="1" dirty="0">
                <a:solidFill>
                  <a:srgbClr val="0000FF"/>
                </a:solidFill>
              </a:rPr>
              <a:t>Contents</a:t>
            </a:r>
          </a:p>
        </p:txBody>
      </p:sp>
      <p:sp>
        <p:nvSpPr>
          <p:cNvPr id="4" name="Freeform 3">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817563" y="1085056"/>
            <a:ext cx="10263187" cy="5278463"/>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Why are we moving on to Solving Equations?</a:t>
            </a:r>
          </a:p>
          <a:p>
            <a:endParaRPr lang="en-US" sz="2400" b="1" dirty="0">
              <a:solidFill>
                <a:srgbClr val="0000FF"/>
              </a:solidFill>
            </a:endParaRPr>
          </a:p>
          <a:p>
            <a:r>
              <a:rPr lang="en-US" sz="2400" b="1" dirty="0">
                <a:solidFill>
                  <a:srgbClr val="0000FF"/>
                </a:solidFill>
              </a:rPr>
              <a:t>First we evaluated expressions where we were given the value </a:t>
            </a:r>
            <a:endParaRPr lang="en-US" sz="2400" b="1" dirty="0" smtClean="0">
              <a:solidFill>
                <a:srgbClr val="0000FF"/>
              </a:solidFill>
            </a:endParaRPr>
          </a:p>
          <a:p>
            <a:r>
              <a:rPr lang="en-US" sz="2400" b="1" dirty="0" smtClean="0">
                <a:solidFill>
                  <a:srgbClr val="0000FF"/>
                </a:solidFill>
              </a:rPr>
              <a:t>of </a:t>
            </a:r>
            <a:r>
              <a:rPr lang="en-US" sz="2400" b="1" dirty="0">
                <a:solidFill>
                  <a:srgbClr val="0000FF"/>
                </a:solidFill>
              </a:rPr>
              <a:t>the variable and had which solution made the equation true.</a:t>
            </a:r>
          </a:p>
          <a:p>
            <a:endParaRPr lang="en-US" sz="2400" b="1" dirty="0">
              <a:solidFill>
                <a:srgbClr val="0000FF"/>
              </a:solidFill>
            </a:endParaRPr>
          </a:p>
          <a:p>
            <a:r>
              <a:rPr lang="en-US" sz="2400" b="1" dirty="0">
                <a:solidFill>
                  <a:srgbClr val="0000FF"/>
                </a:solidFill>
              </a:rPr>
              <a:t>Now, we are told what the expression equals and we need to </a:t>
            </a:r>
            <a:endParaRPr lang="en-US" sz="2400" b="1" dirty="0" smtClean="0">
              <a:solidFill>
                <a:srgbClr val="0000FF"/>
              </a:solidFill>
            </a:endParaRPr>
          </a:p>
          <a:p>
            <a:r>
              <a:rPr lang="en-US" sz="2400" b="1" dirty="0" smtClean="0">
                <a:solidFill>
                  <a:srgbClr val="0000FF"/>
                </a:solidFill>
              </a:rPr>
              <a:t>find </a:t>
            </a:r>
            <a:r>
              <a:rPr lang="en-US" sz="2400" b="1" dirty="0">
                <a:solidFill>
                  <a:srgbClr val="0000FF"/>
                </a:solidFill>
              </a:rPr>
              <a:t>the value of the variable.</a:t>
            </a:r>
          </a:p>
          <a:p>
            <a:endParaRPr lang="en-US" sz="2400" b="1" dirty="0">
              <a:solidFill>
                <a:srgbClr val="0000FF"/>
              </a:solidFill>
            </a:endParaRPr>
          </a:p>
          <a:p>
            <a:r>
              <a:rPr lang="en-US" sz="2400" b="1" dirty="0">
                <a:solidFill>
                  <a:srgbClr val="0000FF"/>
                </a:solidFill>
              </a:rPr>
              <a:t>When solving equations, the goal is to isolate the variable on </a:t>
            </a:r>
            <a:endParaRPr lang="en-US" sz="2400" b="1" dirty="0" smtClean="0">
              <a:solidFill>
                <a:srgbClr val="0000FF"/>
              </a:solidFill>
            </a:endParaRPr>
          </a:p>
          <a:p>
            <a:r>
              <a:rPr lang="en-US" sz="2400" b="1" dirty="0" smtClean="0">
                <a:solidFill>
                  <a:srgbClr val="0000FF"/>
                </a:solidFill>
              </a:rPr>
              <a:t>one </a:t>
            </a:r>
            <a:r>
              <a:rPr lang="en-US" sz="2400" b="1" dirty="0">
                <a:solidFill>
                  <a:srgbClr val="0000FF"/>
                </a:solidFill>
              </a:rPr>
              <a:t>side of the equation in order to determine its value (the </a:t>
            </a:r>
            <a:endParaRPr lang="en-US" sz="2400" b="1" dirty="0" smtClean="0">
              <a:solidFill>
                <a:srgbClr val="0000FF"/>
              </a:solidFill>
            </a:endParaRPr>
          </a:p>
          <a:p>
            <a:r>
              <a:rPr lang="en-US" sz="2400" b="1" dirty="0" smtClean="0">
                <a:solidFill>
                  <a:srgbClr val="0000FF"/>
                </a:solidFill>
              </a:rPr>
              <a:t>value </a:t>
            </a:r>
            <a:r>
              <a:rPr lang="en-US" sz="2400" b="1" dirty="0">
                <a:solidFill>
                  <a:srgbClr val="0000FF"/>
                </a:solidFill>
              </a:rPr>
              <a:t>that makes the equation true).</a:t>
            </a:r>
          </a:p>
          <a:p>
            <a:endParaRPr lang="en-US" sz="2400" b="1" dirty="0">
              <a:solidFill>
                <a:srgbClr val="0000FF"/>
              </a:solidFill>
            </a:endParaRPr>
          </a:p>
          <a:p>
            <a:r>
              <a:rPr lang="en-US" sz="2400" b="1" dirty="0">
                <a:solidFill>
                  <a:srgbClr val="0000FF"/>
                </a:solidFill>
              </a:rPr>
              <a:t>This will eliminate the guess &amp; check of testing possible </a:t>
            </a:r>
            <a:endParaRPr lang="en-US" sz="2400" b="1" dirty="0" smtClean="0">
              <a:solidFill>
                <a:srgbClr val="0000FF"/>
              </a:solidFill>
            </a:endParaRPr>
          </a:p>
          <a:p>
            <a:r>
              <a:rPr lang="en-US" sz="2400" b="1" dirty="0" smtClean="0">
                <a:solidFill>
                  <a:srgbClr val="0000FF"/>
                </a:solidFill>
              </a:rPr>
              <a:t>solutions</a:t>
            </a:r>
            <a:r>
              <a:rPr lang="en-US" sz="2400" b="1" dirty="0">
                <a:solidFill>
                  <a:srgbClr val="0000FF"/>
                </a:solidFill>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946150" y="1421398"/>
            <a:ext cx="8610600" cy="6324808"/>
          </a:xfrm>
          <a:prstGeom prst="rect">
            <a:avLst/>
          </a:prstGeom>
          <a:noFill/>
        </p:spPr>
        <p:txBody>
          <a:bodyPr wrap="square" rtlCol="0">
            <a:spAutoFit/>
          </a:bodyPr>
          <a:lstStyle/>
          <a:p>
            <a:r>
              <a:rPr lang="en-US" sz="2400" b="1" dirty="0">
                <a:solidFill>
                  <a:srgbClr val="0000FF"/>
                </a:solidFill>
              </a:rPr>
              <a:t>In order to solve an equation containing a variable, you need to use inverse operations.</a:t>
            </a:r>
          </a:p>
          <a:p>
            <a:endParaRPr lang="en-US" sz="2400" b="1" dirty="0">
              <a:solidFill>
                <a:srgbClr val="0000FF"/>
              </a:solidFill>
            </a:endParaRPr>
          </a:p>
          <a:p>
            <a:r>
              <a:rPr lang="en-US" sz="2400" b="1" dirty="0">
                <a:solidFill>
                  <a:srgbClr val="0000FF"/>
                </a:solidFill>
              </a:rPr>
              <a:t>Inverse operations are operations that are opposites, or undo one another.</a:t>
            </a:r>
          </a:p>
          <a:p>
            <a:endParaRPr lang="en-US" sz="2400" b="1" dirty="0">
              <a:solidFill>
                <a:srgbClr val="0000FF"/>
              </a:solidFill>
            </a:endParaRPr>
          </a:p>
          <a:p>
            <a:r>
              <a:rPr lang="en-US" sz="2400" b="1" dirty="0">
                <a:solidFill>
                  <a:srgbClr val="0000FF"/>
                </a:solidFill>
              </a:rPr>
              <a:t>Can you name the inverse of each operation?</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Addition   Subtraction</a:t>
            </a:r>
          </a:p>
          <a:p>
            <a:endParaRPr lang="en-US" sz="2400" b="1" dirty="0">
              <a:solidFill>
                <a:srgbClr val="0000FF"/>
              </a:solidFill>
            </a:endParaRPr>
          </a:p>
          <a:p>
            <a:r>
              <a:rPr lang="en-US" sz="2400" b="1" dirty="0">
                <a:solidFill>
                  <a:srgbClr val="0000FF"/>
                </a:solidFill>
              </a:rPr>
              <a:t>Subtraction   Addition </a:t>
            </a:r>
          </a:p>
          <a:p>
            <a:endParaRPr lang="en-US" sz="2400" b="1" dirty="0">
              <a:solidFill>
                <a:srgbClr val="0000FF"/>
              </a:solidFill>
            </a:endParaRPr>
          </a:p>
          <a:p>
            <a:r>
              <a:rPr lang="en-US" sz="2400" b="1" dirty="0">
                <a:solidFill>
                  <a:srgbClr val="0000FF"/>
                </a:solidFill>
              </a:rPr>
              <a:t>Multiplication   Division</a:t>
            </a:r>
          </a:p>
          <a:p>
            <a:endParaRPr lang="en-US" sz="2400" b="1" dirty="0">
              <a:solidFill>
                <a:srgbClr val="0000FF"/>
              </a:solidFill>
            </a:endParaRPr>
          </a:p>
          <a:p>
            <a:r>
              <a:rPr lang="en-US" sz="2400" b="1" dirty="0">
                <a:solidFill>
                  <a:srgbClr val="0000FF"/>
                </a:solidFill>
              </a:rPr>
              <a:t>Division  Multiplication</a:t>
            </a:r>
          </a:p>
          <a:p>
            <a:endParaRPr lang="en-US" dirty="0"/>
          </a:p>
        </p:txBody>
      </p:sp>
      <p:sp>
        <p:nvSpPr>
          <p:cNvPr id="4" name="Rectangle 3"/>
          <p:cNvSpPr/>
          <p:nvPr/>
        </p:nvSpPr>
        <p:spPr>
          <a:xfrm>
            <a:off x="2470150" y="4583802"/>
            <a:ext cx="1828800" cy="64008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27350" y="5384006"/>
            <a:ext cx="1828800" cy="64008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55950" y="6222206"/>
            <a:ext cx="1828800" cy="64008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393950" y="7029926"/>
            <a:ext cx="2103120" cy="64008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4" grpId="0" animBg="1"/>
      <p:bldP spid="5" grpId="0" animBg="1"/>
      <p:bldP spid="6"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cxnSp>
        <p:nvCxnSpPr>
          <p:cNvPr id="10" name="Straight Connector 9"/>
          <p:cNvCxnSpPr/>
          <p:nvPr/>
        </p:nvCxnSpPr>
        <p:spPr>
          <a:xfrm>
            <a:off x="2470150" y="5003006"/>
            <a:ext cx="1219200" cy="0"/>
          </a:xfrm>
          <a:prstGeom prst="line">
            <a:avLst/>
          </a:prstGeom>
          <a:ln w="50800" cap="sq" cmpd="sng" algn="ctr">
            <a:solidFill>
              <a:srgbClr val="0000FF"/>
            </a:solidFill>
            <a:prstDash val="dash"/>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4578" name="TextBox 1"/>
          <p:cNvSpPr txBox="1">
            <a:spLocks noChangeArrowheads="1"/>
          </p:cNvSpPr>
          <p:nvPr/>
        </p:nvSpPr>
        <p:spPr bwMode="auto">
          <a:xfrm>
            <a:off x="793750" y="1061244"/>
            <a:ext cx="9215437" cy="417036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When solving equations we are going to use the 4 basic inverse operations:</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 Addition              </a:t>
            </a:r>
            <a:r>
              <a:rPr lang="en-US" sz="2400" b="1" dirty="0" smtClean="0">
                <a:solidFill>
                  <a:srgbClr val="0000FF"/>
                </a:solidFill>
              </a:rPr>
              <a:t>            Subtraction</a:t>
            </a:r>
            <a:endParaRPr lang="en-US" sz="2400" b="1" dirty="0">
              <a:solidFill>
                <a:srgbClr val="0000FF"/>
              </a:solidFill>
            </a:endParaRPr>
          </a:p>
          <a:p>
            <a:endParaRPr lang="en-US" sz="2400" b="1" dirty="0">
              <a:solidFill>
                <a:srgbClr val="0000FF"/>
              </a:solidFill>
            </a:endParaRPr>
          </a:p>
          <a:p>
            <a:r>
              <a:rPr lang="en-US" sz="2400" b="1" dirty="0">
                <a:solidFill>
                  <a:srgbClr val="0000FF"/>
                </a:solidFill>
              </a:rPr>
              <a:t> Multiplication            </a:t>
            </a:r>
            <a:r>
              <a:rPr lang="en-US" sz="2400" b="1" dirty="0" smtClean="0">
                <a:solidFill>
                  <a:srgbClr val="0000FF"/>
                </a:solidFill>
              </a:rPr>
              <a:t>     Division</a:t>
            </a:r>
            <a:endParaRPr lang="en-US" sz="2400" b="1" dirty="0">
              <a:solidFill>
                <a:srgbClr val="0000FF"/>
              </a:solidFill>
            </a:endParaRPr>
          </a:p>
          <a:p>
            <a:endParaRPr lang="en-US" sz="2400" b="1" dirty="0">
              <a:solidFill>
                <a:srgbClr val="0000FF"/>
              </a:solidFill>
            </a:endParaRPr>
          </a:p>
          <a:p>
            <a:r>
              <a:rPr lang="en-US" sz="2400" b="1" dirty="0">
                <a:solidFill>
                  <a:srgbClr val="0000FF"/>
                </a:solidFill>
              </a:rPr>
              <a:t>Can you think of any others?</a:t>
            </a:r>
          </a:p>
          <a:p>
            <a:endParaRPr lang="en-US" sz="2400" b="1" dirty="0">
              <a:solidFill>
                <a:srgbClr val="0000FF"/>
              </a:solidFill>
            </a:endParaRPr>
          </a:p>
          <a:p>
            <a:r>
              <a:rPr lang="en-US" sz="2400" b="1" dirty="0">
                <a:solidFill>
                  <a:srgbClr val="0000FF"/>
                </a:solidFill>
              </a:rPr>
              <a:t> Squaring            </a:t>
            </a:r>
            <a:r>
              <a:rPr lang="en-US" sz="2400" b="1" dirty="0" smtClean="0">
                <a:solidFill>
                  <a:srgbClr val="0000FF"/>
                </a:solidFill>
              </a:rPr>
              <a:t>      </a:t>
            </a:r>
            <a:r>
              <a:rPr lang="en-US" sz="2400" b="1" dirty="0">
                <a:solidFill>
                  <a:srgbClr val="0000FF"/>
                </a:solidFill>
              </a:rPr>
              <a:t>Square Root</a:t>
            </a:r>
          </a:p>
        </p:txBody>
      </p:sp>
      <p:cxnSp>
        <p:nvCxnSpPr>
          <p:cNvPr id="3" name="Straight Connector 2"/>
          <p:cNvCxnSpPr/>
          <p:nvPr/>
        </p:nvCxnSpPr>
        <p:spPr>
          <a:xfrm>
            <a:off x="2620962" y="2788444"/>
            <a:ext cx="1525588" cy="0"/>
          </a:xfrm>
          <a:prstGeom prst="line">
            <a:avLst/>
          </a:prstGeom>
          <a:ln w="50800" cap="sq" cmpd="sng" algn="ctr">
            <a:solidFill>
              <a:srgbClr val="0000FF"/>
            </a:solidFill>
            <a:prstDash val="dash"/>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887015" y="4758531"/>
            <a:ext cx="4993482" cy="488950"/>
          </a:xfrm>
          <a:custGeom>
            <a:avLst/>
            <a:gdLst/>
            <a:ahLst/>
            <a:cxnLst/>
            <a:rect l="0" t="0" r="0" b="0"/>
            <a:pathLst>
              <a:path w="2095247" h="535687">
                <a:moveTo>
                  <a:pt x="0" y="0"/>
                </a:moveTo>
                <a:lnTo>
                  <a:pt x="2095246" y="0"/>
                </a:lnTo>
                <a:lnTo>
                  <a:pt x="2095246" y="535686"/>
                </a:lnTo>
                <a:lnTo>
                  <a:pt x="0" y="535686"/>
                </a:lnTo>
                <a:close/>
              </a:path>
            </a:pathLst>
          </a:custGeom>
          <a:solidFill>
            <a:srgbClr val="C0FFFF"/>
          </a:solidFill>
          <a:ln w="38100" cap="flat" cmpd="sng" algn="ctr">
            <a:solidFill>
              <a:srgbClr val="C0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a:p>
        </p:txBody>
      </p:sp>
      <p:cxnSp>
        <p:nvCxnSpPr>
          <p:cNvPr id="7" name="Straight Connector 6"/>
          <p:cNvCxnSpPr/>
          <p:nvPr/>
        </p:nvCxnSpPr>
        <p:spPr>
          <a:xfrm>
            <a:off x="3003550" y="3479006"/>
            <a:ext cx="1219200" cy="0"/>
          </a:xfrm>
          <a:prstGeom prst="line">
            <a:avLst/>
          </a:prstGeom>
          <a:ln w="50800" cap="sq" cmpd="sng" algn="ctr">
            <a:solidFill>
              <a:srgbClr val="0000FF"/>
            </a:solidFill>
            <a:prstDash val="dash"/>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793750" y="1050131"/>
            <a:ext cx="10456862" cy="3800475"/>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There are four properties of equality (</a:t>
            </a:r>
            <a:r>
              <a:rPr lang="en-US" sz="2400" b="1" dirty="0" smtClean="0">
                <a:solidFill>
                  <a:srgbClr val="0000FF"/>
                </a:solidFill>
              </a:rPr>
              <a:t>Addition, Subtraction</a:t>
            </a:r>
            <a:r>
              <a:rPr lang="en-US" sz="2400" b="1" dirty="0">
                <a:solidFill>
                  <a:srgbClr val="0000FF"/>
                </a:solidFill>
              </a:rPr>
              <a:t>, Multiplication &amp; Division) that we will use to solve equations.  </a:t>
            </a:r>
          </a:p>
          <a:p>
            <a:endParaRPr lang="en-US" sz="2400" b="1" dirty="0">
              <a:solidFill>
                <a:srgbClr val="0000FF"/>
              </a:solidFill>
            </a:endParaRPr>
          </a:p>
          <a:p>
            <a:r>
              <a:rPr lang="en-US" sz="2400" b="1" dirty="0">
                <a:solidFill>
                  <a:srgbClr val="0000FF"/>
                </a:solidFill>
              </a:rPr>
              <a:t>In simple terms the properties of equality state when you perform </a:t>
            </a:r>
            <a:endParaRPr lang="en-US" sz="2400" b="1" dirty="0" smtClean="0">
              <a:solidFill>
                <a:srgbClr val="0000FF"/>
              </a:solidFill>
            </a:endParaRPr>
          </a:p>
          <a:p>
            <a:r>
              <a:rPr lang="en-US" sz="2400" b="1" dirty="0" smtClean="0">
                <a:solidFill>
                  <a:srgbClr val="0000FF"/>
                </a:solidFill>
              </a:rPr>
              <a:t>an </a:t>
            </a:r>
            <a:r>
              <a:rPr lang="en-US" sz="2400" b="1" dirty="0">
                <a:solidFill>
                  <a:srgbClr val="0000FF"/>
                </a:solidFill>
              </a:rPr>
              <a:t>operation on one side of an equation, you must do the same </a:t>
            </a:r>
            <a:endParaRPr lang="en-US" sz="2400" b="1" dirty="0" smtClean="0">
              <a:solidFill>
                <a:srgbClr val="0000FF"/>
              </a:solidFill>
            </a:endParaRPr>
          </a:p>
          <a:p>
            <a:r>
              <a:rPr lang="en-US" sz="2400" b="1" dirty="0" smtClean="0">
                <a:solidFill>
                  <a:srgbClr val="0000FF"/>
                </a:solidFill>
              </a:rPr>
              <a:t>on </a:t>
            </a:r>
            <a:r>
              <a:rPr lang="en-US" sz="2400" b="1" dirty="0">
                <a:solidFill>
                  <a:srgbClr val="0000FF"/>
                </a:solidFill>
              </a:rPr>
              <a:t>the other side of the equation to make sure it stays balanced.</a:t>
            </a:r>
          </a:p>
          <a:p>
            <a:endParaRPr lang="en-US" sz="2400" b="1" dirty="0">
              <a:solidFill>
                <a:srgbClr val="0000FF"/>
              </a:solidFill>
            </a:endParaRPr>
          </a:p>
          <a:p>
            <a:r>
              <a:rPr lang="en-US" sz="2400" b="1" dirty="0">
                <a:solidFill>
                  <a:srgbClr val="0000FF"/>
                </a:solidFill>
              </a:rPr>
              <a:t>In other words, you can add/subtract/multiply/divide both sides </a:t>
            </a:r>
            <a:endParaRPr lang="en-US" sz="2400" b="1" dirty="0" smtClean="0">
              <a:solidFill>
                <a:srgbClr val="0000FF"/>
              </a:solidFill>
            </a:endParaRPr>
          </a:p>
          <a:p>
            <a:r>
              <a:rPr lang="en-US" sz="2400" b="1" dirty="0" smtClean="0">
                <a:solidFill>
                  <a:srgbClr val="0000FF"/>
                </a:solidFill>
              </a:rPr>
              <a:t>of </a:t>
            </a:r>
            <a:r>
              <a:rPr lang="en-US" sz="2400" b="1" dirty="0">
                <a:solidFill>
                  <a:srgbClr val="0000FF"/>
                </a:solidFill>
              </a:rPr>
              <a:t>an equation by the same number and it remains a balanced</a:t>
            </a:r>
          </a:p>
          <a:p>
            <a:r>
              <a:rPr lang="en-US" sz="2400" b="1" dirty="0">
                <a:solidFill>
                  <a:srgbClr val="0000FF"/>
                </a:solidFill>
              </a:rPr>
              <a:t>without changing the solution of the equation.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7" name="TextBox 1"/>
          <p:cNvSpPr txBox="1">
            <a:spLocks noChangeArrowheads="1"/>
          </p:cNvSpPr>
          <p:nvPr/>
        </p:nvSpPr>
        <p:spPr bwMode="auto">
          <a:xfrm>
            <a:off x="844550" y="1129506"/>
            <a:ext cx="10236200" cy="6370974"/>
          </a:xfrm>
          <a:prstGeom prst="rect">
            <a:avLst/>
          </a:prstGeom>
          <a:noFill/>
          <a:ln w="9525">
            <a:noFill/>
            <a:miter lim="800000"/>
            <a:headEnd/>
            <a:tailEnd/>
          </a:ln>
        </p:spPr>
        <p:txBody>
          <a:bodyPr>
            <a:spAutoFit/>
          </a:bodyPr>
          <a:lstStyle/>
          <a:p>
            <a:r>
              <a:rPr lang="en-US" sz="2400" b="1" dirty="0">
                <a:solidFill>
                  <a:srgbClr val="0000FF"/>
                </a:solidFill>
              </a:rPr>
              <a:t>To solve for "x" in the following equation...</a:t>
            </a:r>
          </a:p>
          <a:p>
            <a:pPr lvl="1"/>
            <a:r>
              <a:rPr lang="en-US" sz="2400" b="1" dirty="0">
                <a:solidFill>
                  <a:srgbClr val="0000FF"/>
                </a:solidFill>
              </a:rPr>
              <a:t>	     x + 7 = 32</a:t>
            </a:r>
          </a:p>
          <a:p>
            <a:endParaRPr lang="en-US" sz="2400" b="1" dirty="0">
              <a:solidFill>
                <a:srgbClr val="0000FF"/>
              </a:solidFill>
            </a:endParaRPr>
          </a:p>
          <a:p>
            <a:r>
              <a:rPr lang="en-US" sz="2400" b="1" dirty="0">
                <a:solidFill>
                  <a:srgbClr val="0000FF"/>
                </a:solidFill>
              </a:rPr>
              <a:t>Determine what operation is being shown (in this case, it is </a:t>
            </a:r>
            <a:endParaRPr lang="en-US" sz="2400" b="1" dirty="0" smtClean="0">
              <a:solidFill>
                <a:srgbClr val="0000FF"/>
              </a:solidFill>
            </a:endParaRPr>
          </a:p>
          <a:p>
            <a:r>
              <a:rPr lang="en-US" sz="2400" b="1" dirty="0" smtClean="0">
                <a:solidFill>
                  <a:srgbClr val="0000FF"/>
                </a:solidFill>
              </a:rPr>
              <a:t>addition</a:t>
            </a:r>
            <a:r>
              <a:rPr lang="en-US" sz="2400" b="1" dirty="0">
                <a:solidFill>
                  <a:srgbClr val="0000FF"/>
                </a:solidFill>
              </a:rPr>
              <a:t>).  Do the inverse to both sides.</a:t>
            </a:r>
          </a:p>
          <a:p>
            <a:endParaRPr lang="en-US" sz="2400" b="1" dirty="0">
              <a:solidFill>
                <a:srgbClr val="0000FF"/>
              </a:solidFill>
            </a:endParaRPr>
          </a:p>
          <a:p>
            <a:r>
              <a:rPr lang="en-US" sz="2400" b="1" dirty="0">
                <a:solidFill>
                  <a:srgbClr val="0000FF"/>
                </a:solidFill>
              </a:rPr>
              <a:t>                  x + 7 = 32</a:t>
            </a:r>
          </a:p>
          <a:p>
            <a:r>
              <a:rPr lang="en-US" sz="2400" b="1" dirty="0">
                <a:solidFill>
                  <a:srgbClr val="0000FF"/>
                </a:solidFill>
              </a:rPr>
              <a:t>                </a:t>
            </a:r>
            <a:r>
              <a:rPr lang="en-US" sz="2400" b="1" u="sng" dirty="0">
                <a:solidFill>
                  <a:srgbClr val="0000FF"/>
                </a:solidFill>
              </a:rPr>
              <a:t>      - 7    - 7</a:t>
            </a:r>
          </a:p>
          <a:p>
            <a:r>
              <a:rPr lang="en-US" sz="2400" b="1" dirty="0">
                <a:solidFill>
                  <a:srgbClr val="0000FF"/>
                </a:solidFill>
              </a:rPr>
              <a:t>                 </a:t>
            </a:r>
            <a:r>
              <a:rPr lang="en-US" sz="2400" b="1" dirty="0" smtClean="0">
                <a:solidFill>
                  <a:srgbClr val="0000FF"/>
                </a:solidFill>
              </a:rPr>
              <a:t>   </a:t>
            </a:r>
            <a:r>
              <a:rPr lang="en-US" sz="2400" b="1" dirty="0">
                <a:solidFill>
                  <a:srgbClr val="0000FF"/>
                </a:solidFill>
              </a:rPr>
              <a:t>x    </a:t>
            </a:r>
            <a:r>
              <a:rPr lang="en-US" sz="2400" b="1" dirty="0" smtClean="0">
                <a:solidFill>
                  <a:srgbClr val="0000FF"/>
                </a:solidFill>
              </a:rPr>
              <a:t> </a:t>
            </a:r>
            <a:r>
              <a:rPr lang="en-US" sz="2400" b="1" dirty="0">
                <a:solidFill>
                  <a:srgbClr val="0000FF"/>
                </a:solidFill>
              </a:rPr>
              <a:t>= 25</a:t>
            </a:r>
          </a:p>
          <a:p>
            <a:endParaRPr lang="en-US" sz="2400" b="1" dirty="0">
              <a:solidFill>
                <a:srgbClr val="0000FF"/>
              </a:solidFill>
            </a:endParaRPr>
          </a:p>
          <a:p>
            <a:r>
              <a:rPr lang="en-US" sz="2400" b="1" dirty="0">
                <a:solidFill>
                  <a:srgbClr val="0000FF"/>
                </a:solidFill>
              </a:rPr>
              <a:t>To check your value of "x"...</a:t>
            </a:r>
          </a:p>
          <a:p>
            <a:endParaRPr lang="en-US" sz="2400" b="1" dirty="0">
              <a:solidFill>
                <a:srgbClr val="0000FF"/>
              </a:solidFill>
            </a:endParaRPr>
          </a:p>
          <a:p>
            <a:r>
              <a:rPr lang="en-US" sz="2400" b="1" dirty="0">
                <a:solidFill>
                  <a:srgbClr val="0000FF"/>
                </a:solidFill>
              </a:rPr>
              <a:t>In the original equation, replace </a:t>
            </a:r>
            <a:r>
              <a:rPr lang="en-US" sz="2400" b="1" i="1" dirty="0">
                <a:solidFill>
                  <a:srgbClr val="0000FF"/>
                </a:solidFill>
              </a:rPr>
              <a:t>x</a:t>
            </a:r>
            <a:r>
              <a:rPr lang="en-US" sz="2400" b="1" dirty="0">
                <a:solidFill>
                  <a:srgbClr val="0000FF"/>
                </a:solidFill>
              </a:rPr>
              <a:t> with 25 and see if it makes the equation true.</a:t>
            </a:r>
          </a:p>
          <a:p>
            <a:r>
              <a:rPr lang="en-US" sz="2400" b="1" dirty="0">
                <a:solidFill>
                  <a:srgbClr val="0000FF"/>
                </a:solidFill>
              </a:rPr>
              <a:t> x  + 7 = 32</a:t>
            </a:r>
          </a:p>
          <a:p>
            <a:r>
              <a:rPr lang="en-US" sz="2400" b="1" dirty="0">
                <a:solidFill>
                  <a:srgbClr val="0000FF"/>
                </a:solidFill>
              </a:rPr>
              <a:t>25 + 7 = 32</a:t>
            </a:r>
          </a:p>
          <a:p>
            <a:r>
              <a:rPr lang="en-US" sz="2400" b="1" dirty="0">
                <a:solidFill>
                  <a:srgbClr val="0000FF"/>
                </a:solidFill>
              </a:rPr>
              <a:t>      32 = 32</a:t>
            </a:r>
          </a:p>
        </p:txBody>
      </p:sp>
      <p:cxnSp>
        <p:nvCxnSpPr>
          <p:cNvPr id="3" name="Straight Connector 2"/>
          <p:cNvCxnSpPr/>
          <p:nvPr/>
        </p:nvCxnSpPr>
        <p:spPr bwMode="auto">
          <a:xfrm flipH="1">
            <a:off x="2698750" y="3326606"/>
            <a:ext cx="393699" cy="685800"/>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pic>
        <p:nvPicPr>
          <p:cNvPr id="26629" name="Picture 3" descr="mathTick2.png"/>
          <p:cNvPicPr>
            <a:picLocks/>
          </p:cNvPicPr>
          <p:nvPr/>
        </p:nvPicPr>
        <p:blipFill>
          <a:blip r:embed="rId2" cstate="print"/>
          <a:srcRect/>
          <a:stretch>
            <a:fillRect/>
          </a:stretch>
        </p:blipFill>
        <p:spPr bwMode="auto">
          <a:xfrm>
            <a:off x="2851150" y="7060406"/>
            <a:ext cx="242799" cy="245284"/>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793750" y="1040606"/>
            <a:ext cx="10617200" cy="3140075"/>
          </a:xfrm>
          <a:prstGeom prst="rect">
            <a:avLst/>
          </a:prstGeom>
          <a:noFill/>
          <a:ln w="9525">
            <a:noFill/>
            <a:miter lim="800000"/>
            <a:headEnd/>
            <a:tailEnd/>
          </a:ln>
        </p:spPr>
        <p:txBody>
          <a:bodyPr lIns="106774" tIns="53387" rIns="106774" bIns="53387">
            <a:spAutoFit/>
          </a:bodyPr>
          <a:lstStyle/>
          <a:p>
            <a:r>
              <a:rPr lang="en-US" sz="2800" b="1" dirty="0">
                <a:solidFill>
                  <a:srgbClr val="0000FF"/>
                </a:solidFill>
              </a:rPr>
              <a:t>For each equation, write the inverse operation needed to solve for the variable.</a:t>
            </a:r>
          </a:p>
          <a:p>
            <a:endParaRPr lang="en-US" b="1" dirty="0">
              <a:solidFill>
                <a:srgbClr val="0000FF"/>
              </a:solidFill>
              <a:latin typeface="Arial - 24"/>
            </a:endParaRPr>
          </a:p>
          <a:p>
            <a:r>
              <a:rPr lang="en-US" sz="2400" b="1" dirty="0">
                <a:solidFill>
                  <a:srgbClr val="0000FF"/>
                </a:solidFill>
              </a:rPr>
              <a:t>a.) </a:t>
            </a:r>
            <a:r>
              <a:rPr lang="es-ES" sz="2400" b="1" dirty="0">
                <a:solidFill>
                  <a:srgbClr val="0000FF"/>
                </a:solidFill>
              </a:rPr>
              <a:t>y + 7 = 14    </a:t>
            </a:r>
            <a:r>
              <a:rPr lang="es-ES" sz="2400" b="1" dirty="0" err="1">
                <a:solidFill>
                  <a:srgbClr val="0000FF"/>
                </a:solidFill>
              </a:rPr>
              <a:t>subtract</a:t>
            </a:r>
            <a:r>
              <a:rPr lang="es-ES" sz="2400" b="1" dirty="0">
                <a:solidFill>
                  <a:srgbClr val="0000FF"/>
                </a:solidFill>
              </a:rPr>
              <a:t> 7 		</a:t>
            </a:r>
            <a:r>
              <a:rPr lang="it-IT" sz="2400" b="1" dirty="0">
                <a:solidFill>
                  <a:srgbClr val="0000FF"/>
                </a:solidFill>
              </a:rPr>
              <a:t>b.)  a - 21 = 10     add 21</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c.) 5s = 25        divide by 5 		d.)  </a:t>
            </a:r>
            <a:r>
              <a:rPr lang="en-US" sz="2400" b="1" u="sng" dirty="0">
                <a:solidFill>
                  <a:srgbClr val="0000FF"/>
                </a:solidFill>
              </a:rPr>
              <a:t>  x  </a:t>
            </a:r>
            <a:r>
              <a:rPr lang="en-US" sz="2400" b="1" dirty="0">
                <a:solidFill>
                  <a:srgbClr val="0000FF"/>
                </a:solidFill>
              </a:rPr>
              <a:t> = 5          multiply by 12</a:t>
            </a:r>
          </a:p>
          <a:p>
            <a:r>
              <a:rPr lang="en-US" sz="2400" b="1" dirty="0">
                <a:solidFill>
                  <a:srgbClr val="0000FF"/>
                </a:solidFill>
              </a:rPr>
              <a:t>       				                    12</a:t>
            </a:r>
          </a:p>
        </p:txBody>
      </p:sp>
      <p:grpSp>
        <p:nvGrpSpPr>
          <p:cNvPr id="2" name="Group 4"/>
          <p:cNvGrpSpPr>
            <a:grpSpLocks/>
          </p:cNvGrpSpPr>
          <p:nvPr/>
        </p:nvGrpSpPr>
        <p:grpSpPr bwMode="auto">
          <a:xfrm>
            <a:off x="2913063" y="3124993"/>
            <a:ext cx="2173287" cy="588963"/>
            <a:chOff x="2264282" y="2694432"/>
            <a:chExt cx="2000124" cy="491871"/>
          </a:xfrm>
        </p:grpSpPr>
        <p:sp>
          <p:nvSpPr>
            <p:cNvPr id="3" name="Freeform 2"/>
            <p:cNvSpPr/>
            <p:nvPr/>
          </p:nvSpPr>
          <p:spPr>
            <a:xfrm>
              <a:off x="2264282" y="2694432"/>
              <a:ext cx="2000124" cy="491871"/>
            </a:xfrm>
            <a:custGeom>
              <a:avLst/>
              <a:gdLst/>
              <a:ahLst/>
              <a:cxnLst/>
              <a:rect l="0" t="0" r="0" b="0"/>
              <a:pathLst>
                <a:path w="2000124" h="491871">
                  <a:moveTo>
                    <a:pt x="333375" y="0"/>
                  </a:moveTo>
                  <a:lnTo>
                    <a:pt x="1700022" y="0"/>
                  </a:lnTo>
                  <a:lnTo>
                    <a:pt x="1733423" y="1650"/>
                  </a:lnTo>
                  <a:lnTo>
                    <a:pt x="1793240" y="5841"/>
                  </a:lnTo>
                  <a:lnTo>
                    <a:pt x="1850137" y="13969"/>
                  </a:lnTo>
                  <a:lnTo>
                    <a:pt x="1876679" y="18034"/>
                  </a:lnTo>
                  <a:lnTo>
                    <a:pt x="1923415" y="29591"/>
                  </a:lnTo>
                  <a:lnTo>
                    <a:pt x="1956689" y="42672"/>
                  </a:lnTo>
                  <a:lnTo>
                    <a:pt x="1973327" y="50038"/>
                  </a:lnTo>
                  <a:lnTo>
                    <a:pt x="1990218" y="64769"/>
                  </a:lnTo>
                  <a:lnTo>
                    <a:pt x="1996695" y="73025"/>
                  </a:lnTo>
                  <a:lnTo>
                    <a:pt x="1996695" y="77088"/>
                  </a:lnTo>
                  <a:lnTo>
                    <a:pt x="2000123" y="82041"/>
                  </a:lnTo>
                  <a:lnTo>
                    <a:pt x="2000123" y="409956"/>
                  </a:lnTo>
                  <a:lnTo>
                    <a:pt x="1996695" y="414019"/>
                  </a:lnTo>
                  <a:lnTo>
                    <a:pt x="1996695" y="418084"/>
                  </a:lnTo>
                  <a:lnTo>
                    <a:pt x="1990218" y="426338"/>
                  </a:lnTo>
                  <a:lnTo>
                    <a:pt x="1973327" y="441070"/>
                  </a:lnTo>
                  <a:lnTo>
                    <a:pt x="1940307" y="455041"/>
                  </a:lnTo>
                  <a:lnTo>
                    <a:pt x="1923415" y="461518"/>
                  </a:lnTo>
                  <a:lnTo>
                    <a:pt x="1876679" y="473075"/>
                  </a:lnTo>
                  <a:lnTo>
                    <a:pt x="1823466" y="481203"/>
                  </a:lnTo>
                  <a:lnTo>
                    <a:pt x="1793240" y="485266"/>
                  </a:lnTo>
                  <a:lnTo>
                    <a:pt x="1733423" y="489457"/>
                  </a:lnTo>
                  <a:lnTo>
                    <a:pt x="1700022" y="491109"/>
                  </a:lnTo>
                  <a:lnTo>
                    <a:pt x="1683639" y="491109"/>
                  </a:lnTo>
                  <a:lnTo>
                    <a:pt x="1666876" y="491870"/>
                  </a:lnTo>
                  <a:lnTo>
                    <a:pt x="333375" y="491870"/>
                  </a:lnTo>
                  <a:lnTo>
                    <a:pt x="313182" y="491109"/>
                  </a:lnTo>
                  <a:lnTo>
                    <a:pt x="296800" y="491109"/>
                  </a:lnTo>
                  <a:lnTo>
                    <a:pt x="263144" y="489457"/>
                  </a:lnTo>
                  <a:lnTo>
                    <a:pt x="203454" y="485266"/>
                  </a:lnTo>
                  <a:lnTo>
                    <a:pt x="146559" y="477138"/>
                  </a:lnTo>
                  <a:lnTo>
                    <a:pt x="120016" y="473075"/>
                  </a:lnTo>
                  <a:lnTo>
                    <a:pt x="73279" y="461518"/>
                  </a:lnTo>
                  <a:lnTo>
                    <a:pt x="40006" y="448437"/>
                  </a:lnTo>
                  <a:lnTo>
                    <a:pt x="23115" y="441070"/>
                  </a:lnTo>
                  <a:lnTo>
                    <a:pt x="6732" y="426338"/>
                  </a:lnTo>
                  <a:lnTo>
                    <a:pt x="0" y="418084"/>
                  </a:lnTo>
                  <a:lnTo>
                    <a:pt x="0" y="73025"/>
                  </a:lnTo>
                  <a:lnTo>
                    <a:pt x="6732" y="64769"/>
                  </a:lnTo>
                  <a:lnTo>
                    <a:pt x="23115" y="50038"/>
                  </a:lnTo>
                  <a:lnTo>
                    <a:pt x="56769" y="36068"/>
                  </a:lnTo>
                  <a:lnTo>
                    <a:pt x="73279" y="29591"/>
                  </a:lnTo>
                  <a:lnTo>
                    <a:pt x="120016" y="18034"/>
                  </a:lnTo>
                  <a:lnTo>
                    <a:pt x="173356" y="9906"/>
                  </a:lnTo>
                  <a:lnTo>
                    <a:pt x="203454" y="5841"/>
                  </a:lnTo>
                  <a:lnTo>
                    <a:pt x="263144" y="1650"/>
                  </a:lnTo>
                  <a:lnTo>
                    <a:pt x="296800" y="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662" name="TextBox 3"/>
            <p:cNvSpPr txBox="1">
              <a:spLocks noChangeArrowheads="1"/>
            </p:cNvSpPr>
            <p:nvPr/>
          </p:nvSpPr>
          <p:spPr bwMode="auto">
            <a:xfrm>
              <a:off x="2844800" y="2755900"/>
              <a:ext cx="677671" cy="282737"/>
            </a:xfrm>
            <a:prstGeom prst="rect">
              <a:avLst/>
            </a:prstGeom>
            <a:noFill/>
            <a:ln w="9525">
              <a:noFill/>
              <a:miter lim="800000"/>
              <a:headEnd/>
              <a:tailEnd/>
            </a:ln>
          </p:spPr>
          <p:txBody>
            <a:bodyPr>
              <a:spAutoFit/>
            </a:bodyPr>
            <a:lstStyle/>
            <a:p>
              <a:r>
                <a:rPr lang="en-US" sz="1600">
                  <a:solidFill>
                    <a:srgbClr val="FFFFFF"/>
                  </a:solidFill>
                  <a:latin typeface="Arial - 19"/>
                </a:rPr>
                <a:t>tap</a:t>
              </a:r>
            </a:p>
          </p:txBody>
        </p:sp>
      </p:grpSp>
      <p:grpSp>
        <p:nvGrpSpPr>
          <p:cNvPr id="4" name="Group 7"/>
          <p:cNvGrpSpPr>
            <a:grpSpLocks/>
          </p:cNvGrpSpPr>
          <p:nvPr/>
        </p:nvGrpSpPr>
        <p:grpSpPr bwMode="auto">
          <a:xfrm>
            <a:off x="8475663" y="3180556"/>
            <a:ext cx="2173287" cy="590550"/>
            <a:chOff x="7191882" y="2630932"/>
            <a:chExt cx="2000125" cy="491871"/>
          </a:xfrm>
        </p:grpSpPr>
        <p:sp>
          <p:nvSpPr>
            <p:cNvPr id="6" name="Freeform 5"/>
            <p:cNvSpPr/>
            <p:nvPr/>
          </p:nvSpPr>
          <p:spPr>
            <a:xfrm>
              <a:off x="7191882" y="2630932"/>
              <a:ext cx="2000125" cy="491871"/>
            </a:xfrm>
            <a:custGeom>
              <a:avLst/>
              <a:gdLst/>
              <a:ahLst/>
              <a:cxnLst/>
              <a:rect l="0" t="0" r="0" b="0"/>
              <a:pathLst>
                <a:path w="2000125" h="491871">
                  <a:moveTo>
                    <a:pt x="333375" y="0"/>
                  </a:moveTo>
                  <a:lnTo>
                    <a:pt x="1700023" y="0"/>
                  </a:lnTo>
                  <a:lnTo>
                    <a:pt x="1733424" y="1650"/>
                  </a:lnTo>
                  <a:lnTo>
                    <a:pt x="1793240" y="5841"/>
                  </a:lnTo>
                  <a:lnTo>
                    <a:pt x="1850136" y="13969"/>
                  </a:lnTo>
                  <a:lnTo>
                    <a:pt x="1876679" y="18034"/>
                  </a:lnTo>
                  <a:lnTo>
                    <a:pt x="1923415" y="29591"/>
                  </a:lnTo>
                  <a:lnTo>
                    <a:pt x="1956689" y="42672"/>
                  </a:lnTo>
                  <a:lnTo>
                    <a:pt x="1973326" y="50038"/>
                  </a:lnTo>
                  <a:lnTo>
                    <a:pt x="1990218" y="64769"/>
                  </a:lnTo>
                  <a:lnTo>
                    <a:pt x="1996695" y="73025"/>
                  </a:lnTo>
                  <a:lnTo>
                    <a:pt x="1996695" y="77088"/>
                  </a:lnTo>
                  <a:lnTo>
                    <a:pt x="2000124" y="82041"/>
                  </a:lnTo>
                  <a:lnTo>
                    <a:pt x="2000124" y="409956"/>
                  </a:lnTo>
                  <a:lnTo>
                    <a:pt x="1996695" y="414019"/>
                  </a:lnTo>
                  <a:lnTo>
                    <a:pt x="1996695" y="418084"/>
                  </a:lnTo>
                  <a:lnTo>
                    <a:pt x="1990218" y="426338"/>
                  </a:lnTo>
                  <a:lnTo>
                    <a:pt x="1973326" y="441070"/>
                  </a:lnTo>
                  <a:lnTo>
                    <a:pt x="1940307" y="455041"/>
                  </a:lnTo>
                  <a:lnTo>
                    <a:pt x="1923415" y="461518"/>
                  </a:lnTo>
                  <a:lnTo>
                    <a:pt x="1876679" y="473075"/>
                  </a:lnTo>
                  <a:lnTo>
                    <a:pt x="1823466" y="481203"/>
                  </a:lnTo>
                  <a:lnTo>
                    <a:pt x="1793240" y="485266"/>
                  </a:lnTo>
                  <a:lnTo>
                    <a:pt x="1733424" y="489457"/>
                  </a:lnTo>
                  <a:lnTo>
                    <a:pt x="1700023" y="491109"/>
                  </a:lnTo>
                  <a:lnTo>
                    <a:pt x="1683639" y="491109"/>
                  </a:lnTo>
                  <a:lnTo>
                    <a:pt x="1666875" y="491870"/>
                  </a:lnTo>
                  <a:lnTo>
                    <a:pt x="333375" y="491870"/>
                  </a:lnTo>
                  <a:lnTo>
                    <a:pt x="313183" y="491109"/>
                  </a:lnTo>
                  <a:lnTo>
                    <a:pt x="296799" y="491109"/>
                  </a:lnTo>
                  <a:lnTo>
                    <a:pt x="263145" y="489457"/>
                  </a:lnTo>
                  <a:lnTo>
                    <a:pt x="203454" y="485266"/>
                  </a:lnTo>
                  <a:lnTo>
                    <a:pt x="146559" y="477138"/>
                  </a:lnTo>
                  <a:lnTo>
                    <a:pt x="120015" y="473075"/>
                  </a:lnTo>
                  <a:lnTo>
                    <a:pt x="73279" y="461518"/>
                  </a:lnTo>
                  <a:lnTo>
                    <a:pt x="40006" y="448437"/>
                  </a:lnTo>
                  <a:lnTo>
                    <a:pt x="23114" y="441070"/>
                  </a:lnTo>
                  <a:lnTo>
                    <a:pt x="6732" y="426338"/>
                  </a:lnTo>
                  <a:lnTo>
                    <a:pt x="0" y="418084"/>
                  </a:lnTo>
                  <a:lnTo>
                    <a:pt x="0" y="73025"/>
                  </a:lnTo>
                  <a:lnTo>
                    <a:pt x="6732" y="64769"/>
                  </a:lnTo>
                  <a:lnTo>
                    <a:pt x="23114" y="50038"/>
                  </a:lnTo>
                  <a:lnTo>
                    <a:pt x="56770" y="36068"/>
                  </a:lnTo>
                  <a:lnTo>
                    <a:pt x="73279" y="29591"/>
                  </a:lnTo>
                  <a:lnTo>
                    <a:pt x="120015" y="18034"/>
                  </a:lnTo>
                  <a:lnTo>
                    <a:pt x="173356" y="9906"/>
                  </a:lnTo>
                  <a:lnTo>
                    <a:pt x="203454" y="5841"/>
                  </a:lnTo>
                  <a:lnTo>
                    <a:pt x="263145" y="1650"/>
                  </a:lnTo>
                  <a:lnTo>
                    <a:pt x="296799" y="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660" name="TextBox 6"/>
            <p:cNvSpPr txBox="1">
              <a:spLocks noChangeArrowheads="1"/>
            </p:cNvSpPr>
            <p:nvPr/>
          </p:nvSpPr>
          <p:spPr bwMode="auto">
            <a:xfrm>
              <a:off x="7772400" y="2705100"/>
              <a:ext cx="677671" cy="282737"/>
            </a:xfrm>
            <a:prstGeom prst="rect">
              <a:avLst/>
            </a:prstGeom>
            <a:noFill/>
            <a:ln w="9525">
              <a:noFill/>
              <a:miter lim="800000"/>
              <a:headEnd/>
              <a:tailEnd/>
            </a:ln>
          </p:spPr>
          <p:txBody>
            <a:bodyPr>
              <a:spAutoFit/>
            </a:bodyPr>
            <a:lstStyle/>
            <a:p>
              <a:r>
                <a:rPr lang="en-US" sz="1600">
                  <a:solidFill>
                    <a:srgbClr val="FFFFFF"/>
                  </a:solidFill>
                  <a:latin typeface="Arial - 19"/>
                </a:rPr>
                <a:t>tap</a:t>
              </a:r>
            </a:p>
          </p:txBody>
        </p:sp>
      </p:grpSp>
      <p:grpSp>
        <p:nvGrpSpPr>
          <p:cNvPr id="5" name="Group 10"/>
          <p:cNvGrpSpPr>
            <a:grpSpLocks/>
          </p:cNvGrpSpPr>
          <p:nvPr/>
        </p:nvGrpSpPr>
        <p:grpSpPr bwMode="auto">
          <a:xfrm>
            <a:off x="2914650" y="2189956"/>
            <a:ext cx="2171700" cy="588962"/>
            <a:chOff x="2359862" y="1945132"/>
            <a:chExt cx="2000124" cy="491871"/>
          </a:xfrm>
        </p:grpSpPr>
        <p:sp>
          <p:nvSpPr>
            <p:cNvPr id="9" name="Freeform 8"/>
            <p:cNvSpPr/>
            <p:nvPr/>
          </p:nvSpPr>
          <p:spPr>
            <a:xfrm>
              <a:off x="2359862" y="1945132"/>
              <a:ext cx="2000124" cy="491871"/>
            </a:xfrm>
            <a:custGeom>
              <a:avLst/>
              <a:gdLst/>
              <a:ahLst/>
              <a:cxnLst/>
              <a:rect l="0" t="0" r="0" b="0"/>
              <a:pathLst>
                <a:path w="2000124" h="491871">
                  <a:moveTo>
                    <a:pt x="333375" y="0"/>
                  </a:moveTo>
                  <a:lnTo>
                    <a:pt x="1700022" y="0"/>
                  </a:lnTo>
                  <a:lnTo>
                    <a:pt x="1733423" y="1650"/>
                  </a:lnTo>
                  <a:lnTo>
                    <a:pt x="1793240" y="5841"/>
                  </a:lnTo>
                  <a:lnTo>
                    <a:pt x="1850137" y="13969"/>
                  </a:lnTo>
                  <a:lnTo>
                    <a:pt x="1876679" y="18034"/>
                  </a:lnTo>
                  <a:lnTo>
                    <a:pt x="1923415" y="29591"/>
                  </a:lnTo>
                  <a:lnTo>
                    <a:pt x="1956689" y="42672"/>
                  </a:lnTo>
                  <a:lnTo>
                    <a:pt x="1973327" y="50038"/>
                  </a:lnTo>
                  <a:lnTo>
                    <a:pt x="1990218" y="64769"/>
                  </a:lnTo>
                  <a:lnTo>
                    <a:pt x="1996695" y="73025"/>
                  </a:lnTo>
                  <a:lnTo>
                    <a:pt x="1996695" y="77088"/>
                  </a:lnTo>
                  <a:lnTo>
                    <a:pt x="2000123" y="82041"/>
                  </a:lnTo>
                  <a:lnTo>
                    <a:pt x="2000123" y="409956"/>
                  </a:lnTo>
                  <a:lnTo>
                    <a:pt x="1996695" y="414019"/>
                  </a:lnTo>
                  <a:lnTo>
                    <a:pt x="1996695" y="418084"/>
                  </a:lnTo>
                  <a:lnTo>
                    <a:pt x="1990218" y="426338"/>
                  </a:lnTo>
                  <a:lnTo>
                    <a:pt x="1973327" y="441070"/>
                  </a:lnTo>
                  <a:lnTo>
                    <a:pt x="1940307" y="455041"/>
                  </a:lnTo>
                  <a:lnTo>
                    <a:pt x="1923415" y="461518"/>
                  </a:lnTo>
                  <a:lnTo>
                    <a:pt x="1876679" y="473075"/>
                  </a:lnTo>
                  <a:lnTo>
                    <a:pt x="1823466" y="481203"/>
                  </a:lnTo>
                  <a:lnTo>
                    <a:pt x="1793240" y="485266"/>
                  </a:lnTo>
                  <a:lnTo>
                    <a:pt x="1733423" y="489457"/>
                  </a:lnTo>
                  <a:lnTo>
                    <a:pt x="1700022" y="491109"/>
                  </a:lnTo>
                  <a:lnTo>
                    <a:pt x="1683639" y="491109"/>
                  </a:lnTo>
                  <a:lnTo>
                    <a:pt x="1666876" y="491870"/>
                  </a:lnTo>
                  <a:lnTo>
                    <a:pt x="333375" y="491870"/>
                  </a:lnTo>
                  <a:lnTo>
                    <a:pt x="313182" y="491109"/>
                  </a:lnTo>
                  <a:lnTo>
                    <a:pt x="296800" y="491109"/>
                  </a:lnTo>
                  <a:lnTo>
                    <a:pt x="263144" y="489457"/>
                  </a:lnTo>
                  <a:lnTo>
                    <a:pt x="203454" y="485266"/>
                  </a:lnTo>
                  <a:lnTo>
                    <a:pt x="146559" y="477138"/>
                  </a:lnTo>
                  <a:lnTo>
                    <a:pt x="120016" y="473075"/>
                  </a:lnTo>
                  <a:lnTo>
                    <a:pt x="73279" y="461518"/>
                  </a:lnTo>
                  <a:lnTo>
                    <a:pt x="40006" y="448437"/>
                  </a:lnTo>
                  <a:lnTo>
                    <a:pt x="23115" y="441070"/>
                  </a:lnTo>
                  <a:lnTo>
                    <a:pt x="6732" y="426338"/>
                  </a:lnTo>
                  <a:lnTo>
                    <a:pt x="0" y="418084"/>
                  </a:lnTo>
                  <a:lnTo>
                    <a:pt x="0" y="73025"/>
                  </a:lnTo>
                  <a:lnTo>
                    <a:pt x="6732" y="64769"/>
                  </a:lnTo>
                  <a:lnTo>
                    <a:pt x="23115" y="50038"/>
                  </a:lnTo>
                  <a:lnTo>
                    <a:pt x="56769" y="36068"/>
                  </a:lnTo>
                  <a:lnTo>
                    <a:pt x="73279" y="29591"/>
                  </a:lnTo>
                  <a:lnTo>
                    <a:pt x="120016" y="18034"/>
                  </a:lnTo>
                  <a:lnTo>
                    <a:pt x="173356" y="9906"/>
                  </a:lnTo>
                  <a:lnTo>
                    <a:pt x="203454" y="5841"/>
                  </a:lnTo>
                  <a:lnTo>
                    <a:pt x="263144" y="1650"/>
                  </a:lnTo>
                  <a:lnTo>
                    <a:pt x="296800" y="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658" name="TextBox 9"/>
            <p:cNvSpPr txBox="1">
              <a:spLocks noChangeArrowheads="1"/>
            </p:cNvSpPr>
            <p:nvPr/>
          </p:nvSpPr>
          <p:spPr bwMode="auto">
            <a:xfrm>
              <a:off x="2870200" y="2006600"/>
              <a:ext cx="677671" cy="282737"/>
            </a:xfrm>
            <a:prstGeom prst="rect">
              <a:avLst/>
            </a:prstGeom>
            <a:noFill/>
            <a:ln w="9525">
              <a:noFill/>
              <a:miter lim="800000"/>
              <a:headEnd/>
              <a:tailEnd/>
            </a:ln>
          </p:spPr>
          <p:txBody>
            <a:bodyPr>
              <a:spAutoFit/>
            </a:bodyPr>
            <a:lstStyle/>
            <a:p>
              <a:r>
                <a:rPr lang="en-US" sz="1600">
                  <a:solidFill>
                    <a:srgbClr val="FFFFFF"/>
                  </a:solidFill>
                  <a:latin typeface="Arial - 19"/>
                </a:rPr>
                <a:t>tap</a:t>
              </a:r>
            </a:p>
          </p:txBody>
        </p:sp>
      </p:grpSp>
      <p:grpSp>
        <p:nvGrpSpPr>
          <p:cNvPr id="7" name="Group 13"/>
          <p:cNvGrpSpPr>
            <a:grpSpLocks/>
          </p:cNvGrpSpPr>
          <p:nvPr/>
        </p:nvGrpSpPr>
        <p:grpSpPr bwMode="auto">
          <a:xfrm>
            <a:off x="8475663" y="2189956"/>
            <a:ext cx="2173287" cy="590550"/>
            <a:chOff x="7217282" y="1932432"/>
            <a:chExt cx="2000125" cy="491871"/>
          </a:xfrm>
        </p:grpSpPr>
        <p:sp>
          <p:nvSpPr>
            <p:cNvPr id="12" name="Freeform 11"/>
            <p:cNvSpPr/>
            <p:nvPr/>
          </p:nvSpPr>
          <p:spPr>
            <a:xfrm>
              <a:off x="7217282" y="1932432"/>
              <a:ext cx="2000125" cy="491871"/>
            </a:xfrm>
            <a:custGeom>
              <a:avLst/>
              <a:gdLst/>
              <a:ahLst/>
              <a:cxnLst/>
              <a:rect l="0" t="0" r="0" b="0"/>
              <a:pathLst>
                <a:path w="2000125" h="491871">
                  <a:moveTo>
                    <a:pt x="333375" y="0"/>
                  </a:moveTo>
                  <a:lnTo>
                    <a:pt x="1700023" y="0"/>
                  </a:lnTo>
                  <a:lnTo>
                    <a:pt x="1733424" y="1650"/>
                  </a:lnTo>
                  <a:lnTo>
                    <a:pt x="1793240" y="5841"/>
                  </a:lnTo>
                  <a:lnTo>
                    <a:pt x="1850136" y="13969"/>
                  </a:lnTo>
                  <a:lnTo>
                    <a:pt x="1876679" y="18034"/>
                  </a:lnTo>
                  <a:lnTo>
                    <a:pt x="1923415" y="29591"/>
                  </a:lnTo>
                  <a:lnTo>
                    <a:pt x="1956689" y="42672"/>
                  </a:lnTo>
                  <a:lnTo>
                    <a:pt x="1973326" y="50038"/>
                  </a:lnTo>
                  <a:lnTo>
                    <a:pt x="1990218" y="64769"/>
                  </a:lnTo>
                  <a:lnTo>
                    <a:pt x="1996695" y="73025"/>
                  </a:lnTo>
                  <a:lnTo>
                    <a:pt x="1996695" y="77088"/>
                  </a:lnTo>
                  <a:lnTo>
                    <a:pt x="2000124" y="82041"/>
                  </a:lnTo>
                  <a:lnTo>
                    <a:pt x="2000124" y="409956"/>
                  </a:lnTo>
                  <a:lnTo>
                    <a:pt x="1996695" y="414019"/>
                  </a:lnTo>
                  <a:lnTo>
                    <a:pt x="1996695" y="418084"/>
                  </a:lnTo>
                  <a:lnTo>
                    <a:pt x="1990218" y="426338"/>
                  </a:lnTo>
                  <a:lnTo>
                    <a:pt x="1973326" y="441070"/>
                  </a:lnTo>
                  <a:lnTo>
                    <a:pt x="1940307" y="455041"/>
                  </a:lnTo>
                  <a:lnTo>
                    <a:pt x="1923415" y="461518"/>
                  </a:lnTo>
                  <a:lnTo>
                    <a:pt x="1876679" y="473075"/>
                  </a:lnTo>
                  <a:lnTo>
                    <a:pt x="1823466" y="481203"/>
                  </a:lnTo>
                  <a:lnTo>
                    <a:pt x="1793240" y="485266"/>
                  </a:lnTo>
                  <a:lnTo>
                    <a:pt x="1733424" y="489457"/>
                  </a:lnTo>
                  <a:lnTo>
                    <a:pt x="1700023" y="491109"/>
                  </a:lnTo>
                  <a:lnTo>
                    <a:pt x="1683639" y="491109"/>
                  </a:lnTo>
                  <a:lnTo>
                    <a:pt x="1666875" y="491870"/>
                  </a:lnTo>
                  <a:lnTo>
                    <a:pt x="333375" y="491870"/>
                  </a:lnTo>
                  <a:lnTo>
                    <a:pt x="313183" y="491109"/>
                  </a:lnTo>
                  <a:lnTo>
                    <a:pt x="296799" y="491109"/>
                  </a:lnTo>
                  <a:lnTo>
                    <a:pt x="263145" y="489457"/>
                  </a:lnTo>
                  <a:lnTo>
                    <a:pt x="203454" y="485266"/>
                  </a:lnTo>
                  <a:lnTo>
                    <a:pt x="146559" y="477138"/>
                  </a:lnTo>
                  <a:lnTo>
                    <a:pt x="120015" y="473075"/>
                  </a:lnTo>
                  <a:lnTo>
                    <a:pt x="73279" y="461518"/>
                  </a:lnTo>
                  <a:lnTo>
                    <a:pt x="40006" y="448437"/>
                  </a:lnTo>
                  <a:lnTo>
                    <a:pt x="23114" y="441070"/>
                  </a:lnTo>
                  <a:lnTo>
                    <a:pt x="6732" y="426338"/>
                  </a:lnTo>
                  <a:lnTo>
                    <a:pt x="0" y="418084"/>
                  </a:lnTo>
                  <a:lnTo>
                    <a:pt x="0" y="73025"/>
                  </a:lnTo>
                  <a:lnTo>
                    <a:pt x="6732" y="64769"/>
                  </a:lnTo>
                  <a:lnTo>
                    <a:pt x="23114" y="50038"/>
                  </a:lnTo>
                  <a:lnTo>
                    <a:pt x="56770" y="36068"/>
                  </a:lnTo>
                  <a:lnTo>
                    <a:pt x="73279" y="29591"/>
                  </a:lnTo>
                  <a:lnTo>
                    <a:pt x="120015" y="18034"/>
                  </a:lnTo>
                  <a:lnTo>
                    <a:pt x="173356" y="9906"/>
                  </a:lnTo>
                  <a:lnTo>
                    <a:pt x="203454" y="5841"/>
                  </a:lnTo>
                  <a:lnTo>
                    <a:pt x="263145" y="1650"/>
                  </a:lnTo>
                  <a:lnTo>
                    <a:pt x="296799" y="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656" name="TextBox 12"/>
            <p:cNvSpPr txBox="1">
              <a:spLocks noChangeArrowheads="1"/>
            </p:cNvSpPr>
            <p:nvPr/>
          </p:nvSpPr>
          <p:spPr bwMode="auto">
            <a:xfrm>
              <a:off x="7797800" y="2006600"/>
              <a:ext cx="677671" cy="282737"/>
            </a:xfrm>
            <a:prstGeom prst="rect">
              <a:avLst/>
            </a:prstGeom>
            <a:noFill/>
            <a:ln w="9525">
              <a:noFill/>
              <a:miter lim="800000"/>
              <a:headEnd/>
              <a:tailEnd/>
            </a:ln>
          </p:spPr>
          <p:txBody>
            <a:bodyPr>
              <a:spAutoFit/>
            </a:bodyPr>
            <a:lstStyle/>
            <a:p>
              <a:r>
                <a:rPr lang="en-US" sz="1600">
                  <a:solidFill>
                    <a:srgbClr val="FFFFFF"/>
                  </a:solidFill>
                  <a:latin typeface="Arial - 19"/>
                </a:rPr>
                <a:t>tap</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4"/>
                                        </p:tgtEl>
                                      </p:cBhvr>
                                    </p:animEffect>
                                    <p:set>
                                      <p:cBhvr>
                                        <p:cTn id="13" dur="1" fill="hold">
                                          <p:stCondLst>
                                            <p:cond delay="19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4" restart="whenNotActive" fill="hold" evtFilter="cancelBubble" nodeType="interactiveSeq">
                <p:stCondLst>
                  <p:cond evt="onClick" delay="0">
                    <p:tgtEl>
                      <p:spTgt spid="2"/>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2"/>
                                        </p:tgtEl>
                                      </p:cBhvr>
                                    </p:animEffect>
                                    <p:set>
                                      <p:cBhvr>
                                        <p:cTn id="19" dur="1" fill="hold">
                                          <p:stCondLst>
                                            <p:cond delay="1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20" restart="whenNotActive" fill="hold" evtFilter="cancelBubble" nodeType="interactiveSeq">
                <p:stCondLst>
                  <p:cond evt="onClick" delay="0">
                    <p:tgtEl>
                      <p:spTgt spid="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7"/>
                                        </p:tgtEl>
                                      </p:cBhvr>
                                    </p:animEffect>
                                    <p:set>
                                      <p:cBhvr>
                                        <p:cTn id="25"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800100" y="1040606"/>
            <a:ext cx="1023620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latin typeface="Arial - 24"/>
              </a:rPr>
              <a:t>6</a:t>
            </a:r>
          </a:p>
        </p:txBody>
      </p:sp>
      <p:sp>
        <p:nvSpPr>
          <p:cNvPr id="28675" name="TextBox 2"/>
          <p:cNvSpPr txBox="1">
            <a:spLocks noChangeArrowheads="1"/>
          </p:cNvSpPr>
          <p:nvPr/>
        </p:nvSpPr>
        <p:spPr bwMode="auto">
          <a:xfrm>
            <a:off x="1792288" y="1040606"/>
            <a:ext cx="9974262" cy="1831365"/>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a:p>
            <a:endParaRPr lang="en-US" sz="2800" b="1" dirty="0">
              <a:solidFill>
                <a:srgbClr val="000000"/>
              </a:solidFill>
            </a:endParaRPr>
          </a:p>
          <a:p>
            <a:r>
              <a:rPr lang="en-US" sz="2800" b="1" dirty="0" smtClean="0">
                <a:solidFill>
                  <a:srgbClr val="000000"/>
                </a:solidFill>
              </a:rPr>
              <a:t>                            7x </a:t>
            </a:r>
            <a:r>
              <a:rPr lang="en-US" sz="2800" b="1" dirty="0">
                <a:solidFill>
                  <a:srgbClr val="000000"/>
                </a:solidFill>
              </a:rPr>
              <a:t>= 49</a:t>
            </a:r>
          </a:p>
        </p:txBody>
      </p:sp>
      <p:sp>
        <p:nvSpPr>
          <p:cNvPr id="28676" name="TextBox 3"/>
          <p:cNvSpPr txBox="1">
            <a:spLocks noChangeArrowheads="1"/>
          </p:cNvSpPr>
          <p:nvPr/>
        </p:nvSpPr>
        <p:spPr bwMode="auto">
          <a:xfrm>
            <a:off x="2525782" y="3216170"/>
            <a:ext cx="28003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A</a:t>
            </a:r>
          </a:p>
        </p:txBody>
      </p:sp>
      <p:sp>
        <p:nvSpPr>
          <p:cNvPr id="28677" name="TextBox 4"/>
          <p:cNvSpPr txBox="1">
            <a:spLocks noChangeArrowheads="1"/>
          </p:cNvSpPr>
          <p:nvPr/>
        </p:nvSpPr>
        <p:spPr bwMode="auto">
          <a:xfrm>
            <a:off x="3022600" y="3233840"/>
            <a:ext cx="28003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Addition</a:t>
            </a:r>
          </a:p>
        </p:txBody>
      </p:sp>
      <p:sp>
        <p:nvSpPr>
          <p:cNvPr id="28678" name="TextBox 5"/>
          <p:cNvSpPr txBox="1">
            <a:spLocks noChangeArrowheads="1"/>
          </p:cNvSpPr>
          <p:nvPr/>
        </p:nvSpPr>
        <p:spPr bwMode="auto">
          <a:xfrm>
            <a:off x="2525782" y="3874294"/>
            <a:ext cx="32829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8679" name="TextBox 6"/>
          <p:cNvSpPr txBox="1">
            <a:spLocks noChangeArrowheads="1"/>
          </p:cNvSpPr>
          <p:nvPr/>
        </p:nvSpPr>
        <p:spPr bwMode="auto">
          <a:xfrm>
            <a:off x="2997200" y="3894172"/>
            <a:ext cx="32829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Subtraction</a:t>
            </a:r>
          </a:p>
        </p:txBody>
      </p:sp>
      <p:sp>
        <p:nvSpPr>
          <p:cNvPr id="28680" name="TextBox 7"/>
          <p:cNvSpPr txBox="1">
            <a:spLocks noChangeArrowheads="1"/>
          </p:cNvSpPr>
          <p:nvPr/>
        </p:nvSpPr>
        <p:spPr bwMode="auto">
          <a:xfrm>
            <a:off x="2525782" y="4572794"/>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8681" name="TextBox 8"/>
          <p:cNvSpPr txBox="1">
            <a:spLocks noChangeArrowheads="1"/>
          </p:cNvSpPr>
          <p:nvPr/>
        </p:nvSpPr>
        <p:spPr bwMode="auto">
          <a:xfrm>
            <a:off x="3033713" y="4585562"/>
            <a:ext cx="362743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Multiplication</a:t>
            </a:r>
          </a:p>
        </p:txBody>
      </p:sp>
      <p:sp>
        <p:nvSpPr>
          <p:cNvPr id="28682" name="TextBox 9"/>
          <p:cNvSpPr txBox="1">
            <a:spLocks noChangeArrowheads="1"/>
          </p:cNvSpPr>
          <p:nvPr/>
        </p:nvSpPr>
        <p:spPr bwMode="auto">
          <a:xfrm>
            <a:off x="2525782" y="5314845"/>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28683" name="TextBox 10"/>
          <p:cNvSpPr txBox="1">
            <a:spLocks noChangeArrowheads="1"/>
          </p:cNvSpPr>
          <p:nvPr/>
        </p:nvSpPr>
        <p:spPr bwMode="auto">
          <a:xfrm>
            <a:off x="3001963" y="531263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pic>
        <p:nvPicPr>
          <p:cNvPr id="28684" name="Picture 18" descr="6c0ae05af26b4c7187e8f6758c193b16.png"/>
          <p:cNvPicPr>
            <a:picLocks/>
          </p:cNvPicPr>
          <p:nvPr/>
        </p:nvPicPr>
        <p:blipFill>
          <a:blip r:embed="rId3" cstate="print"/>
          <a:srcRect/>
          <a:stretch>
            <a:fillRect/>
          </a:stretch>
        </p:blipFill>
        <p:spPr bwMode="auto">
          <a:xfrm>
            <a:off x="96838" y="106363"/>
            <a:ext cx="3752850" cy="76200"/>
          </a:xfrm>
          <a:prstGeom prst="rect">
            <a:avLst/>
          </a:prstGeom>
          <a:solidFill>
            <a:srgbClr val="000000">
              <a:alpha val="0"/>
            </a:srgbClr>
          </a:solidFill>
          <a:ln w="9525">
            <a:noFill/>
            <a:miter lim="800000"/>
            <a:headEnd/>
            <a:tailEnd/>
          </a:ln>
        </p:spPr>
      </p:pic>
      <p:grpSp>
        <p:nvGrpSpPr>
          <p:cNvPr id="28685" name="Group 24"/>
          <p:cNvGrpSpPr>
            <a:grpSpLocks/>
          </p:cNvGrpSpPr>
          <p:nvPr/>
        </p:nvGrpSpPr>
        <p:grpSpPr bwMode="auto">
          <a:xfrm>
            <a:off x="1871663" y="3247920"/>
            <a:ext cx="366712" cy="2449513"/>
            <a:chOff x="1631950" y="3133262"/>
            <a:chExt cx="365760" cy="2450456"/>
          </a:xfrm>
        </p:grpSpPr>
        <p:sp>
          <p:nvSpPr>
            <p:cNvPr id="20" name="Oval 19"/>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2" name="Oval 21"/>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3" name="Oval 22"/>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4" name="Oval 23"/>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823913" y="1035302"/>
            <a:ext cx="655637" cy="538704"/>
          </a:xfrm>
          <a:prstGeom prst="rect">
            <a:avLst/>
          </a:prstGeom>
          <a:noFill/>
          <a:ln w="9525">
            <a:noFill/>
            <a:miter lim="800000"/>
            <a:headEnd/>
            <a:tailEnd/>
          </a:ln>
        </p:spPr>
        <p:txBody>
          <a:bodyPr wrap="square" lIns="106774" tIns="53387" rIns="106774" bIns="53387">
            <a:spAutoFit/>
          </a:bodyPr>
          <a:lstStyle/>
          <a:p>
            <a:r>
              <a:rPr lang="en-US" sz="2800" b="1">
                <a:solidFill>
                  <a:srgbClr val="000000"/>
                </a:solidFill>
              </a:rPr>
              <a:t>7</a:t>
            </a:r>
          </a:p>
        </p:txBody>
      </p:sp>
      <p:sp>
        <p:nvSpPr>
          <p:cNvPr id="29699" name="TextBox 2"/>
          <p:cNvSpPr txBox="1">
            <a:spLocks noChangeArrowheads="1"/>
          </p:cNvSpPr>
          <p:nvPr/>
        </p:nvSpPr>
        <p:spPr bwMode="auto">
          <a:xfrm>
            <a:off x="1744594" y="1038041"/>
            <a:ext cx="9601200" cy="1831365"/>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a:p>
            <a:endParaRPr lang="en-US" sz="2800" b="1" dirty="0">
              <a:solidFill>
                <a:srgbClr val="000000"/>
              </a:solidFill>
            </a:endParaRPr>
          </a:p>
          <a:p>
            <a:r>
              <a:rPr lang="en-US" sz="2800" b="1" dirty="0" smtClean="0">
                <a:solidFill>
                  <a:srgbClr val="000000"/>
                </a:solidFill>
              </a:rPr>
              <a:t>                             x </a:t>
            </a:r>
            <a:r>
              <a:rPr lang="en-US" sz="2800" b="1" dirty="0">
                <a:solidFill>
                  <a:srgbClr val="000000"/>
                </a:solidFill>
              </a:rPr>
              <a:t>- 3 = 12</a:t>
            </a:r>
          </a:p>
        </p:txBody>
      </p:sp>
      <p:sp>
        <p:nvSpPr>
          <p:cNvPr id="29700" name="TextBox 3"/>
          <p:cNvSpPr txBox="1">
            <a:spLocks noChangeArrowheads="1"/>
          </p:cNvSpPr>
          <p:nvPr/>
        </p:nvSpPr>
        <p:spPr bwMode="auto">
          <a:xfrm>
            <a:off x="2428800"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a:t>
            </a:r>
          </a:p>
        </p:txBody>
      </p:sp>
      <p:sp>
        <p:nvSpPr>
          <p:cNvPr id="29701" name="TextBox 4"/>
          <p:cNvSpPr txBox="1">
            <a:spLocks noChangeArrowheads="1"/>
          </p:cNvSpPr>
          <p:nvPr/>
        </p:nvSpPr>
        <p:spPr bwMode="auto">
          <a:xfrm>
            <a:off x="2894012" y="3189182"/>
            <a:ext cx="27717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Addition</a:t>
            </a:r>
          </a:p>
        </p:txBody>
      </p:sp>
      <p:sp>
        <p:nvSpPr>
          <p:cNvPr id="29702" name="TextBox 5"/>
          <p:cNvSpPr txBox="1">
            <a:spLocks noChangeArrowheads="1"/>
          </p:cNvSpPr>
          <p:nvPr/>
        </p:nvSpPr>
        <p:spPr bwMode="auto">
          <a:xfrm>
            <a:off x="2414513" y="3887682"/>
            <a:ext cx="32686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9703" name="TextBox 6"/>
          <p:cNvSpPr txBox="1">
            <a:spLocks noChangeArrowheads="1"/>
          </p:cNvSpPr>
          <p:nvPr/>
        </p:nvSpPr>
        <p:spPr bwMode="auto">
          <a:xfrm>
            <a:off x="2879725" y="3887682"/>
            <a:ext cx="32702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Subtraction</a:t>
            </a:r>
          </a:p>
        </p:txBody>
      </p:sp>
      <p:sp>
        <p:nvSpPr>
          <p:cNvPr id="29704" name="TextBox 7"/>
          <p:cNvSpPr txBox="1">
            <a:spLocks noChangeArrowheads="1"/>
          </p:cNvSpPr>
          <p:nvPr/>
        </p:nvSpPr>
        <p:spPr bwMode="auto">
          <a:xfrm>
            <a:off x="2414513" y="4587770"/>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9705" name="TextBox 8"/>
          <p:cNvSpPr txBox="1">
            <a:spLocks noChangeArrowheads="1"/>
          </p:cNvSpPr>
          <p:nvPr/>
        </p:nvSpPr>
        <p:spPr bwMode="auto">
          <a:xfrm>
            <a:off x="2879725" y="4587770"/>
            <a:ext cx="36290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Multiplication</a:t>
            </a:r>
          </a:p>
        </p:txBody>
      </p:sp>
      <p:sp>
        <p:nvSpPr>
          <p:cNvPr id="29706" name="TextBox 9"/>
          <p:cNvSpPr txBox="1">
            <a:spLocks noChangeArrowheads="1"/>
          </p:cNvSpPr>
          <p:nvPr/>
        </p:nvSpPr>
        <p:spPr bwMode="auto">
          <a:xfrm>
            <a:off x="2414513" y="5287857"/>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29707" name="TextBox 10"/>
          <p:cNvSpPr txBox="1">
            <a:spLocks noChangeArrowheads="1"/>
          </p:cNvSpPr>
          <p:nvPr/>
        </p:nvSpPr>
        <p:spPr bwMode="auto">
          <a:xfrm>
            <a:off x="2879725" y="528785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pic>
        <p:nvPicPr>
          <p:cNvPr id="29708" name="Picture 18" descr="516c97e7b7c547f1b21c1247b952941a.png"/>
          <p:cNvPicPr>
            <a:picLocks/>
          </p:cNvPicPr>
          <p:nvPr/>
        </p:nvPicPr>
        <p:blipFill>
          <a:blip r:embed="rId3" cstate="print"/>
          <a:srcRect/>
          <a:stretch>
            <a:fillRect/>
          </a:stretch>
        </p:blipFill>
        <p:spPr bwMode="auto">
          <a:xfrm>
            <a:off x="111125" y="122238"/>
            <a:ext cx="3751263" cy="76200"/>
          </a:xfrm>
          <a:prstGeom prst="rect">
            <a:avLst/>
          </a:prstGeom>
          <a:solidFill>
            <a:srgbClr val="000000">
              <a:alpha val="0"/>
            </a:srgbClr>
          </a:solidFill>
          <a:ln w="9525">
            <a:noFill/>
            <a:miter lim="800000"/>
            <a:headEnd/>
            <a:tailEnd/>
          </a:ln>
        </p:spPr>
      </p:pic>
      <p:grpSp>
        <p:nvGrpSpPr>
          <p:cNvPr id="29709" name="Group 20"/>
          <p:cNvGrpSpPr>
            <a:grpSpLocks/>
          </p:cNvGrpSpPr>
          <p:nvPr/>
        </p:nvGrpSpPr>
        <p:grpSpPr bwMode="auto">
          <a:xfrm>
            <a:off x="1840672" y="3228870"/>
            <a:ext cx="365125" cy="2451100"/>
            <a:chOff x="1631950" y="3133262"/>
            <a:chExt cx="365760" cy="2450456"/>
          </a:xfrm>
        </p:grpSpPr>
        <p:sp>
          <p:nvSpPr>
            <p:cNvPr id="22" name="Oval 21"/>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3" name="Oval 22"/>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4" name="Oval 23"/>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sp>
          <p:nvSpPr>
            <p:cNvPr id="25" name="Oval 24"/>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823913" y="1024884"/>
            <a:ext cx="9602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8</a:t>
            </a:r>
          </a:p>
        </p:txBody>
      </p:sp>
      <p:sp>
        <p:nvSpPr>
          <p:cNvPr id="30723" name="TextBox 2"/>
          <p:cNvSpPr txBox="1">
            <a:spLocks noChangeArrowheads="1"/>
          </p:cNvSpPr>
          <p:nvPr/>
        </p:nvSpPr>
        <p:spPr bwMode="auto">
          <a:xfrm>
            <a:off x="1747906" y="1024884"/>
            <a:ext cx="9601200" cy="1615922"/>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a:p>
            <a:endParaRPr lang="en-US" b="1" dirty="0">
              <a:solidFill>
                <a:srgbClr val="000000"/>
              </a:solidFill>
              <a:latin typeface="Arial - 24"/>
            </a:endParaRPr>
          </a:p>
          <a:p>
            <a:endParaRPr lang="en-US" b="1" dirty="0">
              <a:solidFill>
                <a:srgbClr val="000000"/>
              </a:solidFill>
              <a:latin typeface="Arial - 24"/>
            </a:endParaRPr>
          </a:p>
        </p:txBody>
      </p:sp>
      <p:pic>
        <p:nvPicPr>
          <p:cNvPr id="30732" name="Picture 11" descr="NBK-6304-1ad43f.png"/>
          <p:cNvPicPr>
            <a:picLocks/>
          </p:cNvPicPr>
          <p:nvPr/>
        </p:nvPicPr>
        <p:blipFill>
          <a:blip r:embed="rId3" cstate="print">
            <a:clrChange>
              <a:clrFrom>
                <a:srgbClr val="FFFFFF"/>
              </a:clrFrom>
              <a:clrTo>
                <a:srgbClr val="FFFFFF">
                  <a:alpha val="0"/>
                </a:srgbClr>
              </a:clrTo>
            </a:clrChange>
          </a:blip>
          <a:srcRect/>
          <a:stretch>
            <a:fillRect/>
          </a:stretch>
        </p:blipFill>
        <p:spPr bwMode="auto">
          <a:xfrm>
            <a:off x="3157537" y="592931"/>
            <a:ext cx="3808413" cy="4029075"/>
          </a:xfrm>
          <a:prstGeom prst="rect">
            <a:avLst/>
          </a:prstGeom>
          <a:solidFill>
            <a:srgbClr val="000000">
              <a:alpha val="0"/>
            </a:srgbClr>
          </a:solidFill>
          <a:ln w="9525">
            <a:noFill/>
            <a:miter lim="800000"/>
            <a:headEnd/>
            <a:tailEnd/>
          </a:ln>
        </p:spPr>
      </p:pic>
      <p:pic>
        <p:nvPicPr>
          <p:cNvPr id="30733" name="Picture 19" descr="6082289c1bae4a818f6a67a3b6f267c3.png"/>
          <p:cNvPicPr>
            <a:picLocks/>
          </p:cNvPicPr>
          <p:nvPr/>
        </p:nvPicPr>
        <p:blipFill>
          <a:blip r:embed="rId4" cstate="print"/>
          <a:srcRect/>
          <a:stretch>
            <a:fillRect/>
          </a:stretch>
        </p:blipFill>
        <p:spPr bwMode="auto">
          <a:xfrm>
            <a:off x="96838" y="122238"/>
            <a:ext cx="3752850" cy="76200"/>
          </a:xfrm>
          <a:prstGeom prst="rect">
            <a:avLst/>
          </a:prstGeom>
          <a:solidFill>
            <a:srgbClr val="000000">
              <a:alpha val="0"/>
            </a:srgbClr>
          </a:solidFill>
          <a:ln w="9525">
            <a:noFill/>
            <a:miter lim="800000"/>
            <a:headEnd/>
            <a:tailEnd/>
          </a:ln>
        </p:spPr>
      </p:pic>
      <p:sp>
        <p:nvSpPr>
          <p:cNvPr id="19" name="TextBox 3"/>
          <p:cNvSpPr txBox="1">
            <a:spLocks noChangeArrowheads="1"/>
          </p:cNvSpPr>
          <p:nvPr/>
        </p:nvSpPr>
        <p:spPr bwMode="auto">
          <a:xfrm>
            <a:off x="2428800"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a:t>
            </a:r>
          </a:p>
        </p:txBody>
      </p:sp>
      <p:sp>
        <p:nvSpPr>
          <p:cNvPr id="20" name="TextBox 4"/>
          <p:cNvSpPr txBox="1">
            <a:spLocks noChangeArrowheads="1"/>
          </p:cNvSpPr>
          <p:nvPr/>
        </p:nvSpPr>
        <p:spPr bwMode="auto">
          <a:xfrm>
            <a:off x="2894012"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Addition</a:t>
            </a:r>
          </a:p>
        </p:txBody>
      </p:sp>
      <p:sp>
        <p:nvSpPr>
          <p:cNvPr id="21" name="TextBox 5"/>
          <p:cNvSpPr txBox="1">
            <a:spLocks noChangeArrowheads="1"/>
          </p:cNvSpPr>
          <p:nvPr/>
        </p:nvSpPr>
        <p:spPr bwMode="auto">
          <a:xfrm>
            <a:off x="2414513" y="3887682"/>
            <a:ext cx="32686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6" name="TextBox 6"/>
          <p:cNvSpPr txBox="1">
            <a:spLocks noChangeArrowheads="1"/>
          </p:cNvSpPr>
          <p:nvPr/>
        </p:nvSpPr>
        <p:spPr bwMode="auto">
          <a:xfrm>
            <a:off x="2879725" y="3887682"/>
            <a:ext cx="32702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Subtraction</a:t>
            </a:r>
          </a:p>
        </p:txBody>
      </p:sp>
      <p:sp>
        <p:nvSpPr>
          <p:cNvPr id="27" name="TextBox 7"/>
          <p:cNvSpPr txBox="1">
            <a:spLocks noChangeArrowheads="1"/>
          </p:cNvSpPr>
          <p:nvPr/>
        </p:nvSpPr>
        <p:spPr bwMode="auto">
          <a:xfrm>
            <a:off x="2414513" y="4587770"/>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8" name="TextBox 8"/>
          <p:cNvSpPr txBox="1">
            <a:spLocks noChangeArrowheads="1"/>
          </p:cNvSpPr>
          <p:nvPr/>
        </p:nvSpPr>
        <p:spPr bwMode="auto">
          <a:xfrm>
            <a:off x="2879725" y="4587770"/>
            <a:ext cx="36290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Multiplication</a:t>
            </a:r>
          </a:p>
        </p:txBody>
      </p:sp>
      <p:sp>
        <p:nvSpPr>
          <p:cNvPr id="29" name="TextBox 9"/>
          <p:cNvSpPr txBox="1">
            <a:spLocks noChangeArrowheads="1"/>
          </p:cNvSpPr>
          <p:nvPr/>
        </p:nvSpPr>
        <p:spPr bwMode="auto">
          <a:xfrm>
            <a:off x="2414513" y="5287857"/>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30" name="TextBox 10"/>
          <p:cNvSpPr txBox="1">
            <a:spLocks noChangeArrowheads="1"/>
          </p:cNvSpPr>
          <p:nvPr/>
        </p:nvSpPr>
        <p:spPr bwMode="auto">
          <a:xfrm>
            <a:off x="2879725" y="528785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grpSp>
        <p:nvGrpSpPr>
          <p:cNvPr id="31" name="Group 20"/>
          <p:cNvGrpSpPr>
            <a:grpSpLocks/>
          </p:cNvGrpSpPr>
          <p:nvPr/>
        </p:nvGrpSpPr>
        <p:grpSpPr bwMode="auto">
          <a:xfrm>
            <a:off x="1840672" y="3228870"/>
            <a:ext cx="365125" cy="2451100"/>
            <a:chOff x="1631950" y="3133262"/>
            <a:chExt cx="365760" cy="2450456"/>
          </a:xfrm>
        </p:grpSpPr>
        <p:sp>
          <p:nvSpPr>
            <p:cNvPr id="32" name="Oval 31"/>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3" name="Oval 32"/>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4" name="Oval 33"/>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5" name="Oval 34"/>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1939925"/>
            <a:ext cx="8839200" cy="6265863"/>
          </a:xfrm>
          <a:prstGeom prst="rect">
            <a:avLst/>
          </a:prstGeom>
        </p:spPr>
        <p:txBody>
          <a:bodyPr lIns="93908" tIns="46954" rIns="93908" bIns="46954">
            <a:spAutoFit/>
          </a:bodyPr>
          <a:lstStyle/>
          <a:p>
            <a:pPr defTabSz="1067745" fontAlgn="auto">
              <a:spcBef>
                <a:spcPts val="1232"/>
              </a:spcBef>
              <a:spcAft>
                <a:spcPts val="0"/>
              </a:spcAft>
              <a:defRPr/>
            </a:pPr>
            <a:r>
              <a:rPr lang="en-US" sz="2400" b="1" i="1" dirty="0">
                <a:solidFill>
                  <a:srgbClr val="0000FF"/>
                </a:solidFill>
              </a:rPr>
              <a:t>Use Normal View for the Interactive Elements</a:t>
            </a:r>
          </a:p>
          <a:p>
            <a:pPr defTabSz="1067745" fontAlgn="auto">
              <a:spcBef>
                <a:spcPts val="0"/>
              </a:spcBef>
              <a:spcAft>
                <a:spcPts val="0"/>
              </a:spcAft>
              <a:defRPr/>
            </a:pPr>
            <a:r>
              <a:rPr lang="en-US" sz="2400" dirty="0">
                <a:solidFill>
                  <a:srgbClr val="0000FF"/>
                </a:solidFill>
              </a:rPr>
              <a:t>To use the interactive elements in this presentation, do not select the Slide Show view. Instead, select Normal view and follow these steps to set the view as large as possible:</a:t>
            </a:r>
          </a:p>
          <a:p>
            <a:pPr marL="352156" indent="-352156" defTabSz="1067745" fontAlgn="auto">
              <a:spcBef>
                <a:spcPts val="1232"/>
              </a:spcBef>
              <a:spcAft>
                <a:spcPts val="0"/>
              </a:spcAft>
              <a:buFont typeface="Arial" pitchFamily="34" charset="0"/>
              <a:buChar char="•"/>
              <a:defRPr/>
            </a:pPr>
            <a:r>
              <a:rPr lang="en-US" sz="2400" dirty="0">
                <a:solidFill>
                  <a:srgbClr val="0000FF"/>
                </a:solidFill>
              </a:rPr>
              <a:t>On the View menu, select Normal.</a:t>
            </a:r>
          </a:p>
          <a:p>
            <a:pPr marL="352156" indent="-352156" defTabSz="1067745" fontAlgn="auto">
              <a:spcBef>
                <a:spcPts val="1232"/>
              </a:spcBef>
              <a:spcAft>
                <a:spcPts val="0"/>
              </a:spcAft>
              <a:buFont typeface="Arial" pitchFamily="34" charset="0"/>
              <a:buChar char="•"/>
              <a:defRPr/>
            </a:pPr>
            <a:r>
              <a:rPr lang="en-US" sz="2400" dirty="0">
                <a:solidFill>
                  <a:srgbClr val="0000FF"/>
                </a:solidFill>
              </a:rPr>
              <a:t>Close the Slides tab on the left. </a:t>
            </a:r>
          </a:p>
          <a:p>
            <a:pPr marL="352156" indent="-352156" defTabSz="1067745" fontAlgn="auto">
              <a:spcBef>
                <a:spcPts val="1232"/>
              </a:spcBef>
              <a:spcAft>
                <a:spcPts val="0"/>
              </a:spcAft>
              <a:buFont typeface="Arial" pitchFamily="34" charset="0"/>
              <a:buChar char="•"/>
              <a:defRPr/>
            </a:pPr>
            <a:r>
              <a:rPr lang="en-US" sz="2400" dirty="0">
                <a:solidFill>
                  <a:srgbClr val="0000FF"/>
                </a:solidFill>
              </a:rPr>
              <a:t>In the upper right corner next to the Help button, click the ^ to minimize the ribbon at the top of the screen. </a:t>
            </a:r>
          </a:p>
          <a:p>
            <a:pPr marL="352156" indent="-352156" defTabSz="1067745" fontAlgn="auto">
              <a:spcBef>
                <a:spcPts val="1232"/>
              </a:spcBef>
              <a:spcAft>
                <a:spcPts val="0"/>
              </a:spcAft>
              <a:buFont typeface="Arial" pitchFamily="34" charset="0"/>
              <a:buChar char="•"/>
              <a:defRPr/>
            </a:pPr>
            <a:r>
              <a:rPr lang="en-US" sz="2400" dirty="0">
                <a:solidFill>
                  <a:srgbClr val="0000FF"/>
                </a:solidFill>
              </a:rPr>
              <a:t>On the View menu, confirm that Ruler is deselected. </a:t>
            </a:r>
          </a:p>
          <a:p>
            <a:pPr marL="352156" indent="-352156" defTabSz="1067745" fontAlgn="auto">
              <a:spcBef>
                <a:spcPts val="1232"/>
              </a:spcBef>
              <a:spcAft>
                <a:spcPts val="0"/>
              </a:spcAft>
              <a:buFont typeface="Arial" pitchFamily="34" charset="0"/>
              <a:buChar char="•"/>
              <a:defRPr/>
            </a:pPr>
            <a:r>
              <a:rPr lang="en-US" sz="2400" dirty="0">
                <a:solidFill>
                  <a:srgbClr val="0000FF"/>
                </a:solidFill>
              </a:rPr>
              <a:t>On the View tab, click Fit to Window.</a:t>
            </a:r>
          </a:p>
          <a:p>
            <a:pPr defTabSz="1067745" fontAlgn="auto">
              <a:spcBef>
                <a:spcPts val="1848"/>
              </a:spcBef>
              <a:spcAft>
                <a:spcPts val="0"/>
              </a:spcAft>
              <a:defRPr/>
            </a:pPr>
            <a:r>
              <a:rPr lang="en-US" sz="2400" b="1" i="1" dirty="0">
                <a:solidFill>
                  <a:srgbClr val="0000FF"/>
                </a:solidFill>
              </a:rPr>
              <a:t>Use Slide Show View to Administer Assessment Items</a:t>
            </a:r>
          </a:p>
          <a:p>
            <a:pPr defTabSz="1067745" fontAlgn="auto">
              <a:spcBef>
                <a:spcPts val="0"/>
              </a:spcBef>
              <a:spcAft>
                <a:spcPts val="0"/>
              </a:spcAft>
              <a:defRPr/>
            </a:pPr>
            <a:r>
              <a:rPr lang="en-US" sz="2400" dirty="0">
                <a:solidFill>
                  <a:srgbClr val="0000FF"/>
                </a:solidFill>
              </a:rPr>
              <a:t>To administer the numbered assessment items in this presentation, use the Slide Show view. (See Slide </a:t>
            </a:r>
            <a:r>
              <a:rPr lang="en-US" sz="2400" dirty="0" smtClean="0">
                <a:solidFill>
                  <a:srgbClr val="0000FF"/>
                </a:solidFill>
              </a:rPr>
              <a:t>14 </a:t>
            </a:r>
            <a:r>
              <a:rPr lang="en-US" sz="2400" dirty="0">
                <a:solidFill>
                  <a:srgbClr val="0000FF"/>
                </a:solidFill>
              </a:rPr>
              <a:t>for an example.)</a:t>
            </a:r>
          </a:p>
        </p:txBody>
      </p:sp>
      <p:sp>
        <p:nvSpPr>
          <p:cNvPr id="4099" name="Rectangle 2"/>
          <p:cNvSpPr>
            <a:spLocks noChangeArrowheads="1"/>
          </p:cNvSpPr>
          <p:nvPr/>
        </p:nvSpPr>
        <p:spPr bwMode="auto">
          <a:xfrm>
            <a:off x="1104900" y="863600"/>
            <a:ext cx="9144000" cy="649288"/>
          </a:xfrm>
          <a:prstGeom prst="rect">
            <a:avLst/>
          </a:prstGeom>
          <a:noFill/>
          <a:ln w="9525">
            <a:noFill/>
            <a:miter lim="800000"/>
            <a:headEnd/>
            <a:tailEnd/>
          </a:ln>
        </p:spPr>
        <p:txBody>
          <a:bodyPr lIns="93908" tIns="46954" rIns="93908" bIns="46954">
            <a:spAutoFit/>
          </a:bodyPr>
          <a:lstStyle/>
          <a:p>
            <a:pPr algn="ctr"/>
            <a:r>
              <a:rPr lang="en-US" sz="3600" b="1" dirty="0">
                <a:solidFill>
                  <a:srgbClr val="0000FF"/>
                </a:solidFill>
              </a:rPr>
              <a:t>Setting the PowerPoint 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823913" y="1041736"/>
            <a:ext cx="877887"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9</a:t>
            </a:r>
          </a:p>
        </p:txBody>
      </p:sp>
      <p:sp>
        <p:nvSpPr>
          <p:cNvPr id="31747" name="TextBox 2"/>
          <p:cNvSpPr txBox="1">
            <a:spLocks noChangeArrowheads="1"/>
          </p:cNvSpPr>
          <p:nvPr/>
        </p:nvSpPr>
        <p:spPr bwMode="auto">
          <a:xfrm>
            <a:off x="1747906" y="1041737"/>
            <a:ext cx="9601200" cy="969591"/>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p:txBody>
      </p:sp>
      <p:pic>
        <p:nvPicPr>
          <p:cNvPr id="31756" name="Picture 11" descr="NBK-6304-1ad799.png"/>
          <p:cNvPicPr>
            <a:picLocks/>
          </p:cNvPicPr>
          <p:nvPr/>
        </p:nvPicPr>
        <p:blipFill>
          <a:blip r:embed="rId3" cstate="print">
            <a:clrChange>
              <a:clrFrom>
                <a:srgbClr val="FFFFFF"/>
              </a:clrFrom>
              <a:clrTo>
                <a:srgbClr val="FFFFFF">
                  <a:alpha val="0"/>
                </a:srgbClr>
              </a:clrTo>
            </a:clrChange>
          </a:blip>
          <a:srcRect/>
          <a:stretch>
            <a:fillRect/>
          </a:stretch>
        </p:blipFill>
        <p:spPr bwMode="auto">
          <a:xfrm>
            <a:off x="3232150" y="888206"/>
            <a:ext cx="4179887" cy="3589337"/>
          </a:xfrm>
          <a:prstGeom prst="rect">
            <a:avLst/>
          </a:prstGeom>
          <a:solidFill>
            <a:srgbClr val="000000">
              <a:alpha val="0"/>
            </a:srgbClr>
          </a:solidFill>
          <a:ln w="9525">
            <a:noFill/>
            <a:miter lim="800000"/>
            <a:headEnd/>
            <a:tailEnd/>
          </a:ln>
        </p:spPr>
      </p:pic>
      <p:pic>
        <p:nvPicPr>
          <p:cNvPr id="31757" name="Picture 19" descr="ab0860ca64894a8e83435173361b3fc1.png"/>
          <p:cNvPicPr>
            <a:picLocks/>
          </p:cNvPicPr>
          <p:nvPr/>
        </p:nvPicPr>
        <p:blipFill>
          <a:blip r:embed="rId4" cstate="print"/>
          <a:srcRect/>
          <a:stretch>
            <a:fillRect/>
          </a:stretch>
        </p:blipFill>
        <p:spPr bwMode="auto">
          <a:xfrm>
            <a:off x="111125" y="122238"/>
            <a:ext cx="3751263" cy="76200"/>
          </a:xfrm>
          <a:prstGeom prst="rect">
            <a:avLst/>
          </a:prstGeom>
          <a:solidFill>
            <a:srgbClr val="000000">
              <a:alpha val="0"/>
            </a:srgbClr>
          </a:solidFill>
          <a:ln w="9525">
            <a:noFill/>
            <a:miter lim="800000"/>
            <a:headEnd/>
            <a:tailEnd/>
          </a:ln>
        </p:spPr>
      </p:pic>
      <p:sp>
        <p:nvSpPr>
          <p:cNvPr id="19" name="TextBox 3"/>
          <p:cNvSpPr txBox="1">
            <a:spLocks noChangeArrowheads="1"/>
          </p:cNvSpPr>
          <p:nvPr/>
        </p:nvSpPr>
        <p:spPr bwMode="auto">
          <a:xfrm>
            <a:off x="2428800"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a:t>
            </a:r>
          </a:p>
        </p:txBody>
      </p:sp>
      <p:sp>
        <p:nvSpPr>
          <p:cNvPr id="20" name="TextBox 4"/>
          <p:cNvSpPr txBox="1">
            <a:spLocks noChangeArrowheads="1"/>
          </p:cNvSpPr>
          <p:nvPr/>
        </p:nvSpPr>
        <p:spPr bwMode="auto">
          <a:xfrm>
            <a:off x="2894012" y="3189182"/>
            <a:ext cx="27717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Addition</a:t>
            </a:r>
          </a:p>
        </p:txBody>
      </p:sp>
      <p:sp>
        <p:nvSpPr>
          <p:cNvPr id="21" name="TextBox 5"/>
          <p:cNvSpPr txBox="1">
            <a:spLocks noChangeArrowheads="1"/>
          </p:cNvSpPr>
          <p:nvPr/>
        </p:nvSpPr>
        <p:spPr bwMode="auto">
          <a:xfrm>
            <a:off x="2414513" y="3887682"/>
            <a:ext cx="32686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6" name="TextBox 6"/>
          <p:cNvSpPr txBox="1">
            <a:spLocks noChangeArrowheads="1"/>
          </p:cNvSpPr>
          <p:nvPr/>
        </p:nvSpPr>
        <p:spPr bwMode="auto">
          <a:xfrm>
            <a:off x="2879725" y="3887682"/>
            <a:ext cx="32702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Subtraction</a:t>
            </a:r>
          </a:p>
        </p:txBody>
      </p:sp>
      <p:sp>
        <p:nvSpPr>
          <p:cNvPr id="27" name="TextBox 7"/>
          <p:cNvSpPr txBox="1">
            <a:spLocks noChangeArrowheads="1"/>
          </p:cNvSpPr>
          <p:nvPr/>
        </p:nvSpPr>
        <p:spPr bwMode="auto">
          <a:xfrm>
            <a:off x="2414513" y="4587770"/>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8" name="TextBox 8"/>
          <p:cNvSpPr txBox="1">
            <a:spLocks noChangeArrowheads="1"/>
          </p:cNvSpPr>
          <p:nvPr/>
        </p:nvSpPr>
        <p:spPr bwMode="auto">
          <a:xfrm>
            <a:off x="2879725" y="4587770"/>
            <a:ext cx="36290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Multiplication</a:t>
            </a:r>
          </a:p>
        </p:txBody>
      </p:sp>
      <p:sp>
        <p:nvSpPr>
          <p:cNvPr id="29" name="TextBox 9"/>
          <p:cNvSpPr txBox="1">
            <a:spLocks noChangeArrowheads="1"/>
          </p:cNvSpPr>
          <p:nvPr/>
        </p:nvSpPr>
        <p:spPr bwMode="auto">
          <a:xfrm>
            <a:off x="2414513" y="5287857"/>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30" name="TextBox 10"/>
          <p:cNvSpPr txBox="1">
            <a:spLocks noChangeArrowheads="1"/>
          </p:cNvSpPr>
          <p:nvPr/>
        </p:nvSpPr>
        <p:spPr bwMode="auto">
          <a:xfrm>
            <a:off x="2879725" y="528785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grpSp>
        <p:nvGrpSpPr>
          <p:cNvPr id="31" name="Group 20"/>
          <p:cNvGrpSpPr>
            <a:grpSpLocks/>
          </p:cNvGrpSpPr>
          <p:nvPr/>
        </p:nvGrpSpPr>
        <p:grpSpPr bwMode="auto">
          <a:xfrm>
            <a:off x="1840672" y="3228870"/>
            <a:ext cx="365125" cy="2451100"/>
            <a:chOff x="1631950" y="3133262"/>
            <a:chExt cx="365760" cy="2450456"/>
          </a:xfrm>
        </p:grpSpPr>
        <p:sp>
          <p:nvSpPr>
            <p:cNvPr id="32" name="Oval 31"/>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3" name="Oval 32"/>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4" name="Oval 33"/>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5" name="Oval 34"/>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2770" name="Picture 11" descr="NBK-6304-1adaf3.png"/>
          <p:cNvPicPr>
            <a:picLocks/>
          </p:cNvPicPr>
          <p:nvPr/>
        </p:nvPicPr>
        <p:blipFill>
          <a:blip r:embed="rId3" cstate="print">
            <a:clrChange>
              <a:clrFrom>
                <a:srgbClr val="FFFFFF"/>
              </a:clrFrom>
              <a:clrTo>
                <a:srgbClr val="FFFFFF">
                  <a:alpha val="0"/>
                </a:srgbClr>
              </a:clrTo>
            </a:clrChange>
          </a:blip>
          <a:srcRect/>
          <a:stretch>
            <a:fillRect/>
          </a:stretch>
        </p:blipFill>
        <p:spPr bwMode="auto">
          <a:xfrm>
            <a:off x="3232150" y="896144"/>
            <a:ext cx="4841875" cy="3573462"/>
          </a:xfrm>
          <a:prstGeom prst="rect">
            <a:avLst/>
          </a:prstGeom>
          <a:solidFill>
            <a:srgbClr val="000000">
              <a:alpha val="0"/>
            </a:srgbClr>
          </a:solidFill>
          <a:ln w="9525">
            <a:noFill/>
            <a:miter lim="800000"/>
            <a:headEnd/>
            <a:tailEnd/>
          </a:ln>
        </p:spPr>
      </p:pic>
      <p:sp>
        <p:nvSpPr>
          <p:cNvPr id="32771" name="TextBox 1"/>
          <p:cNvSpPr txBox="1">
            <a:spLocks noChangeArrowheads="1"/>
          </p:cNvSpPr>
          <p:nvPr/>
        </p:nvSpPr>
        <p:spPr bwMode="auto">
          <a:xfrm>
            <a:off x="783871" y="1021859"/>
            <a:ext cx="801687"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10</a:t>
            </a:r>
          </a:p>
        </p:txBody>
      </p:sp>
      <p:sp>
        <p:nvSpPr>
          <p:cNvPr id="32772" name="TextBox 2"/>
          <p:cNvSpPr txBox="1">
            <a:spLocks noChangeArrowheads="1"/>
          </p:cNvSpPr>
          <p:nvPr/>
        </p:nvSpPr>
        <p:spPr bwMode="auto">
          <a:xfrm>
            <a:off x="1668108" y="1021859"/>
            <a:ext cx="9794875" cy="969591"/>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p:txBody>
      </p:sp>
      <p:pic>
        <p:nvPicPr>
          <p:cNvPr id="32781" name="Picture 19" descr="62a949c3d2274c53b49ddc4c7b53c4c8.png"/>
          <p:cNvPicPr>
            <a:picLocks/>
          </p:cNvPicPr>
          <p:nvPr/>
        </p:nvPicPr>
        <p:blipFill>
          <a:blip r:embed="rId4" cstate="print"/>
          <a:srcRect/>
          <a:stretch>
            <a:fillRect/>
          </a:stretch>
        </p:blipFill>
        <p:spPr bwMode="auto">
          <a:xfrm>
            <a:off x="68263" y="106363"/>
            <a:ext cx="3752850" cy="76200"/>
          </a:xfrm>
          <a:prstGeom prst="rect">
            <a:avLst/>
          </a:prstGeom>
          <a:solidFill>
            <a:srgbClr val="000000">
              <a:alpha val="0"/>
            </a:srgbClr>
          </a:solidFill>
          <a:ln w="9525">
            <a:noFill/>
            <a:miter lim="800000"/>
            <a:headEnd/>
            <a:tailEnd/>
          </a:ln>
        </p:spPr>
      </p:pic>
      <p:sp>
        <p:nvSpPr>
          <p:cNvPr id="19" name="TextBox 3"/>
          <p:cNvSpPr txBox="1">
            <a:spLocks noChangeArrowheads="1"/>
          </p:cNvSpPr>
          <p:nvPr/>
        </p:nvSpPr>
        <p:spPr bwMode="auto">
          <a:xfrm>
            <a:off x="2428800"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a:t>
            </a:r>
          </a:p>
        </p:txBody>
      </p:sp>
      <p:sp>
        <p:nvSpPr>
          <p:cNvPr id="20" name="TextBox 4"/>
          <p:cNvSpPr txBox="1">
            <a:spLocks noChangeArrowheads="1"/>
          </p:cNvSpPr>
          <p:nvPr/>
        </p:nvSpPr>
        <p:spPr bwMode="auto">
          <a:xfrm>
            <a:off x="2894012" y="3189182"/>
            <a:ext cx="27717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Addition</a:t>
            </a:r>
          </a:p>
        </p:txBody>
      </p:sp>
      <p:sp>
        <p:nvSpPr>
          <p:cNvPr id="21" name="TextBox 5"/>
          <p:cNvSpPr txBox="1">
            <a:spLocks noChangeArrowheads="1"/>
          </p:cNvSpPr>
          <p:nvPr/>
        </p:nvSpPr>
        <p:spPr bwMode="auto">
          <a:xfrm>
            <a:off x="2414513" y="3887682"/>
            <a:ext cx="32686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6" name="TextBox 6"/>
          <p:cNvSpPr txBox="1">
            <a:spLocks noChangeArrowheads="1"/>
          </p:cNvSpPr>
          <p:nvPr/>
        </p:nvSpPr>
        <p:spPr bwMode="auto">
          <a:xfrm>
            <a:off x="2879725" y="3887682"/>
            <a:ext cx="32702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Subtraction</a:t>
            </a:r>
          </a:p>
        </p:txBody>
      </p:sp>
      <p:sp>
        <p:nvSpPr>
          <p:cNvPr id="27" name="TextBox 7"/>
          <p:cNvSpPr txBox="1">
            <a:spLocks noChangeArrowheads="1"/>
          </p:cNvSpPr>
          <p:nvPr/>
        </p:nvSpPr>
        <p:spPr bwMode="auto">
          <a:xfrm>
            <a:off x="2414513" y="4587770"/>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8" name="TextBox 8"/>
          <p:cNvSpPr txBox="1">
            <a:spLocks noChangeArrowheads="1"/>
          </p:cNvSpPr>
          <p:nvPr/>
        </p:nvSpPr>
        <p:spPr bwMode="auto">
          <a:xfrm>
            <a:off x="2879725" y="4587770"/>
            <a:ext cx="36290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Multiplication</a:t>
            </a:r>
          </a:p>
        </p:txBody>
      </p:sp>
      <p:sp>
        <p:nvSpPr>
          <p:cNvPr id="29" name="TextBox 9"/>
          <p:cNvSpPr txBox="1">
            <a:spLocks noChangeArrowheads="1"/>
          </p:cNvSpPr>
          <p:nvPr/>
        </p:nvSpPr>
        <p:spPr bwMode="auto">
          <a:xfrm>
            <a:off x="2414513" y="5287857"/>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30" name="TextBox 10"/>
          <p:cNvSpPr txBox="1">
            <a:spLocks noChangeArrowheads="1"/>
          </p:cNvSpPr>
          <p:nvPr/>
        </p:nvSpPr>
        <p:spPr bwMode="auto">
          <a:xfrm>
            <a:off x="2879725" y="528785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grpSp>
        <p:nvGrpSpPr>
          <p:cNvPr id="31" name="Group 20"/>
          <p:cNvGrpSpPr>
            <a:grpSpLocks/>
          </p:cNvGrpSpPr>
          <p:nvPr/>
        </p:nvGrpSpPr>
        <p:grpSpPr bwMode="auto">
          <a:xfrm>
            <a:off x="1840672" y="3228870"/>
            <a:ext cx="365125" cy="2451100"/>
            <a:chOff x="1631950" y="3133262"/>
            <a:chExt cx="365760" cy="2450456"/>
          </a:xfrm>
        </p:grpSpPr>
        <p:sp>
          <p:nvSpPr>
            <p:cNvPr id="32" name="Oval 31"/>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3" name="Oval 32"/>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4" name="Oval 33"/>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5" name="Oval 34"/>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782638" y="1021859"/>
            <a:ext cx="97948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11</a:t>
            </a:r>
          </a:p>
        </p:txBody>
      </p:sp>
      <p:sp>
        <p:nvSpPr>
          <p:cNvPr id="33795" name="TextBox 2"/>
          <p:cNvSpPr txBox="1">
            <a:spLocks noChangeArrowheads="1"/>
          </p:cNvSpPr>
          <p:nvPr/>
        </p:nvSpPr>
        <p:spPr bwMode="auto">
          <a:xfrm>
            <a:off x="1666875" y="1021859"/>
            <a:ext cx="9794875" cy="969591"/>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What is the inverse operation needed to solve this equation? </a:t>
            </a:r>
          </a:p>
        </p:txBody>
      </p:sp>
      <p:pic>
        <p:nvPicPr>
          <p:cNvPr id="33804" name="Picture 11" descr="NBK-6304-1ade6c.png"/>
          <p:cNvPicPr>
            <a:picLocks/>
          </p:cNvPicPr>
          <p:nvPr/>
        </p:nvPicPr>
        <p:blipFill>
          <a:blip r:embed="rId3" cstate="print">
            <a:clrChange>
              <a:clrFrom>
                <a:srgbClr val="FFFFFF"/>
              </a:clrFrom>
              <a:clrTo>
                <a:srgbClr val="FFFFFF">
                  <a:alpha val="0"/>
                </a:srgbClr>
              </a:clrTo>
            </a:clrChange>
          </a:blip>
          <a:srcRect/>
          <a:stretch>
            <a:fillRect/>
          </a:stretch>
        </p:blipFill>
        <p:spPr bwMode="auto">
          <a:xfrm>
            <a:off x="3232150" y="851694"/>
            <a:ext cx="4621213" cy="3694112"/>
          </a:xfrm>
          <a:prstGeom prst="rect">
            <a:avLst/>
          </a:prstGeom>
          <a:solidFill>
            <a:srgbClr val="000000">
              <a:alpha val="0"/>
            </a:srgbClr>
          </a:solidFill>
          <a:ln w="9525">
            <a:noFill/>
            <a:miter lim="800000"/>
            <a:headEnd/>
            <a:tailEnd/>
          </a:ln>
        </p:spPr>
      </p:pic>
      <p:pic>
        <p:nvPicPr>
          <p:cNvPr id="33805" name="Picture 19" descr="8d262701a4004dadaf1f8b92332c7077.png"/>
          <p:cNvPicPr>
            <a:picLocks/>
          </p:cNvPicPr>
          <p:nvPr/>
        </p:nvPicPr>
        <p:blipFill>
          <a:blip r:embed="rId4" cstate="print"/>
          <a:srcRect/>
          <a:stretch>
            <a:fillRect/>
          </a:stretch>
        </p:blipFill>
        <p:spPr bwMode="auto">
          <a:xfrm>
            <a:off x="96838" y="122238"/>
            <a:ext cx="3752850" cy="76200"/>
          </a:xfrm>
          <a:prstGeom prst="rect">
            <a:avLst/>
          </a:prstGeom>
          <a:solidFill>
            <a:srgbClr val="000000">
              <a:alpha val="0"/>
            </a:srgbClr>
          </a:solidFill>
          <a:ln w="9525">
            <a:noFill/>
            <a:miter lim="800000"/>
            <a:headEnd/>
            <a:tailEnd/>
          </a:ln>
        </p:spPr>
      </p:pic>
      <p:sp>
        <p:nvSpPr>
          <p:cNvPr id="19" name="TextBox 3"/>
          <p:cNvSpPr txBox="1">
            <a:spLocks noChangeArrowheads="1"/>
          </p:cNvSpPr>
          <p:nvPr/>
        </p:nvSpPr>
        <p:spPr bwMode="auto">
          <a:xfrm>
            <a:off x="2428800" y="3189182"/>
            <a:ext cx="27717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A</a:t>
            </a:r>
          </a:p>
        </p:txBody>
      </p:sp>
      <p:sp>
        <p:nvSpPr>
          <p:cNvPr id="20" name="TextBox 4"/>
          <p:cNvSpPr txBox="1">
            <a:spLocks noChangeArrowheads="1"/>
          </p:cNvSpPr>
          <p:nvPr/>
        </p:nvSpPr>
        <p:spPr bwMode="auto">
          <a:xfrm>
            <a:off x="2894012" y="3189182"/>
            <a:ext cx="27717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Addition</a:t>
            </a:r>
          </a:p>
        </p:txBody>
      </p:sp>
      <p:sp>
        <p:nvSpPr>
          <p:cNvPr id="21" name="TextBox 5"/>
          <p:cNvSpPr txBox="1">
            <a:spLocks noChangeArrowheads="1"/>
          </p:cNvSpPr>
          <p:nvPr/>
        </p:nvSpPr>
        <p:spPr bwMode="auto">
          <a:xfrm>
            <a:off x="2414513" y="3887682"/>
            <a:ext cx="32686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B</a:t>
            </a:r>
          </a:p>
        </p:txBody>
      </p:sp>
      <p:sp>
        <p:nvSpPr>
          <p:cNvPr id="26" name="TextBox 6"/>
          <p:cNvSpPr txBox="1">
            <a:spLocks noChangeArrowheads="1"/>
          </p:cNvSpPr>
          <p:nvPr/>
        </p:nvSpPr>
        <p:spPr bwMode="auto">
          <a:xfrm>
            <a:off x="2879725" y="3887682"/>
            <a:ext cx="32702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Subtraction</a:t>
            </a:r>
          </a:p>
        </p:txBody>
      </p:sp>
      <p:sp>
        <p:nvSpPr>
          <p:cNvPr id="27" name="TextBox 7"/>
          <p:cNvSpPr txBox="1">
            <a:spLocks noChangeArrowheads="1"/>
          </p:cNvSpPr>
          <p:nvPr/>
        </p:nvSpPr>
        <p:spPr bwMode="auto">
          <a:xfrm>
            <a:off x="2414513" y="4587770"/>
            <a:ext cx="36274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C</a:t>
            </a:r>
          </a:p>
        </p:txBody>
      </p:sp>
      <p:sp>
        <p:nvSpPr>
          <p:cNvPr id="28" name="TextBox 8"/>
          <p:cNvSpPr txBox="1">
            <a:spLocks noChangeArrowheads="1"/>
          </p:cNvSpPr>
          <p:nvPr/>
        </p:nvSpPr>
        <p:spPr bwMode="auto">
          <a:xfrm>
            <a:off x="2879725" y="4587770"/>
            <a:ext cx="36290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Multiplication</a:t>
            </a:r>
          </a:p>
        </p:txBody>
      </p:sp>
      <p:sp>
        <p:nvSpPr>
          <p:cNvPr id="29" name="TextBox 9"/>
          <p:cNvSpPr txBox="1">
            <a:spLocks noChangeArrowheads="1"/>
          </p:cNvSpPr>
          <p:nvPr/>
        </p:nvSpPr>
        <p:spPr bwMode="auto">
          <a:xfrm>
            <a:off x="2414513" y="5287857"/>
            <a:ext cx="27447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D</a:t>
            </a:r>
          </a:p>
        </p:txBody>
      </p:sp>
      <p:sp>
        <p:nvSpPr>
          <p:cNvPr id="30" name="TextBox 10"/>
          <p:cNvSpPr txBox="1">
            <a:spLocks noChangeArrowheads="1"/>
          </p:cNvSpPr>
          <p:nvPr/>
        </p:nvSpPr>
        <p:spPr bwMode="auto">
          <a:xfrm>
            <a:off x="2879725" y="5287857"/>
            <a:ext cx="274478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Division</a:t>
            </a:r>
          </a:p>
        </p:txBody>
      </p:sp>
      <p:grpSp>
        <p:nvGrpSpPr>
          <p:cNvPr id="31" name="Group 20"/>
          <p:cNvGrpSpPr>
            <a:grpSpLocks/>
          </p:cNvGrpSpPr>
          <p:nvPr/>
        </p:nvGrpSpPr>
        <p:grpSpPr bwMode="auto">
          <a:xfrm>
            <a:off x="1840672" y="3228870"/>
            <a:ext cx="365125" cy="2451100"/>
            <a:chOff x="1631950" y="3133262"/>
            <a:chExt cx="365760" cy="2450456"/>
          </a:xfrm>
        </p:grpSpPr>
        <p:sp>
          <p:nvSpPr>
            <p:cNvPr id="32" name="Oval 31"/>
            <p:cNvSpPr/>
            <p:nvPr/>
          </p:nvSpPr>
          <p:spPr>
            <a:xfrm>
              <a:off x="1631950" y="3133262"/>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3" name="Oval 32"/>
            <p:cNvSpPr/>
            <p:nvPr/>
          </p:nvSpPr>
          <p:spPr>
            <a:xfrm>
              <a:off x="1631950" y="3828161"/>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4" name="Oval 33"/>
            <p:cNvSpPr/>
            <p:nvPr/>
          </p:nvSpPr>
          <p:spPr>
            <a:xfrm>
              <a:off x="1631950" y="4523060"/>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5" name="Oval 34"/>
            <p:cNvSpPr/>
            <p:nvPr/>
          </p:nvSpPr>
          <p:spPr>
            <a:xfrm>
              <a:off x="1631950" y="5217958"/>
              <a:ext cx="365760" cy="36576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020763" y="788988"/>
            <a:ext cx="9077325" cy="2324100"/>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Solving One Step</a:t>
            </a:r>
          </a:p>
          <a:p>
            <a:pPr algn="ctr"/>
            <a:r>
              <a:rPr lang="en-US" sz="4800" b="1" dirty="0">
                <a:solidFill>
                  <a:srgbClr val="0000FF"/>
                </a:solidFill>
              </a:rPr>
              <a:t>Addition &amp; Subtraction  Equations</a:t>
            </a:r>
          </a:p>
        </p:txBody>
      </p:sp>
      <p:sp>
        <p:nvSpPr>
          <p:cNvPr id="34819" name="TextBox 2">
            <a:hlinkClick r:id="rId2" action="ppaction://hlinksldjump"/>
          </p:cNvPr>
          <p:cNvSpPr txBox="1">
            <a:spLocks noChangeArrowheads="1"/>
          </p:cNvSpPr>
          <p:nvPr/>
        </p:nvSpPr>
        <p:spPr bwMode="auto">
          <a:xfrm>
            <a:off x="7664449" y="3730987"/>
            <a:ext cx="1435099" cy="1031875"/>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 </a:t>
            </a:r>
          </a:p>
          <a:p>
            <a:r>
              <a:rPr lang="en-US" sz="2000" b="1" i="1" dirty="0">
                <a:solidFill>
                  <a:srgbClr val="0000FF"/>
                </a:solidFill>
              </a:rPr>
              <a:t>Table of </a:t>
            </a:r>
          </a:p>
          <a:p>
            <a:r>
              <a:rPr lang="en-US" sz="2000" b="1" i="1" dirty="0">
                <a:solidFill>
                  <a:srgbClr val="0000FF"/>
                </a:solidFill>
              </a:rPr>
              <a:t>Contents</a:t>
            </a:r>
          </a:p>
        </p:txBody>
      </p:sp>
      <p:sp>
        <p:nvSpPr>
          <p:cNvPr id="5" name="Freeform 4">
            <a:hlinkClick r:id="rId2" action="ppaction://hlinksldjump"/>
          </p:cNvPr>
          <p:cNvSpPr/>
          <p:nvPr/>
        </p:nvSpPr>
        <p:spPr>
          <a:xfrm>
            <a:off x="7442199" y="3692955"/>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i="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812663" y="1084296"/>
            <a:ext cx="10264775" cy="1954213"/>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To solve equations, you must use inverse operations in order to isolate the variable on one side of the equation.</a:t>
            </a:r>
          </a:p>
          <a:p>
            <a:endParaRPr lang="en-US" sz="2400" b="1" dirty="0">
              <a:solidFill>
                <a:srgbClr val="0000FF"/>
              </a:solidFill>
            </a:endParaRPr>
          </a:p>
          <a:p>
            <a:r>
              <a:rPr lang="en-US" sz="2400" b="1" dirty="0">
                <a:solidFill>
                  <a:srgbClr val="0000FF"/>
                </a:solidFill>
              </a:rPr>
              <a:t>Whatever you do to one side of an equation, you MUST do to the other side!</a:t>
            </a:r>
          </a:p>
        </p:txBody>
      </p:sp>
      <p:grpSp>
        <p:nvGrpSpPr>
          <p:cNvPr id="35843" name="Group 218"/>
          <p:cNvGrpSpPr>
            <a:grpSpLocks/>
          </p:cNvGrpSpPr>
          <p:nvPr/>
        </p:nvGrpSpPr>
        <p:grpSpPr bwMode="auto">
          <a:xfrm>
            <a:off x="3903525" y="3267109"/>
            <a:ext cx="4056063" cy="4651375"/>
            <a:chOff x="3200654" y="2787904"/>
            <a:chExt cx="3733511" cy="3884677"/>
          </a:xfrm>
        </p:grpSpPr>
        <p:sp>
          <p:nvSpPr>
            <p:cNvPr id="3" name="Freeform 2"/>
            <p:cNvSpPr/>
            <p:nvPr/>
          </p:nvSpPr>
          <p:spPr>
            <a:xfrm>
              <a:off x="6257603" y="3845915"/>
              <a:ext cx="188503" cy="208155"/>
            </a:xfrm>
            <a:custGeom>
              <a:avLst/>
              <a:gdLst/>
              <a:ahLst/>
              <a:cxnLst/>
              <a:rect l="0" t="0" r="0" b="0"/>
              <a:pathLst>
                <a:path w="188214" h="207010">
                  <a:moveTo>
                    <a:pt x="150875" y="3556"/>
                  </a:moveTo>
                  <a:lnTo>
                    <a:pt x="149987" y="16637"/>
                  </a:lnTo>
                  <a:lnTo>
                    <a:pt x="145923" y="28447"/>
                  </a:lnTo>
                  <a:lnTo>
                    <a:pt x="139319" y="38862"/>
                  </a:lnTo>
                  <a:lnTo>
                    <a:pt x="131190" y="48133"/>
                  </a:lnTo>
                  <a:lnTo>
                    <a:pt x="111632" y="63753"/>
                  </a:lnTo>
                  <a:lnTo>
                    <a:pt x="89281" y="76834"/>
                  </a:lnTo>
                  <a:lnTo>
                    <a:pt x="69723" y="88391"/>
                  </a:lnTo>
                  <a:lnTo>
                    <a:pt x="54990" y="100964"/>
                  </a:lnTo>
                  <a:lnTo>
                    <a:pt x="51054" y="108077"/>
                  </a:lnTo>
                  <a:lnTo>
                    <a:pt x="49911" y="115696"/>
                  </a:lnTo>
                  <a:lnTo>
                    <a:pt x="52069" y="123697"/>
                  </a:lnTo>
                  <a:lnTo>
                    <a:pt x="57531" y="133222"/>
                  </a:lnTo>
                  <a:lnTo>
                    <a:pt x="66548" y="144018"/>
                  </a:lnTo>
                  <a:lnTo>
                    <a:pt x="76200" y="151002"/>
                  </a:lnTo>
                  <a:lnTo>
                    <a:pt x="94361" y="158495"/>
                  </a:lnTo>
                  <a:lnTo>
                    <a:pt x="111125" y="157099"/>
                  </a:lnTo>
                  <a:lnTo>
                    <a:pt x="125602" y="148463"/>
                  </a:lnTo>
                  <a:lnTo>
                    <a:pt x="136906" y="134874"/>
                  </a:lnTo>
                  <a:lnTo>
                    <a:pt x="143382" y="117602"/>
                  </a:lnTo>
                  <a:lnTo>
                    <a:pt x="144399" y="99059"/>
                  </a:lnTo>
                  <a:lnTo>
                    <a:pt x="138938" y="80771"/>
                  </a:lnTo>
                  <a:lnTo>
                    <a:pt x="154939" y="87249"/>
                  </a:lnTo>
                  <a:lnTo>
                    <a:pt x="167132" y="95503"/>
                  </a:lnTo>
                  <a:lnTo>
                    <a:pt x="176657" y="104139"/>
                  </a:lnTo>
                  <a:lnTo>
                    <a:pt x="183133" y="113664"/>
                  </a:lnTo>
                  <a:lnTo>
                    <a:pt x="187198" y="124206"/>
                  </a:lnTo>
                  <a:lnTo>
                    <a:pt x="188213" y="134874"/>
                  </a:lnTo>
                  <a:lnTo>
                    <a:pt x="184276" y="155956"/>
                  </a:lnTo>
                  <a:lnTo>
                    <a:pt x="172212" y="175259"/>
                  </a:lnTo>
                  <a:lnTo>
                    <a:pt x="153415" y="191896"/>
                  </a:lnTo>
                  <a:lnTo>
                    <a:pt x="130175" y="202945"/>
                  </a:lnTo>
                  <a:lnTo>
                    <a:pt x="103377" y="207009"/>
                  </a:lnTo>
                  <a:lnTo>
                    <a:pt x="78232" y="205994"/>
                  </a:lnTo>
                  <a:lnTo>
                    <a:pt x="51562" y="198374"/>
                  </a:lnTo>
                  <a:lnTo>
                    <a:pt x="38862" y="190753"/>
                  </a:lnTo>
                  <a:lnTo>
                    <a:pt x="26796" y="178689"/>
                  </a:lnTo>
                  <a:lnTo>
                    <a:pt x="15239" y="162559"/>
                  </a:lnTo>
                  <a:lnTo>
                    <a:pt x="5080" y="140843"/>
                  </a:lnTo>
                  <a:lnTo>
                    <a:pt x="1143" y="127253"/>
                  </a:lnTo>
                  <a:lnTo>
                    <a:pt x="0" y="114172"/>
                  </a:lnTo>
                  <a:lnTo>
                    <a:pt x="1905" y="102489"/>
                  </a:lnTo>
                  <a:lnTo>
                    <a:pt x="6604" y="91947"/>
                  </a:lnTo>
                  <a:lnTo>
                    <a:pt x="20193" y="73406"/>
                  </a:lnTo>
                  <a:lnTo>
                    <a:pt x="38862" y="57150"/>
                  </a:lnTo>
                  <a:lnTo>
                    <a:pt x="58546" y="42545"/>
                  </a:lnTo>
                  <a:lnTo>
                    <a:pt x="76707" y="28828"/>
                  </a:lnTo>
                  <a:lnTo>
                    <a:pt x="89281" y="14732"/>
                  </a:lnTo>
                  <a:lnTo>
                    <a:pt x="92963" y="7620"/>
                  </a:lnTo>
                  <a:lnTo>
                    <a:pt x="93852" y="0"/>
                  </a:lnTo>
                  <a:lnTo>
                    <a:pt x="108076" y="1651"/>
                  </a:lnTo>
                  <a:lnTo>
                    <a:pt x="123570" y="1651"/>
                  </a:lnTo>
                  <a:lnTo>
                    <a:pt x="138302" y="2158"/>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6257603" y="3845915"/>
              <a:ext cx="188503" cy="206829"/>
            </a:xfrm>
            <a:custGeom>
              <a:avLst/>
              <a:gdLst/>
              <a:ahLst/>
              <a:cxnLst/>
              <a:rect l="0" t="0" r="0" b="0"/>
              <a:pathLst>
                <a:path w="188129" h="206812">
                  <a:moveTo>
                    <a:pt x="151087" y="3902"/>
                  </a:moveTo>
                  <a:lnTo>
                    <a:pt x="151087" y="16583"/>
                  </a:lnTo>
                  <a:lnTo>
                    <a:pt x="146214" y="28290"/>
                  </a:lnTo>
                  <a:lnTo>
                    <a:pt x="140365" y="39020"/>
                  </a:lnTo>
                  <a:lnTo>
                    <a:pt x="131592" y="47801"/>
                  </a:lnTo>
                  <a:lnTo>
                    <a:pt x="112097" y="64384"/>
                  </a:lnTo>
                  <a:lnTo>
                    <a:pt x="88703" y="76091"/>
                  </a:lnTo>
                  <a:lnTo>
                    <a:pt x="69208" y="88773"/>
                  </a:lnTo>
                  <a:lnTo>
                    <a:pt x="54587" y="100479"/>
                  </a:lnTo>
                  <a:lnTo>
                    <a:pt x="50688" y="108283"/>
                  </a:lnTo>
                  <a:lnTo>
                    <a:pt x="50688" y="115112"/>
                  </a:lnTo>
                  <a:lnTo>
                    <a:pt x="51662" y="122916"/>
                  </a:lnTo>
                  <a:lnTo>
                    <a:pt x="57511" y="133647"/>
                  </a:lnTo>
                  <a:lnTo>
                    <a:pt x="66284" y="144378"/>
                  </a:lnTo>
                  <a:lnTo>
                    <a:pt x="76031" y="151206"/>
                  </a:lnTo>
                  <a:lnTo>
                    <a:pt x="94552" y="159010"/>
                  </a:lnTo>
                  <a:lnTo>
                    <a:pt x="110148" y="156084"/>
                  </a:lnTo>
                  <a:lnTo>
                    <a:pt x="124769" y="148279"/>
                  </a:lnTo>
                  <a:lnTo>
                    <a:pt x="137441" y="134622"/>
                  </a:lnTo>
                  <a:lnTo>
                    <a:pt x="144264" y="118038"/>
                  </a:lnTo>
                  <a:lnTo>
                    <a:pt x="144264" y="98528"/>
                  </a:lnTo>
                  <a:lnTo>
                    <a:pt x="138416" y="79993"/>
                  </a:lnTo>
                  <a:lnTo>
                    <a:pt x="154986" y="86821"/>
                  </a:lnTo>
                  <a:lnTo>
                    <a:pt x="166684" y="94626"/>
                  </a:lnTo>
                  <a:lnTo>
                    <a:pt x="177405" y="104381"/>
                  </a:lnTo>
                  <a:lnTo>
                    <a:pt x="182280" y="114136"/>
                  </a:lnTo>
                  <a:lnTo>
                    <a:pt x="186179" y="123891"/>
                  </a:lnTo>
                  <a:lnTo>
                    <a:pt x="188128" y="134622"/>
                  </a:lnTo>
                  <a:lnTo>
                    <a:pt x="184229" y="156084"/>
                  </a:lnTo>
                  <a:lnTo>
                    <a:pt x="171557" y="174619"/>
                  </a:lnTo>
                  <a:lnTo>
                    <a:pt x="153037" y="192178"/>
                  </a:lnTo>
                  <a:lnTo>
                    <a:pt x="130618" y="202909"/>
                  </a:lnTo>
                  <a:lnTo>
                    <a:pt x="104299" y="206811"/>
                  </a:lnTo>
                  <a:lnTo>
                    <a:pt x="78956" y="205836"/>
                  </a:lnTo>
                  <a:lnTo>
                    <a:pt x="51662" y="198031"/>
                  </a:lnTo>
                  <a:lnTo>
                    <a:pt x="38016" y="191203"/>
                  </a:lnTo>
                  <a:lnTo>
                    <a:pt x="26319" y="179496"/>
                  </a:lnTo>
                  <a:lnTo>
                    <a:pt x="15597" y="162913"/>
                  </a:lnTo>
                  <a:lnTo>
                    <a:pt x="4874" y="140476"/>
                  </a:lnTo>
                  <a:lnTo>
                    <a:pt x="976" y="126818"/>
                  </a:lnTo>
                  <a:lnTo>
                    <a:pt x="0" y="114136"/>
                  </a:lnTo>
                  <a:lnTo>
                    <a:pt x="1950" y="103405"/>
                  </a:lnTo>
                  <a:lnTo>
                    <a:pt x="6824" y="92675"/>
                  </a:lnTo>
                  <a:lnTo>
                    <a:pt x="19495" y="73164"/>
                  </a:lnTo>
                  <a:lnTo>
                    <a:pt x="38016" y="57556"/>
                  </a:lnTo>
                  <a:lnTo>
                    <a:pt x="58486" y="42923"/>
                  </a:lnTo>
                  <a:lnTo>
                    <a:pt x="77006" y="28290"/>
                  </a:lnTo>
                  <a:lnTo>
                    <a:pt x="88703" y="14632"/>
                  </a:lnTo>
                  <a:lnTo>
                    <a:pt x="93577" y="7804"/>
                  </a:lnTo>
                  <a:lnTo>
                    <a:pt x="94552" y="0"/>
                  </a:lnTo>
                  <a:lnTo>
                    <a:pt x="108198" y="1951"/>
                  </a:lnTo>
                  <a:lnTo>
                    <a:pt x="123794" y="1951"/>
                  </a:lnTo>
                  <a:lnTo>
                    <a:pt x="138416" y="1951"/>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3688714" y="3845915"/>
              <a:ext cx="188503" cy="208155"/>
            </a:xfrm>
            <a:custGeom>
              <a:avLst/>
              <a:gdLst/>
              <a:ahLst/>
              <a:cxnLst/>
              <a:rect l="0" t="0" r="0" b="0"/>
              <a:pathLst>
                <a:path w="187707" h="207010">
                  <a:moveTo>
                    <a:pt x="49912" y="2158"/>
                  </a:moveTo>
                  <a:lnTo>
                    <a:pt x="64643" y="1651"/>
                  </a:lnTo>
                  <a:lnTo>
                    <a:pt x="80264" y="1651"/>
                  </a:lnTo>
                  <a:lnTo>
                    <a:pt x="93854" y="0"/>
                  </a:lnTo>
                  <a:lnTo>
                    <a:pt x="95378" y="7620"/>
                  </a:lnTo>
                  <a:lnTo>
                    <a:pt x="98299" y="14732"/>
                  </a:lnTo>
                  <a:lnTo>
                    <a:pt x="111633" y="28828"/>
                  </a:lnTo>
                  <a:lnTo>
                    <a:pt x="129668" y="42545"/>
                  </a:lnTo>
                  <a:lnTo>
                    <a:pt x="149480" y="57150"/>
                  </a:lnTo>
                  <a:lnTo>
                    <a:pt x="167513" y="73406"/>
                  </a:lnTo>
                  <a:lnTo>
                    <a:pt x="181737" y="91947"/>
                  </a:lnTo>
                  <a:lnTo>
                    <a:pt x="186310" y="102489"/>
                  </a:lnTo>
                  <a:lnTo>
                    <a:pt x="187706" y="114172"/>
                  </a:lnTo>
                  <a:lnTo>
                    <a:pt x="187199" y="127253"/>
                  </a:lnTo>
                  <a:lnTo>
                    <a:pt x="183135" y="140843"/>
                  </a:lnTo>
                  <a:lnTo>
                    <a:pt x="173229" y="162559"/>
                  </a:lnTo>
                  <a:lnTo>
                    <a:pt x="161544" y="178689"/>
                  </a:lnTo>
                  <a:lnTo>
                    <a:pt x="149480" y="190753"/>
                  </a:lnTo>
                  <a:lnTo>
                    <a:pt x="136399" y="198374"/>
                  </a:lnTo>
                  <a:lnTo>
                    <a:pt x="109982" y="205994"/>
                  </a:lnTo>
                  <a:lnTo>
                    <a:pt x="84837" y="207009"/>
                  </a:lnTo>
                  <a:lnTo>
                    <a:pt x="58039" y="202945"/>
                  </a:lnTo>
                  <a:lnTo>
                    <a:pt x="34291" y="191896"/>
                  </a:lnTo>
                  <a:lnTo>
                    <a:pt x="16130" y="175259"/>
                  </a:lnTo>
                  <a:lnTo>
                    <a:pt x="4064" y="155956"/>
                  </a:lnTo>
                  <a:lnTo>
                    <a:pt x="0" y="134874"/>
                  </a:lnTo>
                  <a:lnTo>
                    <a:pt x="1017" y="124206"/>
                  </a:lnTo>
                  <a:lnTo>
                    <a:pt x="5081" y="113664"/>
                  </a:lnTo>
                  <a:lnTo>
                    <a:pt x="11557" y="104139"/>
                  </a:lnTo>
                  <a:lnTo>
                    <a:pt x="20701" y="95503"/>
                  </a:lnTo>
                  <a:lnTo>
                    <a:pt x="33274" y="87249"/>
                  </a:lnTo>
                  <a:lnTo>
                    <a:pt x="49023" y="80771"/>
                  </a:lnTo>
                  <a:lnTo>
                    <a:pt x="43307" y="99059"/>
                  </a:lnTo>
                  <a:lnTo>
                    <a:pt x="44450" y="117602"/>
                  </a:lnTo>
                  <a:lnTo>
                    <a:pt x="51562" y="134874"/>
                  </a:lnTo>
                  <a:lnTo>
                    <a:pt x="62612" y="148463"/>
                  </a:lnTo>
                  <a:lnTo>
                    <a:pt x="76836" y="157099"/>
                  </a:lnTo>
                  <a:lnTo>
                    <a:pt x="93854" y="158495"/>
                  </a:lnTo>
                  <a:lnTo>
                    <a:pt x="112014" y="151002"/>
                  </a:lnTo>
                  <a:lnTo>
                    <a:pt x="121031" y="144018"/>
                  </a:lnTo>
                  <a:lnTo>
                    <a:pt x="130683" y="133222"/>
                  </a:lnTo>
                  <a:lnTo>
                    <a:pt x="136399" y="123697"/>
                  </a:lnTo>
                  <a:lnTo>
                    <a:pt x="138304" y="115696"/>
                  </a:lnTo>
                  <a:lnTo>
                    <a:pt x="136780" y="108077"/>
                  </a:lnTo>
                  <a:lnTo>
                    <a:pt x="132716" y="100964"/>
                  </a:lnTo>
                  <a:lnTo>
                    <a:pt x="118492" y="88391"/>
                  </a:lnTo>
                  <a:lnTo>
                    <a:pt x="98299" y="76834"/>
                  </a:lnTo>
                  <a:lnTo>
                    <a:pt x="76836" y="63753"/>
                  </a:lnTo>
                  <a:lnTo>
                    <a:pt x="56643" y="48133"/>
                  </a:lnTo>
                  <a:lnTo>
                    <a:pt x="48387" y="38862"/>
                  </a:lnTo>
                  <a:lnTo>
                    <a:pt x="42418" y="28447"/>
                  </a:lnTo>
                  <a:lnTo>
                    <a:pt x="38355" y="16637"/>
                  </a:lnTo>
                  <a:lnTo>
                    <a:pt x="37338" y="3556"/>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3688714" y="3845915"/>
              <a:ext cx="187041" cy="206829"/>
            </a:xfrm>
            <a:custGeom>
              <a:avLst/>
              <a:gdLst/>
              <a:ahLst/>
              <a:cxnLst/>
              <a:rect l="0" t="0" r="0" b="0"/>
              <a:pathLst>
                <a:path w="187154" h="206812">
                  <a:moveTo>
                    <a:pt x="38015" y="3902"/>
                  </a:moveTo>
                  <a:lnTo>
                    <a:pt x="38990" y="16583"/>
                  </a:lnTo>
                  <a:lnTo>
                    <a:pt x="42889" y="28290"/>
                  </a:lnTo>
                  <a:lnTo>
                    <a:pt x="48737" y="39020"/>
                  </a:lnTo>
                  <a:lnTo>
                    <a:pt x="56536" y="47801"/>
                  </a:lnTo>
                  <a:lnTo>
                    <a:pt x="76031" y="64384"/>
                  </a:lnTo>
                  <a:lnTo>
                    <a:pt x="99425" y="76091"/>
                  </a:lnTo>
                  <a:lnTo>
                    <a:pt x="118920" y="88773"/>
                  </a:lnTo>
                  <a:lnTo>
                    <a:pt x="132566" y="100479"/>
                  </a:lnTo>
                  <a:lnTo>
                    <a:pt x="136465" y="108283"/>
                  </a:lnTo>
                  <a:lnTo>
                    <a:pt x="137440" y="115112"/>
                  </a:lnTo>
                  <a:lnTo>
                    <a:pt x="136465" y="122916"/>
                  </a:lnTo>
                  <a:lnTo>
                    <a:pt x="131592" y="133647"/>
                  </a:lnTo>
                  <a:lnTo>
                    <a:pt x="121844" y="144378"/>
                  </a:lnTo>
                  <a:lnTo>
                    <a:pt x="112097" y="151206"/>
                  </a:lnTo>
                  <a:lnTo>
                    <a:pt x="93576" y="159010"/>
                  </a:lnTo>
                  <a:lnTo>
                    <a:pt x="76031" y="156084"/>
                  </a:lnTo>
                  <a:lnTo>
                    <a:pt x="63359" y="148279"/>
                  </a:lnTo>
                  <a:lnTo>
                    <a:pt x="50687" y="134622"/>
                  </a:lnTo>
                  <a:lnTo>
                    <a:pt x="43864" y="118038"/>
                  </a:lnTo>
                  <a:lnTo>
                    <a:pt x="42889" y="98528"/>
                  </a:lnTo>
                  <a:lnTo>
                    <a:pt x="49712" y="79993"/>
                  </a:lnTo>
                  <a:lnTo>
                    <a:pt x="34116" y="86821"/>
                  </a:lnTo>
                  <a:lnTo>
                    <a:pt x="20470" y="94626"/>
                  </a:lnTo>
                  <a:lnTo>
                    <a:pt x="12672" y="104381"/>
                  </a:lnTo>
                  <a:lnTo>
                    <a:pt x="5848" y="114136"/>
                  </a:lnTo>
                  <a:lnTo>
                    <a:pt x="1949" y="123891"/>
                  </a:lnTo>
                  <a:lnTo>
                    <a:pt x="0" y="134622"/>
                  </a:lnTo>
                  <a:lnTo>
                    <a:pt x="3899" y="156084"/>
                  </a:lnTo>
                  <a:lnTo>
                    <a:pt x="16571" y="174619"/>
                  </a:lnTo>
                  <a:lnTo>
                    <a:pt x="35091" y="192178"/>
                  </a:lnTo>
                  <a:lnTo>
                    <a:pt x="57510" y="202909"/>
                  </a:lnTo>
                  <a:lnTo>
                    <a:pt x="84803" y="206811"/>
                  </a:lnTo>
                  <a:lnTo>
                    <a:pt x="110147" y="205836"/>
                  </a:lnTo>
                  <a:lnTo>
                    <a:pt x="136465" y="198031"/>
                  </a:lnTo>
                  <a:lnTo>
                    <a:pt x="150112" y="191203"/>
                  </a:lnTo>
                  <a:lnTo>
                    <a:pt x="161809" y="179496"/>
                  </a:lnTo>
                  <a:lnTo>
                    <a:pt x="173506" y="162913"/>
                  </a:lnTo>
                  <a:lnTo>
                    <a:pt x="183254" y="140476"/>
                  </a:lnTo>
                  <a:lnTo>
                    <a:pt x="187153" y="126818"/>
                  </a:lnTo>
                  <a:lnTo>
                    <a:pt x="187153" y="114136"/>
                  </a:lnTo>
                  <a:lnTo>
                    <a:pt x="186178" y="103405"/>
                  </a:lnTo>
                  <a:lnTo>
                    <a:pt x="182279" y="92675"/>
                  </a:lnTo>
                  <a:lnTo>
                    <a:pt x="167658" y="73164"/>
                  </a:lnTo>
                  <a:lnTo>
                    <a:pt x="150112" y="57556"/>
                  </a:lnTo>
                  <a:lnTo>
                    <a:pt x="129642" y="42923"/>
                  </a:lnTo>
                  <a:lnTo>
                    <a:pt x="111122" y="28290"/>
                  </a:lnTo>
                  <a:lnTo>
                    <a:pt x="99425" y="14632"/>
                  </a:lnTo>
                  <a:lnTo>
                    <a:pt x="95526" y="7804"/>
                  </a:lnTo>
                  <a:lnTo>
                    <a:pt x="93576" y="0"/>
                  </a:lnTo>
                  <a:lnTo>
                    <a:pt x="79930" y="1951"/>
                  </a:lnTo>
                  <a:lnTo>
                    <a:pt x="64334" y="1951"/>
                  </a:lnTo>
                  <a:lnTo>
                    <a:pt x="49712" y="1951"/>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 name="Freeform 6"/>
            <p:cNvSpPr/>
            <p:nvPr/>
          </p:nvSpPr>
          <p:spPr>
            <a:xfrm>
              <a:off x="3618573" y="6460448"/>
              <a:ext cx="24842" cy="161751"/>
            </a:xfrm>
            <a:custGeom>
              <a:avLst/>
              <a:gdLst/>
              <a:ahLst/>
              <a:cxnLst/>
              <a:rect l="0" t="0" r="0" b="0"/>
              <a:pathLst>
                <a:path w="25146" h="161545">
                  <a:moveTo>
                    <a:pt x="25145" y="161544"/>
                  </a:moveTo>
                  <a:lnTo>
                    <a:pt x="21081" y="157607"/>
                  </a:lnTo>
                  <a:lnTo>
                    <a:pt x="12064" y="144907"/>
                  </a:lnTo>
                  <a:lnTo>
                    <a:pt x="5461" y="132335"/>
                  </a:lnTo>
                  <a:lnTo>
                    <a:pt x="1524" y="120142"/>
                  </a:lnTo>
                  <a:lnTo>
                    <a:pt x="0" y="108459"/>
                  </a:lnTo>
                  <a:lnTo>
                    <a:pt x="0" y="0"/>
                  </a:lnTo>
                  <a:close/>
                </a:path>
              </a:pathLst>
            </a:custGeom>
            <a:solidFill>
              <a:srgbClr val="D5D5D5"/>
            </a:solidFill>
            <a:ln w="0" cap="flat" cmpd="sng" algn="ctr">
              <a:solidFill>
                <a:srgbClr val="D5D5D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 name="Freeform 7"/>
            <p:cNvSpPr/>
            <p:nvPr/>
          </p:nvSpPr>
          <p:spPr>
            <a:xfrm>
              <a:off x="3618573" y="6313281"/>
              <a:ext cx="96443" cy="351345"/>
            </a:xfrm>
            <a:custGeom>
              <a:avLst/>
              <a:gdLst/>
              <a:ahLst/>
              <a:cxnLst/>
              <a:rect l="0" t="0" r="0" b="0"/>
              <a:pathLst>
                <a:path w="96901" h="351282">
                  <a:moveTo>
                    <a:pt x="96900" y="351281"/>
                  </a:moveTo>
                  <a:lnTo>
                    <a:pt x="85217" y="347599"/>
                  </a:lnTo>
                  <a:lnTo>
                    <a:pt x="68580" y="340614"/>
                  </a:lnTo>
                  <a:lnTo>
                    <a:pt x="53467" y="331978"/>
                  </a:lnTo>
                  <a:lnTo>
                    <a:pt x="29337" y="313436"/>
                  </a:lnTo>
                  <a:lnTo>
                    <a:pt x="25145" y="308864"/>
                  </a:lnTo>
                  <a:lnTo>
                    <a:pt x="0" y="147320"/>
                  </a:lnTo>
                  <a:lnTo>
                    <a:pt x="0" y="0"/>
                  </a:lnTo>
                  <a:lnTo>
                    <a:pt x="14097" y="17652"/>
                  </a:lnTo>
                  <a:lnTo>
                    <a:pt x="35813" y="33782"/>
                  </a:lnTo>
                  <a:lnTo>
                    <a:pt x="48387" y="40386"/>
                  </a:lnTo>
                  <a:close/>
                </a:path>
              </a:pathLst>
            </a:custGeom>
            <a:solidFill>
              <a:srgbClr val="D2D2D2"/>
            </a:solidFill>
            <a:ln w="0" cap="flat" cmpd="sng" algn="ctr">
              <a:solidFill>
                <a:srgbClr val="D2D2D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 name="Freeform 8"/>
            <p:cNvSpPr/>
            <p:nvPr/>
          </p:nvSpPr>
          <p:spPr>
            <a:xfrm>
              <a:off x="3666795" y="6353056"/>
              <a:ext cx="115439" cy="319525"/>
            </a:xfrm>
            <a:custGeom>
              <a:avLst/>
              <a:gdLst/>
              <a:ahLst/>
              <a:cxnLst/>
              <a:rect l="0" t="0" r="0" b="0"/>
              <a:pathLst>
                <a:path w="115063" h="319026">
                  <a:moveTo>
                    <a:pt x="102996" y="319025"/>
                  </a:moveTo>
                  <a:lnTo>
                    <a:pt x="76200" y="316485"/>
                  </a:lnTo>
                  <a:lnTo>
                    <a:pt x="51943" y="311404"/>
                  </a:lnTo>
                  <a:lnTo>
                    <a:pt x="48513" y="310515"/>
                  </a:lnTo>
                  <a:lnTo>
                    <a:pt x="0" y="0"/>
                  </a:lnTo>
                  <a:lnTo>
                    <a:pt x="5588" y="2541"/>
                  </a:lnTo>
                  <a:lnTo>
                    <a:pt x="26796" y="10796"/>
                  </a:lnTo>
                  <a:lnTo>
                    <a:pt x="50926" y="16765"/>
                  </a:lnTo>
                  <a:lnTo>
                    <a:pt x="68199" y="19304"/>
                  </a:lnTo>
                  <a:lnTo>
                    <a:pt x="115062" y="318516"/>
                  </a:lnTo>
                  <a:close/>
                </a:path>
              </a:pathLst>
            </a:custGeom>
            <a:solidFill>
              <a:srgbClr val="CFCFCF"/>
            </a:solidFill>
            <a:ln w="0" cap="flat" cmpd="sng" algn="ctr">
              <a:solidFill>
                <a:srgbClr val="CFCFC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3734013" y="6372944"/>
              <a:ext cx="111055" cy="299637"/>
            </a:xfrm>
            <a:custGeom>
              <a:avLst/>
              <a:gdLst/>
              <a:ahLst/>
              <a:cxnLst/>
              <a:rect l="0" t="0" r="0" b="0"/>
              <a:pathLst>
                <a:path w="109856" h="299720">
                  <a:moveTo>
                    <a:pt x="46989" y="299719"/>
                  </a:moveTo>
                  <a:lnTo>
                    <a:pt x="0" y="0"/>
                  </a:lnTo>
                  <a:lnTo>
                    <a:pt x="10032" y="1396"/>
                  </a:lnTo>
                  <a:lnTo>
                    <a:pt x="39751" y="3048"/>
                  </a:lnTo>
                  <a:lnTo>
                    <a:pt x="65658" y="2539"/>
                  </a:lnTo>
                  <a:lnTo>
                    <a:pt x="109855" y="288036"/>
                  </a:lnTo>
                  <a:lnTo>
                    <a:pt x="99949" y="291211"/>
                  </a:lnTo>
                  <a:lnTo>
                    <a:pt x="74168" y="296671"/>
                  </a:lnTo>
                  <a:lnTo>
                    <a:pt x="49911" y="299719"/>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3799769" y="6374269"/>
              <a:ext cx="106672" cy="286379"/>
            </a:xfrm>
            <a:custGeom>
              <a:avLst/>
              <a:gdLst/>
              <a:ahLst/>
              <a:cxnLst/>
              <a:rect l="0" t="0" r="0" b="0"/>
              <a:pathLst>
                <a:path w="106046" h="285498">
                  <a:moveTo>
                    <a:pt x="44450" y="285497"/>
                  </a:moveTo>
                  <a:lnTo>
                    <a:pt x="0" y="0"/>
                  </a:lnTo>
                  <a:lnTo>
                    <a:pt x="65277" y="0"/>
                  </a:lnTo>
                  <a:lnTo>
                    <a:pt x="106045" y="261366"/>
                  </a:lnTo>
                  <a:lnTo>
                    <a:pt x="101853" y="263906"/>
                  </a:lnTo>
                  <a:lnTo>
                    <a:pt x="69215" y="277877"/>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3865526" y="6374269"/>
              <a:ext cx="97904" cy="262514"/>
            </a:xfrm>
            <a:custGeom>
              <a:avLst/>
              <a:gdLst/>
              <a:ahLst/>
              <a:cxnLst/>
              <a:rect l="0" t="0" r="0" b="0"/>
              <a:pathLst>
                <a:path w="98300" h="262510">
                  <a:moveTo>
                    <a:pt x="40768" y="262509"/>
                  </a:moveTo>
                  <a:lnTo>
                    <a:pt x="0" y="634"/>
                  </a:lnTo>
                  <a:lnTo>
                    <a:pt x="65025" y="0"/>
                  </a:lnTo>
                  <a:lnTo>
                    <a:pt x="98299" y="216153"/>
                  </a:lnTo>
                  <a:lnTo>
                    <a:pt x="97282" y="218059"/>
                  </a:lnTo>
                  <a:lnTo>
                    <a:pt x="78106" y="238251"/>
                  </a:lnTo>
                  <a:lnTo>
                    <a:pt x="51944" y="256412"/>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3929821" y="6374269"/>
              <a:ext cx="94981" cy="216110"/>
            </a:xfrm>
            <a:custGeom>
              <a:avLst/>
              <a:gdLst/>
              <a:ahLst/>
              <a:cxnLst/>
              <a:rect l="0" t="0" r="0" b="0"/>
              <a:pathLst>
                <a:path w="93855" h="216029">
                  <a:moveTo>
                    <a:pt x="33148" y="216028"/>
                  </a:moveTo>
                  <a:lnTo>
                    <a:pt x="0" y="509"/>
                  </a:lnTo>
                  <a:lnTo>
                    <a:pt x="64517" y="0"/>
                  </a:lnTo>
                  <a:lnTo>
                    <a:pt x="93854" y="186309"/>
                  </a:lnTo>
                  <a:lnTo>
                    <a:pt x="42292" y="186309"/>
                  </a:lnTo>
                  <a:lnTo>
                    <a:pt x="41911" y="197358"/>
                  </a:lnTo>
                  <a:lnTo>
                    <a:pt x="38355" y="208027"/>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3995578" y="6374269"/>
              <a:ext cx="93520" cy="186942"/>
            </a:xfrm>
            <a:custGeom>
              <a:avLst/>
              <a:gdLst/>
              <a:ahLst/>
              <a:cxnLst/>
              <a:rect l="0" t="0" r="0" b="0"/>
              <a:pathLst>
                <a:path w="93981" h="186819">
                  <a:moveTo>
                    <a:pt x="28828" y="186818"/>
                  </a:moveTo>
                  <a:lnTo>
                    <a:pt x="0" y="0"/>
                  </a:lnTo>
                  <a:lnTo>
                    <a:pt x="65151" y="0"/>
                  </a:lnTo>
                  <a:lnTo>
                    <a:pt x="93980" y="186818"/>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4059873" y="6372944"/>
              <a:ext cx="93520" cy="186941"/>
            </a:xfrm>
            <a:custGeom>
              <a:avLst/>
              <a:gdLst/>
              <a:ahLst/>
              <a:cxnLst/>
              <a:rect l="0" t="0" r="0" b="0"/>
              <a:pathLst>
                <a:path w="93853" h="187199">
                  <a:moveTo>
                    <a:pt x="28829" y="187198"/>
                  </a:moveTo>
                  <a:lnTo>
                    <a:pt x="0" y="508"/>
                  </a:lnTo>
                  <a:lnTo>
                    <a:pt x="64643" y="0"/>
                  </a:lnTo>
                  <a:lnTo>
                    <a:pt x="93852" y="187198"/>
                  </a:lnTo>
                  <a:close/>
                </a:path>
              </a:pathLst>
            </a:custGeom>
            <a:solidFill>
              <a:srgbClr val="BDBDBD"/>
            </a:solidFill>
            <a:ln w="0" cap="flat" cmpd="sng" algn="ctr">
              <a:solidFill>
                <a:srgbClr val="BDBDB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4124168" y="6372944"/>
              <a:ext cx="94982" cy="188268"/>
            </a:xfrm>
            <a:custGeom>
              <a:avLst/>
              <a:gdLst/>
              <a:ahLst/>
              <a:cxnLst/>
              <a:rect l="0" t="0" r="0" b="0"/>
              <a:pathLst>
                <a:path w="94362" h="187708">
                  <a:moveTo>
                    <a:pt x="29209" y="187707"/>
                  </a:moveTo>
                  <a:lnTo>
                    <a:pt x="0" y="508"/>
                  </a:lnTo>
                  <a:lnTo>
                    <a:pt x="65151" y="0"/>
                  </a:lnTo>
                  <a:lnTo>
                    <a:pt x="94361" y="187707"/>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4189925" y="6372944"/>
              <a:ext cx="94981" cy="186941"/>
            </a:xfrm>
            <a:custGeom>
              <a:avLst/>
              <a:gdLst/>
              <a:ahLst/>
              <a:cxnLst/>
              <a:rect l="0" t="0" r="0" b="0"/>
              <a:pathLst>
                <a:path w="93853" h="187706">
                  <a:moveTo>
                    <a:pt x="29463" y="187705"/>
                  </a:moveTo>
                  <a:lnTo>
                    <a:pt x="0" y="507"/>
                  </a:lnTo>
                  <a:lnTo>
                    <a:pt x="64643" y="0"/>
                  </a:lnTo>
                  <a:lnTo>
                    <a:pt x="93852" y="187705"/>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4255681" y="6371618"/>
              <a:ext cx="93520" cy="189594"/>
            </a:xfrm>
            <a:custGeom>
              <a:avLst/>
              <a:gdLst/>
              <a:ahLst/>
              <a:cxnLst/>
              <a:rect l="0" t="0" r="0" b="0"/>
              <a:pathLst>
                <a:path w="94362" h="188851">
                  <a:moveTo>
                    <a:pt x="29209" y="188850"/>
                  </a:moveTo>
                  <a:lnTo>
                    <a:pt x="0" y="636"/>
                  </a:lnTo>
                  <a:lnTo>
                    <a:pt x="65151" y="0"/>
                  </a:lnTo>
                  <a:lnTo>
                    <a:pt x="94361" y="188850"/>
                  </a:lnTo>
                  <a:close/>
                </a:path>
              </a:pathLst>
            </a:custGeom>
            <a:solidFill>
              <a:srgbClr val="B4B4B4"/>
            </a:solidFill>
            <a:ln w="0" cap="flat" cmpd="sng" algn="ctr">
              <a:solidFill>
                <a:srgbClr val="B4B4B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Freeform 18"/>
            <p:cNvSpPr/>
            <p:nvPr/>
          </p:nvSpPr>
          <p:spPr>
            <a:xfrm>
              <a:off x="4319977" y="6371618"/>
              <a:ext cx="94982" cy="189594"/>
            </a:xfrm>
            <a:custGeom>
              <a:avLst/>
              <a:gdLst/>
              <a:ahLst/>
              <a:cxnLst/>
              <a:rect l="0" t="0" r="0" b="0"/>
              <a:pathLst>
                <a:path w="94234" h="188851">
                  <a:moveTo>
                    <a:pt x="29210" y="188850"/>
                  </a:moveTo>
                  <a:lnTo>
                    <a:pt x="0" y="0"/>
                  </a:lnTo>
                  <a:lnTo>
                    <a:pt x="65024" y="0"/>
                  </a:lnTo>
                  <a:lnTo>
                    <a:pt x="94233" y="188850"/>
                  </a:lnTo>
                  <a:close/>
                </a:path>
              </a:pathLst>
            </a:custGeom>
            <a:solidFill>
              <a:srgbClr val="B1B1B1"/>
            </a:solidFill>
            <a:ln w="0" cap="flat" cmpd="sng" algn="ctr">
              <a:solidFill>
                <a:srgbClr val="B1B1B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a:xfrm>
              <a:off x="4385734" y="6370292"/>
              <a:ext cx="93520" cy="189593"/>
            </a:xfrm>
            <a:custGeom>
              <a:avLst/>
              <a:gdLst/>
              <a:ahLst/>
              <a:cxnLst/>
              <a:rect l="0" t="0" r="0" b="0"/>
              <a:pathLst>
                <a:path w="94489" h="189230">
                  <a:moveTo>
                    <a:pt x="29209" y="189229"/>
                  </a:moveTo>
                  <a:lnTo>
                    <a:pt x="0" y="381"/>
                  </a:lnTo>
                  <a:lnTo>
                    <a:pt x="65151" y="0"/>
                  </a:lnTo>
                  <a:lnTo>
                    <a:pt x="94488" y="189229"/>
                  </a:lnTo>
                  <a:close/>
                </a:path>
              </a:pathLst>
            </a:custGeom>
            <a:solidFill>
              <a:srgbClr val="AEAEAE"/>
            </a:solidFill>
            <a:ln w="0" cap="flat" cmpd="sng" algn="ctr">
              <a:solidFill>
                <a:srgbClr val="AEAEA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4450029" y="6370292"/>
              <a:ext cx="94981" cy="190919"/>
            </a:xfrm>
            <a:custGeom>
              <a:avLst/>
              <a:gdLst/>
              <a:ahLst/>
              <a:cxnLst/>
              <a:rect l="0" t="0" r="0" b="0"/>
              <a:pathLst>
                <a:path w="94870" h="189739">
                  <a:moveTo>
                    <a:pt x="29845" y="189738"/>
                  </a:moveTo>
                  <a:lnTo>
                    <a:pt x="0" y="381"/>
                  </a:lnTo>
                  <a:lnTo>
                    <a:pt x="65151" y="0"/>
                  </a:lnTo>
                  <a:lnTo>
                    <a:pt x="94869" y="189738"/>
                  </a:lnTo>
                  <a:close/>
                </a:path>
              </a:pathLst>
            </a:custGeom>
            <a:solidFill>
              <a:srgbClr val="ABABAB"/>
            </a:solidFill>
            <a:ln w="0" cap="flat" cmpd="sng" algn="ctr">
              <a:solidFill>
                <a:srgbClr val="ABAB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4514324" y="6370292"/>
              <a:ext cx="94981" cy="189593"/>
            </a:xfrm>
            <a:custGeom>
              <a:avLst/>
              <a:gdLst/>
              <a:ahLst/>
              <a:cxnLst/>
              <a:rect l="0" t="0" r="0" b="0"/>
              <a:pathLst>
                <a:path w="94362" h="189738">
                  <a:moveTo>
                    <a:pt x="29718" y="189737"/>
                  </a:moveTo>
                  <a:lnTo>
                    <a:pt x="0" y="0"/>
                  </a:lnTo>
                  <a:lnTo>
                    <a:pt x="65024" y="0"/>
                  </a:lnTo>
                  <a:lnTo>
                    <a:pt x="94361" y="189737"/>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4580080" y="6370292"/>
              <a:ext cx="97905" cy="212133"/>
            </a:xfrm>
            <a:custGeom>
              <a:avLst/>
              <a:gdLst/>
              <a:ahLst/>
              <a:cxnLst/>
              <a:rect l="0" t="0" r="0" b="0"/>
              <a:pathLst>
                <a:path w="97917" h="212346">
                  <a:moveTo>
                    <a:pt x="97916" y="212345"/>
                  </a:moveTo>
                  <a:lnTo>
                    <a:pt x="92964" y="208407"/>
                  </a:lnTo>
                  <a:lnTo>
                    <a:pt x="77724" y="190755"/>
                  </a:lnTo>
                  <a:lnTo>
                    <a:pt x="29337" y="190755"/>
                  </a:lnTo>
                  <a:lnTo>
                    <a:pt x="0" y="509"/>
                  </a:lnTo>
                  <a:lnTo>
                    <a:pt x="65151" y="0"/>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4645837" y="6368966"/>
              <a:ext cx="103749" cy="258537"/>
            </a:xfrm>
            <a:custGeom>
              <a:avLst/>
              <a:gdLst/>
              <a:ahLst/>
              <a:cxnLst/>
              <a:rect l="0" t="0" r="0" b="0"/>
              <a:pathLst>
                <a:path w="105029" h="258445">
                  <a:moveTo>
                    <a:pt x="105028" y="258444"/>
                  </a:moveTo>
                  <a:lnTo>
                    <a:pt x="87757" y="250952"/>
                  </a:lnTo>
                  <a:lnTo>
                    <a:pt x="66167" y="238252"/>
                  </a:lnTo>
                  <a:lnTo>
                    <a:pt x="45974" y="224663"/>
                  </a:lnTo>
                  <a:lnTo>
                    <a:pt x="32765" y="212979"/>
                  </a:lnTo>
                  <a:lnTo>
                    <a:pt x="0" y="634"/>
                  </a:lnTo>
                  <a:lnTo>
                    <a:pt x="64515" y="0"/>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4710132" y="6368966"/>
              <a:ext cx="108133" cy="281076"/>
            </a:xfrm>
            <a:custGeom>
              <a:avLst/>
              <a:gdLst/>
              <a:ahLst/>
              <a:cxnLst/>
              <a:rect l="0" t="0" r="0" b="0"/>
              <a:pathLst>
                <a:path w="109094" h="281686">
                  <a:moveTo>
                    <a:pt x="109093" y="281685"/>
                  </a:moveTo>
                  <a:lnTo>
                    <a:pt x="98425" y="279146"/>
                  </a:lnTo>
                  <a:lnTo>
                    <a:pt x="46991" y="261873"/>
                  </a:lnTo>
                  <a:lnTo>
                    <a:pt x="40513" y="258825"/>
                  </a:lnTo>
                  <a:lnTo>
                    <a:pt x="0" y="381"/>
                  </a:lnTo>
                  <a:lnTo>
                    <a:pt x="65279" y="0"/>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4774428" y="6367640"/>
              <a:ext cx="111055" cy="295659"/>
            </a:xfrm>
            <a:custGeom>
              <a:avLst/>
              <a:gdLst/>
              <a:ahLst/>
              <a:cxnLst/>
              <a:rect l="0" t="0" r="0" b="0"/>
              <a:pathLst>
                <a:path w="110999" h="294641">
                  <a:moveTo>
                    <a:pt x="110998" y="294640"/>
                  </a:moveTo>
                  <a:lnTo>
                    <a:pt x="89281" y="291592"/>
                  </a:lnTo>
                  <a:lnTo>
                    <a:pt x="60959" y="286130"/>
                  </a:lnTo>
                  <a:lnTo>
                    <a:pt x="43814" y="282193"/>
                  </a:lnTo>
                  <a:lnTo>
                    <a:pt x="0" y="508"/>
                  </a:lnTo>
                  <a:lnTo>
                    <a:pt x="65024" y="0"/>
                  </a:lnTo>
                  <a:close/>
                </a:path>
              </a:pathLst>
            </a:custGeom>
            <a:solidFill>
              <a:srgbClr val="9C9C9C"/>
            </a:solidFill>
            <a:ln w="0" cap="flat" cmpd="sng" algn="ctr">
              <a:solidFill>
                <a:srgbClr val="9C9C9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4840184" y="6367640"/>
              <a:ext cx="112517" cy="302289"/>
            </a:xfrm>
            <a:custGeom>
              <a:avLst/>
              <a:gdLst/>
              <a:ahLst/>
              <a:cxnLst/>
              <a:rect l="0" t="0" r="0" b="0"/>
              <a:pathLst>
                <a:path w="112141" h="301753">
                  <a:moveTo>
                    <a:pt x="112140" y="301752"/>
                  </a:moveTo>
                  <a:lnTo>
                    <a:pt x="111506" y="301752"/>
                  </a:lnTo>
                  <a:lnTo>
                    <a:pt x="52958" y="296291"/>
                  </a:lnTo>
                  <a:lnTo>
                    <a:pt x="45974" y="295149"/>
                  </a:lnTo>
                  <a:lnTo>
                    <a:pt x="0" y="509"/>
                  </a:lnTo>
                  <a:lnTo>
                    <a:pt x="65024" y="0"/>
                  </a:lnTo>
                  <a:close/>
                </a:path>
              </a:pathLst>
            </a:custGeom>
            <a:solidFill>
              <a:srgbClr val="999999"/>
            </a:solidFill>
            <a:ln w="0" cap="flat" cmpd="sng" algn="ctr">
              <a:solidFill>
                <a:srgbClr val="99999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4904479" y="6367640"/>
              <a:ext cx="112517" cy="303614"/>
            </a:xfrm>
            <a:custGeom>
              <a:avLst/>
              <a:gdLst/>
              <a:ahLst/>
              <a:cxnLst/>
              <a:rect l="0" t="0" r="0" b="0"/>
              <a:pathLst>
                <a:path w="112141" h="303786">
                  <a:moveTo>
                    <a:pt x="47116" y="301752"/>
                  </a:moveTo>
                  <a:lnTo>
                    <a:pt x="0" y="0"/>
                  </a:lnTo>
                  <a:lnTo>
                    <a:pt x="65277" y="0"/>
                  </a:lnTo>
                  <a:lnTo>
                    <a:pt x="112140" y="303785"/>
                  </a:lnTo>
                  <a:lnTo>
                    <a:pt x="105028" y="303785"/>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4970236" y="6367640"/>
              <a:ext cx="112516" cy="303614"/>
            </a:xfrm>
            <a:custGeom>
              <a:avLst/>
              <a:gdLst/>
              <a:ahLst/>
              <a:cxnLst/>
              <a:rect l="0" t="0" r="0" b="0"/>
              <a:pathLst>
                <a:path w="112015" h="304294">
                  <a:moveTo>
                    <a:pt x="46863" y="304293"/>
                  </a:moveTo>
                  <a:lnTo>
                    <a:pt x="0" y="508"/>
                  </a:lnTo>
                  <a:lnTo>
                    <a:pt x="64517" y="0"/>
                  </a:lnTo>
                  <a:lnTo>
                    <a:pt x="112014" y="304293"/>
                  </a:lnTo>
                  <a:lnTo>
                    <a:pt x="95886" y="303785"/>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0" name="Freeform 29"/>
            <p:cNvSpPr/>
            <p:nvPr/>
          </p:nvSpPr>
          <p:spPr>
            <a:xfrm>
              <a:off x="5035992" y="6366314"/>
              <a:ext cx="111055" cy="304941"/>
            </a:xfrm>
            <a:custGeom>
              <a:avLst/>
              <a:gdLst/>
              <a:ahLst/>
              <a:cxnLst/>
              <a:rect l="0" t="0" r="0" b="0"/>
              <a:pathLst>
                <a:path w="112014" h="304929">
                  <a:moveTo>
                    <a:pt x="46989" y="304420"/>
                  </a:moveTo>
                  <a:lnTo>
                    <a:pt x="0" y="635"/>
                  </a:lnTo>
                  <a:lnTo>
                    <a:pt x="65150" y="0"/>
                  </a:lnTo>
                  <a:lnTo>
                    <a:pt x="112013" y="303911"/>
                  </a:lnTo>
                  <a:lnTo>
                    <a:pt x="86740" y="304928"/>
                  </a:lnTo>
                  <a:close/>
                </a:path>
              </a:pathLst>
            </a:custGeom>
            <a:solidFill>
              <a:srgbClr val="909090"/>
            </a:solidFill>
            <a:ln w="0" cap="flat" cmpd="sng" algn="ctr">
              <a:solidFill>
                <a:srgbClr val="90909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1" name="Freeform 30"/>
            <p:cNvSpPr/>
            <p:nvPr/>
          </p:nvSpPr>
          <p:spPr>
            <a:xfrm>
              <a:off x="5100288" y="6366314"/>
              <a:ext cx="111055" cy="303615"/>
            </a:xfrm>
            <a:custGeom>
              <a:avLst/>
              <a:gdLst/>
              <a:ahLst/>
              <a:cxnLst/>
              <a:rect l="0" t="0" r="0" b="0"/>
              <a:pathLst>
                <a:path w="111508" h="304293">
                  <a:moveTo>
                    <a:pt x="47371" y="304292"/>
                  </a:moveTo>
                  <a:lnTo>
                    <a:pt x="0" y="381"/>
                  </a:lnTo>
                  <a:lnTo>
                    <a:pt x="65025" y="0"/>
                  </a:lnTo>
                  <a:lnTo>
                    <a:pt x="111507" y="300228"/>
                  </a:lnTo>
                  <a:lnTo>
                    <a:pt x="80264" y="303276"/>
                  </a:lnTo>
                  <a:close/>
                </a:path>
              </a:pathLst>
            </a:custGeom>
            <a:solidFill>
              <a:srgbClr val="8D8D8D"/>
            </a:solidFill>
            <a:ln w="0" cap="flat" cmpd="sng" algn="ctr">
              <a:solidFill>
                <a:srgbClr val="8D8D8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2" name="Freeform 31"/>
            <p:cNvSpPr/>
            <p:nvPr/>
          </p:nvSpPr>
          <p:spPr>
            <a:xfrm>
              <a:off x="5164583" y="6366314"/>
              <a:ext cx="111055" cy="300963"/>
            </a:xfrm>
            <a:custGeom>
              <a:avLst/>
              <a:gdLst/>
              <a:ahLst/>
              <a:cxnLst/>
              <a:rect l="0" t="0" r="0" b="0"/>
              <a:pathLst>
                <a:path w="110490" h="300738">
                  <a:moveTo>
                    <a:pt x="46863" y="300737"/>
                  </a:moveTo>
                  <a:lnTo>
                    <a:pt x="0" y="381"/>
                  </a:lnTo>
                  <a:lnTo>
                    <a:pt x="65024" y="0"/>
                  </a:lnTo>
                  <a:lnTo>
                    <a:pt x="110489" y="292227"/>
                  </a:lnTo>
                  <a:lnTo>
                    <a:pt x="102869" y="293625"/>
                  </a:lnTo>
                  <a:lnTo>
                    <a:pt x="74040" y="297815"/>
                  </a:lnTo>
                  <a:close/>
                </a:path>
              </a:pathLst>
            </a:custGeom>
            <a:solidFill>
              <a:srgbClr val="8A8A8A"/>
            </a:solidFill>
            <a:ln w="0" cap="flat" cmpd="sng" algn="ctr">
              <a:solidFill>
                <a:srgbClr val="8A8A8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3" name="Freeform 32"/>
            <p:cNvSpPr/>
            <p:nvPr/>
          </p:nvSpPr>
          <p:spPr>
            <a:xfrm>
              <a:off x="5230340" y="6366314"/>
              <a:ext cx="108133" cy="291682"/>
            </a:xfrm>
            <a:custGeom>
              <a:avLst/>
              <a:gdLst/>
              <a:ahLst/>
              <a:cxnLst/>
              <a:rect l="0" t="0" r="0" b="0"/>
              <a:pathLst>
                <a:path w="108078" h="292736">
                  <a:moveTo>
                    <a:pt x="45339" y="292735"/>
                  </a:moveTo>
                  <a:lnTo>
                    <a:pt x="0" y="508"/>
                  </a:lnTo>
                  <a:lnTo>
                    <a:pt x="65151" y="0"/>
                  </a:lnTo>
                  <a:lnTo>
                    <a:pt x="108077" y="278004"/>
                  </a:lnTo>
                  <a:lnTo>
                    <a:pt x="93345" y="282195"/>
                  </a:lnTo>
                  <a:lnTo>
                    <a:pt x="66168" y="288671"/>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4" name="Freeform 33"/>
            <p:cNvSpPr/>
            <p:nvPr/>
          </p:nvSpPr>
          <p:spPr>
            <a:xfrm>
              <a:off x="5294635" y="6364989"/>
              <a:ext cx="105210" cy="278424"/>
            </a:xfrm>
            <a:custGeom>
              <a:avLst/>
              <a:gdLst/>
              <a:ahLst/>
              <a:cxnLst/>
              <a:rect l="0" t="0" r="0" b="0"/>
              <a:pathLst>
                <a:path w="104395" h="278512">
                  <a:moveTo>
                    <a:pt x="43433" y="278511"/>
                  </a:moveTo>
                  <a:lnTo>
                    <a:pt x="0" y="507"/>
                  </a:lnTo>
                  <a:lnTo>
                    <a:pt x="65024" y="0"/>
                  </a:lnTo>
                  <a:lnTo>
                    <a:pt x="104394" y="254889"/>
                  </a:lnTo>
                  <a:lnTo>
                    <a:pt x="103886" y="254889"/>
                  </a:lnTo>
                  <a:lnTo>
                    <a:pt x="80263" y="266065"/>
                  </a:lnTo>
                  <a:lnTo>
                    <a:pt x="54990" y="275081"/>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5" name="Freeform 34"/>
            <p:cNvSpPr/>
            <p:nvPr/>
          </p:nvSpPr>
          <p:spPr>
            <a:xfrm>
              <a:off x="5360391" y="6364989"/>
              <a:ext cx="97905" cy="254559"/>
            </a:xfrm>
            <a:custGeom>
              <a:avLst/>
              <a:gdLst/>
              <a:ahLst/>
              <a:cxnLst/>
              <a:rect l="0" t="0" r="0" b="0"/>
              <a:pathLst>
                <a:path w="98045" h="255398">
                  <a:moveTo>
                    <a:pt x="39370" y="255397"/>
                  </a:moveTo>
                  <a:lnTo>
                    <a:pt x="0" y="508"/>
                  </a:lnTo>
                  <a:lnTo>
                    <a:pt x="65151" y="0"/>
                  </a:lnTo>
                  <a:lnTo>
                    <a:pt x="98044" y="213995"/>
                  </a:lnTo>
                  <a:lnTo>
                    <a:pt x="80771" y="229108"/>
                  </a:lnTo>
                  <a:lnTo>
                    <a:pt x="61214" y="243332"/>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6" name="Freeform 35"/>
            <p:cNvSpPr/>
            <p:nvPr/>
          </p:nvSpPr>
          <p:spPr>
            <a:xfrm>
              <a:off x="5426148" y="6364989"/>
              <a:ext cx="94981" cy="213458"/>
            </a:xfrm>
            <a:custGeom>
              <a:avLst/>
              <a:gdLst/>
              <a:ahLst/>
              <a:cxnLst/>
              <a:rect l="0" t="0" r="0" b="0"/>
              <a:pathLst>
                <a:path w="95377" h="213996">
                  <a:moveTo>
                    <a:pt x="33274" y="213995"/>
                  </a:moveTo>
                  <a:lnTo>
                    <a:pt x="0" y="0"/>
                  </a:lnTo>
                  <a:lnTo>
                    <a:pt x="56514" y="0"/>
                  </a:lnTo>
                  <a:lnTo>
                    <a:pt x="65024" y="0"/>
                  </a:lnTo>
                  <a:lnTo>
                    <a:pt x="95376" y="195834"/>
                  </a:lnTo>
                  <a:lnTo>
                    <a:pt x="49402" y="195834"/>
                  </a:lnTo>
                  <a:lnTo>
                    <a:pt x="33781" y="213486"/>
                  </a:lnTo>
                  <a:close/>
                </a:path>
              </a:pathLst>
            </a:custGeom>
            <a:solidFill>
              <a:srgbClr val="7E7E7E"/>
            </a:solidFill>
            <a:ln w="0" cap="flat" cmpd="sng" algn="ctr">
              <a:solidFill>
                <a:srgbClr val="7E7E7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7" name="Freeform 36"/>
            <p:cNvSpPr/>
            <p:nvPr/>
          </p:nvSpPr>
          <p:spPr>
            <a:xfrm>
              <a:off x="5490444" y="6364989"/>
              <a:ext cx="94981" cy="196223"/>
            </a:xfrm>
            <a:custGeom>
              <a:avLst/>
              <a:gdLst/>
              <a:ahLst/>
              <a:cxnLst/>
              <a:rect l="0" t="0" r="0" b="0"/>
              <a:pathLst>
                <a:path w="95885" h="195835">
                  <a:moveTo>
                    <a:pt x="30733" y="195834"/>
                  </a:moveTo>
                  <a:lnTo>
                    <a:pt x="0" y="0"/>
                  </a:lnTo>
                  <a:lnTo>
                    <a:pt x="65532" y="508"/>
                  </a:lnTo>
                  <a:lnTo>
                    <a:pt x="95884" y="195834"/>
                  </a:lnTo>
                  <a:close/>
                </a:path>
              </a:pathLst>
            </a:custGeom>
            <a:solidFill>
              <a:srgbClr val="7B7B7B"/>
            </a:solidFill>
            <a:ln w="0" cap="flat" cmpd="sng" algn="ctr">
              <a:solidFill>
                <a:srgbClr val="7B7B7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8" name="Freeform 37"/>
            <p:cNvSpPr/>
            <p:nvPr/>
          </p:nvSpPr>
          <p:spPr>
            <a:xfrm>
              <a:off x="5556200" y="6364989"/>
              <a:ext cx="94982" cy="194896"/>
            </a:xfrm>
            <a:custGeom>
              <a:avLst/>
              <a:gdLst/>
              <a:ahLst/>
              <a:cxnLst/>
              <a:rect l="0" t="0" r="0" b="0"/>
              <a:pathLst>
                <a:path w="95377" h="194818">
                  <a:moveTo>
                    <a:pt x="30352" y="194817"/>
                  </a:moveTo>
                  <a:lnTo>
                    <a:pt x="0" y="0"/>
                  </a:lnTo>
                  <a:lnTo>
                    <a:pt x="65150" y="507"/>
                  </a:lnTo>
                  <a:lnTo>
                    <a:pt x="95376" y="194817"/>
                  </a:lnTo>
                  <a:close/>
                </a:path>
              </a:pathLst>
            </a:custGeom>
            <a:solidFill>
              <a:srgbClr val="787878"/>
            </a:solidFill>
            <a:ln w="0" cap="flat" cmpd="sng" algn="ctr">
              <a:solidFill>
                <a:srgbClr val="78787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9" name="Freeform 38"/>
            <p:cNvSpPr/>
            <p:nvPr/>
          </p:nvSpPr>
          <p:spPr>
            <a:xfrm>
              <a:off x="5620495" y="6366314"/>
              <a:ext cx="96443" cy="193571"/>
            </a:xfrm>
            <a:custGeom>
              <a:avLst/>
              <a:gdLst/>
              <a:ahLst/>
              <a:cxnLst/>
              <a:rect l="0" t="0" r="0" b="0"/>
              <a:pathLst>
                <a:path w="95506" h="194311">
                  <a:moveTo>
                    <a:pt x="30226" y="194310"/>
                  </a:moveTo>
                  <a:lnTo>
                    <a:pt x="0" y="0"/>
                  </a:lnTo>
                  <a:lnTo>
                    <a:pt x="65151" y="889"/>
                  </a:lnTo>
                  <a:lnTo>
                    <a:pt x="95505" y="194310"/>
                  </a:lnTo>
                  <a:close/>
                </a:path>
              </a:pathLst>
            </a:custGeom>
            <a:solidFill>
              <a:srgbClr val="757575"/>
            </a:solidFill>
            <a:ln w="0" cap="flat" cmpd="sng" algn="ctr">
              <a:solidFill>
                <a:srgbClr val="75757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0" name="Freeform 39"/>
            <p:cNvSpPr/>
            <p:nvPr/>
          </p:nvSpPr>
          <p:spPr>
            <a:xfrm>
              <a:off x="5686252" y="6366314"/>
              <a:ext cx="94981" cy="193571"/>
            </a:xfrm>
            <a:custGeom>
              <a:avLst/>
              <a:gdLst/>
              <a:ahLst/>
              <a:cxnLst/>
              <a:rect l="0" t="0" r="0" b="0"/>
              <a:pathLst>
                <a:path w="94870" h="193422">
                  <a:moveTo>
                    <a:pt x="30354" y="193421"/>
                  </a:moveTo>
                  <a:lnTo>
                    <a:pt x="0" y="0"/>
                  </a:lnTo>
                  <a:lnTo>
                    <a:pt x="65151" y="1143"/>
                  </a:lnTo>
                  <a:lnTo>
                    <a:pt x="94869" y="193421"/>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1" name="Freeform 40"/>
            <p:cNvSpPr/>
            <p:nvPr/>
          </p:nvSpPr>
          <p:spPr>
            <a:xfrm>
              <a:off x="5752008" y="6367640"/>
              <a:ext cx="94982" cy="193571"/>
            </a:xfrm>
            <a:custGeom>
              <a:avLst/>
              <a:gdLst/>
              <a:ahLst/>
              <a:cxnLst/>
              <a:rect l="0" t="0" r="0" b="0"/>
              <a:pathLst>
                <a:path w="94870" h="192788">
                  <a:moveTo>
                    <a:pt x="29718" y="192787"/>
                  </a:moveTo>
                  <a:lnTo>
                    <a:pt x="0" y="0"/>
                  </a:lnTo>
                  <a:lnTo>
                    <a:pt x="65152" y="1017"/>
                  </a:lnTo>
                  <a:lnTo>
                    <a:pt x="94869" y="192787"/>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2" name="Freeform 41"/>
            <p:cNvSpPr/>
            <p:nvPr/>
          </p:nvSpPr>
          <p:spPr>
            <a:xfrm>
              <a:off x="5816303" y="6368966"/>
              <a:ext cx="94982" cy="192246"/>
            </a:xfrm>
            <a:custGeom>
              <a:avLst/>
              <a:gdLst/>
              <a:ahLst/>
              <a:cxnLst/>
              <a:rect l="0" t="0" r="0" b="0"/>
              <a:pathLst>
                <a:path w="94997" h="191771">
                  <a:moveTo>
                    <a:pt x="29717" y="191770"/>
                  </a:moveTo>
                  <a:lnTo>
                    <a:pt x="0" y="0"/>
                  </a:lnTo>
                  <a:lnTo>
                    <a:pt x="65151" y="381"/>
                  </a:lnTo>
                  <a:lnTo>
                    <a:pt x="94996" y="191770"/>
                  </a:lnTo>
                  <a:close/>
                </a:path>
              </a:pathLst>
            </a:custGeom>
            <a:solidFill>
              <a:srgbClr val="6C6C6C"/>
            </a:solidFill>
            <a:ln w="0" cap="flat" cmpd="sng" algn="ctr">
              <a:solidFill>
                <a:srgbClr val="6C6C6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3" name="Freeform 42"/>
            <p:cNvSpPr/>
            <p:nvPr/>
          </p:nvSpPr>
          <p:spPr>
            <a:xfrm>
              <a:off x="5882060" y="6368966"/>
              <a:ext cx="94981" cy="190919"/>
            </a:xfrm>
            <a:custGeom>
              <a:avLst/>
              <a:gdLst/>
              <a:ahLst/>
              <a:cxnLst/>
              <a:rect l="0" t="0" r="0" b="0"/>
              <a:pathLst>
                <a:path w="94870" h="190881">
                  <a:moveTo>
                    <a:pt x="29845" y="190880"/>
                  </a:moveTo>
                  <a:lnTo>
                    <a:pt x="0" y="0"/>
                  </a:lnTo>
                  <a:lnTo>
                    <a:pt x="65024" y="1143"/>
                  </a:lnTo>
                  <a:lnTo>
                    <a:pt x="94869" y="190880"/>
                  </a:lnTo>
                  <a:close/>
                </a:path>
              </a:pathLst>
            </a:custGeom>
            <a:solidFill>
              <a:srgbClr val="696969"/>
            </a:solidFill>
            <a:ln w="0" cap="flat" cmpd="sng" algn="ctr">
              <a:solidFill>
                <a:srgbClr val="69696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4" name="Freeform 43"/>
            <p:cNvSpPr/>
            <p:nvPr/>
          </p:nvSpPr>
          <p:spPr>
            <a:xfrm>
              <a:off x="5946356" y="6370292"/>
              <a:ext cx="94981" cy="189593"/>
            </a:xfrm>
            <a:custGeom>
              <a:avLst/>
              <a:gdLst/>
              <a:ahLst/>
              <a:cxnLst/>
              <a:rect l="0" t="0" r="0" b="0"/>
              <a:pathLst>
                <a:path w="94997" h="189738">
                  <a:moveTo>
                    <a:pt x="29845" y="189737"/>
                  </a:moveTo>
                  <a:lnTo>
                    <a:pt x="0" y="0"/>
                  </a:lnTo>
                  <a:lnTo>
                    <a:pt x="65151" y="508"/>
                  </a:lnTo>
                  <a:lnTo>
                    <a:pt x="94996" y="189737"/>
                  </a:lnTo>
                  <a:close/>
                </a:path>
              </a:pathLst>
            </a:custGeom>
            <a:solidFill>
              <a:srgbClr val="666666"/>
            </a:solidFill>
            <a:ln w="0" cap="flat" cmpd="sng" algn="ctr">
              <a:solidFill>
                <a:srgbClr val="66666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5" name="Freeform 44"/>
            <p:cNvSpPr/>
            <p:nvPr/>
          </p:nvSpPr>
          <p:spPr>
            <a:xfrm>
              <a:off x="6012112" y="6370292"/>
              <a:ext cx="93520" cy="189593"/>
            </a:xfrm>
            <a:custGeom>
              <a:avLst/>
              <a:gdLst/>
              <a:ahLst/>
              <a:cxnLst/>
              <a:rect l="0" t="0" r="0" b="0"/>
              <a:pathLst>
                <a:path w="94234" h="189230">
                  <a:moveTo>
                    <a:pt x="29845" y="189229"/>
                  </a:moveTo>
                  <a:lnTo>
                    <a:pt x="0" y="0"/>
                  </a:lnTo>
                  <a:lnTo>
                    <a:pt x="65024" y="888"/>
                  </a:lnTo>
                  <a:lnTo>
                    <a:pt x="94233" y="189229"/>
                  </a:lnTo>
                  <a:close/>
                </a:path>
              </a:pathLst>
            </a:custGeom>
            <a:solidFill>
              <a:srgbClr val="636363"/>
            </a:solidFill>
            <a:ln w="0" cap="flat" cmpd="sng" algn="ctr">
              <a:solidFill>
                <a:srgbClr val="63636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6" name="Freeform 45"/>
            <p:cNvSpPr/>
            <p:nvPr/>
          </p:nvSpPr>
          <p:spPr>
            <a:xfrm>
              <a:off x="6076407" y="6371618"/>
              <a:ext cx="100827" cy="229369"/>
            </a:xfrm>
            <a:custGeom>
              <a:avLst/>
              <a:gdLst/>
              <a:ahLst/>
              <a:cxnLst/>
              <a:rect l="0" t="0" r="0" b="0"/>
              <a:pathLst>
                <a:path w="100966" h="229617">
                  <a:moveTo>
                    <a:pt x="100965" y="229616"/>
                  </a:moveTo>
                  <a:lnTo>
                    <a:pt x="92964" y="220600"/>
                  </a:lnTo>
                  <a:lnTo>
                    <a:pt x="84835" y="204978"/>
                  </a:lnTo>
                  <a:lnTo>
                    <a:pt x="82930" y="188850"/>
                  </a:lnTo>
                  <a:lnTo>
                    <a:pt x="29209" y="188850"/>
                  </a:lnTo>
                  <a:lnTo>
                    <a:pt x="0" y="0"/>
                  </a:lnTo>
                  <a:lnTo>
                    <a:pt x="65278" y="1143"/>
                  </a:lnTo>
                  <a:close/>
                </a:path>
              </a:pathLst>
            </a:custGeom>
            <a:solidFill>
              <a:srgbClr val="606060"/>
            </a:solidFill>
            <a:ln w="0" cap="flat" cmpd="sng" algn="ctr">
              <a:solidFill>
                <a:srgbClr val="60606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7" name="Freeform 46"/>
            <p:cNvSpPr/>
            <p:nvPr/>
          </p:nvSpPr>
          <p:spPr>
            <a:xfrm>
              <a:off x="6142164" y="6372944"/>
              <a:ext cx="108133" cy="274446"/>
            </a:xfrm>
            <a:custGeom>
              <a:avLst/>
              <a:gdLst/>
              <a:ahLst/>
              <a:cxnLst/>
              <a:rect l="0" t="0" r="0" b="0"/>
              <a:pathLst>
                <a:path w="107951" h="274448">
                  <a:moveTo>
                    <a:pt x="107950" y="274447"/>
                  </a:moveTo>
                  <a:lnTo>
                    <a:pt x="88137" y="265938"/>
                  </a:lnTo>
                  <a:lnTo>
                    <a:pt x="59562" y="248794"/>
                  </a:lnTo>
                  <a:lnTo>
                    <a:pt x="36194" y="229489"/>
                  </a:lnTo>
                  <a:lnTo>
                    <a:pt x="35687" y="228600"/>
                  </a:lnTo>
                  <a:lnTo>
                    <a:pt x="0" y="0"/>
                  </a:lnTo>
                  <a:lnTo>
                    <a:pt x="65024" y="889"/>
                  </a:lnTo>
                  <a:close/>
                </a:path>
              </a:pathLst>
            </a:custGeom>
            <a:solidFill>
              <a:srgbClr val="5D5D5D"/>
            </a:solidFill>
            <a:ln w="0" cap="flat" cmpd="sng" algn="ctr">
              <a:solidFill>
                <a:srgbClr val="5D5D5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8" name="Freeform 47"/>
            <p:cNvSpPr/>
            <p:nvPr/>
          </p:nvSpPr>
          <p:spPr>
            <a:xfrm>
              <a:off x="6207920" y="6374269"/>
              <a:ext cx="111055" cy="294334"/>
            </a:xfrm>
            <a:custGeom>
              <a:avLst/>
              <a:gdLst/>
              <a:ahLst/>
              <a:cxnLst/>
              <a:rect l="0" t="0" r="0" b="0"/>
              <a:pathLst>
                <a:path w="111126" h="294896">
                  <a:moveTo>
                    <a:pt x="111125" y="294895"/>
                  </a:moveTo>
                  <a:lnTo>
                    <a:pt x="107950" y="294259"/>
                  </a:lnTo>
                  <a:lnTo>
                    <a:pt x="56007" y="279655"/>
                  </a:lnTo>
                  <a:lnTo>
                    <a:pt x="42926" y="273558"/>
                  </a:lnTo>
                  <a:lnTo>
                    <a:pt x="0" y="0"/>
                  </a:lnTo>
                  <a:lnTo>
                    <a:pt x="65024" y="509"/>
                  </a:lnTo>
                  <a:close/>
                </a:path>
              </a:pathLst>
            </a:custGeom>
            <a:solidFill>
              <a:srgbClr val="5A5A5A"/>
            </a:solidFill>
            <a:ln w="0" cap="flat" cmpd="sng" algn="ctr">
              <a:solidFill>
                <a:srgbClr val="5A5A5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9" name="Freeform 48"/>
            <p:cNvSpPr/>
            <p:nvPr/>
          </p:nvSpPr>
          <p:spPr>
            <a:xfrm>
              <a:off x="6272215" y="6374269"/>
              <a:ext cx="111055" cy="298312"/>
            </a:xfrm>
            <a:custGeom>
              <a:avLst/>
              <a:gdLst/>
              <a:ahLst/>
              <a:cxnLst/>
              <a:rect l="0" t="0" r="0" b="0"/>
              <a:pathLst>
                <a:path w="110873" h="297815">
                  <a:moveTo>
                    <a:pt x="58929" y="296290"/>
                  </a:moveTo>
                  <a:lnTo>
                    <a:pt x="45467" y="293750"/>
                  </a:lnTo>
                  <a:lnTo>
                    <a:pt x="0" y="0"/>
                  </a:lnTo>
                  <a:lnTo>
                    <a:pt x="65024" y="634"/>
                  </a:lnTo>
                  <a:lnTo>
                    <a:pt x="110872" y="296290"/>
                  </a:lnTo>
                  <a:lnTo>
                    <a:pt x="108331" y="296799"/>
                  </a:lnTo>
                  <a:lnTo>
                    <a:pt x="90298" y="297814"/>
                  </a:lnTo>
                  <a:close/>
                </a:path>
              </a:pathLst>
            </a:custGeom>
            <a:solidFill>
              <a:srgbClr val="575757"/>
            </a:solidFill>
            <a:ln w="0" cap="flat" cmpd="sng" algn="ctr">
              <a:solidFill>
                <a:srgbClr val="5757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0" name="Freeform 49"/>
            <p:cNvSpPr/>
            <p:nvPr/>
          </p:nvSpPr>
          <p:spPr>
            <a:xfrm>
              <a:off x="6337972" y="6371618"/>
              <a:ext cx="108133" cy="298312"/>
            </a:xfrm>
            <a:custGeom>
              <a:avLst/>
              <a:gdLst/>
              <a:ahLst/>
              <a:cxnLst/>
              <a:rect l="0" t="0" r="0" b="0"/>
              <a:pathLst>
                <a:path w="107951" h="298832">
                  <a:moveTo>
                    <a:pt x="45848" y="298831"/>
                  </a:moveTo>
                  <a:lnTo>
                    <a:pt x="0" y="3175"/>
                  </a:lnTo>
                  <a:lnTo>
                    <a:pt x="19812" y="3684"/>
                  </a:lnTo>
                  <a:lnTo>
                    <a:pt x="49912" y="2032"/>
                  </a:lnTo>
                  <a:lnTo>
                    <a:pt x="64644" y="0"/>
                  </a:lnTo>
                  <a:lnTo>
                    <a:pt x="107950" y="281052"/>
                  </a:lnTo>
                  <a:lnTo>
                    <a:pt x="104521" y="283211"/>
                  </a:lnTo>
                  <a:lnTo>
                    <a:pt x="83820" y="290703"/>
                  </a:lnTo>
                  <a:lnTo>
                    <a:pt x="60580" y="296927"/>
                  </a:lnTo>
                  <a:close/>
                </a:path>
              </a:pathLst>
            </a:custGeom>
            <a:solidFill>
              <a:srgbClr val="545454"/>
            </a:solidFill>
            <a:ln w="0" cap="flat" cmpd="sng" algn="ctr">
              <a:solidFill>
                <a:srgbClr val="54545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1" name="Freeform 50"/>
            <p:cNvSpPr/>
            <p:nvPr/>
          </p:nvSpPr>
          <p:spPr>
            <a:xfrm>
              <a:off x="6402268" y="6353056"/>
              <a:ext cx="100826" cy="299637"/>
            </a:xfrm>
            <a:custGeom>
              <a:avLst/>
              <a:gdLst/>
              <a:ahLst/>
              <a:cxnLst/>
              <a:rect l="0" t="0" r="0" b="0"/>
              <a:pathLst>
                <a:path w="100966" h="299214">
                  <a:moveTo>
                    <a:pt x="43306" y="299213"/>
                  </a:moveTo>
                  <a:lnTo>
                    <a:pt x="0" y="18161"/>
                  </a:lnTo>
                  <a:lnTo>
                    <a:pt x="12192" y="16256"/>
                  </a:lnTo>
                  <a:lnTo>
                    <a:pt x="36322" y="10160"/>
                  </a:lnTo>
                  <a:lnTo>
                    <a:pt x="57531" y="2541"/>
                  </a:lnTo>
                  <a:lnTo>
                    <a:pt x="62102" y="0"/>
                  </a:lnTo>
                  <a:lnTo>
                    <a:pt x="100965" y="249428"/>
                  </a:lnTo>
                  <a:lnTo>
                    <a:pt x="96900" y="255905"/>
                  </a:lnTo>
                  <a:lnTo>
                    <a:pt x="78231" y="276606"/>
                  </a:lnTo>
                  <a:lnTo>
                    <a:pt x="52450" y="294767"/>
                  </a:lnTo>
                  <a:close/>
                </a:path>
              </a:pathLst>
            </a:custGeom>
            <a:solidFill>
              <a:srgbClr val="515151"/>
            </a:solidFill>
            <a:ln w="0" cap="flat" cmpd="sng" algn="ctr">
              <a:solidFill>
                <a:srgbClr val="51515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2" name="Freeform 51"/>
            <p:cNvSpPr/>
            <p:nvPr/>
          </p:nvSpPr>
          <p:spPr>
            <a:xfrm>
              <a:off x="6465101" y="6313281"/>
              <a:ext cx="49683" cy="290357"/>
            </a:xfrm>
            <a:custGeom>
              <a:avLst/>
              <a:gdLst/>
              <a:ahLst/>
              <a:cxnLst/>
              <a:rect l="0" t="0" r="0" b="0"/>
              <a:pathLst>
                <a:path w="49404" h="290704">
                  <a:moveTo>
                    <a:pt x="38863" y="290703"/>
                  </a:moveTo>
                  <a:lnTo>
                    <a:pt x="0" y="41401"/>
                  </a:lnTo>
                  <a:lnTo>
                    <a:pt x="13590" y="34289"/>
                  </a:lnTo>
                  <a:lnTo>
                    <a:pt x="35179" y="18161"/>
                  </a:lnTo>
                  <a:lnTo>
                    <a:pt x="49403" y="0"/>
                  </a:lnTo>
                  <a:lnTo>
                    <a:pt x="49403" y="256286"/>
                  </a:lnTo>
                  <a:lnTo>
                    <a:pt x="47372" y="271906"/>
                  </a:lnTo>
                  <a:lnTo>
                    <a:pt x="40260" y="288543"/>
                  </a:lnTo>
                  <a:close/>
                </a:path>
              </a:pathLst>
            </a:custGeom>
            <a:solidFill>
              <a:srgbClr val="4E4E4E"/>
            </a:solidFill>
            <a:ln w="0" cap="flat" cmpd="sng" algn="ctr">
              <a:solidFill>
                <a:srgbClr val="4E4E4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3" name="Freeform 52"/>
            <p:cNvSpPr/>
            <p:nvPr/>
          </p:nvSpPr>
          <p:spPr>
            <a:xfrm>
              <a:off x="3618573" y="6313281"/>
              <a:ext cx="2894750" cy="357974"/>
            </a:xfrm>
            <a:custGeom>
              <a:avLst/>
              <a:gdLst/>
              <a:ahLst/>
              <a:cxnLst/>
              <a:rect l="0" t="0" r="0" b="0"/>
              <a:pathLst>
                <a:path w="2895021" h="358996">
                  <a:moveTo>
                    <a:pt x="1862756" y="51703"/>
                  </a:moveTo>
                  <a:lnTo>
                    <a:pt x="155961" y="62434"/>
                  </a:lnTo>
                  <a:lnTo>
                    <a:pt x="124769" y="61458"/>
                  </a:lnTo>
                  <a:lnTo>
                    <a:pt x="98450" y="57556"/>
                  </a:lnTo>
                  <a:lnTo>
                    <a:pt x="74082" y="51703"/>
                  </a:lnTo>
                  <a:lnTo>
                    <a:pt x="52637" y="43899"/>
                  </a:lnTo>
                  <a:lnTo>
                    <a:pt x="34117" y="33168"/>
                  </a:lnTo>
                  <a:lnTo>
                    <a:pt x="19495" y="22437"/>
                  </a:lnTo>
                  <a:lnTo>
                    <a:pt x="7798" y="11706"/>
                  </a:lnTo>
                  <a:lnTo>
                    <a:pt x="0" y="0"/>
                  </a:lnTo>
                  <a:lnTo>
                    <a:pt x="0" y="256564"/>
                  </a:lnTo>
                  <a:lnTo>
                    <a:pt x="975" y="271198"/>
                  </a:lnTo>
                  <a:lnTo>
                    <a:pt x="8773" y="288757"/>
                  </a:lnTo>
                  <a:lnTo>
                    <a:pt x="19495" y="305341"/>
                  </a:lnTo>
                  <a:lnTo>
                    <a:pt x="37041" y="321925"/>
                  </a:lnTo>
                  <a:lnTo>
                    <a:pt x="58485" y="335583"/>
                  </a:lnTo>
                  <a:lnTo>
                    <a:pt x="83829" y="347289"/>
                  </a:lnTo>
                  <a:lnTo>
                    <a:pt x="115996" y="355093"/>
                  </a:lnTo>
                  <a:lnTo>
                    <a:pt x="150112" y="358995"/>
                  </a:lnTo>
                  <a:lnTo>
                    <a:pt x="181305" y="358020"/>
                  </a:lnTo>
                  <a:lnTo>
                    <a:pt x="216396" y="351191"/>
                  </a:lnTo>
                  <a:lnTo>
                    <a:pt x="249537" y="340460"/>
                  </a:lnTo>
                  <a:lnTo>
                    <a:pt x="282679" y="325828"/>
                  </a:lnTo>
                  <a:lnTo>
                    <a:pt x="311921" y="308268"/>
                  </a:lnTo>
                  <a:lnTo>
                    <a:pt x="335315" y="289733"/>
                  </a:lnTo>
                  <a:lnTo>
                    <a:pt x="349937" y="268271"/>
                  </a:lnTo>
                  <a:lnTo>
                    <a:pt x="353836" y="259491"/>
                  </a:lnTo>
                  <a:lnTo>
                    <a:pt x="353836" y="246809"/>
                  </a:lnTo>
                  <a:lnTo>
                    <a:pt x="1038114" y="246809"/>
                  </a:lnTo>
                  <a:lnTo>
                    <a:pt x="1054684" y="264368"/>
                  </a:lnTo>
                  <a:lnTo>
                    <a:pt x="1072230" y="279978"/>
                  </a:lnTo>
                  <a:lnTo>
                    <a:pt x="1091725" y="295586"/>
                  </a:lnTo>
                  <a:lnTo>
                    <a:pt x="1113169" y="307292"/>
                  </a:lnTo>
                  <a:lnTo>
                    <a:pt x="1137538" y="318023"/>
                  </a:lnTo>
                  <a:lnTo>
                    <a:pt x="1162882" y="326803"/>
                  </a:lnTo>
                  <a:lnTo>
                    <a:pt x="1217468" y="341436"/>
                  </a:lnTo>
                  <a:lnTo>
                    <a:pt x="1274004" y="351191"/>
                  </a:lnTo>
                  <a:lnTo>
                    <a:pt x="1332489" y="356069"/>
                  </a:lnTo>
                  <a:lnTo>
                    <a:pt x="1390974" y="358995"/>
                  </a:lnTo>
                  <a:lnTo>
                    <a:pt x="1447510" y="358020"/>
                  </a:lnTo>
                  <a:lnTo>
                    <a:pt x="1503071" y="358995"/>
                  </a:lnTo>
                  <a:lnTo>
                    <a:pt x="1560582" y="356069"/>
                  </a:lnTo>
                  <a:lnTo>
                    <a:pt x="1619067" y="351191"/>
                  </a:lnTo>
                  <a:lnTo>
                    <a:pt x="1676577" y="341436"/>
                  </a:lnTo>
                  <a:lnTo>
                    <a:pt x="1731164" y="326803"/>
                  </a:lnTo>
                  <a:lnTo>
                    <a:pt x="1757482" y="318023"/>
                  </a:lnTo>
                  <a:lnTo>
                    <a:pt x="1779902" y="307292"/>
                  </a:lnTo>
                  <a:lnTo>
                    <a:pt x="1802320" y="295586"/>
                  </a:lnTo>
                  <a:lnTo>
                    <a:pt x="1822791" y="279978"/>
                  </a:lnTo>
                  <a:lnTo>
                    <a:pt x="1839361" y="264368"/>
                  </a:lnTo>
                  <a:lnTo>
                    <a:pt x="1855932" y="246809"/>
                  </a:lnTo>
                  <a:lnTo>
                    <a:pt x="2541184" y="246809"/>
                  </a:lnTo>
                  <a:lnTo>
                    <a:pt x="2541184" y="259491"/>
                  </a:lnTo>
                  <a:lnTo>
                    <a:pt x="2545084" y="268271"/>
                  </a:lnTo>
                  <a:lnTo>
                    <a:pt x="2559705" y="289733"/>
                  </a:lnTo>
                  <a:lnTo>
                    <a:pt x="2582124" y="308268"/>
                  </a:lnTo>
                  <a:lnTo>
                    <a:pt x="2611366" y="325828"/>
                  </a:lnTo>
                  <a:lnTo>
                    <a:pt x="2643533" y="340460"/>
                  </a:lnTo>
                  <a:lnTo>
                    <a:pt x="2678625" y="351191"/>
                  </a:lnTo>
                  <a:lnTo>
                    <a:pt x="2711766" y="358020"/>
                  </a:lnTo>
                  <a:lnTo>
                    <a:pt x="2743933" y="358995"/>
                  </a:lnTo>
                  <a:lnTo>
                    <a:pt x="2779024" y="355093"/>
                  </a:lnTo>
                  <a:lnTo>
                    <a:pt x="2809242" y="347289"/>
                  </a:lnTo>
                  <a:lnTo>
                    <a:pt x="2835560" y="335583"/>
                  </a:lnTo>
                  <a:lnTo>
                    <a:pt x="2857005" y="321925"/>
                  </a:lnTo>
                  <a:lnTo>
                    <a:pt x="2873576" y="305341"/>
                  </a:lnTo>
                  <a:lnTo>
                    <a:pt x="2885272" y="288757"/>
                  </a:lnTo>
                  <a:lnTo>
                    <a:pt x="2892096" y="271198"/>
                  </a:lnTo>
                  <a:lnTo>
                    <a:pt x="2895020" y="256564"/>
                  </a:lnTo>
                  <a:lnTo>
                    <a:pt x="2895020" y="0"/>
                  </a:lnTo>
                  <a:lnTo>
                    <a:pt x="2887222" y="11706"/>
                  </a:lnTo>
                  <a:lnTo>
                    <a:pt x="2874550" y="22437"/>
                  </a:lnTo>
                  <a:lnTo>
                    <a:pt x="2858954" y="33168"/>
                  </a:lnTo>
                  <a:lnTo>
                    <a:pt x="2841408" y="43899"/>
                  </a:lnTo>
                  <a:lnTo>
                    <a:pt x="2819964" y="51703"/>
                  </a:lnTo>
                  <a:lnTo>
                    <a:pt x="2795595" y="57556"/>
                  </a:lnTo>
                  <a:lnTo>
                    <a:pt x="2768302" y="61458"/>
                  </a:lnTo>
                  <a:lnTo>
                    <a:pt x="2738085" y="62434"/>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4" name="Freeform 53"/>
            <p:cNvSpPr/>
            <p:nvPr/>
          </p:nvSpPr>
          <p:spPr>
            <a:xfrm>
              <a:off x="6456334" y="6258923"/>
              <a:ext cx="59912" cy="104740"/>
            </a:xfrm>
            <a:custGeom>
              <a:avLst/>
              <a:gdLst/>
              <a:ahLst/>
              <a:cxnLst/>
              <a:rect l="0" t="0" r="0" b="0"/>
              <a:pathLst>
                <a:path w="59057" h="104014">
                  <a:moveTo>
                    <a:pt x="0" y="104013"/>
                  </a:moveTo>
                  <a:lnTo>
                    <a:pt x="16130" y="0"/>
                  </a:lnTo>
                  <a:lnTo>
                    <a:pt x="24766" y="4064"/>
                  </a:lnTo>
                  <a:lnTo>
                    <a:pt x="38862" y="13463"/>
                  </a:lnTo>
                  <a:lnTo>
                    <a:pt x="49911" y="24765"/>
                  </a:lnTo>
                  <a:lnTo>
                    <a:pt x="56643" y="36323"/>
                  </a:lnTo>
                  <a:lnTo>
                    <a:pt x="59056" y="48388"/>
                  </a:lnTo>
                  <a:lnTo>
                    <a:pt x="56134" y="63119"/>
                  </a:lnTo>
                  <a:lnTo>
                    <a:pt x="46991" y="76200"/>
                  </a:lnTo>
                  <a:lnTo>
                    <a:pt x="33401" y="87757"/>
                  </a:lnTo>
                  <a:lnTo>
                    <a:pt x="14732" y="98299"/>
                  </a:lnTo>
                  <a:close/>
                </a:path>
              </a:pathLst>
            </a:custGeom>
            <a:solidFill>
              <a:srgbClr val="696969"/>
            </a:solidFill>
            <a:ln w="0" cap="flat" cmpd="sng" algn="ctr">
              <a:solidFill>
                <a:srgbClr val="69696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5" name="Freeform 54"/>
            <p:cNvSpPr/>
            <p:nvPr/>
          </p:nvSpPr>
          <p:spPr>
            <a:xfrm>
              <a:off x="6394961" y="6241686"/>
              <a:ext cx="78908" cy="135234"/>
            </a:xfrm>
            <a:custGeom>
              <a:avLst/>
              <a:gdLst/>
              <a:ahLst/>
              <a:cxnLst/>
              <a:rect l="0" t="0" r="0" b="0"/>
              <a:pathLst>
                <a:path w="77726" h="134240">
                  <a:moveTo>
                    <a:pt x="0" y="134239"/>
                  </a:moveTo>
                  <a:lnTo>
                    <a:pt x="20701" y="0"/>
                  </a:lnTo>
                  <a:lnTo>
                    <a:pt x="28321" y="1015"/>
                  </a:lnTo>
                  <a:lnTo>
                    <a:pt x="54102" y="7620"/>
                  </a:lnTo>
                  <a:lnTo>
                    <a:pt x="76327" y="16255"/>
                  </a:lnTo>
                  <a:lnTo>
                    <a:pt x="77725" y="16890"/>
                  </a:lnTo>
                  <a:lnTo>
                    <a:pt x="61595" y="120650"/>
                  </a:lnTo>
                  <a:lnTo>
                    <a:pt x="54102" y="123697"/>
                  </a:lnTo>
                  <a:lnTo>
                    <a:pt x="28321" y="130302"/>
                  </a:lnTo>
                  <a:close/>
                </a:path>
              </a:pathLst>
            </a:custGeom>
            <a:solidFill>
              <a:srgbClr val="6C6C6C"/>
            </a:solidFill>
            <a:ln w="0" cap="flat" cmpd="sng" algn="ctr">
              <a:solidFill>
                <a:srgbClr val="6C6C6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6" name="Freeform 55"/>
            <p:cNvSpPr/>
            <p:nvPr/>
          </p:nvSpPr>
          <p:spPr>
            <a:xfrm>
              <a:off x="6335050" y="6237709"/>
              <a:ext cx="81830" cy="140538"/>
            </a:xfrm>
            <a:custGeom>
              <a:avLst/>
              <a:gdLst/>
              <a:ahLst/>
              <a:cxnLst/>
              <a:rect l="0" t="0" r="0" b="0"/>
              <a:pathLst>
                <a:path w="80772" h="140337">
                  <a:moveTo>
                    <a:pt x="0" y="140336"/>
                  </a:moveTo>
                  <a:lnTo>
                    <a:pt x="21716" y="0"/>
                  </a:lnTo>
                  <a:lnTo>
                    <a:pt x="29337" y="0"/>
                  </a:lnTo>
                  <a:lnTo>
                    <a:pt x="59563" y="1524"/>
                  </a:lnTo>
                  <a:lnTo>
                    <a:pt x="80771" y="4446"/>
                  </a:lnTo>
                  <a:lnTo>
                    <a:pt x="59563" y="138685"/>
                  </a:lnTo>
                  <a:lnTo>
                    <a:pt x="29337" y="140336"/>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7" name="Freeform 56"/>
            <p:cNvSpPr/>
            <p:nvPr/>
          </p:nvSpPr>
          <p:spPr>
            <a:xfrm>
              <a:off x="6275138" y="6237709"/>
              <a:ext cx="81830" cy="140538"/>
            </a:xfrm>
            <a:custGeom>
              <a:avLst/>
              <a:gdLst/>
              <a:ahLst/>
              <a:cxnLst/>
              <a:rect l="0" t="0" r="0" b="0"/>
              <a:pathLst>
                <a:path w="81661" h="140337">
                  <a:moveTo>
                    <a:pt x="0" y="140336"/>
                  </a:moveTo>
                  <a:lnTo>
                    <a:pt x="22097" y="0"/>
                  </a:lnTo>
                  <a:lnTo>
                    <a:pt x="81660" y="0"/>
                  </a:lnTo>
                  <a:lnTo>
                    <a:pt x="59944" y="140336"/>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8" name="Freeform 57"/>
            <p:cNvSpPr/>
            <p:nvPr/>
          </p:nvSpPr>
          <p:spPr>
            <a:xfrm>
              <a:off x="6215227" y="6237709"/>
              <a:ext cx="81830" cy="140538"/>
            </a:xfrm>
            <a:custGeom>
              <a:avLst/>
              <a:gdLst/>
              <a:ahLst/>
              <a:cxnLst/>
              <a:rect l="0" t="0" r="0" b="0"/>
              <a:pathLst>
                <a:path w="81661" h="140337">
                  <a:moveTo>
                    <a:pt x="0" y="140336"/>
                  </a:moveTo>
                  <a:lnTo>
                    <a:pt x="21590" y="0"/>
                  </a:lnTo>
                  <a:lnTo>
                    <a:pt x="81660" y="0"/>
                  </a:lnTo>
                  <a:lnTo>
                    <a:pt x="59563" y="140336"/>
                  </a:lnTo>
                  <a:close/>
                </a:path>
              </a:pathLst>
            </a:custGeom>
            <a:solidFill>
              <a:srgbClr val="757575"/>
            </a:solidFill>
            <a:ln w="0" cap="flat" cmpd="sng" algn="ctr">
              <a:solidFill>
                <a:srgbClr val="75757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9" name="Freeform 58"/>
            <p:cNvSpPr/>
            <p:nvPr/>
          </p:nvSpPr>
          <p:spPr>
            <a:xfrm>
              <a:off x="6156777" y="6237709"/>
              <a:ext cx="81830" cy="140538"/>
            </a:xfrm>
            <a:custGeom>
              <a:avLst/>
              <a:gdLst/>
              <a:ahLst/>
              <a:cxnLst/>
              <a:rect l="0" t="0" r="0" b="0"/>
              <a:pathLst>
                <a:path w="81661" h="140337">
                  <a:moveTo>
                    <a:pt x="0" y="140336"/>
                  </a:moveTo>
                  <a:lnTo>
                    <a:pt x="22097" y="0"/>
                  </a:lnTo>
                  <a:lnTo>
                    <a:pt x="81660" y="0"/>
                  </a:lnTo>
                  <a:lnTo>
                    <a:pt x="59944" y="140336"/>
                  </a:lnTo>
                  <a:close/>
                </a:path>
              </a:pathLst>
            </a:custGeom>
            <a:solidFill>
              <a:srgbClr val="787878"/>
            </a:solidFill>
            <a:ln w="0" cap="flat" cmpd="sng" algn="ctr">
              <a:solidFill>
                <a:srgbClr val="78787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0" name="Freeform 59"/>
            <p:cNvSpPr/>
            <p:nvPr/>
          </p:nvSpPr>
          <p:spPr>
            <a:xfrm>
              <a:off x="6096865" y="6237709"/>
              <a:ext cx="81830" cy="140538"/>
            </a:xfrm>
            <a:custGeom>
              <a:avLst/>
              <a:gdLst/>
              <a:ahLst/>
              <a:cxnLst/>
              <a:rect l="0" t="0" r="0" b="0"/>
              <a:pathLst>
                <a:path w="81662" h="140337">
                  <a:moveTo>
                    <a:pt x="0" y="140336"/>
                  </a:moveTo>
                  <a:lnTo>
                    <a:pt x="21591" y="0"/>
                  </a:lnTo>
                  <a:lnTo>
                    <a:pt x="81661" y="0"/>
                  </a:lnTo>
                  <a:lnTo>
                    <a:pt x="59564" y="140336"/>
                  </a:lnTo>
                  <a:close/>
                </a:path>
              </a:pathLst>
            </a:custGeom>
            <a:solidFill>
              <a:srgbClr val="7B7B7B"/>
            </a:solidFill>
            <a:ln w="0" cap="flat" cmpd="sng" algn="ctr">
              <a:solidFill>
                <a:srgbClr val="7B7B7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1" name="Freeform 60"/>
            <p:cNvSpPr/>
            <p:nvPr/>
          </p:nvSpPr>
          <p:spPr>
            <a:xfrm>
              <a:off x="6036953" y="6237709"/>
              <a:ext cx="81830" cy="140538"/>
            </a:xfrm>
            <a:custGeom>
              <a:avLst/>
              <a:gdLst/>
              <a:ahLst/>
              <a:cxnLst/>
              <a:rect l="0" t="0" r="0" b="0"/>
              <a:pathLst>
                <a:path w="81789" h="140337">
                  <a:moveTo>
                    <a:pt x="0" y="140336"/>
                  </a:moveTo>
                  <a:lnTo>
                    <a:pt x="22225" y="0"/>
                  </a:lnTo>
                  <a:lnTo>
                    <a:pt x="81788" y="0"/>
                  </a:lnTo>
                  <a:lnTo>
                    <a:pt x="60197" y="140336"/>
                  </a:lnTo>
                  <a:close/>
                </a:path>
              </a:pathLst>
            </a:custGeom>
            <a:solidFill>
              <a:srgbClr val="7E7E7E"/>
            </a:solidFill>
            <a:ln w="0" cap="flat" cmpd="sng" algn="ctr">
              <a:solidFill>
                <a:srgbClr val="7E7E7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2" name="Freeform 61"/>
            <p:cNvSpPr/>
            <p:nvPr/>
          </p:nvSpPr>
          <p:spPr>
            <a:xfrm>
              <a:off x="5977041" y="6237709"/>
              <a:ext cx="81830" cy="140538"/>
            </a:xfrm>
            <a:custGeom>
              <a:avLst/>
              <a:gdLst/>
              <a:ahLst/>
              <a:cxnLst/>
              <a:rect l="0" t="0" r="0" b="0"/>
              <a:pathLst>
                <a:path w="81789" h="140337">
                  <a:moveTo>
                    <a:pt x="0" y="140336"/>
                  </a:moveTo>
                  <a:lnTo>
                    <a:pt x="21716" y="0"/>
                  </a:lnTo>
                  <a:lnTo>
                    <a:pt x="81788" y="0"/>
                  </a:lnTo>
                  <a:lnTo>
                    <a:pt x="59563" y="140336"/>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3" name="Freeform 62"/>
            <p:cNvSpPr/>
            <p:nvPr/>
          </p:nvSpPr>
          <p:spPr>
            <a:xfrm>
              <a:off x="5917130" y="6237709"/>
              <a:ext cx="81830" cy="140538"/>
            </a:xfrm>
            <a:custGeom>
              <a:avLst/>
              <a:gdLst/>
              <a:ahLst/>
              <a:cxnLst/>
              <a:rect l="0" t="0" r="0" b="0"/>
              <a:pathLst>
                <a:path w="81789" h="140337">
                  <a:moveTo>
                    <a:pt x="0" y="140336"/>
                  </a:moveTo>
                  <a:lnTo>
                    <a:pt x="22225" y="0"/>
                  </a:lnTo>
                  <a:lnTo>
                    <a:pt x="81788" y="0"/>
                  </a:lnTo>
                  <a:lnTo>
                    <a:pt x="60197" y="140336"/>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4" name="Freeform 63"/>
            <p:cNvSpPr/>
            <p:nvPr/>
          </p:nvSpPr>
          <p:spPr>
            <a:xfrm>
              <a:off x="5857218" y="6237709"/>
              <a:ext cx="81830" cy="140538"/>
            </a:xfrm>
            <a:custGeom>
              <a:avLst/>
              <a:gdLst/>
              <a:ahLst/>
              <a:cxnLst/>
              <a:rect l="0" t="0" r="0" b="0"/>
              <a:pathLst>
                <a:path w="81789" h="140337">
                  <a:moveTo>
                    <a:pt x="0" y="140336"/>
                  </a:moveTo>
                  <a:lnTo>
                    <a:pt x="21716" y="0"/>
                  </a:lnTo>
                  <a:lnTo>
                    <a:pt x="81788" y="0"/>
                  </a:lnTo>
                  <a:lnTo>
                    <a:pt x="59563" y="140336"/>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5" name="Freeform 64"/>
            <p:cNvSpPr/>
            <p:nvPr/>
          </p:nvSpPr>
          <p:spPr>
            <a:xfrm>
              <a:off x="5797307" y="6237709"/>
              <a:ext cx="81830" cy="140538"/>
            </a:xfrm>
            <a:custGeom>
              <a:avLst/>
              <a:gdLst/>
              <a:ahLst/>
              <a:cxnLst/>
              <a:rect l="0" t="0" r="0" b="0"/>
              <a:pathLst>
                <a:path w="81662" h="140337">
                  <a:moveTo>
                    <a:pt x="0" y="140336"/>
                  </a:moveTo>
                  <a:lnTo>
                    <a:pt x="22098" y="0"/>
                  </a:lnTo>
                  <a:lnTo>
                    <a:pt x="81661" y="0"/>
                  </a:lnTo>
                  <a:lnTo>
                    <a:pt x="59945" y="140336"/>
                  </a:lnTo>
                  <a:close/>
                </a:path>
              </a:pathLst>
            </a:custGeom>
            <a:solidFill>
              <a:srgbClr val="8A8A8A"/>
            </a:solidFill>
            <a:ln w="0" cap="flat" cmpd="sng" algn="ctr">
              <a:solidFill>
                <a:srgbClr val="8A8A8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6" name="Freeform 65"/>
            <p:cNvSpPr/>
            <p:nvPr/>
          </p:nvSpPr>
          <p:spPr>
            <a:xfrm>
              <a:off x="5738857" y="6237709"/>
              <a:ext cx="81830" cy="140538"/>
            </a:xfrm>
            <a:custGeom>
              <a:avLst/>
              <a:gdLst/>
              <a:ahLst/>
              <a:cxnLst/>
              <a:rect l="0" t="0" r="0" b="0"/>
              <a:pathLst>
                <a:path w="81662" h="140337">
                  <a:moveTo>
                    <a:pt x="0" y="140336"/>
                  </a:moveTo>
                  <a:lnTo>
                    <a:pt x="21717" y="0"/>
                  </a:lnTo>
                  <a:lnTo>
                    <a:pt x="81661" y="0"/>
                  </a:lnTo>
                  <a:lnTo>
                    <a:pt x="59563" y="140336"/>
                  </a:lnTo>
                  <a:close/>
                </a:path>
              </a:pathLst>
            </a:custGeom>
            <a:solidFill>
              <a:srgbClr val="8D8D8D"/>
            </a:solidFill>
            <a:ln w="0" cap="flat" cmpd="sng" algn="ctr">
              <a:solidFill>
                <a:srgbClr val="8D8D8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7" name="Freeform 66"/>
            <p:cNvSpPr/>
            <p:nvPr/>
          </p:nvSpPr>
          <p:spPr>
            <a:xfrm>
              <a:off x="5678945" y="6237709"/>
              <a:ext cx="81830" cy="140538"/>
            </a:xfrm>
            <a:custGeom>
              <a:avLst/>
              <a:gdLst/>
              <a:ahLst/>
              <a:cxnLst/>
              <a:rect l="0" t="0" r="0" b="0"/>
              <a:pathLst>
                <a:path w="81662" h="140337">
                  <a:moveTo>
                    <a:pt x="0" y="140336"/>
                  </a:moveTo>
                  <a:lnTo>
                    <a:pt x="22099" y="0"/>
                  </a:lnTo>
                  <a:lnTo>
                    <a:pt x="81661" y="0"/>
                  </a:lnTo>
                  <a:lnTo>
                    <a:pt x="60072" y="140336"/>
                  </a:lnTo>
                  <a:close/>
                </a:path>
              </a:pathLst>
            </a:custGeom>
            <a:solidFill>
              <a:srgbClr val="909090"/>
            </a:solidFill>
            <a:ln w="0" cap="flat" cmpd="sng" algn="ctr">
              <a:solidFill>
                <a:srgbClr val="90909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8" name="Freeform 67"/>
            <p:cNvSpPr/>
            <p:nvPr/>
          </p:nvSpPr>
          <p:spPr>
            <a:xfrm>
              <a:off x="5619034" y="6237709"/>
              <a:ext cx="81830" cy="140538"/>
            </a:xfrm>
            <a:custGeom>
              <a:avLst/>
              <a:gdLst/>
              <a:ahLst/>
              <a:cxnLst/>
              <a:rect l="0" t="0" r="0" b="0"/>
              <a:pathLst>
                <a:path w="81663" h="140337">
                  <a:moveTo>
                    <a:pt x="0" y="140336"/>
                  </a:moveTo>
                  <a:lnTo>
                    <a:pt x="21718" y="0"/>
                  </a:lnTo>
                  <a:lnTo>
                    <a:pt x="81662" y="0"/>
                  </a:lnTo>
                  <a:lnTo>
                    <a:pt x="59563" y="140336"/>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 name="Freeform 68"/>
            <p:cNvSpPr/>
            <p:nvPr/>
          </p:nvSpPr>
          <p:spPr>
            <a:xfrm>
              <a:off x="5559122" y="6237709"/>
              <a:ext cx="81830" cy="140538"/>
            </a:xfrm>
            <a:custGeom>
              <a:avLst/>
              <a:gdLst/>
              <a:ahLst/>
              <a:cxnLst/>
              <a:rect l="0" t="0" r="0" b="0"/>
              <a:pathLst>
                <a:path w="81916" h="140337">
                  <a:moveTo>
                    <a:pt x="0" y="140336"/>
                  </a:moveTo>
                  <a:lnTo>
                    <a:pt x="22352" y="0"/>
                  </a:lnTo>
                  <a:lnTo>
                    <a:pt x="81915" y="0"/>
                  </a:lnTo>
                  <a:lnTo>
                    <a:pt x="60197" y="140336"/>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0" name="Freeform 69"/>
            <p:cNvSpPr/>
            <p:nvPr/>
          </p:nvSpPr>
          <p:spPr>
            <a:xfrm>
              <a:off x="5499211" y="6237709"/>
              <a:ext cx="81830" cy="140538"/>
            </a:xfrm>
            <a:custGeom>
              <a:avLst/>
              <a:gdLst/>
              <a:ahLst/>
              <a:cxnLst/>
              <a:rect l="0" t="0" r="0" b="0"/>
              <a:pathLst>
                <a:path w="81917" h="140337">
                  <a:moveTo>
                    <a:pt x="0" y="140336"/>
                  </a:moveTo>
                  <a:lnTo>
                    <a:pt x="21845" y="0"/>
                  </a:lnTo>
                  <a:lnTo>
                    <a:pt x="81916" y="0"/>
                  </a:lnTo>
                  <a:lnTo>
                    <a:pt x="59564" y="140336"/>
                  </a:lnTo>
                  <a:close/>
                </a:path>
              </a:pathLst>
            </a:custGeom>
            <a:solidFill>
              <a:srgbClr val="999999"/>
            </a:solidFill>
            <a:ln w="0" cap="flat" cmpd="sng" algn="ctr">
              <a:solidFill>
                <a:srgbClr val="99999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1" name="Freeform 70"/>
            <p:cNvSpPr/>
            <p:nvPr/>
          </p:nvSpPr>
          <p:spPr>
            <a:xfrm>
              <a:off x="5433454" y="6229754"/>
              <a:ext cx="87675" cy="188268"/>
            </a:xfrm>
            <a:custGeom>
              <a:avLst/>
              <a:gdLst/>
              <a:ahLst/>
              <a:cxnLst/>
              <a:rect l="0" t="0" r="0" b="0"/>
              <a:pathLst>
                <a:path w="87758" h="187707">
                  <a:moveTo>
                    <a:pt x="0" y="187706"/>
                  </a:moveTo>
                  <a:lnTo>
                    <a:pt x="29209" y="0"/>
                  </a:lnTo>
                  <a:lnTo>
                    <a:pt x="42290" y="7620"/>
                  </a:lnTo>
                  <a:lnTo>
                    <a:pt x="87757" y="7620"/>
                  </a:lnTo>
                  <a:lnTo>
                    <a:pt x="66039" y="147956"/>
                  </a:lnTo>
                  <a:lnTo>
                    <a:pt x="42290" y="147956"/>
                  </a:lnTo>
                  <a:lnTo>
                    <a:pt x="27177" y="165608"/>
                  </a:lnTo>
                  <a:lnTo>
                    <a:pt x="9016" y="181737"/>
                  </a:lnTo>
                  <a:close/>
                </a:path>
              </a:pathLst>
            </a:custGeom>
            <a:solidFill>
              <a:srgbClr val="9C9C9C"/>
            </a:solidFill>
            <a:ln w="0" cap="flat" cmpd="sng" algn="ctr">
              <a:solidFill>
                <a:srgbClr val="9C9C9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2" name="Freeform 71"/>
            <p:cNvSpPr/>
            <p:nvPr/>
          </p:nvSpPr>
          <p:spPr>
            <a:xfrm>
              <a:off x="5369159" y="6201912"/>
              <a:ext cx="93520" cy="249256"/>
            </a:xfrm>
            <a:custGeom>
              <a:avLst/>
              <a:gdLst/>
              <a:ahLst/>
              <a:cxnLst/>
              <a:rect l="0" t="0" r="0" b="0"/>
              <a:pathLst>
                <a:path w="94234" h="248921">
                  <a:moveTo>
                    <a:pt x="0" y="248920"/>
                  </a:moveTo>
                  <a:lnTo>
                    <a:pt x="38734" y="0"/>
                  </a:lnTo>
                  <a:lnTo>
                    <a:pt x="45338" y="2540"/>
                  </a:lnTo>
                  <a:lnTo>
                    <a:pt x="88138" y="23876"/>
                  </a:lnTo>
                  <a:lnTo>
                    <a:pt x="94233" y="27306"/>
                  </a:lnTo>
                  <a:lnTo>
                    <a:pt x="65024" y="215519"/>
                  </a:lnTo>
                  <a:lnTo>
                    <a:pt x="53848" y="223139"/>
                  </a:lnTo>
                  <a:lnTo>
                    <a:pt x="31750" y="235332"/>
                  </a:lnTo>
                  <a:lnTo>
                    <a:pt x="8001" y="245873"/>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3" name="Freeform 72"/>
            <p:cNvSpPr/>
            <p:nvPr/>
          </p:nvSpPr>
          <p:spPr>
            <a:xfrm>
              <a:off x="5306325" y="6183350"/>
              <a:ext cx="100826" cy="286379"/>
            </a:xfrm>
            <a:custGeom>
              <a:avLst/>
              <a:gdLst/>
              <a:ahLst/>
              <a:cxnLst/>
              <a:rect l="0" t="0" r="0" b="0"/>
              <a:pathLst>
                <a:path w="101473" h="286640">
                  <a:moveTo>
                    <a:pt x="0" y="286639"/>
                  </a:moveTo>
                  <a:lnTo>
                    <a:pt x="44831" y="0"/>
                  </a:lnTo>
                  <a:lnTo>
                    <a:pt x="60578" y="4573"/>
                  </a:lnTo>
                  <a:lnTo>
                    <a:pt x="84836" y="12574"/>
                  </a:lnTo>
                  <a:lnTo>
                    <a:pt x="101472" y="19050"/>
                  </a:lnTo>
                  <a:lnTo>
                    <a:pt x="62738" y="267970"/>
                  </a:lnTo>
                  <a:lnTo>
                    <a:pt x="45465" y="274448"/>
                  </a:lnTo>
                  <a:lnTo>
                    <a:pt x="18669" y="281940"/>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4" name="Freeform 73"/>
            <p:cNvSpPr/>
            <p:nvPr/>
          </p:nvSpPr>
          <p:spPr>
            <a:xfrm>
              <a:off x="5244952" y="6168766"/>
              <a:ext cx="106671" cy="311569"/>
            </a:xfrm>
            <a:custGeom>
              <a:avLst/>
              <a:gdLst/>
              <a:ahLst/>
              <a:cxnLst/>
              <a:rect l="0" t="0" r="0" b="0"/>
              <a:pathLst>
                <a:path w="105793" h="312547">
                  <a:moveTo>
                    <a:pt x="0" y="312546"/>
                  </a:moveTo>
                  <a:lnTo>
                    <a:pt x="48261" y="0"/>
                  </a:lnTo>
                  <a:lnTo>
                    <a:pt x="96267" y="11683"/>
                  </a:lnTo>
                  <a:lnTo>
                    <a:pt x="105792" y="14731"/>
                  </a:lnTo>
                  <a:lnTo>
                    <a:pt x="60961" y="301370"/>
                  </a:lnTo>
                  <a:lnTo>
                    <a:pt x="52451" y="303402"/>
                  </a:lnTo>
                  <a:lnTo>
                    <a:pt x="23623" y="308863"/>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5" name="Freeform 74"/>
            <p:cNvSpPr/>
            <p:nvPr/>
          </p:nvSpPr>
          <p:spPr>
            <a:xfrm>
              <a:off x="5185040" y="6158160"/>
              <a:ext cx="108133" cy="328805"/>
            </a:xfrm>
            <a:custGeom>
              <a:avLst/>
              <a:gdLst/>
              <a:ahLst/>
              <a:cxnLst/>
              <a:rect l="0" t="0" r="0" b="0"/>
              <a:pathLst>
                <a:path w="108968" h="328930">
                  <a:moveTo>
                    <a:pt x="0" y="328929"/>
                  </a:moveTo>
                  <a:lnTo>
                    <a:pt x="51055" y="0"/>
                  </a:lnTo>
                  <a:lnTo>
                    <a:pt x="104013" y="9525"/>
                  </a:lnTo>
                  <a:lnTo>
                    <a:pt x="108967" y="10414"/>
                  </a:lnTo>
                  <a:lnTo>
                    <a:pt x="60706" y="322960"/>
                  </a:lnTo>
                  <a:lnTo>
                    <a:pt x="55626" y="323341"/>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6" name="Freeform 75"/>
            <p:cNvSpPr/>
            <p:nvPr/>
          </p:nvSpPr>
          <p:spPr>
            <a:xfrm>
              <a:off x="5125129" y="6150205"/>
              <a:ext cx="111055" cy="338086"/>
            </a:xfrm>
            <a:custGeom>
              <a:avLst/>
              <a:gdLst/>
              <a:ahLst/>
              <a:cxnLst/>
              <a:rect l="0" t="0" r="0" b="0"/>
              <a:pathLst>
                <a:path w="111126" h="338203">
                  <a:moveTo>
                    <a:pt x="0" y="338202"/>
                  </a:moveTo>
                  <a:lnTo>
                    <a:pt x="52451" y="0"/>
                  </a:lnTo>
                  <a:lnTo>
                    <a:pt x="53594" y="0"/>
                  </a:lnTo>
                  <a:lnTo>
                    <a:pt x="109474" y="7240"/>
                  </a:lnTo>
                  <a:lnTo>
                    <a:pt x="111125" y="7240"/>
                  </a:lnTo>
                  <a:lnTo>
                    <a:pt x="60070" y="336169"/>
                  </a:lnTo>
                  <a:lnTo>
                    <a:pt x="56642" y="336169"/>
                  </a:lnTo>
                  <a:close/>
                </a:path>
              </a:pathLst>
            </a:custGeom>
            <a:solidFill>
              <a:srgbClr val="ABABAB"/>
            </a:solidFill>
            <a:ln w="0" cap="flat" cmpd="sng" algn="ctr">
              <a:solidFill>
                <a:srgbClr val="ABAB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7" name="Freeform 76"/>
            <p:cNvSpPr/>
            <p:nvPr/>
          </p:nvSpPr>
          <p:spPr>
            <a:xfrm>
              <a:off x="5065217" y="6146227"/>
              <a:ext cx="112517" cy="342064"/>
            </a:xfrm>
            <a:custGeom>
              <a:avLst/>
              <a:gdLst/>
              <a:ahLst/>
              <a:cxnLst/>
              <a:rect l="0" t="0" r="0" b="0"/>
              <a:pathLst>
                <a:path w="112015" h="342648">
                  <a:moveTo>
                    <a:pt x="1651" y="342012"/>
                  </a:moveTo>
                  <a:lnTo>
                    <a:pt x="0" y="342012"/>
                  </a:lnTo>
                  <a:lnTo>
                    <a:pt x="52958" y="0"/>
                  </a:lnTo>
                  <a:lnTo>
                    <a:pt x="56641" y="0"/>
                  </a:lnTo>
                  <a:lnTo>
                    <a:pt x="112014" y="4445"/>
                  </a:lnTo>
                  <a:lnTo>
                    <a:pt x="59563" y="342647"/>
                  </a:lnTo>
                  <a:lnTo>
                    <a:pt x="57531" y="342647"/>
                  </a:lnTo>
                  <a:close/>
                </a:path>
              </a:pathLst>
            </a:custGeom>
            <a:solidFill>
              <a:srgbClr val="AEAEAE"/>
            </a:solidFill>
            <a:ln w="0" cap="flat" cmpd="sng" algn="ctr">
              <a:solidFill>
                <a:srgbClr val="AEAEA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8" name="Freeform 77"/>
            <p:cNvSpPr/>
            <p:nvPr/>
          </p:nvSpPr>
          <p:spPr>
            <a:xfrm>
              <a:off x="5005306" y="6144901"/>
              <a:ext cx="112516" cy="343389"/>
            </a:xfrm>
            <a:custGeom>
              <a:avLst/>
              <a:gdLst/>
              <a:ahLst/>
              <a:cxnLst/>
              <a:rect l="0" t="0" r="0" b="0"/>
              <a:pathLst>
                <a:path w="113031" h="344680">
                  <a:moveTo>
                    <a:pt x="0" y="344679"/>
                  </a:moveTo>
                  <a:lnTo>
                    <a:pt x="53467" y="381"/>
                  </a:lnTo>
                  <a:lnTo>
                    <a:pt x="61215" y="0"/>
                  </a:lnTo>
                  <a:lnTo>
                    <a:pt x="113030" y="2032"/>
                  </a:lnTo>
                  <a:lnTo>
                    <a:pt x="59563" y="344044"/>
                  </a:lnTo>
                  <a:lnTo>
                    <a:pt x="5080" y="344679"/>
                  </a:lnTo>
                  <a:close/>
                </a:path>
              </a:pathLst>
            </a:custGeom>
            <a:solidFill>
              <a:srgbClr val="B1B1B1"/>
            </a:solidFill>
            <a:ln w="0" cap="flat" cmpd="sng" algn="ctr">
              <a:solidFill>
                <a:srgbClr val="B1B1B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9" name="Freeform 78"/>
            <p:cNvSpPr/>
            <p:nvPr/>
          </p:nvSpPr>
          <p:spPr>
            <a:xfrm>
              <a:off x="4945394" y="6144901"/>
              <a:ext cx="112517" cy="343389"/>
            </a:xfrm>
            <a:custGeom>
              <a:avLst/>
              <a:gdLst/>
              <a:ahLst/>
              <a:cxnLst/>
              <a:rect l="0" t="0" r="0" b="0"/>
              <a:pathLst>
                <a:path w="112903" h="344299">
                  <a:moveTo>
                    <a:pt x="59435" y="344298"/>
                  </a:moveTo>
                  <a:lnTo>
                    <a:pt x="6603" y="342265"/>
                  </a:lnTo>
                  <a:lnTo>
                    <a:pt x="0" y="341757"/>
                  </a:lnTo>
                  <a:lnTo>
                    <a:pt x="52958" y="2540"/>
                  </a:lnTo>
                  <a:lnTo>
                    <a:pt x="65532" y="1651"/>
                  </a:lnTo>
                  <a:lnTo>
                    <a:pt x="112902" y="0"/>
                  </a:lnTo>
                  <a:close/>
                </a:path>
              </a:pathLst>
            </a:custGeom>
            <a:solidFill>
              <a:srgbClr val="B4B4B4"/>
            </a:solidFill>
            <a:ln w="0" cap="flat" cmpd="sng" algn="ctr">
              <a:solidFill>
                <a:srgbClr val="B4B4B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0" name="Freeform 79"/>
            <p:cNvSpPr/>
            <p:nvPr/>
          </p:nvSpPr>
          <p:spPr>
            <a:xfrm>
              <a:off x="4886944" y="6147553"/>
              <a:ext cx="111055" cy="339412"/>
            </a:xfrm>
            <a:custGeom>
              <a:avLst/>
              <a:gdLst/>
              <a:ahLst/>
              <a:cxnLst/>
              <a:rect l="0" t="0" r="0" b="0"/>
              <a:pathLst>
                <a:path w="111507" h="339091">
                  <a:moveTo>
                    <a:pt x="59055" y="339090"/>
                  </a:moveTo>
                  <a:lnTo>
                    <a:pt x="6476" y="334011"/>
                  </a:lnTo>
                  <a:lnTo>
                    <a:pt x="0" y="333121"/>
                  </a:lnTo>
                  <a:lnTo>
                    <a:pt x="50926" y="5462"/>
                  </a:lnTo>
                  <a:lnTo>
                    <a:pt x="68580" y="3556"/>
                  </a:lnTo>
                  <a:lnTo>
                    <a:pt x="111506" y="0"/>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1" name="Freeform 80"/>
            <p:cNvSpPr/>
            <p:nvPr/>
          </p:nvSpPr>
          <p:spPr>
            <a:xfrm>
              <a:off x="4828494" y="6152856"/>
              <a:ext cx="109595" cy="327479"/>
            </a:xfrm>
            <a:custGeom>
              <a:avLst/>
              <a:gdLst/>
              <a:ahLst/>
              <a:cxnLst/>
              <a:rect l="0" t="0" r="0" b="0"/>
              <a:pathLst>
                <a:path w="109093" h="328041">
                  <a:moveTo>
                    <a:pt x="58039" y="328040"/>
                  </a:moveTo>
                  <a:lnTo>
                    <a:pt x="35433" y="324357"/>
                  </a:lnTo>
                  <a:lnTo>
                    <a:pt x="7111" y="318896"/>
                  </a:lnTo>
                  <a:lnTo>
                    <a:pt x="0" y="317245"/>
                  </a:lnTo>
                  <a:lnTo>
                    <a:pt x="48006" y="9017"/>
                  </a:lnTo>
                  <a:lnTo>
                    <a:pt x="70739" y="5080"/>
                  </a:lnTo>
                  <a:lnTo>
                    <a:pt x="109092" y="0"/>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2" name="Freeform 81"/>
            <p:cNvSpPr/>
            <p:nvPr/>
          </p:nvSpPr>
          <p:spPr>
            <a:xfrm>
              <a:off x="4771505" y="6162137"/>
              <a:ext cx="105210" cy="308918"/>
            </a:xfrm>
            <a:custGeom>
              <a:avLst/>
              <a:gdLst/>
              <a:ahLst/>
              <a:cxnLst/>
              <a:rect l="0" t="0" r="0" b="0"/>
              <a:pathLst>
                <a:path w="105030" h="308865">
                  <a:moveTo>
                    <a:pt x="57023" y="308864"/>
                  </a:moveTo>
                  <a:lnTo>
                    <a:pt x="36830" y="303783"/>
                  </a:lnTo>
                  <a:lnTo>
                    <a:pt x="10159" y="295656"/>
                  </a:lnTo>
                  <a:lnTo>
                    <a:pt x="0" y="292227"/>
                  </a:lnTo>
                  <a:lnTo>
                    <a:pt x="43433" y="13081"/>
                  </a:lnTo>
                  <a:lnTo>
                    <a:pt x="73151" y="6096"/>
                  </a:lnTo>
                  <a:lnTo>
                    <a:pt x="105029" y="0"/>
                  </a:lnTo>
                  <a:close/>
                </a:path>
              </a:pathLst>
            </a:custGeom>
            <a:solidFill>
              <a:srgbClr val="BDBDBD"/>
            </a:solidFill>
            <a:ln w="0" cap="flat" cmpd="sng" algn="ctr">
              <a:solidFill>
                <a:srgbClr val="BDBDB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3" name="Freeform 82"/>
            <p:cNvSpPr/>
            <p:nvPr/>
          </p:nvSpPr>
          <p:spPr>
            <a:xfrm>
              <a:off x="4715978" y="6174070"/>
              <a:ext cx="99365" cy="279749"/>
            </a:xfrm>
            <a:custGeom>
              <a:avLst/>
              <a:gdLst/>
              <a:ahLst/>
              <a:cxnLst/>
              <a:rect l="0" t="0" r="0" b="0"/>
              <a:pathLst>
                <a:path w="98933" h="279148">
                  <a:moveTo>
                    <a:pt x="55626" y="279147"/>
                  </a:moveTo>
                  <a:lnTo>
                    <a:pt x="40894" y="273559"/>
                  </a:lnTo>
                  <a:lnTo>
                    <a:pt x="17145" y="263018"/>
                  </a:lnTo>
                  <a:lnTo>
                    <a:pt x="0" y="253366"/>
                  </a:lnTo>
                  <a:lnTo>
                    <a:pt x="36449" y="18161"/>
                  </a:lnTo>
                  <a:lnTo>
                    <a:pt x="51562" y="13209"/>
                  </a:lnTo>
                  <a:lnTo>
                    <a:pt x="76326" y="5588"/>
                  </a:lnTo>
                  <a:lnTo>
                    <a:pt x="98932" y="0"/>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4" name="Freeform 83"/>
            <p:cNvSpPr/>
            <p:nvPr/>
          </p:nvSpPr>
          <p:spPr>
            <a:xfrm>
              <a:off x="4663372" y="6192631"/>
              <a:ext cx="89136" cy="234671"/>
            </a:xfrm>
            <a:custGeom>
              <a:avLst/>
              <a:gdLst/>
              <a:ahLst/>
              <a:cxnLst/>
              <a:rect l="0" t="0" r="0" b="0"/>
              <a:pathLst>
                <a:path w="89410" h="235206">
                  <a:moveTo>
                    <a:pt x="52960" y="235205"/>
                  </a:moveTo>
                  <a:lnTo>
                    <a:pt x="48515" y="232664"/>
                  </a:lnTo>
                  <a:lnTo>
                    <a:pt x="28322" y="218568"/>
                  </a:lnTo>
                  <a:lnTo>
                    <a:pt x="10161" y="202946"/>
                  </a:lnTo>
                  <a:lnTo>
                    <a:pt x="0" y="191263"/>
                  </a:lnTo>
                  <a:lnTo>
                    <a:pt x="25781" y="27306"/>
                  </a:lnTo>
                  <a:lnTo>
                    <a:pt x="34925" y="22225"/>
                  </a:lnTo>
                  <a:lnTo>
                    <a:pt x="80265" y="3049"/>
                  </a:lnTo>
                  <a:lnTo>
                    <a:pt x="89409" y="0"/>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5" name="Freeform 84"/>
            <p:cNvSpPr/>
            <p:nvPr/>
          </p:nvSpPr>
          <p:spPr>
            <a:xfrm>
              <a:off x="4604922" y="6220473"/>
              <a:ext cx="83291" cy="163077"/>
            </a:xfrm>
            <a:custGeom>
              <a:avLst/>
              <a:gdLst/>
              <a:ahLst/>
              <a:cxnLst/>
              <a:rect l="0" t="0" r="0" b="0"/>
              <a:pathLst>
                <a:path w="84328" h="163958">
                  <a:moveTo>
                    <a:pt x="59182" y="163957"/>
                  </a:moveTo>
                  <a:lnTo>
                    <a:pt x="53467" y="157988"/>
                  </a:lnTo>
                  <a:lnTo>
                    <a:pt x="0" y="157988"/>
                  </a:lnTo>
                  <a:lnTo>
                    <a:pt x="22225" y="17652"/>
                  </a:lnTo>
                  <a:lnTo>
                    <a:pt x="53467" y="17652"/>
                  </a:lnTo>
                  <a:lnTo>
                    <a:pt x="73278" y="6095"/>
                  </a:lnTo>
                  <a:lnTo>
                    <a:pt x="84327" y="0"/>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6" name="Freeform 85"/>
            <p:cNvSpPr/>
            <p:nvPr/>
          </p:nvSpPr>
          <p:spPr>
            <a:xfrm>
              <a:off x="4545010" y="6237709"/>
              <a:ext cx="81830" cy="140538"/>
            </a:xfrm>
            <a:custGeom>
              <a:avLst/>
              <a:gdLst/>
              <a:ahLst/>
              <a:cxnLst/>
              <a:rect l="0" t="0" r="0" b="0"/>
              <a:pathLst>
                <a:path w="81789" h="140337">
                  <a:moveTo>
                    <a:pt x="0" y="140336"/>
                  </a:moveTo>
                  <a:lnTo>
                    <a:pt x="21716" y="0"/>
                  </a:lnTo>
                  <a:lnTo>
                    <a:pt x="81788" y="0"/>
                  </a:lnTo>
                  <a:lnTo>
                    <a:pt x="59563" y="140336"/>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7" name="Freeform 86"/>
            <p:cNvSpPr/>
            <p:nvPr/>
          </p:nvSpPr>
          <p:spPr>
            <a:xfrm>
              <a:off x="4485099" y="6237709"/>
              <a:ext cx="81830" cy="140538"/>
            </a:xfrm>
            <a:custGeom>
              <a:avLst/>
              <a:gdLst/>
              <a:ahLst/>
              <a:cxnLst/>
              <a:rect l="0" t="0" r="0" b="0"/>
              <a:pathLst>
                <a:path w="81661" h="140337">
                  <a:moveTo>
                    <a:pt x="0" y="140336"/>
                  </a:moveTo>
                  <a:lnTo>
                    <a:pt x="21589" y="0"/>
                  </a:lnTo>
                  <a:lnTo>
                    <a:pt x="81660" y="0"/>
                  </a:lnTo>
                  <a:lnTo>
                    <a:pt x="59563" y="140336"/>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8" name="Freeform 87"/>
            <p:cNvSpPr/>
            <p:nvPr/>
          </p:nvSpPr>
          <p:spPr>
            <a:xfrm>
              <a:off x="4425187" y="6237709"/>
              <a:ext cx="81830" cy="140538"/>
            </a:xfrm>
            <a:custGeom>
              <a:avLst/>
              <a:gdLst/>
              <a:ahLst/>
              <a:cxnLst/>
              <a:rect l="0" t="0" r="0" b="0"/>
              <a:pathLst>
                <a:path w="81661" h="140337">
                  <a:moveTo>
                    <a:pt x="0" y="140336"/>
                  </a:moveTo>
                  <a:lnTo>
                    <a:pt x="22097" y="0"/>
                  </a:lnTo>
                  <a:lnTo>
                    <a:pt x="81660" y="0"/>
                  </a:lnTo>
                  <a:lnTo>
                    <a:pt x="59944" y="140336"/>
                  </a:lnTo>
                  <a:close/>
                </a:path>
              </a:pathLst>
            </a:custGeom>
            <a:solidFill>
              <a:srgbClr val="CFCFCF"/>
            </a:solidFill>
            <a:ln w="0" cap="flat" cmpd="sng" algn="ctr">
              <a:solidFill>
                <a:srgbClr val="CFCFC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9" name="Freeform 88"/>
            <p:cNvSpPr/>
            <p:nvPr/>
          </p:nvSpPr>
          <p:spPr>
            <a:xfrm>
              <a:off x="4365276" y="6237709"/>
              <a:ext cx="81830" cy="140538"/>
            </a:xfrm>
            <a:custGeom>
              <a:avLst/>
              <a:gdLst/>
              <a:ahLst/>
              <a:cxnLst/>
              <a:rect l="0" t="0" r="0" b="0"/>
              <a:pathLst>
                <a:path w="81661" h="140337">
                  <a:moveTo>
                    <a:pt x="0" y="140336"/>
                  </a:moveTo>
                  <a:lnTo>
                    <a:pt x="21590" y="0"/>
                  </a:lnTo>
                  <a:lnTo>
                    <a:pt x="81660" y="0"/>
                  </a:lnTo>
                  <a:lnTo>
                    <a:pt x="59563" y="140336"/>
                  </a:lnTo>
                  <a:close/>
                </a:path>
              </a:pathLst>
            </a:custGeom>
            <a:solidFill>
              <a:srgbClr val="D2D2D2"/>
            </a:solidFill>
            <a:ln w="0" cap="flat" cmpd="sng" algn="ctr">
              <a:solidFill>
                <a:srgbClr val="D2D2D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0" name="Freeform 89"/>
            <p:cNvSpPr/>
            <p:nvPr/>
          </p:nvSpPr>
          <p:spPr>
            <a:xfrm>
              <a:off x="4305364" y="6237709"/>
              <a:ext cx="81830" cy="140538"/>
            </a:xfrm>
            <a:custGeom>
              <a:avLst/>
              <a:gdLst/>
              <a:ahLst/>
              <a:cxnLst/>
              <a:rect l="0" t="0" r="0" b="0"/>
              <a:pathLst>
                <a:path w="81789" h="140337">
                  <a:moveTo>
                    <a:pt x="0" y="140336"/>
                  </a:moveTo>
                  <a:lnTo>
                    <a:pt x="22225" y="0"/>
                  </a:lnTo>
                  <a:lnTo>
                    <a:pt x="81788" y="0"/>
                  </a:lnTo>
                  <a:lnTo>
                    <a:pt x="60198" y="140336"/>
                  </a:lnTo>
                  <a:close/>
                </a:path>
              </a:pathLst>
            </a:custGeom>
            <a:solidFill>
              <a:srgbClr val="D5D5D5"/>
            </a:solidFill>
            <a:ln w="0" cap="flat" cmpd="sng" algn="ctr">
              <a:solidFill>
                <a:srgbClr val="D5D5D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1" name="Freeform 90"/>
            <p:cNvSpPr/>
            <p:nvPr/>
          </p:nvSpPr>
          <p:spPr>
            <a:xfrm>
              <a:off x="4245453" y="6237709"/>
              <a:ext cx="81830" cy="140538"/>
            </a:xfrm>
            <a:custGeom>
              <a:avLst/>
              <a:gdLst/>
              <a:ahLst/>
              <a:cxnLst/>
              <a:rect l="0" t="0" r="0" b="0"/>
              <a:pathLst>
                <a:path w="81789" h="140337">
                  <a:moveTo>
                    <a:pt x="0" y="140336"/>
                  </a:moveTo>
                  <a:lnTo>
                    <a:pt x="21844" y="0"/>
                  </a:lnTo>
                  <a:lnTo>
                    <a:pt x="81788" y="0"/>
                  </a:lnTo>
                  <a:lnTo>
                    <a:pt x="59563" y="140336"/>
                  </a:lnTo>
                  <a:close/>
                </a:path>
              </a:pathLst>
            </a:custGeom>
            <a:solidFill>
              <a:srgbClr val="D8D8D8"/>
            </a:solidFill>
            <a:ln w="0" cap="flat" cmpd="sng" algn="ctr">
              <a:solidFill>
                <a:srgbClr val="D8D8D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2" name="Freeform 91"/>
            <p:cNvSpPr/>
            <p:nvPr/>
          </p:nvSpPr>
          <p:spPr>
            <a:xfrm>
              <a:off x="4187003" y="6237709"/>
              <a:ext cx="80369" cy="140538"/>
            </a:xfrm>
            <a:custGeom>
              <a:avLst/>
              <a:gdLst/>
              <a:ahLst/>
              <a:cxnLst/>
              <a:rect l="0" t="0" r="0" b="0"/>
              <a:pathLst>
                <a:path w="81789" h="140337">
                  <a:moveTo>
                    <a:pt x="0" y="140336"/>
                  </a:moveTo>
                  <a:lnTo>
                    <a:pt x="22225" y="0"/>
                  </a:lnTo>
                  <a:lnTo>
                    <a:pt x="81788" y="0"/>
                  </a:lnTo>
                  <a:lnTo>
                    <a:pt x="60197" y="140336"/>
                  </a:lnTo>
                  <a:close/>
                </a:path>
              </a:pathLst>
            </a:custGeom>
            <a:solidFill>
              <a:srgbClr val="DBDBDB"/>
            </a:solidFill>
            <a:ln w="0" cap="flat" cmpd="sng" algn="ctr">
              <a:solidFill>
                <a:srgbClr val="DBDBD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3" name="Freeform 92"/>
            <p:cNvSpPr/>
            <p:nvPr/>
          </p:nvSpPr>
          <p:spPr>
            <a:xfrm>
              <a:off x="4127091" y="6237709"/>
              <a:ext cx="81830" cy="140538"/>
            </a:xfrm>
            <a:custGeom>
              <a:avLst/>
              <a:gdLst/>
              <a:ahLst/>
              <a:cxnLst/>
              <a:rect l="0" t="0" r="0" b="0"/>
              <a:pathLst>
                <a:path w="81789" h="140337">
                  <a:moveTo>
                    <a:pt x="0" y="140336"/>
                  </a:moveTo>
                  <a:lnTo>
                    <a:pt x="21844" y="0"/>
                  </a:lnTo>
                  <a:lnTo>
                    <a:pt x="81788" y="0"/>
                  </a:lnTo>
                  <a:lnTo>
                    <a:pt x="59563" y="140336"/>
                  </a:lnTo>
                  <a:close/>
                </a:path>
              </a:pathLst>
            </a:custGeom>
            <a:solidFill>
              <a:srgbClr val="DEDEDE"/>
            </a:solidFill>
            <a:ln w="0" cap="flat" cmpd="sng" algn="ctr">
              <a:solidFill>
                <a:srgbClr val="DEDED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4" name="Freeform 93"/>
            <p:cNvSpPr/>
            <p:nvPr/>
          </p:nvSpPr>
          <p:spPr>
            <a:xfrm>
              <a:off x="4067180" y="6237709"/>
              <a:ext cx="81830" cy="140538"/>
            </a:xfrm>
            <a:custGeom>
              <a:avLst/>
              <a:gdLst/>
              <a:ahLst/>
              <a:cxnLst/>
              <a:rect l="0" t="0" r="0" b="0"/>
              <a:pathLst>
                <a:path w="81789" h="140337">
                  <a:moveTo>
                    <a:pt x="0" y="140336"/>
                  </a:moveTo>
                  <a:lnTo>
                    <a:pt x="22225" y="0"/>
                  </a:lnTo>
                  <a:lnTo>
                    <a:pt x="81788" y="0"/>
                  </a:lnTo>
                  <a:lnTo>
                    <a:pt x="59944" y="140336"/>
                  </a:lnTo>
                  <a:close/>
                </a:path>
              </a:pathLst>
            </a:custGeom>
            <a:solidFill>
              <a:srgbClr val="E1E1E1"/>
            </a:solidFill>
            <a:ln w="0" cap="flat" cmpd="sng" algn="ctr">
              <a:solidFill>
                <a:srgbClr val="E1E1E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5" name="Freeform 94"/>
            <p:cNvSpPr/>
            <p:nvPr/>
          </p:nvSpPr>
          <p:spPr>
            <a:xfrm>
              <a:off x="4007268" y="6237709"/>
              <a:ext cx="81830" cy="140538"/>
            </a:xfrm>
            <a:custGeom>
              <a:avLst/>
              <a:gdLst/>
              <a:ahLst/>
              <a:cxnLst/>
              <a:rect l="0" t="0" r="0" b="0"/>
              <a:pathLst>
                <a:path w="81790" h="140337">
                  <a:moveTo>
                    <a:pt x="0" y="140336"/>
                  </a:moveTo>
                  <a:lnTo>
                    <a:pt x="21717" y="0"/>
                  </a:lnTo>
                  <a:lnTo>
                    <a:pt x="81789" y="0"/>
                  </a:lnTo>
                  <a:lnTo>
                    <a:pt x="59564" y="140336"/>
                  </a:lnTo>
                  <a:close/>
                </a:path>
              </a:pathLst>
            </a:custGeom>
            <a:solidFill>
              <a:srgbClr val="E4E4E4"/>
            </a:solidFill>
            <a:ln w="0" cap="flat" cmpd="sng" algn="ctr">
              <a:solidFill>
                <a:srgbClr val="E4E4E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6" name="Freeform 95"/>
            <p:cNvSpPr/>
            <p:nvPr/>
          </p:nvSpPr>
          <p:spPr>
            <a:xfrm>
              <a:off x="3947357" y="6237709"/>
              <a:ext cx="81830" cy="140538"/>
            </a:xfrm>
            <a:custGeom>
              <a:avLst/>
              <a:gdLst/>
              <a:ahLst/>
              <a:cxnLst/>
              <a:rect l="0" t="0" r="0" b="0"/>
              <a:pathLst>
                <a:path w="81789" h="140337">
                  <a:moveTo>
                    <a:pt x="0" y="140336"/>
                  </a:moveTo>
                  <a:lnTo>
                    <a:pt x="22225" y="0"/>
                  </a:lnTo>
                  <a:lnTo>
                    <a:pt x="81788" y="0"/>
                  </a:lnTo>
                  <a:lnTo>
                    <a:pt x="59944" y="140336"/>
                  </a:lnTo>
                  <a:close/>
                </a:path>
              </a:pathLst>
            </a:custGeom>
            <a:solidFill>
              <a:srgbClr val="E7E7E7"/>
            </a:solidFill>
            <a:ln w="0" cap="flat" cmpd="sng" algn="ctr">
              <a:solidFill>
                <a:srgbClr val="E7E7E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7" name="Freeform 96"/>
            <p:cNvSpPr/>
            <p:nvPr/>
          </p:nvSpPr>
          <p:spPr>
            <a:xfrm>
              <a:off x="3887445" y="6237709"/>
              <a:ext cx="81830" cy="140538"/>
            </a:xfrm>
            <a:custGeom>
              <a:avLst/>
              <a:gdLst/>
              <a:ahLst/>
              <a:cxnLst/>
              <a:rect l="0" t="0" r="0" b="0"/>
              <a:pathLst>
                <a:path w="81789" h="140337">
                  <a:moveTo>
                    <a:pt x="0" y="140336"/>
                  </a:moveTo>
                  <a:lnTo>
                    <a:pt x="21717" y="0"/>
                  </a:lnTo>
                  <a:lnTo>
                    <a:pt x="81788" y="0"/>
                  </a:lnTo>
                  <a:lnTo>
                    <a:pt x="59563" y="140336"/>
                  </a:lnTo>
                  <a:close/>
                </a:path>
              </a:pathLst>
            </a:custGeom>
            <a:solidFill>
              <a:srgbClr val="EAEAEA"/>
            </a:solidFill>
            <a:ln w="0" cap="flat" cmpd="sng" algn="ctr">
              <a:solidFill>
                <a:srgbClr val="EAEAE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8" name="Freeform 97"/>
            <p:cNvSpPr/>
            <p:nvPr/>
          </p:nvSpPr>
          <p:spPr>
            <a:xfrm>
              <a:off x="3827534" y="6237709"/>
              <a:ext cx="81830" cy="140538"/>
            </a:xfrm>
            <a:custGeom>
              <a:avLst/>
              <a:gdLst/>
              <a:ahLst/>
              <a:cxnLst/>
              <a:rect l="0" t="0" r="0" b="0"/>
              <a:pathLst>
                <a:path w="81662" h="140337">
                  <a:moveTo>
                    <a:pt x="0" y="140336"/>
                  </a:moveTo>
                  <a:lnTo>
                    <a:pt x="22099" y="0"/>
                  </a:lnTo>
                  <a:lnTo>
                    <a:pt x="81661" y="0"/>
                  </a:lnTo>
                  <a:lnTo>
                    <a:pt x="59944" y="140336"/>
                  </a:lnTo>
                  <a:close/>
                </a:path>
              </a:pathLst>
            </a:custGeom>
            <a:solidFill>
              <a:srgbClr val="EDEDED"/>
            </a:solidFill>
            <a:ln w="0" cap="flat" cmpd="sng" algn="ctr">
              <a:solidFill>
                <a:srgbClr val="EDEDE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9" name="Freeform 98"/>
            <p:cNvSpPr/>
            <p:nvPr/>
          </p:nvSpPr>
          <p:spPr>
            <a:xfrm>
              <a:off x="3769083" y="6237709"/>
              <a:ext cx="81830" cy="140538"/>
            </a:xfrm>
            <a:custGeom>
              <a:avLst/>
              <a:gdLst/>
              <a:ahLst/>
              <a:cxnLst/>
              <a:rect l="0" t="0" r="0" b="0"/>
              <a:pathLst>
                <a:path w="81663" h="140337">
                  <a:moveTo>
                    <a:pt x="889" y="140336"/>
                  </a:moveTo>
                  <a:lnTo>
                    <a:pt x="0" y="140336"/>
                  </a:lnTo>
                  <a:lnTo>
                    <a:pt x="21591" y="0"/>
                  </a:lnTo>
                  <a:lnTo>
                    <a:pt x="81662" y="0"/>
                  </a:lnTo>
                  <a:lnTo>
                    <a:pt x="59563" y="140336"/>
                  </a:lnTo>
                  <a:close/>
                </a:path>
              </a:pathLst>
            </a:custGeom>
            <a:solidFill>
              <a:srgbClr val="F0F0F0"/>
            </a:solidFill>
            <a:ln w="0" cap="flat" cmpd="sng" algn="ctr">
              <a:solidFill>
                <a:srgbClr val="F0F0F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0" name="Freeform 99"/>
            <p:cNvSpPr/>
            <p:nvPr/>
          </p:nvSpPr>
          <p:spPr>
            <a:xfrm>
              <a:off x="3710633" y="6237709"/>
              <a:ext cx="80369" cy="140538"/>
            </a:xfrm>
            <a:custGeom>
              <a:avLst/>
              <a:gdLst/>
              <a:ahLst/>
              <a:cxnLst/>
              <a:rect l="0" t="0" r="0" b="0"/>
              <a:pathLst>
                <a:path w="80774" h="140337">
                  <a:moveTo>
                    <a:pt x="59055" y="140336"/>
                  </a:moveTo>
                  <a:lnTo>
                    <a:pt x="29211" y="138685"/>
                  </a:lnTo>
                  <a:lnTo>
                    <a:pt x="1017" y="134748"/>
                  </a:lnTo>
                  <a:lnTo>
                    <a:pt x="0" y="134748"/>
                  </a:lnTo>
                  <a:lnTo>
                    <a:pt x="20702" y="2541"/>
                  </a:lnTo>
                  <a:lnTo>
                    <a:pt x="29211" y="1524"/>
                  </a:lnTo>
                  <a:lnTo>
                    <a:pt x="59563" y="0"/>
                  </a:lnTo>
                  <a:lnTo>
                    <a:pt x="80773" y="0"/>
                  </a:lnTo>
                  <a:close/>
                </a:path>
              </a:pathLst>
            </a:custGeom>
            <a:solidFill>
              <a:srgbClr val="F3F3F3"/>
            </a:solidFill>
            <a:ln w="0" cap="flat" cmpd="sng" algn="ctr">
              <a:solidFill>
                <a:srgbClr val="F3F3F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1" name="Freeform 100"/>
            <p:cNvSpPr/>
            <p:nvPr/>
          </p:nvSpPr>
          <p:spPr>
            <a:xfrm>
              <a:off x="3652183" y="6240361"/>
              <a:ext cx="77446" cy="132583"/>
            </a:xfrm>
            <a:custGeom>
              <a:avLst/>
              <a:gdLst/>
              <a:ahLst/>
              <a:cxnLst/>
              <a:rect l="0" t="0" r="0" b="0"/>
              <a:pathLst>
                <a:path w="77090" h="132208">
                  <a:moveTo>
                    <a:pt x="57022" y="132207"/>
                  </a:moveTo>
                  <a:lnTo>
                    <a:pt x="31750" y="125602"/>
                  </a:lnTo>
                  <a:lnTo>
                    <a:pt x="9652" y="117094"/>
                  </a:lnTo>
                  <a:lnTo>
                    <a:pt x="0" y="112521"/>
                  </a:lnTo>
                  <a:lnTo>
                    <a:pt x="15113" y="15620"/>
                  </a:lnTo>
                  <a:lnTo>
                    <a:pt x="31750" y="9525"/>
                  </a:lnTo>
                  <a:lnTo>
                    <a:pt x="57531" y="2920"/>
                  </a:lnTo>
                  <a:lnTo>
                    <a:pt x="77089" y="0"/>
                  </a:lnTo>
                  <a:close/>
                </a:path>
              </a:pathLst>
            </a:custGeom>
            <a:solidFill>
              <a:srgbClr val="F6F6F6"/>
            </a:solidFill>
            <a:ln w="0" cap="flat" cmpd="sng" algn="ctr">
              <a:solidFill>
                <a:srgbClr val="F6F6F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2" name="Freeform 101"/>
            <p:cNvSpPr/>
            <p:nvPr/>
          </p:nvSpPr>
          <p:spPr>
            <a:xfrm>
              <a:off x="3618573" y="6256271"/>
              <a:ext cx="49683" cy="96785"/>
            </a:xfrm>
            <a:custGeom>
              <a:avLst/>
              <a:gdLst/>
              <a:ahLst/>
              <a:cxnLst/>
              <a:rect l="0" t="0" r="0" b="0"/>
              <a:pathLst>
                <a:path w="50293" h="96775">
                  <a:moveTo>
                    <a:pt x="35306" y="96774"/>
                  </a:moveTo>
                  <a:lnTo>
                    <a:pt x="34798" y="96265"/>
                  </a:lnTo>
                  <a:lnTo>
                    <a:pt x="20193" y="86614"/>
                  </a:lnTo>
                  <a:lnTo>
                    <a:pt x="9525" y="75691"/>
                  </a:lnTo>
                  <a:lnTo>
                    <a:pt x="2539" y="64008"/>
                  </a:lnTo>
                  <a:lnTo>
                    <a:pt x="0" y="51308"/>
                  </a:lnTo>
                  <a:lnTo>
                    <a:pt x="3556" y="37083"/>
                  </a:lnTo>
                  <a:lnTo>
                    <a:pt x="12064" y="24002"/>
                  </a:lnTo>
                  <a:lnTo>
                    <a:pt x="26288" y="12445"/>
                  </a:lnTo>
                  <a:lnTo>
                    <a:pt x="44450" y="1904"/>
                  </a:lnTo>
                  <a:lnTo>
                    <a:pt x="50292" y="0"/>
                  </a:lnTo>
                  <a:close/>
                </a:path>
              </a:pathLst>
            </a:custGeom>
            <a:solidFill>
              <a:srgbClr val="F9F9F9"/>
            </a:solidFill>
            <a:ln w="0" cap="flat" cmpd="sng" algn="ctr">
              <a:solidFill>
                <a:srgbClr val="F9F9F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3" name="Freeform 102"/>
            <p:cNvSpPr/>
            <p:nvPr/>
          </p:nvSpPr>
          <p:spPr>
            <a:xfrm>
              <a:off x="3618573" y="6144901"/>
              <a:ext cx="2896211" cy="344715"/>
            </a:xfrm>
            <a:custGeom>
              <a:avLst/>
              <a:gdLst/>
              <a:ahLst/>
              <a:cxnLst/>
              <a:rect l="0" t="0" r="0" b="0"/>
              <a:pathLst>
                <a:path w="2895995" h="344367">
                  <a:moveTo>
                    <a:pt x="1447510" y="342415"/>
                  </a:moveTo>
                  <a:lnTo>
                    <a:pt x="1390974" y="344366"/>
                  </a:lnTo>
                  <a:lnTo>
                    <a:pt x="1332489" y="341439"/>
                  </a:lnTo>
                  <a:lnTo>
                    <a:pt x="1274003" y="337537"/>
                  </a:lnTo>
                  <a:lnTo>
                    <a:pt x="1217468" y="326806"/>
                  </a:lnTo>
                  <a:lnTo>
                    <a:pt x="1162881" y="313148"/>
                  </a:lnTo>
                  <a:lnTo>
                    <a:pt x="1137538" y="304368"/>
                  </a:lnTo>
                  <a:lnTo>
                    <a:pt x="1113169" y="291687"/>
                  </a:lnTo>
                  <a:lnTo>
                    <a:pt x="1091724" y="279980"/>
                  </a:lnTo>
                  <a:lnTo>
                    <a:pt x="1072229" y="266322"/>
                  </a:lnTo>
                  <a:lnTo>
                    <a:pt x="1054684" y="250714"/>
                  </a:lnTo>
                  <a:lnTo>
                    <a:pt x="1038113" y="233154"/>
                  </a:lnTo>
                  <a:lnTo>
                    <a:pt x="150112" y="233154"/>
                  </a:lnTo>
                  <a:lnTo>
                    <a:pt x="119895" y="232179"/>
                  </a:lnTo>
                  <a:lnTo>
                    <a:pt x="91627" y="228277"/>
                  </a:lnTo>
                  <a:lnTo>
                    <a:pt x="65309" y="221448"/>
                  </a:lnTo>
                  <a:lnTo>
                    <a:pt x="43864" y="211692"/>
                  </a:lnTo>
                  <a:lnTo>
                    <a:pt x="25344" y="202912"/>
                  </a:lnTo>
                  <a:lnTo>
                    <a:pt x="11697" y="190230"/>
                  </a:lnTo>
                  <a:lnTo>
                    <a:pt x="1950" y="177548"/>
                  </a:lnTo>
                  <a:lnTo>
                    <a:pt x="0" y="162915"/>
                  </a:lnTo>
                  <a:lnTo>
                    <a:pt x="1950" y="149258"/>
                  </a:lnTo>
                  <a:lnTo>
                    <a:pt x="11697" y="135600"/>
                  </a:lnTo>
                  <a:lnTo>
                    <a:pt x="25344" y="123893"/>
                  </a:lnTo>
                  <a:lnTo>
                    <a:pt x="43864" y="113163"/>
                  </a:lnTo>
                  <a:lnTo>
                    <a:pt x="65309" y="105358"/>
                  </a:lnTo>
                  <a:lnTo>
                    <a:pt x="91627" y="98529"/>
                  </a:lnTo>
                  <a:lnTo>
                    <a:pt x="119895" y="94627"/>
                  </a:lnTo>
                  <a:lnTo>
                    <a:pt x="150112" y="92676"/>
                  </a:lnTo>
                  <a:lnTo>
                    <a:pt x="1038113" y="92676"/>
                  </a:lnTo>
                  <a:lnTo>
                    <a:pt x="1079053" y="70239"/>
                  </a:lnTo>
                  <a:lnTo>
                    <a:pt x="1123891" y="50728"/>
                  </a:lnTo>
                  <a:lnTo>
                    <a:pt x="1173604" y="36095"/>
                  </a:lnTo>
                  <a:lnTo>
                    <a:pt x="1225266" y="22438"/>
                  </a:lnTo>
                  <a:lnTo>
                    <a:pt x="1279852" y="12682"/>
                  </a:lnTo>
                  <a:lnTo>
                    <a:pt x="1336388" y="5853"/>
                  </a:lnTo>
                  <a:lnTo>
                    <a:pt x="1390974" y="975"/>
                  </a:lnTo>
                  <a:lnTo>
                    <a:pt x="1447510" y="0"/>
                  </a:lnTo>
                  <a:lnTo>
                    <a:pt x="1502096" y="975"/>
                  </a:lnTo>
                  <a:lnTo>
                    <a:pt x="1557657" y="5853"/>
                  </a:lnTo>
                  <a:lnTo>
                    <a:pt x="1614192" y="12682"/>
                  </a:lnTo>
                  <a:lnTo>
                    <a:pt x="1668779" y="22438"/>
                  </a:lnTo>
                  <a:lnTo>
                    <a:pt x="1722390" y="36095"/>
                  </a:lnTo>
                  <a:lnTo>
                    <a:pt x="1772103" y="50728"/>
                  </a:lnTo>
                  <a:lnTo>
                    <a:pt x="1816941" y="70239"/>
                  </a:lnTo>
                  <a:lnTo>
                    <a:pt x="1856906" y="92676"/>
                  </a:lnTo>
                  <a:lnTo>
                    <a:pt x="2744907" y="92676"/>
                  </a:lnTo>
                  <a:lnTo>
                    <a:pt x="2776099" y="94627"/>
                  </a:lnTo>
                  <a:lnTo>
                    <a:pt x="2804367" y="98529"/>
                  </a:lnTo>
                  <a:lnTo>
                    <a:pt x="2830685" y="105358"/>
                  </a:lnTo>
                  <a:lnTo>
                    <a:pt x="2852130" y="113163"/>
                  </a:lnTo>
                  <a:lnTo>
                    <a:pt x="2870650" y="123893"/>
                  </a:lnTo>
                  <a:lnTo>
                    <a:pt x="2884297" y="135600"/>
                  </a:lnTo>
                  <a:lnTo>
                    <a:pt x="2893070" y="149258"/>
                  </a:lnTo>
                  <a:lnTo>
                    <a:pt x="2895994" y="162915"/>
                  </a:lnTo>
                  <a:lnTo>
                    <a:pt x="2893070" y="177548"/>
                  </a:lnTo>
                  <a:lnTo>
                    <a:pt x="2884297" y="190230"/>
                  </a:lnTo>
                  <a:lnTo>
                    <a:pt x="2870650" y="202912"/>
                  </a:lnTo>
                  <a:lnTo>
                    <a:pt x="2852130" y="211692"/>
                  </a:lnTo>
                  <a:lnTo>
                    <a:pt x="2830685" y="221448"/>
                  </a:lnTo>
                  <a:lnTo>
                    <a:pt x="2804367" y="228277"/>
                  </a:lnTo>
                  <a:lnTo>
                    <a:pt x="2776099" y="232179"/>
                  </a:lnTo>
                  <a:lnTo>
                    <a:pt x="2744907" y="233154"/>
                  </a:lnTo>
                  <a:lnTo>
                    <a:pt x="1856906" y="233154"/>
                  </a:lnTo>
                  <a:lnTo>
                    <a:pt x="1841310" y="250714"/>
                  </a:lnTo>
                  <a:lnTo>
                    <a:pt x="1823765" y="266322"/>
                  </a:lnTo>
                  <a:lnTo>
                    <a:pt x="1803294" y="279980"/>
                  </a:lnTo>
                  <a:lnTo>
                    <a:pt x="1780875" y="291687"/>
                  </a:lnTo>
                  <a:lnTo>
                    <a:pt x="1757481" y="304368"/>
                  </a:lnTo>
                  <a:lnTo>
                    <a:pt x="1731163" y="313148"/>
                  </a:lnTo>
                  <a:lnTo>
                    <a:pt x="1678526" y="326806"/>
                  </a:lnTo>
                  <a:lnTo>
                    <a:pt x="1621016" y="337537"/>
                  </a:lnTo>
                  <a:lnTo>
                    <a:pt x="1562531" y="341439"/>
                  </a:lnTo>
                  <a:lnTo>
                    <a:pt x="1503070" y="344366"/>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4" name="Freeform 103"/>
            <p:cNvSpPr/>
            <p:nvPr/>
          </p:nvSpPr>
          <p:spPr>
            <a:xfrm>
              <a:off x="4998000" y="2953632"/>
              <a:ext cx="140281" cy="475973"/>
            </a:xfrm>
            <a:custGeom>
              <a:avLst/>
              <a:gdLst/>
              <a:ahLst/>
              <a:cxnLst/>
              <a:rect l="0" t="0" r="0" b="0"/>
              <a:pathLst>
                <a:path w="140208" h="476379">
                  <a:moveTo>
                    <a:pt x="0" y="0"/>
                  </a:moveTo>
                  <a:lnTo>
                    <a:pt x="140207" y="0"/>
                  </a:lnTo>
                  <a:lnTo>
                    <a:pt x="140207" y="476378"/>
                  </a:lnTo>
                  <a:lnTo>
                    <a:pt x="0" y="476378"/>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5" name="Freeform 104"/>
            <p:cNvSpPr/>
            <p:nvPr/>
          </p:nvSpPr>
          <p:spPr>
            <a:xfrm>
              <a:off x="4998000" y="2953632"/>
              <a:ext cx="140281" cy="475973"/>
            </a:xfrm>
            <a:custGeom>
              <a:avLst/>
              <a:gdLst/>
              <a:ahLst/>
              <a:cxnLst/>
              <a:rect l="0" t="0" r="0" b="0"/>
              <a:pathLst>
                <a:path w="140364" h="476064">
                  <a:moveTo>
                    <a:pt x="0" y="476063"/>
                  </a:moveTo>
                  <a:lnTo>
                    <a:pt x="140363" y="476063"/>
                  </a:lnTo>
                  <a:lnTo>
                    <a:pt x="140363" y="0"/>
                  </a:lnTo>
                  <a:lnTo>
                    <a:pt x="0"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6" name="Freeform 105"/>
            <p:cNvSpPr/>
            <p:nvPr/>
          </p:nvSpPr>
          <p:spPr>
            <a:xfrm>
              <a:off x="4837261" y="2787904"/>
              <a:ext cx="461757" cy="177661"/>
            </a:xfrm>
            <a:custGeom>
              <a:avLst/>
              <a:gdLst/>
              <a:ahLst/>
              <a:cxnLst/>
              <a:rect l="0" t="0" r="0" b="0"/>
              <a:pathLst>
                <a:path w="462282" h="177673">
                  <a:moveTo>
                    <a:pt x="0" y="39369"/>
                  </a:moveTo>
                  <a:lnTo>
                    <a:pt x="23876" y="29844"/>
                  </a:lnTo>
                  <a:lnTo>
                    <a:pt x="49912" y="21335"/>
                  </a:lnTo>
                  <a:lnTo>
                    <a:pt x="106045" y="9144"/>
                  </a:lnTo>
                  <a:lnTo>
                    <a:pt x="166117" y="2031"/>
                  </a:lnTo>
                  <a:lnTo>
                    <a:pt x="229236" y="0"/>
                  </a:lnTo>
                  <a:lnTo>
                    <a:pt x="291719" y="3175"/>
                  </a:lnTo>
                  <a:lnTo>
                    <a:pt x="353442" y="10668"/>
                  </a:lnTo>
                  <a:lnTo>
                    <a:pt x="410845" y="22732"/>
                  </a:lnTo>
                  <a:lnTo>
                    <a:pt x="462281" y="39369"/>
                  </a:lnTo>
                  <a:lnTo>
                    <a:pt x="411862" y="177672"/>
                  </a:lnTo>
                  <a:lnTo>
                    <a:pt x="393700" y="172212"/>
                  </a:lnTo>
                  <a:lnTo>
                    <a:pt x="378714" y="168528"/>
                  </a:lnTo>
                  <a:lnTo>
                    <a:pt x="353823" y="165100"/>
                  </a:lnTo>
                  <a:lnTo>
                    <a:pt x="330708" y="165100"/>
                  </a:lnTo>
                  <a:lnTo>
                    <a:pt x="302895" y="165100"/>
                  </a:lnTo>
                  <a:lnTo>
                    <a:pt x="160020" y="165100"/>
                  </a:lnTo>
                  <a:lnTo>
                    <a:pt x="141859" y="165100"/>
                  </a:lnTo>
                  <a:lnTo>
                    <a:pt x="126746" y="164591"/>
                  </a:lnTo>
                  <a:lnTo>
                    <a:pt x="101982" y="165607"/>
                  </a:lnTo>
                  <a:lnTo>
                    <a:pt x="77725" y="169672"/>
                  </a:lnTo>
                  <a:lnTo>
                    <a:pt x="63627" y="173100"/>
                  </a:lnTo>
                  <a:lnTo>
                    <a:pt x="47371" y="177672"/>
                  </a:lnTo>
                  <a:close/>
                </a:path>
              </a:pathLst>
            </a:custGeom>
            <a:solidFill>
              <a:srgbClr val="FFFFFF"/>
            </a:solidFill>
            <a:ln w="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7" name="Freeform 106"/>
            <p:cNvSpPr/>
            <p:nvPr/>
          </p:nvSpPr>
          <p:spPr>
            <a:xfrm>
              <a:off x="4835801" y="2787904"/>
              <a:ext cx="463218" cy="177661"/>
            </a:xfrm>
            <a:custGeom>
              <a:avLst/>
              <a:gdLst/>
              <a:ahLst/>
              <a:cxnLst/>
              <a:rect l="0" t="0" r="0" b="0"/>
              <a:pathLst>
                <a:path w="462033" h="177550">
                  <a:moveTo>
                    <a:pt x="47763" y="177549"/>
                  </a:moveTo>
                  <a:lnTo>
                    <a:pt x="64334" y="173647"/>
                  </a:lnTo>
                  <a:lnTo>
                    <a:pt x="77980" y="169745"/>
                  </a:lnTo>
                  <a:lnTo>
                    <a:pt x="103324" y="165843"/>
                  </a:lnTo>
                  <a:lnTo>
                    <a:pt x="126718" y="163892"/>
                  </a:lnTo>
                  <a:lnTo>
                    <a:pt x="141339" y="165843"/>
                  </a:lnTo>
                  <a:lnTo>
                    <a:pt x="159859" y="165843"/>
                  </a:lnTo>
                  <a:lnTo>
                    <a:pt x="303148" y="165843"/>
                  </a:lnTo>
                  <a:lnTo>
                    <a:pt x="331416" y="165843"/>
                  </a:lnTo>
                  <a:lnTo>
                    <a:pt x="353835" y="165843"/>
                  </a:lnTo>
                  <a:lnTo>
                    <a:pt x="379179" y="167794"/>
                  </a:lnTo>
                  <a:lnTo>
                    <a:pt x="393800" y="171696"/>
                  </a:lnTo>
                  <a:lnTo>
                    <a:pt x="412320" y="177549"/>
                  </a:lnTo>
                  <a:lnTo>
                    <a:pt x="462032" y="39022"/>
                  </a:lnTo>
                  <a:lnTo>
                    <a:pt x="411345" y="22438"/>
                  </a:lnTo>
                  <a:lnTo>
                    <a:pt x="353835" y="10731"/>
                  </a:lnTo>
                  <a:lnTo>
                    <a:pt x="292425" y="2927"/>
                  </a:lnTo>
                  <a:lnTo>
                    <a:pt x="230041" y="0"/>
                  </a:lnTo>
                  <a:lnTo>
                    <a:pt x="166682" y="976"/>
                  </a:lnTo>
                  <a:lnTo>
                    <a:pt x="107223" y="8780"/>
                  </a:lnTo>
                  <a:lnTo>
                    <a:pt x="50687" y="21462"/>
                  </a:lnTo>
                  <a:lnTo>
                    <a:pt x="24369" y="29267"/>
                  </a:lnTo>
                  <a:lnTo>
                    <a:pt x="0" y="39022"/>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8" name="Freeform 107"/>
            <p:cNvSpPr/>
            <p:nvPr/>
          </p:nvSpPr>
          <p:spPr>
            <a:xfrm>
              <a:off x="5047682" y="2872757"/>
              <a:ext cx="37993" cy="558173"/>
            </a:xfrm>
            <a:custGeom>
              <a:avLst/>
              <a:gdLst/>
              <a:ahLst/>
              <a:cxnLst/>
              <a:rect l="0" t="0" r="0" b="0"/>
              <a:pathLst>
                <a:path w="38228" h="558166">
                  <a:moveTo>
                    <a:pt x="0" y="193802"/>
                  </a:moveTo>
                  <a:lnTo>
                    <a:pt x="0" y="153924"/>
                  </a:lnTo>
                  <a:lnTo>
                    <a:pt x="1015" y="122554"/>
                  </a:lnTo>
                  <a:lnTo>
                    <a:pt x="2540" y="97409"/>
                  </a:lnTo>
                  <a:lnTo>
                    <a:pt x="4952" y="76707"/>
                  </a:lnTo>
                  <a:lnTo>
                    <a:pt x="10414" y="40894"/>
                  </a:lnTo>
                  <a:lnTo>
                    <a:pt x="14096" y="22225"/>
                  </a:lnTo>
                  <a:lnTo>
                    <a:pt x="18033" y="0"/>
                  </a:lnTo>
                  <a:lnTo>
                    <a:pt x="22097" y="21716"/>
                  </a:lnTo>
                  <a:lnTo>
                    <a:pt x="25653" y="40259"/>
                  </a:lnTo>
                  <a:lnTo>
                    <a:pt x="32258" y="76072"/>
                  </a:lnTo>
                  <a:lnTo>
                    <a:pt x="34797" y="96393"/>
                  </a:lnTo>
                  <a:lnTo>
                    <a:pt x="36195" y="121157"/>
                  </a:lnTo>
                  <a:lnTo>
                    <a:pt x="37719" y="151384"/>
                  </a:lnTo>
                  <a:lnTo>
                    <a:pt x="38227" y="189229"/>
                  </a:lnTo>
                  <a:lnTo>
                    <a:pt x="38227" y="558165"/>
                  </a:lnTo>
                  <a:lnTo>
                    <a:pt x="0" y="55816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9" name="Freeform 108"/>
            <p:cNvSpPr/>
            <p:nvPr/>
          </p:nvSpPr>
          <p:spPr>
            <a:xfrm>
              <a:off x="5047682" y="2872757"/>
              <a:ext cx="37993" cy="559500"/>
            </a:xfrm>
            <a:custGeom>
              <a:avLst/>
              <a:gdLst/>
              <a:ahLst/>
              <a:cxnLst/>
              <a:rect l="0" t="0" r="0" b="0"/>
              <a:pathLst>
                <a:path w="38014" h="558985">
                  <a:moveTo>
                    <a:pt x="0" y="558984"/>
                  </a:moveTo>
                  <a:lnTo>
                    <a:pt x="38013" y="558984"/>
                  </a:lnTo>
                  <a:lnTo>
                    <a:pt x="38013" y="190230"/>
                  </a:lnTo>
                  <a:lnTo>
                    <a:pt x="37039" y="151209"/>
                  </a:lnTo>
                  <a:lnTo>
                    <a:pt x="36064" y="121943"/>
                  </a:lnTo>
                  <a:lnTo>
                    <a:pt x="34115" y="96579"/>
                  </a:lnTo>
                  <a:lnTo>
                    <a:pt x="31191" y="76092"/>
                  </a:lnTo>
                  <a:lnTo>
                    <a:pt x="25342" y="39998"/>
                  </a:lnTo>
                  <a:lnTo>
                    <a:pt x="22418" y="21462"/>
                  </a:lnTo>
                  <a:lnTo>
                    <a:pt x="18519" y="0"/>
                  </a:lnTo>
                  <a:lnTo>
                    <a:pt x="14621" y="21462"/>
                  </a:lnTo>
                  <a:lnTo>
                    <a:pt x="9747" y="39998"/>
                  </a:lnTo>
                  <a:lnTo>
                    <a:pt x="4874" y="76092"/>
                  </a:lnTo>
                  <a:lnTo>
                    <a:pt x="1950" y="97554"/>
                  </a:lnTo>
                  <a:lnTo>
                    <a:pt x="975" y="122918"/>
                  </a:lnTo>
                  <a:lnTo>
                    <a:pt x="0" y="154136"/>
                  </a:lnTo>
                  <a:lnTo>
                    <a:pt x="0" y="194133"/>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0" name="Freeform 109"/>
            <p:cNvSpPr/>
            <p:nvPr/>
          </p:nvSpPr>
          <p:spPr>
            <a:xfrm>
              <a:off x="4949779" y="3847240"/>
              <a:ext cx="24841" cy="124628"/>
            </a:xfrm>
            <a:custGeom>
              <a:avLst/>
              <a:gdLst/>
              <a:ahLst/>
              <a:cxnLst/>
              <a:rect l="0" t="0" r="0" b="0"/>
              <a:pathLst>
                <a:path w="24132" h="124207">
                  <a:moveTo>
                    <a:pt x="24131" y="124206"/>
                  </a:moveTo>
                  <a:lnTo>
                    <a:pt x="381" y="111506"/>
                  </a:lnTo>
                  <a:lnTo>
                    <a:pt x="0" y="111125"/>
                  </a:lnTo>
                  <a:lnTo>
                    <a:pt x="24131" y="0"/>
                  </a:lnTo>
                  <a:close/>
                </a:path>
              </a:pathLst>
            </a:custGeom>
            <a:solidFill>
              <a:srgbClr val="595959"/>
            </a:solidFill>
            <a:ln w="0" cap="flat" cmpd="sng" algn="ctr">
              <a:solidFill>
                <a:srgbClr val="59595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1" name="Freeform 110"/>
            <p:cNvSpPr/>
            <p:nvPr/>
          </p:nvSpPr>
          <p:spPr>
            <a:xfrm>
              <a:off x="4919092" y="3708029"/>
              <a:ext cx="54067" cy="250581"/>
            </a:xfrm>
            <a:custGeom>
              <a:avLst/>
              <a:gdLst/>
              <a:ahLst/>
              <a:cxnLst/>
              <a:rect l="0" t="0" r="0" b="0"/>
              <a:pathLst>
                <a:path w="53976" h="251333">
                  <a:moveTo>
                    <a:pt x="30352" y="251332"/>
                  </a:moveTo>
                  <a:lnTo>
                    <a:pt x="5460" y="239775"/>
                  </a:lnTo>
                  <a:lnTo>
                    <a:pt x="0" y="237236"/>
                  </a:lnTo>
                  <a:lnTo>
                    <a:pt x="50927" y="0"/>
                  </a:lnTo>
                  <a:lnTo>
                    <a:pt x="53975" y="0"/>
                  </a:lnTo>
                  <a:lnTo>
                    <a:pt x="53975" y="140207"/>
                  </a:lnTo>
                  <a:close/>
                </a:path>
              </a:pathLst>
            </a:custGeom>
            <a:solidFill>
              <a:srgbClr val="5D5D5D"/>
            </a:solidFill>
            <a:ln w="0" cap="flat" cmpd="sng" algn="ctr">
              <a:solidFill>
                <a:srgbClr val="5D5D5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2" name="Freeform 111"/>
            <p:cNvSpPr/>
            <p:nvPr/>
          </p:nvSpPr>
          <p:spPr>
            <a:xfrm>
              <a:off x="4889867" y="3708029"/>
              <a:ext cx="81830" cy="235997"/>
            </a:xfrm>
            <a:custGeom>
              <a:avLst/>
              <a:gdLst/>
              <a:ahLst/>
              <a:cxnLst/>
              <a:rect l="0" t="0" r="0" b="0"/>
              <a:pathLst>
                <a:path w="81789" h="237237">
                  <a:moveTo>
                    <a:pt x="30988" y="237236"/>
                  </a:moveTo>
                  <a:lnTo>
                    <a:pt x="10542" y="228600"/>
                  </a:lnTo>
                  <a:lnTo>
                    <a:pt x="0" y="224536"/>
                  </a:lnTo>
                  <a:lnTo>
                    <a:pt x="48514" y="0"/>
                  </a:lnTo>
                  <a:lnTo>
                    <a:pt x="81788" y="0"/>
                  </a:lnTo>
                  <a:close/>
                </a:path>
              </a:pathLst>
            </a:custGeom>
            <a:solidFill>
              <a:srgbClr val="606060"/>
            </a:solidFill>
            <a:ln w="0" cap="flat" cmpd="sng" algn="ctr">
              <a:solidFill>
                <a:srgbClr val="60606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3" name="Freeform 112"/>
            <p:cNvSpPr/>
            <p:nvPr/>
          </p:nvSpPr>
          <p:spPr>
            <a:xfrm>
              <a:off x="4859181" y="3706703"/>
              <a:ext cx="78908" cy="225391"/>
            </a:xfrm>
            <a:custGeom>
              <a:avLst/>
              <a:gdLst/>
              <a:ahLst/>
              <a:cxnLst/>
              <a:rect l="0" t="0" r="0" b="0"/>
              <a:pathLst>
                <a:path w="79248" h="224918">
                  <a:moveTo>
                    <a:pt x="30733" y="224917"/>
                  </a:moveTo>
                  <a:lnTo>
                    <a:pt x="14605" y="218820"/>
                  </a:lnTo>
                  <a:lnTo>
                    <a:pt x="0" y="213868"/>
                  </a:lnTo>
                  <a:lnTo>
                    <a:pt x="46355" y="0"/>
                  </a:lnTo>
                  <a:lnTo>
                    <a:pt x="79247" y="0"/>
                  </a:lnTo>
                  <a:close/>
                </a:path>
              </a:pathLst>
            </a:custGeom>
            <a:solidFill>
              <a:srgbClr val="646464"/>
            </a:solidFill>
            <a:ln w="0" cap="flat" cmpd="sng" algn="ctr">
              <a:solidFill>
                <a:srgbClr val="64646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4" name="Freeform 113"/>
            <p:cNvSpPr/>
            <p:nvPr/>
          </p:nvSpPr>
          <p:spPr>
            <a:xfrm>
              <a:off x="4828494" y="3708029"/>
              <a:ext cx="75985" cy="213458"/>
            </a:xfrm>
            <a:custGeom>
              <a:avLst/>
              <a:gdLst/>
              <a:ahLst/>
              <a:cxnLst/>
              <a:rect l="0" t="0" r="0" b="0"/>
              <a:pathLst>
                <a:path w="76582" h="213995">
                  <a:moveTo>
                    <a:pt x="30735" y="213994"/>
                  </a:moveTo>
                  <a:lnTo>
                    <a:pt x="0" y="203835"/>
                  </a:lnTo>
                  <a:lnTo>
                    <a:pt x="43816" y="0"/>
                  </a:lnTo>
                  <a:lnTo>
                    <a:pt x="76581" y="0"/>
                  </a:lnTo>
                  <a:close/>
                </a:path>
              </a:pathLst>
            </a:custGeom>
            <a:solidFill>
              <a:srgbClr val="686868"/>
            </a:solidFill>
            <a:ln w="0" cap="flat" cmpd="sng" algn="ctr">
              <a:solidFill>
                <a:srgbClr val="68686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5" name="Freeform 114"/>
            <p:cNvSpPr/>
            <p:nvPr/>
          </p:nvSpPr>
          <p:spPr>
            <a:xfrm>
              <a:off x="4796346" y="3708029"/>
              <a:ext cx="75985" cy="202851"/>
            </a:xfrm>
            <a:custGeom>
              <a:avLst/>
              <a:gdLst/>
              <a:ahLst/>
              <a:cxnLst/>
              <a:rect l="0" t="0" r="0" b="0"/>
              <a:pathLst>
                <a:path w="75058" h="203836">
                  <a:moveTo>
                    <a:pt x="31241" y="203835"/>
                  </a:moveTo>
                  <a:lnTo>
                    <a:pt x="20573" y="200406"/>
                  </a:lnTo>
                  <a:lnTo>
                    <a:pt x="0" y="195325"/>
                  </a:lnTo>
                  <a:lnTo>
                    <a:pt x="42290" y="0"/>
                  </a:lnTo>
                  <a:lnTo>
                    <a:pt x="75057" y="0"/>
                  </a:lnTo>
                  <a:close/>
                </a:path>
              </a:pathLst>
            </a:custGeom>
            <a:solidFill>
              <a:srgbClr val="6B6B6B"/>
            </a:solidFill>
            <a:ln w="0" cap="flat" cmpd="sng" algn="ctr">
              <a:solidFill>
                <a:srgbClr val="6B6B6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6" name="Freeform 115"/>
            <p:cNvSpPr/>
            <p:nvPr/>
          </p:nvSpPr>
          <p:spPr>
            <a:xfrm>
              <a:off x="4765660" y="3706703"/>
              <a:ext cx="73063" cy="196223"/>
            </a:xfrm>
            <a:custGeom>
              <a:avLst/>
              <a:gdLst/>
              <a:ahLst/>
              <a:cxnLst/>
              <a:rect l="0" t="0" r="0" b="0"/>
              <a:pathLst>
                <a:path w="73660" h="195707">
                  <a:moveTo>
                    <a:pt x="31369" y="195706"/>
                  </a:moveTo>
                  <a:lnTo>
                    <a:pt x="0" y="187706"/>
                  </a:lnTo>
                  <a:lnTo>
                    <a:pt x="40385" y="0"/>
                  </a:lnTo>
                  <a:lnTo>
                    <a:pt x="73659" y="0"/>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7" name="Freeform 116"/>
            <p:cNvSpPr/>
            <p:nvPr/>
          </p:nvSpPr>
          <p:spPr>
            <a:xfrm>
              <a:off x="4733513" y="3706703"/>
              <a:ext cx="71601" cy="188268"/>
            </a:xfrm>
            <a:custGeom>
              <a:avLst/>
              <a:gdLst/>
              <a:ahLst/>
              <a:cxnLst/>
              <a:rect l="0" t="0" r="0" b="0"/>
              <a:pathLst>
                <a:path w="72264" h="187707">
                  <a:moveTo>
                    <a:pt x="31878" y="187706"/>
                  </a:moveTo>
                  <a:lnTo>
                    <a:pt x="24385" y="185547"/>
                  </a:lnTo>
                  <a:lnTo>
                    <a:pt x="0" y="180975"/>
                  </a:lnTo>
                  <a:lnTo>
                    <a:pt x="38989" y="0"/>
                  </a:lnTo>
                  <a:lnTo>
                    <a:pt x="72263" y="0"/>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8" name="Freeform 117"/>
            <p:cNvSpPr/>
            <p:nvPr/>
          </p:nvSpPr>
          <p:spPr>
            <a:xfrm>
              <a:off x="4701365" y="3708029"/>
              <a:ext cx="71601" cy="180313"/>
            </a:xfrm>
            <a:custGeom>
              <a:avLst/>
              <a:gdLst/>
              <a:ahLst/>
              <a:cxnLst/>
              <a:rect l="0" t="0" r="0" b="0"/>
              <a:pathLst>
                <a:path w="70740" h="180595">
                  <a:moveTo>
                    <a:pt x="31750" y="180594"/>
                  </a:moveTo>
                  <a:lnTo>
                    <a:pt x="0" y="174625"/>
                  </a:lnTo>
                  <a:lnTo>
                    <a:pt x="37466" y="0"/>
                  </a:lnTo>
                  <a:lnTo>
                    <a:pt x="70739" y="0"/>
                  </a:lnTo>
                  <a:close/>
                </a:path>
              </a:pathLst>
            </a:custGeom>
            <a:solidFill>
              <a:srgbClr val="767676"/>
            </a:solidFill>
            <a:ln w="0" cap="flat" cmpd="sng" algn="ctr">
              <a:solidFill>
                <a:srgbClr val="76767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9" name="Freeform 118"/>
            <p:cNvSpPr/>
            <p:nvPr/>
          </p:nvSpPr>
          <p:spPr>
            <a:xfrm>
              <a:off x="4669217" y="3708029"/>
              <a:ext cx="70140" cy="173683"/>
            </a:xfrm>
            <a:custGeom>
              <a:avLst/>
              <a:gdLst/>
              <a:ahLst/>
              <a:cxnLst/>
              <a:rect l="0" t="0" r="0" b="0"/>
              <a:pathLst>
                <a:path w="69598" h="174626">
                  <a:moveTo>
                    <a:pt x="31750" y="174625"/>
                  </a:moveTo>
                  <a:lnTo>
                    <a:pt x="25274" y="173100"/>
                  </a:lnTo>
                  <a:lnTo>
                    <a:pt x="0" y="169037"/>
                  </a:lnTo>
                  <a:lnTo>
                    <a:pt x="36195" y="0"/>
                  </a:lnTo>
                  <a:lnTo>
                    <a:pt x="69597" y="0"/>
                  </a:lnTo>
                  <a:close/>
                </a:path>
              </a:pathLst>
            </a:custGeom>
            <a:solidFill>
              <a:srgbClr val="7A7A7A"/>
            </a:solidFill>
            <a:ln w="0" cap="flat" cmpd="sng" algn="ctr">
              <a:solidFill>
                <a:srgbClr val="7A7A7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0" name="Freeform 119"/>
            <p:cNvSpPr/>
            <p:nvPr/>
          </p:nvSpPr>
          <p:spPr>
            <a:xfrm>
              <a:off x="4637070" y="3706703"/>
              <a:ext cx="68679" cy="169706"/>
            </a:xfrm>
            <a:custGeom>
              <a:avLst/>
              <a:gdLst/>
              <a:ahLst/>
              <a:cxnLst/>
              <a:rect l="0" t="0" r="0" b="0"/>
              <a:pathLst>
                <a:path w="68580" h="169419">
                  <a:moveTo>
                    <a:pt x="31750" y="169418"/>
                  </a:moveTo>
                  <a:lnTo>
                    <a:pt x="0" y="164464"/>
                  </a:lnTo>
                  <a:lnTo>
                    <a:pt x="35433" y="0"/>
                  </a:lnTo>
                  <a:lnTo>
                    <a:pt x="68579" y="0"/>
                  </a:lnTo>
                  <a:close/>
                </a:path>
              </a:pathLst>
            </a:custGeom>
            <a:solidFill>
              <a:srgbClr val="7D7D7D"/>
            </a:solidFill>
            <a:ln w="0" cap="flat" cmpd="sng" algn="ctr">
              <a:solidFill>
                <a:srgbClr val="7D7D7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1" name="Freeform 120"/>
            <p:cNvSpPr/>
            <p:nvPr/>
          </p:nvSpPr>
          <p:spPr>
            <a:xfrm>
              <a:off x="4606383" y="3708029"/>
              <a:ext cx="67218" cy="164403"/>
            </a:xfrm>
            <a:custGeom>
              <a:avLst/>
              <a:gdLst/>
              <a:ahLst/>
              <a:cxnLst/>
              <a:rect l="0" t="0" r="0" b="0"/>
              <a:pathLst>
                <a:path w="67565" h="164465">
                  <a:moveTo>
                    <a:pt x="31750" y="164464"/>
                  </a:moveTo>
                  <a:lnTo>
                    <a:pt x="24764" y="162941"/>
                  </a:lnTo>
                  <a:lnTo>
                    <a:pt x="0" y="160400"/>
                  </a:lnTo>
                  <a:lnTo>
                    <a:pt x="34289" y="0"/>
                  </a:lnTo>
                  <a:lnTo>
                    <a:pt x="67564" y="0"/>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2" name="Freeform 121"/>
            <p:cNvSpPr/>
            <p:nvPr/>
          </p:nvSpPr>
          <p:spPr>
            <a:xfrm>
              <a:off x="4574235" y="3708029"/>
              <a:ext cx="65757" cy="159099"/>
            </a:xfrm>
            <a:custGeom>
              <a:avLst/>
              <a:gdLst/>
              <a:ahLst/>
              <a:cxnLst/>
              <a:rect l="0" t="0" r="0" b="0"/>
              <a:pathLst>
                <a:path w="66549" h="160401">
                  <a:moveTo>
                    <a:pt x="32259" y="160400"/>
                  </a:moveTo>
                  <a:lnTo>
                    <a:pt x="0" y="156463"/>
                  </a:lnTo>
                  <a:lnTo>
                    <a:pt x="33655" y="0"/>
                  </a:lnTo>
                  <a:lnTo>
                    <a:pt x="66548" y="0"/>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3" name="Freeform 122"/>
            <p:cNvSpPr/>
            <p:nvPr/>
          </p:nvSpPr>
          <p:spPr>
            <a:xfrm>
              <a:off x="4540627" y="3708029"/>
              <a:ext cx="67218" cy="156448"/>
            </a:xfrm>
            <a:custGeom>
              <a:avLst/>
              <a:gdLst/>
              <a:ahLst/>
              <a:cxnLst/>
              <a:rect l="0" t="0" r="0" b="0"/>
              <a:pathLst>
                <a:path w="66549" h="156464">
                  <a:moveTo>
                    <a:pt x="32893" y="156463"/>
                  </a:moveTo>
                  <a:lnTo>
                    <a:pt x="23241" y="155320"/>
                  </a:lnTo>
                  <a:lnTo>
                    <a:pt x="0" y="153288"/>
                  </a:lnTo>
                  <a:lnTo>
                    <a:pt x="33402" y="0"/>
                  </a:lnTo>
                  <a:lnTo>
                    <a:pt x="66548" y="0"/>
                  </a:lnTo>
                  <a:close/>
                </a:path>
              </a:pathLst>
            </a:custGeom>
            <a:solidFill>
              <a:srgbClr val="888888"/>
            </a:solidFill>
            <a:ln w="0" cap="flat" cmpd="sng" algn="ctr">
              <a:solidFill>
                <a:srgbClr val="88888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4" name="Freeform 123"/>
            <p:cNvSpPr/>
            <p:nvPr/>
          </p:nvSpPr>
          <p:spPr>
            <a:xfrm>
              <a:off x="4508479" y="3708029"/>
              <a:ext cx="65756" cy="152470"/>
            </a:xfrm>
            <a:custGeom>
              <a:avLst/>
              <a:gdLst/>
              <a:ahLst/>
              <a:cxnLst/>
              <a:rect l="0" t="0" r="0" b="0"/>
              <a:pathLst>
                <a:path w="65787" h="153289">
                  <a:moveTo>
                    <a:pt x="32384" y="153288"/>
                  </a:moveTo>
                  <a:lnTo>
                    <a:pt x="0" y="150368"/>
                  </a:lnTo>
                  <a:lnTo>
                    <a:pt x="32384" y="0"/>
                  </a:lnTo>
                  <a:lnTo>
                    <a:pt x="65786" y="0"/>
                  </a:lnTo>
                  <a:close/>
                </a:path>
              </a:pathLst>
            </a:custGeom>
            <a:solidFill>
              <a:srgbClr val="8C8C8C"/>
            </a:solidFill>
            <a:ln w="0" cap="flat" cmpd="sng" algn="ctr">
              <a:solidFill>
                <a:srgbClr val="8C8C8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5" name="Freeform 124"/>
            <p:cNvSpPr/>
            <p:nvPr/>
          </p:nvSpPr>
          <p:spPr>
            <a:xfrm>
              <a:off x="4476331" y="3708029"/>
              <a:ext cx="64295" cy="149818"/>
            </a:xfrm>
            <a:custGeom>
              <a:avLst/>
              <a:gdLst/>
              <a:ahLst/>
              <a:cxnLst/>
              <a:rect l="0" t="0" r="0" b="0"/>
              <a:pathLst>
                <a:path w="65024" h="150369">
                  <a:moveTo>
                    <a:pt x="32639" y="150368"/>
                  </a:moveTo>
                  <a:lnTo>
                    <a:pt x="19684" y="149351"/>
                  </a:lnTo>
                  <a:lnTo>
                    <a:pt x="0" y="148462"/>
                  </a:lnTo>
                  <a:lnTo>
                    <a:pt x="32258" y="0"/>
                  </a:lnTo>
                  <a:lnTo>
                    <a:pt x="65023" y="0"/>
                  </a:lnTo>
                  <a:close/>
                </a:path>
              </a:pathLst>
            </a:custGeom>
            <a:solidFill>
              <a:srgbClr val="8F8F8F"/>
            </a:solidFill>
            <a:ln w="0" cap="flat" cmpd="sng" algn="ctr">
              <a:solidFill>
                <a:srgbClr val="8F8F8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6" name="Freeform 125"/>
            <p:cNvSpPr/>
            <p:nvPr/>
          </p:nvSpPr>
          <p:spPr>
            <a:xfrm>
              <a:off x="4442722" y="3708029"/>
              <a:ext cx="65757" cy="147167"/>
            </a:xfrm>
            <a:custGeom>
              <a:avLst/>
              <a:gdLst/>
              <a:ahLst/>
              <a:cxnLst/>
              <a:rect l="0" t="0" r="0" b="0"/>
              <a:pathLst>
                <a:path w="64645" h="148463">
                  <a:moveTo>
                    <a:pt x="32386" y="148462"/>
                  </a:moveTo>
                  <a:lnTo>
                    <a:pt x="0" y="146304"/>
                  </a:lnTo>
                  <a:lnTo>
                    <a:pt x="31369" y="0"/>
                  </a:lnTo>
                  <a:lnTo>
                    <a:pt x="64644" y="0"/>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7" name="Freeform 126"/>
            <p:cNvSpPr/>
            <p:nvPr/>
          </p:nvSpPr>
          <p:spPr>
            <a:xfrm>
              <a:off x="4410574" y="3708029"/>
              <a:ext cx="64295" cy="145841"/>
            </a:xfrm>
            <a:custGeom>
              <a:avLst/>
              <a:gdLst/>
              <a:ahLst/>
              <a:cxnLst/>
              <a:rect l="0" t="0" r="0" b="0"/>
              <a:pathLst>
                <a:path w="64644" h="146305">
                  <a:moveTo>
                    <a:pt x="32893" y="146304"/>
                  </a:moveTo>
                  <a:lnTo>
                    <a:pt x="15749" y="145287"/>
                  </a:lnTo>
                  <a:lnTo>
                    <a:pt x="0" y="144271"/>
                  </a:lnTo>
                  <a:lnTo>
                    <a:pt x="31243" y="0"/>
                  </a:lnTo>
                  <a:lnTo>
                    <a:pt x="64643" y="0"/>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8" name="Freeform 127"/>
            <p:cNvSpPr/>
            <p:nvPr/>
          </p:nvSpPr>
          <p:spPr>
            <a:xfrm>
              <a:off x="4376966" y="3708029"/>
              <a:ext cx="64295" cy="143189"/>
            </a:xfrm>
            <a:custGeom>
              <a:avLst/>
              <a:gdLst/>
              <a:ahLst/>
              <a:cxnLst/>
              <a:rect l="0" t="0" r="0" b="0"/>
              <a:pathLst>
                <a:path w="64009" h="144272">
                  <a:moveTo>
                    <a:pt x="32765" y="144271"/>
                  </a:moveTo>
                  <a:lnTo>
                    <a:pt x="0" y="143382"/>
                  </a:lnTo>
                  <a:lnTo>
                    <a:pt x="31241" y="0"/>
                  </a:lnTo>
                  <a:lnTo>
                    <a:pt x="64008" y="0"/>
                  </a:lnTo>
                  <a:close/>
                </a:path>
              </a:pathLst>
            </a:custGeom>
            <a:solidFill>
              <a:srgbClr val="9A9A9A"/>
            </a:solidFill>
            <a:ln w="0" cap="flat"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9" name="Freeform 128"/>
            <p:cNvSpPr/>
            <p:nvPr/>
          </p:nvSpPr>
          <p:spPr>
            <a:xfrm>
              <a:off x="4344818" y="3708029"/>
              <a:ext cx="64295" cy="143189"/>
            </a:xfrm>
            <a:custGeom>
              <a:avLst/>
              <a:gdLst/>
              <a:ahLst/>
              <a:cxnLst/>
              <a:rect l="0" t="0" r="0" b="0"/>
              <a:pathLst>
                <a:path w="63628" h="143383">
                  <a:moveTo>
                    <a:pt x="32894" y="143382"/>
                  </a:moveTo>
                  <a:lnTo>
                    <a:pt x="10669" y="142367"/>
                  </a:lnTo>
                  <a:lnTo>
                    <a:pt x="0" y="141731"/>
                  </a:lnTo>
                  <a:lnTo>
                    <a:pt x="30354" y="0"/>
                  </a:lnTo>
                  <a:lnTo>
                    <a:pt x="63627" y="0"/>
                  </a:lnTo>
                  <a:close/>
                </a:path>
              </a:pathLst>
            </a:custGeom>
            <a:solidFill>
              <a:srgbClr val="9D9D9D"/>
            </a:solidFill>
            <a:ln w="0" cap="flat" cmpd="sng" algn="ctr">
              <a:solidFill>
                <a:srgbClr val="9D9D9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0" name="Freeform 129"/>
            <p:cNvSpPr/>
            <p:nvPr/>
          </p:nvSpPr>
          <p:spPr>
            <a:xfrm>
              <a:off x="4311209" y="3706703"/>
              <a:ext cx="64295" cy="141864"/>
            </a:xfrm>
            <a:custGeom>
              <a:avLst/>
              <a:gdLst/>
              <a:ahLst/>
              <a:cxnLst/>
              <a:rect l="0" t="0" r="0" b="0"/>
              <a:pathLst>
                <a:path w="63629" h="142113">
                  <a:moveTo>
                    <a:pt x="32767" y="142112"/>
                  </a:moveTo>
                  <a:lnTo>
                    <a:pt x="0" y="141224"/>
                  </a:lnTo>
                  <a:lnTo>
                    <a:pt x="30226" y="0"/>
                  </a:lnTo>
                  <a:lnTo>
                    <a:pt x="63628" y="0"/>
                  </a:lnTo>
                  <a:close/>
                </a:path>
              </a:pathLst>
            </a:custGeom>
            <a:solidFill>
              <a:srgbClr val="A1A1A1"/>
            </a:solidFill>
            <a:ln w="0" cap="flat" cmpd="sng" algn="ctr">
              <a:solidFill>
                <a:srgbClr val="A1A1A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1" name="Freeform 130"/>
            <p:cNvSpPr/>
            <p:nvPr/>
          </p:nvSpPr>
          <p:spPr>
            <a:xfrm>
              <a:off x="4279061" y="3708029"/>
              <a:ext cx="62834" cy="140538"/>
            </a:xfrm>
            <a:custGeom>
              <a:avLst/>
              <a:gdLst/>
              <a:ahLst/>
              <a:cxnLst/>
              <a:rect l="0" t="0" r="0" b="0"/>
              <a:pathLst>
                <a:path w="63501" h="141351">
                  <a:moveTo>
                    <a:pt x="33273" y="141350"/>
                  </a:moveTo>
                  <a:lnTo>
                    <a:pt x="0" y="140843"/>
                  </a:lnTo>
                  <a:lnTo>
                    <a:pt x="30352" y="0"/>
                  </a:lnTo>
                  <a:lnTo>
                    <a:pt x="63500" y="0"/>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2" name="Freeform 131"/>
            <p:cNvSpPr/>
            <p:nvPr/>
          </p:nvSpPr>
          <p:spPr>
            <a:xfrm>
              <a:off x="4245453" y="3706703"/>
              <a:ext cx="64295" cy="140538"/>
            </a:xfrm>
            <a:custGeom>
              <a:avLst/>
              <a:gdLst/>
              <a:ahLst/>
              <a:cxnLst/>
              <a:rect l="0" t="0" r="0" b="0"/>
              <a:pathLst>
                <a:path w="63755" h="140589">
                  <a:moveTo>
                    <a:pt x="33402" y="140588"/>
                  </a:moveTo>
                  <a:lnTo>
                    <a:pt x="0" y="140207"/>
                  </a:lnTo>
                  <a:lnTo>
                    <a:pt x="30354" y="0"/>
                  </a:lnTo>
                  <a:lnTo>
                    <a:pt x="63754" y="0"/>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3" name="Freeform 132"/>
            <p:cNvSpPr/>
            <p:nvPr/>
          </p:nvSpPr>
          <p:spPr>
            <a:xfrm>
              <a:off x="4213305" y="3706703"/>
              <a:ext cx="62834" cy="140538"/>
            </a:xfrm>
            <a:custGeom>
              <a:avLst/>
              <a:gdLst/>
              <a:ahLst/>
              <a:cxnLst/>
              <a:rect l="0" t="0" r="0" b="0"/>
              <a:pathLst>
                <a:path w="62994" h="140208">
                  <a:moveTo>
                    <a:pt x="32639" y="140207"/>
                  </a:moveTo>
                  <a:lnTo>
                    <a:pt x="2032" y="139192"/>
                  </a:lnTo>
                  <a:lnTo>
                    <a:pt x="0" y="139192"/>
                  </a:lnTo>
                  <a:lnTo>
                    <a:pt x="30099" y="0"/>
                  </a:lnTo>
                  <a:lnTo>
                    <a:pt x="62993" y="0"/>
                  </a:lnTo>
                  <a:close/>
                </a:path>
              </a:pathLst>
            </a:custGeom>
            <a:solidFill>
              <a:srgbClr val="ACACAC"/>
            </a:solidFill>
            <a:ln w="0" cap="flat" cmpd="sng" algn="ctr">
              <a:solidFill>
                <a:srgbClr val="ACACA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4" name="Freeform 133"/>
            <p:cNvSpPr/>
            <p:nvPr/>
          </p:nvSpPr>
          <p:spPr>
            <a:xfrm>
              <a:off x="4179696" y="3708029"/>
              <a:ext cx="62834" cy="137886"/>
            </a:xfrm>
            <a:custGeom>
              <a:avLst/>
              <a:gdLst/>
              <a:ahLst/>
              <a:cxnLst/>
              <a:rect l="0" t="0" r="0" b="0"/>
              <a:pathLst>
                <a:path w="62993" h="139193">
                  <a:moveTo>
                    <a:pt x="33274" y="139192"/>
                  </a:moveTo>
                  <a:lnTo>
                    <a:pt x="0" y="138811"/>
                  </a:lnTo>
                  <a:lnTo>
                    <a:pt x="30354" y="0"/>
                  </a:lnTo>
                  <a:lnTo>
                    <a:pt x="62992" y="0"/>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5" name="Freeform 134"/>
            <p:cNvSpPr/>
            <p:nvPr/>
          </p:nvSpPr>
          <p:spPr>
            <a:xfrm>
              <a:off x="4146087" y="3706703"/>
              <a:ext cx="64295" cy="139212"/>
            </a:xfrm>
            <a:custGeom>
              <a:avLst/>
              <a:gdLst/>
              <a:ahLst/>
              <a:cxnLst/>
              <a:rect l="0" t="0" r="0" b="0"/>
              <a:pathLst>
                <a:path w="63120" h="139193">
                  <a:moveTo>
                    <a:pt x="33273" y="139192"/>
                  </a:moveTo>
                  <a:lnTo>
                    <a:pt x="0" y="138683"/>
                  </a:lnTo>
                  <a:lnTo>
                    <a:pt x="30226" y="0"/>
                  </a:lnTo>
                  <a:lnTo>
                    <a:pt x="63119" y="0"/>
                  </a:lnTo>
                  <a:close/>
                </a:path>
              </a:pathLst>
            </a:custGeom>
            <a:solidFill>
              <a:srgbClr val="B3B3B3"/>
            </a:solidFill>
            <a:ln w="0" cap="flat" cmpd="sng" algn="ctr">
              <a:solidFill>
                <a:srgbClr val="B3B3B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6" name="Freeform 135"/>
            <p:cNvSpPr/>
            <p:nvPr/>
          </p:nvSpPr>
          <p:spPr>
            <a:xfrm>
              <a:off x="4113940" y="3706703"/>
              <a:ext cx="62834" cy="139212"/>
            </a:xfrm>
            <a:custGeom>
              <a:avLst/>
              <a:gdLst/>
              <a:ahLst/>
              <a:cxnLst/>
              <a:rect l="0" t="0" r="0" b="0"/>
              <a:pathLst>
                <a:path w="63120" h="138684">
                  <a:moveTo>
                    <a:pt x="33273" y="138683"/>
                  </a:moveTo>
                  <a:lnTo>
                    <a:pt x="31369" y="138683"/>
                  </a:lnTo>
                  <a:lnTo>
                    <a:pt x="0" y="138683"/>
                  </a:lnTo>
                  <a:lnTo>
                    <a:pt x="29845" y="0"/>
                  </a:lnTo>
                  <a:lnTo>
                    <a:pt x="63119" y="0"/>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7" name="Freeform 136"/>
            <p:cNvSpPr/>
            <p:nvPr/>
          </p:nvSpPr>
          <p:spPr>
            <a:xfrm>
              <a:off x="4080330" y="3706703"/>
              <a:ext cx="62834" cy="139212"/>
            </a:xfrm>
            <a:custGeom>
              <a:avLst/>
              <a:gdLst/>
              <a:ahLst/>
              <a:cxnLst/>
              <a:rect l="0" t="0" r="0" b="0"/>
              <a:pathLst>
                <a:path w="62613" h="138684">
                  <a:moveTo>
                    <a:pt x="32767" y="138683"/>
                  </a:moveTo>
                  <a:lnTo>
                    <a:pt x="0" y="138683"/>
                  </a:lnTo>
                  <a:lnTo>
                    <a:pt x="29719" y="0"/>
                  </a:lnTo>
                  <a:lnTo>
                    <a:pt x="62612" y="0"/>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8" name="Freeform 137"/>
            <p:cNvSpPr/>
            <p:nvPr/>
          </p:nvSpPr>
          <p:spPr>
            <a:xfrm>
              <a:off x="4048183" y="3706703"/>
              <a:ext cx="61373" cy="139212"/>
            </a:xfrm>
            <a:custGeom>
              <a:avLst/>
              <a:gdLst/>
              <a:ahLst/>
              <a:cxnLst/>
              <a:rect l="0" t="0" r="0" b="0"/>
              <a:pathLst>
                <a:path w="62486" h="138684">
                  <a:moveTo>
                    <a:pt x="28194" y="138683"/>
                  </a:moveTo>
                  <a:lnTo>
                    <a:pt x="0" y="138683"/>
                  </a:lnTo>
                  <a:lnTo>
                    <a:pt x="29718" y="0"/>
                  </a:lnTo>
                  <a:lnTo>
                    <a:pt x="62485" y="0"/>
                  </a:lnTo>
                  <a:lnTo>
                    <a:pt x="32639" y="138683"/>
                  </a:lnTo>
                  <a:close/>
                </a:path>
              </a:pathLst>
            </a:custGeom>
            <a:solidFill>
              <a:srgbClr val="BEBEBE"/>
            </a:solidFill>
            <a:ln w="0" cap="flat" cmpd="sng" algn="ctr">
              <a:solidFill>
                <a:srgbClr val="BEBEB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9" name="Freeform 138"/>
            <p:cNvSpPr/>
            <p:nvPr/>
          </p:nvSpPr>
          <p:spPr>
            <a:xfrm>
              <a:off x="4014574" y="3708029"/>
              <a:ext cx="62834" cy="137886"/>
            </a:xfrm>
            <a:custGeom>
              <a:avLst/>
              <a:gdLst/>
              <a:ahLst/>
              <a:cxnLst/>
              <a:rect l="0" t="0" r="0" b="0"/>
              <a:pathLst>
                <a:path w="62612" h="138303">
                  <a:moveTo>
                    <a:pt x="32893" y="138302"/>
                  </a:moveTo>
                  <a:lnTo>
                    <a:pt x="0" y="138302"/>
                  </a:lnTo>
                  <a:lnTo>
                    <a:pt x="29846" y="0"/>
                  </a:lnTo>
                  <a:lnTo>
                    <a:pt x="62611" y="0"/>
                  </a:lnTo>
                  <a:close/>
                </a:path>
              </a:pathLst>
            </a:custGeom>
            <a:solidFill>
              <a:srgbClr val="C1C1C1"/>
            </a:solidFill>
            <a:ln w="0" cap="flat" cmpd="sng" algn="ctr">
              <a:solidFill>
                <a:srgbClr val="C1C1C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0" name="Freeform 139"/>
            <p:cNvSpPr/>
            <p:nvPr/>
          </p:nvSpPr>
          <p:spPr>
            <a:xfrm>
              <a:off x="3980965" y="3708029"/>
              <a:ext cx="62834" cy="137886"/>
            </a:xfrm>
            <a:custGeom>
              <a:avLst/>
              <a:gdLst/>
              <a:ahLst/>
              <a:cxnLst/>
              <a:rect l="0" t="0" r="0" b="0"/>
              <a:pathLst>
                <a:path w="62484" h="138303">
                  <a:moveTo>
                    <a:pt x="32638" y="138302"/>
                  </a:moveTo>
                  <a:lnTo>
                    <a:pt x="27177" y="138302"/>
                  </a:lnTo>
                  <a:lnTo>
                    <a:pt x="0" y="138302"/>
                  </a:lnTo>
                  <a:lnTo>
                    <a:pt x="29718" y="0"/>
                  </a:lnTo>
                  <a:lnTo>
                    <a:pt x="62483" y="0"/>
                  </a:lnTo>
                  <a:close/>
                </a:path>
              </a:pathLst>
            </a:custGeom>
            <a:solidFill>
              <a:srgbClr val="C5C5C5"/>
            </a:solidFill>
            <a:ln w="0" cap="flat" cmpd="sng" algn="ctr">
              <a:solidFill>
                <a:srgbClr val="C5C5C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1" name="Freeform 140"/>
            <p:cNvSpPr/>
            <p:nvPr/>
          </p:nvSpPr>
          <p:spPr>
            <a:xfrm>
              <a:off x="3948817" y="3708029"/>
              <a:ext cx="62834" cy="137886"/>
            </a:xfrm>
            <a:custGeom>
              <a:avLst/>
              <a:gdLst/>
              <a:ahLst/>
              <a:cxnLst/>
              <a:rect l="0" t="0" r="0" b="0"/>
              <a:pathLst>
                <a:path w="62612" h="138303">
                  <a:moveTo>
                    <a:pt x="32893" y="138302"/>
                  </a:moveTo>
                  <a:lnTo>
                    <a:pt x="0" y="137668"/>
                  </a:lnTo>
                  <a:lnTo>
                    <a:pt x="29718" y="0"/>
                  </a:lnTo>
                  <a:lnTo>
                    <a:pt x="62611" y="0"/>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2" name="Freeform 141"/>
            <p:cNvSpPr/>
            <p:nvPr/>
          </p:nvSpPr>
          <p:spPr>
            <a:xfrm>
              <a:off x="3942972" y="3706703"/>
              <a:ext cx="35070" cy="137886"/>
            </a:xfrm>
            <a:custGeom>
              <a:avLst/>
              <a:gdLst/>
              <a:ahLst/>
              <a:cxnLst/>
              <a:rect l="0" t="0" r="0" b="0"/>
              <a:pathLst>
                <a:path w="34292" h="138050">
                  <a:moveTo>
                    <a:pt x="4445" y="138049"/>
                  </a:moveTo>
                  <a:lnTo>
                    <a:pt x="0" y="138049"/>
                  </a:lnTo>
                  <a:lnTo>
                    <a:pt x="0" y="6476"/>
                  </a:lnTo>
                  <a:lnTo>
                    <a:pt x="1143" y="0"/>
                  </a:lnTo>
                  <a:lnTo>
                    <a:pt x="34291" y="0"/>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3" name="Freeform 142"/>
            <p:cNvSpPr/>
            <p:nvPr/>
          </p:nvSpPr>
          <p:spPr>
            <a:xfrm>
              <a:off x="3942972" y="3708029"/>
              <a:ext cx="1462" cy="5303"/>
            </a:xfrm>
            <a:custGeom>
              <a:avLst/>
              <a:gdLst/>
              <a:ahLst/>
              <a:cxnLst/>
              <a:rect l="0" t="0" r="0" b="0"/>
              <a:pathLst>
                <a:path w="1144" h="6096">
                  <a:moveTo>
                    <a:pt x="0" y="6095"/>
                  </a:moveTo>
                  <a:lnTo>
                    <a:pt x="0" y="0"/>
                  </a:lnTo>
                  <a:lnTo>
                    <a:pt x="1143" y="0"/>
                  </a:lnTo>
                  <a:close/>
                </a:path>
              </a:pathLst>
            </a:custGeom>
            <a:solidFill>
              <a:srgbClr val="D0D0D0"/>
            </a:solidFill>
            <a:ln w="0" cap="flat" cmpd="sng" algn="ctr">
              <a:solidFill>
                <a:srgbClr val="D0D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4" name="Freeform 143"/>
            <p:cNvSpPr/>
            <p:nvPr/>
          </p:nvSpPr>
          <p:spPr>
            <a:xfrm>
              <a:off x="3942972" y="3708029"/>
              <a:ext cx="1031647" cy="263839"/>
            </a:xfrm>
            <a:custGeom>
              <a:avLst/>
              <a:gdLst/>
              <a:ahLst/>
              <a:cxnLst/>
              <a:rect l="0" t="0" r="0" b="0"/>
              <a:pathLst>
                <a:path w="1030319" h="264371">
                  <a:moveTo>
                    <a:pt x="0" y="137550"/>
                  </a:moveTo>
                  <a:lnTo>
                    <a:pt x="133542" y="138526"/>
                  </a:lnTo>
                  <a:lnTo>
                    <a:pt x="270983" y="138526"/>
                  </a:lnTo>
                  <a:lnTo>
                    <a:pt x="412323" y="141452"/>
                  </a:lnTo>
                  <a:lnTo>
                    <a:pt x="550738" y="148281"/>
                  </a:lnTo>
                  <a:lnTo>
                    <a:pt x="618971" y="155110"/>
                  </a:lnTo>
                  <a:lnTo>
                    <a:pt x="687204" y="162914"/>
                  </a:lnTo>
                  <a:lnTo>
                    <a:pt x="751538" y="171694"/>
                  </a:lnTo>
                  <a:lnTo>
                    <a:pt x="813922" y="185352"/>
                  </a:lnTo>
                  <a:lnTo>
                    <a:pt x="874357" y="199985"/>
                  </a:lnTo>
                  <a:lnTo>
                    <a:pt x="929918" y="217544"/>
                  </a:lnTo>
                  <a:lnTo>
                    <a:pt x="982555" y="239006"/>
                  </a:lnTo>
                  <a:lnTo>
                    <a:pt x="1030318" y="264370"/>
                  </a:lnTo>
                  <a:lnTo>
                    <a:pt x="1030318" y="0"/>
                  </a:lnTo>
                  <a:lnTo>
                    <a:pt x="0"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5" name="Freeform 144"/>
            <p:cNvSpPr/>
            <p:nvPr/>
          </p:nvSpPr>
          <p:spPr>
            <a:xfrm>
              <a:off x="3576197" y="3697422"/>
              <a:ext cx="369697" cy="155121"/>
            </a:xfrm>
            <a:custGeom>
              <a:avLst/>
              <a:gdLst/>
              <a:ahLst/>
              <a:cxnLst/>
              <a:rect l="0" t="0" r="0" b="0"/>
              <a:pathLst>
                <a:path w="369572" h="155449">
                  <a:moveTo>
                    <a:pt x="0" y="0"/>
                  </a:moveTo>
                  <a:lnTo>
                    <a:pt x="369571" y="0"/>
                  </a:lnTo>
                  <a:lnTo>
                    <a:pt x="369571" y="155448"/>
                  </a:lnTo>
                  <a:lnTo>
                    <a:pt x="0" y="155448"/>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6" name="Freeform 145"/>
            <p:cNvSpPr/>
            <p:nvPr/>
          </p:nvSpPr>
          <p:spPr>
            <a:xfrm>
              <a:off x="3577658" y="3697422"/>
              <a:ext cx="368237" cy="155121"/>
            </a:xfrm>
            <a:custGeom>
              <a:avLst/>
              <a:gdLst/>
              <a:ahLst/>
              <a:cxnLst/>
              <a:rect l="0" t="0" r="0" b="0"/>
              <a:pathLst>
                <a:path w="368458" h="155112">
                  <a:moveTo>
                    <a:pt x="0" y="155111"/>
                  </a:moveTo>
                  <a:lnTo>
                    <a:pt x="368457" y="155111"/>
                  </a:lnTo>
                  <a:lnTo>
                    <a:pt x="368457" y="0"/>
                  </a:lnTo>
                  <a:lnTo>
                    <a:pt x="0"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7" name="Freeform 146"/>
            <p:cNvSpPr/>
            <p:nvPr/>
          </p:nvSpPr>
          <p:spPr>
            <a:xfrm>
              <a:off x="4973159" y="3706703"/>
              <a:ext cx="188502" cy="334109"/>
            </a:xfrm>
            <a:custGeom>
              <a:avLst/>
              <a:gdLst/>
              <a:ahLst/>
              <a:cxnLst/>
              <a:rect l="0" t="0" r="0" b="0"/>
              <a:pathLst>
                <a:path w="187834" h="333502">
                  <a:moveTo>
                    <a:pt x="0" y="0"/>
                  </a:moveTo>
                  <a:lnTo>
                    <a:pt x="187833" y="0"/>
                  </a:lnTo>
                  <a:lnTo>
                    <a:pt x="187833" y="333501"/>
                  </a:lnTo>
                  <a:lnTo>
                    <a:pt x="0" y="333501"/>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8" name="Freeform 147"/>
            <p:cNvSpPr/>
            <p:nvPr/>
          </p:nvSpPr>
          <p:spPr>
            <a:xfrm>
              <a:off x="4974619" y="3706703"/>
              <a:ext cx="187041" cy="334109"/>
            </a:xfrm>
            <a:custGeom>
              <a:avLst/>
              <a:gdLst/>
              <a:ahLst/>
              <a:cxnLst/>
              <a:rect l="0" t="0" r="0" b="0"/>
              <a:pathLst>
                <a:path w="187153" h="334612">
                  <a:moveTo>
                    <a:pt x="0" y="334611"/>
                  </a:moveTo>
                  <a:lnTo>
                    <a:pt x="187152" y="334611"/>
                  </a:lnTo>
                  <a:lnTo>
                    <a:pt x="187152" y="0"/>
                  </a:lnTo>
                  <a:lnTo>
                    <a:pt x="0"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9" name="Freeform 148"/>
            <p:cNvSpPr/>
            <p:nvPr/>
          </p:nvSpPr>
          <p:spPr>
            <a:xfrm>
              <a:off x="4907402" y="3428279"/>
              <a:ext cx="318554" cy="279750"/>
            </a:xfrm>
            <a:custGeom>
              <a:avLst/>
              <a:gdLst/>
              <a:ahLst/>
              <a:cxnLst/>
              <a:rect l="0" t="0" r="0" b="0"/>
              <a:pathLst>
                <a:path w="319025" h="278513">
                  <a:moveTo>
                    <a:pt x="22732" y="246635"/>
                  </a:moveTo>
                  <a:lnTo>
                    <a:pt x="40386" y="213361"/>
                  </a:lnTo>
                  <a:lnTo>
                    <a:pt x="53594" y="179198"/>
                  </a:lnTo>
                  <a:lnTo>
                    <a:pt x="63119" y="143764"/>
                  </a:lnTo>
                  <a:lnTo>
                    <a:pt x="69214" y="107950"/>
                  </a:lnTo>
                  <a:lnTo>
                    <a:pt x="72389" y="71629"/>
                  </a:lnTo>
                  <a:lnTo>
                    <a:pt x="74294" y="0"/>
                  </a:lnTo>
                  <a:lnTo>
                    <a:pt x="245363" y="0"/>
                  </a:lnTo>
                  <a:lnTo>
                    <a:pt x="249300" y="79630"/>
                  </a:lnTo>
                  <a:lnTo>
                    <a:pt x="253364" y="117603"/>
                  </a:lnTo>
                  <a:lnTo>
                    <a:pt x="259461" y="153924"/>
                  </a:lnTo>
                  <a:lnTo>
                    <a:pt x="268096" y="188214"/>
                  </a:lnTo>
                  <a:lnTo>
                    <a:pt x="280669" y="220981"/>
                  </a:lnTo>
                  <a:lnTo>
                    <a:pt x="297306" y="251333"/>
                  </a:lnTo>
                  <a:lnTo>
                    <a:pt x="319024" y="278512"/>
                  </a:lnTo>
                  <a:lnTo>
                    <a:pt x="0" y="278512"/>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0" name="Freeform 149"/>
            <p:cNvSpPr/>
            <p:nvPr/>
          </p:nvSpPr>
          <p:spPr>
            <a:xfrm>
              <a:off x="4907402" y="3429605"/>
              <a:ext cx="318554" cy="278424"/>
            </a:xfrm>
            <a:custGeom>
              <a:avLst/>
              <a:gdLst/>
              <a:ahLst/>
              <a:cxnLst/>
              <a:rect l="0" t="0" r="0" b="0"/>
              <a:pathLst>
                <a:path w="318745" h="279005">
                  <a:moveTo>
                    <a:pt x="0" y="279004"/>
                  </a:moveTo>
                  <a:lnTo>
                    <a:pt x="318744" y="279004"/>
                  </a:lnTo>
                  <a:lnTo>
                    <a:pt x="297300" y="250714"/>
                  </a:lnTo>
                  <a:lnTo>
                    <a:pt x="279754" y="221447"/>
                  </a:lnTo>
                  <a:lnTo>
                    <a:pt x="268057" y="188279"/>
                  </a:lnTo>
                  <a:lnTo>
                    <a:pt x="260259" y="153160"/>
                  </a:lnTo>
                  <a:lnTo>
                    <a:pt x="253436" y="117065"/>
                  </a:lnTo>
                  <a:lnTo>
                    <a:pt x="249537" y="79994"/>
                  </a:lnTo>
                  <a:lnTo>
                    <a:pt x="245638" y="0"/>
                  </a:lnTo>
                  <a:lnTo>
                    <a:pt x="74081" y="0"/>
                  </a:lnTo>
                  <a:lnTo>
                    <a:pt x="72132" y="72190"/>
                  </a:lnTo>
                  <a:lnTo>
                    <a:pt x="69208" y="108285"/>
                  </a:lnTo>
                  <a:lnTo>
                    <a:pt x="62384" y="144380"/>
                  </a:lnTo>
                  <a:lnTo>
                    <a:pt x="52637" y="178524"/>
                  </a:lnTo>
                  <a:lnTo>
                    <a:pt x="39965" y="213643"/>
                  </a:lnTo>
                  <a:lnTo>
                    <a:pt x="22419" y="246811"/>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1" name="Freeform 150"/>
            <p:cNvSpPr/>
            <p:nvPr/>
          </p:nvSpPr>
          <p:spPr>
            <a:xfrm>
              <a:off x="3200654" y="5654345"/>
              <a:ext cx="1055027" cy="218761"/>
            </a:xfrm>
            <a:custGeom>
              <a:avLst/>
              <a:gdLst/>
              <a:ahLst/>
              <a:cxnLst/>
              <a:rect l="0" t="0" r="0" b="0"/>
              <a:pathLst>
                <a:path w="1055370" h="217806">
                  <a:moveTo>
                    <a:pt x="3047" y="97917"/>
                  </a:moveTo>
                  <a:lnTo>
                    <a:pt x="11175" y="86740"/>
                  </a:lnTo>
                  <a:lnTo>
                    <a:pt x="23748" y="76581"/>
                  </a:lnTo>
                  <a:lnTo>
                    <a:pt x="41782" y="66420"/>
                  </a:lnTo>
                  <a:lnTo>
                    <a:pt x="64135" y="57023"/>
                  </a:lnTo>
                  <a:lnTo>
                    <a:pt x="90424" y="47878"/>
                  </a:lnTo>
                  <a:lnTo>
                    <a:pt x="120649" y="39243"/>
                  </a:lnTo>
                  <a:lnTo>
                    <a:pt x="154940" y="31876"/>
                  </a:lnTo>
                  <a:lnTo>
                    <a:pt x="192278" y="24764"/>
                  </a:lnTo>
                  <a:lnTo>
                    <a:pt x="232663" y="18542"/>
                  </a:lnTo>
                  <a:lnTo>
                    <a:pt x="276605" y="13081"/>
                  </a:lnTo>
                  <a:lnTo>
                    <a:pt x="322580" y="8508"/>
                  </a:lnTo>
                  <a:lnTo>
                    <a:pt x="370967" y="4952"/>
                  </a:lnTo>
                  <a:lnTo>
                    <a:pt x="421512" y="2032"/>
                  </a:lnTo>
                  <a:lnTo>
                    <a:pt x="527938" y="0"/>
                  </a:lnTo>
                  <a:lnTo>
                    <a:pt x="634492" y="2032"/>
                  </a:lnTo>
                  <a:lnTo>
                    <a:pt x="684911" y="4952"/>
                  </a:lnTo>
                  <a:lnTo>
                    <a:pt x="733298" y="8508"/>
                  </a:lnTo>
                  <a:lnTo>
                    <a:pt x="779272" y="13081"/>
                  </a:lnTo>
                  <a:lnTo>
                    <a:pt x="822579" y="18542"/>
                  </a:lnTo>
                  <a:lnTo>
                    <a:pt x="863599" y="24764"/>
                  </a:lnTo>
                  <a:lnTo>
                    <a:pt x="900937" y="31876"/>
                  </a:lnTo>
                  <a:lnTo>
                    <a:pt x="935228" y="39243"/>
                  </a:lnTo>
                  <a:lnTo>
                    <a:pt x="965454" y="47878"/>
                  </a:lnTo>
                  <a:lnTo>
                    <a:pt x="991742" y="57023"/>
                  </a:lnTo>
                  <a:lnTo>
                    <a:pt x="1014094" y="66420"/>
                  </a:lnTo>
                  <a:lnTo>
                    <a:pt x="1031621" y="76581"/>
                  </a:lnTo>
                  <a:lnTo>
                    <a:pt x="1044701" y="86740"/>
                  </a:lnTo>
                  <a:lnTo>
                    <a:pt x="1052830" y="97917"/>
                  </a:lnTo>
                  <a:lnTo>
                    <a:pt x="1055369" y="108965"/>
                  </a:lnTo>
                  <a:lnTo>
                    <a:pt x="1052830" y="120014"/>
                  </a:lnTo>
                  <a:lnTo>
                    <a:pt x="1044701" y="130556"/>
                  </a:lnTo>
                  <a:lnTo>
                    <a:pt x="1031621" y="141224"/>
                  </a:lnTo>
                  <a:lnTo>
                    <a:pt x="1014094" y="151257"/>
                  </a:lnTo>
                  <a:lnTo>
                    <a:pt x="991742" y="160908"/>
                  </a:lnTo>
                  <a:lnTo>
                    <a:pt x="965454" y="169926"/>
                  </a:lnTo>
                  <a:lnTo>
                    <a:pt x="935228" y="178181"/>
                  </a:lnTo>
                  <a:lnTo>
                    <a:pt x="900937" y="186182"/>
                  </a:lnTo>
                  <a:lnTo>
                    <a:pt x="863599" y="193167"/>
                  </a:lnTo>
                  <a:lnTo>
                    <a:pt x="822579" y="199263"/>
                  </a:lnTo>
                  <a:lnTo>
                    <a:pt x="779272" y="204851"/>
                  </a:lnTo>
                  <a:lnTo>
                    <a:pt x="733298" y="209423"/>
                  </a:lnTo>
                  <a:lnTo>
                    <a:pt x="684911" y="212851"/>
                  </a:lnTo>
                  <a:lnTo>
                    <a:pt x="634492" y="215392"/>
                  </a:lnTo>
                  <a:lnTo>
                    <a:pt x="527938" y="217805"/>
                  </a:lnTo>
                  <a:lnTo>
                    <a:pt x="421512" y="215392"/>
                  </a:lnTo>
                  <a:lnTo>
                    <a:pt x="370967" y="212851"/>
                  </a:lnTo>
                  <a:lnTo>
                    <a:pt x="322580" y="209423"/>
                  </a:lnTo>
                  <a:lnTo>
                    <a:pt x="276605" y="204851"/>
                  </a:lnTo>
                  <a:lnTo>
                    <a:pt x="232663" y="199263"/>
                  </a:lnTo>
                  <a:lnTo>
                    <a:pt x="192278" y="193167"/>
                  </a:lnTo>
                  <a:lnTo>
                    <a:pt x="154940" y="186182"/>
                  </a:lnTo>
                  <a:lnTo>
                    <a:pt x="120649" y="178181"/>
                  </a:lnTo>
                  <a:lnTo>
                    <a:pt x="90424" y="169926"/>
                  </a:lnTo>
                  <a:lnTo>
                    <a:pt x="64135" y="160908"/>
                  </a:lnTo>
                  <a:lnTo>
                    <a:pt x="41782" y="151257"/>
                  </a:lnTo>
                  <a:lnTo>
                    <a:pt x="23748" y="141224"/>
                  </a:lnTo>
                  <a:lnTo>
                    <a:pt x="11175" y="130556"/>
                  </a:lnTo>
                  <a:lnTo>
                    <a:pt x="3047" y="120014"/>
                  </a:lnTo>
                  <a:lnTo>
                    <a:pt x="0" y="108965"/>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2" name="Freeform 151"/>
            <p:cNvSpPr/>
            <p:nvPr/>
          </p:nvSpPr>
          <p:spPr>
            <a:xfrm>
              <a:off x="3200654" y="5654345"/>
              <a:ext cx="1055027" cy="217436"/>
            </a:xfrm>
            <a:custGeom>
              <a:avLst/>
              <a:gdLst/>
              <a:ahLst/>
              <a:cxnLst/>
              <a:rect l="0" t="0" r="0" b="0"/>
              <a:pathLst>
                <a:path w="1054688" h="217546">
                  <a:moveTo>
                    <a:pt x="0" y="110236"/>
                  </a:moveTo>
                  <a:lnTo>
                    <a:pt x="2924" y="119991"/>
                  </a:lnTo>
                  <a:lnTo>
                    <a:pt x="10722" y="130722"/>
                  </a:lnTo>
                  <a:lnTo>
                    <a:pt x="24368" y="141453"/>
                  </a:lnTo>
                  <a:lnTo>
                    <a:pt x="40939" y="152184"/>
                  </a:lnTo>
                  <a:lnTo>
                    <a:pt x="64333" y="161939"/>
                  </a:lnTo>
                  <a:lnTo>
                    <a:pt x="90652" y="169743"/>
                  </a:lnTo>
                  <a:lnTo>
                    <a:pt x="119895" y="179499"/>
                  </a:lnTo>
                  <a:lnTo>
                    <a:pt x="154986" y="187303"/>
                  </a:lnTo>
                  <a:lnTo>
                    <a:pt x="192027" y="194132"/>
                  </a:lnTo>
                  <a:lnTo>
                    <a:pt x="231992" y="199009"/>
                  </a:lnTo>
                  <a:lnTo>
                    <a:pt x="275856" y="205838"/>
                  </a:lnTo>
                  <a:lnTo>
                    <a:pt x="322644" y="209740"/>
                  </a:lnTo>
                  <a:lnTo>
                    <a:pt x="371382" y="213642"/>
                  </a:lnTo>
                  <a:lnTo>
                    <a:pt x="422070" y="215593"/>
                  </a:lnTo>
                  <a:lnTo>
                    <a:pt x="527343" y="217545"/>
                  </a:lnTo>
                  <a:lnTo>
                    <a:pt x="634567" y="215593"/>
                  </a:lnTo>
                  <a:lnTo>
                    <a:pt x="685254" y="213642"/>
                  </a:lnTo>
                  <a:lnTo>
                    <a:pt x="733017" y="209740"/>
                  </a:lnTo>
                  <a:lnTo>
                    <a:pt x="779806" y="205838"/>
                  </a:lnTo>
                  <a:lnTo>
                    <a:pt x="822695" y="199009"/>
                  </a:lnTo>
                  <a:lnTo>
                    <a:pt x="863634" y="194132"/>
                  </a:lnTo>
                  <a:lnTo>
                    <a:pt x="901650" y="187303"/>
                  </a:lnTo>
                  <a:lnTo>
                    <a:pt x="934792" y="179499"/>
                  </a:lnTo>
                  <a:lnTo>
                    <a:pt x="965010" y="169743"/>
                  </a:lnTo>
                  <a:lnTo>
                    <a:pt x="992303" y="161939"/>
                  </a:lnTo>
                  <a:lnTo>
                    <a:pt x="1013747" y="152184"/>
                  </a:lnTo>
                  <a:lnTo>
                    <a:pt x="1032268" y="141453"/>
                  </a:lnTo>
                  <a:lnTo>
                    <a:pt x="1043965" y="130722"/>
                  </a:lnTo>
                  <a:lnTo>
                    <a:pt x="1051763" y="119991"/>
                  </a:lnTo>
                  <a:lnTo>
                    <a:pt x="1054687" y="110236"/>
                  </a:lnTo>
                  <a:lnTo>
                    <a:pt x="1051763" y="99505"/>
                  </a:lnTo>
                  <a:lnTo>
                    <a:pt x="1043965" y="86823"/>
                  </a:lnTo>
                  <a:lnTo>
                    <a:pt x="1032268" y="78043"/>
                  </a:lnTo>
                  <a:lnTo>
                    <a:pt x="1013747" y="67312"/>
                  </a:lnTo>
                  <a:lnTo>
                    <a:pt x="992303" y="57557"/>
                  </a:lnTo>
                  <a:lnTo>
                    <a:pt x="965010" y="48777"/>
                  </a:lnTo>
                  <a:lnTo>
                    <a:pt x="934792" y="39997"/>
                  </a:lnTo>
                  <a:lnTo>
                    <a:pt x="901650" y="32193"/>
                  </a:lnTo>
                  <a:lnTo>
                    <a:pt x="863634" y="25364"/>
                  </a:lnTo>
                  <a:lnTo>
                    <a:pt x="822695" y="18535"/>
                  </a:lnTo>
                  <a:lnTo>
                    <a:pt x="779806" y="13657"/>
                  </a:lnTo>
                  <a:lnTo>
                    <a:pt x="733017" y="9755"/>
                  </a:lnTo>
                  <a:lnTo>
                    <a:pt x="685254" y="5853"/>
                  </a:lnTo>
                  <a:lnTo>
                    <a:pt x="634567" y="2927"/>
                  </a:lnTo>
                  <a:lnTo>
                    <a:pt x="527343" y="0"/>
                  </a:lnTo>
                  <a:lnTo>
                    <a:pt x="422070" y="2927"/>
                  </a:lnTo>
                  <a:lnTo>
                    <a:pt x="371382" y="5853"/>
                  </a:lnTo>
                  <a:lnTo>
                    <a:pt x="322644" y="9755"/>
                  </a:lnTo>
                  <a:lnTo>
                    <a:pt x="275856" y="13657"/>
                  </a:lnTo>
                  <a:lnTo>
                    <a:pt x="231992" y="18535"/>
                  </a:lnTo>
                  <a:lnTo>
                    <a:pt x="192027" y="25364"/>
                  </a:lnTo>
                  <a:lnTo>
                    <a:pt x="154986" y="32193"/>
                  </a:lnTo>
                  <a:lnTo>
                    <a:pt x="119895" y="39997"/>
                  </a:lnTo>
                  <a:lnTo>
                    <a:pt x="90652" y="48777"/>
                  </a:lnTo>
                  <a:lnTo>
                    <a:pt x="64333" y="57557"/>
                  </a:lnTo>
                  <a:lnTo>
                    <a:pt x="40939" y="67312"/>
                  </a:lnTo>
                  <a:lnTo>
                    <a:pt x="24368" y="78043"/>
                  </a:lnTo>
                  <a:lnTo>
                    <a:pt x="10722" y="86823"/>
                  </a:lnTo>
                  <a:lnTo>
                    <a:pt x="2924" y="99505"/>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3" name="Freeform 152"/>
            <p:cNvSpPr/>
            <p:nvPr/>
          </p:nvSpPr>
          <p:spPr>
            <a:xfrm>
              <a:off x="3200654" y="5764388"/>
              <a:ext cx="1055027" cy="217436"/>
            </a:xfrm>
            <a:custGeom>
              <a:avLst/>
              <a:gdLst/>
              <a:ahLst/>
              <a:cxnLst/>
              <a:rect l="0" t="0" r="0" b="0"/>
              <a:pathLst>
                <a:path w="1055370" h="218061">
                  <a:moveTo>
                    <a:pt x="0" y="0"/>
                  </a:moveTo>
                  <a:lnTo>
                    <a:pt x="3047" y="11049"/>
                  </a:lnTo>
                  <a:lnTo>
                    <a:pt x="11175" y="21591"/>
                  </a:lnTo>
                  <a:lnTo>
                    <a:pt x="23748" y="32259"/>
                  </a:lnTo>
                  <a:lnTo>
                    <a:pt x="41782" y="42292"/>
                  </a:lnTo>
                  <a:lnTo>
                    <a:pt x="64135" y="51943"/>
                  </a:lnTo>
                  <a:lnTo>
                    <a:pt x="90424" y="60961"/>
                  </a:lnTo>
                  <a:lnTo>
                    <a:pt x="120649" y="69216"/>
                  </a:lnTo>
                  <a:lnTo>
                    <a:pt x="154940" y="77217"/>
                  </a:lnTo>
                  <a:lnTo>
                    <a:pt x="192278" y="84202"/>
                  </a:lnTo>
                  <a:lnTo>
                    <a:pt x="232663" y="90298"/>
                  </a:lnTo>
                  <a:lnTo>
                    <a:pt x="276605" y="95886"/>
                  </a:lnTo>
                  <a:lnTo>
                    <a:pt x="322580" y="100458"/>
                  </a:lnTo>
                  <a:lnTo>
                    <a:pt x="370967" y="103886"/>
                  </a:lnTo>
                  <a:lnTo>
                    <a:pt x="421512" y="106427"/>
                  </a:lnTo>
                  <a:lnTo>
                    <a:pt x="527938" y="108840"/>
                  </a:lnTo>
                  <a:lnTo>
                    <a:pt x="634492" y="106427"/>
                  </a:lnTo>
                  <a:lnTo>
                    <a:pt x="684911" y="103886"/>
                  </a:lnTo>
                  <a:lnTo>
                    <a:pt x="733298" y="100458"/>
                  </a:lnTo>
                  <a:lnTo>
                    <a:pt x="779272" y="95886"/>
                  </a:lnTo>
                  <a:lnTo>
                    <a:pt x="822579" y="90298"/>
                  </a:lnTo>
                  <a:lnTo>
                    <a:pt x="863599" y="84202"/>
                  </a:lnTo>
                  <a:lnTo>
                    <a:pt x="900937" y="77217"/>
                  </a:lnTo>
                  <a:lnTo>
                    <a:pt x="935228" y="69216"/>
                  </a:lnTo>
                  <a:lnTo>
                    <a:pt x="965454" y="60961"/>
                  </a:lnTo>
                  <a:lnTo>
                    <a:pt x="991742" y="51943"/>
                  </a:lnTo>
                  <a:lnTo>
                    <a:pt x="1014094" y="42292"/>
                  </a:lnTo>
                  <a:lnTo>
                    <a:pt x="1031621" y="32259"/>
                  </a:lnTo>
                  <a:lnTo>
                    <a:pt x="1044701" y="21591"/>
                  </a:lnTo>
                  <a:lnTo>
                    <a:pt x="1052830" y="11049"/>
                  </a:lnTo>
                  <a:lnTo>
                    <a:pt x="1055369" y="0"/>
                  </a:lnTo>
                  <a:lnTo>
                    <a:pt x="1050924" y="29846"/>
                  </a:lnTo>
                  <a:lnTo>
                    <a:pt x="1041273" y="57023"/>
                  </a:lnTo>
                  <a:lnTo>
                    <a:pt x="1027049" y="81661"/>
                  </a:lnTo>
                  <a:lnTo>
                    <a:pt x="1009015" y="103886"/>
                  </a:lnTo>
                  <a:lnTo>
                    <a:pt x="987171" y="124079"/>
                  </a:lnTo>
                  <a:lnTo>
                    <a:pt x="961009" y="141733"/>
                  </a:lnTo>
                  <a:lnTo>
                    <a:pt x="931163" y="157354"/>
                  </a:lnTo>
                  <a:lnTo>
                    <a:pt x="898398" y="171069"/>
                  </a:lnTo>
                  <a:lnTo>
                    <a:pt x="861441" y="182627"/>
                  </a:lnTo>
                  <a:lnTo>
                    <a:pt x="822198" y="192786"/>
                  </a:lnTo>
                  <a:lnTo>
                    <a:pt x="779780" y="200787"/>
                  </a:lnTo>
                  <a:lnTo>
                    <a:pt x="734822" y="207392"/>
                  </a:lnTo>
                  <a:lnTo>
                    <a:pt x="687450" y="211963"/>
                  </a:lnTo>
                  <a:lnTo>
                    <a:pt x="638048" y="215519"/>
                  </a:lnTo>
                  <a:lnTo>
                    <a:pt x="585978" y="217424"/>
                  </a:lnTo>
                  <a:lnTo>
                    <a:pt x="532511" y="218060"/>
                  </a:lnTo>
                  <a:lnTo>
                    <a:pt x="478536" y="217043"/>
                  </a:lnTo>
                  <a:lnTo>
                    <a:pt x="426974" y="214885"/>
                  </a:lnTo>
                  <a:lnTo>
                    <a:pt x="377062" y="210948"/>
                  </a:lnTo>
                  <a:lnTo>
                    <a:pt x="330073" y="205360"/>
                  </a:lnTo>
                  <a:lnTo>
                    <a:pt x="285115" y="198248"/>
                  </a:lnTo>
                  <a:lnTo>
                    <a:pt x="242824" y="189230"/>
                  </a:lnTo>
                  <a:lnTo>
                    <a:pt x="203454" y="178690"/>
                  </a:lnTo>
                  <a:lnTo>
                    <a:pt x="166624" y="165990"/>
                  </a:lnTo>
                  <a:lnTo>
                    <a:pt x="133223" y="151892"/>
                  </a:lnTo>
                  <a:lnTo>
                    <a:pt x="102997" y="135763"/>
                  </a:lnTo>
                  <a:lnTo>
                    <a:pt x="76707" y="117984"/>
                  </a:lnTo>
                  <a:lnTo>
                    <a:pt x="53467" y="98425"/>
                  </a:lnTo>
                  <a:lnTo>
                    <a:pt x="33781" y="76581"/>
                  </a:lnTo>
                  <a:lnTo>
                    <a:pt x="18669" y="52960"/>
                  </a:lnTo>
                  <a:lnTo>
                    <a:pt x="7112" y="27686"/>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4" name="Freeform 153"/>
            <p:cNvSpPr/>
            <p:nvPr/>
          </p:nvSpPr>
          <p:spPr>
            <a:xfrm>
              <a:off x="3200654" y="5764388"/>
              <a:ext cx="1055027" cy="217436"/>
            </a:xfrm>
            <a:custGeom>
              <a:avLst/>
              <a:gdLst/>
              <a:ahLst/>
              <a:cxnLst/>
              <a:rect l="0" t="0" r="0" b="0"/>
              <a:pathLst>
                <a:path w="1054688" h="217546">
                  <a:moveTo>
                    <a:pt x="0" y="0"/>
                  </a:moveTo>
                  <a:lnTo>
                    <a:pt x="2924" y="9756"/>
                  </a:lnTo>
                  <a:lnTo>
                    <a:pt x="10722" y="20487"/>
                  </a:lnTo>
                  <a:lnTo>
                    <a:pt x="24368" y="31217"/>
                  </a:lnTo>
                  <a:lnTo>
                    <a:pt x="40939" y="41949"/>
                  </a:lnTo>
                  <a:lnTo>
                    <a:pt x="64333" y="51704"/>
                  </a:lnTo>
                  <a:lnTo>
                    <a:pt x="90652" y="59508"/>
                  </a:lnTo>
                  <a:lnTo>
                    <a:pt x="119895" y="69264"/>
                  </a:lnTo>
                  <a:lnTo>
                    <a:pt x="154986" y="77068"/>
                  </a:lnTo>
                  <a:lnTo>
                    <a:pt x="192027" y="83896"/>
                  </a:lnTo>
                  <a:lnTo>
                    <a:pt x="231992" y="88774"/>
                  </a:lnTo>
                  <a:lnTo>
                    <a:pt x="275856" y="95603"/>
                  </a:lnTo>
                  <a:lnTo>
                    <a:pt x="322644" y="99505"/>
                  </a:lnTo>
                  <a:lnTo>
                    <a:pt x="371382" y="103407"/>
                  </a:lnTo>
                  <a:lnTo>
                    <a:pt x="422070" y="105358"/>
                  </a:lnTo>
                  <a:lnTo>
                    <a:pt x="527343" y="107309"/>
                  </a:lnTo>
                  <a:lnTo>
                    <a:pt x="634567" y="105358"/>
                  </a:lnTo>
                  <a:lnTo>
                    <a:pt x="685254" y="103407"/>
                  </a:lnTo>
                  <a:lnTo>
                    <a:pt x="733017" y="99505"/>
                  </a:lnTo>
                  <a:lnTo>
                    <a:pt x="779806" y="95603"/>
                  </a:lnTo>
                  <a:lnTo>
                    <a:pt x="822695" y="88774"/>
                  </a:lnTo>
                  <a:lnTo>
                    <a:pt x="863634" y="83896"/>
                  </a:lnTo>
                  <a:lnTo>
                    <a:pt x="901650" y="77068"/>
                  </a:lnTo>
                  <a:lnTo>
                    <a:pt x="934792" y="69264"/>
                  </a:lnTo>
                  <a:lnTo>
                    <a:pt x="965010" y="59508"/>
                  </a:lnTo>
                  <a:lnTo>
                    <a:pt x="992303" y="51704"/>
                  </a:lnTo>
                  <a:lnTo>
                    <a:pt x="1013747" y="41949"/>
                  </a:lnTo>
                  <a:lnTo>
                    <a:pt x="1032268" y="31217"/>
                  </a:lnTo>
                  <a:lnTo>
                    <a:pt x="1043965" y="20487"/>
                  </a:lnTo>
                  <a:lnTo>
                    <a:pt x="1051763" y="9756"/>
                  </a:lnTo>
                  <a:lnTo>
                    <a:pt x="1054687" y="0"/>
                  </a:lnTo>
                  <a:lnTo>
                    <a:pt x="1050788" y="29266"/>
                  </a:lnTo>
                  <a:lnTo>
                    <a:pt x="1041041" y="55606"/>
                  </a:lnTo>
                  <a:lnTo>
                    <a:pt x="1026419" y="80970"/>
                  </a:lnTo>
                  <a:lnTo>
                    <a:pt x="1009848" y="103407"/>
                  </a:lnTo>
                  <a:lnTo>
                    <a:pt x="986454" y="123894"/>
                  </a:lnTo>
                  <a:lnTo>
                    <a:pt x="961110" y="141453"/>
                  </a:lnTo>
                  <a:lnTo>
                    <a:pt x="930893" y="157062"/>
                  </a:lnTo>
                  <a:lnTo>
                    <a:pt x="898726" y="170719"/>
                  </a:lnTo>
                  <a:lnTo>
                    <a:pt x="860711" y="182426"/>
                  </a:lnTo>
                  <a:lnTo>
                    <a:pt x="822695" y="192181"/>
                  </a:lnTo>
                  <a:lnTo>
                    <a:pt x="779806" y="199985"/>
                  </a:lnTo>
                  <a:lnTo>
                    <a:pt x="733992" y="206814"/>
                  </a:lnTo>
                  <a:lnTo>
                    <a:pt x="687204" y="211692"/>
                  </a:lnTo>
                  <a:lnTo>
                    <a:pt x="638466" y="214618"/>
                  </a:lnTo>
                  <a:lnTo>
                    <a:pt x="585829" y="217545"/>
                  </a:lnTo>
                  <a:lnTo>
                    <a:pt x="532217" y="217545"/>
                  </a:lnTo>
                  <a:lnTo>
                    <a:pt x="477631" y="215594"/>
                  </a:lnTo>
                  <a:lnTo>
                    <a:pt x="426943" y="214618"/>
                  </a:lnTo>
                  <a:lnTo>
                    <a:pt x="376256" y="210716"/>
                  </a:lnTo>
                  <a:lnTo>
                    <a:pt x="329467" y="204863"/>
                  </a:lnTo>
                  <a:lnTo>
                    <a:pt x="285603" y="197058"/>
                  </a:lnTo>
                  <a:lnTo>
                    <a:pt x="242714" y="189254"/>
                  </a:lnTo>
                  <a:lnTo>
                    <a:pt x="202749" y="178524"/>
                  </a:lnTo>
                  <a:lnTo>
                    <a:pt x="166683" y="164866"/>
                  </a:lnTo>
                  <a:lnTo>
                    <a:pt x="133541" y="152184"/>
                  </a:lnTo>
                  <a:lnTo>
                    <a:pt x="102349" y="135600"/>
                  </a:lnTo>
                  <a:lnTo>
                    <a:pt x="76031" y="117065"/>
                  </a:lnTo>
                  <a:lnTo>
                    <a:pt x="53611" y="98530"/>
                  </a:lnTo>
                  <a:lnTo>
                    <a:pt x="33141" y="76092"/>
                  </a:lnTo>
                  <a:lnTo>
                    <a:pt x="18520" y="51704"/>
                  </a:lnTo>
                  <a:lnTo>
                    <a:pt x="6823" y="27315"/>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5" name="Freeform 154"/>
            <p:cNvSpPr/>
            <p:nvPr/>
          </p:nvSpPr>
          <p:spPr>
            <a:xfrm>
              <a:off x="3297097" y="5728591"/>
              <a:ext cx="875293" cy="144515"/>
            </a:xfrm>
            <a:custGeom>
              <a:avLst/>
              <a:gdLst/>
              <a:ahLst/>
              <a:cxnLst/>
              <a:rect l="0" t="0" r="0" b="0"/>
              <a:pathLst>
                <a:path w="875539" h="143893">
                  <a:moveTo>
                    <a:pt x="2922" y="89917"/>
                  </a:moveTo>
                  <a:lnTo>
                    <a:pt x="9017" y="81788"/>
                  </a:lnTo>
                  <a:lnTo>
                    <a:pt x="18161" y="73787"/>
                  </a:lnTo>
                  <a:lnTo>
                    <a:pt x="30735" y="65152"/>
                  </a:lnTo>
                  <a:lnTo>
                    <a:pt x="46229" y="57150"/>
                  </a:lnTo>
                  <a:lnTo>
                    <a:pt x="65532" y="49149"/>
                  </a:lnTo>
                  <a:lnTo>
                    <a:pt x="87757" y="41529"/>
                  </a:lnTo>
                  <a:lnTo>
                    <a:pt x="113411" y="33910"/>
                  </a:lnTo>
                  <a:lnTo>
                    <a:pt x="142241" y="26798"/>
                  </a:lnTo>
                  <a:lnTo>
                    <a:pt x="174498" y="20193"/>
                  </a:lnTo>
                  <a:lnTo>
                    <a:pt x="210440" y="14733"/>
                  </a:lnTo>
                  <a:lnTo>
                    <a:pt x="249682" y="9653"/>
                  </a:lnTo>
                  <a:lnTo>
                    <a:pt x="292100" y="5716"/>
                  </a:lnTo>
                  <a:lnTo>
                    <a:pt x="338074" y="2541"/>
                  </a:lnTo>
                  <a:lnTo>
                    <a:pt x="387478" y="636"/>
                  </a:lnTo>
                  <a:lnTo>
                    <a:pt x="440436" y="0"/>
                  </a:lnTo>
                  <a:lnTo>
                    <a:pt x="493015" y="1143"/>
                  </a:lnTo>
                  <a:lnTo>
                    <a:pt x="542925" y="3175"/>
                  </a:lnTo>
                  <a:lnTo>
                    <a:pt x="588899" y="6097"/>
                  </a:lnTo>
                  <a:lnTo>
                    <a:pt x="631825" y="10668"/>
                  </a:lnTo>
                  <a:lnTo>
                    <a:pt x="671068" y="15748"/>
                  </a:lnTo>
                  <a:lnTo>
                    <a:pt x="707136" y="21844"/>
                  </a:lnTo>
                  <a:lnTo>
                    <a:pt x="739394" y="28448"/>
                  </a:lnTo>
                  <a:lnTo>
                    <a:pt x="768605" y="35434"/>
                  </a:lnTo>
                  <a:lnTo>
                    <a:pt x="793878" y="42927"/>
                  </a:lnTo>
                  <a:lnTo>
                    <a:pt x="815975" y="51054"/>
                  </a:lnTo>
                  <a:lnTo>
                    <a:pt x="834644" y="58674"/>
                  </a:lnTo>
                  <a:lnTo>
                    <a:pt x="849757" y="66167"/>
                  </a:lnTo>
                  <a:lnTo>
                    <a:pt x="861442" y="73787"/>
                  </a:lnTo>
                  <a:lnTo>
                    <a:pt x="869950" y="81408"/>
                  </a:lnTo>
                  <a:lnTo>
                    <a:pt x="874523" y="87885"/>
                  </a:lnTo>
                  <a:lnTo>
                    <a:pt x="875538" y="93980"/>
                  </a:lnTo>
                  <a:lnTo>
                    <a:pt x="837185" y="104522"/>
                  </a:lnTo>
                  <a:lnTo>
                    <a:pt x="792735" y="114681"/>
                  </a:lnTo>
                  <a:lnTo>
                    <a:pt x="743331" y="123191"/>
                  </a:lnTo>
                  <a:lnTo>
                    <a:pt x="688341" y="130303"/>
                  </a:lnTo>
                  <a:lnTo>
                    <a:pt x="629286" y="136398"/>
                  </a:lnTo>
                  <a:lnTo>
                    <a:pt x="566674" y="140462"/>
                  </a:lnTo>
                  <a:lnTo>
                    <a:pt x="500635" y="143384"/>
                  </a:lnTo>
                  <a:lnTo>
                    <a:pt x="431419" y="143892"/>
                  </a:lnTo>
                  <a:lnTo>
                    <a:pt x="365761" y="143384"/>
                  </a:lnTo>
                  <a:lnTo>
                    <a:pt x="302261" y="140843"/>
                  </a:lnTo>
                  <a:lnTo>
                    <a:pt x="241681" y="136779"/>
                  </a:lnTo>
                  <a:lnTo>
                    <a:pt x="184659" y="131318"/>
                  </a:lnTo>
                  <a:lnTo>
                    <a:pt x="131573" y="124842"/>
                  </a:lnTo>
                  <a:lnTo>
                    <a:pt x="82678" y="116586"/>
                  </a:lnTo>
                  <a:lnTo>
                    <a:pt x="38736" y="108078"/>
                  </a:lnTo>
                  <a:lnTo>
                    <a:pt x="0" y="97917"/>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6" name="Freeform 155"/>
            <p:cNvSpPr/>
            <p:nvPr/>
          </p:nvSpPr>
          <p:spPr>
            <a:xfrm>
              <a:off x="3297097" y="5729917"/>
              <a:ext cx="875293" cy="141864"/>
            </a:xfrm>
            <a:custGeom>
              <a:avLst/>
              <a:gdLst/>
              <a:ahLst/>
              <a:cxnLst/>
              <a:rect l="0" t="0" r="0" b="0"/>
              <a:pathLst>
                <a:path w="876305" h="142432">
                  <a:moveTo>
                    <a:pt x="0" y="97555"/>
                  </a:moveTo>
                  <a:lnTo>
                    <a:pt x="38990" y="108287"/>
                  </a:lnTo>
                  <a:lnTo>
                    <a:pt x="82854" y="116091"/>
                  </a:lnTo>
                  <a:lnTo>
                    <a:pt x="132566" y="123895"/>
                  </a:lnTo>
                  <a:lnTo>
                    <a:pt x="186178" y="130724"/>
                  </a:lnTo>
                  <a:lnTo>
                    <a:pt x="241739" y="136578"/>
                  </a:lnTo>
                  <a:lnTo>
                    <a:pt x="303148" y="140480"/>
                  </a:lnTo>
                  <a:lnTo>
                    <a:pt x="366508" y="142431"/>
                  </a:lnTo>
                  <a:lnTo>
                    <a:pt x="431816" y="142431"/>
                  </a:lnTo>
                  <a:lnTo>
                    <a:pt x="501023" y="142431"/>
                  </a:lnTo>
                  <a:lnTo>
                    <a:pt x="568282" y="140480"/>
                  </a:lnTo>
                  <a:lnTo>
                    <a:pt x="630666" y="136578"/>
                  </a:lnTo>
                  <a:lnTo>
                    <a:pt x="689151" y="129749"/>
                  </a:lnTo>
                  <a:lnTo>
                    <a:pt x="744712" y="122920"/>
                  </a:lnTo>
                  <a:lnTo>
                    <a:pt x="793450" y="113164"/>
                  </a:lnTo>
                  <a:lnTo>
                    <a:pt x="837314" y="104384"/>
                  </a:lnTo>
                  <a:lnTo>
                    <a:pt x="876304" y="93653"/>
                  </a:lnTo>
                  <a:lnTo>
                    <a:pt x="875329" y="86824"/>
                  </a:lnTo>
                  <a:lnTo>
                    <a:pt x="871430" y="80971"/>
                  </a:lnTo>
                  <a:lnTo>
                    <a:pt x="861683" y="73167"/>
                  </a:lnTo>
                  <a:lnTo>
                    <a:pt x="850960" y="65362"/>
                  </a:lnTo>
                  <a:lnTo>
                    <a:pt x="835365" y="58533"/>
                  </a:lnTo>
                  <a:lnTo>
                    <a:pt x="816844" y="50728"/>
                  </a:lnTo>
                  <a:lnTo>
                    <a:pt x="795400" y="42924"/>
                  </a:lnTo>
                  <a:lnTo>
                    <a:pt x="770056" y="35120"/>
                  </a:lnTo>
                  <a:lnTo>
                    <a:pt x="739838" y="28291"/>
                  </a:lnTo>
                  <a:lnTo>
                    <a:pt x="708646" y="21462"/>
                  </a:lnTo>
                  <a:lnTo>
                    <a:pt x="672580" y="14633"/>
                  </a:lnTo>
                  <a:lnTo>
                    <a:pt x="631641" y="10730"/>
                  </a:lnTo>
                  <a:lnTo>
                    <a:pt x="589726" y="4877"/>
                  </a:lnTo>
                  <a:lnTo>
                    <a:pt x="543913" y="2926"/>
                  </a:lnTo>
                  <a:lnTo>
                    <a:pt x="493225" y="0"/>
                  </a:lnTo>
                  <a:lnTo>
                    <a:pt x="441563" y="0"/>
                  </a:lnTo>
                  <a:lnTo>
                    <a:pt x="387952" y="0"/>
                  </a:lnTo>
                  <a:lnTo>
                    <a:pt x="338240" y="2926"/>
                  </a:lnTo>
                  <a:lnTo>
                    <a:pt x="293401" y="4877"/>
                  </a:lnTo>
                  <a:lnTo>
                    <a:pt x="250512" y="9755"/>
                  </a:lnTo>
                  <a:lnTo>
                    <a:pt x="211522" y="14633"/>
                  </a:lnTo>
                  <a:lnTo>
                    <a:pt x="175456" y="19511"/>
                  </a:lnTo>
                  <a:lnTo>
                    <a:pt x="143289" y="26340"/>
                  </a:lnTo>
                  <a:lnTo>
                    <a:pt x="114046" y="33169"/>
                  </a:lnTo>
                  <a:lnTo>
                    <a:pt x="88702" y="40973"/>
                  </a:lnTo>
                  <a:lnTo>
                    <a:pt x="66283" y="47802"/>
                  </a:lnTo>
                  <a:lnTo>
                    <a:pt x="46788" y="55606"/>
                  </a:lnTo>
                  <a:lnTo>
                    <a:pt x="31192" y="64387"/>
                  </a:lnTo>
                  <a:lnTo>
                    <a:pt x="19495" y="73167"/>
                  </a:lnTo>
                  <a:lnTo>
                    <a:pt x="9747" y="80971"/>
                  </a:lnTo>
                  <a:lnTo>
                    <a:pt x="2924" y="89751"/>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157" name="Straight Connector 156"/>
            <p:cNvCxnSpPr/>
            <p:nvPr/>
          </p:nvCxnSpPr>
          <p:spPr>
            <a:xfrm flipH="1">
              <a:off x="3735474" y="3975846"/>
              <a:ext cx="26303" cy="1882676"/>
            </a:xfrm>
            <a:prstGeom prst="line">
              <a:avLst/>
            </a:prstGeom>
            <a:ln w="254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58" name="Freeform 157"/>
            <p:cNvSpPr/>
            <p:nvPr/>
          </p:nvSpPr>
          <p:spPr>
            <a:xfrm>
              <a:off x="3205038" y="4215821"/>
              <a:ext cx="1052105" cy="1527354"/>
            </a:xfrm>
            <a:custGeom>
              <a:avLst/>
              <a:gdLst/>
              <a:ahLst/>
              <a:cxnLst/>
              <a:rect l="0" t="0" r="0" b="0"/>
              <a:pathLst>
                <a:path w="1050786" h="1526719">
                  <a:moveTo>
                    <a:pt x="1050785" y="1520865"/>
                  </a:moveTo>
                  <a:lnTo>
                    <a:pt x="557559" y="0"/>
                  </a:lnTo>
                  <a:lnTo>
                    <a:pt x="0" y="1526718"/>
                  </a:lnTo>
                </a:path>
              </a:pathLst>
            </a:custGeom>
            <a:ln w="26669"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defTabSz="1067745" fontAlgn="auto">
                <a:spcBef>
                  <a:spcPts val="0"/>
                </a:spcBef>
                <a:spcAft>
                  <a:spcPts val="0"/>
                </a:spcAft>
                <a:defRPr/>
              </a:pPr>
              <a:endParaRPr lang="en-US"/>
            </a:p>
          </p:txBody>
        </p:sp>
        <p:sp>
          <p:nvSpPr>
            <p:cNvPr id="159" name="Freeform 158"/>
            <p:cNvSpPr/>
            <p:nvPr/>
          </p:nvSpPr>
          <p:spPr>
            <a:xfrm>
              <a:off x="5161660" y="3966565"/>
              <a:ext cx="1462" cy="5303"/>
            </a:xfrm>
            <a:custGeom>
              <a:avLst/>
              <a:gdLst/>
              <a:ahLst/>
              <a:cxnLst/>
              <a:rect l="0" t="0" r="0" b="0"/>
              <a:pathLst>
                <a:path w="1906" h="4574">
                  <a:moveTo>
                    <a:pt x="0" y="4573"/>
                  </a:moveTo>
                  <a:lnTo>
                    <a:pt x="0" y="0"/>
                  </a:lnTo>
                  <a:lnTo>
                    <a:pt x="1905" y="3556"/>
                  </a:lnTo>
                  <a:close/>
                </a:path>
              </a:pathLst>
            </a:custGeom>
            <a:solidFill>
              <a:srgbClr val="E1E1E1"/>
            </a:solidFill>
            <a:ln w="0" cap="flat" cmpd="sng" algn="ctr">
              <a:solidFill>
                <a:srgbClr val="E1E1E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0" name="Freeform 159"/>
            <p:cNvSpPr/>
            <p:nvPr/>
          </p:nvSpPr>
          <p:spPr>
            <a:xfrm>
              <a:off x="5161660" y="3901600"/>
              <a:ext cx="30687" cy="68943"/>
            </a:xfrm>
            <a:custGeom>
              <a:avLst/>
              <a:gdLst/>
              <a:ahLst/>
              <a:cxnLst/>
              <a:rect l="0" t="0" r="0" b="0"/>
              <a:pathLst>
                <a:path w="30226" h="69598">
                  <a:moveTo>
                    <a:pt x="1905" y="69597"/>
                  </a:moveTo>
                  <a:lnTo>
                    <a:pt x="0" y="66168"/>
                  </a:lnTo>
                  <a:lnTo>
                    <a:pt x="0" y="0"/>
                  </a:lnTo>
                  <a:lnTo>
                    <a:pt x="30225" y="54611"/>
                  </a:lnTo>
                  <a:lnTo>
                    <a:pt x="23113" y="57912"/>
                  </a:lnTo>
                  <a:close/>
                </a:path>
              </a:pathLst>
            </a:custGeom>
            <a:solidFill>
              <a:srgbClr val="DDDDDD"/>
            </a:solidFill>
            <a:ln w="0" cap="flat" cmpd="sng" algn="ctr">
              <a:solidFill>
                <a:srgbClr val="DDDDD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1" name="Freeform 160"/>
            <p:cNvSpPr/>
            <p:nvPr/>
          </p:nvSpPr>
          <p:spPr>
            <a:xfrm>
              <a:off x="5161660" y="3835308"/>
              <a:ext cx="59912" cy="120650"/>
            </a:xfrm>
            <a:custGeom>
              <a:avLst/>
              <a:gdLst/>
              <a:ahLst/>
              <a:cxnLst/>
              <a:rect l="0" t="0" r="0" b="0"/>
              <a:pathLst>
                <a:path w="59563" h="120651">
                  <a:moveTo>
                    <a:pt x="30225" y="120650"/>
                  </a:moveTo>
                  <a:lnTo>
                    <a:pt x="0" y="66039"/>
                  </a:lnTo>
                  <a:lnTo>
                    <a:pt x="0" y="0"/>
                  </a:lnTo>
                  <a:lnTo>
                    <a:pt x="59562" y="106933"/>
                  </a:lnTo>
                  <a:lnTo>
                    <a:pt x="47879" y="112013"/>
                  </a:lnTo>
                  <a:close/>
                </a:path>
              </a:pathLst>
            </a:custGeom>
            <a:solidFill>
              <a:srgbClr val="DADADA"/>
            </a:solidFill>
            <a:ln w="0" cap="flat" cmpd="sng" algn="ctr">
              <a:solidFill>
                <a:srgbClr val="DADAD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2" name="Freeform 161"/>
            <p:cNvSpPr/>
            <p:nvPr/>
          </p:nvSpPr>
          <p:spPr>
            <a:xfrm>
              <a:off x="5161660" y="3769017"/>
              <a:ext cx="89137" cy="173683"/>
            </a:xfrm>
            <a:custGeom>
              <a:avLst/>
              <a:gdLst/>
              <a:ahLst/>
              <a:cxnLst/>
              <a:rect l="0" t="0" r="0" b="0"/>
              <a:pathLst>
                <a:path w="89789" h="172721">
                  <a:moveTo>
                    <a:pt x="59562" y="172720"/>
                  </a:moveTo>
                  <a:lnTo>
                    <a:pt x="0" y="65787"/>
                  </a:lnTo>
                  <a:lnTo>
                    <a:pt x="0" y="0"/>
                  </a:lnTo>
                  <a:lnTo>
                    <a:pt x="89788" y="160529"/>
                  </a:lnTo>
                  <a:lnTo>
                    <a:pt x="73660" y="166625"/>
                  </a:lnTo>
                  <a:close/>
                </a:path>
              </a:pathLst>
            </a:custGeom>
            <a:solidFill>
              <a:srgbClr val="D7D7D7"/>
            </a:solidFill>
            <a:ln w="0" cap="flat" cmpd="sng" algn="ctr">
              <a:solidFill>
                <a:srgbClr val="D7D7D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3" name="Freeform 162"/>
            <p:cNvSpPr/>
            <p:nvPr/>
          </p:nvSpPr>
          <p:spPr>
            <a:xfrm>
              <a:off x="5161660" y="3706703"/>
              <a:ext cx="121285" cy="222739"/>
            </a:xfrm>
            <a:custGeom>
              <a:avLst/>
              <a:gdLst/>
              <a:ahLst/>
              <a:cxnLst/>
              <a:rect l="0" t="0" r="0" b="0"/>
              <a:pathLst>
                <a:path w="121032" h="222886">
                  <a:moveTo>
                    <a:pt x="89788" y="222885"/>
                  </a:moveTo>
                  <a:lnTo>
                    <a:pt x="0" y="61975"/>
                  </a:lnTo>
                  <a:lnTo>
                    <a:pt x="0" y="0"/>
                  </a:lnTo>
                  <a:lnTo>
                    <a:pt x="1905" y="0"/>
                  </a:lnTo>
                  <a:lnTo>
                    <a:pt x="121031" y="212343"/>
                  </a:lnTo>
                  <a:lnTo>
                    <a:pt x="100837" y="218820"/>
                  </a:lnTo>
                  <a:close/>
                </a:path>
              </a:pathLst>
            </a:custGeom>
            <a:solidFill>
              <a:srgbClr val="D3D3D3"/>
            </a:solidFill>
            <a:ln w="0" cap="flat" cmpd="sng" algn="ctr">
              <a:solidFill>
                <a:srgbClr val="D3D3D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4" name="Freeform 163"/>
            <p:cNvSpPr/>
            <p:nvPr/>
          </p:nvSpPr>
          <p:spPr>
            <a:xfrm>
              <a:off x="5163122" y="3708029"/>
              <a:ext cx="150509" cy="210806"/>
            </a:xfrm>
            <a:custGeom>
              <a:avLst/>
              <a:gdLst/>
              <a:ahLst/>
              <a:cxnLst/>
              <a:rect l="0" t="0" r="0" b="0"/>
              <a:pathLst>
                <a:path w="150496" h="211963">
                  <a:moveTo>
                    <a:pt x="119126" y="211962"/>
                  </a:moveTo>
                  <a:lnTo>
                    <a:pt x="0" y="0"/>
                  </a:lnTo>
                  <a:lnTo>
                    <a:pt x="36830" y="0"/>
                  </a:lnTo>
                  <a:lnTo>
                    <a:pt x="150495" y="201802"/>
                  </a:lnTo>
                  <a:close/>
                </a:path>
              </a:pathLst>
            </a:custGeom>
            <a:solidFill>
              <a:srgbClr val="D0D0D0"/>
            </a:solidFill>
            <a:ln w="0" cap="flat" cmpd="sng" algn="ctr">
              <a:solidFill>
                <a:srgbClr val="D0D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5" name="Freeform 164"/>
            <p:cNvSpPr/>
            <p:nvPr/>
          </p:nvSpPr>
          <p:spPr>
            <a:xfrm>
              <a:off x="5199653" y="3708029"/>
              <a:ext cx="146126" cy="201526"/>
            </a:xfrm>
            <a:custGeom>
              <a:avLst/>
              <a:gdLst/>
              <a:ahLst/>
              <a:cxnLst/>
              <a:rect l="0" t="0" r="0" b="0"/>
              <a:pathLst>
                <a:path w="145416" h="201803">
                  <a:moveTo>
                    <a:pt x="113157" y="201802"/>
                  </a:moveTo>
                  <a:lnTo>
                    <a:pt x="0" y="0"/>
                  </a:lnTo>
                  <a:lnTo>
                    <a:pt x="36829" y="0"/>
                  </a:lnTo>
                  <a:lnTo>
                    <a:pt x="145415" y="193801"/>
                  </a:lnTo>
                  <a:lnTo>
                    <a:pt x="118236" y="200406"/>
                  </a:lnTo>
                  <a:close/>
                </a:path>
              </a:pathLst>
            </a:custGeom>
            <a:solidFill>
              <a:srgbClr val="CDCDCD"/>
            </a:solidFill>
            <a:ln w="0" cap="flat" cmpd="sng" algn="ctr">
              <a:solidFill>
                <a:srgbClr val="CDCDC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6" name="Freeform 165"/>
            <p:cNvSpPr/>
            <p:nvPr/>
          </p:nvSpPr>
          <p:spPr>
            <a:xfrm>
              <a:off x="5237646" y="3708029"/>
              <a:ext cx="140281" cy="193571"/>
            </a:xfrm>
            <a:custGeom>
              <a:avLst/>
              <a:gdLst/>
              <a:ahLst/>
              <a:cxnLst/>
              <a:rect l="0" t="0" r="0" b="0"/>
              <a:pathLst>
                <a:path w="140972" h="193802">
                  <a:moveTo>
                    <a:pt x="108586" y="193801"/>
                  </a:moveTo>
                  <a:lnTo>
                    <a:pt x="0" y="0"/>
                  </a:lnTo>
                  <a:lnTo>
                    <a:pt x="36957" y="0"/>
                  </a:lnTo>
                  <a:lnTo>
                    <a:pt x="140971" y="185674"/>
                  </a:lnTo>
                  <a:close/>
                </a:path>
              </a:pathLst>
            </a:custGeom>
            <a:solidFill>
              <a:srgbClr val="CACACA"/>
            </a:solidFill>
            <a:ln w="0" cap="flat" cmpd="sng" algn="ctr">
              <a:solidFill>
                <a:srgbClr val="CACAC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7" name="Freeform 166"/>
            <p:cNvSpPr/>
            <p:nvPr/>
          </p:nvSpPr>
          <p:spPr>
            <a:xfrm>
              <a:off x="5274178" y="3708029"/>
              <a:ext cx="137358" cy="185616"/>
            </a:xfrm>
            <a:custGeom>
              <a:avLst/>
              <a:gdLst/>
              <a:ahLst/>
              <a:cxnLst/>
              <a:rect l="0" t="0" r="0" b="0"/>
              <a:pathLst>
                <a:path w="137288" h="185675">
                  <a:moveTo>
                    <a:pt x="104014" y="185674"/>
                  </a:moveTo>
                  <a:lnTo>
                    <a:pt x="0" y="0"/>
                  </a:lnTo>
                  <a:lnTo>
                    <a:pt x="36830" y="0"/>
                  </a:lnTo>
                  <a:lnTo>
                    <a:pt x="137287" y="179196"/>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8" name="Freeform 167"/>
            <p:cNvSpPr/>
            <p:nvPr/>
          </p:nvSpPr>
          <p:spPr>
            <a:xfrm>
              <a:off x="5310708" y="3706703"/>
              <a:ext cx="132975" cy="178987"/>
            </a:xfrm>
            <a:custGeom>
              <a:avLst/>
              <a:gdLst/>
              <a:ahLst/>
              <a:cxnLst/>
              <a:rect l="0" t="0" r="0" b="0"/>
              <a:pathLst>
                <a:path w="133225" h="178944">
                  <a:moveTo>
                    <a:pt x="99823" y="178943"/>
                  </a:moveTo>
                  <a:lnTo>
                    <a:pt x="0" y="0"/>
                  </a:lnTo>
                  <a:lnTo>
                    <a:pt x="36830" y="0"/>
                  </a:lnTo>
                  <a:lnTo>
                    <a:pt x="133224" y="172466"/>
                  </a:lnTo>
                  <a:lnTo>
                    <a:pt x="129032" y="173481"/>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9" name="Freeform 168"/>
            <p:cNvSpPr/>
            <p:nvPr/>
          </p:nvSpPr>
          <p:spPr>
            <a:xfrm>
              <a:off x="5347240" y="3708029"/>
              <a:ext cx="131513" cy="172358"/>
            </a:xfrm>
            <a:custGeom>
              <a:avLst/>
              <a:gdLst/>
              <a:ahLst/>
              <a:cxnLst/>
              <a:rect l="0" t="0" r="0" b="0"/>
              <a:pathLst>
                <a:path w="130812" h="172594">
                  <a:moveTo>
                    <a:pt x="96775" y="172593"/>
                  </a:moveTo>
                  <a:lnTo>
                    <a:pt x="0" y="0"/>
                  </a:lnTo>
                  <a:lnTo>
                    <a:pt x="37338" y="0"/>
                  </a:lnTo>
                  <a:lnTo>
                    <a:pt x="130811" y="167639"/>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0" name="Freeform 169"/>
            <p:cNvSpPr/>
            <p:nvPr/>
          </p:nvSpPr>
          <p:spPr>
            <a:xfrm>
              <a:off x="5385233" y="3708029"/>
              <a:ext cx="127129" cy="167054"/>
            </a:xfrm>
            <a:custGeom>
              <a:avLst/>
              <a:gdLst/>
              <a:ahLst/>
              <a:cxnLst/>
              <a:rect l="0" t="0" r="0" b="0"/>
              <a:pathLst>
                <a:path w="127763" h="167640">
                  <a:moveTo>
                    <a:pt x="93980" y="167639"/>
                  </a:moveTo>
                  <a:lnTo>
                    <a:pt x="0" y="0"/>
                  </a:lnTo>
                  <a:lnTo>
                    <a:pt x="36957" y="0"/>
                  </a:lnTo>
                  <a:lnTo>
                    <a:pt x="127762" y="162560"/>
                  </a:lnTo>
                  <a:lnTo>
                    <a:pt x="120014" y="162941"/>
                  </a:lnTo>
                  <a:close/>
                </a:path>
              </a:pathLst>
            </a:custGeom>
            <a:solidFill>
              <a:srgbClr val="BCBCBC"/>
            </a:solidFill>
            <a:ln w="0" cap="flat" cmpd="sng" algn="ctr">
              <a:solidFill>
                <a:srgbClr val="BCBCB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1" name="Freeform 170"/>
            <p:cNvSpPr/>
            <p:nvPr/>
          </p:nvSpPr>
          <p:spPr>
            <a:xfrm>
              <a:off x="5421764" y="3708029"/>
              <a:ext cx="125668" cy="161751"/>
            </a:xfrm>
            <a:custGeom>
              <a:avLst/>
              <a:gdLst/>
              <a:ahLst/>
              <a:cxnLst/>
              <a:rect l="0" t="0" r="0" b="0"/>
              <a:pathLst>
                <a:path w="125222" h="162561">
                  <a:moveTo>
                    <a:pt x="90931" y="162560"/>
                  </a:moveTo>
                  <a:lnTo>
                    <a:pt x="0" y="0"/>
                  </a:lnTo>
                  <a:lnTo>
                    <a:pt x="36830" y="0"/>
                  </a:lnTo>
                  <a:lnTo>
                    <a:pt x="125221" y="158369"/>
                  </a:lnTo>
                  <a:close/>
                </a:path>
              </a:pathLst>
            </a:custGeom>
            <a:solidFill>
              <a:srgbClr val="B9B9B9"/>
            </a:solidFill>
            <a:ln w="0" cap="flat" cmpd="sng" algn="ctr">
              <a:solidFill>
                <a:srgbClr val="B9B9B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2" name="Freeform 171"/>
            <p:cNvSpPr/>
            <p:nvPr/>
          </p:nvSpPr>
          <p:spPr>
            <a:xfrm>
              <a:off x="5458296" y="3708029"/>
              <a:ext cx="124206" cy="157773"/>
            </a:xfrm>
            <a:custGeom>
              <a:avLst/>
              <a:gdLst/>
              <a:ahLst/>
              <a:cxnLst/>
              <a:rect l="0" t="0" r="0" b="0"/>
              <a:pathLst>
                <a:path w="123064" h="158370">
                  <a:moveTo>
                    <a:pt x="88391" y="158369"/>
                  </a:moveTo>
                  <a:lnTo>
                    <a:pt x="0" y="0"/>
                  </a:lnTo>
                  <a:lnTo>
                    <a:pt x="36830" y="0"/>
                  </a:lnTo>
                  <a:lnTo>
                    <a:pt x="123063" y="154431"/>
                  </a:lnTo>
                  <a:lnTo>
                    <a:pt x="113157" y="155320"/>
                  </a:lnTo>
                  <a:close/>
                </a:path>
              </a:pathLst>
            </a:custGeom>
            <a:solidFill>
              <a:srgbClr val="B6B6B6"/>
            </a:solidFill>
            <a:ln w="0" cap="flat" cmpd="sng" algn="ctr">
              <a:solidFill>
                <a:srgbClr val="B6B6B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3" name="Freeform 172"/>
            <p:cNvSpPr/>
            <p:nvPr/>
          </p:nvSpPr>
          <p:spPr>
            <a:xfrm>
              <a:off x="5494827" y="3708029"/>
              <a:ext cx="121285" cy="153796"/>
            </a:xfrm>
            <a:custGeom>
              <a:avLst/>
              <a:gdLst/>
              <a:ahLst/>
              <a:cxnLst/>
              <a:rect l="0" t="0" r="0" b="0"/>
              <a:pathLst>
                <a:path w="121668" h="154432">
                  <a:moveTo>
                    <a:pt x="86742" y="154431"/>
                  </a:moveTo>
                  <a:lnTo>
                    <a:pt x="0" y="0"/>
                  </a:lnTo>
                  <a:lnTo>
                    <a:pt x="36830" y="0"/>
                  </a:lnTo>
                  <a:lnTo>
                    <a:pt x="121667" y="151383"/>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4" name="Freeform 173"/>
            <p:cNvSpPr/>
            <p:nvPr/>
          </p:nvSpPr>
          <p:spPr>
            <a:xfrm>
              <a:off x="5532819" y="3708029"/>
              <a:ext cx="119823" cy="151144"/>
            </a:xfrm>
            <a:custGeom>
              <a:avLst/>
              <a:gdLst/>
              <a:ahLst/>
              <a:cxnLst/>
              <a:rect l="0" t="0" r="0" b="0"/>
              <a:pathLst>
                <a:path w="120143" h="151384">
                  <a:moveTo>
                    <a:pt x="84836" y="151383"/>
                  </a:moveTo>
                  <a:lnTo>
                    <a:pt x="0" y="0"/>
                  </a:lnTo>
                  <a:lnTo>
                    <a:pt x="36957" y="0"/>
                  </a:lnTo>
                  <a:lnTo>
                    <a:pt x="120142" y="148844"/>
                  </a:lnTo>
                  <a:lnTo>
                    <a:pt x="108078" y="149351"/>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5" name="Freeform 174"/>
            <p:cNvSpPr/>
            <p:nvPr/>
          </p:nvSpPr>
          <p:spPr>
            <a:xfrm>
              <a:off x="5569351" y="3706703"/>
              <a:ext cx="118361" cy="148493"/>
            </a:xfrm>
            <a:custGeom>
              <a:avLst/>
              <a:gdLst/>
              <a:ahLst/>
              <a:cxnLst/>
              <a:rect l="0" t="0" r="0" b="0"/>
              <a:pathLst>
                <a:path w="119126" h="148844">
                  <a:moveTo>
                    <a:pt x="83312" y="148843"/>
                  </a:moveTo>
                  <a:lnTo>
                    <a:pt x="0" y="0"/>
                  </a:lnTo>
                  <a:lnTo>
                    <a:pt x="36830" y="0"/>
                  </a:lnTo>
                  <a:lnTo>
                    <a:pt x="119125" y="146685"/>
                  </a:lnTo>
                  <a:close/>
                </a:path>
              </a:pathLst>
            </a:custGeom>
            <a:solidFill>
              <a:srgbClr val="ACACAC"/>
            </a:solidFill>
            <a:ln w="0" cap="flat" cmpd="sng" algn="ctr">
              <a:solidFill>
                <a:srgbClr val="ACACA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6" name="Freeform 175"/>
            <p:cNvSpPr/>
            <p:nvPr/>
          </p:nvSpPr>
          <p:spPr>
            <a:xfrm>
              <a:off x="5605882" y="3708029"/>
              <a:ext cx="118362" cy="145841"/>
            </a:xfrm>
            <a:custGeom>
              <a:avLst/>
              <a:gdLst/>
              <a:ahLst/>
              <a:cxnLst/>
              <a:rect l="0" t="0" r="0" b="0"/>
              <a:pathLst>
                <a:path w="118238" h="146305">
                  <a:moveTo>
                    <a:pt x="82295" y="146304"/>
                  </a:moveTo>
                  <a:lnTo>
                    <a:pt x="0" y="0"/>
                  </a:lnTo>
                  <a:lnTo>
                    <a:pt x="36957" y="0"/>
                  </a:lnTo>
                  <a:lnTo>
                    <a:pt x="118237" y="144271"/>
                  </a:lnTo>
                  <a:lnTo>
                    <a:pt x="104013" y="145287"/>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7" name="Freeform 176"/>
            <p:cNvSpPr/>
            <p:nvPr/>
          </p:nvSpPr>
          <p:spPr>
            <a:xfrm>
              <a:off x="5642414" y="3708029"/>
              <a:ext cx="118361" cy="143189"/>
            </a:xfrm>
            <a:custGeom>
              <a:avLst/>
              <a:gdLst/>
              <a:ahLst/>
              <a:cxnLst/>
              <a:rect l="0" t="0" r="0" b="0"/>
              <a:pathLst>
                <a:path w="117095" h="144272">
                  <a:moveTo>
                    <a:pt x="80773" y="144271"/>
                  </a:moveTo>
                  <a:lnTo>
                    <a:pt x="0" y="0"/>
                  </a:lnTo>
                  <a:lnTo>
                    <a:pt x="36831" y="0"/>
                  </a:lnTo>
                  <a:lnTo>
                    <a:pt x="117094" y="142748"/>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8" name="Freeform 177"/>
            <p:cNvSpPr/>
            <p:nvPr/>
          </p:nvSpPr>
          <p:spPr>
            <a:xfrm>
              <a:off x="5680407" y="3706703"/>
              <a:ext cx="115439" cy="143189"/>
            </a:xfrm>
            <a:custGeom>
              <a:avLst/>
              <a:gdLst/>
              <a:ahLst/>
              <a:cxnLst/>
              <a:rect l="0" t="0" r="0" b="0"/>
              <a:pathLst>
                <a:path w="116078" h="143130">
                  <a:moveTo>
                    <a:pt x="80263" y="143129"/>
                  </a:moveTo>
                  <a:lnTo>
                    <a:pt x="0" y="0"/>
                  </a:lnTo>
                  <a:lnTo>
                    <a:pt x="36830" y="0"/>
                  </a:lnTo>
                  <a:lnTo>
                    <a:pt x="116077" y="142112"/>
                  </a:lnTo>
                  <a:lnTo>
                    <a:pt x="99949" y="142112"/>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9" name="Freeform 178"/>
            <p:cNvSpPr/>
            <p:nvPr/>
          </p:nvSpPr>
          <p:spPr>
            <a:xfrm>
              <a:off x="5716938" y="3706703"/>
              <a:ext cx="115440" cy="141864"/>
            </a:xfrm>
            <a:custGeom>
              <a:avLst/>
              <a:gdLst/>
              <a:ahLst/>
              <a:cxnLst/>
              <a:rect l="0" t="0" r="0" b="0"/>
              <a:pathLst>
                <a:path w="115952" h="142113">
                  <a:moveTo>
                    <a:pt x="79628" y="142112"/>
                  </a:moveTo>
                  <a:lnTo>
                    <a:pt x="0" y="0"/>
                  </a:lnTo>
                  <a:lnTo>
                    <a:pt x="36830" y="0"/>
                  </a:lnTo>
                  <a:lnTo>
                    <a:pt x="115951" y="141224"/>
                  </a:lnTo>
                  <a:close/>
                </a:path>
              </a:pathLst>
            </a:custGeom>
            <a:solidFill>
              <a:srgbClr val="9E9E9E"/>
            </a:solidFill>
            <a:ln w="0" cap="flat" cmpd="sng" algn="ctr">
              <a:solidFill>
                <a:srgbClr val="9E9E9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0" name="Freeform 179"/>
            <p:cNvSpPr/>
            <p:nvPr/>
          </p:nvSpPr>
          <p:spPr>
            <a:xfrm>
              <a:off x="5753470" y="3708029"/>
              <a:ext cx="115439" cy="140538"/>
            </a:xfrm>
            <a:custGeom>
              <a:avLst/>
              <a:gdLst/>
              <a:ahLst/>
              <a:cxnLst/>
              <a:rect l="0" t="0" r="0" b="0"/>
              <a:pathLst>
                <a:path w="115443" h="141351">
                  <a:moveTo>
                    <a:pt x="79121" y="141350"/>
                  </a:moveTo>
                  <a:lnTo>
                    <a:pt x="0" y="0"/>
                  </a:lnTo>
                  <a:lnTo>
                    <a:pt x="36829" y="0"/>
                  </a:lnTo>
                  <a:lnTo>
                    <a:pt x="115442" y="140207"/>
                  </a:lnTo>
                  <a:close/>
                </a:path>
              </a:pathLst>
            </a:custGeom>
            <a:solidFill>
              <a:srgbClr val="9B9B9B"/>
            </a:solidFill>
            <a:ln w="0" cap="flat" cmpd="sng" algn="ctr">
              <a:solidFill>
                <a:srgbClr val="9B9B9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1" name="Freeform 180"/>
            <p:cNvSpPr/>
            <p:nvPr/>
          </p:nvSpPr>
          <p:spPr>
            <a:xfrm>
              <a:off x="5790001" y="3708029"/>
              <a:ext cx="115440" cy="139212"/>
            </a:xfrm>
            <a:custGeom>
              <a:avLst/>
              <a:gdLst/>
              <a:ahLst/>
              <a:cxnLst/>
              <a:rect l="0" t="0" r="0" b="0"/>
              <a:pathLst>
                <a:path w="115063" h="140208">
                  <a:moveTo>
                    <a:pt x="78741" y="140207"/>
                  </a:moveTo>
                  <a:lnTo>
                    <a:pt x="0" y="0"/>
                  </a:lnTo>
                  <a:lnTo>
                    <a:pt x="36830" y="0"/>
                  </a:lnTo>
                  <a:lnTo>
                    <a:pt x="115062" y="139826"/>
                  </a:lnTo>
                  <a:close/>
                </a:path>
              </a:pathLst>
            </a:custGeom>
            <a:solidFill>
              <a:srgbClr val="989898"/>
            </a:solidFill>
            <a:ln w="0" cap="flat" cmpd="sng" algn="ctr">
              <a:solidFill>
                <a:srgbClr val="98989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2" name="Freeform 181"/>
            <p:cNvSpPr/>
            <p:nvPr/>
          </p:nvSpPr>
          <p:spPr>
            <a:xfrm>
              <a:off x="5826533" y="3706703"/>
              <a:ext cx="115439" cy="139212"/>
            </a:xfrm>
            <a:custGeom>
              <a:avLst/>
              <a:gdLst/>
              <a:ahLst/>
              <a:cxnLst/>
              <a:rect l="0" t="0" r="0" b="0"/>
              <a:pathLst>
                <a:path w="114937" h="139574">
                  <a:moveTo>
                    <a:pt x="78106" y="139573"/>
                  </a:moveTo>
                  <a:lnTo>
                    <a:pt x="0" y="0"/>
                  </a:lnTo>
                  <a:lnTo>
                    <a:pt x="37212" y="0"/>
                  </a:lnTo>
                  <a:lnTo>
                    <a:pt x="114936" y="139192"/>
                  </a:lnTo>
                  <a:lnTo>
                    <a:pt x="93854" y="139192"/>
                  </a:lnTo>
                  <a:close/>
                </a:path>
              </a:pathLst>
            </a:custGeom>
            <a:solidFill>
              <a:srgbClr val="959595"/>
            </a:solidFill>
            <a:ln w="0" cap="flat" cmpd="sng" algn="ctr">
              <a:solidFill>
                <a:srgbClr val="95959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3" name="Freeform 182"/>
            <p:cNvSpPr/>
            <p:nvPr/>
          </p:nvSpPr>
          <p:spPr>
            <a:xfrm>
              <a:off x="5864525" y="3708029"/>
              <a:ext cx="113978" cy="137886"/>
            </a:xfrm>
            <a:custGeom>
              <a:avLst/>
              <a:gdLst/>
              <a:ahLst/>
              <a:cxnLst/>
              <a:rect l="0" t="0" r="0" b="0"/>
              <a:pathLst>
                <a:path w="114682" h="139193">
                  <a:moveTo>
                    <a:pt x="77724" y="139192"/>
                  </a:moveTo>
                  <a:lnTo>
                    <a:pt x="0" y="0"/>
                  </a:lnTo>
                  <a:lnTo>
                    <a:pt x="36830" y="0"/>
                  </a:lnTo>
                  <a:lnTo>
                    <a:pt x="114681" y="138811"/>
                  </a:lnTo>
                  <a:close/>
                </a:path>
              </a:pathLst>
            </a:custGeom>
            <a:solidFill>
              <a:srgbClr val="919191"/>
            </a:solidFill>
            <a:ln w="0" cap="flat" cmpd="sng" algn="ctr">
              <a:solidFill>
                <a:srgbClr val="91919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4" name="Freeform 183"/>
            <p:cNvSpPr/>
            <p:nvPr/>
          </p:nvSpPr>
          <p:spPr>
            <a:xfrm>
              <a:off x="5901056" y="3706703"/>
              <a:ext cx="113978" cy="139212"/>
            </a:xfrm>
            <a:custGeom>
              <a:avLst/>
              <a:gdLst/>
              <a:ahLst/>
              <a:cxnLst/>
              <a:rect l="0" t="0" r="0" b="0"/>
              <a:pathLst>
                <a:path w="114682" h="139193">
                  <a:moveTo>
                    <a:pt x="77851" y="139192"/>
                  </a:moveTo>
                  <a:lnTo>
                    <a:pt x="0" y="0"/>
                  </a:lnTo>
                  <a:lnTo>
                    <a:pt x="36829" y="0"/>
                  </a:lnTo>
                  <a:lnTo>
                    <a:pt x="114681" y="138683"/>
                  </a:lnTo>
                  <a:lnTo>
                    <a:pt x="89915" y="138683"/>
                  </a:lnTo>
                  <a:close/>
                </a:path>
              </a:pathLst>
            </a:custGeom>
            <a:solidFill>
              <a:srgbClr val="8E8E8E"/>
            </a:solidFill>
            <a:ln w="0" cap="flat" cmpd="sng" algn="ctr">
              <a:solidFill>
                <a:srgbClr val="8E8E8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5" name="Freeform 184"/>
            <p:cNvSpPr/>
            <p:nvPr/>
          </p:nvSpPr>
          <p:spPr>
            <a:xfrm>
              <a:off x="5937588" y="3706703"/>
              <a:ext cx="113978" cy="139212"/>
            </a:xfrm>
            <a:custGeom>
              <a:avLst/>
              <a:gdLst/>
              <a:ahLst/>
              <a:cxnLst/>
              <a:rect l="0" t="0" r="0" b="0"/>
              <a:pathLst>
                <a:path w="114048" h="138684">
                  <a:moveTo>
                    <a:pt x="0" y="0"/>
                  </a:moveTo>
                  <a:lnTo>
                    <a:pt x="36830" y="0"/>
                  </a:lnTo>
                  <a:lnTo>
                    <a:pt x="114047" y="138683"/>
                  </a:lnTo>
                  <a:lnTo>
                    <a:pt x="77852" y="138683"/>
                  </a:lnTo>
                  <a:close/>
                </a:path>
              </a:pathLst>
            </a:custGeom>
            <a:solidFill>
              <a:srgbClr val="8B8B8B"/>
            </a:solidFill>
            <a:ln w="0" cap="flat" cmpd="sng" algn="ctr">
              <a:solidFill>
                <a:srgbClr val="8B8B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6" name="Freeform 185"/>
            <p:cNvSpPr/>
            <p:nvPr/>
          </p:nvSpPr>
          <p:spPr>
            <a:xfrm>
              <a:off x="5974119" y="3706703"/>
              <a:ext cx="113978" cy="139212"/>
            </a:xfrm>
            <a:custGeom>
              <a:avLst/>
              <a:gdLst/>
              <a:ahLst/>
              <a:cxnLst/>
              <a:rect l="0" t="0" r="0" b="0"/>
              <a:pathLst>
                <a:path w="114048" h="138684">
                  <a:moveTo>
                    <a:pt x="0" y="0"/>
                  </a:moveTo>
                  <a:lnTo>
                    <a:pt x="36957" y="0"/>
                  </a:lnTo>
                  <a:lnTo>
                    <a:pt x="114047" y="138683"/>
                  </a:lnTo>
                  <a:lnTo>
                    <a:pt x="84329" y="138683"/>
                  </a:lnTo>
                  <a:lnTo>
                    <a:pt x="77217" y="138683"/>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7" name="Freeform 186"/>
            <p:cNvSpPr/>
            <p:nvPr/>
          </p:nvSpPr>
          <p:spPr>
            <a:xfrm>
              <a:off x="6012112" y="3708029"/>
              <a:ext cx="113978" cy="137886"/>
            </a:xfrm>
            <a:custGeom>
              <a:avLst/>
              <a:gdLst/>
              <a:ahLst/>
              <a:cxnLst/>
              <a:rect l="0" t="0" r="0" b="0"/>
              <a:pathLst>
                <a:path w="114048" h="138303">
                  <a:moveTo>
                    <a:pt x="77090" y="138302"/>
                  </a:moveTo>
                  <a:lnTo>
                    <a:pt x="0" y="0"/>
                  </a:lnTo>
                  <a:lnTo>
                    <a:pt x="36830" y="0"/>
                  </a:lnTo>
                  <a:lnTo>
                    <a:pt x="114047" y="138302"/>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8" name="Freeform 187"/>
            <p:cNvSpPr/>
            <p:nvPr/>
          </p:nvSpPr>
          <p:spPr>
            <a:xfrm>
              <a:off x="6048644" y="3708029"/>
              <a:ext cx="113978" cy="137886"/>
            </a:xfrm>
            <a:custGeom>
              <a:avLst/>
              <a:gdLst/>
              <a:ahLst/>
              <a:cxnLst/>
              <a:rect l="0" t="0" r="0" b="0"/>
              <a:pathLst>
                <a:path w="114048" h="138303">
                  <a:moveTo>
                    <a:pt x="0" y="0"/>
                  </a:moveTo>
                  <a:lnTo>
                    <a:pt x="36957" y="0"/>
                  </a:lnTo>
                  <a:lnTo>
                    <a:pt x="114047" y="138302"/>
                  </a:lnTo>
                  <a:lnTo>
                    <a:pt x="77724" y="138302"/>
                  </a:lnTo>
                  <a:lnTo>
                    <a:pt x="77217" y="138302"/>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9" name="Freeform 188"/>
            <p:cNvSpPr/>
            <p:nvPr/>
          </p:nvSpPr>
          <p:spPr>
            <a:xfrm>
              <a:off x="6085174" y="3708029"/>
              <a:ext cx="106672" cy="137886"/>
            </a:xfrm>
            <a:custGeom>
              <a:avLst/>
              <a:gdLst/>
              <a:ahLst/>
              <a:cxnLst/>
              <a:rect l="0" t="0" r="0" b="0"/>
              <a:pathLst>
                <a:path w="106427" h="138303">
                  <a:moveTo>
                    <a:pt x="77598" y="138302"/>
                  </a:moveTo>
                  <a:lnTo>
                    <a:pt x="0" y="0"/>
                  </a:lnTo>
                  <a:lnTo>
                    <a:pt x="36830" y="0"/>
                  </a:lnTo>
                  <a:lnTo>
                    <a:pt x="106426" y="124713"/>
                  </a:lnTo>
                  <a:lnTo>
                    <a:pt x="106426" y="137668"/>
                  </a:lnTo>
                  <a:close/>
                </a:path>
              </a:pathLst>
            </a:custGeom>
            <a:solidFill>
              <a:srgbClr val="7D7D7D"/>
            </a:solidFill>
            <a:ln w="0" cap="flat" cmpd="sng" algn="ctr">
              <a:solidFill>
                <a:srgbClr val="7D7D7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0" name="Freeform 189"/>
            <p:cNvSpPr/>
            <p:nvPr/>
          </p:nvSpPr>
          <p:spPr>
            <a:xfrm>
              <a:off x="6121706" y="3706703"/>
              <a:ext cx="70140" cy="124628"/>
            </a:xfrm>
            <a:custGeom>
              <a:avLst/>
              <a:gdLst/>
              <a:ahLst/>
              <a:cxnLst/>
              <a:rect l="0" t="0" r="0" b="0"/>
              <a:pathLst>
                <a:path w="69597" h="124588">
                  <a:moveTo>
                    <a:pt x="69596" y="124587"/>
                  </a:moveTo>
                  <a:lnTo>
                    <a:pt x="0" y="0"/>
                  </a:lnTo>
                  <a:lnTo>
                    <a:pt x="36704" y="0"/>
                  </a:lnTo>
                  <a:lnTo>
                    <a:pt x="69596" y="58927"/>
                  </a:lnTo>
                  <a:close/>
                </a:path>
              </a:pathLst>
            </a:custGeom>
            <a:solidFill>
              <a:srgbClr val="7A7A7A"/>
            </a:solidFill>
            <a:ln w="0" cap="flat" cmpd="sng" algn="ctr">
              <a:solidFill>
                <a:srgbClr val="7A7A7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1" name="Freeform 190"/>
            <p:cNvSpPr/>
            <p:nvPr/>
          </p:nvSpPr>
          <p:spPr>
            <a:xfrm>
              <a:off x="6158237" y="3708029"/>
              <a:ext cx="33609" cy="58336"/>
            </a:xfrm>
            <a:custGeom>
              <a:avLst/>
              <a:gdLst/>
              <a:ahLst/>
              <a:cxnLst/>
              <a:rect l="0" t="0" r="0" b="0"/>
              <a:pathLst>
                <a:path w="32893" h="58547">
                  <a:moveTo>
                    <a:pt x="32892" y="58546"/>
                  </a:moveTo>
                  <a:lnTo>
                    <a:pt x="0" y="0"/>
                  </a:lnTo>
                  <a:lnTo>
                    <a:pt x="32892" y="0"/>
                  </a:lnTo>
                  <a:close/>
                </a:path>
              </a:pathLst>
            </a:custGeom>
            <a:solidFill>
              <a:srgbClr val="777777"/>
            </a:solidFill>
            <a:ln w="0" cap="flat" cmpd="sng" algn="ctr">
              <a:solidFill>
                <a:srgbClr val="77777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2" name="Freeform 191"/>
            <p:cNvSpPr/>
            <p:nvPr/>
          </p:nvSpPr>
          <p:spPr>
            <a:xfrm>
              <a:off x="5161660" y="3708029"/>
              <a:ext cx="1030186" cy="263839"/>
            </a:xfrm>
            <a:custGeom>
              <a:avLst/>
              <a:gdLst/>
              <a:ahLst/>
              <a:cxnLst/>
              <a:rect l="0" t="0" r="0" b="0"/>
              <a:pathLst>
                <a:path w="1031290" h="264371">
                  <a:moveTo>
                    <a:pt x="1031289" y="137550"/>
                  </a:moveTo>
                  <a:lnTo>
                    <a:pt x="898723" y="138526"/>
                  </a:lnTo>
                  <a:lnTo>
                    <a:pt x="759333" y="138526"/>
                  </a:lnTo>
                  <a:lnTo>
                    <a:pt x="617994" y="141452"/>
                  </a:lnTo>
                  <a:lnTo>
                    <a:pt x="479579" y="148281"/>
                  </a:lnTo>
                  <a:lnTo>
                    <a:pt x="411346" y="155110"/>
                  </a:lnTo>
                  <a:lnTo>
                    <a:pt x="344088" y="162914"/>
                  </a:lnTo>
                  <a:lnTo>
                    <a:pt x="278780" y="171694"/>
                  </a:lnTo>
                  <a:lnTo>
                    <a:pt x="217370" y="185352"/>
                  </a:lnTo>
                  <a:lnTo>
                    <a:pt x="157910" y="199985"/>
                  </a:lnTo>
                  <a:lnTo>
                    <a:pt x="101374" y="217544"/>
                  </a:lnTo>
                  <a:lnTo>
                    <a:pt x="49713" y="239006"/>
                  </a:lnTo>
                  <a:lnTo>
                    <a:pt x="0" y="264370"/>
                  </a:lnTo>
                  <a:lnTo>
                    <a:pt x="0" y="0"/>
                  </a:lnTo>
                  <a:lnTo>
                    <a:pt x="1031289"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3" name="Freeform 192"/>
            <p:cNvSpPr/>
            <p:nvPr/>
          </p:nvSpPr>
          <p:spPr>
            <a:xfrm>
              <a:off x="6188924" y="3697422"/>
              <a:ext cx="369697" cy="155121"/>
            </a:xfrm>
            <a:custGeom>
              <a:avLst/>
              <a:gdLst/>
              <a:ahLst/>
              <a:cxnLst/>
              <a:rect l="0" t="0" r="0" b="0"/>
              <a:pathLst>
                <a:path w="369445" h="155449">
                  <a:moveTo>
                    <a:pt x="369444" y="155448"/>
                  </a:moveTo>
                  <a:lnTo>
                    <a:pt x="0" y="155448"/>
                  </a:lnTo>
                  <a:lnTo>
                    <a:pt x="0" y="0"/>
                  </a:lnTo>
                  <a:lnTo>
                    <a:pt x="369444" y="0"/>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4" name="Freeform 193"/>
            <p:cNvSpPr/>
            <p:nvPr/>
          </p:nvSpPr>
          <p:spPr>
            <a:xfrm>
              <a:off x="6188924" y="3697422"/>
              <a:ext cx="369697" cy="155121"/>
            </a:xfrm>
            <a:custGeom>
              <a:avLst/>
              <a:gdLst/>
              <a:ahLst/>
              <a:cxnLst/>
              <a:rect l="0" t="0" r="0" b="0"/>
              <a:pathLst>
                <a:path w="369432" h="155112">
                  <a:moveTo>
                    <a:pt x="369431" y="155111"/>
                  </a:moveTo>
                  <a:lnTo>
                    <a:pt x="0" y="155111"/>
                  </a:lnTo>
                  <a:lnTo>
                    <a:pt x="0" y="0"/>
                  </a:lnTo>
                  <a:lnTo>
                    <a:pt x="369431"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5" name="Freeform 194"/>
            <p:cNvSpPr/>
            <p:nvPr/>
          </p:nvSpPr>
          <p:spPr>
            <a:xfrm>
              <a:off x="5879138" y="5654345"/>
              <a:ext cx="1055027" cy="218761"/>
            </a:xfrm>
            <a:custGeom>
              <a:avLst/>
              <a:gdLst/>
              <a:ahLst/>
              <a:cxnLst/>
              <a:rect l="0" t="0" r="0" b="0"/>
              <a:pathLst>
                <a:path w="1054863" h="217806">
                  <a:moveTo>
                    <a:pt x="1054862" y="108965"/>
                  </a:moveTo>
                  <a:lnTo>
                    <a:pt x="1052322" y="120014"/>
                  </a:lnTo>
                  <a:lnTo>
                    <a:pt x="1044195" y="130556"/>
                  </a:lnTo>
                  <a:lnTo>
                    <a:pt x="1031113" y="141224"/>
                  </a:lnTo>
                  <a:lnTo>
                    <a:pt x="1013460" y="151257"/>
                  </a:lnTo>
                  <a:lnTo>
                    <a:pt x="991362" y="160908"/>
                  </a:lnTo>
                  <a:lnTo>
                    <a:pt x="964946" y="169926"/>
                  </a:lnTo>
                  <a:lnTo>
                    <a:pt x="934340" y="178181"/>
                  </a:lnTo>
                  <a:lnTo>
                    <a:pt x="900304" y="186182"/>
                  </a:lnTo>
                  <a:lnTo>
                    <a:pt x="862966" y="193167"/>
                  </a:lnTo>
                  <a:lnTo>
                    <a:pt x="822071" y="199263"/>
                  </a:lnTo>
                  <a:lnTo>
                    <a:pt x="778765" y="204851"/>
                  </a:lnTo>
                  <a:lnTo>
                    <a:pt x="732918" y="209423"/>
                  </a:lnTo>
                  <a:lnTo>
                    <a:pt x="684404" y="212851"/>
                  </a:lnTo>
                  <a:lnTo>
                    <a:pt x="633349" y="215392"/>
                  </a:lnTo>
                  <a:lnTo>
                    <a:pt x="527305" y="217805"/>
                  </a:lnTo>
                  <a:lnTo>
                    <a:pt x="420879" y="215392"/>
                  </a:lnTo>
                  <a:lnTo>
                    <a:pt x="370460" y="212851"/>
                  </a:lnTo>
                  <a:lnTo>
                    <a:pt x="321945" y="209423"/>
                  </a:lnTo>
                  <a:lnTo>
                    <a:pt x="275972" y="204851"/>
                  </a:lnTo>
                  <a:lnTo>
                    <a:pt x="232030" y="199263"/>
                  </a:lnTo>
                  <a:lnTo>
                    <a:pt x="191770" y="193167"/>
                  </a:lnTo>
                  <a:lnTo>
                    <a:pt x="154432" y="186182"/>
                  </a:lnTo>
                  <a:lnTo>
                    <a:pt x="120016" y="178181"/>
                  </a:lnTo>
                  <a:lnTo>
                    <a:pt x="89790" y="169926"/>
                  </a:lnTo>
                  <a:lnTo>
                    <a:pt x="63500" y="160908"/>
                  </a:lnTo>
                  <a:lnTo>
                    <a:pt x="41403" y="151257"/>
                  </a:lnTo>
                  <a:lnTo>
                    <a:pt x="23623" y="141224"/>
                  </a:lnTo>
                  <a:lnTo>
                    <a:pt x="10542" y="130556"/>
                  </a:lnTo>
                  <a:lnTo>
                    <a:pt x="2541" y="120014"/>
                  </a:lnTo>
                  <a:lnTo>
                    <a:pt x="0" y="108965"/>
                  </a:lnTo>
                  <a:lnTo>
                    <a:pt x="2541" y="97917"/>
                  </a:lnTo>
                  <a:lnTo>
                    <a:pt x="10542" y="86740"/>
                  </a:lnTo>
                  <a:lnTo>
                    <a:pt x="23623" y="76581"/>
                  </a:lnTo>
                  <a:lnTo>
                    <a:pt x="41403" y="66420"/>
                  </a:lnTo>
                  <a:lnTo>
                    <a:pt x="63500" y="57023"/>
                  </a:lnTo>
                  <a:lnTo>
                    <a:pt x="89790" y="47878"/>
                  </a:lnTo>
                  <a:lnTo>
                    <a:pt x="120016" y="39243"/>
                  </a:lnTo>
                  <a:lnTo>
                    <a:pt x="154432" y="31876"/>
                  </a:lnTo>
                  <a:lnTo>
                    <a:pt x="191770" y="24764"/>
                  </a:lnTo>
                  <a:lnTo>
                    <a:pt x="232030" y="18542"/>
                  </a:lnTo>
                  <a:lnTo>
                    <a:pt x="275972" y="13081"/>
                  </a:lnTo>
                  <a:lnTo>
                    <a:pt x="321945" y="8508"/>
                  </a:lnTo>
                  <a:lnTo>
                    <a:pt x="370460" y="4952"/>
                  </a:lnTo>
                  <a:lnTo>
                    <a:pt x="420879" y="2032"/>
                  </a:lnTo>
                  <a:lnTo>
                    <a:pt x="527305" y="0"/>
                  </a:lnTo>
                  <a:lnTo>
                    <a:pt x="633349" y="2032"/>
                  </a:lnTo>
                  <a:lnTo>
                    <a:pt x="684404" y="4952"/>
                  </a:lnTo>
                  <a:lnTo>
                    <a:pt x="732918" y="8508"/>
                  </a:lnTo>
                  <a:lnTo>
                    <a:pt x="778765" y="13081"/>
                  </a:lnTo>
                  <a:lnTo>
                    <a:pt x="822071" y="18542"/>
                  </a:lnTo>
                  <a:lnTo>
                    <a:pt x="862966" y="24764"/>
                  </a:lnTo>
                  <a:lnTo>
                    <a:pt x="900304" y="31876"/>
                  </a:lnTo>
                  <a:lnTo>
                    <a:pt x="934340" y="39243"/>
                  </a:lnTo>
                  <a:lnTo>
                    <a:pt x="964946" y="47878"/>
                  </a:lnTo>
                  <a:lnTo>
                    <a:pt x="991362" y="57023"/>
                  </a:lnTo>
                  <a:lnTo>
                    <a:pt x="1013460" y="66420"/>
                  </a:lnTo>
                  <a:lnTo>
                    <a:pt x="1031113" y="76581"/>
                  </a:lnTo>
                  <a:lnTo>
                    <a:pt x="1044195" y="86740"/>
                  </a:lnTo>
                  <a:lnTo>
                    <a:pt x="1052322" y="97917"/>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6" name="Freeform 195"/>
            <p:cNvSpPr/>
            <p:nvPr/>
          </p:nvSpPr>
          <p:spPr>
            <a:xfrm>
              <a:off x="5879138" y="5654345"/>
              <a:ext cx="1055027" cy="217436"/>
            </a:xfrm>
            <a:custGeom>
              <a:avLst/>
              <a:gdLst/>
              <a:ahLst/>
              <a:cxnLst/>
              <a:rect l="0" t="0" r="0" b="0"/>
              <a:pathLst>
                <a:path w="1054685" h="217546">
                  <a:moveTo>
                    <a:pt x="1054684" y="110236"/>
                  </a:moveTo>
                  <a:lnTo>
                    <a:pt x="1052734" y="119991"/>
                  </a:lnTo>
                  <a:lnTo>
                    <a:pt x="1043960" y="130722"/>
                  </a:lnTo>
                  <a:lnTo>
                    <a:pt x="1031289" y="141453"/>
                  </a:lnTo>
                  <a:lnTo>
                    <a:pt x="1013744" y="152184"/>
                  </a:lnTo>
                  <a:lnTo>
                    <a:pt x="991325" y="161939"/>
                  </a:lnTo>
                  <a:lnTo>
                    <a:pt x="964031" y="169743"/>
                  </a:lnTo>
                  <a:lnTo>
                    <a:pt x="933814" y="179499"/>
                  </a:lnTo>
                  <a:lnTo>
                    <a:pt x="899697" y="187303"/>
                  </a:lnTo>
                  <a:lnTo>
                    <a:pt x="862657" y="194132"/>
                  </a:lnTo>
                  <a:lnTo>
                    <a:pt x="821717" y="199009"/>
                  </a:lnTo>
                  <a:lnTo>
                    <a:pt x="778829" y="205838"/>
                  </a:lnTo>
                  <a:lnTo>
                    <a:pt x="733015" y="209740"/>
                  </a:lnTo>
                  <a:lnTo>
                    <a:pt x="683302" y="213642"/>
                  </a:lnTo>
                  <a:lnTo>
                    <a:pt x="632615" y="215593"/>
                  </a:lnTo>
                  <a:lnTo>
                    <a:pt x="527342" y="217545"/>
                  </a:lnTo>
                  <a:lnTo>
                    <a:pt x="421094" y="215593"/>
                  </a:lnTo>
                  <a:lnTo>
                    <a:pt x="369432" y="213642"/>
                  </a:lnTo>
                  <a:lnTo>
                    <a:pt x="321669" y="209740"/>
                  </a:lnTo>
                  <a:lnTo>
                    <a:pt x="276831" y="205838"/>
                  </a:lnTo>
                  <a:lnTo>
                    <a:pt x="231991" y="199009"/>
                  </a:lnTo>
                  <a:lnTo>
                    <a:pt x="191052" y="194132"/>
                  </a:lnTo>
                  <a:lnTo>
                    <a:pt x="154011" y="187303"/>
                  </a:lnTo>
                  <a:lnTo>
                    <a:pt x="119895" y="179499"/>
                  </a:lnTo>
                  <a:lnTo>
                    <a:pt x="89678" y="169743"/>
                  </a:lnTo>
                  <a:lnTo>
                    <a:pt x="62385" y="161939"/>
                  </a:lnTo>
                  <a:lnTo>
                    <a:pt x="40940" y="152184"/>
                  </a:lnTo>
                  <a:lnTo>
                    <a:pt x="24369" y="141453"/>
                  </a:lnTo>
                  <a:lnTo>
                    <a:pt x="10722" y="130722"/>
                  </a:lnTo>
                  <a:lnTo>
                    <a:pt x="2924" y="119991"/>
                  </a:lnTo>
                  <a:lnTo>
                    <a:pt x="0" y="110236"/>
                  </a:lnTo>
                  <a:lnTo>
                    <a:pt x="2924" y="99505"/>
                  </a:lnTo>
                  <a:lnTo>
                    <a:pt x="10722" y="86823"/>
                  </a:lnTo>
                  <a:lnTo>
                    <a:pt x="24369" y="78043"/>
                  </a:lnTo>
                  <a:lnTo>
                    <a:pt x="40940" y="67312"/>
                  </a:lnTo>
                  <a:lnTo>
                    <a:pt x="62385" y="57557"/>
                  </a:lnTo>
                  <a:lnTo>
                    <a:pt x="89678" y="48777"/>
                  </a:lnTo>
                  <a:lnTo>
                    <a:pt x="119895" y="39997"/>
                  </a:lnTo>
                  <a:lnTo>
                    <a:pt x="154011" y="32193"/>
                  </a:lnTo>
                  <a:lnTo>
                    <a:pt x="191052" y="25364"/>
                  </a:lnTo>
                  <a:lnTo>
                    <a:pt x="231991" y="18535"/>
                  </a:lnTo>
                  <a:lnTo>
                    <a:pt x="276831" y="13657"/>
                  </a:lnTo>
                  <a:lnTo>
                    <a:pt x="321669" y="9755"/>
                  </a:lnTo>
                  <a:lnTo>
                    <a:pt x="369432" y="5853"/>
                  </a:lnTo>
                  <a:lnTo>
                    <a:pt x="421094" y="2927"/>
                  </a:lnTo>
                  <a:lnTo>
                    <a:pt x="527342" y="0"/>
                  </a:lnTo>
                  <a:lnTo>
                    <a:pt x="632615" y="2927"/>
                  </a:lnTo>
                  <a:lnTo>
                    <a:pt x="683302" y="5853"/>
                  </a:lnTo>
                  <a:lnTo>
                    <a:pt x="733015" y="9755"/>
                  </a:lnTo>
                  <a:lnTo>
                    <a:pt x="778829" y="13657"/>
                  </a:lnTo>
                  <a:lnTo>
                    <a:pt x="821717" y="18535"/>
                  </a:lnTo>
                  <a:lnTo>
                    <a:pt x="862657" y="25364"/>
                  </a:lnTo>
                  <a:lnTo>
                    <a:pt x="899697" y="32193"/>
                  </a:lnTo>
                  <a:lnTo>
                    <a:pt x="933814" y="39997"/>
                  </a:lnTo>
                  <a:lnTo>
                    <a:pt x="964031" y="48777"/>
                  </a:lnTo>
                  <a:lnTo>
                    <a:pt x="991325" y="57557"/>
                  </a:lnTo>
                  <a:lnTo>
                    <a:pt x="1013744" y="67312"/>
                  </a:lnTo>
                  <a:lnTo>
                    <a:pt x="1031289" y="78043"/>
                  </a:lnTo>
                  <a:lnTo>
                    <a:pt x="1043960" y="86823"/>
                  </a:lnTo>
                  <a:lnTo>
                    <a:pt x="1052734" y="99505"/>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7" name="Freeform 196"/>
            <p:cNvSpPr/>
            <p:nvPr/>
          </p:nvSpPr>
          <p:spPr>
            <a:xfrm>
              <a:off x="5879138" y="5764388"/>
              <a:ext cx="1055027" cy="217436"/>
            </a:xfrm>
            <a:custGeom>
              <a:avLst/>
              <a:gdLst/>
              <a:ahLst/>
              <a:cxnLst/>
              <a:rect l="0" t="0" r="0" b="0"/>
              <a:pathLst>
                <a:path w="1054863" h="218061">
                  <a:moveTo>
                    <a:pt x="1047750" y="27686"/>
                  </a:moveTo>
                  <a:lnTo>
                    <a:pt x="1036574" y="52960"/>
                  </a:lnTo>
                  <a:lnTo>
                    <a:pt x="1021081" y="76581"/>
                  </a:lnTo>
                  <a:lnTo>
                    <a:pt x="1001776" y="98425"/>
                  </a:lnTo>
                  <a:lnTo>
                    <a:pt x="978535" y="117984"/>
                  </a:lnTo>
                  <a:lnTo>
                    <a:pt x="951866" y="135763"/>
                  </a:lnTo>
                  <a:lnTo>
                    <a:pt x="921512" y="151892"/>
                  </a:lnTo>
                  <a:lnTo>
                    <a:pt x="888238" y="165990"/>
                  </a:lnTo>
                  <a:lnTo>
                    <a:pt x="851790" y="178690"/>
                  </a:lnTo>
                  <a:lnTo>
                    <a:pt x="812673" y="189230"/>
                  </a:lnTo>
                  <a:lnTo>
                    <a:pt x="770129" y="198248"/>
                  </a:lnTo>
                  <a:lnTo>
                    <a:pt x="725297" y="205360"/>
                  </a:lnTo>
                  <a:lnTo>
                    <a:pt x="677799" y="210948"/>
                  </a:lnTo>
                  <a:lnTo>
                    <a:pt x="628270" y="214885"/>
                  </a:lnTo>
                  <a:lnTo>
                    <a:pt x="576961" y="217043"/>
                  </a:lnTo>
                  <a:lnTo>
                    <a:pt x="522860" y="218060"/>
                  </a:lnTo>
                  <a:lnTo>
                    <a:pt x="469393" y="217424"/>
                  </a:lnTo>
                  <a:lnTo>
                    <a:pt x="417323" y="215519"/>
                  </a:lnTo>
                  <a:lnTo>
                    <a:pt x="367411" y="211963"/>
                  </a:lnTo>
                  <a:lnTo>
                    <a:pt x="320041" y="207392"/>
                  </a:lnTo>
                  <a:lnTo>
                    <a:pt x="274955" y="200787"/>
                  </a:lnTo>
                  <a:lnTo>
                    <a:pt x="232665" y="192786"/>
                  </a:lnTo>
                  <a:lnTo>
                    <a:pt x="193294" y="182627"/>
                  </a:lnTo>
                  <a:lnTo>
                    <a:pt x="156973" y="171069"/>
                  </a:lnTo>
                  <a:lnTo>
                    <a:pt x="123699" y="157354"/>
                  </a:lnTo>
                  <a:lnTo>
                    <a:pt x="94235" y="141733"/>
                  </a:lnTo>
                  <a:lnTo>
                    <a:pt x="68073" y="124079"/>
                  </a:lnTo>
                  <a:lnTo>
                    <a:pt x="45974" y="103886"/>
                  </a:lnTo>
                  <a:lnTo>
                    <a:pt x="27813" y="81661"/>
                  </a:lnTo>
                  <a:lnTo>
                    <a:pt x="13970" y="57023"/>
                  </a:lnTo>
                  <a:lnTo>
                    <a:pt x="4573" y="29846"/>
                  </a:lnTo>
                  <a:lnTo>
                    <a:pt x="0" y="0"/>
                  </a:lnTo>
                  <a:lnTo>
                    <a:pt x="2541" y="11049"/>
                  </a:lnTo>
                  <a:lnTo>
                    <a:pt x="10542" y="21591"/>
                  </a:lnTo>
                  <a:lnTo>
                    <a:pt x="23623" y="32259"/>
                  </a:lnTo>
                  <a:lnTo>
                    <a:pt x="41403" y="42292"/>
                  </a:lnTo>
                  <a:lnTo>
                    <a:pt x="63500" y="51943"/>
                  </a:lnTo>
                  <a:lnTo>
                    <a:pt x="89790" y="60961"/>
                  </a:lnTo>
                  <a:lnTo>
                    <a:pt x="120016" y="69216"/>
                  </a:lnTo>
                  <a:lnTo>
                    <a:pt x="154432" y="77217"/>
                  </a:lnTo>
                  <a:lnTo>
                    <a:pt x="191770" y="84202"/>
                  </a:lnTo>
                  <a:lnTo>
                    <a:pt x="232030" y="90298"/>
                  </a:lnTo>
                  <a:lnTo>
                    <a:pt x="275972" y="95886"/>
                  </a:lnTo>
                  <a:lnTo>
                    <a:pt x="321945" y="100458"/>
                  </a:lnTo>
                  <a:lnTo>
                    <a:pt x="370460" y="103886"/>
                  </a:lnTo>
                  <a:lnTo>
                    <a:pt x="420879" y="106427"/>
                  </a:lnTo>
                  <a:lnTo>
                    <a:pt x="527305" y="108840"/>
                  </a:lnTo>
                  <a:lnTo>
                    <a:pt x="633349" y="106427"/>
                  </a:lnTo>
                  <a:lnTo>
                    <a:pt x="684404" y="103886"/>
                  </a:lnTo>
                  <a:lnTo>
                    <a:pt x="732918" y="100458"/>
                  </a:lnTo>
                  <a:lnTo>
                    <a:pt x="778765" y="95886"/>
                  </a:lnTo>
                  <a:lnTo>
                    <a:pt x="822071" y="90298"/>
                  </a:lnTo>
                  <a:lnTo>
                    <a:pt x="862966" y="84202"/>
                  </a:lnTo>
                  <a:lnTo>
                    <a:pt x="900304" y="77217"/>
                  </a:lnTo>
                  <a:lnTo>
                    <a:pt x="934340" y="69216"/>
                  </a:lnTo>
                  <a:lnTo>
                    <a:pt x="964946" y="60961"/>
                  </a:lnTo>
                  <a:lnTo>
                    <a:pt x="991362" y="51943"/>
                  </a:lnTo>
                  <a:lnTo>
                    <a:pt x="1013460" y="42292"/>
                  </a:lnTo>
                  <a:lnTo>
                    <a:pt x="1031113" y="32259"/>
                  </a:lnTo>
                  <a:lnTo>
                    <a:pt x="1044195" y="21591"/>
                  </a:lnTo>
                  <a:lnTo>
                    <a:pt x="1052322" y="11049"/>
                  </a:lnTo>
                  <a:lnTo>
                    <a:pt x="1054862" y="0"/>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8" name="Freeform 197"/>
            <p:cNvSpPr/>
            <p:nvPr/>
          </p:nvSpPr>
          <p:spPr>
            <a:xfrm>
              <a:off x="5879138" y="5764388"/>
              <a:ext cx="1055027" cy="217436"/>
            </a:xfrm>
            <a:custGeom>
              <a:avLst/>
              <a:gdLst/>
              <a:ahLst/>
              <a:cxnLst/>
              <a:rect l="0" t="0" r="0" b="0"/>
              <a:pathLst>
                <a:path w="1054685" h="217546">
                  <a:moveTo>
                    <a:pt x="1054684" y="0"/>
                  </a:moveTo>
                  <a:lnTo>
                    <a:pt x="1052734" y="9756"/>
                  </a:lnTo>
                  <a:lnTo>
                    <a:pt x="1043960" y="20487"/>
                  </a:lnTo>
                  <a:lnTo>
                    <a:pt x="1031289" y="31217"/>
                  </a:lnTo>
                  <a:lnTo>
                    <a:pt x="1013744" y="41949"/>
                  </a:lnTo>
                  <a:lnTo>
                    <a:pt x="991325" y="51704"/>
                  </a:lnTo>
                  <a:lnTo>
                    <a:pt x="964031" y="59508"/>
                  </a:lnTo>
                  <a:lnTo>
                    <a:pt x="933814" y="69264"/>
                  </a:lnTo>
                  <a:lnTo>
                    <a:pt x="899697" y="77068"/>
                  </a:lnTo>
                  <a:lnTo>
                    <a:pt x="862657" y="83896"/>
                  </a:lnTo>
                  <a:lnTo>
                    <a:pt x="821717" y="88774"/>
                  </a:lnTo>
                  <a:lnTo>
                    <a:pt x="778829" y="95603"/>
                  </a:lnTo>
                  <a:lnTo>
                    <a:pt x="733015" y="99505"/>
                  </a:lnTo>
                  <a:lnTo>
                    <a:pt x="683302" y="103407"/>
                  </a:lnTo>
                  <a:lnTo>
                    <a:pt x="632615" y="105358"/>
                  </a:lnTo>
                  <a:lnTo>
                    <a:pt x="527342" y="107309"/>
                  </a:lnTo>
                  <a:lnTo>
                    <a:pt x="421094" y="105358"/>
                  </a:lnTo>
                  <a:lnTo>
                    <a:pt x="369432" y="103407"/>
                  </a:lnTo>
                  <a:lnTo>
                    <a:pt x="321669" y="99505"/>
                  </a:lnTo>
                  <a:lnTo>
                    <a:pt x="276831" y="95603"/>
                  </a:lnTo>
                  <a:lnTo>
                    <a:pt x="231991" y="88774"/>
                  </a:lnTo>
                  <a:lnTo>
                    <a:pt x="191052" y="83896"/>
                  </a:lnTo>
                  <a:lnTo>
                    <a:pt x="154011" y="77068"/>
                  </a:lnTo>
                  <a:lnTo>
                    <a:pt x="119895" y="69264"/>
                  </a:lnTo>
                  <a:lnTo>
                    <a:pt x="89678" y="59508"/>
                  </a:lnTo>
                  <a:lnTo>
                    <a:pt x="62385" y="51704"/>
                  </a:lnTo>
                  <a:lnTo>
                    <a:pt x="40940" y="41949"/>
                  </a:lnTo>
                  <a:lnTo>
                    <a:pt x="24369" y="31217"/>
                  </a:lnTo>
                  <a:lnTo>
                    <a:pt x="10722" y="20487"/>
                  </a:lnTo>
                  <a:lnTo>
                    <a:pt x="2924" y="9756"/>
                  </a:lnTo>
                  <a:lnTo>
                    <a:pt x="0" y="0"/>
                  </a:lnTo>
                  <a:lnTo>
                    <a:pt x="3900" y="29266"/>
                  </a:lnTo>
                  <a:lnTo>
                    <a:pt x="13647" y="55606"/>
                  </a:lnTo>
                  <a:lnTo>
                    <a:pt x="28268" y="80970"/>
                  </a:lnTo>
                  <a:lnTo>
                    <a:pt x="45814" y="103407"/>
                  </a:lnTo>
                  <a:lnTo>
                    <a:pt x="68233" y="123894"/>
                  </a:lnTo>
                  <a:lnTo>
                    <a:pt x="93576" y="141453"/>
                  </a:lnTo>
                  <a:lnTo>
                    <a:pt x="122819" y="157062"/>
                  </a:lnTo>
                  <a:lnTo>
                    <a:pt x="155961" y="170719"/>
                  </a:lnTo>
                  <a:lnTo>
                    <a:pt x="193976" y="182426"/>
                  </a:lnTo>
                  <a:lnTo>
                    <a:pt x="231991" y="192181"/>
                  </a:lnTo>
                  <a:lnTo>
                    <a:pt x="274881" y="199985"/>
                  </a:lnTo>
                  <a:lnTo>
                    <a:pt x="318745" y="206814"/>
                  </a:lnTo>
                  <a:lnTo>
                    <a:pt x="367482" y="211692"/>
                  </a:lnTo>
                  <a:lnTo>
                    <a:pt x="416220" y="214618"/>
                  </a:lnTo>
                  <a:lnTo>
                    <a:pt x="468856" y="217545"/>
                  </a:lnTo>
                  <a:lnTo>
                    <a:pt x="522468" y="217545"/>
                  </a:lnTo>
                  <a:lnTo>
                    <a:pt x="577054" y="215594"/>
                  </a:lnTo>
                  <a:lnTo>
                    <a:pt x="627742" y="214618"/>
                  </a:lnTo>
                  <a:lnTo>
                    <a:pt x="677454" y="210716"/>
                  </a:lnTo>
                  <a:lnTo>
                    <a:pt x="725217" y="204863"/>
                  </a:lnTo>
                  <a:lnTo>
                    <a:pt x="770055" y="197058"/>
                  </a:lnTo>
                  <a:lnTo>
                    <a:pt x="811970" y="189254"/>
                  </a:lnTo>
                  <a:lnTo>
                    <a:pt x="851935" y="178524"/>
                  </a:lnTo>
                  <a:lnTo>
                    <a:pt x="888000" y="164866"/>
                  </a:lnTo>
                  <a:lnTo>
                    <a:pt x="921142" y="152184"/>
                  </a:lnTo>
                  <a:lnTo>
                    <a:pt x="952334" y="135600"/>
                  </a:lnTo>
                  <a:lnTo>
                    <a:pt x="978653" y="117065"/>
                  </a:lnTo>
                  <a:lnTo>
                    <a:pt x="1001072" y="98530"/>
                  </a:lnTo>
                  <a:lnTo>
                    <a:pt x="1020567" y="76092"/>
                  </a:lnTo>
                  <a:lnTo>
                    <a:pt x="1036162" y="51704"/>
                  </a:lnTo>
                  <a:lnTo>
                    <a:pt x="1046886" y="27315"/>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9" name="Freeform 198"/>
            <p:cNvSpPr/>
            <p:nvPr/>
          </p:nvSpPr>
          <p:spPr>
            <a:xfrm>
              <a:off x="5962429" y="5728591"/>
              <a:ext cx="875293" cy="144515"/>
            </a:xfrm>
            <a:custGeom>
              <a:avLst/>
              <a:gdLst/>
              <a:ahLst/>
              <a:cxnLst/>
              <a:rect l="0" t="0" r="0" b="0"/>
              <a:pathLst>
                <a:path w="875793" h="143893">
                  <a:moveTo>
                    <a:pt x="875792" y="97917"/>
                  </a:moveTo>
                  <a:lnTo>
                    <a:pt x="837310" y="108078"/>
                  </a:lnTo>
                  <a:lnTo>
                    <a:pt x="793496" y="116586"/>
                  </a:lnTo>
                  <a:lnTo>
                    <a:pt x="744473" y="124842"/>
                  </a:lnTo>
                  <a:lnTo>
                    <a:pt x="691387" y="131318"/>
                  </a:lnTo>
                  <a:lnTo>
                    <a:pt x="633857" y="136779"/>
                  </a:lnTo>
                  <a:lnTo>
                    <a:pt x="573405" y="140843"/>
                  </a:lnTo>
                  <a:lnTo>
                    <a:pt x="510158" y="143384"/>
                  </a:lnTo>
                  <a:lnTo>
                    <a:pt x="444119" y="143892"/>
                  </a:lnTo>
                  <a:lnTo>
                    <a:pt x="375538" y="143384"/>
                  </a:lnTo>
                  <a:lnTo>
                    <a:pt x="309371" y="140462"/>
                  </a:lnTo>
                  <a:lnTo>
                    <a:pt x="246761" y="136398"/>
                  </a:lnTo>
                  <a:lnTo>
                    <a:pt x="187832" y="130303"/>
                  </a:lnTo>
                  <a:lnTo>
                    <a:pt x="132842" y="123191"/>
                  </a:lnTo>
                  <a:lnTo>
                    <a:pt x="82804" y="114681"/>
                  </a:lnTo>
                  <a:lnTo>
                    <a:pt x="38481" y="104522"/>
                  </a:lnTo>
                  <a:lnTo>
                    <a:pt x="0" y="93980"/>
                  </a:lnTo>
                  <a:lnTo>
                    <a:pt x="1650" y="87885"/>
                  </a:lnTo>
                  <a:lnTo>
                    <a:pt x="6223" y="81408"/>
                  </a:lnTo>
                  <a:lnTo>
                    <a:pt x="14224" y="73787"/>
                  </a:lnTo>
                  <a:lnTo>
                    <a:pt x="25781" y="66167"/>
                  </a:lnTo>
                  <a:lnTo>
                    <a:pt x="40894" y="58674"/>
                  </a:lnTo>
                  <a:lnTo>
                    <a:pt x="59563" y="51054"/>
                  </a:lnTo>
                  <a:lnTo>
                    <a:pt x="81914" y="42927"/>
                  </a:lnTo>
                  <a:lnTo>
                    <a:pt x="107569" y="35434"/>
                  </a:lnTo>
                  <a:lnTo>
                    <a:pt x="136270" y="28448"/>
                  </a:lnTo>
                  <a:lnTo>
                    <a:pt x="169037" y="21844"/>
                  </a:lnTo>
                  <a:lnTo>
                    <a:pt x="204977" y="15748"/>
                  </a:lnTo>
                  <a:lnTo>
                    <a:pt x="244348" y="10668"/>
                  </a:lnTo>
                  <a:lnTo>
                    <a:pt x="287274" y="6097"/>
                  </a:lnTo>
                  <a:lnTo>
                    <a:pt x="333248" y="3175"/>
                  </a:lnTo>
                  <a:lnTo>
                    <a:pt x="382650" y="1143"/>
                  </a:lnTo>
                  <a:lnTo>
                    <a:pt x="435609" y="0"/>
                  </a:lnTo>
                  <a:lnTo>
                    <a:pt x="488569" y="636"/>
                  </a:lnTo>
                  <a:lnTo>
                    <a:pt x="537971" y="2541"/>
                  </a:lnTo>
                  <a:lnTo>
                    <a:pt x="584072" y="5716"/>
                  </a:lnTo>
                  <a:lnTo>
                    <a:pt x="626363" y="9653"/>
                  </a:lnTo>
                  <a:lnTo>
                    <a:pt x="665352" y="14733"/>
                  </a:lnTo>
                  <a:lnTo>
                    <a:pt x="701039" y="20193"/>
                  </a:lnTo>
                  <a:lnTo>
                    <a:pt x="733424" y="26798"/>
                  </a:lnTo>
                  <a:lnTo>
                    <a:pt x="762635" y="33910"/>
                  </a:lnTo>
                  <a:lnTo>
                    <a:pt x="787908" y="41529"/>
                  </a:lnTo>
                  <a:lnTo>
                    <a:pt x="810513" y="49149"/>
                  </a:lnTo>
                  <a:lnTo>
                    <a:pt x="829310" y="57150"/>
                  </a:lnTo>
                  <a:lnTo>
                    <a:pt x="845438" y="65152"/>
                  </a:lnTo>
                  <a:lnTo>
                    <a:pt x="857631" y="73787"/>
                  </a:lnTo>
                  <a:lnTo>
                    <a:pt x="867029" y="81788"/>
                  </a:lnTo>
                  <a:lnTo>
                    <a:pt x="873251" y="89917"/>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0" name="Freeform 199"/>
            <p:cNvSpPr/>
            <p:nvPr/>
          </p:nvSpPr>
          <p:spPr>
            <a:xfrm>
              <a:off x="5962429" y="5729917"/>
              <a:ext cx="876754" cy="141864"/>
            </a:xfrm>
            <a:custGeom>
              <a:avLst/>
              <a:gdLst/>
              <a:ahLst/>
              <a:cxnLst/>
              <a:rect l="0" t="0" r="0" b="0"/>
              <a:pathLst>
                <a:path w="876307" h="142432">
                  <a:moveTo>
                    <a:pt x="876306" y="97555"/>
                  </a:moveTo>
                  <a:lnTo>
                    <a:pt x="837316" y="108287"/>
                  </a:lnTo>
                  <a:lnTo>
                    <a:pt x="793452" y="116091"/>
                  </a:lnTo>
                  <a:lnTo>
                    <a:pt x="744714" y="123895"/>
                  </a:lnTo>
                  <a:lnTo>
                    <a:pt x="692077" y="130724"/>
                  </a:lnTo>
                  <a:lnTo>
                    <a:pt x="634566" y="136578"/>
                  </a:lnTo>
                  <a:lnTo>
                    <a:pt x="574132" y="140480"/>
                  </a:lnTo>
                  <a:lnTo>
                    <a:pt x="509798" y="142431"/>
                  </a:lnTo>
                  <a:lnTo>
                    <a:pt x="444489" y="142431"/>
                  </a:lnTo>
                  <a:lnTo>
                    <a:pt x="375282" y="142431"/>
                  </a:lnTo>
                  <a:lnTo>
                    <a:pt x="309973" y="140480"/>
                  </a:lnTo>
                  <a:lnTo>
                    <a:pt x="246613" y="136578"/>
                  </a:lnTo>
                  <a:lnTo>
                    <a:pt x="188128" y="129749"/>
                  </a:lnTo>
                  <a:lnTo>
                    <a:pt x="133542" y="122920"/>
                  </a:lnTo>
                  <a:lnTo>
                    <a:pt x="82854" y="113164"/>
                  </a:lnTo>
                  <a:lnTo>
                    <a:pt x="38990" y="104384"/>
                  </a:lnTo>
                  <a:lnTo>
                    <a:pt x="0" y="93653"/>
                  </a:lnTo>
                  <a:lnTo>
                    <a:pt x="975" y="86824"/>
                  </a:lnTo>
                  <a:lnTo>
                    <a:pt x="6823" y="80971"/>
                  </a:lnTo>
                  <a:lnTo>
                    <a:pt x="14621" y="73167"/>
                  </a:lnTo>
                  <a:lnTo>
                    <a:pt x="25344" y="65362"/>
                  </a:lnTo>
                  <a:lnTo>
                    <a:pt x="40940" y="58533"/>
                  </a:lnTo>
                  <a:lnTo>
                    <a:pt x="60435" y="50728"/>
                  </a:lnTo>
                  <a:lnTo>
                    <a:pt x="81880" y="42924"/>
                  </a:lnTo>
                  <a:lnTo>
                    <a:pt x="108198" y="35120"/>
                  </a:lnTo>
                  <a:lnTo>
                    <a:pt x="136466" y="28291"/>
                  </a:lnTo>
                  <a:lnTo>
                    <a:pt x="169608" y="21462"/>
                  </a:lnTo>
                  <a:lnTo>
                    <a:pt x="205674" y="14633"/>
                  </a:lnTo>
                  <a:lnTo>
                    <a:pt x="244664" y="10730"/>
                  </a:lnTo>
                  <a:lnTo>
                    <a:pt x="286579" y="4877"/>
                  </a:lnTo>
                  <a:lnTo>
                    <a:pt x="333367" y="2926"/>
                  </a:lnTo>
                  <a:lnTo>
                    <a:pt x="383080" y="0"/>
                  </a:lnTo>
                  <a:lnTo>
                    <a:pt x="435717" y="0"/>
                  </a:lnTo>
                  <a:lnTo>
                    <a:pt x="488353" y="0"/>
                  </a:lnTo>
                  <a:lnTo>
                    <a:pt x="538066" y="2926"/>
                  </a:lnTo>
                  <a:lnTo>
                    <a:pt x="583880" y="4877"/>
                  </a:lnTo>
                  <a:lnTo>
                    <a:pt x="625794" y="9755"/>
                  </a:lnTo>
                  <a:lnTo>
                    <a:pt x="664784" y="14633"/>
                  </a:lnTo>
                  <a:lnTo>
                    <a:pt x="700850" y="19511"/>
                  </a:lnTo>
                  <a:lnTo>
                    <a:pt x="733017" y="26340"/>
                  </a:lnTo>
                  <a:lnTo>
                    <a:pt x="762259" y="33169"/>
                  </a:lnTo>
                  <a:lnTo>
                    <a:pt x="787603" y="40973"/>
                  </a:lnTo>
                  <a:lnTo>
                    <a:pt x="810998" y="47802"/>
                  </a:lnTo>
                  <a:lnTo>
                    <a:pt x="829517" y="55606"/>
                  </a:lnTo>
                  <a:lnTo>
                    <a:pt x="845114" y="64387"/>
                  </a:lnTo>
                  <a:lnTo>
                    <a:pt x="856811" y="73167"/>
                  </a:lnTo>
                  <a:lnTo>
                    <a:pt x="866559" y="80971"/>
                  </a:lnTo>
                  <a:lnTo>
                    <a:pt x="873381" y="89751"/>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01" name="Straight Connector 200"/>
            <p:cNvCxnSpPr/>
            <p:nvPr/>
          </p:nvCxnSpPr>
          <p:spPr>
            <a:xfrm>
              <a:off x="6352585" y="3975846"/>
              <a:ext cx="26303" cy="1882676"/>
            </a:xfrm>
            <a:prstGeom prst="line">
              <a:avLst/>
            </a:prstGeom>
            <a:ln w="254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02" name="Freeform 201"/>
            <p:cNvSpPr/>
            <p:nvPr/>
          </p:nvSpPr>
          <p:spPr>
            <a:xfrm>
              <a:off x="5879138" y="4215821"/>
              <a:ext cx="1050643" cy="1527354"/>
            </a:xfrm>
            <a:custGeom>
              <a:avLst/>
              <a:gdLst/>
              <a:ahLst/>
              <a:cxnLst/>
              <a:rect l="0" t="0" r="0" b="0"/>
              <a:pathLst>
                <a:path w="1050786" h="1526719">
                  <a:moveTo>
                    <a:pt x="0" y="1520865"/>
                  </a:moveTo>
                  <a:lnTo>
                    <a:pt x="493225" y="0"/>
                  </a:lnTo>
                  <a:lnTo>
                    <a:pt x="1050785" y="1526718"/>
                  </a:lnTo>
                </a:path>
              </a:pathLst>
            </a:custGeom>
            <a:ln w="26669"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defTabSz="1067745" fontAlgn="auto">
                <a:spcBef>
                  <a:spcPts val="0"/>
                </a:spcBef>
                <a:spcAft>
                  <a:spcPts val="0"/>
                </a:spcAft>
                <a:defRPr/>
              </a:pPr>
              <a:endParaRPr lang="en-US"/>
            </a:p>
          </p:txBody>
        </p:sp>
        <p:sp>
          <p:nvSpPr>
            <p:cNvPr id="203" name="Freeform 202"/>
            <p:cNvSpPr/>
            <p:nvPr/>
          </p:nvSpPr>
          <p:spPr>
            <a:xfrm>
              <a:off x="5139742" y="4040811"/>
              <a:ext cx="0" cy="2275121"/>
            </a:xfrm>
            <a:custGeom>
              <a:avLst/>
              <a:gdLst/>
              <a:ahLst/>
              <a:cxnLst/>
              <a:rect l="0" t="0" r="0" b="0"/>
              <a:pathLst>
                <a:path w="382" h="2274824">
                  <a:moveTo>
                    <a:pt x="0" y="2274823"/>
                  </a:moveTo>
                  <a:lnTo>
                    <a:pt x="0" y="0"/>
                  </a:lnTo>
                  <a:lnTo>
                    <a:pt x="381" y="0"/>
                  </a:lnTo>
                  <a:lnTo>
                    <a:pt x="381" y="2272283"/>
                  </a:lnTo>
                  <a:close/>
                </a:path>
              </a:pathLst>
            </a:custGeom>
            <a:solidFill>
              <a:srgbClr val="4F4F4F"/>
            </a:solidFill>
            <a:ln w="0" cap="flat" cmpd="sng" algn="ctr">
              <a:solidFill>
                <a:srgbClr val="4F4F4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4" name="Freeform 203"/>
            <p:cNvSpPr/>
            <p:nvPr/>
          </p:nvSpPr>
          <p:spPr>
            <a:xfrm>
              <a:off x="5119284" y="4040811"/>
              <a:ext cx="20458" cy="2291031"/>
            </a:xfrm>
            <a:custGeom>
              <a:avLst/>
              <a:gdLst/>
              <a:ahLst/>
              <a:cxnLst/>
              <a:rect l="0" t="0" r="0" b="0"/>
              <a:pathLst>
                <a:path w="21209" h="2291080">
                  <a:moveTo>
                    <a:pt x="0" y="2291079"/>
                  </a:moveTo>
                  <a:lnTo>
                    <a:pt x="0" y="0"/>
                  </a:lnTo>
                  <a:lnTo>
                    <a:pt x="21208" y="0"/>
                  </a:lnTo>
                  <a:lnTo>
                    <a:pt x="21208" y="2274442"/>
                  </a:lnTo>
                  <a:lnTo>
                    <a:pt x="20193" y="2277998"/>
                  </a:lnTo>
                  <a:lnTo>
                    <a:pt x="15113" y="2283586"/>
                  </a:lnTo>
                  <a:lnTo>
                    <a:pt x="8001" y="2288159"/>
                  </a:lnTo>
                  <a:close/>
                </a:path>
              </a:pathLst>
            </a:custGeom>
            <a:solidFill>
              <a:srgbClr val="5F5F5F"/>
            </a:solidFill>
            <a:ln w="0" cap="flat" cmpd="sng" algn="ctr">
              <a:solidFill>
                <a:srgbClr val="5F5F5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5" name="Freeform 204"/>
            <p:cNvSpPr/>
            <p:nvPr/>
          </p:nvSpPr>
          <p:spPr>
            <a:xfrm>
              <a:off x="5097365" y="4040811"/>
              <a:ext cx="21919" cy="2296335"/>
            </a:xfrm>
            <a:custGeom>
              <a:avLst/>
              <a:gdLst/>
              <a:ahLst/>
              <a:cxnLst/>
              <a:rect l="0" t="0" r="0" b="0"/>
              <a:pathLst>
                <a:path w="20702" h="2296160">
                  <a:moveTo>
                    <a:pt x="0" y="0"/>
                  </a:moveTo>
                  <a:lnTo>
                    <a:pt x="20701" y="0"/>
                  </a:lnTo>
                  <a:lnTo>
                    <a:pt x="20701" y="2291079"/>
                  </a:lnTo>
                  <a:lnTo>
                    <a:pt x="19177" y="2291588"/>
                  </a:lnTo>
                  <a:lnTo>
                    <a:pt x="8001" y="2294635"/>
                  </a:lnTo>
                  <a:lnTo>
                    <a:pt x="0" y="2296159"/>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6" name="Freeform 205"/>
            <p:cNvSpPr/>
            <p:nvPr/>
          </p:nvSpPr>
          <p:spPr>
            <a:xfrm>
              <a:off x="5076907" y="4040811"/>
              <a:ext cx="21919" cy="2298986"/>
            </a:xfrm>
            <a:custGeom>
              <a:avLst/>
              <a:gdLst/>
              <a:ahLst/>
              <a:cxnLst/>
              <a:rect l="0" t="0" r="0" b="0"/>
              <a:pathLst>
                <a:path w="21211" h="2298066">
                  <a:moveTo>
                    <a:pt x="0" y="0"/>
                  </a:moveTo>
                  <a:lnTo>
                    <a:pt x="21210" y="0"/>
                  </a:lnTo>
                  <a:lnTo>
                    <a:pt x="21210" y="2296159"/>
                  </a:lnTo>
                  <a:lnTo>
                    <a:pt x="16765" y="2296667"/>
                  </a:lnTo>
                  <a:lnTo>
                    <a:pt x="0" y="2298065"/>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7" name="Freeform 206"/>
            <p:cNvSpPr/>
            <p:nvPr/>
          </p:nvSpPr>
          <p:spPr>
            <a:xfrm>
              <a:off x="5056450" y="4040811"/>
              <a:ext cx="20458" cy="2298986"/>
            </a:xfrm>
            <a:custGeom>
              <a:avLst/>
              <a:gdLst/>
              <a:ahLst/>
              <a:cxnLst/>
              <a:rect l="0" t="0" r="0" b="0"/>
              <a:pathLst>
                <a:path w="21336" h="2299082">
                  <a:moveTo>
                    <a:pt x="0" y="2298446"/>
                  </a:moveTo>
                  <a:lnTo>
                    <a:pt x="0" y="0"/>
                  </a:lnTo>
                  <a:lnTo>
                    <a:pt x="21335" y="0"/>
                  </a:lnTo>
                  <a:lnTo>
                    <a:pt x="21335" y="2298065"/>
                  </a:lnTo>
                  <a:lnTo>
                    <a:pt x="10795" y="2299081"/>
                  </a:lnTo>
                  <a:close/>
                </a:path>
              </a:pathLst>
            </a:custGeom>
            <a:solidFill>
              <a:srgbClr val="8F8F8F"/>
            </a:solidFill>
            <a:ln w="0" cap="flat" cmpd="sng" algn="ctr">
              <a:solidFill>
                <a:srgbClr val="8F8F8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8" name="Freeform 207"/>
            <p:cNvSpPr/>
            <p:nvPr/>
          </p:nvSpPr>
          <p:spPr>
            <a:xfrm>
              <a:off x="5035992" y="4040811"/>
              <a:ext cx="20458" cy="2298986"/>
            </a:xfrm>
            <a:custGeom>
              <a:avLst/>
              <a:gdLst/>
              <a:ahLst/>
              <a:cxnLst/>
              <a:rect l="0" t="0" r="0" b="0"/>
              <a:pathLst>
                <a:path w="20575" h="2298066">
                  <a:moveTo>
                    <a:pt x="20574" y="2298065"/>
                  </a:moveTo>
                  <a:lnTo>
                    <a:pt x="4190" y="2297684"/>
                  </a:lnTo>
                  <a:lnTo>
                    <a:pt x="0" y="2296667"/>
                  </a:lnTo>
                  <a:lnTo>
                    <a:pt x="0" y="0"/>
                  </a:lnTo>
                  <a:lnTo>
                    <a:pt x="20574" y="0"/>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9" name="Freeform 208"/>
            <p:cNvSpPr/>
            <p:nvPr/>
          </p:nvSpPr>
          <p:spPr>
            <a:xfrm>
              <a:off x="5014074" y="4040811"/>
              <a:ext cx="21918" cy="2297661"/>
            </a:xfrm>
            <a:custGeom>
              <a:avLst/>
              <a:gdLst/>
              <a:ahLst/>
              <a:cxnLst/>
              <a:rect l="0" t="0" r="0" b="0"/>
              <a:pathLst>
                <a:path w="21083" h="2297049">
                  <a:moveTo>
                    <a:pt x="12445" y="2295525"/>
                  </a:moveTo>
                  <a:lnTo>
                    <a:pt x="1396" y="2292477"/>
                  </a:lnTo>
                  <a:lnTo>
                    <a:pt x="0" y="2291969"/>
                  </a:lnTo>
                  <a:lnTo>
                    <a:pt x="0" y="0"/>
                  </a:lnTo>
                  <a:lnTo>
                    <a:pt x="21082" y="0"/>
                  </a:lnTo>
                  <a:lnTo>
                    <a:pt x="21082" y="2297048"/>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0" name="Freeform 209"/>
            <p:cNvSpPr/>
            <p:nvPr/>
          </p:nvSpPr>
          <p:spPr>
            <a:xfrm>
              <a:off x="4993616" y="4040811"/>
              <a:ext cx="20458" cy="2292358"/>
            </a:xfrm>
            <a:custGeom>
              <a:avLst/>
              <a:gdLst/>
              <a:ahLst/>
              <a:cxnLst/>
              <a:rect l="0" t="0" r="0" b="0"/>
              <a:pathLst>
                <a:path w="20830" h="2292097">
                  <a:moveTo>
                    <a:pt x="20829" y="2292096"/>
                  </a:moveTo>
                  <a:lnTo>
                    <a:pt x="13209" y="2289047"/>
                  </a:lnTo>
                  <a:lnTo>
                    <a:pt x="5461" y="2283967"/>
                  </a:lnTo>
                  <a:lnTo>
                    <a:pt x="1524" y="2278507"/>
                  </a:lnTo>
                  <a:lnTo>
                    <a:pt x="0" y="2272919"/>
                  </a:lnTo>
                  <a:lnTo>
                    <a:pt x="0" y="0"/>
                  </a:lnTo>
                  <a:lnTo>
                    <a:pt x="20829" y="0"/>
                  </a:lnTo>
                  <a:close/>
                </a:path>
              </a:pathLst>
            </a:custGeom>
            <a:solidFill>
              <a:srgbClr val="BFBFBF"/>
            </a:solidFill>
            <a:ln w="0" cap="flat" cmpd="sng" algn="ctr">
              <a:solidFill>
                <a:srgbClr val="BFBFB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1" name="Freeform 210"/>
            <p:cNvSpPr/>
            <p:nvPr/>
          </p:nvSpPr>
          <p:spPr>
            <a:xfrm>
              <a:off x="4995077" y="4040811"/>
              <a:ext cx="144665" cy="2297661"/>
            </a:xfrm>
            <a:custGeom>
              <a:avLst/>
              <a:gdLst/>
              <a:ahLst/>
              <a:cxnLst/>
              <a:rect l="0" t="0" r="0" b="0"/>
              <a:pathLst>
                <a:path w="145242" h="2298370">
                  <a:moveTo>
                    <a:pt x="0" y="2272030"/>
                  </a:moveTo>
                  <a:lnTo>
                    <a:pt x="975" y="2278859"/>
                  </a:lnTo>
                  <a:lnTo>
                    <a:pt x="4874" y="2283736"/>
                  </a:lnTo>
                  <a:lnTo>
                    <a:pt x="11698" y="2289589"/>
                  </a:lnTo>
                  <a:lnTo>
                    <a:pt x="21446" y="2292516"/>
                  </a:lnTo>
                  <a:lnTo>
                    <a:pt x="44840" y="2297394"/>
                  </a:lnTo>
                  <a:lnTo>
                    <a:pt x="72133" y="2298369"/>
                  </a:lnTo>
                  <a:lnTo>
                    <a:pt x="98452" y="2297394"/>
                  </a:lnTo>
                  <a:lnTo>
                    <a:pt x="122821" y="2292516"/>
                  </a:lnTo>
                  <a:lnTo>
                    <a:pt x="131594" y="2287638"/>
                  </a:lnTo>
                  <a:lnTo>
                    <a:pt x="140367" y="2283736"/>
                  </a:lnTo>
                  <a:lnTo>
                    <a:pt x="144266" y="2278859"/>
                  </a:lnTo>
                  <a:lnTo>
                    <a:pt x="145241" y="2272030"/>
                  </a:lnTo>
                  <a:lnTo>
                    <a:pt x="145241" y="0"/>
                  </a:lnTo>
                  <a:lnTo>
                    <a:pt x="0" y="0"/>
                  </a:lnTo>
                  <a:close/>
                </a:path>
              </a:pathLst>
            </a:custGeom>
            <a:solidFill>
              <a:schemeClr val="accent1">
                <a:alpha val="0"/>
              </a:schemeClr>
            </a:solidFill>
            <a:ln w="13334"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12" name="Straight Connector 211"/>
            <p:cNvCxnSpPr/>
            <p:nvPr/>
          </p:nvCxnSpPr>
          <p:spPr>
            <a:xfrm>
              <a:off x="5056450" y="2787904"/>
              <a:ext cx="0" cy="53033"/>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4869409" y="2814421"/>
              <a:ext cx="13152" cy="54359"/>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flipH="1">
              <a:off x="5243491" y="2827679"/>
              <a:ext cx="13152" cy="41100"/>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5190885" y="2814421"/>
              <a:ext cx="0" cy="3977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5123668" y="2801162"/>
              <a:ext cx="0" cy="3977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4990694" y="2801162"/>
              <a:ext cx="0" cy="3977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4923476" y="2801162"/>
              <a:ext cx="13151" cy="3977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35844" name="TextBox 219"/>
          <p:cNvSpPr txBox="1">
            <a:spLocks noChangeArrowheads="1"/>
          </p:cNvSpPr>
          <p:nvPr/>
        </p:nvSpPr>
        <p:spPr bwMode="auto">
          <a:xfrm>
            <a:off x="8042138" y="6680234"/>
            <a:ext cx="827087" cy="423862"/>
          </a:xfrm>
          <a:prstGeom prst="rect">
            <a:avLst/>
          </a:prstGeom>
          <a:noFill/>
          <a:ln w="9525">
            <a:noFill/>
            <a:miter lim="800000"/>
            <a:headEnd/>
            <a:tailEnd/>
          </a:ln>
        </p:spPr>
        <p:txBody>
          <a:bodyPr lIns="106774" tIns="53387" rIns="106774" bIns="53387">
            <a:spAutoFit/>
          </a:bodyPr>
          <a:lstStyle/>
          <a:p>
            <a:r>
              <a:rPr lang="en-US" sz="2000" b="1">
                <a:solidFill>
                  <a:srgbClr val="0000FF"/>
                </a:solidFill>
                <a:latin typeface="Arial - 23"/>
              </a:rPr>
              <a:t>+5</a:t>
            </a:r>
          </a:p>
        </p:txBody>
      </p:sp>
      <p:sp>
        <p:nvSpPr>
          <p:cNvPr id="35845" name="TextBox 220"/>
          <p:cNvSpPr txBox="1">
            <a:spLocks noChangeArrowheads="1"/>
          </p:cNvSpPr>
          <p:nvPr/>
        </p:nvSpPr>
        <p:spPr bwMode="auto">
          <a:xfrm>
            <a:off x="3282813" y="6543709"/>
            <a:ext cx="827087" cy="423862"/>
          </a:xfrm>
          <a:prstGeom prst="rect">
            <a:avLst/>
          </a:prstGeom>
          <a:noFill/>
          <a:ln w="9525">
            <a:noFill/>
            <a:miter lim="800000"/>
            <a:headEnd/>
            <a:tailEnd/>
          </a:ln>
        </p:spPr>
        <p:txBody>
          <a:bodyPr lIns="106774" tIns="53387" rIns="106774" bIns="53387">
            <a:spAutoFit/>
          </a:bodyPr>
          <a:lstStyle/>
          <a:p>
            <a:r>
              <a:rPr lang="en-US" sz="2000" b="1">
                <a:solidFill>
                  <a:srgbClr val="0000FF"/>
                </a:solidFill>
                <a:latin typeface="Arial - 23"/>
              </a:rPr>
              <a:t>+5</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819150" y="1076290"/>
            <a:ext cx="10871200" cy="5278438"/>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Examples:</a:t>
            </a:r>
          </a:p>
          <a:p>
            <a:endParaRPr lang="en-US" sz="2400" b="1" dirty="0">
              <a:solidFill>
                <a:srgbClr val="0000FF"/>
              </a:solidFill>
            </a:endParaRPr>
          </a:p>
          <a:p>
            <a:r>
              <a:rPr lang="en-US" sz="2400" b="1" dirty="0">
                <a:solidFill>
                  <a:srgbClr val="0000FF"/>
                </a:solidFill>
              </a:rPr>
              <a:t>y + 9 = 16</a:t>
            </a:r>
          </a:p>
          <a:p>
            <a:r>
              <a:rPr lang="en-US" sz="2400" b="1" dirty="0">
                <a:solidFill>
                  <a:srgbClr val="0000FF"/>
                </a:solidFill>
              </a:rPr>
              <a:t> </a:t>
            </a:r>
            <a:r>
              <a:rPr lang="en-US" sz="2400" b="1" u="sng" dirty="0">
                <a:solidFill>
                  <a:srgbClr val="0000FF"/>
                </a:solidFill>
              </a:rPr>
              <a:t>   - 9     -9</a:t>
            </a:r>
            <a:r>
              <a:rPr lang="en-US" sz="2400" b="1" dirty="0">
                <a:solidFill>
                  <a:srgbClr val="0000FF"/>
                </a:solidFill>
              </a:rPr>
              <a:t>  The inverse of adding 9 is subtracting 9</a:t>
            </a:r>
          </a:p>
          <a:p>
            <a:r>
              <a:rPr lang="en-US" sz="2400" b="1" dirty="0">
                <a:solidFill>
                  <a:srgbClr val="0000FF"/>
                </a:solidFill>
              </a:rPr>
              <a:t>      y = 7</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m - 16 = 4</a:t>
            </a:r>
          </a:p>
          <a:p>
            <a:r>
              <a:rPr lang="en-US" sz="2400" b="1" dirty="0">
                <a:solidFill>
                  <a:srgbClr val="0000FF"/>
                </a:solidFill>
              </a:rPr>
              <a:t> </a:t>
            </a:r>
            <a:r>
              <a:rPr lang="en-US" sz="2400" b="1" u="sng" dirty="0">
                <a:solidFill>
                  <a:srgbClr val="0000FF"/>
                </a:solidFill>
              </a:rPr>
              <a:t>    +16 +16 </a:t>
            </a:r>
            <a:r>
              <a:rPr lang="en-US" sz="2400" b="1" dirty="0">
                <a:solidFill>
                  <a:srgbClr val="0000FF"/>
                </a:solidFill>
              </a:rPr>
              <a:t> The inverse of subtracting 16 is adding 16</a:t>
            </a:r>
          </a:p>
          <a:p>
            <a:r>
              <a:rPr lang="en-US" sz="2400" b="1" dirty="0">
                <a:solidFill>
                  <a:srgbClr val="0000FF"/>
                </a:solidFill>
              </a:rPr>
              <a:t>       m = 20 </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Remember - whatever you do to one side of an equation, </a:t>
            </a:r>
            <a:r>
              <a:rPr lang="en-US" sz="2400" b="1" dirty="0" smtClean="0">
                <a:solidFill>
                  <a:srgbClr val="0000FF"/>
                </a:solidFill>
              </a:rPr>
              <a:t>you</a:t>
            </a:r>
          </a:p>
          <a:p>
            <a:r>
              <a:rPr lang="en-US" sz="2400" b="1" dirty="0" smtClean="0">
                <a:solidFill>
                  <a:srgbClr val="0000FF"/>
                </a:solidFill>
              </a:rPr>
              <a:t>MUST </a:t>
            </a:r>
            <a:r>
              <a:rPr lang="en-US" sz="2400" b="1" dirty="0">
                <a:solidFill>
                  <a:srgbClr val="0000FF"/>
                </a:solidFill>
              </a:rPr>
              <a:t>do to the other!!!</a:t>
            </a:r>
          </a:p>
        </p:txBody>
      </p:sp>
      <p:sp>
        <p:nvSpPr>
          <p:cNvPr id="3" name="Rectangle 2"/>
          <p:cNvSpPr/>
          <p:nvPr/>
        </p:nvSpPr>
        <p:spPr>
          <a:xfrm>
            <a:off x="0" y="2259806"/>
            <a:ext cx="11036300" cy="192778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282700" y="2650331"/>
            <a:ext cx="2011363" cy="1104900"/>
          </a:xfrm>
          <a:prstGeom prst="rect">
            <a:avLst/>
          </a:prstGeom>
          <a:noFill/>
          <a:ln w="9525">
            <a:noFill/>
            <a:miter lim="800000"/>
            <a:headEnd/>
            <a:tailEnd/>
          </a:ln>
        </p:spPr>
        <p:txBody>
          <a:bodyPr lIns="106774" tIns="53387" rIns="106774" bIns="53387">
            <a:spAutoFit/>
          </a:bodyPr>
          <a:lstStyle/>
          <a:p>
            <a:r>
              <a:rPr lang="en-US" b="1">
                <a:solidFill>
                  <a:srgbClr val="0000FF"/>
                </a:solidFill>
                <a:latin typeface="Arial - 24"/>
              </a:rPr>
              <a:t>x + 8 = 12</a:t>
            </a:r>
          </a:p>
          <a:p>
            <a:r>
              <a:rPr lang="en-US" b="1">
                <a:solidFill>
                  <a:srgbClr val="0000FF"/>
                </a:solidFill>
                <a:latin typeface="Arial - 24"/>
              </a:rPr>
              <a:t> </a:t>
            </a:r>
            <a:r>
              <a:rPr lang="en-US" b="1" u="sng">
                <a:solidFill>
                  <a:srgbClr val="0000FF"/>
                </a:solidFill>
                <a:latin typeface="Arial - 24"/>
              </a:rPr>
              <a:t>   - 8   - 8</a:t>
            </a:r>
          </a:p>
          <a:p>
            <a:r>
              <a:rPr lang="en-US" b="1">
                <a:solidFill>
                  <a:srgbClr val="0000FF"/>
                </a:solidFill>
                <a:latin typeface="Arial - 24"/>
              </a:rPr>
              <a:t>     x = 4</a:t>
            </a:r>
          </a:p>
        </p:txBody>
      </p:sp>
      <p:sp>
        <p:nvSpPr>
          <p:cNvPr id="37891" name="TextBox 2"/>
          <p:cNvSpPr txBox="1">
            <a:spLocks noChangeArrowheads="1"/>
          </p:cNvSpPr>
          <p:nvPr/>
        </p:nvSpPr>
        <p:spPr bwMode="auto">
          <a:xfrm>
            <a:off x="1227138" y="4839494"/>
            <a:ext cx="2070100" cy="1104900"/>
          </a:xfrm>
          <a:prstGeom prst="rect">
            <a:avLst/>
          </a:prstGeom>
          <a:noFill/>
          <a:ln w="9525">
            <a:noFill/>
            <a:miter lim="800000"/>
            <a:headEnd/>
            <a:tailEnd/>
          </a:ln>
        </p:spPr>
        <p:txBody>
          <a:bodyPr lIns="106774" tIns="53387" rIns="106774" bIns="53387">
            <a:spAutoFit/>
          </a:bodyPr>
          <a:lstStyle/>
          <a:p>
            <a:r>
              <a:rPr lang="en-US" b="1">
                <a:solidFill>
                  <a:srgbClr val="0000FF"/>
                </a:solidFill>
                <a:latin typeface="Arial - 25"/>
              </a:rPr>
              <a:t>x + 2 = 14</a:t>
            </a:r>
          </a:p>
          <a:p>
            <a:r>
              <a:rPr lang="en-US" b="1">
                <a:solidFill>
                  <a:srgbClr val="0000FF"/>
                </a:solidFill>
                <a:latin typeface="Arial - 25"/>
              </a:rPr>
              <a:t> </a:t>
            </a:r>
            <a:r>
              <a:rPr lang="en-US" b="1" u="sng">
                <a:solidFill>
                  <a:srgbClr val="0000FF"/>
                </a:solidFill>
                <a:latin typeface="Arial - 25"/>
              </a:rPr>
              <a:t>    -2    -2</a:t>
            </a:r>
          </a:p>
          <a:p>
            <a:r>
              <a:rPr lang="en-US" b="1">
                <a:solidFill>
                  <a:srgbClr val="0000FF"/>
                </a:solidFill>
                <a:latin typeface="Arial - 25"/>
              </a:rPr>
              <a:t>     x = 12</a:t>
            </a:r>
          </a:p>
        </p:txBody>
      </p:sp>
      <p:sp>
        <p:nvSpPr>
          <p:cNvPr id="37892" name="TextBox 3"/>
          <p:cNvSpPr txBox="1">
            <a:spLocks noChangeArrowheads="1"/>
          </p:cNvSpPr>
          <p:nvPr/>
        </p:nvSpPr>
        <p:spPr bwMode="auto">
          <a:xfrm>
            <a:off x="1296988" y="7166769"/>
            <a:ext cx="2012950" cy="1104900"/>
          </a:xfrm>
          <a:prstGeom prst="rect">
            <a:avLst/>
          </a:prstGeom>
          <a:noFill/>
          <a:ln w="9525">
            <a:noFill/>
            <a:miter lim="800000"/>
            <a:headEnd/>
            <a:tailEnd/>
          </a:ln>
        </p:spPr>
        <p:txBody>
          <a:bodyPr lIns="106774" tIns="53387" rIns="106774" bIns="53387">
            <a:spAutoFit/>
          </a:bodyPr>
          <a:lstStyle/>
          <a:p>
            <a:r>
              <a:rPr lang="en-US" b="1">
                <a:solidFill>
                  <a:srgbClr val="0000FF"/>
                </a:solidFill>
                <a:latin typeface="Arial - 24"/>
              </a:rPr>
              <a:t>x + 5 = 13</a:t>
            </a:r>
          </a:p>
          <a:p>
            <a:r>
              <a:rPr lang="en-US" b="1">
                <a:solidFill>
                  <a:srgbClr val="0000FF"/>
                </a:solidFill>
                <a:latin typeface="Arial - 24"/>
              </a:rPr>
              <a:t> </a:t>
            </a:r>
            <a:r>
              <a:rPr lang="en-US" b="1" u="sng">
                <a:solidFill>
                  <a:srgbClr val="0000FF"/>
                </a:solidFill>
                <a:latin typeface="Arial - 24"/>
              </a:rPr>
              <a:t>   - 5   - 5</a:t>
            </a:r>
          </a:p>
          <a:p>
            <a:r>
              <a:rPr lang="en-US" b="1">
                <a:solidFill>
                  <a:srgbClr val="0000FF"/>
                </a:solidFill>
                <a:latin typeface="Arial - 24"/>
              </a:rPr>
              <a:t>      x = 8</a:t>
            </a:r>
          </a:p>
        </p:txBody>
      </p:sp>
      <p:sp>
        <p:nvSpPr>
          <p:cNvPr id="37893" name="TextBox 4"/>
          <p:cNvSpPr txBox="1">
            <a:spLocks noChangeArrowheads="1"/>
          </p:cNvSpPr>
          <p:nvPr/>
        </p:nvSpPr>
        <p:spPr bwMode="auto">
          <a:xfrm>
            <a:off x="317500" y="931069"/>
            <a:ext cx="10512425" cy="1524000"/>
          </a:xfrm>
          <a:prstGeom prst="rect">
            <a:avLst/>
          </a:prstGeom>
          <a:noFill/>
          <a:ln w="9525">
            <a:noFill/>
            <a:miter lim="800000"/>
            <a:headEnd/>
            <a:tailEnd/>
          </a:ln>
        </p:spPr>
        <p:txBody>
          <a:bodyPr lIns="106774" tIns="53387" rIns="106774" bIns="53387">
            <a:spAutoFit/>
          </a:bodyPr>
          <a:lstStyle/>
          <a:p>
            <a:pPr algn="ctr"/>
            <a:r>
              <a:rPr lang="en-US" sz="3600" b="1" dirty="0">
                <a:solidFill>
                  <a:srgbClr val="0000FF"/>
                </a:solidFill>
              </a:rPr>
              <a:t>One Step Equations</a:t>
            </a:r>
          </a:p>
          <a:p>
            <a:pPr algn="ctr"/>
            <a:endParaRPr lang="en-US" sz="3200" b="1" dirty="0">
              <a:solidFill>
                <a:srgbClr val="0000FF"/>
              </a:solidFill>
              <a:latin typeface="Arial - 36"/>
            </a:endParaRPr>
          </a:p>
          <a:p>
            <a:pPr algn="ctr"/>
            <a:r>
              <a:rPr lang="en-US" sz="2400" b="1" dirty="0">
                <a:solidFill>
                  <a:srgbClr val="0000FF"/>
                </a:solidFill>
              </a:rPr>
              <a:t>Solve each equation then click the box to see work &amp; solution.</a:t>
            </a:r>
          </a:p>
        </p:txBody>
      </p:sp>
      <p:sp>
        <p:nvSpPr>
          <p:cNvPr id="37894" name="TextBox 5"/>
          <p:cNvSpPr txBox="1">
            <a:spLocks noChangeArrowheads="1"/>
          </p:cNvSpPr>
          <p:nvPr/>
        </p:nvSpPr>
        <p:spPr bwMode="auto">
          <a:xfrm>
            <a:off x="758825" y="8412956"/>
            <a:ext cx="3173413" cy="323850"/>
          </a:xfrm>
          <a:prstGeom prst="rect">
            <a:avLst/>
          </a:prstGeom>
          <a:noFill/>
          <a:ln w="9525">
            <a:noFill/>
            <a:miter lim="800000"/>
            <a:headEnd/>
            <a:tailEnd/>
          </a:ln>
        </p:spPr>
        <p:txBody>
          <a:bodyPr lIns="106774" tIns="53387" rIns="106774" bIns="53387">
            <a:spAutoFit/>
          </a:bodyPr>
          <a:lstStyle/>
          <a:p>
            <a:pPr algn="ctr"/>
            <a:r>
              <a:rPr lang="en-US" sz="700" b="1">
                <a:solidFill>
                  <a:srgbClr val="FFFFFF"/>
                </a:solidFill>
                <a:latin typeface="Arial - 7"/>
              </a:rPr>
              <a:t>click to show</a:t>
            </a:r>
          </a:p>
          <a:p>
            <a:pPr algn="ctr"/>
            <a:r>
              <a:rPr lang="en-US" sz="700" b="1">
                <a:solidFill>
                  <a:srgbClr val="FFFFFF"/>
                </a:solidFill>
                <a:latin typeface="Arial - 7"/>
              </a:rPr>
              <a:t>inverse operation </a:t>
            </a:r>
          </a:p>
        </p:txBody>
      </p:sp>
      <p:sp>
        <p:nvSpPr>
          <p:cNvPr id="37895" name="TextBox 6"/>
          <p:cNvSpPr txBox="1">
            <a:spLocks noChangeArrowheads="1"/>
          </p:cNvSpPr>
          <p:nvPr/>
        </p:nvSpPr>
        <p:spPr bwMode="auto">
          <a:xfrm>
            <a:off x="7118350" y="2680494"/>
            <a:ext cx="3973513" cy="4308475"/>
          </a:xfrm>
          <a:prstGeom prst="rect">
            <a:avLst/>
          </a:prstGeom>
          <a:noFill/>
          <a:ln w="9525">
            <a:noFill/>
            <a:miter lim="800000"/>
            <a:headEnd/>
            <a:tailEnd/>
          </a:ln>
        </p:spPr>
        <p:txBody>
          <a:bodyPr lIns="106774" tIns="53387" rIns="106774" bIns="53387">
            <a:spAutoFit/>
          </a:bodyPr>
          <a:lstStyle/>
          <a:p>
            <a:r>
              <a:rPr lang="en-US" b="1">
                <a:solidFill>
                  <a:srgbClr val="0000FF"/>
                </a:solidFill>
                <a:latin typeface="Arial - 24"/>
              </a:rPr>
              <a:t>x - 23 = 43</a:t>
            </a:r>
          </a:p>
          <a:p>
            <a:r>
              <a:rPr lang="en-US" b="1">
                <a:solidFill>
                  <a:srgbClr val="0000FF"/>
                </a:solidFill>
                <a:latin typeface="Arial - 24"/>
              </a:rPr>
              <a:t> </a:t>
            </a:r>
            <a:r>
              <a:rPr lang="en-US" b="1" u="sng">
                <a:solidFill>
                  <a:srgbClr val="0000FF"/>
                </a:solidFill>
                <a:latin typeface="Arial - 24"/>
              </a:rPr>
              <a:t>  +23  +23</a:t>
            </a:r>
            <a:r>
              <a:rPr lang="en-US" b="1">
                <a:solidFill>
                  <a:srgbClr val="0000FF"/>
                </a:solidFill>
                <a:latin typeface="Arial - 24"/>
              </a:rPr>
              <a:t>                                                              </a:t>
            </a:r>
          </a:p>
          <a:p>
            <a:r>
              <a:rPr lang="en-US" b="1">
                <a:solidFill>
                  <a:srgbClr val="0000FF"/>
                </a:solidFill>
                <a:latin typeface="Arial - 24"/>
              </a:rPr>
              <a:t>  x = 66                       </a:t>
            </a:r>
          </a:p>
          <a:p>
            <a:endParaRPr lang="en-US" b="1">
              <a:solidFill>
                <a:srgbClr val="0000FF"/>
              </a:solidFill>
              <a:latin typeface="Arial - 24"/>
            </a:endParaRPr>
          </a:p>
          <a:p>
            <a:endParaRPr lang="en-US" b="1">
              <a:solidFill>
                <a:srgbClr val="0000FF"/>
              </a:solidFill>
              <a:latin typeface="Arial - 24"/>
            </a:endParaRPr>
          </a:p>
          <a:p>
            <a:r>
              <a:rPr lang="en-US" b="1">
                <a:solidFill>
                  <a:srgbClr val="0000FF"/>
                </a:solidFill>
                <a:latin typeface="Arial - 24"/>
              </a:rPr>
              <a:t>x - 18 = 51 </a:t>
            </a:r>
          </a:p>
          <a:p>
            <a:r>
              <a:rPr lang="en-US" b="1">
                <a:solidFill>
                  <a:srgbClr val="0000FF"/>
                </a:solidFill>
                <a:latin typeface="Arial - 24"/>
              </a:rPr>
              <a:t> </a:t>
            </a:r>
            <a:r>
              <a:rPr lang="en-US" b="1" u="sng">
                <a:solidFill>
                  <a:srgbClr val="0000FF"/>
                </a:solidFill>
                <a:latin typeface="Arial - 24"/>
              </a:rPr>
              <a:t>  +18  +18</a:t>
            </a:r>
            <a:r>
              <a:rPr lang="en-US" b="1">
                <a:solidFill>
                  <a:srgbClr val="0000FF"/>
                </a:solidFill>
                <a:latin typeface="Arial - 24"/>
              </a:rPr>
              <a:t> </a:t>
            </a:r>
          </a:p>
          <a:p>
            <a:r>
              <a:rPr lang="en-US" b="1">
                <a:solidFill>
                  <a:srgbClr val="0000FF"/>
                </a:solidFill>
                <a:latin typeface="Arial - 24"/>
              </a:rPr>
              <a:t>      x = 69</a:t>
            </a:r>
          </a:p>
          <a:p>
            <a:endParaRPr lang="en-US" b="1">
              <a:solidFill>
                <a:srgbClr val="0000FF"/>
              </a:solidFill>
              <a:latin typeface="Arial - 24"/>
            </a:endParaRPr>
          </a:p>
          <a:p>
            <a:endParaRPr lang="en-US" b="1">
              <a:solidFill>
                <a:srgbClr val="0000FF"/>
              </a:solidFill>
              <a:latin typeface="Arial - 24"/>
            </a:endParaRPr>
          </a:p>
          <a:p>
            <a:r>
              <a:rPr lang="en-US" b="1">
                <a:solidFill>
                  <a:srgbClr val="0000FF"/>
                </a:solidFill>
                <a:latin typeface="Arial - 24"/>
              </a:rPr>
              <a:t>x - 4 = 7</a:t>
            </a:r>
          </a:p>
          <a:p>
            <a:r>
              <a:rPr lang="en-US" b="1" u="sng">
                <a:solidFill>
                  <a:srgbClr val="0000FF"/>
                </a:solidFill>
                <a:latin typeface="Arial - 24"/>
              </a:rPr>
              <a:t>   +4  +4</a:t>
            </a:r>
          </a:p>
          <a:p>
            <a:r>
              <a:rPr lang="en-US" b="1">
                <a:solidFill>
                  <a:srgbClr val="0000FF"/>
                </a:solidFill>
                <a:latin typeface="Arial - 24"/>
              </a:rPr>
              <a:t>   x = 11</a:t>
            </a:r>
          </a:p>
        </p:txBody>
      </p:sp>
      <p:grpSp>
        <p:nvGrpSpPr>
          <p:cNvPr id="2" name="Group 26"/>
          <p:cNvGrpSpPr>
            <a:grpSpLocks/>
          </p:cNvGrpSpPr>
          <p:nvPr/>
        </p:nvGrpSpPr>
        <p:grpSpPr bwMode="auto">
          <a:xfrm>
            <a:off x="793750" y="3007519"/>
            <a:ext cx="2427288" cy="1174750"/>
            <a:chOff x="869950" y="2116845"/>
            <a:chExt cx="2427287" cy="1173163"/>
          </a:xfrm>
        </p:grpSpPr>
        <p:pic>
          <p:nvPicPr>
            <p:cNvPr id="37912"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13"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grpSp>
        <p:nvGrpSpPr>
          <p:cNvPr id="3" name="Group 27"/>
          <p:cNvGrpSpPr>
            <a:grpSpLocks/>
          </p:cNvGrpSpPr>
          <p:nvPr/>
        </p:nvGrpSpPr>
        <p:grpSpPr bwMode="auto">
          <a:xfrm>
            <a:off x="6737350" y="3007519"/>
            <a:ext cx="2427288" cy="1174750"/>
            <a:chOff x="869950" y="2116845"/>
            <a:chExt cx="2427287" cy="1173163"/>
          </a:xfrm>
        </p:grpSpPr>
        <p:pic>
          <p:nvPicPr>
            <p:cNvPr id="37910"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11"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grpSp>
        <p:nvGrpSpPr>
          <p:cNvPr id="4" name="Group 30"/>
          <p:cNvGrpSpPr>
            <a:grpSpLocks/>
          </p:cNvGrpSpPr>
          <p:nvPr/>
        </p:nvGrpSpPr>
        <p:grpSpPr bwMode="auto">
          <a:xfrm>
            <a:off x="793750" y="5217319"/>
            <a:ext cx="2427288" cy="1174750"/>
            <a:chOff x="869950" y="2116845"/>
            <a:chExt cx="2427287" cy="1173163"/>
          </a:xfrm>
        </p:grpSpPr>
        <p:pic>
          <p:nvPicPr>
            <p:cNvPr id="37908"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09"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grpSp>
        <p:nvGrpSpPr>
          <p:cNvPr id="5" name="Group 33"/>
          <p:cNvGrpSpPr>
            <a:grpSpLocks/>
          </p:cNvGrpSpPr>
          <p:nvPr/>
        </p:nvGrpSpPr>
        <p:grpSpPr bwMode="auto">
          <a:xfrm>
            <a:off x="6813550" y="4607719"/>
            <a:ext cx="2427288" cy="1174750"/>
            <a:chOff x="869950" y="2116845"/>
            <a:chExt cx="2427287" cy="1173163"/>
          </a:xfrm>
        </p:grpSpPr>
        <p:pic>
          <p:nvPicPr>
            <p:cNvPr id="37906"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07"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grpSp>
        <p:nvGrpSpPr>
          <p:cNvPr id="6" name="Group 36"/>
          <p:cNvGrpSpPr>
            <a:grpSpLocks/>
          </p:cNvGrpSpPr>
          <p:nvPr/>
        </p:nvGrpSpPr>
        <p:grpSpPr bwMode="auto">
          <a:xfrm>
            <a:off x="793750" y="7503319"/>
            <a:ext cx="2427288" cy="1174750"/>
            <a:chOff x="869950" y="2116845"/>
            <a:chExt cx="2427287" cy="1173163"/>
          </a:xfrm>
        </p:grpSpPr>
        <p:pic>
          <p:nvPicPr>
            <p:cNvPr id="37904"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05"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grpSp>
        <p:nvGrpSpPr>
          <p:cNvPr id="7" name="Group 39"/>
          <p:cNvGrpSpPr>
            <a:grpSpLocks/>
          </p:cNvGrpSpPr>
          <p:nvPr/>
        </p:nvGrpSpPr>
        <p:grpSpPr bwMode="auto">
          <a:xfrm>
            <a:off x="6813550" y="6207919"/>
            <a:ext cx="2427288" cy="1174750"/>
            <a:chOff x="869950" y="2116845"/>
            <a:chExt cx="2427287" cy="1173163"/>
          </a:xfrm>
        </p:grpSpPr>
        <p:pic>
          <p:nvPicPr>
            <p:cNvPr id="37902" name="Picture 17" descr="blueRectangle.png"/>
            <p:cNvPicPr>
              <a:picLocks/>
            </p:cNvPicPr>
            <p:nvPr/>
          </p:nvPicPr>
          <p:blipFill>
            <a:blip r:embed="rId2" cstate="print"/>
            <a:srcRect/>
            <a:stretch>
              <a:fillRect/>
            </a:stretch>
          </p:blipFill>
          <p:spPr bwMode="auto">
            <a:xfrm>
              <a:off x="1030287" y="2116845"/>
              <a:ext cx="2202072" cy="1173163"/>
            </a:xfrm>
            <a:prstGeom prst="rect">
              <a:avLst/>
            </a:prstGeom>
            <a:solidFill>
              <a:srgbClr val="000000">
                <a:alpha val="0"/>
              </a:srgbClr>
            </a:solidFill>
            <a:ln w="9525">
              <a:noFill/>
              <a:miter lim="800000"/>
              <a:headEnd/>
              <a:tailEnd/>
            </a:ln>
          </p:spPr>
        </p:pic>
        <p:sp>
          <p:nvSpPr>
            <p:cNvPr id="37903" name="TextBox 18"/>
            <p:cNvSpPr txBox="1">
              <a:spLocks noChangeArrowheads="1"/>
            </p:cNvSpPr>
            <p:nvPr/>
          </p:nvSpPr>
          <p:spPr bwMode="auto">
            <a:xfrm>
              <a:off x="869950" y="2259806"/>
              <a:ext cx="2427287" cy="430582"/>
            </a:xfrm>
            <a:prstGeom prst="rect">
              <a:avLst/>
            </a:prstGeom>
            <a:noFill/>
            <a:ln w="9525">
              <a:noFill/>
              <a:miter lim="800000"/>
              <a:headEnd/>
              <a:tailEnd/>
            </a:ln>
          </p:spPr>
          <p:txBody>
            <a:bodyPr>
              <a:spAutoFit/>
            </a:bodyPr>
            <a:lstStyle/>
            <a:p>
              <a:pPr algn="ctr"/>
              <a:r>
                <a:rPr lang="en-US" sz="1100">
                  <a:solidFill>
                    <a:srgbClr val="FFFFFF"/>
                  </a:solidFill>
                  <a:latin typeface="Arial - 11"/>
                </a:rPr>
                <a:t>click to show</a:t>
              </a:r>
            </a:p>
            <a:p>
              <a:pPr algn="ctr"/>
              <a:r>
                <a:rPr lang="en-US" sz="1100">
                  <a:solidFill>
                    <a:srgbClr val="FFFFFF"/>
                  </a:solidFill>
                  <a:latin typeface="Arial - 11"/>
                </a:rPr>
                <a:t>inverse operation </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3"/>
                                        </p:tgtEl>
                                      </p:cBhvr>
                                    </p:animEffect>
                                    <p:set>
                                      <p:cBhvr>
                                        <p:cTn id="13" dur="1" fill="hold">
                                          <p:stCondLst>
                                            <p:cond delay="1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4"/>
                                        </p:tgtEl>
                                      </p:cBhvr>
                                    </p:animEffect>
                                    <p:set>
                                      <p:cBhvr>
                                        <p:cTn id="19" dur="1" fill="hold">
                                          <p:stCondLst>
                                            <p:cond delay="19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5"/>
                                        </p:tgtEl>
                                      </p:cBhvr>
                                    </p:animEffect>
                                    <p:set>
                                      <p:cBhvr>
                                        <p:cTn id="25"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6"/>
                                        </p:tgtEl>
                                      </p:cBhvr>
                                    </p:animEffect>
                                    <p:set>
                                      <p:cBhvr>
                                        <p:cTn id="31" dur="1" fill="hold">
                                          <p:stCondLst>
                                            <p:cond delay="1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7"/>
                                        </p:tgtEl>
                                      </p:cBhvr>
                                    </p:animEffect>
                                    <p:set>
                                      <p:cBhvr>
                                        <p:cTn id="37"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813628" y="1035302"/>
            <a:ext cx="28416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12</a:t>
            </a:r>
          </a:p>
        </p:txBody>
      </p:sp>
      <p:sp>
        <p:nvSpPr>
          <p:cNvPr id="38915" name="TextBox 2"/>
          <p:cNvSpPr txBox="1">
            <a:spLocks noChangeArrowheads="1"/>
          </p:cNvSpPr>
          <p:nvPr/>
        </p:nvSpPr>
        <p:spPr bwMode="auto">
          <a:xfrm>
            <a:off x="1744594" y="1060484"/>
            <a:ext cx="2841625"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Solve. </a:t>
            </a:r>
          </a:p>
          <a:p>
            <a:endParaRPr lang="en-US" sz="2800" b="1" dirty="0">
              <a:solidFill>
                <a:srgbClr val="000000"/>
              </a:solidFill>
            </a:endParaRPr>
          </a:p>
          <a:p>
            <a:r>
              <a:rPr lang="en-US" sz="2800" b="1" dirty="0">
                <a:solidFill>
                  <a:srgbClr val="000000"/>
                </a:solidFill>
              </a:rPr>
              <a:t>x + 6 = 11</a:t>
            </a:r>
          </a:p>
        </p:txBody>
      </p:sp>
      <p:pic>
        <p:nvPicPr>
          <p:cNvPr id="38916" name="Picture 10" descr="bc2cade9378c489c9119248bbe4157ac.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789816" y="1011728"/>
            <a:ext cx="29511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13</a:t>
            </a:r>
          </a:p>
        </p:txBody>
      </p:sp>
      <p:sp>
        <p:nvSpPr>
          <p:cNvPr id="39939" name="TextBox 2"/>
          <p:cNvSpPr txBox="1">
            <a:spLocks noChangeArrowheads="1"/>
          </p:cNvSpPr>
          <p:nvPr/>
        </p:nvSpPr>
        <p:spPr bwMode="auto">
          <a:xfrm>
            <a:off x="1672466" y="1011728"/>
            <a:ext cx="2951162"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j + 15 = 27</a:t>
            </a:r>
          </a:p>
        </p:txBody>
      </p:sp>
      <p:pic>
        <p:nvPicPr>
          <p:cNvPr id="39940" name="Picture 10" descr="4e6b441bbdac45ec89a7fed1bc4b5820.png"/>
          <p:cNvPicPr>
            <a:picLocks/>
          </p:cNvPicPr>
          <p:nvPr/>
        </p:nvPicPr>
        <p:blipFill>
          <a:blip r:embed="rId3" cstate="print"/>
          <a:srcRect/>
          <a:stretch>
            <a:fillRect/>
          </a:stretch>
        </p:blipFill>
        <p:spPr bwMode="auto">
          <a:xfrm>
            <a:off x="111125" y="106363"/>
            <a:ext cx="4413250"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831782" y="1011728"/>
            <a:ext cx="26209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14</a:t>
            </a:r>
          </a:p>
        </p:txBody>
      </p:sp>
      <p:sp>
        <p:nvSpPr>
          <p:cNvPr id="40963" name="TextBox 2"/>
          <p:cNvSpPr txBox="1">
            <a:spLocks noChangeArrowheads="1"/>
          </p:cNvSpPr>
          <p:nvPr/>
        </p:nvSpPr>
        <p:spPr bwMode="auto">
          <a:xfrm>
            <a:off x="1714432" y="1011728"/>
            <a:ext cx="2620962"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x - 9 = 67</a:t>
            </a:r>
          </a:p>
        </p:txBody>
      </p:sp>
      <p:pic>
        <p:nvPicPr>
          <p:cNvPr id="40964" name="Picture 10" descr="fd21a2b59ea44c13ae2b59b92d3727b6.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703513" y="913606"/>
            <a:ext cx="6097587" cy="660400"/>
          </a:xfrm>
          <a:prstGeom prst="rect">
            <a:avLst/>
          </a:prstGeom>
          <a:noFill/>
          <a:ln w="9525">
            <a:noFill/>
            <a:miter lim="800000"/>
            <a:headEnd/>
            <a:tailEnd/>
          </a:ln>
        </p:spPr>
        <p:txBody>
          <a:bodyPr lIns="106774" tIns="53387" rIns="106774" bIns="53387">
            <a:spAutoFit/>
          </a:bodyPr>
          <a:lstStyle/>
          <a:p>
            <a:r>
              <a:rPr lang="en-US" sz="3600" b="1" dirty="0">
                <a:solidFill>
                  <a:srgbClr val="0000FF"/>
                </a:solidFill>
              </a:rPr>
              <a:t>Table of Contents</a:t>
            </a:r>
          </a:p>
        </p:txBody>
      </p:sp>
      <p:sp>
        <p:nvSpPr>
          <p:cNvPr id="5123" name="TextBox 2">
            <a:hlinkClick r:id="rId2" action="ppaction://hlinksldjump"/>
          </p:cNvPr>
          <p:cNvSpPr txBox="1">
            <a:spLocks noChangeArrowheads="1"/>
          </p:cNvSpPr>
          <p:nvPr/>
        </p:nvSpPr>
        <p:spPr bwMode="auto">
          <a:xfrm>
            <a:off x="944563" y="2629693"/>
            <a:ext cx="3448050" cy="477838"/>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Inverse Operations</a:t>
            </a:r>
          </a:p>
        </p:txBody>
      </p:sp>
      <p:sp>
        <p:nvSpPr>
          <p:cNvPr id="5125" name="TextBox 4"/>
          <p:cNvSpPr txBox="1">
            <a:spLocks noChangeArrowheads="1"/>
          </p:cNvSpPr>
          <p:nvPr/>
        </p:nvSpPr>
        <p:spPr bwMode="auto">
          <a:xfrm>
            <a:off x="8139112" y="1470818"/>
            <a:ext cx="2179638" cy="492125"/>
          </a:xfrm>
          <a:prstGeom prst="rect">
            <a:avLst/>
          </a:prstGeom>
          <a:noFill/>
          <a:ln w="9525">
            <a:noFill/>
            <a:miter lim="800000"/>
            <a:headEnd/>
            <a:tailEnd/>
          </a:ln>
        </p:spPr>
        <p:txBody>
          <a:bodyPr>
            <a:spAutoFit/>
          </a:bodyPr>
          <a:lstStyle/>
          <a:p>
            <a:pPr algn="ctr"/>
            <a:r>
              <a:rPr lang="en-US" sz="1300" b="1">
                <a:solidFill>
                  <a:srgbClr val="0000FF"/>
                </a:solidFill>
                <a:latin typeface="Arial - 15"/>
              </a:rPr>
              <a:t>Click on a topic to go to that section.</a:t>
            </a:r>
          </a:p>
        </p:txBody>
      </p:sp>
      <p:sp>
        <p:nvSpPr>
          <p:cNvPr id="6" name="Freeform 5"/>
          <p:cNvSpPr/>
          <p:nvPr/>
        </p:nvSpPr>
        <p:spPr>
          <a:xfrm>
            <a:off x="8253412" y="1421606"/>
            <a:ext cx="1984375" cy="635000"/>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
        <p:nvSpPr>
          <p:cNvPr id="5127" name="TextBox 7">
            <a:hlinkClick r:id="rId3" action="ppaction://hlinksldjump"/>
          </p:cNvPr>
          <p:cNvSpPr txBox="1">
            <a:spLocks noChangeArrowheads="1"/>
          </p:cNvSpPr>
          <p:nvPr/>
        </p:nvSpPr>
        <p:spPr bwMode="auto">
          <a:xfrm>
            <a:off x="944563" y="1991518"/>
            <a:ext cx="6124575" cy="47625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Determining Solutions to Equations</a:t>
            </a:r>
          </a:p>
        </p:txBody>
      </p:sp>
      <p:sp>
        <p:nvSpPr>
          <p:cNvPr id="5128" name="TextBox 8">
            <a:hlinkClick r:id="rId4" action="ppaction://hlinksldjump"/>
          </p:cNvPr>
          <p:cNvSpPr txBox="1">
            <a:spLocks noChangeArrowheads="1"/>
          </p:cNvSpPr>
          <p:nvPr/>
        </p:nvSpPr>
        <p:spPr bwMode="auto">
          <a:xfrm>
            <a:off x="971550" y="4637881"/>
            <a:ext cx="4773613" cy="47625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Writing Simple Inequalities</a:t>
            </a:r>
          </a:p>
        </p:txBody>
      </p:sp>
      <p:sp>
        <p:nvSpPr>
          <p:cNvPr id="5129" name="TextBox 9"/>
          <p:cNvSpPr txBox="1">
            <a:spLocks noChangeArrowheads="1"/>
          </p:cNvSpPr>
          <p:nvPr/>
        </p:nvSpPr>
        <p:spPr bwMode="auto">
          <a:xfrm>
            <a:off x="958850" y="6568281"/>
            <a:ext cx="6211888" cy="415925"/>
          </a:xfrm>
          <a:prstGeom prst="rect">
            <a:avLst/>
          </a:prstGeom>
          <a:noFill/>
          <a:ln w="9525">
            <a:noFill/>
            <a:miter lim="800000"/>
            <a:headEnd/>
            <a:tailEnd/>
          </a:ln>
        </p:spPr>
        <p:txBody>
          <a:bodyPr lIns="106774" tIns="53387" rIns="106774" bIns="53387">
            <a:spAutoFit/>
          </a:bodyPr>
          <a:lstStyle/>
          <a:p>
            <a:r>
              <a:rPr lang="en-US" sz="2000" b="1">
                <a:solidFill>
                  <a:srgbClr val="0000FF"/>
                </a:solidFill>
              </a:rPr>
              <a:t>Common Core:  6.EE.5,7,8</a:t>
            </a:r>
          </a:p>
        </p:txBody>
      </p:sp>
      <p:sp>
        <p:nvSpPr>
          <p:cNvPr id="5130" name="TextBox 10">
            <a:hlinkClick r:id="rId5" action="ppaction://hlinksldjump"/>
          </p:cNvPr>
          <p:cNvSpPr txBox="1">
            <a:spLocks noChangeArrowheads="1"/>
          </p:cNvSpPr>
          <p:nvPr/>
        </p:nvSpPr>
        <p:spPr bwMode="auto">
          <a:xfrm>
            <a:off x="971550" y="5306218"/>
            <a:ext cx="5518150" cy="477838"/>
          </a:xfrm>
          <a:prstGeom prst="rect">
            <a:avLst/>
          </a:prstGeom>
          <a:noFill/>
          <a:ln w="9525">
            <a:noFill/>
            <a:miter lim="800000"/>
            <a:headEnd/>
            <a:tailEnd/>
          </a:ln>
        </p:spPr>
        <p:txBody>
          <a:bodyPr lIns="106774" tIns="53387" rIns="106774" bIns="53387">
            <a:spAutoFit/>
          </a:bodyPr>
          <a:lstStyle/>
          <a:p>
            <a:r>
              <a:rPr lang="en-US" sz="2400" b="1">
                <a:solidFill>
                  <a:srgbClr val="0000FF"/>
                </a:solidFill>
              </a:rPr>
              <a:t>Solutions to Simple Inequalities</a:t>
            </a:r>
          </a:p>
        </p:txBody>
      </p:sp>
      <p:sp>
        <p:nvSpPr>
          <p:cNvPr id="5131" name="TextBox 11">
            <a:hlinkClick r:id="rId6" action="ppaction://hlinksldjump"/>
          </p:cNvPr>
          <p:cNvSpPr txBox="1">
            <a:spLocks noChangeArrowheads="1"/>
          </p:cNvSpPr>
          <p:nvPr/>
        </p:nvSpPr>
        <p:spPr bwMode="auto">
          <a:xfrm>
            <a:off x="944563" y="6020593"/>
            <a:ext cx="7697787" cy="477838"/>
          </a:xfrm>
          <a:prstGeom prst="rect">
            <a:avLst/>
          </a:prstGeom>
          <a:noFill/>
          <a:ln w="9525">
            <a:noFill/>
            <a:miter lim="800000"/>
            <a:headEnd/>
            <a:tailEnd/>
          </a:ln>
        </p:spPr>
        <p:txBody>
          <a:bodyPr lIns="106774" tIns="53387" rIns="106774" bIns="53387">
            <a:spAutoFit/>
          </a:bodyPr>
          <a:lstStyle/>
          <a:p>
            <a:r>
              <a:rPr lang="en-US" sz="2400" b="1">
                <a:solidFill>
                  <a:srgbClr val="0000FF"/>
                </a:solidFill>
              </a:rPr>
              <a:t>Graphing Solution Sets to Simple Inequalities</a:t>
            </a:r>
          </a:p>
        </p:txBody>
      </p:sp>
      <p:sp>
        <p:nvSpPr>
          <p:cNvPr id="5132" name="TextBox 12">
            <a:hlinkClick r:id="rId7" action="ppaction://hlinksldjump"/>
          </p:cNvPr>
          <p:cNvSpPr txBox="1">
            <a:spLocks noChangeArrowheads="1"/>
          </p:cNvSpPr>
          <p:nvPr/>
        </p:nvSpPr>
        <p:spPr bwMode="auto">
          <a:xfrm>
            <a:off x="973138" y="3983831"/>
            <a:ext cx="8939212" cy="47625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Solving One Step Multiplication &amp; Division Equations</a:t>
            </a:r>
          </a:p>
        </p:txBody>
      </p:sp>
      <p:sp>
        <p:nvSpPr>
          <p:cNvPr id="13" name="TextBox 7">
            <a:hlinkClick r:id="rId8" action="ppaction://hlinksldjump"/>
          </p:cNvPr>
          <p:cNvSpPr txBox="1">
            <a:spLocks noChangeArrowheads="1"/>
          </p:cNvSpPr>
          <p:nvPr/>
        </p:nvSpPr>
        <p:spPr bwMode="auto">
          <a:xfrm>
            <a:off x="947738" y="3326606"/>
            <a:ext cx="8580437" cy="477149"/>
          </a:xfrm>
          <a:prstGeom prst="rect">
            <a:avLst/>
          </a:prstGeom>
          <a:noFill/>
          <a:ln w="9525">
            <a:noFill/>
            <a:miter lim="800000"/>
            <a:headEnd/>
            <a:tailEnd/>
          </a:ln>
        </p:spPr>
        <p:txBody>
          <a:bodyPr wrap="square" lIns="106774" tIns="53387" rIns="106774" bIns="53387">
            <a:spAutoFit/>
          </a:bodyPr>
          <a:lstStyle/>
          <a:p>
            <a:r>
              <a:rPr lang="en-US" sz="2400" b="1" dirty="0">
                <a:solidFill>
                  <a:srgbClr val="0000FF"/>
                </a:solidFill>
              </a:rPr>
              <a:t>Solving One Step Addition &amp; Subtraction Equations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833575" y="1011728"/>
            <a:ext cx="28130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15</a:t>
            </a:r>
          </a:p>
        </p:txBody>
      </p:sp>
      <p:sp>
        <p:nvSpPr>
          <p:cNvPr id="41987" name="TextBox 2"/>
          <p:cNvSpPr txBox="1">
            <a:spLocks noChangeArrowheads="1"/>
          </p:cNvSpPr>
          <p:nvPr/>
        </p:nvSpPr>
        <p:spPr bwMode="auto">
          <a:xfrm>
            <a:off x="1716225" y="1011728"/>
            <a:ext cx="2814637"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x - 13 = 54</a:t>
            </a:r>
          </a:p>
        </p:txBody>
      </p:sp>
      <p:pic>
        <p:nvPicPr>
          <p:cNvPr id="41988" name="Picture 10" descr="e48a4b841879417db7c4bccba0dd48ce.png"/>
          <p:cNvPicPr>
            <a:picLocks/>
          </p:cNvPicPr>
          <p:nvPr/>
        </p:nvPicPr>
        <p:blipFill>
          <a:blip r:embed="rId3" cstate="print"/>
          <a:srcRect/>
          <a:stretch>
            <a:fillRect/>
          </a:stretch>
        </p:blipFill>
        <p:spPr bwMode="auto">
          <a:xfrm>
            <a:off x="82550" y="106363"/>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823913" y="1011728"/>
            <a:ext cx="28971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16</a:t>
            </a:r>
          </a:p>
        </p:txBody>
      </p:sp>
      <p:sp>
        <p:nvSpPr>
          <p:cNvPr id="43011" name="TextBox 2"/>
          <p:cNvSpPr txBox="1">
            <a:spLocks noChangeArrowheads="1"/>
          </p:cNvSpPr>
          <p:nvPr/>
        </p:nvSpPr>
        <p:spPr bwMode="auto">
          <a:xfrm>
            <a:off x="1726441" y="1011728"/>
            <a:ext cx="289718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Solve.</a:t>
            </a:r>
          </a:p>
          <a:p>
            <a:endParaRPr lang="en-US" sz="2800" b="1" dirty="0">
              <a:solidFill>
                <a:srgbClr val="000000"/>
              </a:solidFill>
            </a:endParaRPr>
          </a:p>
          <a:p>
            <a:r>
              <a:rPr lang="en-US" sz="2800" b="1" dirty="0">
                <a:solidFill>
                  <a:srgbClr val="000000"/>
                </a:solidFill>
              </a:rPr>
              <a:t>w - 23 = 47</a:t>
            </a: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7950" y="-26194"/>
            <a:ext cx="4515678" cy="51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793750" y="1011728"/>
            <a:ext cx="30892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17</a:t>
            </a:r>
          </a:p>
        </p:txBody>
      </p:sp>
      <p:sp>
        <p:nvSpPr>
          <p:cNvPr id="44035" name="TextBox 2"/>
          <p:cNvSpPr txBox="1">
            <a:spLocks noChangeArrowheads="1"/>
          </p:cNvSpPr>
          <p:nvPr/>
        </p:nvSpPr>
        <p:spPr bwMode="auto">
          <a:xfrm>
            <a:off x="1743075" y="1011728"/>
            <a:ext cx="3089275"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w + 17 = 37</a:t>
            </a:r>
          </a:p>
        </p:txBody>
      </p:sp>
      <p:pic>
        <p:nvPicPr>
          <p:cNvPr id="44036" name="Picture 10" descr="8e22b23223354df2abd1a509717d2036.png"/>
          <p:cNvPicPr>
            <a:picLocks/>
          </p:cNvPicPr>
          <p:nvPr/>
        </p:nvPicPr>
        <p:blipFill>
          <a:blip r:embed="rId3" cstate="print"/>
          <a:srcRect/>
          <a:stretch>
            <a:fillRect/>
          </a:stretch>
        </p:blipFill>
        <p:spPr bwMode="auto">
          <a:xfrm>
            <a:off x="96838" y="106363"/>
            <a:ext cx="4414837"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799272" y="1011728"/>
            <a:ext cx="32829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18</a:t>
            </a:r>
          </a:p>
        </p:txBody>
      </p:sp>
      <p:sp>
        <p:nvSpPr>
          <p:cNvPr id="45059" name="TextBox 2"/>
          <p:cNvSpPr txBox="1">
            <a:spLocks noChangeArrowheads="1"/>
          </p:cNvSpPr>
          <p:nvPr/>
        </p:nvSpPr>
        <p:spPr bwMode="auto">
          <a:xfrm>
            <a:off x="1721678" y="1011728"/>
            <a:ext cx="3282950"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Solve.</a:t>
            </a:r>
          </a:p>
          <a:p>
            <a:endParaRPr lang="en-US" sz="2800" b="1" dirty="0">
              <a:solidFill>
                <a:srgbClr val="000000"/>
              </a:solidFill>
            </a:endParaRPr>
          </a:p>
          <a:p>
            <a:r>
              <a:rPr lang="en-US" sz="2800" b="1" dirty="0">
                <a:solidFill>
                  <a:srgbClr val="000000"/>
                </a:solidFill>
              </a:rPr>
              <a:t>n - 15 = 23</a:t>
            </a:r>
          </a:p>
        </p:txBody>
      </p:sp>
      <p:pic>
        <p:nvPicPr>
          <p:cNvPr id="45060" name="Picture 10" descr="44d89a48dd8a4efca5d31890fe6cea1d.png"/>
          <p:cNvPicPr>
            <a:picLocks/>
          </p:cNvPicPr>
          <p:nvPr/>
        </p:nvPicPr>
        <p:blipFill>
          <a:blip r:embed="rId3" cstate="print"/>
          <a:srcRect/>
          <a:stretch>
            <a:fillRect/>
          </a:stretch>
        </p:blipFill>
        <p:spPr bwMode="auto">
          <a:xfrm>
            <a:off x="111125" y="122238"/>
            <a:ext cx="4413250"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Box 1"/>
          <p:cNvSpPr txBox="1">
            <a:spLocks noChangeArrowheads="1"/>
          </p:cNvSpPr>
          <p:nvPr/>
        </p:nvSpPr>
        <p:spPr bwMode="auto">
          <a:xfrm>
            <a:off x="796925" y="1011728"/>
            <a:ext cx="292417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19</a:t>
            </a:r>
          </a:p>
        </p:txBody>
      </p:sp>
      <p:sp>
        <p:nvSpPr>
          <p:cNvPr id="46083" name="TextBox 2"/>
          <p:cNvSpPr txBox="1">
            <a:spLocks noChangeArrowheads="1"/>
          </p:cNvSpPr>
          <p:nvPr/>
        </p:nvSpPr>
        <p:spPr bwMode="auto">
          <a:xfrm>
            <a:off x="1739209" y="1011728"/>
            <a:ext cx="2924175"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23 + t = 51 </a:t>
            </a:r>
          </a:p>
        </p:txBody>
      </p:sp>
      <p:pic>
        <p:nvPicPr>
          <p:cNvPr id="46084" name="Picture 10" descr="d71823ebb0ca4b93906aa63c3722e858.png"/>
          <p:cNvPicPr>
            <a:picLocks/>
          </p:cNvPicPr>
          <p:nvPr/>
        </p:nvPicPr>
        <p:blipFill>
          <a:blip r:embed="rId3" cstate="print"/>
          <a:srcRect/>
          <a:stretch>
            <a:fillRect/>
          </a:stretch>
        </p:blipFill>
        <p:spPr bwMode="auto">
          <a:xfrm>
            <a:off x="96838" y="106363"/>
            <a:ext cx="4414837"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819082" y="1040606"/>
            <a:ext cx="278606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20</a:t>
            </a:r>
          </a:p>
        </p:txBody>
      </p:sp>
      <p:sp>
        <p:nvSpPr>
          <p:cNvPr id="47107" name="TextBox 2"/>
          <p:cNvSpPr txBox="1">
            <a:spLocks noChangeArrowheads="1"/>
          </p:cNvSpPr>
          <p:nvPr/>
        </p:nvSpPr>
        <p:spPr bwMode="auto">
          <a:xfrm>
            <a:off x="1721610" y="1040606"/>
            <a:ext cx="2786062"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y - 17 = 51</a:t>
            </a:r>
          </a:p>
        </p:txBody>
      </p:sp>
      <p:pic>
        <p:nvPicPr>
          <p:cNvPr id="47108" name="Picture 10" descr="c2c1b0191ea246128c877509aaabf22c.png"/>
          <p:cNvPicPr>
            <a:picLocks/>
          </p:cNvPicPr>
          <p:nvPr/>
        </p:nvPicPr>
        <p:blipFill>
          <a:blip r:embed="rId3" cstate="print"/>
          <a:srcRect/>
          <a:stretch>
            <a:fillRect/>
          </a:stretch>
        </p:blipFill>
        <p:spPr bwMode="auto">
          <a:xfrm>
            <a:off x="111125" y="106363"/>
            <a:ext cx="4413250"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952500" y="775562"/>
            <a:ext cx="9048750" cy="2324100"/>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Solving One Step Multiplication &amp; Division Equations</a:t>
            </a:r>
          </a:p>
        </p:txBody>
      </p:sp>
      <p:sp>
        <p:nvSpPr>
          <p:cNvPr id="48131" name="TextBox 2">
            <a:hlinkClick r:id="rId2" action="ppaction://hlinksldjump"/>
          </p:cNvPr>
          <p:cNvSpPr txBox="1">
            <a:spLocks noChangeArrowheads="1"/>
          </p:cNvSpPr>
          <p:nvPr/>
        </p:nvSpPr>
        <p:spPr bwMode="auto">
          <a:xfrm>
            <a:off x="7675563" y="3743260"/>
            <a:ext cx="1652587" cy="1031146"/>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a:t>
            </a:r>
          </a:p>
          <a:p>
            <a:r>
              <a:rPr lang="en-US" sz="2000" b="1" i="1" dirty="0">
                <a:solidFill>
                  <a:srgbClr val="0000FF"/>
                </a:solidFill>
              </a:rPr>
              <a:t>Table of </a:t>
            </a:r>
          </a:p>
          <a:p>
            <a:r>
              <a:rPr lang="en-US" sz="2000" b="1" i="1" dirty="0">
                <a:solidFill>
                  <a:srgbClr val="0000FF"/>
                </a:solidFill>
              </a:rPr>
              <a:t>Contents</a:t>
            </a:r>
          </a:p>
        </p:txBody>
      </p:sp>
      <p:sp>
        <p:nvSpPr>
          <p:cNvPr id="8" name="Freeform 7">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819841" y="1071367"/>
            <a:ext cx="11572875" cy="5647795"/>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Examples:</a:t>
            </a:r>
          </a:p>
          <a:p>
            <a:endParaRPr lang="en-US" sz="2400" b="1" dirty="0">
              <a:solidFill>
                <a:srgbClr val="0000FF"/>
              </a:solidFill>
            </a:endParaRPr>
          </a:p>
          <a:p>
            <a:r>
              <a:rPr lang="en-US" sz="2400" b="1" dirty="0">
                <a:solidFill>
                  <a:srgbClr val="0000FF"/>
                </a:solidFill>
              </a:rPr>
              <a:t>6m = </a:t>
            </a:r>
            <a:r>
              <a:rPr lang="en-US" sz="2400" b="1" u="sng" dirty="0">
                <a:solidFill>
                  <a:srgbClr val="0000FF"/>
                </a:solidFill>
              </a:rPr>
              <a:t>72</a:t>
            </a:r>
          </a:p>
          <a:p>
            <a:r>
              <a:rPr lang="en-US" sz="2400" b="1" u="sng" dirty="0">
                <a:solidFill>
                  <a:srgbClr val="0000FF"/>
                </a:solidFill>
              </a:rPr>
              <a:t>  6       6</a:t>
            </a:r>
            <a:r>
              <a:rPr lang="en-US" sz="2400" b="1" dirty="0">
                <a:solidFill>
                  <a:srgbClr val="0000FF"/>
                </a:solidFill>
              </a:rPr>
              <a:t>    The inverse of multiplying by 6 is dividing by 6</a:t>
            </a:r>
          </a:p>
          <a:p>
            <a:r>
              <a:rPr lang="en-US" sz="2400" b="1" dirty="0">
                <a:solidFill>
                  <a:srgbClr val="0000FF"/>
                </a:solidFill>
              </a:rPr>
              <a:t>  m = 12</a:t>
            </a:r>
          </a:p>
          <a:p>
            <a:endParaRPr lang="en-US" sz="2400" b="1" dirty="0">
              <a:solidFill>
                <a:srgbClr val="0000FF"/>
              </a:solidFill>
            </a:endParaRP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  </a:t>
            </a:r>
            <a:r>
              <a:rPr lang="en-US" sz="2400" b="1" dirty="0">
                <a:solidFill>
                  <a:srgbClr val="FF0000"/>
                </a:solidFill>
              </a:rPr>
              <a:t>2 x</a:t>
            </a:r>
            <a:r>
              <a:rPr lang="en-US" sz="2400" b="1" dirty="0">
                <a:solidFill>
                  <a:srgbClr val="0000FF"/>
                </a:solidFill>
              </a:rPr>
              <a:t> </a:t>
            </a:r>
            <a:r>
              <a:rPr lang="en-US" sz="2400" b="1" u="sng" dirty="0">
                <a:solidFill>
                  <a:srgbClr val="0000FF"/>
                </a:solidFill>
              </a:rPr>
              <a:t>m</a:t>
            </a:r>
            <a:r>
              <a:rPr lang="en-US" sz="2400" b="1" dirty="0">
                <a:solidFill>
                  <a:srgbClr val="0000FF"/>
                </a:solidFill>
              </a:rPr>
              <a:t> = 3 </a:t>
            </a:r>
            <a:r>
              <a:rPr lang="en-US" sz="2400" b="1" dirty="0">
                <a:solidFill>
                  <a:srgbClr val="FF0000"/>
                </a:solidFill>
              </a:rPr>
              <a:t>x 2</a:t>
            </a:r>
            <a:r>
              <a:rPr lang="en-US" sz="2400" b="1" dirty="0">
                <a:solidFill>
                  <a:srgbClr val="0000FF"/>
                </a:solidFill>
              </a:rPr>
              <a:t>   The inverse of dividing by 2 is multiplying by 2</a:t>
            </a:r>
          </a:p>
          <a:p>
            <a:r>
              <a:rPr lang="en-US" sz="2400" b="1" dirty="0">
                <a:solidFill>
                  <a:srgbClr val="0000FF"/>
                </a:solidFill>
              </a:rPr>
              <a:t> </a:t>
            </a:r>
            <a:r>
              <a:rPr lang="en-US" sz="2400" b="1" u="sng" dirty="0">
                <a:solidFill>
                  <a:srgbClr val="0000FF"/>
                </a:solidFill>
              </a:rPr>
              <a:t>        2            </a:t>
            </a:r>
          </a:p>
          <a:p>
            <a:r>
              <a:rPr lang="en-US" sz="2400" b="1" dirty="0">
                <a:solidFill>
                  <a:srgbClr val="0000FF"/>
                </a:solidFill>
              </a:rPr>
              <a:t>        m = 6</a:t>
            </a:r>
          </a:p>
          <a:p>
            <a:endParaRPr lang="en-US" sz="2400" b="1" dirty="0">
              <a:solidFill>
                <a:srgbClr val="0000FF"/>
              </a:solidFill>
            </a:endParaRPr>
          </a:p>
          <a:p>
            <a:endParaRPr lang="en-US" sz="2400" b="1" dirty="0">
              <a:solidFill>
                <a:srgbClr val="0000FF"/>
              </a:solidFill>
            </a:endParaRPr>
          </a:p>
          <a:p>
            <a:r>
              <a:rPr lang="en-US" sz="2400" b="1" dirty="0">
                <a:solidFill>
                  <a:srgbClr val="0000FF"/>
                </a:solidFill>
              </a:rPr>
              <a:t>Remember - whatever you do to one side of an equation, </a:t>
            </a:r>
          </a:p>
          <a:p>
            <a:r>
              <a:rPr lang="en-US" sz="2400" b="1" dirty="0">
                <a:solidFill>
                  <a:srgbClr val="0000FF"/>
                </a:solidFill>
              </a:rPr>
              <a:t>you MUST do to the other!!!</a:t>
            </a:r>
          </a:p>
        </p:txBody>
      </p:sp>
      <p:cxnSp>
        <p:nvCxnSpPr>
          <p:cNvPr id="3" name="Straight Connector 2"/>
          <p:cNvCxnSpPr/>
          <p:nvPr/>
        </p:nvCxnSpPr>
        <p:spPr>
          <a:xfrm>
            <a:off x="1784350" y="4736306"/>
            <a:ext cx="1219200" cy="0"/>
          </a:xfrm>
          <a:prstGeom prst="line">
            <a:avLst/>
          </a:prstGeom>
          <a:ln w="31750">
            <a:solidFill>
              <a:srgbClr val="608DC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Box 1"/>
          <p:cNvSpPr txBox="1">
            <a:spLocks noChangeArrowheads="1"/>
          </p:cNvSpPr>
          <p:nvPr/>
        </p:nvSpPr>
        <p:spPr bwMode="auto">
          <a:xfrm>
            <a:off x="2235200" y="2442368"/>
            <a:ext cx="5821363" cy="5602288"/>
          </a:xfrm>
          <a:prstGeom prst="rect">
            <a:avLst/>
          </a:prstGeom>
          <a:noFill/>
          <a:ln w="9525">
            <a:noFill/>
            <a:miter lim="800000"/>
            <a:headEnd/>
            <a:tailEnd/>
          </a:ln>
        </p:spPr>
        <p:txBody>
          <a:bodyPr lIns="106774" tIns="53387" rIns="106774" bIns="53387">
            <a:spAutoFit/>
          </a:bodyPr>
          <a:lstStyle/>
          <a:p>
            <a:r>
              <a:rPr lang="en-US" b="1" u="sng">
                <a:solidFill>
                  <a:srgbClr val="0000FF"/>
                </a:solidFill>
                <a:latin typeface="Arial - 24"/>
              </a:rPr>
              <a:t>3x</a:t>
            </a:r>
            <a:r>
              <a:rPr lang="en-US" b="1">
                <a:solidFill>
                  <a:srgbClr val="0000FF"/>
                </a:solidFill>
                <a:latin typeface="Arial - 24"/>
              </a:rPr>
              <a:t> = </a:t>
            </a:r>
            <a:r>
              <a:rPr lang="en-US" b="1" u="sng">
                <a:solidFill>
                  <a:srgbClr val="0000FF"/>
                </a:solidFill>
                <a:latin typeface="Arial - 24"/>
              </a:rPr>
              <a:t>15</a:t>
            </a:r>
            <a:r>
              <a:rPr lang="en-US" b="1">
                <a:solidFill>
                  <a:srgbClr val="0000FF"/>
                </a:solidFill>
                <a:latin typeface="Arial - 24"/>
              </a:rPr>
              <a:t>                                                        </a:t>
            </a:r>
          </a:p>
          <a:p>
            <a:r>
              <a:rPr lang="en-US" b="1">
                <a:solidFill>
                  <a:srgbClr val="0000FF"/>
                </a:solidFill>
                <a:latin typeface="Arial - 24"/>
              </a:rPr>
              <a:t> 3      3                      </a:t>
            </a:r>
          </a:p>
          <a:p>
            <a:r>
              <a:rPr lang="en-US" b="1">
                <a:solidFill>
                  <a:srgbClr val="0000FF"/>
                </a:solidFill>
                <a:latin typeface="Arial - 24"/>
              </a:rPr>
              <a:t>  x = 5                       </a:t>
            </a:r>
          </a:p>
          <a:p>
            <a:endParaRPr lang="en-US" b="1">
              <a:solidFill>
                <a:srgbClr val="0000FF"/>
              </a:solidFill>
              <a:latin typeface="Arial - 24"/>
            </a:endParaRPr>
          </a:p>
          <a:p>
            <a:endParaRPr lang="en-US" b="1">
              <a:solidFill>
                <a:srgbClr val="0000FF"/>
              </a:solidFill>
              <a:latin typeface="Arial - 24"/>
            </a:endParaRPr>
          </a:p>
          <a:p>
            <a:endParaRPr lang="en-US" b="1">
              <a:solidFill>
                <a:srgbClr val="0000FF"/>
              </a:solidFill>
              <a:latin typeface="Arial - 24"/>
            </a:endParaRPr>
          </a:p>
          <a:p>
            <a:endParaRPr lang="en-US" b="1">
              <a:solidFill>
                <a:srgbClr val="0000FF"/>
              </a:solidFill>
              <a:latin typeface="Arial - 24"/>
            </a:endParaRPr>
          </a:p>
          <a:p>
            <a:r>
              <a:rPr lang="en-US" b="1" u="sng">
                <a:solidFill>
                  <a:srgbClr val="0000FF"/>
                </a:solidFill>
                <a:latin typeface="Arial - 24"/>
              </a:rPr>
              <a:t>4x</a:t>
            </a:r>
            <a:r>
              <a:rPr lang="en-US" b="1">
                <a:solidFill>
                  <a:srgbClr val="0000FF"/>
                </a:solidFill>
                <a:latin typeface="Arial - 24"/>
              </a:rPr>
              <a:t> = </a:t>
            </a:r>
            <a:r>
              <a:rPr lang="en-US" b="1" u="sng">
                <a:solidFill>
                  <a:srgbClr val="0000FF"/>
                </a:solidFill>
                <a:latin typeface="Arial - 24"/>
              </a:rPr>
              <a:t>12</a:t>
            </a:r>
          </a:p>
          <a:p>
            <a:r>
              <a:rPr lang="en-US" b="1">
                <a:solidFill>
                  <a:srgbClr val="0000FF"/>
                </a:solidFill>
                <a:latin typeface="Arial - 24"/>
              </a:rPr>
              <a:t> 4      4</a:t>
            </a:r>
          </a:p>
          <a:p>
            <a:r>
              <a:rPr lang="en-US" b="1">
                <a:solidFill>
                  <a:srgbClr val="0000FF"/>
                </a:solidFill>
                <a:latin typeface="Arial - 24"/>
              </a:rPr>
              <a:t>   x = 3</a:t>
            </a:r>
          </a:p>
          <a:p>
            <a:endParaRPr lang="en-US" b="1">
              <a:solidFill>
                <a:srgbClr val="0000FF"/>
              </a:solidFill>
              <a:latin typeface="Arial - 24"/>
            </a:endParaRPr>
          </a:p>
          <a:p>
            <a:endParaRPr lang="en-US" b="1">
              <a:solidFill>
                <a:srgbClr val="0000FF"/>
              </a:solidFill>
              <a:latin typeface="Arial - 24"/>
            </a:endParaRPr>
          </a:p>
          <a:p>
            <a:endParaRPr lang="en-US" b="1">
              <a:solidFill>
                <a:srgbClr val="0000FF"/>
              </a:solidFill>
              <a:latin typeface="Arial - 24"/>
            </a:endParaRPr>
          </a:p>
          <a:p>
            <a:endParaRPr lang="en-US" b="1">
              <a:solidFill>
                <a:srgbClr val="0000FF"/>
              </a:solidFill>
              <a:latin typeface="Arial - 24"/>
            </a:endParaRPr>
          </a:p>
          <a:p>
            <a:r>
              <a:rPr lang="en-US" b="1">
                <a:solidFill>
                  <a:srgbClr val="0000FF"/>
                </a:solidFill>
                <a:latin typeface="Arial - 24"/>
              </a:rPr>
              <a:t>25 = </a:t>
            </a:r>
            <a:r>
              <a:rPr lang="en-US" b="1" u="sng">
                <a:solidFill>
                  <a:srgbClr val="0000FF"/>
                </a:solidFill>
                <a:latin typeface="Arial - 24"/>
              </a:rPr>
              <a:t>5x</a:t>
            </a:r>
          </a:p>
          <a:p>
            <a:r>
              <a:rPr lang="en-US" b="1">
                <a:solidFill>
                  <a:srgbClr val="0000FF"/>
                </a:solidFill>
                <a:latin typeface="Arial - 24"/>
              </a:rPr>
              <a:t> 5      5</a:t>
            </a:r>
          </a:p>
          <a:p>
            <a:r>
              <a:rPr lang="en-US" b="1">
                <a:solidFill>
                  <a:srgbClr val="0000FF"/>
                </a:solidFill>
                <a:latin typeface="Arial - 24"/>
              </a:rPr>
              <a:t>  5 = x</a:t>
            </a:r>
          </a:p>
        </p:txBody>
      </p:sp>
      <p:sp>
        <p:nvSpPr>
          <p:cNvPr id="50179" name="TextBox 2"/>
          <p:cNvSpPr txBox="1">
            <a:spLocks noChangeArrowheads="1"/>
          </p:cNvSpPr>
          <p:nvPr/>
        </p:nvSpPr>
        <p:spPr bwMode="auto">
          <a:xfrm>
            <a:off x="6889750" y="2412206"/>
            <a:ext cx="5021262" cy="6248400"/>
          </a:xfrm>
          <a:prstGeom prst="rect">
            <a:avLst/>
          </a:prstGeom>
          <a:noFill/>
          <a:ln w="9525">
            <a:noFill/>
            <a:miter lim="800000"/>
            <a:headEnd/>
            <a:tailEnd/>
          </a:ln>
        </p:spPr>
        <p:txBody>
          <a:bodyPr lIns="106774" tIns="53387" rIns="106774" bIns="53387">
            <a:spAutoFit/>
          </a:bodyPr>
          <a:lstStyle/>
          <a:p>
            <a:r>
              <a:rPr lang="en-US" b="1" u="sng" dirty="0">
                <a:solidFill>
                  <a:srgbClr val="0000FF"/>
                </a:solidFill>
                <a:latin typeface="Arial - 24"/>
              </a:rPr>
              <a:t>x</a:t>
            </a:r>
            <a:r>
              <a:rPr lang="en-US" b="1" dirty="0">
                <a:solidFill>
                  <a:srgbClr val="0000FF"/>
                </a:solidFill>
                <a:latin typeface="Arial - 24"/>
              </a:rPr>
              <a:t> = 12                                                        </a:t>
            </a:r>
          </a:p>
          <a:p>
            <a:r>
              <a:rPr lang="en-US" b="1" dirty="0">
                <a:solidFill>
                  <a:srgbClr val="0000FF"/>
                </a:solidFill>
                <a:latin typeface="Arial - 24"/>
              </a:rPr>
              <a:t>2                            </a:t>
            </a:r>
          </a:p>
          <a:p>
            <a:r>
              <a:rPr lang="en-US" b="1" u="sng" dirty="0">
                <a:solidFill>
                  <a:srgbClr val="0000FF"/>
                </a:solidFill>
                <a:latin typeface="Arial - 24"/>
              </a:rPr>
              <a:t>2x</a:t>
            </a:r>
            <a:r>
              <a:rPr lang="en-US" b="1" dirty="0">
                <a:solidFill>
                  <a:srgbClr val="0000FF"/>
                </a:solidFill>
                <a:latin typeface="Arial - 24"/>
              </a:rPr>
              <a:t> = 12 x 2</a:t>
            </a:r>
          </a:p>
          <a:p>
            <a:r>
              <a:rPr lang="en-US" b="1" dirty="0">
                <a:solidFill>
                  <a:srgbClr val="0000FF"/>
                </a:solidFill>
                <a:latin typeface="Arial - 24"/>
              </a:rPr>
              <a:t> 2</a:t>
            </a:r>
          </a:p>
          <a:p>
            <a:r>
              <a:rPr lang="en-US" b="1" dirty="0">
                <a:solidFill>
                  <a:srgbClr val="0000FF"/>
                </a:solidFill>
                <a:latin typeface="Arial - 24"/>
              </a:rPr>
              <a:t>  x = 24                       </a:t>
            </a:r>
          </a:p>
          <a:p>
            <a:endParaRPr lang="en-US" b="1" dirty="0">
              <a:solidFill>
                <a:srgbClr val="0000FF"/>
              </a:solidFill>
              <a:latin typeface="Arial - 24"/>
            </a:endParaRPr>
          </a:p>
          <a:p>
            <a:endParaRPr lang="en-US" b="1" dirty="0">
              <a:solidFill>
                <a:srgbClr val="0000FF"/>
              </a:solidFill>
              <a:latin typeface="Arial - 24"/>
            </a:endParaRPr>
          </a:p>
          <a:p>
            <a:r>
              <a:rPr lang="en-US" b="1" u="sng" dirty="0">
                <a:solidFill>
                  <a:srgbClr val="0000FF"/>
                </a:solidFill>
                <a:latin typeface="Arial - 24"/>
              </a:rPr>
              <a:t>x</a:t>
            </a:r>
            <a:r>
              <a:rPr lang="en-US" b="1" dirty="0">
                <a:solidFill>
                  <a:srgbClr val="0000FF"/>
                </a:solidFill>
                <a:latin typeface="Arial - 24"/>
              </a:rPr>
              <a:t> = 7</a:t>
            </a:r>
          </a:p>
          <a:p>
            <a:r>
              <a:rPr lang="en-US" b="1" dirty="0">
                <a:solidFill>
                  <a:srgbClr val="0000FF"/>
                </a:solidFill>
                <a:latin typeface="Arial - 24"/>
              </a:rPr>
              <a:t>5      </a:t>
            </a:r>
          </a:p>
          <a:p>
            <a:r>
              <a:rPr lang="en-US" b="1" u="sng" dirty="0">
                <a:solidFill>
                  <a:srgbClr val="0000FF"/>
                </a:solidFill>
                <a:latin typeface="Arial - 24"/>
              </a:rPr>
              <a:t>5x</a:t>
            </a:r>
            <a:r>
              <a:rPr lang="en-US" b="1" dirty="0">
                <a:solidFill>
                  <a:srgbClr val="0000FF"/>
                </a:solidFill>
                <a:latin typeface="Arial - 24"/>
              </a:rPr>
              <a:t> = 7 x 5</a:t>
            </a:r>
          </a:p>
          <a:p>
            <a:r>
              <a:rPr lang="en-US" b="1" dirty="0" smtClean="0">
                <a:solidFill>
                  <a:srgbClr val="0000FF"/>
                </a:solidFill>
                <a:latin typeface="Arial - 24"/>
              </a:rPr>
              <a:t> 5   </a:t>
            </a:r>
            <a:endParaRPr lang="en-US" b="1" dirty="0">
              <a:solidFill>
                <a:srgbClr val="0000FF"/>
              </a:solidFill>
              <a:latin typeface="Arial - 24"/>
            </a:endParaRPr>
          </a:p>
          <a:p>
            <a:r>
              <a:rPr lang="en-US" b="1" dirty="0">
                <a:solidFill>
                  <a:srgbClr val="0000FF"/>
                </a:solidFill>
                <a:latin typeface="Arial - 24"/>
              </a:rPr>
              <a:t>x = 35</a:t>
            </a:r>
          </a:p>
          <a:p>
            <a:endParaRPr lang="en-US" b="1" dirty="0">
              <a:solidFill>
                <a:srgbClr val="0000FF"/>
              </a:solidFill>
              <a:latin typeface="Arial - 24"/>
            </a:endParaRPr>
          </a:p>
          <a:p>
            <a:endParaRPr lang="en-US" b="1" dirty="0">
              <a:solidFill>
                <a:srgbClr val="0000FF"/>
              </a:solidFill>
              <a:latin typeface="Arial - 24"/>
            </a:endParaRPr>
          </a:p>
          <a:p>
            <a:r>
              <a:rPr lang="en-US" b="1" dirty="0">
                <a:solidFill>
                  <a:srgbClr val="0000FF"/>
                </a:solidFill>
                <a:latin typeface="Arial - 24"/>
              </a:rPr>
              <a:t>4 =</a:t>
            </a:r>
            <a:r>
              <a:rPr lang="en-US" b="1" u="sng" dirty="0">
                <a:solidFill>
                  <a:srgbClr val="0000FF"/>
                </a:solidFill>
                <a:latin typeface="Arial - 24"/>
              </a:rPr>
              <a:t> x</a:t>
            </a:r>
          </a:p>
          <a:p>
            <a:r>
              <a:rPr lang="en-US" b="1" dirty="0">
                <a:solidFill>
                  <a:srgbClr val="0000FF"/>
                </a:solidFill>
                <a:latin typeface="Arial - 24"/>
              </a:rPr>
              <a:t>      6</a:t>
            </a:r>
          </a:p>
          <a:p>
            <a:r>
              <a:rPr lang="en-US" b="1" dirty="0">
                <a:solidFill>
                  <a:srgbClr val="0000FF"/>
                </a:solidFill>
                <a:latin typeface="Arial - 24"/>
              </a:rPr>
              <a:t>6 x 4 = </a:t>
            </a:r>
            <a:r>
              <a:rPr lang="en-US" b="1" u="sng" dirty="0">
                <a:solidFill>
                  <a:srgbClr val="0000FF"/>
                </a:solidFill>
                <a:latin typeface="Arial - 24"/>
              </a:rPr>
              <a:t>6x</a:t>
            </a:r>
          </a:p>
          <a:p>
            <a:r>
              <a:rPr lang="en-US" b="1" dirty="0">
                <a:solidFill>
                  <a:srgbClr val="0000FF"/>
                </a:solidFill>
                <a:latin typeface="Arial - 24"/>
              </a:rPr>
              <a:t>             6</a:t>
            </a:r>
          </a:p>
          <a:p>
            <a:r>
              <a:rPr lang="en-US" b="1" dirty="0">
                <a:solidFill>
                  <a:srgbClr val="0000FF"/>
                </a:solidFill>
                <a:latin typeface="Arial - 24"/>
              </a:rPr>
              <a:t>  24 = x</a:t>
            </a:r>
          </a:p>
        </p:txBody>
      </p:sp>
      <p:sp>
        <p:nvSpPr>
          <p:cNvPr id="50180" name="TextBox 3"/>
          <p:cNvSpPr txBox="1">
            <a:spLocks noChangeArrowheads="1"/>
          </p:cNvSpPr>
          <p:nvPr/>
        </p:nvSpPr>
        <p:spPr bwMode="auto">
          <a:xfrm>
            <a:off x="276225" y="815181"/>
            <a:ext cx="10512425" cy="1462087"/>
          </a:xfrm>
          <a:prstGeom prst="rect">
            <a:avLst/>
          </a:prstGeom>
          <a:noFill/>
          <a:ln w="9525">
            <a:noFill/>
            <a:miter lim="800000"/>
            <a:headEnd/>
            <a:tailEnd/>
          </a:ln>
        </p:spPr>
        <p:txBody>
          <a:bodyPr lIns="106774" tIns="53387" rIns="106774" bIns="53387">
            <a:spAutoFit/>
          </a:bodyPr>
          <a:lstStyle/>
          <a:p>
            <a:pPr algn="ctr"/>
            <a:r>
              <a:rPr lang="en-US" sz="3200" b="1">
                <a:solidFill>
                  <a:srgbClr val="0000FF"/>
                </a:solidFill>
                <a:latin typeface="Arial - 36"/>
              </a:rPr>
              <a:t>One Step Equations</a:t>
            </a:r>
          </a:p>
          <a:p>
            <a:pPr algn="ctr"/>
            <a:endParaRPr lang="en-US" sz="3200" b="1">
              <a:solidFill>
                <a:srgbClr val="0000FF"/>
              </a:solidFill>
              <a:latin typeface="Arial - 36"/>
            </a:endParaRPr>
          </a:p>
          <a:p>
            <a:pPr algn="ctr"/>
            <a:r>
              <a:rPr lang="en-US" sz="2400" b="1">
                <a:solidFill>
                  <a:srgbClr val="0000FF"/>
                </a:solidFill>
              </a:rPr>
              <a:t>Sol</a:t>
            </a:r>
            <a:r>
              <a:rPr lang="en-US" b="1">
                <a:solidFill>
                  <a:srgbClr val="0000FF"/>
                </a:solidFill>
                <a:latin typeface="Arial - 24"/>
              </a:rPr>
              <a:t>ve each equation then click the box to see work &amp; solution.</a:t>
            </a:r>
          </a:p>
        </p:txBody>
      </p:sp>
      <p:grpSp>
        <p:nvGrpSpPr>
          <p:cNvPr id="2" name="Group 6"/>
          <p:cNvGrpSpPr>
            <a:grpSpLocks/>
          </p:cNvGrpSpPr>
          <p:nvPr/>
        </p:nvGrpSpPr>
        <p:grpSpPr bwMode="auto">
          <a:xfrm>
            <a:off x="6172200" y="3021806"/>
            <a:ext cx="3422650" cy="1685925"/>
            <a:chOff x="4978400" y="2065527"/>
            <a:chExt cx="3149600" cy="1407541"/>
          </a:xfrm>
        </p:grpSpPr>
        <p:pic>
          <p:nvPicPr>
            <p:cNvPr id="50198" name="Picture 4" descr="blueRectangle.png"/>
            <p:cNvPicPr>
              <a:picLocks/>
            </p:cNvPicPr>
            <p:nvPr/>
          </p:nvPicPr>
          <p:blipFill>
            <a:blip r:embed="rId2" cstate="print"/>
            <a:srcRect/>
            <a:stretch>
              <a:fillRect/>
            </a:stretch>
          </p:blipFill>
          <p:spPr bwMode="auto">
            <a:xfrm>
              <a:off x="5147055" y="2065527"/>
              <a:ext cx="2911094" cy="1407541"/>
            </a:xfrm>
            <a:prstGeom prst="rect">
              <a:avLst/>
            </a:prstGeom>
            <a:solidFill>
              <a:srgbClr val="000000">
                <a:alpha val="0"/>
              </a:srgbClr>
            </a:solidFill>
            <a:ln w="9525">
              <a:noFill/>
              <a:miter lim="800000"/>
              <a:headEnd/>
              <a:tailEnd/>
            </a:ln>
          </p:spPr>
        </p:pic>
        <p:sp>
          <p:nvSpPr>
            <p:cNvPr id="50199" name="TextBox 5"/>
            <p:cNvSpPr txBox="1">
              <a:spLocks noChangeArrowheads="1"/>
            </p:cNvSpPr>
            <p:nvPr/>
          </p:nvSpPr>
          <p:spPr bwMode="auto">
            <a:xfrm>
              <a:off x="4978400" y="2463800"/>
              <a:ext cx="3149600" cy="436957"/>
            </a:xfrm>
            <a:prstGeom prst="rect">
              <a:avLst/>
            </a:prstGeom>
            <a:noFill/>
            <a:ln w="9525">
              <a:noFill/>
              <a:miter lim="800000"/>
              <a:headEnd/>
              <a:tailEnd/>
            </a:ln>
          </p:spPr>
          <p:txBody>
            <a:bodyPr>
              <a:spAutoFit/>
            </a:bodyPr>
            <a:lstStyle/>
            <a:p>
              <a:pPr algn="ctr"/>
              <a:r>
                <a:rPr lang="en-US" sz="1400" dirty="0">
                  <a:solidFill>
                    <a:srgbClr val="FFFFFF"/>
                  </a:solidFill>
                  <a:latin typeface="Arial - 16"/>
                </a:rPr>
                <a:t>click to show</a:t>
              </a:r>
            </a:p>
            <a:p>
              <a:pPr algn="ctr"/>
              <a:r>
                <a:rPr lang="en-US" sz="1400" dirty="0">
                  <a:solidFill>
                    <a:srgbClr val="FFFFFF"/>
                  </a:solidFill>
                  <a:latin typeface="Arial - 16"/>
                </a:rPr>
                <a:t>inverse operation </a:t>
              </a:r>
            </a:p>
          </p:txBody>
        </p:sp>
      </p:grpSp>
      <p:grpSp>
        <p:nvGrpSpPr>
          <p:cNvPr id="3" name="Group 9"/>
          <p:cNvGrpSpPr>
            <a:grpSpLocks/>
          </p:cNvGrpSpPr>
          <p:nvPr/>
        </p:nvGrpSpPr>
        <p:grpSpPr bwMode="auto">
          <a:xfrm>
            <a:off x="1447800" y="4933156"/>
            <a:ext cx="3422650" cy="1685925"/>
            <a:chOff x="393700" y="1703577"/>
            <a:chExt cx="3149600" cy="1407541"/>
          </a:xfrm>
        </p:grpSpPr>
        <p:pic>
          <p:nvPicPr>
            <p:cNvPr id="50196" name="Picture 7" descr="blueRectangle.png"/>
            <p:cNvPicPr>
              <a:picLocks/>
            </p:cNvPicPr>
            <p:nvPr/>
          </p:nvPicPr>
          <p:blipFill>
            <a:blip r:embed="rId2" cstate="print"/>
            <a:srcRect/>
            <a:stretch>
              <a:fillRect/>
            </a:stretch>
          </p:blipFill>
          <p:spPr bwMode="auto">
            <a:xfrm>
              <a:off x="562355" y="1703577"/>
              <a:ext cx="2911094" cy="1407541"/>
            </a:xfrm>
            <a:prstGeom prst="rect">
              <a:avLst/>
            </a:prstGeom>
            <a:solidFill>
              <a:srgbClr val="000000">
                <a:alpha val="0"/>
              </a:srgbClr>
            </a:solidFill>
            <a:ln w="9525">
              <a:noFill/>
              <a:miter lim="800000"/>
              <a:headEnd/>
              <a:tailEnd/>
            </a:ln>
          </p:spPr>
        </p:pic>
        <p:sp>
          <p:nvSpPr>
            <p:cNvPr id="50197" name="TextBox 8"/>
            <p:cNvSpPr txBox="1">
              <a:spLocks noChangeArrowheads="1"/>
            </p:cNvSpPr>
            <p:nvPr/>
          </p:nvSpPr>
          <p:spPr bwMode="auto">
            <a:xfrm>
              <a:off x="393700" y="2108200"/>
              <a:ext cx="3149600" cy="436957"/>
            </a:xfrm>
            <a:prstGeom prst="rect">
              <a:avLst/>
            </a:prstGeom>
            <a:noFill/>
            <a:ln w="9525">
              <a:noFill/>
              <a:miter lim="800000"/>
              <a:headEnd/>
              <a:tailEnd/>
            </a:ln>
          </p:spPr>
          <p:txBody>
            <a:bodyPr>
              <a:spAutoFit/>
            </a:bodyPr>
            <a:lstStyle/>
            <a:p>
              <a:pPr algn="ctr"/>
              <a:r>
                <a:rPr lang="en-US" sz="1400">
                  <a:solidFill>
                    <a:srgbClr val="FFFFFF"/>
                  </a:solidFill>
                  <a:latin typeface="Arial - 16"/>
                </a:rPr>
                <a:t>click to show</a:t>
              </a:r>
            </a:p>
            <a:p>
              <a:pPr algn="ctr"/>
              <a:r>
                <a:rPr lang="en-US" sz="1400">
                  <a:solidFill>
                    <a:srgbClr val="FFFFFF"/>
                  </a:solidFill>
                  <a:latin typeface="Arial - 16"/>
                </a:rPr>
                <a:t>inverse operation </a:t>
              </a:r>
            </a:p>
          </p:txBody>
        </p:sp>
      </p:grpSp>
      <p:grpSp>
        <p:nvGrpSpPr>
          <p:cNvPr id="4" name="Group 12"/>
          <p:cNvGrpSpPr>
            <a:grpSpLocks/>
          </p:cNvGrpSpPr>
          <p:nvPr/>
        </p:nvGrpSpPr>
        <p:grpSpPr bwMode="auto">
          <a:xfrm>
            <a:off x="6127750" y="5307806"/>
            <a:ext cx="3421063" cy="1685925"/>
            <a:chOff x="-4138054" y="3570478"/>
            <a:chExt cx="3149600" cy="1407541"/>
          </a:xfrm>
        </p:grpSpPr>
        <p:pic>
          <p:nvPicPr>
            <p:cNvPr id="50194" name="Picture 10" descr="blueRectangle.png"/>
            <p:cNvPicPr>
              <a:picLocks/>
            </p:cNvPicPr>
            <p:nvPr/>
          </p:nvPicPr>
          <p:blipFill>
            <a:blip r:embed="rId2" cstate="print"/>
            <a:srcRect/>
            <a:stretch>
              <a:fillRect/>
            </a:stretch>
          </p:blipFill>
          <p:spPr bwMode="auto">
            <a:xfrm>
              <a:off x="-3927594" y="3570478"/>
              <a:ext cx="2911094" cy="1407541"/>
            </a:xfrm>
            <a:prstGeom prst="rect">
              <a:avLst/>
            </a:prstGeom>
            <a:solidFill>
              <a:srgbClr val="000000">
                <a:alpha val="0"/>
              </a:srgbClr>
            </a:solidFill>
            <a:ln w="9525">
              <a:noFill/>
              <a:miter lim="800000"/>
              <a:headEnd/>
              <a:tailEnd/>
            </a:ln>
          </p:spPr>
        </p:pic>
        <p:sp>
          <p:nvSpPr>
            <p:cNvPr id="50195" name="TextBox 11"/>
            <p:cNvSpPr txBox="1">
              <a:spLocks noChangeArrowheads="1"/>
            </p:cNvSpPr>
            <p:nvPr/>
          </p:nvSpPr>
          <p:spPr bwMode="auto">
            <a:xfrm>
              <a:off x="-4138054" y="3952184"/>
              <a:ext cx="3149600" cy="436957"/>
            </a:xfrm>
            <a:prstGeom prst="rect">
              <a:avLst/>
            </a:prstGeom>
            <a:noFill/>
            <a:ln w="9525">
              <a:noFill/>
              <a:miter lim="800000"/>
              <a:headEnd/>
              <a:tailEnd/>
            </a:ln>
          </p:spPr>
          <p:txBody>
            <a:bodyPr>
              <a:spAutoFit/>
            </a:bodyPr>
            <a:lstStyle/>
            <a:p>
              <a:pPr algn="ctr"/>
              <a:r>
                <a:rPr lang="en-US" sz="1400" dirty="0">
                  <a:solidFill>
                    <a:srgbClr val="FFFFFF"/>
                  </a:solidFill>
                  <a:latin typeface="Arial - 16"/>
                </a:rPr>
                <a:t>click to show</a:t>
              </a:r>
            </a:p>
            <a:p>
              <a:pPr algn="ctr"/>
              <a:r>
                <a:rPr lang="en-US" sz="1400" dirty="0">
                  <a:solidFill>
                    <a:srgbClr val="FFFFFF"/>
                  </a:solidFill>
                  <a:latin typeface="Arial - 16"/>
                </a:rPr>
                <a:t>inverse operation </a:t>
              </a:r>
            </a:p>
          </p:txBody>
        </p:sp>
      </p:grpSp>
      <p:grpSp>
        <p:nvGrpSpPr>
          <p:cNvPr id="5" name="Group 15"/>
          <p:cNvGrpSpPr>
            <a:grpSpLocks/>
          </p:cNvGrpSpPr>
          <p:nvPr/>
        </p:nvGrpSpPr>
        <p:grpSpPr bwMode="auto">
          <a:xfrm>
            <a:off x="1371600" y="7201693"/>
            <a:ext cx="3421063" cy="1685925"/>
            <a:chOff x="304800" y="5358066"/>
            <a:chExt cx="3149600" cy="1407541"/>
          </a:xfrm>
        </p:grpSpPr>
        <p:pic>
          <p:nvPicPr>
            <p:cNvPr id="50192" name="Picture 13" descr="blueRectangle.png"/>
            <p:cNvPicPr>
              <a:picLocks/>
            </p:cNvPicPr>
            <p:nvPr/>
          </p:nvPicPr>
          <p:blipFill>
            <a:blip r:embed="rId2" cstate="print"/>
            <a:srcRect/>
            <a:stretch>
              <a:fillRect/>
            </a:stretch>
          </p:blipFill>
          <p:spPr bwMode="auto">
            <a:xfrm>
              <a:off x="473455" y="5358066"/>
              <a:ext cx="2911094" cy="1407541"/>
            </a:xfrm>
            <a:prstGeom prst="rect">
              <a:avLst/>
            </a:prstGeom>
            <a:solidFill>
              <a:srgbClr val="000000">
                <a:alpha val="0"/>
              </a:srgbClr>
            </a:solidFill>
            <a:ln w="9525">
              <a:noFill/>
              <a:miter lim="800000"/>
              <a:headEnd/>
              <a:tailEnd/>
            </a:ln>
          </p:spPr>
        </p:pic>
        <p:sp>
          <p:nvSpPr>
            <p:cNvPr id="50193" name="TextBox 14"/>
            <p:cNvSpPr txBox="1">
              <a:spLocks noChangeArrowheads="1"/>
            </p:cNvSpPr>
            <p:nvPr/>
          </p:nvSpPr>
          <p:spPr bwMode="auto">
            <a:xfrm>
              <a:off x="304800" y="5842000"/>
              <a:ext cx="3149600" cy="436957"/>
            </a:xfrm>
            <a:prstGeom prst="rect">
              <a:avLst/>
            </a:prstGeom>
            <a:noFill/>
            <a:ln w="9525">
              <a:noFill/>
              <a:miter lim="800000"/>
              <a:headEnd/>
              <a:tailEnd/>
            </a:ln>
          </p:spPr>
          <p:txBody>
            <a:bodyPr>
              <a:spAutoFit/>
            </a:bodyPr>
            <a:lstStyle/>
            <a:p>
              <a:pPr algn="ctr"/>
              <a:r>
                <a:rPr lang="en-US" sz="1400">
                  <a:solidFill>
                    <a:srgbClr val="FFFFFF"/>
                  </a:solidFill>
                  <a:latin typeface="Arial - 16"/>
                </a:rPr>
                <a:t>click to show</a:t>
              </a:r>
            </a:p>
            <a:p>
              <a:pPr algn="ctr"/>
              <a:r>
                <a:rPr lang="en-US" sz="1400">
                  <a:solidFill>
                    <a:srgbClr val="FFFFFF"/>
                  </a:solidFill>
                  <a:latin typeface="Arial - 16"/>
                </a:rPr>
                <a:t>inverse operation </a:t>
              </a:r>
            </a:p>
          </p:txBody>
        </p:sp>
      </p:grpSp>
      <p:grpSp>
        <p:nvGrpSpPr>
          <p:cNvPr id="6" name="Group 18"/>
          <p:cNvGrpSpPr>
            <a:grpSpLocks/>
          </p:cNvGrpSpPr>
          <p:nvPr/>
        </p:nvGrpSpPr>
        <p:grpSpPr bwMode="auto">
          <a:xfrm>
            <a:off x="1600200" y="2723356"/>
            <a:ext cx="5507038" cy="6242050"/>
            <a:chOff x="3045248" y="-3281"/>
            <a:chExt cx="5070052" cy="5215438"/>
          </a:xfrm>
        </p:grpSpPr>
        <p:pic>
          <p:nvPicPr>
            <p:cNvPr id="50190" name="Picture 16" descr="blueRectangle.png"/>
            <p:cNvPicPr>
              <a:picLocks/>
            </p:cNvPicPr>
            <p:nvPr/>
          </p:nvPicPr>
          <p:blipFill>
            <a:blip r:embed="rId2" cstate="print"/>
            <a:srcRect/>
            <a:stretch>
              <a:fillRect/>
            </a:stretch>
          </p:blipFill>
          <p:spPr bwMode="auto">
            <a:xfrm>
              <a:off x="3045248" y="-3281"/>
              <a:ext cx="2911094" cy="1407541"/>
            </a:xfrm>
            <a:prstGeom prst="rect">
              <a:avLst/>
            </a:prstGeom>
            <a:solidFill>
              <a:srgbClr val="000000">
                <a:alpha val="0"/>
              </a:srgbClr>
            </a:solidFill>
            <a:ln w="9525">
              <a:noFill/>
              <a:miter lim="800000"/>
              <a:headEnd/>
              <a:tailEnd/>
            </a:ln>
          </p:spPr>
        </p:pic>
        <p:sp>
          <p:nvSpPr>
            <p:cNvPr id="50191" name="TextBox 17"/>
            <p:cNvSpPr txBox="1">
              <a:spLocks noChangeArrowheads="1"/>
            </p:cNvSpPr>
            <p:nvPr/>
          </p:nvSpPr>
          <p:spPr bwMode="auto">
            <a:xfrm>
              <a:off x="4965700" y="4775200"/>
              <a:ext cx="3149600" cy="436957"/>
            </a:xfrm>
            <a:prstGeom prst="rect">
              <a:avLst/>
            </a:prstGeom>
            <a:noFill/>
            <a:ln w="9525">
              <a:noFill/>
              <a:miter lim="800000"/>
              <a:headEnd/>
              <a:tailEnd/>
            </a:ln>
          </p:spPr>
          <p:txBody>
            <a:bodyPr>
              <a:spAutoFit/>
            </a:bodyPr>
            <a:lstStyle/>
            <a:p>
              <a:pPr algn="ctr"/>
              <a:r>
                <a:rPr lang="en-US" sz="1400">
                  <a:solidFill>
                    <a:srgbClr val="FFFFFF"/>
                  </a:solidFill>
                  <a:latin typeface="Arial - 16"/>
                </a:rPr>
                <a:t>click to show</a:t>
              </a:r>
            </a:p>
            <a:p>
              <a:pPr algn="ctr"/>
              <a:r>
                <a:rPr lang="en-US" sz="1400">
                  <a:solidFill>
                    <a:srgbClr val="FFFFFF"/>
                  </a:solidFill>
                  <a:latin typeface="Arial - 16"/>
                </a:rPr>
                <a:t>inverse operation </a:t>
              </a:r>
            </a:p>
          </p:txBody>
        </p:sp>
      </p:grpSp>
      <p:grpSp>
        <p:nvGrpSpPr>
          <p:cNvPr id="7" name="Group 21"/>
          <p:cNvGrpSpPr>
            <a:grpSpLocks/>
          </p:cNvGrpSpPr>
          <p:nvPr/>
        </p:nvGrpSpPr>
        <p:grpSpPr bwMode="auto">
          <a:xfrm>
            <a:off x="6096000" y="7509668"/>
            <a:ext cx="3421063" cy="1684338"/>
            <a:chOff x="4965700" y="6605778"/>
            <a:chExt cx="3149600" cy="1407541"/>
          </a:xfrm>
        </p:grpSpPr>
        <p:pic>
          <p:nvPicPr>
            <p:cNvPr id="50188" name="Picture 19" descr="blueRectangle.png"/>
            <p:cNvPicPr>
              <a:picLocks/>
            </p:cNvPicPr>
            <p:nvPr/>
          </p:nvPicPr>
          <p:blipFill>
            <a:blip r:embed="rId2" cstate="print"/>
            <a:srcRect/>
            <a:stretch>
              <a:fillRect/>
            </a:stretch>
          </p:blipFill>
          <p:spPr bwMode="auto">
            <a:xfrm>
              <a:off x="5134355" y="6605778"/>
              <a:ext cx="2911094" cy="1407541"/>
            </a:xfrm>
            <a:prstGeom prst="rect">
              <a:avLst/>
            </a:prstGeom>
            <a:solidFill>
              <a:srgbClr val="000000">
                <a:alpha val="0"/>
              </a:srgbClr>
            </a:solidFill>
            <a:ln w="9525">
              <a:noFill/>
              <a:miter lim="800000"/>
              <a:headEnd/>
              <a:tailEnd/>
            </a:ln>
          </p:spPr>
        </p:pic>
        <p:sp>
          <p:nvSpPr>
            <p:cNvPr id="50189" name="TextBox 20"/>
            <p:cNvSpPr txBox="1">
              <a:spLocks noChangeArrowheads="1"/>
            </p:cNvSpPr>
            <p:nvPr/>
          </p:nvSpPr>
          <p:spPr bwMode="auto">
            <a:xfrm>
              <a:off x="4965700" y="7010400"/>
              <a:ext cx="3149600" cy="436957"/>
            </a:xfrm>
            <a:prstGeom prst="rect">
              <a:avLst/>
            </a:prstGeom>
            <a:noFill/>
            <a:ln w="9525">
              <a:noFill/>
              <a:miter lim="800000"/>
              <a:headEnd/>
              <a:tailEnd/>
            </a:ln>
          </p:spPr>
          <p:txBody>
            <a:bodyPr>
              <a:spAutoFit/>
            </a:bodyPr>
            <a:lstStyle/>
            <a:p>
              <a:pPr algn="ctr"/>
              <a:r>
                <a:rPr lang="en-US" sz="1400">
                  <a:solidFill>
                    <a:srgbClr val="FFFFFF"/>
                  </a:solidFill>
                  <a:latin typeface="Arial - 16"/>
                </a:rPr>
                <a:t>click to show</a:t>
              </a:r>
            </a:p>
            <a:p>
              <a:pPr algn="ctr"/>
              <a:r>
                <a:rPr lang="en-US" sz="1400">
                  <a:solidFill>
                    <a:srgbClr val="FFFFFF"/>
                  </a:solidFill>
                  <a:latin typeface="Arial - 16"/>
                </a:rPr>
                <a:t>inverse operation </a:t>
              </a:r>
            </a:p>
          </p:txBody>
        </p:sp>
      </p:grpSp>
      <p:sp>
        <p:nvSpPr>
          <p:cNvPr id="50187" name="Rectangle 22"/>
          <p:cNvSpPr>
            <a:spLocks noChangeArrowheads="1"/>
          </p:cNvSpPr>
          <p:nvPr/>
        </p:nvSpPr>
        <p:spPr bwMode="auto">
          <a:xfrm>
            <a:off x="152400" y="3191668"/>
            <a:ext cx="5518150" cy="522288"/>
          </a:xfrm>
          <a:prstGeom prst="rect">
            <a:avLst/>
          </a:prstGeom>
          <a:noFill/>
          <a:ln w="9525">
            <a:noFill/>
            <a:miter lim="800000"/>
            <a:headEnd/>
            <a:tailEnd/>
          </a:ln>
        </p:spPr>
        <p:txBody>
          <a:bodyPr>
            <a:spAutoFit/>
          </a:bodyPr>
          <a:lstStyle/>
          <a:p>
            <a:pPr algn="ctr"/>
            <a:r>
              <a:rPr lang="en-US" sz="1400" dirty="0">
                <a:solidFill>
                  <a:srgbClr val="FFFFFF"/>
                </a:solidFill>
                <a:latin typeface="Arial - 16"/>
              </a:rPr>
              <a:t>click to show</a:t>
            </a:r>
          </a:p>
          <a:p>
            <a:pPr algn="ctr"/>
            <a:r>
              <a:rPr lang="en-US" sz="1400" dirty="0">
                <a:solidFill>
                  <a:srgbClr val="FFFFFF"/>
                </a:solidFill>
                <a:latin typeface="Arial - 16"/>
              </a:rPr>
              <a:t>inverse operation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4"/>
                                        </p:tgtEl>
                                      </p:cBhvr>
                                    </p:animEffect>
                                    <p:set>
                                      <p:cBhvr>
                                        <p:cTn id="19" dur="1" fill="hold">
                                          <p:stCondLst>
                                            <p:cond delay="19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6"/>
                                        </p:tgtEl>
                                      </p:cBhvr>
                                    </p:animEffect>
                                    <p:set>
                                      <p:cBhvr>
                                        <p:cTn id="25" dur="1" fill="hold">
                                          <p:stCondLst>
                                            <p:cond delay="1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5"/>
                                        </p:tgtEl>
                                      </p:cBhvr>
                                    </p:animEffect>
                                    <p:set>
                                      <p:cBhvr>
                                        <p:cTn id="31"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2" restart="whenNotActive" fill="hold" evtFilter="cancelBubble" nodeType="interactiveSeq">
                <p:stCondLst>
                  <p:cond evt="onClick" delay="0">
                    <p:tgtEl>
                      <p:spTgt spid="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7"/>
                                        </p:tgtEl>
                                      </p:cBhvr>
                                    </p:animEffect>
                                    <p:set>
                                      <p:cBhvr>
                                        <p:cTn id="37"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Box 1"/>
          <p:cNvSpPr txBox="1">
            <a:spLocks noChangeArrowheads="1"/>
          </p:cNvSpPr>
          <p:nvPr/>
        </p:nvSpPr>
        <p:spPr bwMode="auto">
          <a:xfrm>
            <a:off x="822325" y="1011728"/>
            <a:ext cx="25923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21</a:t>
            </a:r>
          </a:p>
        </p:txBody>
      </p:sp>
      <p:sp>
        <p:nvSpPr>
          <p:cNvPr id="51203" name="TextBox 2"/>
          <p:cNvSpPr txBox="1">
            <a:spLocks noChangeArrowheads="1"/>
          </p:cNvSpPr>
          <p:nvPr/>
        </p:nvSpPr>
        <p:spPr bwMode="auto">
          <a:xfrm>
            <a:off x="1741419" y="1011728"/>
            <a:ext cx="2593975"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115 = 5x</a:t>
            </a:r>
          </a:p>
        </p:txBody>
      </p:sp>
      <p:pic>
        <p:nvPicPr>
          <p:cNvPr id="51204" name="Picture 10" descr="b0beadcf772d47e49ef8b7c4594e26d9.png"/>
          <p:cNvPicPr>
            <a:picLocks/>
          </p:cNvPicPr>
          <p:nvPr/>
        </p:nvPicPr>
        <p:blipFill>
          <a:blip r:embed="rId3" cstate="print"/>
          <a:srcRect/>
          <a:stretch>
            <a:fillRect/>
          </a:stretch>
        </p:blipFill>
        <p:spPr bwMode="auto">
          <a:xfrm>
            <a:off x="96838" y="152400"/>
            <a:ext cx="4414837"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7578725" y="3731781"/>
            <a:ext cx="1609724" cy="1030287"/>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 Table of Contents</a:t>
            </a:r>
          </a:p>
        </p:txBody>
      </p:sp>
      <p:sp>
        <p:nvSpPr>
          <p:cNvPr id="6146" name="TextBox 1"/>
          <p:cNvSpPr txBox="1">
            <a:spLocks noChangeArrowheads="1"/>
          </p:cNvSpPr>
          <p:nvPr/>
        </p:nvSpPr>
        <p:spPr bwMode="auto">
          <a:xfrm>
            <a:off x="1311275" y="775562"/>
            <a:ext cx="8413750" cy="1585913"/>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Determining Solutions</a:t>
            </a:r>
          </a:p>
          <a:p>
            <a:pPr algn="ctr"/>
            <a:r>
              <a:rPr lang="en-US" sz="4800" b="1" dirty="0">
                <a:solidFill>
                  <a:srgbClr val="0000FF"/>
                </a:solidFill>
              </a:rPr>
              <a:t>to Equations</a:t>
            </a:r>
          </a:p>
        </p:txBody>
      </p:sp>
      <p:sp>
        <p:nvSpPr>
          <p:cNvPr id="6" name="Freeform 5">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Box 1"/>
          <p:cNvSpPr txBox="1">
            <a:spLocks noChangeArrowheads="1"/>
          </p:cNvSpPr>
          <p:nvPr/>
        </p:nvSpPr>
        <p:spPr bwMode="auto">
          <a:xfrm>
            <a:off x="828675" y="1038041"/>
            <a:ext cx="22066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22</a:t>
            </a:r>
          </a:p>
        </p:txBody>
      </p:sp>
      <p:sp>
        <p:nvSpPr>
          <p:cNvPr id="52227" name="TextBox 2"/>
          <p:cNvSpPr txBox="1">
            <a:spLocks noChangeArrowheads="1"/>
          </p:cNvSpPr>
          <p:nvPr/>
        </p:nvSpPr>
        <p:spPr bwMode="auto">
          <a:xfrm>
            <a:off x="1747769" y="1038041"/>
            <a:ext cx="2206625" cy="1831365"/>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Solve.</a:t>
            </a:r>
          </a:p>
          <a:p>
            <a:endParaRPr lang="en-US" sz="2800" b="1" dirty="0">
              <a:solidFill>
                <a:srgbClr val="000000"/>
              </a:solidFill>
            </a:endParaRPr>
          </a:p>
          <a:p>
            <a:r>
              <a:rPr lang="en-US" sz="2800" b="1" u="sng" dirty="0">
                <a:solidFill>
                  <a:srgbClr val="000000"/>
                </a:solidFill>
              </a:rPr>
              <a:t>x</a:t>
            </a:r>
            <a:r>
              <a:rPr lang="en-US" sz="2800" b="1" dirty="0">
                <a:solidFill>
                  <a:srgbClr val="000000"/>
                </a:solidFill>
              </a:rPr>
              <a:t> = 9</a:t>
            </a:r>
          </a:p>
          <a:p>
            <a:r>
              <a:rPr lang="en-US" sz="2800" b="1" dirty="0">
                <a:solidFill>
                  <a:srgbClr val="000000"/>
                </a:solidFill>
              </a:rPr>
              <a:t>8</a:t>
            </a:r>
          </a:p>
        </p:txBody>
      </p:sp>
      <p:pic>
        <p:nvPicPr>
          <p:cNvPr id="52228" name="Picture 10" descr="c0904674d2a844a084c3f59018680134.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828675" y="1038041"/>
            <a:ext cx="22066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23</a:t>
            </a:r>
          </a:p>
        </p:txBody>
      </p:sp>
      <p:sp>
        <p:nvSpPr>
          <p:cNvPr id="53251" name="TextBox 2"/>
          <p:cNvSpPr txBox="1">
            <a:spLocks noChangeArrowheads="1"/>
          </p:cNvSpPr>
          <p:nvPr/>
        </p:nvSpPr>
        <p:spPr bwMode="auto">
          <a:xfrm>
            <a:off x="1747769" y="1038041"/>
            <a:ext cx="2206625" cy="1831365"/>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u="sng">
                <a:solidFill>
                  <a:srgbClr val="000000"/>
                </a:solidFill>
              </a:rPr>
              <a:t>n</a:t>
            </a:r>
            <a:r>
              <a:rPr lang="en-US" sz="2800" b="1">
                <a:solidFill>
                  <a:srgbClr val="000000"/>
                </a:solidFill>
              </a:rPr>
              <a:t> = 13</a:t>
            </a:r>
          </a:p>
          <a:p>
            <a:r>
              <a:rPr lang="en-US" sz="2800" b="1">
                <a:solidFill>
                  <a:srgbClr val="000000"/>
                </a:solidFill>
              </a:rPr>
              <a:t>6</a:t>
            </a:r>
          </a:p>
        </p:txBody>
      </p:sp>
      <p:pic>
        <p:nvPicPr>
          <p:cNvPr id="53252" name="Picture 10" descr="410779e5e11249f29588f14b244d46a4.png"/>
          <p:cNvPicPr>
            <a:picLocks/>
          </p:cNvPicPr>
          <p:nvPr/>
        </p:nvPicPr>
        <p:blipFill>
          <a:blip r:embed="rId3" cstate="print"/>
          <a:srcRect/>
          <a:stretch>
            <a:fillRect/>
          </a:stretch>
        </p:blipFill>
        <p:spPr bwMode="auto">
          <a:xfrm>
            <a:off x="111125" y="106363"/>
            <a:ext cx="4413250"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Box 1"/>
          <p:cNvSpPr txBox="1">
            <a:spLocks noChangeArrowheads="1"/>
          </p:cNvSpPr>
          <p:nvPr/>
        </p:nvSpPr>
        <p:spPr bwMode="auto">
          <a:xfrm>
            <a:off x="821497" y="1011728"/>
            <a:ext cx="2344738"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24</a:t>
            </a:r>
          </a:p>
        </p:txBody>
      </p:sp>
      <p:sp>
        <p:nvSpPr>
          <p:cNvPr id="54275" name="TextBox 2"/>
          <p:cNvSpPr txBox="1">
            <a:spLocks noChangeArrowheads="1"/>
          </p:cNvSpPr>
          <p:nvPr/>
        </p:nvSpPr>
        <p:spPr bwMode="auto">
          <a:xfrm>
            <a:off x="1724025" y="1011728"/>
            <a:ext cx="2346325"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3x = 51</a:t>
            </a:r>
          </a:p>
        </p:txBody>
      </p:sp>
      <p:pic>
        <p:nvPicPr>
          <p:cNvPr id="54276" name="Picture 10" descr="2617a69904f0477a9160fd3ee3190c05.png"/>
          <p:cNvPicPr>
            <a:picLocks/>
          </p:cNvPicPr>
          <p:nvPr/>
        </p:nvPicPr>
        <p:blipFill>
          <a:blip r:embed="rId3" cstate="print"/>
          <a:srcRect/>
          <a:stretch>
            <a:fillRect/>
          </a:stretch>
        </p:blipFill>
        <p:spPr bwMode="auto">
          <a:xfrm>
            <a:off x="111125" y="106363"/>
            <a:ext cx="4413250"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822325" y="1011728"/>
            <a:ext cx="259238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25</a:t>
            </a:r>
          </a:p>
        </p:txBody>
      </p:sp>
      <p:sp>
        <p:nvSpPr>
          <p:cNvPr id="55299" name="TextBox 2"/>
          <p:cNvSpPr txBox="1">
            <a:spLocks noChangeArrowheads="1"/>
          </p:cNvSpPr>
          <p:nvPr/>
        </p:nvSpPr>
        <p:spPr bwMode="auto">
          <a:xfrm>
            <a:off x="1761297" y="1011728"/>
            <a:ext cx="2593975"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48 = 12y</a:t>
            </a:r>
          </a:p>
        </p:txBody>
      </p:sp>
      <p:pic>
        <p:nvPicPr>
          <p:cNvPr id="55300" name="Picture 10" descr="0eab38b48bc94d45b524d7802a81305c.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Box 1"/>
          <p:cNvSpPr txBox="1">
            <a:spLocks noChangeArrowheads="1"/>
          </p:cNvSpPr>
          <p:nvPr/>
        </p:nvSpPr>
        <p:spPr bwMode="auto">
          <a:xfrm>
            <a:off x="830257" y="1018163"/>
            <a:ext cx="2206625"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26</a:t>
            </a:r>
          </a:p>
        </p:txBody>
      </p:sp>
      <p:sp>
        <p:nvSpPr>
          <p:cNvPr id="56323" name="TextBox 2"/>
          <p:cNvSpPr txBox="1">
            <a:spLocks noChangeArrowheads="1"/>
          </p:cNvSpPr>
          <p:nvPr/>
        </p:nvSpPr>
        <p:spPr bwMode="auto">
          <a:xfrm>
            <a:off x="1712907" y="1018163"/>
            <a:ext cx="2206625" cy="1831365"/>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u="sng">
                <a:solidFill>
                  <a:srgbClr val="000000"/>
                </a:solidFill>
              </a:rPr>
              <a:t>y</a:t>
            </a:r>
            <a:r>
              <a:rPr lang="en-US" sz="2800" b="1">
                <a:solidFill>
                  <a:srgbClr val="000000"/>
                </a:solidFill>
              </a:rPr>
              <a:t> = 25</a:t>
            </a:r>
          </a:p>
          <a:p>
            <a:r>
              <a:rPr lang="en-US" sz="2800" b="1">
                <a:solidFill>
                  <a:srgbClr val="000000"/>
                </a:solidFill>
              </a:rPr>
              <a:t>9</a:t>
            </a:r>
          </a:p>
        </p:txBody>
      </p:sp>
      <p:pic>
        <p:nvPicPr>
          <p:cNvPr id="56324" name="Picture 10" descr="b9508d7b910946d1a7831a32eb805f70.png"/>
          <p:cNvPicPr>
            <a:picLocks/>
          </p:cNvPicPr>
          <p:nvPr/>
        </p:nvPicPr>
        <p:blipFill>
          <a:blip r:embed="rId3" cstate="print"/>
          <a:srcRect/>
          <a:stretch>
            <a:fillRect/>
          </a:stretch>
        </p:blipFill>
        <p:spPr bwMode="auto">
          <a:xfrm>
            <a:off x="96838" y="106363"/>
            <a:ext cx="4414837"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Box 1"/>
          <p:cNvSpPr txBox="1">
            <a:spLocks noChangeArrowheads="1"/>
          </p:cNvSpPr>
          <p:nvPr/>
        </p:nvSpPr>
        <p:spPr bwMode="auto">
          <a:xfrm>
            <a:off x="823084" y="1011728"/>
            <a:ext cx="2649538"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27</a:t>
            </a:r>
          </a:p>
        </p:txBody>
      </p:sp>
      <p:sp>
        <p:nvSpPr>
          <p:cNvPr id="57347" name="TextBox 2"/>
          <p:cNvSpPr txBox="1">
            <a:spLocks noChangeArrowheads="1"/>
          </p:cNvSpPr>
          <p:nvPr/>
        </p:nvSpPr>
        <p:spPr bwMode="auto">
          <a:xfrm>
            <a:off x="1745490" y="1011728"/>
            <a:ext cx="2649538"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a:solidFill>
                  <a:srgbClr val="000000"/>
                </a:solidFill>
              </a:rPr>
              <a:t>33 = 11m</a:t>
            </a:r>
          </a:p>
        </p:txBody>
      </p:sp>
      <p:pic>
        <p:nvPicPr>
          <p:cNvPr id="57348" name="Picture 10" descr="790c77cd655c4728a26bbc4dcda7db4f.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Box 1"/>
          <p:cNvSpPr txBox="1">
            <a:spLocks noChangeArrowheads="1"/>
          </p:cNvSpPr>
          <p:nvPr/>
        </p:nvSpPr>
        <p:spPr bwMode="auto">
          <a:xfrm>
            <a:off x="850900" y="1038041"/>
            <a:ext cx="256540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28</a:t>
            </a:r>
          </a:p>
        </p:txBody>
      </p:sp>
      <p:sp>
        <p:nvSpPr>
          <p:cNvPr id="58371" name="TextBox 2"/>
          <p:cNvSpPr txBox="1">
            <a:spLocks noChangeArrowheads="1"/>
          </p:cNvSpPr>
          <p:nvPr/>
        </p:nvSpPr>
        <p:spPr bwMode="auto">
          <a:xfrm>
            <a:off x="1733550" y="1038041"/>
            <a:ext cx="2565400" cy="1831365"/>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u="sng">
                <a:solidFill>
                  <a:srgbClr val="000000"/>
                </a:solidFill>
              </a:rPr>
              <a:t>x</a:t>
            </a:r>
            <a:r>
              <a:rPr lang="en-US" sz="2800" b="1">
                <a:solidFill>
                  <a:srgbClr val="000000"/>
                </a:solidFill>
              </a:rPr>
              <a:t> = 14</a:t>
            </a:r>
          </a:p>
          <a:p>
            <a:r>
              <a:rPr lang="en-US" sz="2800" b="1">
                <a:solidFill>
                  <a:srgbClr val="000000"/>
                </a:solidFill>
              </a:rPr>
              <a:t>7</a:t>
            </a:r>
          </a:p>
        </p:txBody>
      </p:sp>
      <p:pic>
        <p:nvPicPr>
          <p:cNvPr id="58372" name="Picture 10" descr="e17b1d1ac96f4f5180ea8cee14006ba6.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Box 1"/>
          <p:cNvSpPr txBox="1">
            <a:spLocks noChangeArrowheads="1"/>
          </p:cNvSpPr>
          <p:nvPr/>
        </p:nvSpPr>
        <p:spPr bwMode="auto">
          <a:xfrm>
            <a:off x="818322" y="1011728"/>
            <a:ext cx="273050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29</a:t>
            </a:r>
          </a:p>
        </p:txBody>
      </p:sp>
      <p:sp>
        <p:nvSpPr>
          <p:cNvPr id="59395" name="TextBox 2"/>
          <p:cNvSpPr txBox="1">
            <a:spLocks noChangeArrowheads="1"/>
          </p:cNvSpPr>
          <p:nvPr/>
        </p:nvSpPr>
        <p:spPr bwMode="auto">
          <a:xfrm>
            <a:off x="1757294" y="1011728"/>
            <a:ext cx="2730500"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Solve. </a:t>
            </a:r>
          </a:p>
          <a:p>
            <a:endParaRPr lang="en-US" sz="2800" b="1" dirty="0">
              <a:solidFill>
                <a:srgbClr val="000000"/>
              </a:solidFill>
            </a:endParaRPr>
          </a:p>
          <a:p>
            <a:r>
              <a:rPr lang="en-US" sz="2800" b="1" dirty="0">
                <a:solidFill>
                  <a:srgbClr val="000000"/>
                </a:solidFill>
              </a:rPr>
              <a:t>108 = 12r</a:t>
            </a:r>
          </a:p>
        </p:txBody>
      </p:sp>
      <p:pic>
        <p:nvPicPr>
          <p:cNvPr id="59396" name="Picture 10" descr="ad630d60f8a742449591d0431d91fe34.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Box 1"/>
          <p:cNvSpPr txBox="1">
            <a:spLocks noChangeArrowheads="1"/>
          </p:cNvSpPr>
          <p:nvPr/>
        </p:nvSpPr>
        <p:spPr bwMode="auto">
          <a:xfrm>
            <a:off x="831022" y="1018163"/>
            <a:ext cx="256540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30</a:t>
            </a:r>
          </a:p>
        </p:txBody>
      </p:sp>
      <p:sp>
        <p:nvSpPr>
          <p:cNvPr id="60419" name="TextBox 2"/>
          <p:cNvSpPr txBox="1">
            <a:spLocks noChangeArrowheads="1"/>
          </p:cNvSpPr>
          <p:nvPr/>
        </p:nvSpPr>
        <p:spPr bwMode="auto">
          <a:xfrm>
            <a:off x="1713672" y="1018163"/>
            <a:ext cx="2565400" cy="1831365"/>
          </a:xfrm>
          <a:prstGeom prst="rect">
            <a:avLst/>
          </a:prstGeom>
          <a:noFill/>
          <a:ln w="9525">
            <a:noFill/>
            <a:miter lim="800000"/>
            <a:headEnd/>
            <a:tailEnd/>
          </a:ln>
        </p:spPr>
        <p:txBody>
          <a:bodyPr lIns="106774" tIns="53387" rIns="106774" bIns="53387">
            <a:spAutoFit/>
          </a:bodyPr>
          <a:lstStyle/>
          <a:p>
            <a:r>
              <a:rPr lang="en-US" sz="2800" b="1">
                <a:solidFill>
                  <a:srgbClr val="000000"/>
                </a:solidFill>
              </a:rPr>
              <a:t>Solve.</a:t>
            </a:r>
          </a:p>
          <a:p>
            <a:endParaRPr lang="en-US" sz="2800" b="1">
              <a:solidFill>
                <a:srgbClr val="000000"/>
              </a:solidFill>
            </a:endParaRPr>
          </a:p>
          <a:p>
            <a:r>
              <a:rPr lang="en-US" sz="2800" b="1" u="sng">
                <a:solidFill>
                  <a:srgbClr val="000000"/>
                </a:solidFill>
              </a:rPr>
              <a:t>x</a:t>
            </a:r>
            <a:r>
              <a:rPr lang="en-US" sz="2800" b="1">
                <a:solidFill>
                  <a:srgbClr val="000000"/>
                </a:solidFill>
              </a:rPr>
              <a:t> = 23</a:t>
            </a:r>
          </a:p>
          <a:p>
            <a:r>
              <a:rPr lang="en-US" sz="2800" b="1">
                <a:solidFill>
                  <a:srgbClr val="000000"/>
                </a:solidFill>
              </a:rPr>
              <a:t>5</a:t>
            </a:r>
          </a:p>
        </p:txBody>
      </p:sp>
      <p:pic>
        <p:nvPicPr>
          <p:cNvPr id="60420" name="Picture 10" descr="61d3867aff654323b37ddcf7d79c2923.png"/>
          <p:cNvPicPr>
            <a:picLocks/>
          </p:cNvPicPr>
          <p:nvPr/>
        </p:nvPicPr>
        <p:blipFill>
          <a:blip r:embed="rId3" cstate="print"/>
          <a:srcRect/>
          <a:stretch>
            <a:fillRect/>
          </a:stretch>
        </p:blipFill>
        <p:spPr bwMode="auto">
          <a:xfrm>
            <a:off x="123825" y="122238"/>
            <a:ext cx="4414838" cy="762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Box 1"/>
          <p:cNvSpPr txBox="1">
            <a:spLocks noChangeArrowheads="1"/>
          </p:cNvSpPr>
          <p:nvPr/>
        </p:nvSpPr>
        <p:spPr bwMode="auto">
          <a:xfrm>
            <a:off x="1020763" y="755684"/>
            <a:ext cx="8994775" cy="846138"/>
          </a:xfrm>
          <a:prstGeom prst="rect">
            <a:avLst/>
          </a:prstGeom>
          <a:noFill/>
          <a:ln w="9525">
            <a:noFill/>
            <a:miter lim="800000"/>
            <a:headEnd/>
            <a:tailEnd/>
          </a:ln>
        </p:spPr>
        <p:txBody>
          <a:bodyPr lIns="106774" tIns="53387" rIns="106774" bIns="53387">
            <a:spAutoFit/>
          </a:bodyPr>
          <a:lstStyle/>
          <a:p>
            <a:pPr algn="ctr"/>
            <a:r>
              <a:rPr lang="en-US" sz="4800" b="1">
                <a:solidFill>
                  <a:srgbClr val="0000FF"/>
                </a:solidFill>
              </a:rPr>
              <a:t>Writing Simple Inequalities</a:t>
            </a:r>
          </a:p>
        </p:txBody>
      </p:sp>
      <p:sp>
        <p:nvSpPr>
          <p:cNvPr id="61443" name="TextBox 2">
            <a:hlinkClick r:id="rId2" action="ppaction://hlinksldjump"/>
          </p:cNvPr>
          <p:cNvSpPr txBox="1">
            <a:spLocks noChangeArrowheads="1"/>
          </p:cNvSpPr>
          <p:nvPr/>
        </p:nvSpPr>
        <p:spPr bwMode="auto">
          <a:xfrm>
            <a:off x="7651750" y="3707606"/>
            <a:ext cx="1508124" cy="1031146"/>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a:t>
            </a:r>
          </a:p>
          <a:p>
            <a:r>
              <a:rPr lang="en-US" sz="2000" b="1" i="1" dirty="0">
                <a:solidFill>
                  <a:srgbClr val="0000FF"/>
                </a:solidFill>
              </a:rPr>
              <a:t>Table of Contents</a:t>
            </a:r>
          </a:p>
        </p:txBody>
      </p:sp>
      <p:sp>
        <p:nvSpPr>
          <p:cNvPr id="6" name="Freeform 5">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819150" y="1081881"/>
            <a:ext cx="9271000" cy="380206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What is an equation?</a:t>
            </a:r>
          </a:p>
          <a:p>
            <a:endParaRPr lang="en-US" sz="2400" b="1" dirty="0">
              <a:solidFill>
                <a:srgbClr val="0000FF"/>
              </a:solidFill>
            </a:endParaRPr>
          </a:p>
          <a:p>
            <a:r>
              <a:rPr lang="en-US" sz="2400" b="1" dirty="0">
                <a:solidFill>
                  <a:srgbClr val="0000FF"/>
                </a:solidFill>
              </a:rPr>
              <a:t>An equation is a mathematical statement, in symbols, that two expressions are exactly the same (or equivalent). </a:t>
            </a:r>
          </a:p>
          <a:p>
            <a:endParaRPr lang="en-US" sz="2400" b="1" dirty="0">
              <a:solidFill>
                <a:srgbClr val="0000FF"/>
              </a:solidFill>
            </a:endParaRPr>
          </a:p>
          <a:p>
            <a:r>
              <a:rPr lang="en-US" sz="2400" b="1" dirty="0">
                <a:solidFill>
                  <a:srgbClr val="0000FF"/>
                </a:solidFill>
              </a:rPr>
              <a:t>Equations are written with an equal sign, as in:</a:t>
            </a:r>
          </a:p>
          <a:p>
            <a:endParaRPr lang="en-US" sz="2400" b="1" dirty="0">
              <a:solidFill>
                <a:srgbClr val="0000FF"/>
              </a:solidFill>
            </a:endParaRPr>
          </a:p>
          <a:p>
            <a:r>
              <a:rPr lang="en-US" sz="2400" b="1" dirty="0">
                <a:solidFill>
                  <a:srgbClr val="0000FF"/>
                </a:solidFill>
              </a:rPr>
              <a:t>expression </a:t>
            </a:r>
            <a:r>
              <a:rPr lang="en-US" sz="2400" b="1" dirty="0" smtClean="0">
                <a:solidFill>
                  <a:srgbClr val="0000FF"/>
                </a:solidFill>
              </a:rPr>
              <a:t>1              2 </a:t>
            </a:r>
            <a:r>
              <a:rPr lang="en-US" sz="2400" b="1" dirty="0">
                <a:solidFill>
                  <a:srgbClr val="0000FF"/>
                </a:solidFill>
              </a:rPr>
              <a:t>+ 3 = 5      </a:t>
            </a:r>
            <a:r>
              <a:rPr lang="en-US" sz="2400" b="1" dirty="0" smtClean="0">
                <a:solidFill>
                  <a:srgbClr val="0000FF"/>
                </a:solidFill>
              </a:rPr>
              <a:t>      expression </a:t>
            </a:r>
            <a:r>
              <a:rPr lang="en-US" sz="2400" b="1" dirty="0">
                <a:solidFill>
                  <a:srgbClr val="0000FF"/>
                </a:solidFill>
              </a:rPr>
              <a:t>2</a:t>
            </a:r>
          </a:p>
          <a:p>
            <a:endParaRPr lang="en-US" sz="2400" b="1" dirty="0">
              <a:solidFill>
                <a:srgbClr val="0000FF"/>
              </a:solidFill>
            </a:endParaRPr>
          </a:p>
          <a:p>
            <a:r>
              <a:rPr lang="en-US" sz="2400" b="1" dirty="0">
                <a:solidFill>
                  <a:srgbClr val="0000FF"/>
                </a:solidFill>
              </a:rPr>
              <a:t>expression </a:t>
            </a:r>
            <a:r>
              <a:rPr lang="en-US" sz="2400" b="1" dirty="0" smtClean="0">
                <a:solidFill>
                  <a:srgbClr val="0000FF"/>
                </a:solidFill>
              </a:rPr>
              <a:t>1              9 </a:t>
            </a:r>
            <a:r>
              <a:rPr lang="en-US" sz="2400" b="1" dirty="0">
                <a:solidFill>
                  <a:srgbClr val="0000FF"/>
                </a:solidFill>
              </a:rPr>
              <a:t>- 2 = 7    </a:t>
            </a:r>
            <a:r>
              <a:rPr lang="en-US" sz="2400" b="1" dirty="0" smtClean="0">
                <a:solidFill>
                  <a:srgbClr val="0000FF"/>
                </a:solidFill>
              </a:rPr>
              <a:t>         </a:t>
            </a:r>
            <a:r>
              <a:rPr lang="en-US" sz="2400" b="1" dirty="0">
                <a:solidFill>
                  <a:srgbClr val="0000FF"/>
                </a:solidFill>
              </a:rPr>
              <a:t>expression 2</a:t>
            </a:r>
          </a:p>
        </p:txBody>
      </p:sp>
      <p:cxnSp>
        <p:nvCxnSpPr>
          <p:cNvPr id="3" name="Straight Connector 2"/>
          <p:cNvCxnSpPr/>
          <p:nvPr/>
        </p:nvCxnSpPr>
        <p:spPr>
          <a:xfrm>
            <a:off x="3046413" y="3936206"/>
            <a:ext cx="760412"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037682" y="4622006"/>
            <a:ext cx="762000"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289550" y="3936206"/>
            <a:ext cx="698500"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289550" y="4622006"/>
            <a:ext cx="696912" cy="0"/>
          </a:xfrm>
          <a:prstGeom prst="line">
            <a:avLst/>
          </a:prstGeom>
          <a:ln w="38100" cap="flat" cmpd="sng" algn="ctr">
            <a:solidFill>
              <a:srgbClr val="00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Box 1"/>
          <p:cNvSpPr txBox="1">
            <a:spLocks noChangeArrowheads="1"/>
          </p:cNvSpPr>
          <p:nvPr/>
        </p:nvSpPr>
        <p:spPr bwMode="auto">
          <a:xfrm>
            <a:off x="785813" y="946115"/>
            <a:ext cx="9574212" cy="661815"/>
          </a:xfrm>
          <a:prstGeom prst="rect">
            <a:avLst/>
          </a:prstGeom>
          <a:noFill/>
          <a:ln w="9525">
            <a:noFill/>
            <a:miter lim="800000"/>
            <a:headEnd/>
            <a:tailEnd/>
          </a:ln>
        </p:spPr>
        <p:txBody>
          <a:bodyPr lIns="106774" tIns="53387" rIns="106774" bIns="53387">
            <a:spAutoFit/>
          </a:bodyPr>
          <a:lstStyle/>
          <a:p>
            <a:pPr algn="ctr"/>
            <a:r>
              <a:rPr lang="en-US" sz="3600" b="1" dirty="0">
                <a:solidFill>
                  <a:srgbClr val="0000FF"/>
                </a:solidFill>
              </a:rPr>
              <a:t>What do these symbols mean?</a:t>
            </a:r>
          </a:p>
        </p:txBody>
      </p:sp>
      <p:grpSp>
        <p:nvGrpSpPr>
          <p:cNvPr id="62467" name="Group 4"/>
          <p:cNvGrpSpPr>
            <a:grpSpLocks/>
          </p:cNvGrpSpPr>
          <p:nvPr/>
        </p:nvGrpSpPr>
        <p:grpSpPr bwMode="auto">
          <a:xfrm>
            <a:off x="3536950" y="2868613"/>
            <a:ext cx="647700" cy="747712"/>
            <a:chOff x="1041400" y="2260600"/>
            <a:chExt cx="597155" cy="624459"/>
          </a:xfrm>
        </p:grpSpPr>
        <p:sp>
          <p:nvSpPr>
            <p:cNvPr id="3" name="Freeform 2"/>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rgbClr val="131516"/>
            </a:solidFill>
            <a:ln w="0" cap="flat" cmpd="sng" algn="ctr">
              <a:solidFill>
                <a:srgbClr val="13151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chemeClr val="accent1">
                <a:alpha val="1000"/>
              </a:schemeClr>
            </a:solidFill>
            <a:ln w="38100" cap="flat" cmpd="sng" algn="ctr">
              <a:solidFill>
                <a:srgbClr val="1F1A1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62468" name="TextBox 5"/>
          <p:cNvSpPr txBox="1">
            <a:spLocks noChangeArrowheads="1"/>
          </p:cNvSpPr>
          <p:nvPr/>
        </p:nvSpPr>
        <p:spPr bwMode="auto">
          <a:xfrm>
            <a:off x="1006475" y="4357688"/>
            <a:ext cx="1241425" cy="846137"/>
          </a:xfrm>
          <a:prstGeom prst="rect">
            <a:avLst/>
          </a:prstGeom>
          <a:noFill/>
          <a:ln w="9525">
            <a:noFill/>
            <a:miter lim="800000"/>
            <a:headEnd/>
            <a:tailEnd/>
          </a:ln>
        </p:spPr>
        <p:txBody>
          <a:bodyPr lIns="106774" tIns="53387" rIns="106774" bIns="53387">
            <a:spAutoFit/>
          </a:bodyPr>
          <a:lstStyle/>
          <a:p>
            <a:r>
              <a:rPr lang="en-US" sz="2400" b="1">
                <a:solidFill>
                  <a:srgbClr val="0000FF"/>
                </a:solidFill>
              </a:rPr>
              <a:t>Less</a:t>
            </a:r>
          </a:p>
          <a:p>
            <a:r>
              <a:rPr lang="en-US" sz="2400" b="1">
                <a:solidFill>
                  <a:srgbClr val="0000FF"/>
                </a:solidFill>
              </a:rPr>
              <a:t>Than</a:t>
            </a:r>
          </a:p>
        </p:txBody>
      </p:sp>
      <p:sp>
        <p:nvSpPr>
          <p:cNvPr id="62469" name="TextBox 10"/>
          <p:cNvSpPr txBox="1">
            <a:spLocks noChangeArrowheads="1"/>
          </p:cNvSpPr>
          <p:nvPr/>
        </p:nvSpPr>
        <p:spPr bwMode="auto">
          <a:xfrm>
            <a:off x="2979738" y="4379913"/>
            <a:ext cx="2008187" cy="846137"/>
          </a:xfrm>
          <a:prstGeom prst="rect">
            <a:avLst/>
          </a:prstGeom>
          <a:noFill/>
          <a:ln w="9525">
            <a:noFill/>
            <a:miter lim="800000"/>
            <a:headEnd/>
            <a:tailEnd/>
          </a:ln>
        </p:spPr>
        <p:txBody>
          <a:bodyPr lIns="106774" tIns="53387" rIns="106774" bIns="53387">
            <a:spAutoFit/>
          </a:bodyPr>
          <a:lstStyle/>
          <a:p>
            <a:r>
              <a:rPr lang="en-US" sz="2400" b="1">
                <a:solidFill>
                  <a:srgbClr val="0000FF"/>
                </a:solidFill>
              </a:rPr>
              <a:t>Less Than </a:t>
            </a:r>
          </a:p>
          <a:p>
            <a:r>
              <a:rPr lang="en-US" sz="2400" b="1">
                <a:solidFill>
                  <a:srgbClr val="0000FF"/>
                </a:solidFill>
              </a:rPr>
              <a:t>or Equal To</a:t>
            </a:r>
          </a:p>
        </p:txBody>
      </p:sp>
      <p:grpSp>
        <p:nvGrpSpPr>
          <p:cNvPr id="62470" name="Group 15"/>
          <p:cNvGrpSpPr>
            <a:grpSpLocks/>
          </p:cNvGrpSpPr>
          <p:nvPr/>
        </p:nvGrpSpPr>
        <p:grpSpPr bwMode="auto">
          <a:xfrm>
            <a:off x="5356225" y="2870200"/>
            <a:ext cx="2043113" cy="2332038"/>
            <a:chOff x="5143500" y="2324100"/>
            <a:chExt cx="1879600" cy="1948043"/>
          </a:xfrm>
        </p:grpSpPr>
        <p:grpSp>
          <p:nvGrpSpPr>
            <p:cNvPr id="62485" name="Group 13"/>
            <p:cNvGrpSpPr>
              <a:grpSpLocks/>
            </p:cNvGrpSpPr>
            <p:nvPr/>
          </p:nvGrpSpPr>
          <p:grpSpPr bwMode="auto">
            <a:xfrm>
              <a:off x="5549900" y="2324100"/>
              <a:ext cx="597154" cy="624459"/>
              <a:chOff x="5549900" y="2324100"/>
              <a:chExt cx="597154" cy="624459"/>
            </a:xfrm>
          </p:grpSpPr>
          <p:sp>
            <p:nvSpPr>
              <p:cNvPr id="12" name="Freeform 11"/>
              <p:cNvSpPr/>
              <p:nvPr/>
            </p:nvSpPr>
            <p:spPr>
              <a:xfrm>
                <a:off x="5549505" y="2324100"/>
                <a:ext cx="597324" cy="624594"/>
              </a:xfrm>
              <a:custGeom>
                <a:avLst/>
                <a:gdLst/>
                <a:ahLst/>
                <a:cxnLst/>
                <a:rect l="0" t="0" r="0" b="0"/>
                <a:pathLst>
                  <a:path w="597154" h="624459">
                    <a:moveTo>
                      <a:pt x="0" y="559180"/>
                    </a:moveTo>
                    <a:lnTo>
                      <a:pt x="500253" y="312547"/>
                    </a:lnTo>
                    <a:lnTo>
                      <a:pt x="0" y="63373"/>
                    </a:lnTo>
                    <a:lnTo>
                      <a:pt x="0" y="0"/>
                    </a:lnTo>
                    <a:lnTo>
                      <a:pt x="597153" y="296164"/>
                    </a:lnTo>
                    <a:lnTo>
                      <a:pt x="597153" y="326389"/>
                    </a:lnTo>
                    <a:lnTo>
                      <a:pt x="0" y="624458"/>
                    </a:lnTo>
                    <a:close/>
                  </a:path>
                </a:pathLst>
              </a:custGeom>
              <a:solidFill>
                <a:srgbClr val="131516"/>
              </a:solidFill>
              <a:ln w="0" cap="flat" cmpd="sng" algn="ctr">
                <a:solidFill>
                  <a:srgbClr val="13151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5549505" y="2324100"/>
                <a:ext cx="597324" cy="624594"/>
              </a:xfrm>
              <a:custGeom>
                <a:avLst/>
                <a:gdLst/>
                <a:ahLst/>
                <a:cxnLst/>
                <a:rect l="0" t="0" r="0" b="0"/>
                <a:pathLst>
                  <a:path w="597154" h="624459">
                    <a:moveTo>
                      <a:pt x="0" y="559180"/>
                    </a:moveTo>
                    <a:lnTo>
                      <a:pt x="500253" y="312547"/>
                    </a:lnTo>
                    <a:lnTo>
                      <a:pt x="0" y="63373"/>
                    </a:lnTo>
                    <a:lnTo>
                      <a:pt x="0" y="0"/>
                    </a:lnTo>
                    <a:lnTo>
                      <a:pt x="597153" y="296164"/>
                    </a:lnTo>
                    <a:lnTo>
                      <a:pt x="597153" y="326389"/>
                    </a:lnTo>
                    <a:lnTo>
                      <a:pt x="0" y="624458"/>
                    </a:lnTo>
                    <a:close/>
                  </a:path>
                </a:pathLst>
              </a:custGeom>
              <a:solidFill>
                <a:schemeClr val="accent1">
                  <a:alpha val="1000"/>
                </a:schemeClr>
              </a:solidFill>
              <a:ln w="38100" cap="flat" cmpd="sng" algn="ctr">
                <a:solidFill>
                  <a:srgbClr val="1F1A1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62486" name="TextBox 14"/>
            <p:cNvSpPr txBox="1">
              <a:spLocks noChangeArrowheads="1"/>
            </p:cNvSpPr>
            <p:nvPr/>
          </p:nvSpPr>
          <p:spPr bwMode="auto">
            <a:xfrm>
              <a:off x="5143500" y="3578275"/>
              <a:ext cx="1879600" cy="693868"/>
            </a:xfrm>
            <a:prstGeom prst="rect">
              <a:avLst/>
            </a:prstGeom>
            <a:noFill/>
            <a:ln w="9525">
              <a:noFill/>
              <a:miter lim="800000"/>
              <a:headEnd/>
              <a:tailEnd/>
            </a:ln>
          </p:spPr>
          <p:txBody>
            <a:bodyPr>
              <a:spAutoFit/>
            </a:bodyPr>
            <a:lstStyle/>
            <a:p>
              <a:r>
                <a:rPr lang="en-US" sz="2400" b="1">
                  <a:solidFill>
                    <a:srgbClr val="0000FF"/>
                  </a:solidFill>
                </a:rPr>
                <a:t>Greater </a:t>
              </a:r>
            </a:p>
            <a:p>
              <a:r>
                <a:rPr lang="en-US" sz="2400" b="1">
                  <a:solidFill>
                    <a:srgbClr val="0000FF"/>
                  </a:solidFill>
                </a:rPr>
                <a:t>Than</a:t>
              </a:r>
            </a:p>
          </p:txBody>
        </p:sp>
      </p:grpSp>
      <p:sp>
        <p:nvSpPr>
          <p:cNvPr id="62471" name="TextBox 20"/>
          <p:cNvSpPr txBox="1">
            <a:spLocks noChangeArrowheads="1"/>
          </p:cNvSpPr>
          <p:nvPr/>
        </p:nvSpPr>
        <p:spPr bwMode="auto">
          <a:xfrm>
            <a:off x="7813675" y="4362450"/>
            <a:ext cx="2124075" cy="1216025"/>
          </a:xfrm>
          <a:prstGeom prst="rect">
            <a:avLst/>
          </a:prstGeom>
          <a:noFill/>
          <a:ln w="9525">
            <a:noFill/>
            <a:miter lim="800000"/>
            <a:headEnd/>
            <a:tailEnd/>
          </a:ln>
        </p:spPr>
        <p:txBody>
          <a:bodyPr lIns="106774" tIns="53387" rIns="106774" bIns="53387">
            <a:spAutoFit/>
          </a:bodyPr>
          <a:lstStyle/>
          <a:p>
            <a:r>
              <a:rPr lang="en-US" sz="2400" b="1">
                <a:solidFill>
                  <a:srgbClr val="0000FF"/>
                </a:solidFill>
              </a:rPr>
              <a:t>Greater </a:t>
            </a:r>
          </a:p>
          <a:p>
            <a:r>
              <a:rPr lang="en-US" sz="2400" b="1">
                <a:solidFill>
                  <a:srgbClr val="0000FF"/>
                </a:solidFill>
              </a:rPr>
              <a:t>Than or Equal To</a:t>
            </a:r>
          </a:p>
        </p:txBody>
      </p:sp>
      <p:sp>
        <p:nvSpPr>
          <p:cNvPr id="22" name="Freeform 21"/>
          <p:cNvSpPr/>
          <p:nvPr/>
        </p:nvSpPr>
        <p:spPr>
          <a:xfrm>
            <a:off x="946150" y="4164013"/>
            <a:ext cx="1801813" cy="2068512"/>
          </a:xfrm>
          <a:custGeom>
            <a:avLst/>
            <a:gdLst/>
            <a:ahLst/>
            <a:cxnLst/>
            <a:rect l="0" t="0" r="0" b="0"/>
            <a:pathLst>
              <a:path w="1659128" h="1727835">
                <a:moveTo>
                  <a:pt x="0" y="0"/>
                </a:moveTo>
                <a:lnTo>
                  <a:pt x="1659127" y="0"/>
                </a:lnTo>
                <a:lnTo>
                  <a:pt x="1659127" y="1727834"/>
                </a:lnTo>
                <a:lnTo>
                  <a:pt x="0" y="1727834"/>
                </a:lnTo>
                <a:close/>
              </a:path>
            </a:pathLst>
          </a:custGeom>
          <a:solidFill>
            <a:srgbClr val="00008B"/>
          </a:solidFill>
          <a:ln w="38100" cap="flat" cmpd="sng" algn="ctr">
            <a:solidFill>
              <a:srgbClr val="0000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a:p>
        </p:txBody>
      </p:sp>
      <p:sp>
        <p:nvSpPr>
          <p:cNvPr id="62473" name="TextBox 22"/>
          <p:cNvSpPr txBox="1">
            <a:spLocks noChangeArrowheads="1"/>
          </p:cNvSpPr>
          <p:nvPr/>
        </p:nvSpPr>
        <p:spPr bwMode="auto">
          <a:xfrm>
            <a:off x="2851150" y="7040563"/>
            <a:ext cx="6208713" cy="47625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move square to reveal answer</a:t>
            </a:r>
          </a:p>
        </p:txBody>
      </p:sp>
      <p:sp>
        <p:nvSpPr>
          <p:cNvPr id="24" name="Freeform 23"/>
          <p:cNvSpPr/>
          <p:nvPr/>
        </p:nvSpPr>
        <p:spPr>
          <a:xfrm>
            <a:off x="3079750" y="4164013"/>
            <a:ext cx="1801813" cy="2070100"/>
          </a:xfrm>
          <a:custGeom>
            <a:avLst/>
            <a:gdLst/>
            <a:ahLst/>
            <a:cxnLst/>
            <a:rect l="0" t="0" r="0" b="0"/>
            <a:pathLst>
              <a:path w="1659129" h="1727835">
                <a:moveTo>
                  <a:pt x="0" y="0"/>
                </a:moveTo>
                <a:lnTo>
                  <a:pt x="1659128" y="0"/>
                </a:lnTo>
                <a:lnTo>
                  <a:pt x="1659128" y="1727834"/>
                </a:lnTo>
                <a:lnTo>
                  <a:pt x="0" y="1727834"/>
                </a:lnTo>
                <a:close/>
              </a:path>
            </a:pathLst>
          </a:custGeom>
          <a:solidFill>
            <a:srgbClr val="00008B"/>
          </a:solidFill>
          <a:ln w="38100" cap="flat" cmpd="sng" algn="ctr">
            <a:solidFill>
              <a:srgbClr val="0000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a:p>
        </p:txBody>
      </p:sp>
      <p:sp>
        <p:nvSpPr>
          <p:cNvPr id="25" name="Freeform 24"/>
          <p:cNvSpPr/>
          <p:nvPr/>
        </p:nvSpPr>
        <p:spPr>
          <a:xfrm>
            <a:off x="5289550" y="4164013"/>
            <a:ext cx="1803400" cy="2070100"/>
          </a:xfrm>
          <a:custGeom>
            <a:avLst/>
            <a:gdLst/>
            <a:ahLst/>
            <a:cxnLst/>
            <a:rect l="0" t="0" r="0" b="0"/>
            <a:pathLst>
              <a:path w="1659129" h="1727835">
                <a:moveTo>
                  <a:pt x="0" y="0"/>
                </a:moveTo>
                <a:lnTo>
                  <a:pt x="1659128" y="0"/>
                </a:lnTo>
                <a:lnTo>
                  <a:pt x="1659128" y="1727834"/>
                </a:lnTo>
                <a:lnTo>
                  <a:pt x="0" y="1727834"/>
                </a:lnTo>
                <a:close/>
              </a:path>
            </a:pathLst>
          </a:custGeom>
          <a:solidFill>
            <a:srgbClr val="00008B"/>
          </a:solidFill>
          <a:ln w="38100" cap="flat" cmpd="sng" algn="ctr">
            <a:solidFill>
              <a:srgbClr val="0000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a:p>
        </p:txBody>
      </p:sp>
      <p:sp>
        <p:nvSpPr>
          <p:cNvPr id="26" name="Freeform 25"/>
          <p:cNvSpPr/>
          <p:nvPr/>
        </p:nvSpPr>
        <p:spPr>
          <a:xfrm>
            <a:off x="7446963" y="4164013"/>
            <a:ext cx="1801812" cy="2068512"/>
          </a:xfrm>
          <a:custGeom>
            <a:avLst/>
            <a:gdLst/>
            <a:ahLst/>
            <a:cxnLst/>
            <a:rect l="0" t="0" r="0" b="0"/>
            <a:pathLst>
              <a:path w="1659129" h="1727835">
                <a:moveTo>
                  <a:pt x="0" y="0"/>
                </a:moveTo>
                <a:lnTo>
                  <a:pt x="1659128" y="0"/>
                </a:lnTo>
                <a:lnTo>
                  <a:pt x="1659128" y="1727834"/>
                </a:lnTo>
                <a:lnTo>
                  <a:pt x="0" y="1727834"/>
                </a:lnTo>
                <a:close/>
              </a:path>
            </a:pathLst>
          </a:custGeom>
          <a:solidFill>
            <a:srgbClr val="00008B"/>
          </a:solidFill>
          <a:ln w="38100" cap="flat" cmpd="sng" algn="ctr">
            <a:solidFill>
              <a:srgbClr val="0000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a:p>
        </p:txBody>
      </p:sp>
      <p:grpSp>
        <p:nvGrpSpPr>
          <p:cNvPr id="62477" name="Group 4"/>
          <p:cNvGrpSpPr>
            <a:grpSpLocks/>
          </p:cNvGrpSpPr>
          <p:nvPr/>
        </p:nvGrpSpPr>
        <p:grpSpPr bwMode="auto">
          <a:xfrm>
            <a:off x="1284288" y="2859088"/>
            <a:ext cx="647700" cy="747712"/>
            <a:chOff x="1041400" y="2260600"/>
            <a:chExt cx="597155" cy="624459"/>
          </a:xfrm>
        </p:grpSpPr>
        <p:sp>
          <p:nvSpPr>
            <p:cNvPr id="28" name="Freeform 27"/>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rgbClr val="131516"/>
            </a:solidFill>
            <a:ln w="0" cap="flat" cmpd="sng" algn="ctr">
              <a:solidFill>
                <a:srgbClr val="13151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chemeClr val="accent1">
                <a:alpha val="1000"/>
              </a:schemeClr>
            </a:solidFill>
            <a:ln w="38100" cap="flat" cmpd="sng" algn="ctr">
              <a:solidFill>
                <a:srgbClr val="1F1A1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grpSp>
        <p:nvGrpSpPr>
          <p:cNvPr id="62478" name="Group 4"/>
          <p:cNvGrpSpPr>
            <a:grpSpLocks/>
          </p:cNvGrpSpPr>
          <p:nvPr/>
        </p:nvGrpSpPr>
        <p:grpSpPr bwMode="auto">
          <a:xfrm flipH="1">
            <a:off x="7978775" y="2868613"/>
            <a:ext cx="647700" cy="747712"/>
            <a:chOff x="1041400" y="2260600"/>
            <a:chExt cx="597155" cy="624459"/>
          </a:xfrm>
        </p:grpSpPr>
        <p:sp>
          <p:nvSpPr>
            <p:cNvPr id="32" name="Freeform 31"/>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rgbClr val="131516"/>
            </a:solidFill>
            <a:ln w="0" cap="flat" cmpd="sng" algn="ctr">
              <a:solidFill>
                <a:srgbClr val="13151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3" name="Freeform 32"/>
            <p:cNvSpPr/>
            <p:nvPr/>
          </p:nvSpPr>
          <p:spPr>
            <a:xfrm>
              <a:off x="1041400" y="2260600"/>
              <a:ext cx="597155" cy="624459"/>
            </a:xfrm>
            <a:custGeom>
              <a:avLst/>
              <a:gdLst/>
              <a:ahLst/>
              <a:cxnLst/>
              <a:rect l="0" t="0" r="0" b="0"/>
              <a:pathLst>
                <a:path w="597155" h="624459">
                  <a:moveTo>
                    <a:pt x="597154" y="65277"/>
                  </a:moveTo>
                  <a:lnTo>
                    <a:pt x="97027" y="312547"/>
                  </a:lnTo>
                  <a:lnTo>
                    <a:pt x="597154" y="561085"/>
                  </a:lnTo>
                  <a:lnTo>
                    <a:pt x="597154" y="624458"/>
                  </a:lnTo>
                  <a:lnTo>
                    <a:pt x="0" y="328295"/>
                  </a:lnTo>
                  <a:lnTo>
                    <a:pt x="0" y="298069"/>
                  </a:lnTo>
                  <a:lnTo>
                    <a:pt x="597154" y="0"/>
                  </a:lnTo>
                  <a:close/>
                </a:path>
              </a:pathLst>
            </a:custGeom>
            <a:solidFill>
              <a:schemeClr val="accent1">
                <a:alpha val="1000"/>
              </a:schemeClr>
            </a:solidFill>
            <a:ln w="38100" cap="flat" cmpd="sng" algn="ctr">
              <a:solidFill>
                <a:srgbClr val="1F1A1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cxnSp>
        <p:nvCxnSpPr>
          <p:cNvPr id="35" name="Straight Connector 34"/>
          <p:cNvCxnSpPr/>
          <p:nvPr/>
        </p:nvCxnSpPr>
        <p:spPr>
          <a:xfrm flipH="1">
            <a:off x="3536950" y="3783013"/>
            <a:ext cx="685800" cy="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7978775" y="3783013"/>
            <a:ext cx="685800" cy="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Box 1"/>
          <p:cNvSpPr txBox="1">
            <a:spLocks noChangeArrowheads="1"/>
          </p:cNvSpPr>
          <p:nvPr/>
        </p:nvSpPr>
        <p:spPr bwMode="auto">
          <a:xfrm>
            <a:off x="838200" y="1074943"/>
            <a:ext cx="10090150" cy="846138"/>
          </a:xfrm>
          <a:prstGeom prst="rect">
            <a:avLst/>
          </a:prstGeom>
          <a:noFill/>
          <a:ln w="9525">
            <a:noFill/>
            <a:miter lim="800000"/>
            <a:headEnd/>
            <a:tailEnd/>
          </a:ln>
        </p:spPr>
        <p:txBody>
          <a:bodyPr wrap="square" lIns="106774" tIns="53387" rIns="106774" bIns="53387">
            <a:spAutoFit/>
          </a:bodyPr>
          <a:lstStyle/>
          <a:p>
            <a:r>
              <a:rPr lang="en-US" sz="2400" b="1" dirty="0">
                <a:solidFill>
                  <a:srgbClr val="0000FF"/>
                </a:solidFill>
              </a:rPr>
              <a:t>An </a:t>
            </a:r>
            <a:r>
              <a:rPr lang="en-US" sz="2400" b="1" u="sng" dirty="0">
                <a:solidFill>
                  <a:srgbClr val="0000FF"/>
                </a:solidFill>
              </a:rPr>
              <a:t>inequality</a:t>
            </a:r>
            <a:r>
              <a:rPr lang="en-US" sz="2400" b="1" dirty="0">
                <a:solidFill>
                  <a:srgbClr val="0000FF"/>
                </a:solidFill>
              </a:rPr>
              <a:t> is a statement that two quantities are not equal.  </a:t>
            </a:r>
          </a:p>
          <a:p>
            <a:r>
              <a:rPr lang="en-US" sz="2400" b="1" dirty="0">
                <a:solidFill>
                  <a:srgbClr val="0000FF"/>
                </a:solidFill>
              </a:rPr>
              <a:t>The quantities are compared by using one of the following signs:</a:t>
            </a:r>
          </a:p>
        </p:txBody>
      </p:sp>
      <p:graphicFrame>
        <p:nvGraphicFramePr>
          <p:cNvPr id="3" name="Table 2"/>
          <p:cNvGraphicFramePr>
            <a:graphicFrameLocks noGrp="1"/>
          </p:cNvGraphicFramePr>
          <p:nvPr/>
        </p:nvGraphicFramePr>
        <p:xfrm>
          <a:off x="688975" y="2365375"/>
          <a:ext cx="9353264" cy="5442202"/>
        </p:xfrm>
        <a:graphic>
          <a:graphicData uri="http://schemas.openxmlformats.org/drawingml/2006/table">
            <a:tbl>
              <a:tblPr firstRow="1" bandRow="1">
                <a:tableStyleId>{5C22544A-7EE6-4342-B048-85BDC9FD1C3A}</a:tableStyleId>
              </a:tblPr>
              <a:tblGrid>
                <a:gridCol w="1807194"/>
                <a:gridCol w="2607326"/>
                <a:gridCol w="4938744"/>
              </a:tblGrid>
              <a:tr h="729946">
                <a:tc>
                  <a:txBody>
                    <a:bodyPr/>
                    <a:lstStyle/>
                    <a:p>
                      <a:r>
                        <a:rPr lang="en-US" sz="3000" b="1" i="0" u="none" baseline="0" dirty="0" smtClean="0">
                          <a:solidFill>
                            <a:srgbClr val="0000FF"/>
                          </a:solidFill>
                          <a:latin typeface="Arial - 25"/>
                        </a:rPr>
                        <a:t>Symbol </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smtClean="0">
                          <a:solidFill>
                            <a:srgbClr val="0000FF"/>
                          </a:solidFill>
                          <a:latin typeface="Arial - 24"/>
                        </a:rPr>
                        <a:t>Expression</a:t>
                      </a:r>
                      <a:endParaRPr lang="en-US" sz="30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Words </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117578">
                <a:tc>
                  <a:txBody>
                    <a:bodyPr/>
                    <a:lstStyle/>
                    <a:p>
                      <a:r>
                        <a:rPr lang="en-US" sz="3000" b="1" i="0" u="none" baseline="0" dirty="0" smtClean="0">
                          <a:solidFill>
                            <a:srgbClr val="0000FF"/>
                          </a:solidFill>
                          <a:latin typeface="Arial - 25"/>
                        </a:rPr>
                        <a:t>     </a:t>
                      </a:r>
                      <a:r>
                        <a:rPr lang="en-US" sz="3000" b="1" i="0" u="none" baseline="0" dirty="0" smtClean="0">
                          <a:solidFill>
                            <a:srgbClr val="0000FF"/>
                          </a:solidFill>
                          <a:latin typeface="Arial - 25"/>
                          <a:cs typeface="Arial" pitchFamily="34" charset="0"/>
                        </a:rPr>
                        <a:t>&lt;</a:t>
                      </a:r>
                      <a:r>
                        <a:rPr lang="en-US" sz="3000" b="1" i="0" u="none" baseline="0" dirty="0" smtClean="0">
                          <a:solidFill>
                            <a:srgbClr val="0000FF"/>
                          </a:solidFill>
                          <a:latin typeface="Arial - 25"/>
                        </a:rPr>
                        <a:t> </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smtClean="0">
                          <a:solidFill>
                            <a:srgbClr val="0000FF"/>
                          </a:solidFill>
                          <a:latin typeface="Arial - 24"/>
                        </a:rPr>
                        <a:t>A &lt; B </a:t>
                      </a:r>
                      <a:endParaRPr lang="en-US" sz="30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A is less than B </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161526">
                <a:tc>
                  <a:txBody>
                    <a:bodyPr/>
                    <a:lstStyle/>
                    <a:p>
                      <a:r>
                        <a:rPr lang="en-US" sz="3000" b="1" i="0" u="none" baseline="0" dirty="0" smtClean="0">
                          <a:solidFill>
                            <a:srgbClr val="0000FF"/>
                          </a:solidFill>
                          <a:latin typeface="Arial - 25"/>
                        </a:rPr>
                        <a:t>     &gt; </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dirty="0" smtClean="0">
                          <a:solidFill>
                            <a:srgbClr val="0000FF"/>
                          </a:solidFill>
                          <a:latin typeface="Arial - 24"/>
                        </a:rPr>
                        <a:t>A &gt; B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A is greater than B </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216576">
                <a:tc>
                  <a:txBody>
                    <a:bodyPr/>
                    <a:lstStyle/>
                    <a:p>
                      <a:r>
                        <a:rPr lang="en-US" sz="3000" b="1" i="0" u="none" baseline="0" dirty="0" smtClean="0">
                          <a:solidFill>
                            <a:srgbClr val="000000"/>
                          </a:solidFill>
                          <a:latin typeface="Arial - 25"/>
                        </a:rPr>
                        <a:t>     </a:t>
                      </a:r>
                      <a:r>
                        <a:rPr lang="en-US" sz="3000" b="1" i="0" u="sng" baseline="0" dirty="0" smtClean="0">
                          <a:solidFill>
                            <a:schemeClr val="tx2"/>
                          </a:solidFill>
                          <a:latin typeface="Arial - 25"/>
                        </a:rPr>
                        <a:t>&lt;</a:t>
                      </a:r>
                      <a:r>
                        <a:rPr lang="en-US" sz="3000" b="1" i="0" u="none" baseline="0" dirty="0" smtClean="0">
                          <a:solidFill>
                            <a:srgbClr val="000000"/>
                          </a:solidFill>
                          <a:latin typeface="Arial - 25"/>
                        </a:rPr>
                        <a:t> </a:t>
                      </a:r>
                      <a:endParaRPr lang="en-US" sz="3000" b="1" i="0" u="none" baseline="0" dirty="0">
                        <a:solidFill>
                          <a:srgbClr val="000000"/>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dirty="0" smtClean="0">
                          <a:solidFill>
                            <a:srgbClr val="0000FF"/>
                          </a:solidFill>
                          <a:latin typeface="Arial - 24"/>
                        </a:rPr>
                        <a:t>A </a:t>
                      </a:r>
                      <a:r>
                        <a:rPr lang="en-US" sz="3000" b="1" i="0" u="sng" baseline="0" dirty="0" smtClean="0">
                          <a:solidFill>
                            <a:srgbClr val="0000FF"/>
                          </a:solidFill>
                          <a:latin typeface="Arial - 24"/>
                        </a:rPr>
                        <a:t>&lt;</a:t>
                      </a:r>
                      <a:r>
                        <a:rPr lang="en-US" sz="3000" b="1" i="0" u="none" baseline="0" dirty="0" smtClean="0">
                          <a:solidFill>
                            <a:srgbClr val="0000FF"/>
                          </a:solidFill>
                          <a:latin typeface="Arial - 24"/>
                        </a:rPr>
                        <a:t> B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A is less than or</a:t>
                      </a:r>
                    </a:p>
                    <a:p>
                      <a:r>
                        <a:rPr lang="en-US" sz="2900" b="1" i="0" u="none" baseline="0" dirty="0" smtClean="0">
                          <a:solidFill>
                            <a:srgbClr val="0000FF"/>
                          </a:solidFill>
                          <a:latin typeface="Arial - 24"/>
                        </a:rPr>
                        <a:t>equal to B </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216576">
                <a:tc>
                  <a:txBody>
                    <a:bodyPr/>
                    <a:lstStyle/>
                    <a:p>
                      <a:r>
                        <a:rPr lang="en-US" sz="3000" b="1" i="0" u="none" baseline="0" dirty="0" smtClean="0">
                          <a:solidFill>
                            <a:srgbClr val="0000FF"/>
                          </a:solidFill>
                          <a:latin typeface="Arial - 25"/>
                        </a:rPr>
                        <a:t>     </a:t>
                      </a:r>
                      <a:r>
                        <a:rPr lang="en-US" sz="3000" b="1" i="0" u="sng" baseline="0" dirty="0" smtClean="0">
                          <a:solidFill>
                            <a:srgbClr val="0000FF"/>
                          </a:solidFill>
                          <a:latin typeface="Arial - 25"/>
                        </a:rPr>
                        <a:t>&gt;</a:t>
                      </a:r>
                      <a:r>
                        <a:rPr lang="en-US" sz="3000" b="1" i="0" u="none" baseline="0" dirty="0" smtClean="0">
                          <a:solidFill>
                            <a:srgbClr val="0000FF"/>
                          </a:solidFill>
                          <a:latin typeface="Arial - 25"/>
                        </a:rPr>
                        <a:t> </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dirty="0" smtClean="0">
                          <a:solidFill>
                            <a:srgbClr val="0000FF"/>
                          </a:solidFill>
                          <a:latin typeface="Arial - 24"/>
                        </a:rPr>
                        <a:t>A </a:t>
                      </a:r>
                      <a:r>
                        <a:rPr lang="en-US" sz="3000" b="1" i="0" u="sng" baseline="0" dirty="0" smtClean="0">
                          <a:solidFill>
                            <a:srgbClr val="0000FF"/>
                          </a:solidFill>
                          <a:latin typeface="Arial - 24"/>
                        </a:rPr>
                        <a:t>&gt;</a:t>
                      </a:r>
                      <a:r>
                        <a:rPr lang="en-US" sz="3000" b="1" i="0" u="none" baseline="0" dirty="0" smtClean="0">
                          <a:solidFill>
                            <a:srgbClr val="0000FF"/>
                          </a:solidFill>
                          <a:latin typeface="Arial - 24"/>
                        </a:rPr>
                        <a:t> B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A is greater than or</a:t>
                      </a:r>
                    </a:p>
                    <a:p>
                      <a:r>
                        <a:rPr lang="en-US" sz="2900" b="1" i="0" u="none" baseline="0" dirty="0" smtClean="0">
                          <a:solidFill>
                            <a:srgbClr val="0000FF"/>
                          </a:solidFill>
                          <a:latin typeface="Arial - 24"/>
                        </a:rPr>
                        <a:t>equal to B </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grpSp>
        <p:nvGrpSpPr>
          <p:cNvPr id="2" name="Group 22"/>
          <p:cNvGrpSpPr>
            <a:grpSpLocks/>
          </p:cNvGrpSpPr>
          <p:nvPr/>
        </p:nvGrpSpPr>
        <p:grpSpPr bwMode="auto">
          <a:xfrm>
            <a:off x="5137150" y="3133725"/>
            <a:ext cx="4883150" cy="1060450"/>
            <a:chOff x="5137150" y="3133631"/>
            <a:chExt cx="4882896" cy="1060704"/>
          </a:xfrm>
        </p:grpSpPr>
        <p:sp>
          <p:nvSpPr>
            <p:cNvPr id="4" name="Rectangle 3"/>
            <p:cNvSpPr/>
            <p:nvPr/>
          </p:nvSpPr>
          <p:spPr>
            <a:xfrm>
              <a:off x="5137150" y="3133631"/>
              <a:ext cx="4882896" cy="106070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7461250" y="3555206"/>
              <a:ext cx="228600" cy="228600"/>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5" name="Group 20"/>
          <p:cNvGrpSpPr>
            <a:grpSpLocks/>
          </p:cNvGrpSpPr>
          <p:nvPr/>
        </p:nvGrpSpPr>
        <p:grpSpPr bwMode="auto">
          <a:xfrm>
            <a:off x="5137150" y="5411788"/>
            <a:ext cx="4883150" cy="1143000"/>
            <a:chOff x="5137150" y="5412581"/>
            <a:chExt cx="4882896" cy="1143000"/>
          </a:xfrm>
        </p:grpSpPr>
        <p:sp>
          <p:nvSpPr>
            <p:cNvPr id="9" name="Rectangle 8"/>
            <p:cNvSpPr/>
            <p:nvPr/>
          </p:nvSpPr>
          <p:spPr>
            <a:xfrm>
              <a:off x="5137150" y="5412581"/>
              <a:ext cx="4882896" cy="11430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p:cNvSpPr/>
            <p:nvPr/>
          </p:nvSpPr>
          <p:spPr>
            <a:xfrm>
              <a:off x="7461250" y="5841206"/>
              <a:ext cx="228600" cy="240126"/>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 name="Group 21"/>
          <p:cNvGrpSpPr>
            <a:grpSpLocks/>
          </p:cNvGrpSpPr>
          <p:nvPr/>
        </p:nvGrpSpPr>
        <p:grpSpPr bwMode="auto">
          <a:xfrm>
            <a:off x="5137150" y="6626225"/>
            <a:ext cx="4883150" cy="1152525"/>
            <a:chOff x="5137150" y="6626956"/>
            <a:chExt cx="4882896" cy="1152144"/>
          </a:xfrm>
        </p:grpSpPr>
        <p:sp>
          <p:nvSpPr>
            <p:cNvPr id="11" name="Rectangle 10"/>
            <p:cNvSpPr/>
            <p:nvPr/>
          </p:nvSpPr>
          <p:spPr>
            <a:xfrm>
              <a:off x="5137150" y="6626956"/>
              <a:ext cx="4882896" cy="115214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7461250" y="7136606"/>
              <a:ext cx="228600" cy="228600"/>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4" name="Group 19"/>
          <p:cNvGrpSpPr>
            <a:grpSpLocks/>
          </p:cNvGrpSpPr>
          <p:nvPr/>
        </p:nvGrpSpPr>
        <p:grpSpPr bwMode="auto">
          <a:xfrm>
            <a:off x="5137150" y="4251325"/>
            <a:ext cx="4883150" cy="1096963"/>
            <a:chOff x="5137150" y="4251418"/>
            <a:chExt cx="4882896" cy="1097280"/>
          </a:xfrm>
        </p:grpSpPr>
        <p:sp>
          <p:nvSpPr>
            <p:cNvPr id="7" name="Rectangle 6"/>
            <p:cNvSpPr/>
            <p:nvPr/>
          </p:nvSpPr>
          <p:spPr>
            <a:xfrm>
              <a:off x="5137150" y="4251418"/>
              <a:ext cx="4882896" cy="109728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7461250" y="4698206"/>
              <a:ext cx="228600" cy="237950"/>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2000"/>
                                        <p:tgtEl>
                                          <p:spTgt spid="14"/>
                                        </p:tgtEl>
                                      </p:cBhvr>
                                    </p:animEffect>
                                    <p:set>
                                      <p:cBhvr>
                                        <p:cTn id="7" dur="1" fill="hold">
                                          <p:stCondLst>
                                            <p:cond delay="19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2" presetClass="exit" presetSubtype="4" fill="hold" nodeType="clickEffect">
                                  <p:stCondLst>
                                    <p:cond delay="0"/>
                                  </p:stCondLst>
                                  <p:childTnLst>
                                    <p:animEffect transition="out" filter="wipe(down)">
                                      <p:cBhvr>
                                        <p:cTn id="12" dur="2000"/>
                                        <p:tgtEl>
                                          <p:spTgt spid="5"/>
                                        </p:tgtEl>
                                      </p:cBhvr>
                                    </p:animEffect>
                                    <p:set>
                                      <p:cBhvr>
                                        <p:cTn id="13"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22" presetClass="exit" presetSubtype="4" fill="hold" nodeType="clickEffect">
                                  <p:stCondLst>
                                    <p:cond delay="0"/>
                                  </p:stCondLst>
                                  <p:childTnLst>
                                    <p:animEffect transition="out" filter="wipe(down)">
                                      <p:cBhvr>
                                        <p:cTn id="18" dur="2000"/>
                                        <p:tgtEl>
                                          <p:spTgt spid="8"/>
                                        </p:tgtEl>
                                      </p:cBhvr>
                                    </p:animEffect>
                                    <p:set>
                                      <p:cBhvr>
                                        <p:cTn id="19" dur="1" fill="hold">
                                          <p:stCondLst>
                                            <p:cond delay="19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22" presetClass="exit" presetSubtype="4" fill="hold" nodeType="clickEffect">
                                  <p:stCondLst>
                                    <p:cond delay="0"/>
                                  </p:stCondLst>
                                  <p:childTnLst>
                                    <p:animEffect transition="out" filter="wipe(down)">
                                      <p:cBhvr>
                                        <p:cTn id="24" dur="2000"/>
                                        <p:tgtEl>
                                          <p:spTgt spid="2"/>
                                        </p:tgtEl>
                                      </p:cBhvr>
                                    </p:animEffect>
                                    <p:set>
                                      <p:cBhvr>
                                        <p:cTn id="25" dur="1" fill="hold">
                                          <p:stCondLst>
                                            <p:cond delay="1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Box 1"/>
          <p:cNvSpPr txBox="1">
            <a:spLocks noChangeArrowheads="1"/>
          </p:cNvSpPr>
          <p:nvPr/>
        </p:nvSpPr>
        <p:spPr bwMode="auto">
          <a:xfrm>
            <a:off x="2455863" y="1075531"/>
            <a:ext cx="6704012" cy="477838"/>
          </a:xfrm>
          <a:prstGeom prst="rect">
            <a:avLst/>
          </a:prstGeom>
          <a:noFill/>
          <a:ln w="9525">
            <a:noFill/>
            <a:miter lim="800000"/>
            <a:headEnd/>
            <a:tailEnd/>
          </a:ln>
        </p:spPr>
        <p:txBody>
          <a:bodyPr lIns="106774" tIns="53387" rIns="106774" bIns="53387">
            <a:spAutoFit/>
          </a:bodyPr>
          <a:lstStyle/>
          <a:p>
            <a:r>
              <a:rPr lang="en-US" sz="2400" b="1">
                <a:solidFill>
                  <a:srgbClr val="0000FF"/>
                </a:solidFill>
              </a:rPr>
              <a:t>When am I ever going to use it?</a:t>
            </a:r>
          </a:p>
        </p:txBody>
      </p:sp>
      <p:sp>
        <p:nvSpPr>
          <p:cNvPr id="64515" name="TextBox 2"/>
          <p:cNvSpPr txBox="1">
            <a:spLocks noChangeArrowheads="1"/>
          </p:cNvSpPr>
          <p:nvPr/>
        </p:nvSpPr>
        <p:spPr bwMode="auto">
          <a:xfrm>
            <a:off x="414338" y="1789906"/>
            <a:ext cx="10510837" cy="1216025"/>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Your parents and grandparents want you to start eating a healthy </a:t>
            </a:r>
            <a:r>
              <a:rPr lang="en-US" sz="2400" b="1" dirty="0" smtClean="0">
                <a:solidFill>
                  <a:srgbClr val="0000FF"/>
                </a:solidFill>
              </a:rPr>
              <a:t>breakfast. The </a:t>
            </a:r>
            <a:r>
              <a:rPr lang="en-US" sz="2400" b="1" dirty="0">
                <a:solidFill>
                  <a:srgbClr val="0000FF"/>
                </a:solidFill>
              </a:rPr>
              <a:t>table shows the nutritional requirements for </a:t>
            </a:r>
            <a:r>
              <a:rPr lang="en-US" sz="2400" b="1" dirty="0" smtClean="0">
                <a:solidFill>
                  <a:srgbClr val="0000FF"/>
                </a:solidFill>
              </a:rPr>
              <a:t>a</a:t>
            </a:r>
            <a:r>
              <a:rPr lang="en-US" sz="2400" b="1" dirty="0">
                <a:solidFill>
                  <a:srgbClr val="0000FF"/>
                </a:solidFill>
              </a:rPr>
              <a:t> healthy breakfast cereal with milk.</a:t>
            </a:r>
          </a:p>
        </p:txBody>
      </p:sp>
      <p:sp>
        <p:nvSpPr>
          <p:cNvPr id="64516" name="TextBox 3"/>
          <p:cNvSpPr txBox="1">
            <a:spLocks noChangeArrowheads="1"/>
          </p:cNvSpPr>
          <p:nvPr/>
        </p:nvSpPr>
        <p:spPr bwMode="auto">
          <a:xfrm>
            <a:off x="2276475" y="3220244"/>
            <a:ext cx="8194675" cy="477837"/>
          </a:xfrm>
          <a:prstGeom prst="rect">
            <a:avLst/>
          </a:prstGeom>
          <a:noFill/>
          <a:ln w="9525">
            <a:noFill/>
            <a:miter lim="800000"/>
            <a:headEnd/>
            <a:tailEnd/>
          </a:ln>
        </p:spPr>
        <p:txBody>
          <a:bodyPr lIns="106774" tIns="53387" rIns="106774" bIns="53387">
            <a:spAutoFit/>
          </a:bodyPr>
          <a:lstStyle/>
          <a:p>
            <a:r>
              <a:rPr lang="en-US" sz="2400" b="1">
                <a:solidFill>
                  <a:srgbClr val="0000FF"/>
                </a:solidFill>
              </a:rPr>
              <a:t>Healthy Breakfast Cereals (per serving)</a:t>
            </a:r>
          </a:p>
        </p:txBody>
      </p:sp>
      <p:graphicFrame>
        <p:nvGraphicFramePr>
          <p:cNvPr id="5" name="Table 4"/>
          <p:cNvGraphicFramePr>
            <a:graphicFrameLocks noGrp="1"/>
          </p:cNvGraphicFramePr>
          <p:nvPr/>
        </p:nvGraphicFramePr>
        <p:xfrm>
          <a:off x="2070100" y="4077494"/>
          <a:ext cx="6194123" cy="2919784"/>
        </p:xfrm>
        <a:graphic>
          <a:graphicData uri="http://schemas.openxmlformats.org/drawingml/2006/table">
            <a:tbl>
              <a:tblPr firstRow="1" bandRow="1">
                <a:tableStyleId>{5C22544A-7EE6-4342-B048-85BDC9FD1C3A}</a:tableStyleId>
              </a:tblPr>
              <a:tblGrid>
                <a:gridCol w="1729526"/>
                <a:gridCol w="4464597"/>
              </a:tblGrid>
              <a:tr h="729946">
                <a:tc>
                  <a:txBody>
                    <a:bodyPr/>
                    <a:lstStyle/>
                    <a:p>
                      <a:r>
                        <a:rPr lang="en-US" sz="2800" b="1" i="0" u="none" baseline="0" dirty="0" smtClean="0">
                          <a:solidFill>
                            <a:srgbClr val="0000FF"/>
                          </a:solidFill>
                          <a:latin typeface="Arial" pitchFamily="34" charset="0"/>
                          <a:cs typeface="Arial" pitchFamily="34" charset="0"/>
                        </a:rPr>
                        <a:t>Fat</a:t>
                      </a:r>
                      <a:endParaRPr lang="en-US" sz="2800" b="1" i="0" u="none" baseline="0" dirty="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800" b="1" i="0" u="none" baseline="0" dirty="0" smtClean="0">
                          <a:solidFill>
                            <a:srgbClr val="0000FF"/>
                          </a:solidFill>
                          <a:latin typeface="Arial" pitchFamily="34" charset="0"/>
                          <a:cs typeface="Arial" pitchFamily="34" charset="0"/>
                        </a:rPr>
                        <a:t>Less than 3 grams</a:t>
                      </a:r>
                      <a:endParaRPr lang="en-US" sz="2800" b="1" i="0" u="none" baseline="0" dirty="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2800" b="1" i="0" u="none" baseline="0" smtClean="0">
                          <a:solidFill>
                            <a:srgbClr val="0000FF"/>
                          </a:solidFill>
                          <a:latin typeface="Arial" pitchFamily="34" charset="0"/>
                          <a:cs typeface="Arial" pitchFamily="34" charset="0"/>
                        </a:rPr>
                        <a:t>Protein</a:t>
                      </a:r>
                      <a:endParaRPr lang="en-US" sz="2800" b="1" i="0" u="none" baseline="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800" b="1" i="0" u="none" baseline="0" smtClean="0">
                          <a:solidFill>
                            <a:srgbClr val="0000FF"/>
                          </a:solidFill>
                          <a:latin typeface="Arial" pitchFamily="34" charset="0"/>
                          <a:cs typeface="Arial" pitchFamily="34" charset="0"/>
                        </a:rPr>
                        <a:t>More than 5 grams</a:t>
                      </a:r>
                      <a:endParaRPr lang="en-US" sz="2800" b="1" i="0" u="none" baseline="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2800" b="1" i="0" u="none" baseline="0" smtClean="0">
                          <a:solidFill>
                            <a:srgbClr val="0000FF"/>
                          </a:solidFill>
                          <a:latin typeface="Arial" pitchFamily="34" charset="0"/>
                          <a:cs typeface="Arial" pitchFamily="34" charset="0"/>
                        </a:rPr>
                        <a:t>Fiber</a:t>
                      </a:r>
                      <a:endParaRPr lang="en-US" sz="2800" b="1" i="0" u="none" baseline="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800" b="1" i="0" u="none" baseline="0" smtClean="0">
                          <a:solidFill>
                            <a:srgbClr val="0000FF"/>
                          </a:solidFill>
                          <a:latin typeface="Arial" pitchFamily="34" charset="0"/>
                          <a:cs typeface="Arial" pitchFamily="34" charset="0"/>
                        </a:rPr>
                        <a:t>At least 3 grams</a:t>
                      </a:r>
                      <a:endParaRPr lang="en-US" sz="2800" b="1" i="0" u="none" baseline="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2800" b="1" i="0" u="none" baseline="0" smtClean="0">
                          <a:solidFill>
                            <a:srgbClr val="0000FF"/>
                          </a:solidFill>
                          <a:latin typeface="Arial" pitchFamily="34" charset="0"/>
                          <a:cs typeface="Arial" pitchFamily="34" charset="0"/>
                        </a:rPr>
                        <a:t>Sugar</a:t>
                      </a:r>
                      <a:endParaRPr lang="en-US" sz="2800" b="1" i="0" u="none" baseline="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800" b="1" i="0" u="none" baseline="0" dirty="0" smtClean="0">
                          <a:solidFill>
                            <a:srgbClr val="0000FF"/>
                          </a:solidFill>
                          <a:latin typeface="Arial" pitchFamily="34" charset="0"/>
                          <a:cs typeface="Arial" pitchFamily="34" charset="0"/>
                        </a:rPr>
                        <a:t>At most 5 grams</a:t>
                      </a:r>
                      <a:endParaRPr lang="en-US" sz="2800" b="1" i="0" u="none" baseline="0" dirty="0">
                        <a:solidFill>
                          <a:srgbClr val="0000FF"/>
                        </a:solidFill>
                        <a:latin typeface="Arial" pitchFamily="34" charset="0"/>
                        <a:cs typeface="Arial" pitchFamily="34" charset="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sp>
        <p:nvSpPr>
          <p:cNvPr id="64534" name="TextBox 5"/>
          <p:cNvSpPr txBox="1">
            <a:spLocks noChangeArrowheads="1"/>
          </p:cNvSpPr>
          <p:nvPr/>
        </p:nvSpPr>
        <p:spPr bwMode="auto">
          <a:xfrm>
            <a:off x="400050" y="7281069"/>
            <a:ext cx="10483850" cy="846137"/>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Suppose your favorite cereal has 2 grams of fat, 7 grams of </a:t>
            </a:r>
            <a:r>
              <a:rPr lang="en-US" sz="2400" b="1" dirty="0" smtClean="0">
                <a:solidFill>
                  <a:srgbClr val="0000FF"/>
                </a:solidFill>
              </a:rPr>
              <a:t>protein</a:t>
            </a:r>
            <a:r>
              <a:rPr lang="en-US" sz="2400" b="1" dirty="0">
                <a:solidFill>
                  <a:srgbClr val="0000FF"/>
                </a:solidFill>
              </a:rPr>
              <a:t>, 3 grams of fiber and 4 grams of sugar.  Is it a healthy </a:t>
            </a:r>
            <a:r>
              <a:rPr lang="en-US" sz="2400" b="1" dirty="0" smtClean="0">
                <a:solidFill>
                  <a:srgbClr val="0000FF"/>
                </a:solidFill>
              </a:rPr>
              <a:t>cereal</a:t>
            </a:r>
            <a:r>
              <a:rPr lang="en-US" sz="2400" b="1" dirty="0">
                <a:solidFill>
                  <a:srgbClr val="0000FF"/>
                </a:solidFill>
              </a:rPr>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0" y="5327613"/>
            <a:ext cx="11036300" cy="477149"/>
          </a:xfrm>
          <a:prstGeom prst="rect">
            <a:avLst/>
          </a:prstGeom>
          <a:noFill/>
          <a:ln w="9525">
            <a:noFill/>
            <a:miter lim="800000"/>
            <a:headEnd/>
            <a:tailEnd/>
          </a:ln>
        </p:spPr>
        <p:txBody>
          <a:bodyPr wrap="square" lIns="106774" tIns="53387" rIns="106774" bIns="53387">
            <a:spAutoFit/>
          </a:bodyPr>
          <a:lstStyle/>
          <a:p>
            <a:pPr algn="ctr"/>
            <a:r>
              <a:rPr lang="en-US" sz="2400" b="1" dirty="0">
                <a:solidFill>
                  <a:srgbClr val="0000FF"/>
                </a:solidFill>
              </a:rPr>
              <a:t>Is a cereal with 3 grams of fiber considered healthy?</a:t>
            </a:r>
          </a:p>
        </p:txBody>
      </p:sp>
      <p:sp>
        <p:nvSpPr>
          <p:cNvPr id="65539" name="TextBox 6"/>
          <p:cNvSpPr txBox="1">
            <a:spLocks noChangeArrowheads="1"/>
          </p:cNvSpPr>
          <p:nvPr/>
        </p:nvSpPr>
        <p:spPr bwMode="auto">
          <a:xfrm>
            <a:off x="0" y="1085813"/>
            <a:ext cx="11036300" cy="488193"/>
          </a:xfrm>
          <a:prstGeom prst="rect">
            <a:avLst/>
          </a:prstGeom>
          <a:noFill/>
          <a:ln w="9525">
            <a:noFill/>
            <a:miter lim="800000"/>
            <a:headEnd/>
            <a:tailEnd/>
          </a:ln>
        </p:spPr>
        <p:txBody>
          <a:bodyPr wrap="square" lIns="106774" tIns="53387" rIns="106774" bIns="53387">
            <a:spAutoFit/>
          </a:bodyPr>
          <a:lstStyle/>
          <a:p>
            <a:pPr algn="ctr"/>
            <a:r>
              <a:rPr lang="en-US" sz="2400" b="1" dirty="0">
                <a:solidFill>
                  <a:srgbClr val="0000FF"/>
                </a:solidFill>
              </a:rPr>
              <a:t>Healthy Breakfast Cereals (per serving)</a:t>
            </a:r>
          </a:p>
        </p:txBody>
      </p:sp>
      <p:graphicFrame>
        <p:nvGraphicFramePr>
          <p:cNvPr id="8" name="Table 7"/>
          <p:cNvGraphicFramePr>
            <a:graphicFrameLocks noGrp="1"/>
          </p:cNvGraphicFramePr>
          <p:nvPr/>
        </p:nvGraphicFramePr>
        <p:xfrm>
          <a:off x="2365375" y="1784313"/>
          <a:ext cx="6194124" cy="2919784"/>
        </p:xfrm>
        <a:graphic>
          <a:graphicData uri="http://schemas.openxmlformats.org/drawingml/2006/table">
            <a:tbl>
              <a:tblPr firstRow="1" bandRow="1">
                <a:tableStyleId>{5C22544A-7EE6-4342-B048-85BDC9FD1C3A}</a:tableStyleId>
              </a:tblPr>
              <a:tblGrid>
                <a:gridCol w="1738218"/>
                <a:gridCol w="4455906"/>
              </a:tblGrid>
              <a:tr h="729946">
                <a:tc>
                  <a:txBody>
                    <a:bodyPr/>
                    <a:lstStyle/>
                    <a:p>
                      <a:r>
                        <a:rPr lang="en-US" sz="3000" b="1" i="0" u="none" baseline="0" smtClean="0">
                          <a:solidFill>
                            <a:srgbClr val="0000FF"/>
                          </a:solidFill>
                          <a:latin typeface="Arial - 25"/>
                        </a:rPr>
                        <a:t>Fat</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Less than 3 grams</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smtClean="0">
                          <a:solidFill>
                            <a:srgbClr val="0000FF"/>
                          </a:solidFill>
                          <a:latin typeface="Arial - 25"/>
                        </a:rPr>
                        <a:t>Protein</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More than 5 grams</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smtClean="0">
                          <a:solidFill>
                            <a:srgbClr val="0000FF"/>
                          </a:solidFill>
                          <a:latin typeface="Arial - 25"/>
                        </a:rPr>
                        <a:t>Fiber</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At least 3 grams</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smtClean="0">
                          <a:solidFill>
                            <a:srgbClr val="0000FF"/>
                          </a:solidFill>
                          <a:latin typeface="Arial - 25"/>
                        </a:rPr>
                        <a:t>Sugar</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At most 5 grams</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Box 1"/>
          <p:cNvSpPr txBox="1">
            <a:spLocks noChangeArrowheads="1"/>
          </p:cNvSpPr>
          <p:nvPr/>
        </p:nvSpPr>
        <p:spPr bwMode="auto">
          <a:xfrm>
            <a:off x="0" y="5572090"/>
            <a:ext cx="11036299" cy="477149"/>
          </a:xfrm>
          <a:prstGeom prst="rect">
            <a:avLst/>
          </a:prstGeom>
          <a:noFill/>
          <a:ln w="9525">
            <a:noFill/>
            <a:miter lim="800000"/>
            <a:headEnd/>
            <a:tailEnd/>
          </a:ln>
        </p:spPr>
        <p:txBody>
          <a:bodyPr wrap="square" lIns="106774" tIns="53387" rIns="106774" bIns="53387">
            <a:spAutoFit/>
          </a:bodyPr>
          <a:lstStyle/>
          <a:p>
            <a:pPr algn="ctr"/>
            <a:r>
              <a:rPr lang="en-US" sz="2400" b="1">
                <a:solidFill>
                  <a:srgbClr val="0000FF"/>
                </a:solidFill>
              </a:rPr>
              <a:t>Is a cereal with 5 grams of sugar considered healthy?</a:t>
            </a:r>
          </a:p>
        </p:txBody>
      </p:sp>
      <p:sp>
        <p:nvSpPr>
          <p:cNvPr id="66563" name="TextBox 6"/>
          <p:cNvSpPr txBox="1">
            <a:spLocks noChangeArrowheads="1"/>
          </p:cNvSpPr>
          <p:nvPr/>
        </p:nvSpPr>
        <p:spPr bwMode="auto">
          <a:xfrm>
            <a:off x="1" y="1085814"/>
            <a:ext cx="11036300" cy="477149"/>
          </a:xfrm>
          <a:prstGeom prst="rect">
            <a:avLst/>
          </a:prstGeom>
          <a:noFill/>
          <a:ln w="9525">
            <a:noFill/>
            <a:miter lim="800000"/>
            <a:headEnd/>
            <a:tailEnd/>
          </a:ln>
        </p:spPr>
        <p:txBody>
          <a:bodyPr wrap="square" lIns="106774" tIns="53387" rIns="106774" bIns="53387">
            <a:spAutoFit/>
          </a:bodyPr>
          <a:lstStyle/>
          <a:p>
            <a:pPr algn="ctr"/>
            <a:r>
              <a:rPr lang="en-US" sz="2400" b="1" dirty="0">
                <a:solidFill>
                  <a:srgbClr val="0000FF"/>
                </a:solidFill>
              </a:rPr>
              <a:t>Healthy Breakfast Cereals (per serving)</a:t>
            </a:r>
          </a:p>
        </p:txBody>
      </p:sp>
      <p:graphicFrame>
        <p:nvGraphicFramePr>
          <p:cNvPr id="8" name="Table 7"/>
          <p:cNvGraphicFramePr>
            <a:graphicFrameLocks noGrp="1"/>
          </p:cNvGraphicFramePr>
          <p:nvPr/>
        </p:nvGraphicFramePr>
        <p:xfrm>
          <a:off x="2393950" y="2079590"/>
          <a:ext cx="6194124" cy="2919784"/>
        </p:xfrm>
        <a:graphic>
          <a:graphicData uri="http://schemas.openxmlformats.org/drawingml/2006/table">
            <a:tbl>
              <a:tblPr firstRow="1" bandRow="1">
                <a:tableStyleId>{5C22544A-7EE6-4342-B048-85BDC9FD1C3A}</a:tableStyleId>
              </a:tblPr>
              <a:tblGrid>
                <a:gridCol w="1738218"/>
                <a:gridCol w="4455906"/>
              </a:tblGrid>
              <a:tr h="729946">
                <a:tc>
                  <a:txBody>
                    <a:bodyPr/>
                    <a:lstStyle/>
                    <a:p>
                      <a:r>
                        <a:rPr lang="en-US" sz="3000" b="1" i="0" u="none" baseline="0" dirty="0" smtClean="0">
                          <a:solidFill>
                            <a:srgbClr val="0000FF"/>
                          </a:solidFill>
                          <a:latin typeface="Arial - 25"/>
                        </a:rPr>
                        <a:t>Fat</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Less than 3 grams</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smtClean="0">
                          <a:solidFill>
                            <a:srgbClr val="0000FF"/>
                          </a:solidFill>
                          <a:latin typeface="Arial - 25"/>
                        </a:rPr>
                        <a:t>Protein</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More than 5 grams</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smtClean="0">
                          <a:solidFill>
                            <a:srgbClr val="0000FF"/>
                          </a:solidFill>
                          <a:latin typeface="Arial - 25"/>
                        </a:rPr>
                        <a:t>Fiber</a:t>
                      </a:r>
                      <a:endParaRPr lang="en-US" sz="3000" b="1" i="0" u="none" baseline="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smtClean="0">
                          <a:solidFill>
                            <a:srgbClr val="0000FF"/>
                          </a:solidFill>
                          <a:latin typeface="Arial - 24"/>
                        </a:rPr>
                        <a:t>At least 3 grams</a:t>
                      </a:r>
                      <a:endParaRPr lang="en-US" sz="29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729946">
                <a:tc>
                  <a:txBody>
                    <a:bodyPr/>
                    <a:lstStyle/>
                    <a:p>
                      <a:r>
                        <a:rPr lang="en-US" sz="3000" b="1" i="0" u="none" baseline="0" dirty="0" smtClean="0">
                          <a:solidFill>
                            <a:srgbClr val="0000FF"/>
                          </a:solidFill>
                          <a:latin typeface="Arial - 25"/>
                        </a:rPr>
                        <a:t>Sugar</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900" b="1" i="0" u="none" baseline="0" dirty="0" smtClean="0">
                          <a:solidFill>
                            <a:srgbClr val="0000FF"/>
                          </a:solidFill>
                          <a:latin typeface="Arial - 24"/>
                        </a:rPr>
                        <a:t>At most 5 grams</a:t>
                      </a:r>
                      <a:endParaRPr lang="en-US" sz="29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844550" y="1080362"/>
            <a:ext cx="10236200" cy="846138"/>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When you need to use an inequality to solve a word problem, </a:t>
            </a:r>
            <a:endParaRPr lang="en-US" sz="2400" b="1" dirty="0" smtClean="0">
              <a:solidFill>
                <a:srgbClr val="0000FF"/>
              </a:solidFill>
            </a:endParaRPr>
          </a:p>
          <a:p>
            <a:r>
              <a:rPr lang="en-US" sz="2400" b="1" dirty="0" smtClean="0">
                <a:solidFill>
                  <a:srgbClr val="0000FF"/>
                </a:solidFill>
              </a:rPr>
              <a:t>you </a:t>
            </a:r>
            <a:r>
              <a:rPr lang="en-US" sz="2400" b="1" dirty="0">
                <a:solidFill>
                  <a:srgbClr val="0000FF"/>
                </a:solidFill>
              </a:rPr>
              <a:t>may encounter one of the phrases below.</a:t>
            </a:r>
          </a:p>
        </p:txBody>
      </p:sp>
      <p:graphicFrame>
        <p:nvGraphicFramePr>
          <p:cNvPr id="3" name="Table 2"/>
          <p:cNvGraphicFramePr>
            <a:graphicFrameLocks noGrp="1"/>
          </p:cNvGraphicFramePr>
          <p:nvPr>
            <p:extLst>
              <p:ext uri="{D42A27DB-BD31-4B8C-83A1-F6EECF244321}">
                <p14:modId xmlns="" xmlns:p14="http://schemas.microsoft.com/office/powerpoint/2010/main" val="3777986204"/>
              </p:ext>
            </p:extLst>
          </p:nvPr>
        </p:nvGraphicFramePr>
        <p:xfrm>
          <a:off x="628603" y="2335756"/>
          <a:ext cx="9690147" cy="5467600"/>
        </p:xfrm>
        <a:graphic>
          <a:graphicData uri="http://schemas.openxmlformats.org/drawingml/2006/table">
            <a:tbl>
              <a:tblPr firstRow="1" bandRow="1">
                <a:tableStyleId>{5C22544A-7EE6-4342-B048-85BDC9FD1C3A}</a:tableStyleId>
              </a:tblPr>
              <a:tblGrid>
                <a:gridCol w="2593530"/>
                <a:gridCol w="2443989"/>
                <a:gridCol w="2488271"/>
                <a:gridCol w="2164357"/>
              </a:tblGrid>
              <a:tr h="1170955">
                <a:tc>
                  <a:txBody>
                    <a:bodyPr/>
                    <a:lstStyle/>
                    <a:p>
                      <a:r>
                        <a:rPr lang="en-US" sz="3000" b="1" i="0" u="none" baseline="0" dirty="0" smtClean="0">
                          <a:solidFill>
                            <a:srgbClr val="0000FF"/>
                          </a:solidFill>
                          <a:latin typeface="Arial - 24"/>
                        </a:rPr>
                        <a:t>Important  Words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smtClean="0">
                          <a:solidFill>
                            <a:srgbClr val="0000FF"/>
                          </a:solidFill>
                          <a:latin typeface="Arial - 24"/>
                        </a:rPr>
                        <a:t>Sample  Sentence </a:t>
                      </a:r>
                      <a:endParaRPr lang="en-US" sz="30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smtClean="0">
                          <a:solidFill>
                            <a:srgbClr val="0000FF"/>
                          </a:solidFill>
                          <a:latin typeface="Arial - 24"/>
                        </a:rPr>
                        <a:t>Equivalent </a:t>
                      </a:r>
                      <a:endParaRPr lang="en-US" sz="30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700" b="1" i="0" u="none" baseline="0" smtClean="0">
                          <a:solidFill>
                            <a:srgbClr val="0000FF"/>
                          </a:solidFill>
                          <a:latin typeface="Arial - 22"/>
                        </a:rPr>
                        <a:t>Translation </a:t>
                      </a:r>
                      <a:endParaRPr lang="en-US" sz="2700" b="1" i="0" u="none" baseline="0">
                        <a:solidFill>
                          <a:srgbClr val="0000FF"/>
                        </a:solidFill>
                        <a:latin typeface="Arial - 22"/>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444532">
                <a:tc>
                  <a:txBody>
                    <a:bodyPr/>
                    <a:lstStyle/>
                    <a:p>
                      <a:r>
                        <a:rPr lang="en-US" sz="2500" b="1" i="0" u="none" baseline="0" smtClean="0">
                          <a:solidFill>
                            <a:srgbClr val="0000FF"/>
                          </a:solidFill>
                          <a:latin typeface="Arial - 20"/>
                        </a:rPr>
                        <a:t>is more than </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Trenton is more than 10 miles away. </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endParaRPr lang="en-US" sz="2500" dirty="0"/>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smtClean="0">
                          <a:solidFill>
                            <a:srgbClr val="0000FF"/>
                          </a:solidFill>
                          <a:latin typeface="Arial - 20"/>
                        </a:rPr>
                        <a:t>d &gt; 10 </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483463">
                <a:tc>
                  <a:txBody>
                    <a:bodyPr/>
                    <a:lstStyle/>
                    <a:p>
                      <a:r>
                        <a:rPr lang="en-US" sz="2500" b="1" i="0" u="none" baseline="0" smtClean="0">
                          <a:solidFill>
                            <a:srgbClr val="0000FF"/>
                          </a:solidFill>
                          <a:latin typeface="Arial - 20"/>
                        </a:rPr>
                        <a:t>is greater than </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A is greater than B. </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endParaRPr lang="en-US" sz="2500" dirty="0"/>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smtClean="0">
                          <a:solidFill>
                            <a:srgbClr val="0000FF"/>
                          </a:solidFill>
                          <a:latin typeface="Arial - 20"/>
                        </a:rPr>
                        <a:t>A &gt; B </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368650">
                <a:tc>
                  <a:txBody>
                    <a:bodyPr/>
                    <a:lstStyle/>
                    <a:p>
                      <a:r>
                        <a:rPr lang="en-US" sz="2500" b="1" i="0" u="none" baseline="0" smtClean="0">
                          <a:solidFill>
                            <a:srgbClr val="0000FF"/>
                          </a:solidFill>
                          <a:latin typeface="Arial - 20"/>
                        </a:rPr>
                        <a:t>must exceed </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The speed must exceed 25 mph. </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The speed is greater than</a:t>
                      </a:r>
                    </a:p>
                    <a:p>
                      <a:r>
                        <a:rPr lang="en-US" sz="2500" b="1" i="0" u="none" baseline="0" dirty="0" smtClean="0">
                          <a:solidFill>
                            <a:srgbClr val="0000FF"/>
                          </a:solidFill>
                          <a:latin typeface="Arial - 20"/>
                        </a:rPr>
                        <a:t>25 mph. </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s &gt; 25 </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grpSp>
        <p:nvGrpSpPr>
          <p:cNvPr id="23" name="Group 22"/>
          <p:cNvGrpSpPr/>
          <p:nvPr/>
        </p:nvGrpSpPr>
        <p:grpSpPr>
          <a:xfrm>
            <a:off x="3255916" y="3512607"/>
            <a:ext cx="2373312" cy="1392237"/>
            <a:chOff x="3068638" y="3760788"/>
            <a:chExt cx="2373312" cy="1392237"/>
          </a:xfrm>
        </p:grpSpPr>
        <p:sp>
          <p:nvSpPr>
            <p:cNvPr id="5" name="Rectangle 4"/>
            <p:cNvSpPr/>
            <p:nvPr/>
          </p:nvSpPr>
          <p:spPr bwMode="auto">
            <a:xfrm>
              <a:off x="3068638" y="3760788"/>
              <a:ext cx="2373312" cy="139223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bwMode="auto">
            <a:xfrm>
              <a:off x="4056702" y="4368723"/>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5" name="Group 24"/>
          <p:cNvGrpSpPr/>
          <p:nvPr/>
        </p:nvGrpSpPr>
        <p:grpSpPr>
          <a:xfrm>
            <a:off x="3255916" y="6450806"/>
            <a:ext cx="2373312" cy="1307592"/>
            <a:chOff x="3068638" y="6700837"/>
            <a:chExt cx="2373312" cy="1307592"/>
          </a:xfrm>
        </p:grpSpPr>
        <p:sp>
          <p:nvSpPr>
            <p:cNvPr id="7" name="Rectangle 6"/>
            <p:cNvSpPr/>
            <p:nvPr/>
          </p:nvSpPr>
          <p:spPr>
            <a:xfrm>
              <a:off x="3068638" y="6700837"/>
              <a:ext cx="2373312" cy="130759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bwMode="auto">
            <a:xfrm>
              <a:off x="4056702" y="72890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28"/>
          <p:cNvGrpSpPr/>
          <p:nvPr/>
        </p:nvGrpSpPr>
        <p:grpSpPr>
          <a:xfrm>
            <a:off x="5683219" y="6470177"/>
            <a:ext cx="2423160" cy="1307592"/>
            <a:chOff x="5518150" y="6700838"/>
            <a:chExt cx="2423160" cy="1307592"/>
          </a:xfrm>
        </p:grpSpPr>
        <p:sp>
          <p:nvSpPr>
            <p:cNvPr id="12" name="Rectangle 11"/>
            <p:cNvSpPr/>
            <p:nvPr/>
          </p:nvSpPr>
          <p:spPr>
            <a:xfrm>
              <a:off x="5518150" y="6700838"/>
              <a:ext cx="2423160" cy="130759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bwMode="auto">
            <a:xfrm>
              <a:off x="6508750" y="72890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8" name="Group 27"/>
          <p:cNvGrpSpPr/>
          <p:nvPr/>
        </p:nvGrpSpPr>
        <p:grpSpPr>
          <a:xfrm>
            <a:off x="8182063" y="6461183"/>
            <a:ext cx="2103120" cy="1307592"/>
            <a:chOff x="8004310" y="6706702"/>
            <a:chExt cx="2103120" cy="1307592"/>
          </a:xfrm>
        </p:grpSpPr>
        <p:sp>
          <p:nvSpPr>
            <p:cNvPr id="16" name="Rectangle 15"/>
            <p:cNvSpPr/>
            <p:nvPr/>
          </p:nvSpPr>
          <p:spPr>
            <a:xfrm>
              <a:off x="8004310" y="6706702"/>
              <a:ext cx="2103120" cy="130759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bwMode="auto">
            <a:xfrm>
              <a:off x="8909050" y="72890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7" name="Group 26"/>
          <p:cNvGrpSpPr/>
          <p:nvPr/>
        </p:nvGrpSpPr>
        <p:grpSpPr>
          <a:xfrm>
            <a:off x="8178431" y="4981964"/>
            <a:ext cx="2103120" cy="1417320"/>
            <a:chOff x="8000678" y="5217958"/>
            <a:chExt cx="2103120" cy="1417320"/>
          </a:xfrm>
        </p:grpSpPr>
        <p:sp>
          <p:nvSpPr>
            <p:cNvPr id="15" name="Rectangle 14"/>
            <p:cNvSpPr/>
            <p:nvPr/>
          </p:nvSpPr>
          <p:spPr>
            <a:xfrm>
              <a:off x="8000678" y="5217958"/>
              <a:ext cx="2103120" cy="14173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bwMode="auto">
            <a:xfrm>
              <a:off x="8909050" y="58412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6" name="Group 25"/>
          <p:cNvGrpSpPr/>
          <p:nvPr/>
        </p:nvGrpSpPr>
        <p:grpSpPr>
          <a:xfrm>
            <a:off x="8185742" y="3526381"/>
            <a:ext cx="2103120" cy="1399032"/>
            <a:chOff x="7998464" y="3762375"/>
            <a:chExt cx="2103120" cy="1399032"/>
          </a:xfrm>
        </p:grpSpPr>
        <p:sp>
          <p:nvSpPr>
            <p:cNvPr id="10" name="Rectangle 9"/>
            <p:cNvSpPr/>
            <p:nvPr/>
          </p:nvSpPr>
          <p:spPr>
            <a:xfrm>
              <a:off x="7998464" y="3762375"/>
              <a:ext cx="2103120" cy="139903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bwMode="auto">
            <a:xfrm>
              <a:off x="8909050" y="43934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4" name="Group 23"/>
          <p:cNvGrpSpPr/>
          <p:nvPr/>
        </p:nvGrpSpPr>
        <p:grpSpPr>
          <a:xfrm>
            <a:off x="3262858" y="4981964"/>
            <a:ext cx="2373312" cy="1417637"/>
            <a:chOff x="3068638" y="5221288"/>
            <a:chExt cx="2373312" cy="1417637"/>
          </a:xfrm>
        </p:grpSpPr>
        <p:sp>
          <p:nvSpPr>
            <p:cNvPr id="8" name="Rectangle 7"/>
            <p:cNvSpPr/>
            <p:nvPr/>
          </p:nvSpPr>
          <p:spPr>
            <a:xfrm>
              <a:off x="3068638" y="5221288"/>
              <a:ext cx="2373312" cy="141763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bwMode="auto">
            <a:xfrm>
              <a:off x="4056702" y="58412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 restart="whenNotActive" fill="hold" evtFilter="cancelBubble" nodeType="interactiveSeq">
                <p:stCondLst>
                  <p:cond evt="onClick" delay="0">
                    <p:tgtEl>
                      <p:spTgt spid="24"/>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24"/>
                                        </p:tgtEl>
                                      </p:cBhvr>
                                    </p:animEffect>
                                    <p:set>
                                      <p:cBhvr>
                                        <p:cTn id="13"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14" restart="whenNotActive" fill="hold" evtFilter="cancelBubble" nodeType="interactiveSeq">
                <p:stCondLst>
                  <p:cond evt="onClick" delay="0">
                    <p:tgtEl>
                      <p:spTgt spid="2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5"/>
                                        </p:tgtEl>
                                      </p:cBhvr>
                                    </p:animEffect>
                                    <p:set>
                                      <p:cBhvr>
                                        <p:cTn id="19"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0" restart="whenNotActive" fill="hold" evtFilter="cancelBubble" nodeType="interactiveSeq">
                <p:stCondLst>
                  <p:cond evt="onClick" delay="0">
                    <p:tgtEl>
                      <p:spTgt spid="2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6" restart="whenNotActive" fill="hold" evtFilter="cancelBubble" nodeType="interactiveSeq">
                <p:stCondLst>
                  <p:cond evt="onClick" delay="0">
                    <p:tgtEl>
                      <p:spTgt spid="26"/>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2" restart="whenNotActive" fill="hold" evtFilter="cancelBubble" nodeType="interactiveSeq">
                <p:stCondLst>
                  <p:cond evt="onClick" delay="0">
                    <p:tgtEl>
                      <p:spTgt spid="2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8" restart="whenNotActive" fill="hold" evtFilter="cancelBubble" nodeType="interactiveSeq">
                <p:stCondLst>
                  <p:cond evt="onClick" delay="0">
                    <p:tgtEl>
                      <p:spTgt spid="28"/>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28"/>
                                        </p:tgtEl>
                                      </p:cBhvr>
                                    </p:animEffect>
                                    <p:set>
                                      <p:cBhvr>
                                        <p:cTn id="43"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Box 1"/>
          <p:cNvSpPr txBox="1">
            <a:spLocks noChangeArrowheads="1"/>
          </p:cNvSpPr>
          <p:nvPr/>
        </p:nvSpPr>
        <p:spPr bwMode="auto">
          <a:xfrm>
            <a:off x="819150" y="1111215"/>
            <a:ext cx="896620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Here are some more expressions you may encounter:</a:t>
            </a:r>
          </a:p>
        </p:txBody>
      </p:sp>
      <p:graphicFrame>
        <p:nvGraphicFramePr>
          <p:cNvPr id="3" name="Table 2"/>
          <p:cNvGraphicFramePr>
            <a:graphicFrameLocks noGrp="1"/>
          </p:cNvGraphicFramePr>
          <p:nvPr>
            <p:extLst>
              <p:ext uri="{D42A27DB-BD31-4B8C-83A1-F6EECF244321}">
                <p14:modId xmlns="" xmlns:p14="http://schemas.microsoft.com/office/powerpoint/2010/main" val="1030063913"/>
              </p:ext>
            </p:extLst>
          </p:nvPr>
        </p:nvGraphicFramePr>
        <p:xfrm>
          <a:off x="717550" y="2259806"/>
          <a:ext cx="9690149" cy="6222485"/>
        </p:xfrm>
        <a:graphic>
          <a:graphicData uri="http://schemas.openxmlformats.org/drawingml/2006/table">
            <a:tbl>
              <a:tblPr firstRow="1" bandRow="1">
                <a:tableStyleId>{5C22544A-7EE6-4342-B048-85BDC9FD1C3A}</a:tableStyleId>
              </a:tblPr>
              <a:tblGrid>
                <a:gridCol w="2524554"/>
                <a:gridCol w="2311829"/>
                <a:gridCol w="2475167"/>
                <a:gridCol w="2378599"/>
              </a:tblGrid>
              <a:tr h="1262198">
                <a:tc>
                  <a:txBody>
                    <a:bodyPr/>
                    <a:lstStyle/>
                    <a:p>
                      <a:r>
                        <a:rPr lang="en-US" sz="3000" b="1" i="0" u="none" baseline="0" dirty="0" smtClean="0">
                          <a:solidFill>
                            <a:srgbClr val="0000FF"/>
                          </a:solidFill>
                          <a:latin typeface="Arial - 24"/>
                        </a:rPr>
                        <a:t>Important  Words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dirty="0" smtClean="0">
                          <a:solidFill>
                            <a:srgbClr val="0000FF"/>
                          </a:solidFill>
                          <a:latin typeface="Arial - 25"/>
                        </a:rPr>
                        <a:t>Sample Sentence </a:t>
                      </a:r>
                      <a:endParaRPr lang="en-US" sz="3000" b="1" i="0" u="none" baseline="0" dirty="0">
                        <a:solidFill>
                          <a:srgbClr val="0000FF"/>
                        </a:solidFill>
                        <a:latin typeface="Arial - 25"/>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dirty="0" smtClean="0">
                          <a:solidFill>
                            <a:srgbClr val="0000FF"/>
                          </a:solidFill>
                          <a:latin typeface="Arial - 24"/>
                        </a:rPr>
                        <a:t>Equivalent </a:t>
                      </a:r>
                      <a:endParaRPr lang="en-US" sz="3000" b="1" i="0" u="none" baseline="0" dirty="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3000" b="1" i="0" u="none" baseline="0" smtClean="0">
                          <a:solidFill>
                            <a:srgbClr val="0000FF"/>
                          </a:solidFill>
                          <a:latin typeface="Arial - 24"/>
                        </a:rPr>
                        <a:t>Translation </a:t>
                      </a:r>
                      <a:endParaRPr lang="en-US" sz="3000" b="1" i="0" u="none" baseline="0">
                        <a:solidFill>
                          <a:srgbClr val="0000FF"/>
                        </a:solidFill>
                        <a:latin typeface="Arial - 24"/>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721608">
                <a:tc>
                  <a:txBody>
                    <a:bodyPr/>
                    <a:lstStyle/>
                    <a:p>
                      <a:r>
                        <a:rPr lang="en-US" sz="2500" b="1" i="0" u="none" baseline="0" dirty="0" smtClean="0">
                          <a:solidFill>
                            <a:srgbClr val="0000FF"/>
                          </a:solidFill>
                          <a:latin typeface="Arial - 20"/>
                        </a:rPr>
                        <a:t>cannot exceed</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Time cannot exceed 60 minutes.</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Time must be less than or equal to 60 minutes.</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t &lt; 60</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687544">
                <a:tc>
                  <a:txBody>
                    <a:bodyPr/>
                    <a:lstStyle/>
                    <a:p>
                      <a:r>
                        <a:rPr lang="en-US" sz="2500" b="1" i="0" u="none" baseline="0" smtClean="0">
                          <a:solidFill>
                            <a:srgbClr val="0000FF"/>
                          </a:solidFill>
                          <a:latin typeface="Arial - 20"/>
                        </a:rPr>
                        <a:t>is at most</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At most, 7 students were late for class.</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Seven or fewer students were late for class.</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n &lt; 7</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r h="1551135">
                <a:tc>
                  <a:txBody>
                    <a:bodyPr/>
                    <a:lstStyle/>
                    <a:p>
                      <a:r>
                        <a:rPr lang="en-US" sz="2500" b="1" i="0" u="none" baseline="0" smtClean="0">
                          <a:solidFill>
                            <a:srgbClr val="0000FF"/>
                          </a:solidFill>
                          <a:latin typeface="Arial - 20"/>
                        </a:rPr>
                        <a:t>is at least</a:t>
                      </a:r>
                      <a:endParaRPr lang="en-US" sz="2500" b="1" i="0" u="none" baseline="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Bob is at least 14 years old.</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Bob's age is greater than or equal to 14.</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c>
                  <a:txBody>
                    <a:bodyPr/>
                    <a:lstStyle/>
                    <a:p>
                      <a:r>
                        <a:rPr lang="en-US" sz="2500" b="1" i="0" u="none" baseline="0" dirty="0" smtClean="0">
                          <a:solidFill>
                            <a:srgbClr val="0000FF"/>
                          </a:solidFill>
                          <a:latin typeface="Arial - 20"/>
                        </a:rPr>
                        <a:t>B &gt; 14</a:t>
                      </a:r>
                      <a:endParaRPr lang="en-US" sz="2500" b="1" i="0" u="none" baseline="0" dirty="0">
                        <a:solidFill>
                          <a:srgbClr val="0000FF"/>
                        </a:solidFill>
                        <a:latin typeface="Arial - 20"/>
                      </a:endParaRPr>
                    </a:p>
                  </a:txBody>
                  <a:tcPr marL="99327" marR="99327" marT="54746" marB="54746">
                    <a:lnL w="38100" cmpd="sng">
                      <a:solidFill>
                        <a:srgbClr val="0000FF"/>
                      </a:solidFill>
                      <a:prstDash val="solid"/>
                    </a:lnL>
                    <a:lnR w="38100" cmpd="sng">
                      <a:solidFill>
                        <a:srgbClr val="0000FF"/>
                      </a:solidFill>
                      <a:prstDash val="solid"/>
                    </a:lnR>
                    <a:lnT w="38100" cmpd="sng">
                      <a:solidFill>
                        <a:srgbClr val="0000FF"/>
                      </a:solidFill>
                      <a:prstDash val="solid"/>
                    </a:lnT>
                    <a:lnB w="38100" cmpd="sng">
                      <a:solidFill>
                        <a:srgbClr val="0000FF"/>
                      </a:solidFill>
                      <a:prstDash val="solid"/>
                    </a:lnB>
                    <a:solidFill>
                      <a:srgbClr val="FFFFFF">
                        <a:alpha val="99996"/>
                      </a:srgbClr>
                    </a:solidFill>
                  </a:tcPr>
                </a:tc>
              </a:tr>
            </a:tbl>
          </a:graphicData>
        </a:graphic>
      </p:graphicFrame>
      <p:grpSp>
        <p:nvGrpSpPr>
          <p:cNvPr id="23" name="Group 22"/>
          <p:cNvGrpSpPr/>
          <p:nvPr/>
        </p:nvGrpSpPr>
        <p:grpSpPr>
          <a:xfrm>
            <a:off x="3231899" y="3556894"/>
            <a:ext cx="2258568" cy="1645920"/>
            <a:chOff x="3270250" y="3555206"/>
            <a:chExt cx="2258568" cy="1645920"/>
          </a:xfrm>
        </p:grpSpPr>
        <p:sp>
          <p:nvSpPr>
            <p:cNvPr id="5" name="Rectangle 4"/>
            <p:cNvSpPr/>
            <p:nvPr/>
          </p:nvSpPr>
          <p:spPr bwMode="auto">
            <a:xfrm>
              <a:off x="3270250" y="3555206"/>
              <a:ext cx="2258568"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bwMode="auto">
            <a:xfrm>
              <a:off x="4232275" y="4258519"/>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4" name="Group 23"/>
          <p:cNvGrpSpPr/>
          <p:nvPr/>
        </p:nvGrpSpPr>
        <p:grpSpPr>
          <a:xfrm>
            <a:off x="5575300" y="3555206"/>
            <a:ext cx="2414016" cy="1645920"/>
            <a:chOff x="5575300" y="3555206"/>
            <a:chExt cx="2414016" cy="1645920"/>
          </a:xfrm>
        </p:grpSpPr>
        <p:sp>
          <p:nvSpPr>
            <p:cNvPr id="9" name="Rectangle 8"/>
            <p:cNvSpPr/>
            <p:nvPr/>
          </p:nvSpPr>
          <p:spPr bwMode="auto">
            <a:xfrm>
              <a:off x="5575300" y="3555206"/>
              <a:ext cx="2414016"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bwMode="auto">
            <a:xfrm>
              <a:off x="6661150" y="4258519"/>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5" name="Group 24"/>
          <p:cNvGrpSpPr/>
          <p:nvPr/>
        </p:nvGrpSpPr>
        <p:grpSpPr>
          <a:xfrm>
            <a:off x="8061325" y="3577113"/>
            <a:ext cx="2313432" cy="1645920"/>
            <a:chOff x="8061325" y="3555206"/>
            <a:chExt cx="2313432" cy="1645920"/>
          </a:xfrm>
        </p:grpSpPr>
        <p:sp>
          <p:nvSpPr>
            <p:cNvPr id="10" name="Rectangle 9"/>
            <p:cNvSpPr/>
            <p:nvPr/>
          </p:nvSpPr>
          <p:spPr bwMode="auto">
            <a:xfrm>
              <a:off x="8061325" y="3555206"/>
              <a:ext cx="2313432"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p:nvPr/>
          </p:nvSpPr>
          <p:spPr bwMode="auto">
            <a:xfrm>
              <a:off x="9023350" y="4258519"/>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6" name="Group 25"/>
          <p:cNvGrpSpPr/>
          <p:nvPr/>
        </p:nvGrpSpPr>
        <p:grpSpPr>
          <a:xfrm>
            <a:off x="3231899" y="5260181"/>
            <a:ext cx="2258568" cy="1645920"/>
            <a:chOff x="3260725" y="5250656"/>
            <a:chExt cx="2258568" cy="1645920"/>
          </a:xfrm>
        </p:grpSpPr>
        <p:sp>
          <p:nvSpPr>
            <p:cNvPr id="11" name="Rectangle 10"/>
            <p:cNvSpPr/>
            <p:nvPr/>
          </p:nvSpPr>
          <p:spPr bwMode="auto">
            <a:xfrm>
              <a:off x="3260725" y="5250656"/>
              <a:ext cx="2258568"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bwMode="auto">
            <a:xfrm>
              <a:off x="4222750" y="59936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7" name="Group 26"/>
          <p:cNvGrpSpPr/>
          <p:nvPr/>
        </p:nvGrpSpPr>
        <p:grpSpPr>
          <a:xfrm>
            <a:off x="5575300" y="5249227"/>
            <a:ext cx="2414016" cy="1645920"/>
            <a:chOff x="5575300" y="5260181"/>
            <a:chExt cx="2414016" cy="1645920"/>
          </a:xfrm>
        </p:grpSpPr>
        <p:sp>
          <p:nvSpPr>
            <p:cNvPr id="13" name="Rectangle 12"/>
            <p:cNvSpPr/>
            <p:nvPr/>
          </p:nvSpPr>
          <p:spPr bwMode="auto">
            <a:xfrm>
              <a:off x="5575300" y="5260181"/>
              <a:ext cx="2414016"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bwMode="auto">
            <a:xfrm>
              <a:off x="6651625" y="59936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8" name="Group 27"/>
          <p:cNvGrpSpPr/>
          <p:nvPr/>
        </p:nvGrpSpPr>
        <p:grpSpPr>
          <a:xfrm>
            <a:off x="8061325" y="5262086"/>
            <a:ext cx="2313432" cy="1645920"/>
            <a:chOff x="8061325" y="5262086"/>
            <a:chExt cx="2313432" cy="1645920"/>
          </a:xfrm>
        </p:grpSpPr>
        <p:sp>
          <p:nvSpPr>
            <p:cNvPr id="7" name="Rectangle 6"/>
            <p:cNvSpPr/>
            <p:nvPr/>
          </p:nvSpPr>
          <p:spPr bwMode="auto">
            <a:xfrm>
              <a:off x="8061325" y="5262086"/>
              <a:ext cx="2313432" cy="164592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bwMode="auto">
            <a:xfrm>
              <a:off x="9013825" y="5993606"/>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28"/>
          <p:cNvGrpSpPr/>
          <p:nvPr/>
        </p:nvGrpSpPr>
        <p:grpSpPr>
          <a:xfrm>
            <a:off x="3231899" y="6929056"/>
            <a:ext cx="2247900" cy="1591056"/>
            <a:chOff x="3270250" y="6955631"/>
            <a:chExt cx="2247900" cy="1591056"/>
          </a:xfrm>
        </p:grpSpPr>
        <p:sp>
          <p:nvSpPr>
            <p:cNvPr id="12" name="Rectangle 11"/>
            <p:cNvSpPr/>
            <p:nvPr/>
          </p:nvSpPr>
          <p:spPr bwMode="auto">
            <a:xfrm>
              <a:off x="3270250" y="6955631"/>
              <a:ext cx="2247900" cy="159105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bwMode="auto">
            <a:xfrm>
              <a:off x="4221858" y="7666931"/>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29"/>
          <p:cNvGrpSpPr/>
          <p:nvPr/>
        </p:nvGrpSpPr>
        <p:grpSpPr>
          <a:xfrm>
            <a:off x="5564633" y="6921028"/>
            <a:ext cx="2414016" cy="1591056"/>
            <a:chOff x="5584825" y="6955250"/>
            <a:chExt cx="2414016" cy="1591056"/>
          </a:xfrm>
        </p:grpSpPr>
        <p:sp>
          <p:nvSpPr>
            <p:cNvPr id="8" name="Rectangle 7"/>
            <p:cNvSpPr/>
            <p:nvPr/>
          </p:nvSpPr>
          <p:spPr bwMode="auto">
            <a:xfrm>
              <a:off x="5584825" y="6955250"/>
              <a:ext cx="2414016" cy="159105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bwMode="auto">
            <a:xfrm>
              <a:off x="6650733" y="7666931"/>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30"/>
          <p:cNvGrpSpPr/>
          <p:nvPr/>
        </p:nvGrpSpPr>
        <p:grpSpPr>
          <a:xfrm>
            <a:off x="8061324" y="6917531"/>
            <a:ext cx="2313432" cy="1591056"/>
            <a:chOff x="8061324" y="6955631"/>
            <a:chExt cx="2313432" cy="1591056"/>
          </a:xfrm>
        </p:grpSpPr>
        <p:sp>
          <p:nvSpPr>
            <p:cNvPr id="14" name="Rectangle 13"/>
            <p:cNvSpPr/>
            <p:nvPr/>
          </p:nvSpPr>
          <p:spPr bwMode="auto">
            <a:xfrm>
              <a:off x="8061324" y="6955631"/>
              <a:ext cx="2313432" cy="159105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bwMode="auto">
            <a:xfrm>
              <a:off x="9012933" y="7666931"/>
              <a:ext cx="239017" cy="231675"/>
            </a:xfrm>
            <a:prstGeom prst="ellipse">
              <a:avLst/>
            </a:prstGeom>
            <a:solidFill>
              <a:schemeClr val="tx1">
                <a:lumMod val="65000"/>
                <a:lumOff val="35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8" restart="whenNotActive" fill="hold" evtFilter="cancelBubble" nodeType="interactiveSeq">
                <p:stCondLst>
                  <p:cond evt="onClick" delay="0">
                    <p:tgtEl>
                      <p:spTgt spid="26"/>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14" restart="whenNotActive" fill="hold" evtFilter="cancelBubble" nodeType="interactiveSeq">
                <p:stCondLst>
                  <p:cond evt="onClick" delay="0">
                    <p:tgtEl>
                      <p:spTgt spid="2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20" restart="whenNotActive" fill="hold" evtFilter="cancelBubble" nodeType="interactiveSeq">
                <p:stCondLst>
                  <p:cond evt="onClick" delay="0">
                    <p:tgtEl>
                      <p:spTgt spid="2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6" restart="whenNotActive" fill="hold" evtFilter="cancelBubble" nodeType="interactiveSeq">
                <p:stCondLst>
                  <p:cond evt="onClick" delay="0">
                    <p:tgtEl>
                      <p:spTgt spid="27"/>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27"/>
                                        </p:tgtEl>
                                      </p:cBhvr>
                                    </p:animEffect>
                                    <p:set>
                                      <p:cBhvr>
                                        <p:cTn id="31"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32" restart="whenNotActive" fill="hold" evtFilter="cancelBubble" nodeType="interactiveSeq">
                <p:stCondLst>
                  <p:cond evt="onClick" delay="0">
                    <p:tgtEl>
                      <p:spTgt spid="30"/>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0"/>
                                        </p:tgtEl>
                                      </p:cBhvr>
                                    </p:animEffect>
                                    <p:set>
                                      <p:cBhvr>
                                        <p:cTn id="37"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25"/>
                                        </p:tgtEl>
                                      </p:cBhvr>
                                    </p:animEffect>
                                    <p:set>
                                      <p:cBhvr>
                                        <p:cTn id="4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8"/>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28"/>
                                        </p:tgtEl>
                                      </p:cBhvr>
                                    </p:animEffect>
                                    <p:set>
                                      <p:cBhvr>
                                        <p:cTn id="49"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31"/>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31"/>
                                        </p:tgtEl>
                                      </p:cBhvr>
                                    </p:animEffect>
                                    <p:set>
                                      <p:cBhvr>
                                        <p:cTn id="55"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Box 1"/>
          <p:cNvSpPr txBox="1">
            <a:spLocks noChangeArrowheads="1"/>
          </p:cNvSpPr>
          <p:nvPr/>
        </p:nvSpPr>
        <p:spPr bwMode="auto">
          <a:xfrm>
            <a:off x="813597" y="1107113"/>
            <a:ext cx="6924675"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How are these inequalities read?</a:t>
            </a:r>
          </a:p>
        </p:txBody>
      </p:sp>
      <p:sp>
        <p:nvSpPr>
          <p:cNvPr id="69635" name="TextBox 2"/>
          <p:cNvSpPr txBox="1">
            <a:spLocks noChangeArrowheads="1"/>
          </p:cNvSpPr>
          <p:nvPr/>
        </p:nvSpPr>
        <p:spPr bwMode="auto">
          <a:xfrm>
            <a:off x="808038" y="1955006"/>
            <a:ext cx="849788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&gt; </a:t>
            </a:r>
            <a:r>
              <a:rPr lang="en-US" sz="2400" b="1" dirty="0" smtClean="0">
                <a:solidFill>
                  <a:srgbClr val="0000FF"/>
                </a:solidFill>
              </a:rPr>
              <a:t>3    </a:t>
            </a:r>
            <a:r>
              <a:rPr lang="en-US" sz="2400" b="1" dirty="0">
                <a:solidFill>
                  <a:srgbClr val="0000FF"/>
                </a:solidFill>
              </a:rPr>
              <a:t>Two plus two is greater than 3</a:t>
            </a:r>
          </a:p>
        </p:txBody>
      </p:sp>
      <p:sp>
        <p:nvSpPr>
          <p:cNvPr id="69636" name="TextBox 3"/>
          <p:cNvSpPr txBox="1">
            <a:spLocks noChangeArrowheads="1"/>
          </p:cNvSpPr>
          <p:nvPr/>
        </p:nvSpPr>
        <p:spPr bwMode="auto">
          <a:xfrm>
            <a:off x="808038" y="3886993"/>
            <a:ext cx="1073308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 </a:t>
            </a:r>
            <a:r>
              <a:rPr lang="en-US" sz="2400" b="1" dirty="0" smtClean="0">
                <a:solidFill>
                  <a:srgbClr val="0000FF"/>
                </a:solidFill>
              </a:rPr>
              <a:t>4    </a:t>
            </a:r>
            <a:r>
              <a:rPr lang="en-US" sz="2400" b="1" dirty="0">
                <a:solidFill>
                  <a:srgbClr val="0000FF"/>
                </a:solidFill>
              </a:rPr>
              <a:t>Two plus two is greater than or equal to 4</a:t>
            </a:r>
          </a:p>
        </p:txBody>
      </p:sp>
      <p:sp>
        <p:nvSpPr>
          <p:cNvPr id="69637" name="TextBox 4"/>
          <p:cNvSpPr txBox="1">
            <a:spLocks noChangeArrowheads="1"/>
          </p:cNvSpPr>
          <p:nvPr/>
        </p:nvSpPr>
        <p:spPr bwMode="auto">
          <a:xfrm>
            <a:off x="793750" y="4920456"/>
            <a:ext cx="7891463"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&lt; </a:t>
            </a:r>
            <a:r>
              <a:rPr lang="en-US" sz="2400" b="1" dirty="0" smtClean="0">
                <a:solidFill>
                  <a:srgbClr val="0000FF"/>
                </a:solidFill>
              </a:rPr>
              <a:t>5    </a:t>
            </a:r>
            <a:r>
              <a:rPr lang="en-US" sz="2400" b="1" dirty="0">
                <a:solidFill>
                  <a:srgbClr val="0000FF"/>
                </a:solidFill>
              </a:rPr>
              <a:t>Two plus two is less than 5</a:t>
            </a:r>
          </a:p>
        </p:txBody>
      </p:sp>
      <p:sp>
        <p:nvSpPr>
          <p:cNvPr id="69638" name="TextBox 5"/>
          <p:cNvSpPr txBox="1">
            <a:spLocks noChangeArrowheads="1"/>
          </p:cNvSpPr>
          <p:nvPr/>
        </p:nvSpPr>
        <p:spPr bwMode="auto">
          <a:xfrm>
            <a:off x="793750" y="5893593"/>
            <a:ext cx="10126663"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 5    Two plus two is less than or equal to 5</a:t>
            </a:r>
          </a:p>
        </p:txBody>
      </p:sp>
      <p:sp>
        <p:nvSpPr>
          <p:cNvPr id="69639" name="TextBox 6"/>
          <p:cNvSpPr txBox="1">
            <a:spLocks noChangeArrowheads="1"/>
          </p:cNvSpPr>
          <p:nvPr/>
        </p:nvSpPr>
        <p:spPr bwMode="auto">
          <a:xfrm>
            <a:off x="808038" y="6928643"/>
            <a:ext cx="1018063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 </a:t>
            </a:r>
            <a:r>
              <a:rPr lang="en-US" sz="2400" b="1" dirty="0" smtClean="0">
                <a:solidFill>
                  <a:srgbClr val="0000FF"/>
                </a:solidFill>
              </a:rPr>
              <a:t>4    </a:t>
            </a:r>
            <a:r>
              <a:rPr lang="en-US" sz="2400" b="1" dirty="0">
                <a:solidFill>
                  <a:srgbClr val="0000FF"/>
                </a:solidFill>
              </a:rPr>
              <a:t>Two plus two is less than or equal to 4</a:t>
            </a:r>
          </a:p>
        </p:txBody>
      </p:sp>
      <p:sp>
        <p:nvSpPr>
          <p:cNvPr id="69640" name="TextBox 7"/>
          <p:cNvSpPr txBox="1">
            <a:spLocks noChangeArrowheads="1"/>
          </p:cNvSpPr>
          <p:nvPr/>
        </p:nvSpPr>
        <p:spPr bwMode="auto">
          <a:xfrm>
            <a:off x="808038" y="2867818"/>
            <a:ext cx="1073308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+ 2 </a:t>
            </a:r>
            <a:r>
              <a:rPr lang="en-US" sz="2400" b="1" u="sng" dirty="0">
                <a:solidFill>
                  <a:srgbClr val="0000FF"/>
                </a:solidFill>
              </a:rPr>
              <a:t>&gt;</a:t>
            </a:r>
            <a:r>
              <a:rPr lang="en-US" sz="2400" b="1" dirty="0">
                <a:solidFill>
                  <a:srgbClr val="0000FF"/>
                </a:solidFill>
              </a:rPr>
              <a:t> </a:t>
            </a:r>
            <a:r>
              <a:rPr lang="en-US" sz="2400" b="1" dirty="0" smtClean="0">
                <a:solidFill>
                  <a:srgbClr val="0000FF"/>
                </a:solidFill>
              </a:rPr>
              <a:t>3    </a:t>
            </a:r>
            <a:r>
              <a:rPr lang="en-US" sz="2400" b="1" dirty="0">
                <a:solidFill>
                  <a:srgbClr val="0000FF"/>
                </a:solidFill>
              </a:rPr>
              <a:t>Two plus two is greater than or equal to 3</a:t>
            </a:r>
          </a:p>
        </p:txBody>
      </p:sp>
      <p:grpSp>
        <p:nvGrpSpPr>
          <p:cNvPr id="69641" name="Group 10"/>
          <p:cNvGrpSpPr>
            <a:grpSpLocks/>
          </p:cNvGrpSpPr>
          <p:nvPr/>
        </p:nvGrpSpPr>
        <p:grpSpPr bwMode="auto">
          <a:xfrm>
            <a:off x="2260600" y="1878806"/>
            <a:ext cx="8526463" cy="776287"/>
            <a:chOff x="2096261" y="1117853"/>
            <a:chExt cx="7848600" cy="647702"/>
          </a:xfrm>
        </p:grpSpPr>
        <p:sp>
          <p:nvSpPr>
            <p:cNvPr id="9" name="Freeform 8"/>
            <p:cNvSpPr/>
            <p:nvPr/>
          </p:nvSpPr>
          <p:spPr>
            <a:xfrm>
              <a:off x="2159097" y="1117853"/>
              <a:ext cx="7722928" cy="647702"/>
            </a:xfrm>
            <a:custGeom>
              <a:avLst/>
              <a:gdLst/>
              <a:ahLst/>
              <a:cxnLst/>
              <a:rect l="0" t="0" r="0" b="0"/>
              <a:pathLst>
                <a:path w="7721601" h="647702">
                  <a:moveTo>
                    <a:pt x="0" y="0"/>
                  </a:moveTo>
                  <a:lnTo>
                    <a:pt x="7721600" y="0"/>
                  </a:lnTo>
                  <a:lnTo>
                    <a:pt x="7721600" y="647701"/>
                  </a:lnTo>
                  <a:lnTo>
                    <a:pt x="0" y="647701"/>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58" name="TextBox 9"/>
            <p:cNvSpPr txBox="1">
              <a:spLocks noChangeArrowheads="1"/>
            </p:cNvSpPr>
            <p:nvPr/>
          </p:nvSpPr>
          <p:spPr bwMode="auto">
            <a:xfrm>
              <a:off x="2096261" y="1117853"/>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rgbClr val="FFFFFF"/>
                  </a:solidFill>
                  <a:latin typeface="Arial - 22"/>
                </a:rPr>
                <a:t>lick to Reveal</a:t>
              </a:r>
              <a:r>
                <a:rPr lang="en-US" sz="1400" dirty="0">
                  <a:solidFill>
                    <a:srgbClr val="7B7BC0"/>
                  </a:solidFill>
                  <a:latin typeface="Times New Roman - 16"/>
                </a:rPr>
                <a:t> </a:t>
              </a:r>
            </a:p>
          </p:txBody>
        </p:sp>
      </p:grpSp>
      <p:grpSp>
        <p:nvGrpSpPr>
          <p:cNvPr id="69642" name="Group 13"/>
          <p:cNvGrpSpPr>
            <a:grpSpLocks/>
          </p:cNvGrpSpPr>
          <p:nvPr/>
        </p:nvGrpSpPr>
        <p:grpSpPr bwMode="auto">
          <a:xfrm>
            <a:off x="2271644" y="2851943"/>
            <a:ext cx="8526462" cy="776288"/>
            <a:chOff x="2082800" y="1930654"/>
            <a:chExt cx="7848600" cy="647701"/>
          </a:xfrm>
        </p:grpSpPr>
        <p:sp>
          <p:nvSpPr>
            <p:cNvPr id="12" name="Freeform 11"/>
            <p:cNvSpPr/>
            <p:nvPr/>
          </p:nvSpPr>
          <p:spPr>
            <a:xfrm>
              <a:off x="2145635" y="1930654"/>
              <a:ext cx="7722930" cy="647701"/>
            </a:xfrm>
            <a:custGeom>
              <a:avLst/>
              <a:gdLst/>
              <a:ahLst/>
              <a:cxnLst/>
              <a:rect l="0" t="0" r="0" b="0"/>
              <a:pathLst>
                <a:path w="7721601" h="647701">
                  <a:moveTo>
                    <a:pt x="0" y="0"/>
                  </a:moveTo>
                  <a:lnTo>
                    <a:pt x="7721600" y="0"/>
                  </a:lnTo>
                  <a:lnTo>
                    <a:pt x="7721600" y="647700"/>
                  </a:lnTo>
                  <a:lnTo>
                    <a:pt x="0" y="6477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56" name="TextBox 12"/>
            <p:cNvSpPr txBox="1">
              <a:spLocks noChangeArrowheads="1"/>
            </p:cNvSpPr>
            <p:nvPr/>
          </p:nvSpPr>
          <p:spPr bwMode="auto">
            <a:xfrm>
              <a:off x="2082800" y="1930654"/>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rgbClr val="FFFFFF"/>
                  </a:solidFill>
                  <a:latin typeface="Arial - 22"/>
                </a:rPr>
                <a:t>lick to Reveal</a:t>
              </a:r>
              <a:r>
                <a:rPr lang="en-US" sz="1400" dirty="0">
                  <a:solidFill>
                    <a:srgbClr val="7B7BC0"/>
                  </a:solidFill>
                  <a:latin typeface="Times New Roman - 16"/>
                </a:rPr>
                <a:t> </a:t>
              </a:r>
            </a:p>
          </p:txBody>
        </p:sp>
      </p:grpSp>
      <p:grpSp>
        <p:nvGrpSpPr>
          <p:cNvPr id="69643" name="Group 16"/>
          <p:cNvGrpSpPr>
            <a:grpSpLocks/>
          </p:cNvGrpSpPr>
          <p:nvPr/>
        </p:nvGrpSpPr>
        <p:grpSpPr bwMode="auto">
          <a:xfrm>
            <a:off x="2257356" y="3833018"/>
            <a:ext cx="8526463" cy="776288"/>
            <a:chOff x="2070100" y="2749804"/>
            <a:chExt cx="7848600" cy="647700"/>
          </a:xfrm>
        </p:grpSpPr>
        <p:sp>
          <p:nvSpPr>
            <p:cNvPr id="15" name="Freeform 14"/>
            <p:cNvSpPr/>
            <p:nvPr/>
          </p:nvSpPr>
          <p:spPr>
            <a:xfrm>
              <a:off x="2132936" y="2749804"/>
              <a:ext cx="7722928" cy="647700"/>
            </a:xfrm>
            <a:custGeom>
              <a:avLst/>
              <a:gdLst/>
              <a:ahLst/>
              <a:cxnLst/>
              <a:rect l="0" t="0" r="0" b="0"/>
              <a:pathLst>
                <a:path w="7721601" h="647700">
                  <a:moveTo>
                    <a:pt x="0" y="0"/>
                  </a:moveTo>
                  <a:lnTo>
                    <a:pt x="7721600" y="0"/>
                  </a:lnTo>
                  <a:lnTo>
                    <a:pt x="7721600" y="647699"/>
                  </a:lnTo>
                  <a:lnTo>
                    <a:pt x="0" y="647699"/>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54" name="TextBox 15"/>
            <p:cNvSpPr txBox="1">
              <a:spLocks noChangeArrowheads="1"/>
            </p:cNvSpPr>
            <p:nvPr/>
          </p:nvSpPr>
          <p:spPr bwMode="auto">
            <a:xfrm>
              <a:off x="2070100" y="2749804"/>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rgbClr val="FFFFFF"/>
                  </a:solidFill>
                  <a:latin typeface="Arial - 22"/>
                </a:rPr>
                <a:t>lick to Reveal</a:t>
              </a:r>
              <a:r>
                <a:rPr lang="en-US" sz="1400" dirty="0">
                  <a:solidFill>
                    <a:srgbClr val="7B7BC0"/>
                  </a:solidFill>
                  <a:latin typeface="Times New Roman - 16"/>
                </a:rPr>
                <a:t> </a:t>
              </a:r>
            </a:p>
          </p:txBody>
        </p:sp>
      </p:grpSp>
      <p:grpSp>
        <p:nvGrpSpPr>
          <p:cNvPr id="69644" name="Group 19"/>
          <p:cNvGrpSpPr>
            <a:grpSpLocks/>
          </p:cNvGrpSpPr>
          <p:nvPr/>
        </p:nvGrpSpPr>
        <p:grpSpPr bwMode="auto">
          <a:xfrm>
            <a:off x="2257356" y="4852193"/>
            <a:ext cx="8526463" cy="774700"/>
            <a:chOff x="2070100" y="3600703"/>
            <a:chExt cx="7848600" cy="647701"/>
          </a:xfrm>
        </p:grpSpPr>
        <p:sp>
          <p:nvSpPr>
            <p:cNvPr id="18" name="Freeform 17"/>
            <p:cNvSpPr/>
            <p:nvPr/>
          </p:nvSpPr>
          <p:spPr>
            <a:xfrm>
              <a:off x="2132936" y="3600703"/>
              <a:ext cx="7722928" cy="647701"/>
            </a:xfrm>
            <a:custGeom>
              <a:avLst/>
              <a:gdLst/>
              <a:ahLst/>
              <a:cxnLst/>
              <a:rect l="0" t="0" r="0" b="0"/>
              <a:pathLst>
                <a:path w="7721601" h="647701">
                  <a:moveTo>
                    <a:pt x="0" y="0"/>
                  </a:moveTo>
                  <a:lnTo>
                    <a:pt x="7721600" y="0"/>
                  </a:lnTo>
                  <a:lnTo>
                    <a:pt x="7721600" y="647700"/>
                  </a:lnTo>
                  <a:lnTo>
                    <a:pt x="0" y="6477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52" name="TextBox 18"/>
            <p:cNvSpPr txBox="1">
              <a:spLocks noChangeArrowheads="1"/>
            </p:cNvSpPr>
            <p:nvPr/>
          </p:nvSpPr>
          <p:spPr bwMode="auto">
            <a:xfrm>
              <a:off x="2070100" y="3600703"/>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chemeClr val="bg1"/>
                  </a:solidFill>
                  <a:latin typeface="Arial - 22"/>
                </a:rPr>
                <a:t>l</a:t>
              </a:r>
              <a:r>
                <a:rPr lang="en-US" sz="1900" b="1" dirty="0">
                  <a:solidFill>
                    <a:srgbClr val="FFFFFF"/>
                  </a:solidFill>
                  <a:latin typeface="Arial - 22"/>
                </a:rPr>
                <a:t>ick to Reveal</a:t>
              </a:r>
              <a:r>
                <a:rPr lang="en-US" sz="1400" dirty="0">
                  <a:solidFill>
                    <a:srgbClr val="7B7BC0"/>
                  </a:solidFill>
                  <a:latin typeface="Times New Roman - 16"/>
                </a:rPr>
                <a:t> </a:t>
              </a:r>
            </a:p>
          </p:txBody>
        </p:sp>
      </p:grpSp>
      <p:grpSp>
        <p:nvGrpSpPr>
          <p:cNvPr id="69645" name="Group 22"/>
          <p:cNvGrpSpPr>
            <a:grpSpLocks/>
          </p:cNvGrpSpPr>
          <p:nvPr/>
        </p:nvGrpSpPr>
        <p:grpSpPr bwMode="auto">
          <a:xfrm>
            <a:off x="2244656" y="5855493"/>
            <a:ext cx="8524875" cy="776288"/>
            <a:chOff x="2057400" y="4438903"/>
            <a:chExt cx="7848600" cy="647701"/>
          </a:xfrm>
        </p:grpSpPr>
        <p:sp>
          <p:nvSpPr>
            <p:cNvPr id="21" name="Freeform 20"/>
            <p:cNvSpPr/>
            <p:nvPr/>
          </p:nvSpPr>
          <p:spPr>
            <a:xfrm>
              <a:off x="2120248" y="4438903"/>
              <a:ext cx="7722905" cy="647701"/>
            </a:xfrm>
            <a:custGeom>
              <a:avLst/>
              <a:gdLst/>
              <a:ahLst/>
              <a:cxnLst/>
              <a:rect l="0" t="0" r="0" b="0"/>
              <a:pathLst>
                <a:path w="7721601" h="647701">
                  <a:moveTo>
                    <a:pt x="0" y="0"/>
                  </a:moveTo>
                  <a:lnTo>
                    <a:pt x="7721600" y="0"/>
                  </a:lnTo>
                  <a:lnTo>
                    <a:pt x="7721600" y="647700"/>
                  </a:lnTo>
                  <a:lnTo>
                    <a:pt x="0" y="6477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50" name="TextBox 21"/>
            <p:cNvSpPr txBox="1">
              <a:spLocks noChangeArrowheads="1"/>
            </p:cNvSpPr>
            <p:nvPr/>
          </p:nvSpPr>
          <p:spPr bwMode="auto">
            <a:xfrm>
              <a:off x="2057400" y="4438903"/>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rgbClr val="FFFFFF"/>
                  </a:solidFill>
                  <a:latin typeface="Arial - 22"/>
                </a:rPr>
                <a:t>lick to Reveal</a:t>
              </a:r>
              <a:r>
                <a:rPr lang="en-US" sz="1400" dirty="0">
                  <a:solidFill>
                    <a:srgbClr val="7B7BC0"/>
                  </a:solidFill>
                  <a:latin typeface="Times New Roman - 16"/>
                </a:rPr>
                <a:t> </a:t>
              </a:r>
            </a:p>
          </p:txBody>
        </p:sp>
      </p:grpSp>
      <p:grpSp>
        <p:nvGrpSpPr>
          <p:cNvPr id="69646" name="Group 25"/>
          <p:cNvGrpSpPr>
            <a:grpSpLocks/>
          </p:cNvGrpSpPr>
          <p:nvPr/>
        </p:nvGrpSpPr>
        <p:grpSpPr bwMode="auto">
          <a:xfrm>
            <a:off x="2241550" y="6915149"/>
            <a:ext cx="8526463" cy="774700"/>
            <a:chOff x="2070100" y="5302503"/>
            <a:chExt cx="7848600" cy="647701"/>
          </a:xfrm>
        </p:grpSpPr>
        <p:sp>
          <p:nvSpPr>
            <p:cNvPr id="24" name="Freeform 23"/>
            <p:cNvSpPr/>
            <p:nvPr/>
          </p:nvSpPr>
          <p:spPr>
            <a:xfrm>
              <a:off x="2132936" y="5302503"/>
              <a:ext cx="7722928" cy="647701"/>
            </a:xfrm>
            <a:custGeom>
              <a:avLst/>
              <a:gdLst/>
              <a:ahLst/>
              <a:cxnLst/>
              <a:rect l="0" t="0" r="0" b="0"/>
              <a:pathLst>
                <a:path w="7721601" h="647701">
                  <a:moveTo>
                    <a:pt x="0" y="0"/>
                  </a:moveTo>
                  <a:lnTo>
                    <a:pt x="7721600" y="0"/>
                  </a:lnTo>
                  <a:lnTo>
                    <a:pt x="7721600" y="647700"/>
                  </a:lnTo>
                  <a:lnTo>
                    <a:pt x="0" y="6477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648" name="TextBox 24"/>
            <p:cNvSpPr txBox="1">
              <a:spLocks noChangeArrowheads="1"/>
            </p:cNvSpPr>
            <p:nvPr/>
          </p:nvSpPr>
          <p:spPr bwMode="auto">
            <a:xfrm>
              <a:off x="2070100" y="5302503"/>
              <a:ext cx="7848600" cy="616881"/>
            </a:xfrm>
            <a:prstGeom prst="rect">
              <a:avLst/>
            </a:prstGeom>
            <a:noFill/>
            <a:ln w="9525">
              <a:noFill/>
              <a:miter lim="800000"/>
              <a:headEnd/>
              <a:tailEnd/>
            </a:ln>
          </p:spPr>
          <p:txBody>
            <a:bodyPr>
              <a:spAutoFit/>
            </a:bodyPr>
            <a:lstStyle/>
            <a:p>
              <a:pPr algn="ctr"/>
              <a:endParaRPr lang="en-US" dirty="0">
                <a:latin typeface="Calibri" pitchFamily="34" charset="0"/>
              </a:endParaRPr>
            </a:p>
            <a:p>
              <a:pPr algn="ctr"/>
              <a:r>
                <a:rPr lang="en-US" b="1" dirty="0">
                  <a:solidFill>
                    <a:schemeClr val="bg1"/>
                  </a:solidFill>
                  <a:latin typeface="Calibri" pitchFamily="34" charset="0"/>
                </a:rPr>
                <a:t>C</a:t>
              </a:r>
              <a:r>
                <a:rPr lang="en-US" sz="1900" b="1" dirty="0">
                  <a:solidFill>
                    <a:srgbClr val="FFFFFF"/>
                  </a:solidFill>
                  <a:latin typeface="Arial - 22"/>
                </a:rPr>
                <a:t>lick to Reveal</a:t>
              </a:r>
              <a:r>
                <a:rPr lang="en-US" sz="1400" dirty="0">
                  <a:solidFill>
                    <a:srgbClr val="7B7BC0"/>
                  </a:solidFill>
                  <a:latin typeface="Times New Roman - 16"/>
                </a:rPr>
                <a:t> </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9641"/>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9641"/>
                                        </p:tgtEl>
                                      </p:cBhvr>
                                    </p:animEffect>
                                    <p:set>
                                      <p:cBhvr>
                                        <p:cTn id="7" dur="1" fill="hold">
                                          <p:stCondLst>
                                            <p:cond delay="1999"/>
                                          </p:stCondLst>
                                        </p:cTn>
                                        <p:tgtEl>
                                          <p:spTgt spid="69641"/>
                                        </p:tgtEl>
                                        <p:attrNameLst>
                                          <p:attrName>style.visibility</p:attrName>
                                        </p:attrNameLst>
                                      </p:cBhvr>
                                      <p:to>
                                        <p:strVal val="hidden"/>
                                      </p:to>
                                    </p:set>
                                  </p:childTnLst>
                                </p:cTn>
                              </p:par>
                            </p:childTnLst>
                          </p:cTn>
                        </p:par>
                      </p:childTnLst>
                    </p:cTn>
                  </p:par>
                </p:childTnLst>
              </p:cTn>
              <p:nextCondLst>
                <p:cond evt="onClick" delay="0">
                  <p:tgtEl>
                    <p:spTgt spid="69641"/>
                  </p:tgtEl>
                </p:cond>
              </p:nextCondLst>
            </p:seq>
            <p:seq concurrent="1" nextAc="seek">
              <p:cTn id="8" restart="whenNotActive" fill="hold" evtFilter="cancelBubble" nodeType="interactiveSeq">
                <p:stCondLst>
                  <p:cond evt="onClick" delay="0">
                    <p:tgtEl>
                      <p:spTgt spid="69642"/>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69642"/>
                                        </p:tgtEl>
                                      </p:cBhvr>
                                    </p:animEffect>
                                    <p:set>
                                      <p:cBhvr>
                                        <p:cTn id="13" dur="1" fill="hold">
                                          <p:stCondLst>
                                            <p:cond delay="1999"/>
                                          </p:stCondLst>
                                        </p:cTn>
                                        <p:tgtEl>
                                          <p:spTgt spid="69642"/>
                                        </p:tgtEl>
                                        <p:attrNameLst>
                                          <p:attrName>style.visibility</p:attrName>
                                        </p:attrNameLst>
                                      </p:cBhvr>
                                      <p:to>
                                        <p:strVal val="hidden"/>
                                      </p:to>
                                    </p:set>
                                  </p:childTnLst>
                                </p:cTn>
                              </p:par>
                            </p:childTnLst>
                          </p:cTn>
                        </p:par>
                      </p:childTnLst>
                    </p:cTn>
                  </p:par>
                </p:childTnLst>
              </p:cTn>
              <p:nextCondLst>
                <p:cond evt="onClick" delay="0">
                  <p:tgtEl>
                    <p:spTgt spid="69642"/>
                  </p:tgtEl>
                </p:cond>
              </p:nextCondLst>
            </p:seq>
            <p:seq concurrent="1" nextAc="seek">
              <p:cTn id="14" restart="whenNotActive" fill="hold" evtFilter="cancelBubble" nodeType="interactiveSeq">
                <p:stCondLst>
                  <p:cond evt="onClick" delay="0">
                    <p:tgtEl>
                      <p:spTgt spid="69643"/>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69643"/>
                                        </p:tgtEl>
                                      </p:cBhvr>
                                    </p:animEffect>
                                    <p:set>
                                      <p:cBhvr>
                                        <p:cTn id="19" dur="1" fill="hold">
                                          <p:stCondLst>
                                            <p:cond delay="1999"/>
                                          </p:stCondLst>
                                        </p:cTn>
                                        <p:tgtEl>
                                          <p:spTgt spid="69643"/>
                                        </p:tgtEl>
                                        <p:attrNameLst>
                                          <p:attrName>style.visibility</p:attrName>
                                        </p:attrNameLst>
                                      </p:cBhvr>
                                      <p:to>
                                        <p:strVal val="hidden"/>
                                      </p:to>
                                    </p:set>
                                  </p:childTnLst>
                                </p:cTn>
                              </p:par>
                            </p:childTnLst>
                          </p:cTn>
                        </p:par>
                      </p:childTnLst>
                    </p:cTn>
                  </p:par>
                </p:childTnLst>
              </p:cTn>
              <p:nextCondLst>
                <p:cond evt="onClick" delay="0">
                  <p:tgtEl>
                    <p:spTgt spid="69643"/>
                  </p:tgtEl>
                </p:cond>
              </p:nextCondLst>
            </p:seq>
            <p:seq concurrent="1" nextAc="seek">
              <p:cTn id="20" restart="whenNotActive" fill="hold" evtFilter="cancelBubble" nodeType="interactiveSeq">
                <p:stCondLst>
                  <p:cond evt="onClick" delay="0">
                    <p:tgtEl>
                      <p:spTgt spid="69644"/>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2000"/>
                                        <p:tgtEl>
                                          <p:spTgt spid="69644"/>
                                        </p:tgtEl>
                                      </p:cBhvr>
                                    </p:animEffect>
                                    <p:set>
                                      <p:cBhvr>
                                        <p:cTn id="25" dur="1" fill="hold">
                                          <p:stCondLst>
                                            <p:cond delay="1999"/>
                                          </p:stCondLst>
                                        </p:cTn>
                                        <p:tgtEl>
                                          <p:spTgt spid="69644"/>
                                        </p:tgtEl>
                                        <p:attrNameLst>
                                          <p:attrName>style.visibility</p:attrName>
                                        </p:attrNameLst>
                                      </p:cBhvr>
                                      <p:to>
                                        <p:strVal val="hidden"/>
                                      </p:to>
                                    </p:set>
                                  </p:childTnLst>
                                </p:cTn>
                              </p:par>
                            </p:childTnLst>
                          </p:cTn>
                        </p:par>
                      </p:childTnLst>
                    </p:cTn>
                  </p:par>
                </p:childTnLst>
              </p:cTn>
              <p:nextCondLst>
                <p:cond evt="onClick" delay="0">
                  <p:tgtEl>
                    <p:spTgt spid="69644"/>
                  </p:tgtEl>
                </p:cond>
              </p:nextCondLst>
            </p:seq>
            <p:seq concurrent="1" nextAc="seek">
              <p:cTn id="26" restart="whenNotActive" fill="hold" evtFilter="cancelBubble" nodeType="interactiveSeq">
                <p:stCondLst>
                  <p:cond evt="onClick" delay="0">
                    <p:tgtEl>
                      <p:spTgt spid="69645"/>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69645"/>
                                        </p:tgtEl>
                                      </p:cBhvr>
                                    </p:animEffect>
                                    <p:set>
                                      <p:cBhvr>
                                        <p:cTn id="31" dur="1" fill="hold">
                                          <p:stCondLst>
                                            <p:cond delay="1999"/>
                                          </p:stCondLst>
                                        </p:cTn>
                                        <p:tgtEl>
                                          <p:spTgt spid="69645"/>
                                        </p:tgtEl>
                                        <p:attrNameLst>
                                          <p:attrName>style.visibility</p:attrName>
                                        </p:attrNameLst>
                                      </p:cBhvr>
                                      <p:to>
                                        <p:strVal val="hidden"/>
                                      </p:to>
                                    </p:set>
                                  </p:childTnLst>
                                </p:cTn>
                              </p:par>
                            </p:childTnLst>
                          </p:cTn>
                        </p:par>
                      </p:childTnLst>
                    </p:cTn>
                  </p:par>
                </p:childTnLst>
              </p:cTn>
              <p:nextCondLst>
                <p:cond evt="onClick" delay="0">
                  <p:tgtEl>
                    <p:spTgt spid="69645"/>
                  </p:tgtEl>
                </p:cond>
              </p:nextCondLst>
            </p:seq>
            <p:seq concurrent="1" nextAc="seek">
              <p:cTn id="32" restart="whenNotActive" fill="hold" evtFilter="cancelBubble" nodeType="interactiveSeq">
                <p:stCondLst>
                  <p:cond evt="onClick" delay="0">
                    <p:tgtEl>
                      <p:spTgt spid="69646"/>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69646"/>
                                        </p:tgtEl>
                                      </p:cBhvr>
                                    </p:animEffect>
                                    <p:set>
                                      <p:cBhvr>
                                        <p:cTn id="37" dur="1" fill="hold">
                                          <p:stCondLst>
                                            <p:cond delay="1999"/>
                                          </p:stCondLst>
                                        </p:cTn>
                                        <p:tgtEl>
                                          <p:spTgt spid="69646"/>
                                        </p:tgtEl>
                                        <p:attrNameLst>
                                          <p:attrName>style.visibility</p:attrName>
                                        </p:attrNameLst>
                                      </p:cBhvr>
                                      <p:to>
                                        <p:strVal val="hidden"/>
                                      </p:to>
                                    </p:set>
                                  </p:childTnLst>
                                </p:cTn>
                              </p:par>
                            </p:childTnLst>
                          </p:cTn>
                        </p:par>
                      </p:childTnLst>
                    </p:cTn>
                  </p:par>
                </p:childTnLst>
              </p:cTn>
              <p:nextCondLst>
                <p:cond evt="onClick" delay="0">
                  <p:tgtEl>
                    <p:spTgt spid="69646"/>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Box 1"/>
          <p:cNvSpPr txBox="1">
            <a:spLocks noChangeArrowheads="1"/>
          </p:cNvSpPr>
          <p:nvPr/>
        </p:nvSpPr>
        <p:spPr bwMode="auto">
          <a:xfrm>
            <a:off x="0" y="912191"/>
            <a:ext cx="11036300" cy="661815"/>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Writing inequalities</a:t>
            </a:r>
          </a:p>
        </p:txBody>
      </p:sp>
      <p:sp>
        <p:nvSpPr>
          <p:cNvPr id="70659" name="TextBox 2"/>
          <p:cNvSpPr txBox="1">
            <a:spLocks noChangeArrowheads="1"/>
          </p:cNvSpPr>
          <p:nvPr/>
        </p:nvSpPr>
        <p:spPr bwMode="auto">
          <a:xfrm>
            <a:off x="836612" y="2000076"/>
            <a:ext cx="10015538"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Let's translate each statement into an inequality.</a:t>
            </a:r>
          </a:p>
        </p:txBody>
      </p:sp>
      <p:sp>
        <p:nvSpPr>
          <p:cNvPr id="70660" name="TextBox 3"/>
          <p:cNvSpPr txBox="1">
            <a:spLocks noChangeArrowheads="1"/>
          </p:cNvSpPr>
          <p:nvPr/>
        </p:nvSpPr>
        <p:spPr bwMode="auto">
          <a:xfrm>
            <a:off x="1141412" y="3400251"/>
            <a:ext cx="3668713"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x is less than 10</a:t>
            </a:r>
          </a:p>
        </p:txBody>
      </p:sp>
      <p:sp>
        <p:nvSpPr>
          <p:cNvPr id="70661" name="TextBox 4"/>
          <p:cNvSpPr txBox="1">
            <a:spLocks noChangeArrowheads="1"/>
          </p:cNvSpPr>
          <p:nvPr/>
        </p:nvSpPr>
        <p:spPr bwMode="auto">
          <a:xfrm>
            <a:off x="1100137" y="6851476"/>
            <a:ext cx="6456363"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20 is greater than or equal to y</a:t>
            </a:r>
          </a:p>
        </p:txBody>
      </p:sp>
      <p:cxnSp>
        <p:nvCxnSpPr>
          <p:cNvPr id="6" name="Straight Connector 5"/>
          <p:cNvCxnSpPr/>
          <p:nvPr/>
        </p:nvCxnSpPr>
        <p:spPr>
          <a:xfrm>
            <a:off x="1333500" y="4024139"/>
            <a:ext cx="0" cy="1017587"/>
          </a:xfrm>
          <a:prstGeom prst="line">
            <a:avLst/>
          </a:prstGeom>
          <a:ln w="38100" cap="flat" cmpd="sng" algn="ctr">
            <a:solidFill>
              <a:srgbClr val="0000FF"/>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60750" y="3992389"/>
            <a:ext cx="0" cy="1004887"/>
          </a:xfrm>
          <a:prstGeom prst="line">
            <a:avLst/>
          </a:prstGeom>
          <a:ln w="38100" cap="flat" cmpd="sng" algn="ctr">
            <a:solidFill>
              <a:srgbClr val="0000FF"/>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70664" name="TextBox 7"/>
          <p:cNvSpPr txBox="1">
            <a:spLocks noChangeArrowheads="1"/>
          </p:cNvSpPr>
          <p:nvPr/>
        </p:nvSpPr>
        <p:spPr bwMode="auto">
          <a:xfrm>
            <a:off x="1154112" y="5437014"/>
            <a:ext cx="690563"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x</a:t>
            </a:r>
          </a:p>
        </p:txBody>
      </p:sp>
      <p:sp>
        <p:nvSpPr>
          <p:cNvPr id="70665" name="TextBox 8"/>
          <p:cNvSpPr txBox="1">
            <a:spLocks noChangeArrowheads="1"/>
          </p:cNvSpPr>
          <p:nvPr/>
        </p:nvSpPr>
        <p:spPr bwMode="auto">
          <a:xfrm>
            <a:off x="2333625" y="5460206"/>
            <a:ext cx="746125"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&lt;</a:t>
            </a:r>
          </a:p>
        </p:txBody>
      </p:sp>
      <p:sp>
        <p:nvSpPr>
          <p:cNvPr id="70666" name="TextBox 9"/>
          <p:cNvSpPr txBox="1">
            <a:spLocks noChangeArrowheads="1"/>
          </p:cNvSpPr>
          <p:nvPr/>
        </p:nvSpPr>
        <p:spPr bwMode="auto">
          <a:xfrm>
            <a:off x="3232150" y="5440257"/>
            <a:ext cx="938212"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10</a:t>
            </a:r>
          </a:p>
        </p:txBody>
      </p:sp>
      <p:sp>
        <p:nvSpPr>
          <p:cNvPr id="70667" name="TextBox 10"/>
          <p:cNvSpPr txBox="1">
            <a:spLocks noChangeArrowheads="1"/>
          </p:cNvSpPr>
          <p:nvPr/>
        </p:nvSpPr>
        <p:spPr bwMode="auto">
          <a:xfrm>
            <a:off x="6934200" y="3382857"/>
            <a:ext cx="1793875"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words </a:t>
            </a:r>
          </a:p>
        </p:txBody>
      </p:sp>
      <p:cxnSp>
        <p:nvCxnSpPr>
          <p:cNvPr id="12" name="Straight Connector 11"/>
          <p:cNvCxnSpPr/>
          <p:nvPr/>
        </p:nvCxnSpPr>
        <p:spPr>
          <a:xfrm>
            <a:off x="7672387" y="3962226"/>
            <a:ext cx="0" cy="928688"/>
          </a:xfrm>
          <a:prstGeom prst="line">
            <a:avLst/>
          </a:prstGeom>
          <a:ln w="38100" cap="flat" cmpd="sng" algn="ctr">
            <a:solidFill>
              <a:srgbClr val="0000FF"/>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70669" name="TextBox 12"/>
          <p:cNvSpPr txBox="1">
            <a:spLocks noChangeArrowheads="1"/>
          </p:cNvSpPr>
          <p:nvPr/>
        </p:nvSpPr>
        <p:spPr bwMode="auto">
          <a:xfrm>
            <a:off x="5651500" y="5133801"/>
            <a:ext cx="4441825"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inequality statement</a:t>
            </a:r>
          </a:p>
        </p:txBody>
      </p:sp>
      <p:sp>
        <p:nvSpPr>
          <p:cNvPr id="70670" name="TextBox 13"/>
          <p:cNvSpPr txBox="1">
            <a:spLocks noChangeArrowheads="1"/>
          </p:cNvSpPr>
          <p:nvPr/>
        </p:nvSpPr>
        <p:spPr bwMode="auto">
          <a:xfrm>
            <a:off x="7762875" y="4190826"/>
            <a:ext cx="2703512"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translate to</a:t>
            </a:r>
          </a:p>
        </p:txBody>
      </p:sp>
      <p:cxnSp>
        <p:nvCxnSpPr>
          <p:cNvPr id="15" name="Straight Connector 14"/>
          <p:cNvCxnSpPr/>
          <p:nvPr/>
        </p:nvCxnSpPr>
        <p:spPr>
          <a:xfrm>
            <a:off x="1762125" y="3992389"/>
            <a:ext cx="1476375" cy="0"/>
          </a:xfrm>
          <a:prstGeom prst="line">
            <a:avLst/>
          </a:prstGeom>
          <a:ln w="381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46350" y="4008264"/>
            <a:ext cx="0" cy="1033462"/>
          </a:xfrm>
          <a:prstGeom prst="line">
            <a:avLst/>
          </a:prstGeom>
          <a:ln w="381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70673" name="TextBox 16"/>
          <p:cNvSpPr txBox="1">
            <a:spLocks noChangeArrowheads="1"/>
          </p:cNvSpPr>
          <p:nvPr/>
        </p:nvSpPr>
        <p:spPr bwMode="auto">
          <a:xfrm>
            <a:off x="1071562" y="8478664"/>
            <a:ext cx="938213"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20</a:t>
            </a:r>
          </a:p>
        </p:txBody>
      </p:sp>
      <p:sp>
        <p:nvSpPr>
          <p:cNvPr id="70674" name="TextBox 17"/>
          <p:cNvSpPr txBox="1">
            <a:spLocks noChangeArrowheads="1"/>
          </p:cNvSpPr>
          <p:nvPr/>
        </p:nvSpPr>
        <p:spPr bwMode="auto">
          <a:xfrm>
            <a:off x="3325813" y="8508206"/>
            <a:ext cx="744537" cy="477149"/>
          </a:xfrm>
          <a:prstGeom prst="rect">
            <a:avLst/>
          </a:prstGeom>
          <a:noFill/>
          <a:ln w="9525">
            <a:noFill/>
            <a:miter lim="800000"/>
            <a:headEnd/>
            <a:tailEnd/>
          </a:ln>
        </p:spPr>
        <p:txBody>
          <a:bodyPr lIns="106774" tIns="53387" rIns="106774" bIns="53387">
            <a:spAutoFit/>
          </a:bodyPr>
          <a:lstStyle/>
          <a:p>
            <a:r>
              <a:rPr lang="en-US" sz="2400" b="1" u="sng">
                <a:solidFill>
                  <a:srgbClr val="0000FF"/>
                </a:solidFill>
              </a:rPr>
              <a:t>&gt;</a:t>
            </a:r>
          </a:p>
        </p:txBody>
      </p:sp>
      <p:sp>
        <p:nvSpPr>
          <p:cNvPr id="70675" name="TextBox 18"/>
          <p:cNvSpPr txBox="1">
            <a:spLocks noChangeArrowheads="1"/>
          </p:cNvSpPr>
          <p:nvPr/>
        </p:nvSpPr>
        <p:spPr bwMode="auto">
          <a:xfrm>
            <a:off x="5289550" y="8524701"/>
            <a:ext cx="717550"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y</a:t>
            </a:r>
          </a:p>
        </p:txBody>
      </p:sp>
      <p:cxnSp>
        <p:nvCxnSpPr>
          <p:cNvPr id="20" name="Straight Connector 19"/>
          <p:cNvCxnSpPr/>
          <p:nvPr/>
        </p:nvCxnSpPr>
        <p:spPr>
          <a:xfrm>
            <a:off x="1403350" y="7338839"/>
            <a:ext cx="0" cy="1019175"/>
          </a:xfrm>
          <a:prstGeom prst="line">
            <a:avLst/>
          </a:prstGeom>
          <a:ln w="38100" cap="flat" cmpd="sng" algn="ctr">
            <a:solidFill>
              <a:srgbClr val="0000FF"/>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18150" y="7429326"/>
            <a:ext cx="0" cy="1019175"/>
          </a:xfrm>
          <a:prstGeom prst="line">
            <a:avLst/>
          </a:prstGeom>
          <a:ln w="38100" cap="flat" cmpd="sng" algn="ctr">
            <a:solidFill>
              <a:srgbClr val="0000FF"/>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09775" y="7415039"/>
            <a:ext cx="2974975" cy="14287"/>
          </a:xfrm>
          <a:prstGeom prst="line">
            <a:avLst/>
          </a:prstGeom>
          <a:ln w="38100" cap="flat" cmpd="sng" algn="ctr">
            <a:solidFill>
              <a:srgbClr val="0000FF"/>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460750" y="7415039"/>
            <a:ext cx="0" cy="1033462"/>
          </a:xfrm>
          <a:prstGeom prst="line">
            <a:avLst/>
          </a:prstGeom>
          <a:ln w="381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2665414"/>
            <a:ext cx="11036300" cy="746680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Box 1"/>
          <p:cNvSpPr txBox="1">
            <a:spLocks noChangeArrowheads="1"/>
          </p:cNvSpPr>
          <p:nvPr/>
        </p:nvSpPr>
        <p:spPr bwMode="auto">
          <a:xfrm>
            <a:off x="826882" y="1060484"/>
            <a:ext cx="215265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Try These:</a:t>
            </a:r>
          </a:p>
        </p:txBody>
      </p:sp>
      <p:sp>
        <p:nvSpPr>
          <p:cNvPr id="71683" name="TextBox 2"/>
          <p:cNvSpPr txBox="1">
            <a:spLocks noChangeArrowheads="1"/>
          </p:cNvSpPr>
          <p:nvPr/>
        </p:nvSpPr>
        <p:spPr bwMode="auto">
          <a:xfrm>
            <a:off x="830194" y="1969347"/>
            <a:ext cx="10485438" cy="638645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1.  14 is greater than a</a:t>
            </a:r>
          </a:p>
          <a:p>
            <a:endParaRPr lang="en-US" sz="2400" b="1" dirty="0">
              <a:solidFill>
                <a:srgbClr val="0000FF"/>
              </a:solidFill>
            </a:endParaRPr>
          </a:p>
          <a:p>
            <a:r>
              <a:rPr lang="en-US" sz="2400" b="1" dirty="0">
                <a:solidFill>
                  <a:srgbClr val="0000FF"/>
                </a:solidFill>
              </a:rPr>
              <a:t>2.  b is less than or equal to 8</a:t>
            </a:r>
          </a:p>
          <a:p>
            <a:endParaRPr lang="en-US" sz="2400" b="1" dirty="0">
              <a:solidFill>
                <a:srgbClr val="0000FF"/>
              </a:solidFill>
            </a:endParaRPr>
          </a:p>
          <a:p>
            <a:r>
              <a:rPr lang="en-US" sz="2400" b="1" dirty="0">
                <a:solidFill>
                  <a:srgbClr val="0000FF"/>
                </a:solidFill>
              </a:rPr>
              <a:t>3.  6 is less than the product of f and 20</a:t>
            </a:r>
          </a:p>
          <a:p>
            <a:endParaRPr lang="en-US" sz="2400" b="1" dirty="0">
              <a:solidFill>
                <a:srgbClr val="0000FF"/>
              </a:solidFill>
            </a:endParaRPr>
          </a:p>
          <a:p>
            <a:r>
              <a:rPr lang="en-US" sz="2400" b="1" dirty="0">
                <a:solidFill>
                  <a:srgbClr val="0000FF"/>
                </a:solidFill>
              </a:rPr>
              <a:t>4.  The sum of t and 9 is greater than or equal to 36</a:t>
            </a:r>
          </a:p>
          <a:p>
            <a:endParaRPr lang="en-US" sz="2400" b="1" dirty="0">
              <a:solidFill>
                <a:srgbClr val="0000FF"/>
              </a:solidFill>
            </a:endParaRPr>
          </a:p>
          <a:p>
            <a:r>
              <a:rPr lang="en-US" sz="2400" b="1" dirty="0">
                <a:solidFill>
                  <a:srgbClr val="0000FF"/>
                </a:solidFill>
              </a:rPr>
              <a:t>5.  7 more than w is less than or equal to 10</a:t>
            </a:r>
          </a:p>
          <a:p>
            <a:endParaRPr lang="en-US" sz="2400" b="1" dirty="0">
              <a:solidFill>
                <a:srgbClr val="0000FF"/>
              </a:solidFill>
            </a:endParaRPr>
          </a:p>
          <a:p>
            <a:r>
              <a:rPr lang="en-US" sz="2400" b="1" dirty="0">
                <a:solidFill>
                  <a:srgbClr val="0000FF"/>
                </a:solidFill>
              </a:rPr>
              <a:t>6.  19 decreased by p is greater than or equal to 2</a:t>
            </a:r>
          </a:p>
          <a:p>
            <a:endParaRPr lang="en-US" sz="2400" b="1" dirty="0">
              <a:solidFill>
                <a:srgbClr val="0000FF"/>
              </a:solidFill>
            </a:endParaRPr>
          </a:p>
          <a:p>
            <a:r>
              <a:rPr lang="en-US" sz="2400" b="1" dirty="0">
                <a:solidFill>
                  <a:srgbClr val="0000FF"/>
                </a:solidFill>
              </a:rPr>
              <a:t>7.  Fewer than 12 items</a:t>
            </a:r>
          </a:p>
          <a:p>
            <a:endParaRPr lang="en-US" sz="2400" b="1" dirty="0">
              <a:solidFill>
                <a:srgbClr val="0000FF"/>
              </a:solidFill>
            </a:endParaRPr>
          </a:p>
          <a:p>
            <a:r>
              <a:rPr lang="en-US" sz="2400" b="1" dirty="0">
                <a:solidFill>
                  <a:srgbClr val="0000FF"/>
                </a:solidFill>
              </a:rPr>
              <a:t>8.  No more than 50 students</a:t>
            </a:r>
          </a:p>
          <a:p>
            <a:endParaRPr lang="en-US" sz="2400" b="1" dirty="0">
              <a:solidFill>
                <a:srgbClr val="0000FF"/>
              </a:solidFill>
            </a:endParaRPr>
          </a:p>
          <a:p>
            <a:r>
              <a:rPr lang="en-US" sz="2400" b="1" dirty="0">
                <a:solidFill>
                  <a:srgbClr val="0000FF"/>
                </a:solidFill>
              </a:rPr>
              <a:t>9.  At least 275 people attended the play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793750" y="1085056"/>
            <a:ext cx="9983788" cy="490855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Equations can also be used to state the equality of two expressions containing one or more variables. </a:t>
            </a:r>
          </a:p>
          <a:p>
            <a:endParaRPr lang="en-US" sz="2400" b="1">
              <a:solidFill>
                <a:srgbClr val="0000FF"/>
              </a:solidFill>
            </a:endParaRPr>
          </a:p>
          <a:p>
            <a:r>
              <a:rPr lang="en-US" sz="2400" b="1">
                <a:solidFill>
                  <a:srgbClr val="0000FF"/>
                </a:solidFill>
              </a:rPr>
              <a:t>In real numbers we can say, for example, that for any given value of </a:t>
            </a:r>
            <a:r>
              <a:rPr lang="en-US" sz="2400" b="1" i="1">
                <a:solidFill>
                  <a:srgbClr val="0000FF"/>
                </a:solidFill>
              </a:rPr>
              <a:t>x</a:t>
            </a:r>
            <a:r>
              <a:rPr lang="en-US" sz="2400" b="1">
                <a:solidFill>
                  <a:srgbClr val="0000FF"/>
                </a:solidFill>
              </a:rPr>
              <a:t> it is true that:</a:t>
            </a:r>
          </a:p>
          <a:p>
            <a:endParaRPr lang="en-US" sz="2400" b="1">
              <a:solidFill>
                <a:srgbClr val="0000FF"/>
              </a:solidFill>
            </a:endParaRPr>
          </a:p>
          <a:p>
            <a:r>
              <a:rPr lang="en-US" sz="2400" b="1">
                <a:solidFill>
                  <a:srgbClr val="0000FF"/>
                </a:solidFill>
              </a:rPr>
              <a:t>4x + 1 = 14 - 1    </a:t>
            </a:r>
          </a:p>
          <a:p>
            <a:endParaRPr lang="en-US" sz="2400" b="1">
              <a:solidFill>
                <a:srgbClr val="0000FF"/>
              </a:solidFill>
            </a:endParaRPr>
          </a:p>
          <a:p>
            <a:r>
              <a:rPr lang="en-US" sz="2400" b="1">
                <a:solidFill>
                  <a:srgbClr val="0000FF"/>
                </a:solidFill>
              </a:rPr>
              <a:t>If x = 3, then</a:t>
            </a:r>
          </a:p>
          <a:p>
            <a:endParaRPr lang="en-US" sz="2400" b="1">
              <a:solidFill>
                <a:srgbClr val="0000FF"/>
              </a:solidFill>
            </a:endParaRPr>
          </a:p>
          <a:p>
            <a:r>
              <a:rPr lang="en-US" sz="2400" b="1">
                <a:solidFill>
                  <a:srgbClr val="0000FF"/>
                </a:solidFill>
              </a:rPr>
              <a:t> 4(3) + 1 = 14 - 1</a:t>
            </a:r>
          </a:p>
          <a:p>
            <a:r>
              <a:rPr lang="en-US" sz="2400" b="1">
                <a:solidFill>
                  <a:srgbClr val="0000FF"/>
                </a:solidFill>
              </a:rPr>
              <a:t>    12 + 1 = 13</a:t>
            </a:r>
          </a:p>
          <a:p>
            <a:r>
              <a:rPr lang="en-US" sz="2400" b="1">
                <a:solidFill>
                  <a:srgbClr val="0000FF"/>
                </a:solidFill>
              </a:rPr>
              <a:t>          13 = 13</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TextBox 1"/>
          <p:cNvSpPr txBox="1">
            <a:spLocks noChangeArrowheads="1"/>
          </p:cNvSpPr>
          <p:nvPr/>
        </p:nvSpPr>
        <p:spPr bwMode="auto">
          <a:xfrm>
            <a:off x="813628" y="1058000"/>
            <a:ext cx="10209212"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Try to change the following expressions from </a:t>
            </a:r>
            <a:r>
              <a:rPr lang="en-US" sz="2400" b="1" dirty="0" smtClean="0">
                <a:solidFill>
                  <a:srgbClr val="0000FF"/>
                </a:solidFill>
              </a:rPr>
              <a:t>English </a:t>
            </a:r>
            <a:r>
              <a:rPr lang="en-US" sz="2400" b="1" dirty="0">
                <a:solidFill>
                  <a:srgbClr val="0000FF"/>
                </a:solidFill>
              </a:rPr>
              <a:t>into math.</a:t>
            </a:r>
          </a:p>
        </p:txBody>
      </p:sp>
      <p:sp>
        <p:nvSpPr>
          <p:cNvPr id="72707" name="TextBox 2"/>
          <p:cNvSpPr txBox="1">
            <a:spLocks noChangeArrowheads="1"/>
          </p:cNvSpPr>
          <p:nvPr/>
        </p:nvSpPr>
        <p:spPr bwMode="auto">
          <a:xfrm>
            <a:off x="814388" y="2945606"/>
            <a:ext cx="6456362"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Twice a number is at most six.</a:t>
            </a:r>
          </a:p>
        </p:txBody>
      </p:sp>
      <p:sp>
        <p:nvSpPr>
          <p:cNvPr id="72708" name="TextBox 3"/>
          <p:cNvSpPr txBox="1">
            <a:spLocks noChangeArrowheads="1"/>
          </p:cNvSpPr>
          <p:nvPr/>
        </p:nvSpPr>
        <p:spPr bwMode="auto">
          <a:xfrm>
            <a:off x="793750" y="5003006"/>
            <a:ext cx="7256462"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Two plus a number is at least four.</a:t>
            </a:r>
          </a:p>
        </p:txBody>
      </p:sp>
      <p:sp>
        <p:nvSpPr>
          <p:cNvPr id="72709" name="TextBox 4"/>
          <p:cNvSpPr txBox="1">
            <a:spLocks noChangeArrowheads="1"/>
          </p:cNvSpPr>
          <p:nvPr/>
        </p:nvSpPr>
        <p:spPr bwMode="auto">
          <a:xfrm>
            <a:off x="7918450" y="2952784"/>
            <a:ext cx="1627188"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2x ≤ 6</a:t>
            </a:r>
          </a:p>
        </p:txBody>
      </p:sp>
      <p:sp>
        <p:nvSpPr>
          <p:cNvPr id="72710" name="TextBox 5"/>
          <p:cNvSpPr txBox="1">
            <a:spLocks noChangeArrowheads="1"/>
          </p:cNvSpPr>
          <p:nvPr/>
        </p:nvSpPr>
        <p:spPr bwMode="auto">
          <a:xfrm>
            <a:off x="8042275" y="5079206"/>
            <a:ext cx="207010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 x ≥ 4</a:t>
            </a:r>
          </a:p>
        </p:txBody>
      </p:sp>
      <p:grpSp>
        <p:nvGrpSpPr>
          <p:cNvPr id="13" name="Group 12"/>
          <p:cNvGrpSpPr/>
          <p:nvPr/>
        </p:nvGrpSpPr>
        <p:grpSpPr>
          <a:xfrm>
            <a:off x="7283450" y="2560408"/>
            <a:ext cx="3392488" cy="1400175"/>
            <a:chOff x="11322050" y="1603871"/>
            <a:chExt cx="3392488" cy="1400175"/>
          </a:xfrm>
        </p:grpSpPr>
        <p:sp>
          <p:nvSpPr>
            <p:cNvPr id="7" name="Freeform 6"/>
            <p:cNvSpPr/>
            <p:nvPr/>
          </p:nvSpPr>
          <p:spPr bwMode="auto">
            <a:xfrm>
              <a:off x="11322050" y="1603871"/>
              <a:ext cx="3392488" cy="1400175"/>
            </a:xfrm>
            <a:custGeom>
              <a:avLst/>
              <a:gdLst/>
              <a:ahLst/>
              <a:cxnLst/>
              <a:rect l="0" t="0" r="0" b="0"/>
              <a:pathLst>
                <a:path w="3124201" h="1168401">
                  <a:moveTo>
                    <a:pt x="520700" y="0"/>
                  </a:moveTo>
                  <a:lnTo>
                    <a:pt x="2655316" y="0"/>
                  </a:lnTo>
                  <a:lnTo>
                    <a:pt x="2707640" y="3937"/>
                  </a:lnTo>
                  <a:lnTo>
                    <a:pt x="2801111" y="13588"/>
                  </a:lnTo>
                  <a:lnTo>
                    <a:pt x="2889757" y="33146"/>
                  </a:lnTo>
                  <a:lnTo>
                    <a:pt x="2931414" y="42799"/>
                  </a:lnTo>
                  <a:lnTo>
                    <a:pt x="3004566" y="70103"/>
                  </a:lnTo>
                  <a:lnTo>
                    <a:pt x="3056381" y="101218"/>
                  </a:lnTo>
                  <a:lnTo>
                    <a:pt x="3082543" y="118871"/>
                  </a:lnTo>
                  <a:lnTo>
                    <a:pt x="3108706" y="153796"/>
                  </a:lnTo>
                  <a:lnTo>
                    <a:pt x="3118866" y="173355"/>
                  </a:lnTo>
                  <a:lnTo>
                    <a:pt x="3118866" y="183006"/>
                  </a:lnTo>
                  <a:lnTo>
                    <a:pt x="3124200" y="194690"/>
                  </a:lnTo>
                  <a:lnTo>
                    <a:pt x="3124200" y="973709"/>
                  </a:lnTo>
                  <a:lnTo>
                    <a:pt x="3118866" y="983487"/>
                  </a:lnTo>
                  <a:lnTo>
                    <a:pt x="3118866" y="993266"/>
                  </a:lnTo>
                  <a:lnTo>
                    <a:pt x="3108706" y="1012571"/>
                  </a:lnTo>
                  <a:lnTo>
                    <a:pt x="3082543" y="1047622"/>
                  </a:lnTo>
                  <a:lnTo>
                    <a:pt x="3030728" y="1080769"/>
                  </a:lnTo>
                  <a:lnTo>
                    <a:pt x="3004566" y="1096263"/>
                  </a:lnTo>
                  <a:lnTo>
                    <a:pt x="2931414" y="1123696"/>
                  </a:lnTo>
                  <a:lnTo>
                    <a:pt x="2848102" y="1143000"/>
                  </a:lnTo>
                  <a:lnTo>
                    <a:pt x="2801111" y="1152778"/>
                  </a:lnTo>
                  <a:lnTo>
                    <a:pt x="2707640" y="1162558"/>
                  </a:lnTo>
                  <a:lnTo>
                    <a:pt x="2655316" y="1166368"/>
                  </a:lnTo>
                  <a:lnTo>
                    <a:pt x="2629661" y="1166368"/>
                  </a:lnTo>
                  <a:lnTo>
                    <a:pt x="2603500" y="1168400"/>
                  </a:lnTo>
                  <a:lnTo>
                    <a:pt x="520700" y="1168400"/>
                  </a:lnTo>
                  <a:lnTo>
                    <a:pt x="489204" y="1166368"/>
                  </a:lnTo>
                  <a:lnTo>
                    <a:pt x="463550" y="1166368"/>
                  </a:lnTo>
                  <a:lnTo>
                    <a:pt x="411226" y="1162558"/>
                  </a:lnTo>
                  <a:lnTo>
                    <a:pt x="317754" y="1152778"/>
                  </a:lnTo>
                  <a:lnTo>
                    <a:pt x="229107" y="1133221"/>
                  </a:lnTo>
                  <a:lnTo>
                    <a:pt x="187452" y="1123696"/>
                  </a:lnTo>
                  <a:lnTo>
                    <a:pt x="114807" y="1096263"/>
                  </a:lnTo>
                  <a:lnTo>
                    <a:pt x="62483" y="1065149"/>
                  </a:lnTo>
                  <a:lnTo>
                    <a:pt x="36321" y="1047622"/>
                  </a:lnTo>
                  <a:lnTo>
                    <a:pt x="10668" y="1012571"/>
                  </a:lnTo>
                  <a:lnTo>
                    <a:pt x="0" y="993266"/>
                  </a:lnTo>
                  <a:lnTo>
                    <a:pt x="0" y="173355"/>
                  </a:lnTo>
                  <a:lnTo>
                    <a:pt x="10668" y="153796"/>
                  </a:lnTo>
                  <a:lnTo>
                    <a:pt x="36321" y="118871"/>
                  </a:lnTo>
                  <a:lnTo>
                    <a:pt x="88645" y="85725"/>
                  </a:lnTo>
                  <a:lnTo>
                    <a:pt x="114807" y="70103"/>
                  </a:lnTo>
                  <a:lnTo>
                    <a:pt x="187452" y="42799"/>
                  </a:lnTo>
                  <a:lnTo>
                    <a:pt x="270764" y="23368"/>
                  </a:lnTo>
                  <a:lnTo>
                    <a:pt x="317754" y="13588"/>
                  </a:lnTo>
                  <a:lnTo>
                    <a:pt x="411226" y="3937"/>
                  </a:lnTo>
                  <a:lnTo>
                    <a:pt x="463550" y="0"/>
                  </a:lnTo>
                  <a:close/>
                </a:path>
              </a:pathLst>
            </a:custGeom>
            <a:solidFill>
              <a:srgbClr val="7D9E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2716" name="TextBox 7"/>
            <p:cNvSpPr txBox="1">
              <a:spLocks noChangeArrowheads="1"/>
            </p:cNvSpPr>
            <p:nvPr/>
          </p:nvSpPr>
          <p:spPr bwMode="auto">
            <a:xfrm>
              <a:off x="11957050" y="2034607"/>
              <a:ext cx="1875521" cy="400428"/>
            </a:xfrm>
            <a:prstGeom prst="rect">
              <a:avLst/>
            </a:prstGeom>
            <a:noFill/>
            <a:ln w="9525">
              <a:noFill/>
              <a:miter lim="800000"/>
              <a:headEnd/>
              <a:tailEnd/>
            </a:ln>
          </p:spPr>
          <p:txBody>
            <a:bodyPr>
              <a:spAutoFit/>
            </a:bodyPr>
            <a:lstStyle/>
            <a:p>
              <a:pPr algn="ctr"/>
              <a:r>
                <a:rPr lang="en-US" sz="2000" b="1" dirty="0">
                  <a:solidFill>
                    <a:srgbClr val="000000"/>
                  </a:solidFill>
                  <a:latin typeface="Arial - 23"/>
                </a:rPr>
                <a:t>Answer</a:t>
              </a:r>
            </a:p>
          </p:txBody>
        </p:sp>
      </p:grpSp>
      <p:grpSp>
        <p:nvGrpSpPr>
          <p:cNvPr id="72712" name="Group 11"/>
          <p:cNvGrpSpPr>
            <a:grpSpLocks/>
          </p:cNvGrpSpPr>
          <p:nvPr/>
        </p:nvGrpSpPr>
        <p:grpSpPr bwMode="auto">
          <a:xfrm>
            <a:off x="7313613" y="4617692"/>
            <a:ext cx="3394075" cy="1400175"/>
            <a:chOff x="6781800" y="3822700"/>
            <a:chExt cx="3124201" cy="1168401"/>
          </a:xfrm>
        </p:grpSpPr>
        <p:sp>
          <p:nvSpPr>
            <p:cNvPr id="10" name="Freeform 9"/>
            <p:cNvSpPr/>
            <p:nvPr/>
          </p:nvSpPr>
          <p:spPr>
            <a:xfrm>
              <a:off x="6781800" y="3822700"/>
              <a:ext cx="3124201" cy="1168401"/>
            </a:xfrm>
            <a:custGeom>
              <a:avLst/>
              <a:gdLst/>
              <a:ahLst/>
              <a:cxnLst/>
              <a:rect l="0" t="0" r="0" b="0"/>
              <a:pathLst>
                <a:path w="3124201" h="1168401">
                  <a:moveTo>
                    <a:pt x="520700" y="0"/>
                  </a:moveTo>
                  <a:lnTo>
                    <a:pt x="2655316" y="0"/>
                  </a:lnTo>
                  <a:lnTo>
                    <a:pt x="2707640" y="3936"/>
                  </a:lnTo>
                  <a:lnTo>
                    <a:pt x="2801111" y="13589"/>
                  </a:lnTo>
                  <a:lnTo>
                    <a:pt x="2889757" y="33146"/>
                  </a:lnTo>
                  <a:lnTo>
                    <a:pt x="2931414" y="42798"/>
                  </a:lnTo>
                  <a:lnTo>
                    <a:pt x="3004566" y="70103"/>
                  </a:lnTo>
                  <a:lnTo>
                    <a:pt x="3056381" y="101219"/>
                  </a:lnTo>
                  <a:lnTo>
                    <a:pt x="3082543" y="118871"/>
                  </a:lnTo>
                  <a:lnTo>
                    <a:pt x="3108706" y="153796"/>
                  </a:lnTo>
                  <a:lnTo>
                    <a:pt x="3118866" y="173354"/>
                  </a:lnTo>
                  <a:lnTo>
                    <a:pt x="3118866" y="183007"/>
                  </a:lnTo>
                  <a:lnTo>
                    <a:pt x="3124200" y="194690"/>
                  </a:lnTo>
                  <a:lnTo>
                    <a:pt x="3124200" y="973709"/>
                  </a:lnTo>
                  <a:lnTo>
                    <a:pt x="3118866" y="983488"/>
                  </a:lnTo>
                  <a:lnTo>
                    <a:pt x="3118866" y="993266"/>
                  </a:lnTo>
                  <a:lnTo>
                    <a:pt x="3108706" y="1012571"/>
                  </a:lnTo>
                  <a:lnTo>
                    <a:pt x="3082543" y="1047622"/>
                  </a:lnTo>
                  <a:lnTo>
                    <a:pt x="3030728" y="1080770"/>
                  </a:lnTo>
                  <a:lnTo>
                    <a:pt x="3004566" y="1096264"/>
                  </a:lnTo>
                  <a:lnTo>
                    <a:pt x="2931414" y="1123696"/>
                  </a:lnTo>
                  <a:lnTo>
                    <a:pt x="2848102" y="1143000"/>
                  </a:lnTo>
                  <a:lnTo>
                    <a:pt x="2801111" y="1152778"/>
                  </a:lnTo>
                  <a:lnTo>
                    <a:pt x="2707640" y="1162558"/>
                  </a:lnTo>
                  <a:lnTo>
                    <a:pt x="2655316" y="1166367"/>
                  </a:lnTo>
                  <a:lnTo>
                    <a:pt x="2629661" y="1166367"/>
                  </a:lnTo>
                  <a:lnTo>
                    <a:pt x="2603500" y="1168400"/>
                  </a:lnTo>
                  <a:lnTo>
                    <a:pt x="520700" y="1168400"/>
                  </a:lnTo>
                  <a:lnTo>
                    <a:pt x="489204" y="1166367"/>
                  </a:lnTo>
                  <a:lnTo>
                    <a:pt x="463550" y="1166367"/>
                  </a:lnTo>
                  <a:lnTo>
                    <a:pt x="411226" y="1162558"/>
                  </a:lnTo>
                  <a:lnTo>
                    <a:pt x="317754" y="1152778"/>
                  </a:lnTo>
                  <a:lnTo>
                    <a:pt x="229107" y="1133221"/>
                  </a:lnTo>
                  <a:lnTo>
                    <a:pt x="187452" y="1123696"/>
                  </a:lnTo>
                  <a:lnTo>
                    <a:pt x="114807" y="1096264"/>
                  </a:lnTo>
                  <a:lnTo>
                    <a:pt x="62483" y="1065148"/>
                  </a:lnTo>
                  <a:lnTo>
                    <a:pt x="36321" y="1047622"/>
                  </a:lnTo>
                  <a:lnTo>
                    <a:pt x="10668" y="1012571"/>
                  </a:lnTo>
                  <a:lnTo>
                    <a:pt x="0" y="993266"/>
                  </a:lnTo>
                  <a:lnTo>
                    <a:pt x="0" y="173354"/>
                  </a:lnTo>
                  <a:lnTo>
                    <a:pt x="10668" y="153796"/>
                  </a:lnTo>
                  <a:lnTo>
                    <a:pt x="36321" y="118871"/>
                  </a:lnTo>
                  <a:lnTo>
                    <a:pt x="88645" y="85725"/>
                  </a:lnTo>
                  <a:lnTo>
                    <a:pt x="114807" y="70103"/>
                  </a:lnTo>
                  <a:lnTo>
                    <a:pt x="187452" y="42798"/>
                  </a:lnTo>
                  <a:lnTo>
                    <a:pt x="270764" y="23367"/>
                  </a:lnTo>
                  <a:lnTo>
                    <a:pt x="317754" y="13589"/>
                  </a:lnTo>
                  <a:lnTo>
                    <a:pt x="411226" y="3936"/>
                  </a:lnTo>
                  <a:lnTo>
                    <a:pt x="463550" y="0"/>
                  </a:lnTo>
                  <a:close/>
                </a:path>
              </a:pathLst>
            </a:custGeom>
            <a:solidFill>
              <a:srgbClr val="7D9E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2714" name="TextBox 10"/>
            <p:cNvSpPr txBox="1">
              <a:spLocks noChangeArrowheads="1"/>
            </p:cNvSpPr>
            <p:nvPr/>
          </p:nvSpPr>
          <p:spPr bwMode="auto">
            <a:xfrm>
              <a:off x="7645400" y="4203700"/>
              <a:ext cx="1727200" cy="334144"/>
            </a:xfrm>
            <a:prstGeom prst="rect">
              <a:avLst/>
            </a:prstGeom>
            <a:noFill/>
            <a:ln w="9525">
              <a:noFill/>
              <a:miter lim="800000"/>
              <a:headEnd/>
              <a:tailEnd/>
            </a:ln>
          </p:spPr>
          <p:txBody>
            <a:bodyPr>
              <a:spAutoFit/>
            </a:bodyPr>
            <a:lstStyle/>
            <a:p>
              <a:r>
                <a:rPr lang="en-US" sz="2000" b="1" dirty="0">
                  <a:solidFill>
                    <a:srgbClr val="000000"/>
                  </a:solidFill>
                  <a:latin typeface="Arial - 23"/>
                </a:rPr>
                <a:t>Answer</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27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2712"/>
                                        </p:tgtEl>
                                      </p:cBhvr>
                                    </p:animEffect>
                                    <p:set>
                                      <p:cBhvr>
                                        <p:cTn id="7" dur="1" fill="hold">
                                          <p:stCondLst>
                                            <p:cond delay="1999"/>
                                          </p:stCondLst>
                                        </p:cTn>
                                        <p:tgtEl>
                                          <p:spTgt spid="72712"/>
                                        </p:tgtEl>
                                        <p:attrNameLst>
                                          <p:attrName>style.visibility</p:attrName>
                                        </p:attrNameLst>
                                      </p:cBhvr>
                                      <p:to>
                                        <p:strVal val="hidden"/>
                                      </p:to>
                                    </p:set>
                                  </p:childTnLst>
                                </p:cTn>
                              </p:par>
                            </p:childTnLst>
                          </p:cTn>
                        </p:par>
                      </p:childTnLst>
                    </p:cTn>
                  </p:par>
                </p:childTnLst>
              </p:cTn>
              <p:nextCondLst>
                <p:cond evt="onClick" delay="0">
                  <p:tgtEl>
                    <p:spTgt spid="72712"/>
                  </p:tgtEl>
                </p:cond>
              </p:nextCondLst>
            </p:seq>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13"/>
                                        </p:tgtEl>
                                      </p:cBhvr>
                                    </p:animEffect>
                                    <p:set>
                                      <p:cBhvr>
                                        <p:cTn id="13" dur="1" fill="hold">
                                          <p:stCondLst>
                                            <p:cond delay="19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Box 1"/>
          <p:cNvSpPr txBox="1">
            <a:spLocks noChangeArrowheads="1"/>
          </p:cNvSpPr>
          <p:nvPr/>
        </p:nvSpPr>
        <p:spPr bwMode="auto">
          <a:xfrm>
            <a:off x="810316" y="1089750"/>
            <a:ext cx="7256462"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Three less than a number is less than five.</a:t>
            </a:r>
          </a:p>
        </p:txBody>
      </p:sp>
      <p:sp>
        <p:nvSpPr>
          <p:cNvPr id="73731" name="TextBox 2"/>
          <p:cNvSpPr txBox="1">
            <a:spLocks noChangeArrowheads="1"/>
          </p:cNvSpPr>
          <p:nvPr/>
        </p:nvSpPr>
        <p:spPr bwMode="auto">
          <a:xfrm>
            <a:off x="810316" y="3766275"/>
            <a:ext cx="9712325"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The product of a number and thirteen is greater than nine.</a:t>
            </a:r>
          </a:p>
        </p:txBody>
      </p:sp>
      <p:sp>
        <p:nvSpPr>
          <p:cNvPr id="73732" name="TextBox 3"/>
          <p:cNvSpPr txBox="1">
            <a:spLocks noChangeArrowheads="1"/>
          </p:cNvSpPr>
          <p:nvPr/>
        </p:nvSpPr>
        <p:spPr bwMode="auto">
          <a:xfrm>
            <a:off x="810316" y="6214200"/>
            <a:ext cx="7753350"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Three times a number plus one is at least ten.</a:t>
            </a:r>
          </a:p>
        </p:txBody>
      </p:sp>
      <p:sp>
        <p:nvSpPr>
          <p:cNvPr id="73733" name="TextBox 4"/>
          <p:cNvSpPr txBox="1">
            <a:spLocks noChangeArrowheads="1"/>
          </p:cNvSpPr>
          <p:nvPr/>
        </p:nvSpPr>
        <p:spPr bwMode="auto">
          <a:xfrm>
            <a:off x="8135041" y="2108925"/>
            <a:ext cx="1655762"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x - 3 &lt; 5</a:t>
            </a:r>
          </a:p>
        </p:txBody>
      </p:sp>
      <p:sp>
        <p:nvSpPr>
          <p:cNvPr id="73734" name="TextBox 5"/>
          <p:cNvSpPr txBox="1">
            <a:spLocks noChangeArrowheads="1"/>
          </p:cNvSpPr>
          <p:nvPr/>
        </p:nvSpPr>
        <p:spPr bwMode="auto">
          <a:xfrm>
            <a:off x="8108950" y="4906857"/>
            <a:ext cx="1573213"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13x &gt; 9</a:t>
            </a:r>
          </a:p>
        </p:txBody>
      </p:sp>
      <p:sp>
        <p:nvSpPr>
          <p:cNvPr id="73735" name="TextBox 6"/>
          <p:cNvSpPr txBox="1">
            <a:spLocks noChangeArrowheads="1"/>
          </p:cNvSpPr>
          <p:nvPr/>
        </p:nvSpPr>
        <p:spPr bwMode="auto">
          <a:xfrm>
            <a:off x="8108950" y="7034938"/>
            <a:ext cx="256540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3x + 1 </a:t>
            </a:r>
            <a:r>
              <a:rPr lang="en-US" sz="2400" b="1" u="sng" dirty="0">
                <a:solidFill>
                  <a:srgbClr val="0000FF"/>
                </a:solidFill>
              </a:rPr>
              <a:t>&gt;</a:t>
            </a:r>
            <a:r>
              <a:rPr lang="en-US" sz="2400" b="1" dirty="0">
                <a:solidFill>
                  <a:srgbClr val="0000FF"/>
                </a:solidFill>
              </a:rPr>
              <a:t> 10</a:t>
            </a:r>
          </a:p>
        </p:txBody>
      </p:sp>
      <p:grpSp>
        <p:nvGrpSpPr>
          <p:cNvPr id="73736" name="Group 9"/>
          <p:cNvGrpSpPr>
            <a:grpSpLocks/>
          </p:cNvGrpSpPr>
          <p:nvPr/>
        </p:nvGrpSpPr>
        <p:grpSpPr bwMode="auto">
          <a:xfrm>
            <a:off x="6866628" y="1656524"/>
            <a:ext cx="3394075" cy="1400175"/>
            <a:chOff x="5960109" y="819658"/>
            <a:chExt cx="3124201" cy="1168400"/>
          </a:xfrm>
        </p:grpSpPr>
        <p:sp>
          <p:nvSpPr>
            <p:cNvPr id="8" name="Freeform 7"/>
            <p:cNvSpPr/>
            <p:nvPr/>
          </p:nvSpPr>
          <p:spPr>
            <a:xfrm>
              <a:off x="5960109" y="819658"/>
              <a:ext cx="3124201" cy="1168400"/>
            </a:xfrm>
            <a:custGeom>
              <a:avLst/>
              <a:gdLst/>
              <a:ahLst/>
              <a:cxnLst/>
              <a:rect l="0" t="0" r="0" b="0"/>
              <a:pathLst>
                <a:path w="3124201" h="1168400">
                  <a:moveTo>
                    <a:pt x="520700" y="0"/>
                  </a:moveTo>
                  <a:lnTo>
                    <a:pt x="2655317" y="0"/>
                  </a:lnTo>
                  <a:lnTo>
                    <a:pt x="2707641" y="3936"/>
                  </a:lnTo>
                  <a:lnTo>
                    <a:pt x="2801112" y="13589"/>
                  </a:lnTo>
                  <a:lnTo>
                    <a:pt x="2889759" y="33147"/>
                  </a:lnTo>
                  <a:lnTo>
                    <a:pt x="2931414" y="42799"/>
                  </a:lnTo>
                  <a:lnTo>
                    <a:pt x="3004567" y="70103"/>
                  </a:lnTo>
                  <a:lnTo>
                    <a:pt x="3056383" y="101219"/>
                  </a:lnTo>
                  <a:lnTo>
                    <a:pt x="3082545" y="118872"/>
                  </a:lnTo>
                  <a:lnTo>
                    <a:pt x="3108707" y="153797"/>
                  </a:lnTo>
                  <a:lnTo>
                    <a:pt x="3118867" y="173355"/>
                  </a:lnTo>
                  <a:lnTo>
                    <a:pt x="3118867" y="183006"/>
                  </a:lnTo>
                  <a:lnTo>
                    <a:pt x="3124200" y="194691"/>
                  </a:lnTo>
                  <a:lnTo>
                    <a:pt x="3124200" y="973709"/>
                  </a:lnTo>
                  <a:lnTo>
                    <a:pt x="3118867" y="983487"/>
                  </a:lnTo>
                  <a:lnTo>
                    <a:pt x="3118867" y="993267"/>
                  </a:lnTo>
                  <a:lnTo>
                    <a:pt x="3108707" y="1012571"/>
                  </a:lnTo>
                  <a:lnTo>
                    <a:pt x="3082545" y="1047622"/>
                  </a:lnTo>
                  <a:lnTo>
                    <a:pt x="3030729" y="1080769"/>
                  </a:lnTo>
                  <a:lnTo>
                    <a:pt x="3004567" y="1096264"/>
                  </a:lnTo>
                  <a:lnTo>
                    <a:pt x="2931414" y="1123696"/>
                  </a:lnTo>
                  <a:lnTo>
                    <a:pt x="2848102" y="1142999"/>
                  </a:lnTo>
                  <a:lnTo>
                    <a:pt x="2801112" y="1152778"/>
                  </a:lnTo>
                  <a:lnTo>
                    <a:pt x="2707641" y="1162558"/>
                  </a:lnTo>
                  <a:lnTo>
                    <a:pt x="2655317" y="1166368"/>
                  </a:lnTo>
                  <a:lnTo>
                    <a:pt x="2629662" y="1166368"/>
                  </a:lnTo>
                  <a:lnTo>
                    <a:pt x="2603500" y="1168399"/>
                  </a:lnTo>
                  <a:lnTo>
                    <a:pt x="520700" y="1168399"/>
                  </a:lnTo>
                  <a:lnTo>
                    <a:pt x="489205" y="1166368"/>
                  </a:lnTo>
                  <a:lnTo>
                    <a:pt x="463550" y="1166368"/>
                  </a:lnTo>
                  <a:lnTo>
                    <a:pt x="411226" y="1162558"/>
                  </a:lnTo>
                  <a:lnTo>
                    <a:pt x="317755" y="1152778"/>
                  </a:lnTo>
                  <a:lnTo>
                    <a:pt x="229108" y="1133221"/>
                  </a:lnTo>
                  <a:lnTo>
                    <a:pt x="187452" y="1123696"/>
                  </a:lnTo>
                  <a:lnTo>
                    <a:pt x="114808" y="1096264"/>
                  </a:lnTo>
                  <a:lnTo>
                    <a:pt x="62485" y="1065149"/>
                  </a:lnTo>
                  <a:lnTo>
                    <a:pt x="36323" y="1047622"/>
                  </a:lnTo>
                  <a:lnTo>
                    <a:pt x="10669" y="1012571"/>
                  </a:lnTo>
                  <a:lnTo>
                    <a:pt x="0" y="993267"/>
                  </a:lnTo>
                  <a:lnTo>
                    <a:pt x="0" y="173355"/>
                  </a:lnTo>
                  <a:lnTo>
                    <a:pt x="10669" y="153797"/>
                  </a:lnTo>
                  <a:lnTo>
                    <a:pt x="36323" y="118872"/>
                  </a:lnTo>
                  <a:lnTo>
                    <a:pt x="88646" y="85725"/>
                  </a:lnTo>
                  <a:lnTo>
                    <a:pt x="114808" y="70103"/>
                  </a:lnTo>
                  <a:lnTo>
                    <a:pt x="187452" y="42799"/>
                  </a:lnTo>
                  <a:lnTo>
                    <a:pt x="270764" y="23367"/>
                  </a:lnTo>
                  <a:lnTo>
                    <a:pt x="317755" y="13589"/>
                  </a:lnTo>
                  <a:lnTo>
                    <a:pt x="411226" y="3936"/>
                  </a:lnTo>
                  <a:lnTo>
                    <a:pt x="463550" y="0"/>
                  </a:lnTo>
                  <a:close/>
                </a:path>
              </a:pathLst>
            </a:custGeom>
            <a:solidFill>
              <a:srgbClr val="7D9E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p>
          </p:txBody>
        </p:sp>
        <p:sp>
          <p:nvSpPr>
            <p:cNvPr id="73744" name="TextBox 8"/>
            <p:cNvSpPr txBox="1">
              <a:spLocks noChangeArrowheads="1"/>
            </p:cNvSpPr>
            <p:nvPr/>
          </p:nvSpPr>
          <p:spPr bwMode="auto">
            <a:xfrm>
              <a:off x="6819900" y="1206500"/>
              <a:ext cx="1727200" cy="385244"/>
            </a:xfrm>
            <a:prstGeom prst="rect">
              <a:avLst/>
            </a:prstGeom>
            <a:noFill/>
            <a:ln w="9525">
              <a:noFill/>
              <a:miter lim="800000"/>
              <a:headEnd/>
              <a:tailEnd/>
            </a:ln>
          </p:spPr>
          <p:txBody>
            <a:bodyPr>
              <a:spAutoFit/>
            </a:bodyPr>
            <a:lstStyle/>
            <a:p>
              <a:r>
                <a:rPr lang="en-US" sz="2400" b="1">
                  <a:solidFill>
                    <a:srgbClr val="000000"/>
                  </a:solidFill>
                  <a:latin typeface="Arial - 23"/>
                </a:rPr>
                <a:t>Answer</a:t>
              </a:r>
            </a:p>
          </p:txBody>
        </p:sp>
      </p:grpSp>
      <p:grpSp>
        <p:nvGrpSpPr>
          <p:cNvPr id="73737" name="Group 12"/>
          <p:cNvGrpSpPr>
            <a:grpSpLocks/>
          </p:cNvGrpSpPr>
          <p:nvPr/>
        </p:nvGrpSpPr>
        <p:grpSpPr bwMode="auto">
          <a:xfrm>
            <a:off x="6868215" y="4366419"/>
            <a:ext cx="3392488" cy="1398587"/>
            <a:chOff x="5956300" y="3156585"/>
            <a:chExt cx="3124201" cy="1168400"/>
          </a:xfrm>
        </p:grpSpPr>
        <p:sp>
          <p:nvSpPr>
            <p:cNvPr id="11" name="Freeform 10"/>
            <p:cNvSpPr/>
            <p:nvPr/>
          </p:nvSpPr>
          <p:spPr>
            <a:xfrm>
              <a:off x="5956300" y="3156585"/>
              <a:ext cx="3124201" cy="1168400"/>
            </a:xfrm>
            <a:custGeom>
              <a:avLst/>
              <a:gdLst/>
              <a:ahLst/>
              <a:cxnLst/>
              <a:rect l="0" t="0" r="0" b="0"/>
              <a:pathLst>
                <a:path w="3124201" h="1168400">
                  <a:moveTo>
                    <a:pt x="520700" y="0"/>
                  </a:moveTo>
                  <a:lnTo>
                    <a:pt x="2655316" y="0"/>
                  </a:lnTo>
                  <a:lnTo>
                    <a:pt x="2707640" y="3937"/>
                  </a:lnTo>
                  <a:lnTo>
                    <a:pt x="2801111" y="13588"/>
                  </a:lnTo>
                  <a:lnTo>
                    <a:pt x="2889757" y="33147"/>
                  </a:lnTo>
                  <a:lnTo>
                    <a:pt x="2931414" y="42798"/>
                  </a:lnTo>
                  <a:lnTo>
                    <a:pt x="3004566" y="70104"/>
                  </a:lnTo>
                  <a:lnTo>
                    <a:pt x="3056381" y="101218"/>
                  </a:lnTo>
                  <a:lnTo>
                    <a:pt x="3082543" y="118872"/>
                  </a:lnTo>
                  <a:lnTo>
                    <a:pt x="3108706" y="153797"/>
                  </a:lnTo>
                  <a:lnTo>
                    <a:pt x="3118866" y="173355"/>
                  </a:lnTo>
                  <a:lnTo>
                    <a:pt x="3118866" y="183006"/>
                  </a:lnTo>
                  <a:lnTo>
                    <a:pt x="3124200" y="194691"/>
                  </a:lnTo>
                  <a:lnTo>
                    <a:pt x="3124200" y="973709"/>
                  </a:lnTo>
                  <a:lnTo>
                    <a:pt x="3118866" y="983487"/>
                  </a:lnTo>
                  <a:lnTo>
                    <a:pt x="3118866" y="993267"/>
                  </a:lnTo>
                  <a:lnTo>
                    <a:pt x="3108706" y="1012570"/>
                  </a:lnTo>
                  <a:lnTo>
                    <a:pt x="3082543" y="1047623"/>
                  </a:lnTo>
                  <a:lnTo>
                    <a:pt x="3030728" y="1080769"/>
                  </a:lnTo>
                  <a:lnTo>
                    <a:pt x="3004566" y="1096263"/>
                  </a:lnTo>
                  <a:lnTo>
                    <a:pt x="2931414" y="1123695"/>
                  </a:lnTo>
                  <a:lnTo>
                    <a:pt x="2848102" y="1142999"/>
                  </a:lnTo>
                  <a:lnTo>
                    <a:pt x="2801111" y="1152779"/>
                  </a:lnTo>
                  <a:lnTo>
                    <a:pt x="2707640" y="1162557"/>
                  </a:lnTo>
                  <a:lnTo>
                    <a:pt x="2655316" y="1166368"/>
                  </a:lnTo>
                  <a:lnTo>
                    <a:pt x="2629661" y="1166368"/>
                  </a:lnTo>
                  <a:lnTo>
                    <a:pt x="2603500" y="1168399"/>
                  </a:lnTo>
                  <a:lnTo>
                    <a:pt x="520700" y="1168399"/>
                  </a:lnTo>
                  <a:lnTo>
                    <a:pt x="489203" y="1166368"/>
                  </a:lnTo>
                  <a:lnTo>
                    <a:pt x="463550" y="1166368"/>
                  </a:lnTo>
                  <a:lnTo>
                    <a:pt x="411226" y="1162557"/>
                  </a:lnTo>
                  <a:lnTo>
                    <a:pt x="317753" y="1152779"/>
                  </a:lnTo>
                  <a:lnTo>
                    <a:pt x="229108" y="1133220"/>
                  </a:lnTo>
                  <a:lnTo>
                    <a:pt x="187452" y="1123695"/>
                  </a:lnTo>
                  <a:lnTo>
                    <a:pt x="114808" y="1096263"/>
                  </a:lnTo>
                  <a:lnTo>
                    <a:pt x="62484" y="1065149"/>
                  </a:lnTo>
                  <a:lnTo>
                    <a:pt x="36321" y="1047623"/>
                  </a:lnTo>
                  <a:lnTo>
                    <a:pt x="10667" y="1012570"/>
                  </a:lnTo>
                  <a:lnTo>
                    <a:pt x="0" y="993267"/>
                  </a:lnTo>
                  <a:lnTo>
                    <a:pt x="0" y="173355"/>
                  </a:lnTo>
                  <a:lnTo>
                    <a:pt x="10667" y="153797"/>
                  </a:lnTo>
                  <a:lnTo>
                    <a:pt x="36321" y="118872"/>
                  </a:lnTo>
                  <a:lnTo>
                    <a:pt x="88646" y="85725"/>
                  </a:lnTo>
                  <a:lnTo>
                    <a:pt x="114808" y="70104"/>
                  </a:lnTo>
                  <a:lnTo>
                    <a:pt x="187452" y="42798"/>
                  </a:lnTo>
                  <a:lnTo>
                    <a:pt x="270764" y="23367"/>
                  </a:lnTo>
                  <a:lnTo>
                    <a:pt x="317753" y="13588"/>
                  </a:lnTo>
                  <a:lnTo>
                    <a:pt x="411226" y="3937"/>
                  </a:lnTo>
                  <a:lnTo>
                    <a:pt x="463550" y="0"/>
                  </a:lnTo>
                  <a:close/>
                </a:path>
              </a:pathLst>
            </a:custGeom>
            <a:solidFill>
              <a:srgbClr val="7D9E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p>
          </p:txBody>
        </p:sp>
        <p:sp>
          <p:nvSpPr>
            <p:cNvPr id="73742" name="TextBox 11"/>
            <p:cNvSpPr txBox="1">
              <a:spLocks noChangeArrowheads="1"/>
            </p:cNvSpPr>
            <p:nvPr/>
          </p:nvSpPr>
          <p:spPr bwMode="auto">
            <a:xfrm>
              <a:off x="6819900" y="3543300"/>
              <a:ext cx="1727200" cy="385682"/>
            </a:xfrm>
            <a:prstGeom prst="rect">
              <a:avLst/>
            </a:prstGeom>
            <a:noFill/>
            <a:ln w="9525">
              <a:noFill/>
              <a:miter lim="800000"/>
              <a:headEnd/>
              <a:tailEnd/>
            </a:ln>
          </p:spPr>
          <p:txBody>
            <a:bodyPr>
              <a:spAutoFit/>
            </a:bodyPr>
            <a:lstStyle/>
            <a:p>
              <a:r>
                <a:rPr lang="en-US" sz="2400" b="1" dirty="0">
                  <a:solidFill>
                    <a:srgbClr val="000000"/>
                  </a:solidFill>
                  <a:latin typeface="Arial - 23"/>
                </a:rPr>
                <a:t>Answer</a:t>
              </a:r>
            </a:p>
          </p:txBody>
        </p:sp>
      </p:grpSp>
      <p:grpSp>
        <p:nvGrpSpPr>
          <p:cNvPr id="73738" name="Group 15"/>
          <p:cNvGrpSpPr>
            <a:grpSpLocks/>
          </p:cNvGrpSpPr>
          <p:nvPr/>
        </p:nvGrpSpPr>
        <p:grpSpPr bwMode="auto">
          <a:xfrm>
            <a:off x="6965950" y="6789450"/>
            <a:ext cx="3394075" cy="1400175"/>
            <a:chOff x="5969000" y="5043551"/>
            <a:chExt cx="3124201" cy="1168401"/>
          </a:xfrm>
        </p:grpSpPr>
        <p:sp>
          <p:nvSpPr>
            <p:cNvPr id="14" name="Freeform 13"/>
            <p:cNvSpPr/>
            <p:nvPr/>
          </p:nvSpPr>
          <p:spPr>
            <a:xfrm>
              <a:off x="5969000" y="5043551"/>
              <a:ext cx="3124201" cy="1168401"/>
            </a:xfrm>
            <a:custGeom>
              <a:avLst/>
              <a:gdLst/>
              <a:ahLst/>
              <a:cxnLst/>
              <a:rect l="0" t="0" r="0" b="0"/>
              <a:pathLst>
                <a:path w="3124201" h="1168401">
                  <a:moveTo>
                    <a:pt x="520700" y="0"/>
                  </a:moveTo>
                  <a:lnTo>
                    <a:pt x="2655316" y="0"/>
                  </a:lnTo>
                  <a:lnTo>
                    <a:pt x="2707640" y="3937"/>
                  </a:lnTo>
                  <a:lnTo>
                    <a:pt x="2801111" y="13589"/>
                  </a:lnTo>
                  <a:lnTo>
                    <a:pt x="2889757" y="33146"/>
                  </a:lnTo>
                  <a:lnTo>
                    <a:pt x="2931414" y="42799"/>
                  </a:lnTo>
                  <a:lnTo>
                    <a:pt x="3004566" y="70103"/>
                  </a:lnTo>
                  <a:lnTo>
                    <a:pt x="3056381" y="101219"/>
                  </a:lnTo>
                  <a:lnTo>
                    <a:pt x="3082543" y="118871"/>
                  </a:lnTo>
                  <a:lnTo>
                    <a:pt x="3108706" y="153796"/>
                  </a:lnTo>
                  <a:lnTo>
                    <a:pt x="3118866" y="173354"/>
                  </a:lnTo>
                  <a:lnTo>
                    <a:pt x="3118866" y="183007"/>
                  </a:lnTo>
                  <a:lnTo>
                    <a:pt x="3124200" y="194690"/>
                  </a:lnTo>
                  <a:lnTo>
                    <a:pt x="3124200" y="973708"/>
                  </a:lnTo>
                  <a:lnTo>
                    <a:pt x="3118866" y="983488"/>
                  </a:lnTo>
                  <a:lnTo>
                    <a:pt x="3118866" y="993266"/>
                  </a:lnTo>
                  <a:lnTo>
                    <a:pt x="3108706" y="1012570"/>
                  </a:lnTo>
                  <a:lnTo>
                    <a:pt x="3082543" y="1047622"/>
                  </a:lnTo>
                  <a:lnTo>
                    <a:pt x="3030728" y="1080770"/>
                  </a:lnTo>
                  <a:lnTo>
                    <a:pt x="3004566" y="1096264"/>
                  </a:lnTo>
                  <a:lnTo>
                    <a:pt x="2931414" y="1123695"/>
                  </a:lnTo>
                  <a:lnTo>
                    <a:pt x="2848102" y="1143000"/>
                  </a:lnTo>
                  <a:lnTo>
                    <a:pt x="2801111" y="1152778"/>
                  </a:lnTo>
                  <a:lnTo>
                    <a:pt x="2707640" y="1162558"/>
                  </a:lnTo>
                  <a:lnTo>
                    <a:pt x="2655316" y="1166368"/>
                  </a:lnTo>
                  <a:lnTo>
                    <a:pt x="2629661" y="1166368"/>
                  </a:lnTo>
                  <a:lnTo>
                    <a:pt x="2603500" y="1168400"/>
                  </a:lnTo>
                  <a:lnTo>
                    <a:pt x="520700" y="1168400"/>
                  </a:lnTo>
                  <a:lnTo>
                    <a:pt x="489203" y="1166368"/>
                  </a:lnTo>
                  <a:lnTo>
                    <a:pt x="463550" y="1166368"/>
                  </a:lnTo>
                  <a:lnTo>
                    <a:pt x="411226" y="1162558"/>
                  </a:lnTo>
                  <a:lnTo>
                    <a:pt x="317753" y="1152778"/>
                  </a:lnTo>
                  <a:lnTo>
                    <a:pt x="229108" y="1133220"/>
                  </a:lnTo>
                  <a:lnTo>
                    <a:pt x="187452" y="1123695"/>
                  </a:lnTo>
                  <a:lnTo>
                    <a:pt x="114808" y="1096264"/>
                  </a:lnTo>
                  <a:lnTo>
                    <a:pt x="62484" y="1065149"/>
                  </a:lnTo>
                  <a:lnTo>
                    <a:pt x="36321" y="1047622"/>
                  </a:lnTo>
                  <a:lnTo>
                    <a:pt x="10667" y="1012570"/>
                  </a:lnTo>
                  <a:lnTo>
                    <a:pt x="0" y="993266"/>
                  </a:lnTo>
                  <a:lnTo>
                    <a:pt x="0" y="173354"/>
                  </a:lnTo>
                  <a:lnTo>
                    <a:pt x="10667" y="153796"/>
                  </a:lnTo>
                  <a:lnTo>
                    <a:pt x="36321" y="118871"/>
                  </a:lnTo>
                  <a:lnTo>
                    <a:pt x="88646" y="85725"/>
                  </a:lnTo>
                  <a:lnTo>
                    <a:pt x="114808" y="70103"/>
                  </a:lnTo>
                  <a:lnTo>
                    <a:pt x="187452" y="42799"/>
                  </a:lnTo>
                  <a:lnTo>
                    <a:pt x="270764" y="23368"/>
                  </a:lnTo>
                  <a:lnTo>
                    <a:pt x="317753" y="13589"/>
                  </a:lnTo>
                  <a:lnTo>
                    <a:pt x="411226" y="3937"/>
                  </a:lnTo>
                  <a:lnTo>
                    <a:pt x="463550" y="0"/>
                  </a:lnTo>
                  <a:close/>
                </a:path>
              </a:pathLst>
            </a:custGeom>
            <a:solidFill>
              <a:srgbClr val="7D9EC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p>
          </p:txBody>
        </p:sp>
        <p:sp>
          <p:nvSpPr>
            <p:cNvPr id="73740" name="TextBox 14"/>
            <p:cNvSpPr txBox="1">
              <a:spLocks noChangeArrowheads="1"/>
            </p:cNvSpPr>
            <p:nvPr/>
          </p:nvSpPr>
          <p:spPr bwMode="auto">
            <a:xfrm>
              <a:off x="6832600" y="5422900"/>
              <a:ext cx="1727200" cy="385245"/>
            </a:xfrm>
            <a:prstGeom prst="rect">
              <a:avLst/>
            </a:prstGeom>
            <a:noFill/>
            <a:ln w="9525">
              <a:noFill/>
              <a:miter lim="800000"/>
              <a:headEnd/>
              <a:tailEnd/>
            </a:ln>
          </p:spPr>
          <p:txBody>
            <a:bodyPr>
              <a:spAutoFit/>
            </a:bodyPr>
            <a:lstStyle/>
            <a:p>
              <a:r>
                <a:rPr lang="en-US" sz="2400" b="1">
                  <a:solidFill>
                    <a:srgbClr val="000000"/>
                  </a:solidFill>
                  <a:latin typeface="Arial - 23"/>
                </a:rPr>
                <a:t>Answer</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37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3736"/>
                                        </p:tgtEl>
                                      </p:cBhvr>
                                    </p:animEffect>
                                    <p:set>
                                      <p:cBhvr>
                                        <p:cTn id="7" dur="1" fill="hold">
                                          <p:stCondLst>
                                            <p:cond delay="1999"/>
                                          </p:stCondLst>
                                        </p:cTn>
                                        <p:tgtEl>
                                          <p:spTgt spid="73736"/>
                                        </p:tgtEl>
                                        <p:attrNameLst>
                                          <p:attrName>style.visibility</p:attrName>
                                        </p:attrNameLst>
                                      </p:cBhvr>
                                      <p:to>
                                        <p:strVal val="hidden"/>
                                      </p:to>
                                    </p:set>
                                  </p:childTnLst>
                                </p:cTn>
                              </p:par>
                            </p:childTnLst>
                          </p:cTn>
                        </p:par>
                      </p:childTnLst>
                    </p:cTn>
                  </p:par>
                </p:childTnLst>
              </p:cTn>
              <p:nextCondLst>
                <p:cond evt="onClick" delay="0">
                  <p:tgtEl>
                    <p:spTgt spid="73736"/>
                  </p:tgtEl>
                </p:cond>
              </p:nextCondLst>
            </p:seq>
            <p:seq concurrent="1" nextAc="seek">
              <p:cTn id="8" restart="whenNotActive" fill="hold" evtFilter="cancelBubble" nodeType="interactiveSeq">
                <p:stCondLst>
                  <p:cond evt="onClick" delay="0">
                    <p:tgtEl>
                      <p:spTgt spid="7373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73737"/>
                                        </p:tgtEl>
                                      </p:cBhvr>
                                    </p:animEffect>
                                    <p:set>
                                      <p:cBhvr>
                                        <p:cTn id="13" dur="1" fill="hold">
                                          <p:stCondLst>
                                            <p:cond delay="1999"/>
                                          </p:stCondLst>
                                        </p:cTn>
                                        <p:tgtEl>
                                          <p:spTgt spid="7373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2000"/>
                                        <p:tgtEl>
                                          <p:spTgt spid="73738"/>
                                        </p:tgtEl>
                                      </p:cBhvr>
                                    </p:animEffect>
                                    <p:set>
                                      <p:cBhvr>
                                        <p:cTn id="18" dur="1" fill="hold">
                                          <p:stCondLst>
                                            <p:cond delay="1999"/>
                                          </p:stCondLst>
                                        </p:cTn>
                                        <p:tgtEl>
                                          <p:spTgt spid="73738"/>
                                        </p:tgtEl>
                                        <p:attrNameLst>
                                          <p:attrName>style.visibility</p:attrName>
                                        </p:attrNameLst>
                                      </p:cBhvr>
                                      <p:to>
                                        <p:strVal val="hidden"/>
                                      </p:to>
                                    </p:set>
                                  </p:childTnLst>
                                </p:cTn>
                              </p:par>
                            </p:childTnLst>
                          </p:cTn>
                        </p:par>
                      </p:childTnLst>
                    </p:cTn>
                  </p:par>
                </p:childTnLst>
              </p:cTn>
              <p:nextCondLst>
                <p:cond evt="onClick" delay="0">
                  <p:tgtEl>
                    <p:spTgt spid="73737"/>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Box 1"/>
          <p:cNvSpPr txBox="1">
            <a:spLocks noChangeArrowheads="1"/>
          </p:cNvSpPr>
          <p:nvPr/>
        </p:nvSpPr>
        <p:spPr bwMode="auto">
          <a:xfrm>
            <a:off x="830194" y="1035302"/>
            <a:ext cx="838200"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31</a:t>
            </a:r>
          </a:p>
        </p:txBody>
      </p:sp>
      <p:sp>
        <p:nvSpPr>
          <p:cNvPr id="74755" name="TextBox 2"/>
          <p:cNvSpPr txBox="1">
            <a:spLocks noChangeArrowheads="1"/>
          </p:cNvSpPr>
          <p:nvPr/>
        </p:nvSpPr>
        <p:spPr bwMode="auto">
          <a:xfrm>
            <a:off x="1752600" y="1040606"/>
            <a:ext cx="7118350"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Write an inequality for the sentence:  </a:t>
            </a:r>
          </a:p>
          <a:p>
            <a:endParaRPr lang="en-US" sz="2800" b="1" dirty="0">
              <a:solidFill>
                <a:srgbClr val="000000"/>
              </a:solidFill>
            </a:endParaRPr>
          </a:p>
          <a:p>
            <a:r>
              <a:rPr lang="en-US" sz="2800" b="1" dirty="0">
                <a:solidFill>
                  <a:srgbClr val="000000"/>
                </a:solidFill>
              </a:rPr>
              <a:t>m is greater than 9</a:t>
            </a:r>
          </a:p>
        </p:txBody>
      </p:sp>
      <p:sp>
        <p:nvSpPr>
          <p:cNvPr id="74756" name="TextBox 3"/>
          <p:cNvSpPr txBox="1">
            <a:spLocks noChangeArrowheads="1"/>
          </p:cNvSpPr>
          <p:nvPr/>
        </p:nvSpPr>
        <p:spPr bwMode="auto">
          <a:xfrm>
            <a:off x="2479675" y="2909162"/>
            <a:ext cx="22764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4757" name="TextBox 4"/>
          <p:cNvSpPr txBox="1">
            <a:spLocks noChangeArrowheads="1"/>
          </p:cNvSpPr>
          <p:nvPr/>
        </p:nvSpPr>
        <p:spPr bwMode="auto">
          <a:xfrm>
            <a:off x="3079750" y="2882589"/>
            <a:ext cx="22764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m &lt; 9</a:t>
            </a:r>
          </a:p>
        </p:txBody>
      </p:sp>
      <p:sp>
        <p:nvSpPr>
          <p:cNvPr id="74758" name="TextBox 5"/>
          <p:cNvSpPr txBox="1">
            <a:spLocks noChangeArrowheads="1"/>
          </p:cNvSpPr>
          <p:nvPr/>
        </p:nvSpPr>
        <p:spPr bwMode="auto">
          <a:xfrm>
            <a:off x="2470150" y="3613219"/>
            <a:ext cx="22764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74759" name="TextBox 6"/>
          <p:cNvSpPr txBox="1">
            <a:spLocks noChangeArrowheads="1"/>
          </p:cNvSpPr>
          <p:nvPr/>
        </p:nvSpPr>
        <p:spPr bwMode="auto">
          <a:xfrm>
            <a:off x="3079750" y="3593341"/>
            <a:ext cx="22764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m </a:t>
            </a:r>
            <a:r>
              <a:rPr lang="en-US" sz="2400" b="1" u="sng" dirty="0">
                <a:solidFill>
                  <a:srgbClr val="000000"/>
                </a:solidFill>
              </a:rPr>
              <a:t>&lt;</a:t>
            </a:r>
            <a:r>
              <a:rPr lang="en-US" sz="2400" b="1" dirty="0">
                <a:solidFill>
                  <a:srgbClr val="000000"/>
                </a:solidFill>
              </a:rPr>
              <a:t> 9</a:t>
            </a:r>
          </a:p>
        </p:txBody>
      </p:sp>
      <p:sp>
        <p:nvSpPr>
          <p:cNvPr id="74760" name="TextBox 7"/>
          <p:cNvSpPr txBox="1">
            <a:spLocks noChangeArrowheads="1"/>
          </p:cNvSpPr>
          <p:nvPr/>
        </p:nvSpPr>
        <p:spPr bwMode="auto">
          <a:xfrm>
            <a:off x="2470150" y="4234311"/>
            <a:ext cx="2303462"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C</a:t>
            </a:r>
          </a:p>
        </p:txBody>
      </p:sp>
      <p:sp>
        <p:nvSpPr>
          <p:cNvPr id="74761" name="TextBox 8"/>
          <p:cNvSpPr txBox="1">
            <a:spLocks noChangeArrowheads="1"/>
          </p:cNvSpPr>
          <p:nvPr/>
        </p:nvSpPr>
        <p:spPr bwMode="auto">
          <a:xfrm>
            <a:off x="3079750" y="4227513"/>
            <a:ext cx="230505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m &gt; 9</a:t>
            </a:r>
          </a:p>
        </p:txBody>
      </p:sp>
      <p:sp>
        <p:nvSpPr>
          <p:cNvPr id="74762" name="TextBox 9"/>
          <p:cNvSpPr txBox="1">
            <a:spLocks noChangeArrowheads="1"/>
          </p:cNvSpPr>
          <p:nvPr/>
        </p:nvSpPr>
        <p:spPr bwMode="auto">
          <a:xfrm>
            <a:off x="2470150" y="4900304"/>
            <a:ext cx="2303462"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D</a:t>
            </a:r>
          </a:p>
        </p:txBody>
      </p:sp>
      <p:sp>
        <p:nvSpPr>
          <p:cNvPr id="74763" name="TextBox 10"/>
          <p:cNvSpPr txBox="1">
            <a:spLocks noChangeArrowheads="1"/>
          </p:cNvSpPr>
          <p:nvPr/>
        </p:nvSpPr>
        <p:spPr bwMode="auto">
          <a:xfrm>
            <a:off x="3099628" y="4870484"/>
            <a:ext cx="230505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m </a:t>
            </a:r>
            <a:r>
              <a:rPr lang="en-US" sz="2400" b="1" u="sng" dirty="0">
                <a:solidFill>
                  <a:srgbClr val="000000"/>
                </a:solidFill>
              </a:rPr>
              <a:t>&gt;</a:t>
            </a:r>
            <a:r>
              <a:rPr lang="en-US" sz="2400" b="1" dirty="0">
                <a:solidFill>
                  <a:srgbClr val="000000"/>
                </a:solidFill>
              </a:rPr>
              <a:t> 9</a:t>
            </a:r>
          </a:p>
        </p:txBody>
      </p:sp>
      <p:pic>
        <p:nvPicPr>
          <p:cNvPr id="74765" name="Picture 18" descr="30aa051535c14a2eb44f969fc2f0f3a4.png"/>
          <p:cNvPicPr>
            <a:picLocks/>
          </p:cNvPicPr>
          <p:nvPr/>
        </p:nvPicPr>
        <p:blipFill>
          <a:blip r:embed="rId3" cstate="print"/>
          <a:srcRect/>
          <a:stretch>
            <a:fillRect/>
          </a:stretch>
        </p:blipFill>
        <p:spPr bwMode="auto">
          <a:xfrm>
            <a:off x="138113" y="202406"/>
            <a:ext cx="3752850" cy="76200"/>
          </a:xfrm>
          <a:prstGeom prst="rect">
            <a:avLst/>
          </a:prstGeom>
          <a:solidFill>
            <a:srgbClr val="000000">
              <a:alpha val="0"/>
            </a:srgbClr>
          </a:solidFill>
          <a:ln w="9525">
            <a:noFill/>
            <a:miter lim="800000"/>
            <a:headEnd/>
            <a:tailEnd/>
          </a:ln>
        </p:spPr>
      </p:pic>
      <p:grpSp>
        <p:nvGrpSpPr>
          <p:cNvPr id="35" name="Group 34"/>
          <p:cNvGrpSpPr/>
          <p:nvPr/>
        </p:nvGrpSpPr>
        <p:grpSpPr>
          <a:xfrm>
            <a:off x="1860550" y="2945606"/>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Box 1"/>
          <p:cNvSpPr txBox="1">
            <a:spLocks noChangeArrowheads="1"/>
          </p:cNvSpPr>
          <p:nvPr/>
        </p:nvSpPr>
        <p:spPr bwMode="auto">
          <a:xfrm>
            <a:off x="793750" y="1035302"/>
            <a:ext cx="7145337"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32</a:t>
            </a:r>
          </a:p>
        </p:txBody>
      </p:sp>
      <p:sp>
        <p:nvSpPr>
          <p:cNvPr id="75779" name="TextBox 2"/>
          <p:cNvSpPr txBox="1">
            <a:spLocks noChangeArrowheads="1"/>
          </p:cNvSpPr>
          <p:nvPr/>
        </p:nvSpPr>
        <p:spPr bwMode="auto">
          <a:xfrm>
            <a:off x="1762057" y="1040606"/>
            <a:ext cx="714533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Write an inequality for the sentence:  </a:t>
            </a:r>
          </a:p>
          <a:p>
            <a:endParaRPr lang="en-US" sz="2800" b="1" dirty="0">
              <a:solidFill>
                <a:srgbClr val="000000"/>
              </a:solidFill>
            </a:endParaRPr>
          </a:p>
          <a:p>
            <a:r>
              <a:rPr lang="en-US" sz="2800" b="1" dirty="0">
                <a:solidFill>
                  <a:srgbClr val="000000"/>
                </a:solidFill>
              </a:rPr>
              <a:t>12 is less than or equal to y</a:t>
            </a:r>
          </a:p>
        </p:txBody>
      </p:sp>
      <p:sp>
        <p:nvSpPr>
          <p:cNvPr id="75780" name="TextBox 3"/>
          <p:cNvSpPr txBox="1">
            <a:spLocks noChangeArrowheads="1"/>
          </p:cNvSpPr>
          <p:nvPr/>
        </p:nvSpPr>
        <p:spPr bwMode="auto">
          <a:xfrm>
            <a:off x="2455863" y="2908263"/>
            <a:ext cx="23034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5781" name="TextBox 4"/>
          <p:cNvSpPr txBox="1">
            <a:spLocks noChangeArrowheads="1"/>
          </p:cNvSpPr>
          <p:nvPr/>
        </p:nvSpPr>
        <p:spPr bwMode="auto">
          <a:xfrm>
            <a:off x="2960825" y="2908263"/>
            <a:ext cx="23050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12 &lt; y</a:t>
            </a:r>
          </a:p>
        </p:txBody>
      </p:sp>
      <p:sp>
        <p:nvSpPr>
          <p:cNvPr id="75782" name="TextBox 5"/>
          <p:cNvSpPr txBox="1">
            <a:spLocks noChangeArrowheads="1"/>
          </p:cNvSpPr>
          <p:nvPr/>
        </p:nvSpPr>
        <p:spPr bwMode="auto">
          <a:xfrm>
            <a:off x="2455863" y="3562313"/>
            <a:ext cx="23034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B</a:t>
            </a:r>
          </a:p>
        </p:txBody>
      </p:sp>
      <p:sp>
        <p:nvSpPr>
          <p:cNvPr id="75783" name="TextBox 6"/>
          <p:cNvSpPr txBox="1">
            <a:spLocks noChangeArrowheads="1"/>
          </p:cNvSpPr>
          <p:nvPr/>
        </p:nvSpPr>
        <p:spPr bwMode="auto">
          <a:xfrm>
            <a:off x="2960825" y="3562313"/>
            <a:ext cx="23050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12 </a:t>
            </a:r>
            <a:r>
              <a:rPr lang="en-US" sz="2400" b="1" u="sng">
                <a:solidFill>
                  <a:srgbClr val="000000"/>
                </a:solidFill>
              </a:rPr>
              <a:t>&lt;</a:t>
            </a:r>
            <a:r>
              <a:rPr lang="en-US" sz="2400" b="1">
                <a:solidFill>
                  <a:srgbClr val="000000"/>
                </a:solidFill>
              </a:rPr>
              <a:t> y</a:t>
            </a:r>
          </a:p>
        </p:txBody>
      </p:sp>
      <p:sp>
        <p:nvSpPr>
          <p:cNvPr id="75784" name="TextBox 7"/>
          <p:cNvSpPr txBox="1">
            <a:spLocks noChangeArrowheads="1"/>
          </p:cNvSpPr>
          <p:nvPr/>
        </p:nvSpPr>
        <p:spPr bwMode="auto">
          <a:xfrm>
            <a:off x="2455863" y="4216363"/>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75785" name="TextBox 8"/>
          <p:cNvSpPr txBox="1">
            <a:spLocks noChangeArrowheads="1"/>
          </p:cNvSpPr>
          <p:nvPr/>
        </p:nvSpPr>
        <p:spPr bwMode="auto">
          <a:xfrm>
            <a:off x="2960825" y="4216363"/>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12 &gt; y</a:t>
            </a:r>
          </a:p>
        </p:txBody>
      </p:sp>
      <p:sp>
        <p:nvSpPr>
          <p:cNvPr id="75786" name="TextBox 9"/>
          <p:cNvSpPr txBox="1">
            <a:spLocks noChangeArrowheads="1"/>
          </p:cNvSpPr>
          <p:nvPr/>
        </p:nvSpPr>
        <p:spPr bwMode="auto">
          <a:xfrm>
            <a:off x="2455863" y="4870413"/>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75787" name="TextBox 10"/>
          <p:cNvSpPr txBox="1">
            <a:spLocks noChangeArrowheads="1"/>
          </p:cNvSpPr>
          <p:nvPr/>
        </p:nvSpPr>
        <p:spPr bwMode="auto">
          <a:xfrm>
            <a:off x="2960825" y="4870413"/>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12 </a:t>
            </a:r>
            <a:r>
              <a:rPr lang="en-US" sz="2400" b="1" u="sng">
                <a:solidFill>
                  <a:srgbClr val="000000"/>
                </a:solidFill>
              </a:rPr>
              <a:t>&gt;</a:t>
            </a:r>
            <a:r>
              <a:rPr lang="en-US" sz="2400" b="1">
                <a:solidFill>
                  <a:srgbClr val="000000"/>
                </a:solidFill>
              </a:rPr>
              <a:t> y</a:t>
            </a:r>
          </a:p>
        </p:txBody>
      </p:sp>
      <p:pic>
        <p:nvPicPr>
          <p:cNvPr id="75789" name="Picture 18" descr="641d629900144d2698c6adfb39868a0a.png"/>
          <p:cNvPicPr>
            <a:picLocks/>
          </p:cNvPicPr>
          <p:nvPr/>
        </p:nvPicPr>
        <p:blipFill>
          <a:blip r:embed="rId3" cstate="print"/>
          <a:srcRect/>
          <a:stretch>
            <a:fillRect/>
          </a:stretch>
        </p:blipFill>
        <p:spPr bwMode="auto">
          <a:xfrm>
            <a:off x="96838" y="202406"/>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2948918"/>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Box 1"/>
          <p:cNvSpPr txBox="1">
            <a:spLocks noChangeArrowheads="1"/>
          </p:cNvSpPr>
          <p:nvPr/>
        </p:nvSpPr>
        <p:spPr bwMode="auto">
          <a:xfrm>
            <a:off x="839788" y="1011728"/>
            <a:ext cx="8139112"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33</a:t>
            </a:r>
          </a:p>
        </p:txBody>
      </p:sp>
      <p:sp>
        <p:nvSpPr>
          <p:cNvPr id="76803" name="TextBox 2"/>
          <p:cNvSpPr txBox="1">
            <a:spLocks noChangeArrowheads="1"/>
          </p:cNvSpPr>
          <p:nvPr/>
        </p:nvSpPr>
        <p:spPr bwMode="auto">
          <a:xfrm>
            <a:off x="1722438" y="1011728"/>
            <a:ext cx="8139112"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Write an inequality for the sentence:  </a:t>
            </a:r>
          </a:p>
          <a:p>
            <a:endParaRPr lang="en-US" sz="2800" b="1">
              <a:solidFill>
                <a:srgbClr val="000000"/>
              </a:solidFill>
            </a:endParaRPr>
          </a:p>
          <a:p>
            <a:r>
              <a:rPr lang="en-US" sz="2800" b="1">
                <a:solidFill>
                  <a:srgbClr val="000000"/>
                </a:solidFill>
              </a:rPr>
              <a:t>The grade, g, on your test must exceed 80%</a:t>
            </a:r>
          </a:p>
        </p:txBody>
      </p:sp>
      <p:grpSp>
        <p:nvGrpSpPr>
          <p:cNvPr id="25" name="Group 24"/>
          <p:cNvGrpSpPr/>
          <p:nvPr/>
        </p:nvGrpSpPr>
        <p:grpSpPr>
          <a:xfrm>
            <a:off x="2470150" y="2924829"/>
            <a:ext cx="2967865" cy="2439299"/>
            <a:chOff x="744538" y="2919413"/>
            <a:chExt cx="2967865" cy="2439299"/>
          </a:xfrm>
        </p:grpSpPr>
        <p:sp>
          <p:nvSpPr>
            <p:cNvPr id="76804" name="TextBox 3"/>
            <p:cNvSpPr txBox="1">
              <a:spLocks noChangeArrowheads="1"/>
            </p:cNvSpPr>
            <p:nvPr/>
          </p:nvSpPr>
          <p:spPr bwMode="auto">
            <a:xfrm>
              <a:off x="744538" y="2919413"/>
              <a:ext cx="238760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6805" name="TextBox 4"/>
            <p:cNvSpPr txBox="1">
              <a:spLocks noChangeArrowheads="1"/>
            </p:cNvSpPr>
            <p:nvPr/>
          </p:nvSpPr>
          <p:spPr bwMode="auto">
            <a:xfrm>
              <a:off x="1238182" y="2919413"/>
              <a:ext cx="238760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g &lt; 80</a:t>
              </a:r>
            </a:p>
          </p:txBody>
        </p:sp>
        <p:sp>
          <p:nvSpPr>
            <p:cNvPr id="76806" name="TextBox 5"/>
            <p:cNvSpPr txBox="1">
              <a:spLocks noChangeArrowheads="1"/>
            </p:cNvSpPr>
            <p:nvPr/>
          </p:nvSpPr>
          <p:spPr bwMode="auto">
            <a:xfrm>
              <a:off x="744538" y="3573463"/>
              <a:ext cx="238760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76807" name="TextBox 6"/>
            <p:cNvSpPr txBox="1">
              <a:spLocks noChangeArrowheads="1"/>
            </p:cNvSpPr>
            <p:nvPr/>
          </p:nvSpPr>
          <p:spPr bwMode="auto">
            <a:xfrm>
              <a:off x="1241494" y="3573463"/>
              <a:ext cx="238760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g </a:t>
              </a:r>
              <a:r>
                <a:rPr lang="en-US" sz="2400" b="1" u="sng" dirty="0">
                  <a:solidFill>
                    <a:srgbClr val="000000"/>
                  </a:solidFill>
                </a:rPr>
                <a:t>&lt;</a:t>
              </a:r>
              <a:r>
                <a:rPr lang="en-US" sz="2400" b="1" dirty="0">
                  <a:solidFill>
                    <a:srgbClr val="000000"/>
                  </a:solidFill>
                </a:rPr>
                <a:t> 80</a:t>
              </a:r>
            </a:p>
          </p:txBody>
        </p:sp>
        <p:sp>
          <p:nvSpPr>
            <p:cNvPr id="76808" name="TextBox 7"/>
            <p:cNvSpPr txBox="1">
              <a:spLocks noChangeArrowheads="1"/>
            </p:cNvSpPr>
            <p:nvPr/>
          </p:nvSpPr>
          <p:spPr bwMode="auto">
            <a:xfrm>
              <a:off x="744538" y="4227513"/>
              <a:ext cx="241458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76809" name="TextBox 8"/>
            <p:cNvSpPr txBox="1">
              <a:spLocks noChangeArrowheads="1"/>
            </p:cNvSpPr>
            <p:nvPr/>
          </p:nvSpPr>
          <p:spPr bwMode="auto">
            <a:xfrm>
              <a:off x="1277938" y="4227513"/>
              <a:ext cx="2414587"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g &gt; 80</a:t>
              </a:r>
            </a:p>
          </p:txBody>
        </p:sp>
        <p:sp>
          <p:nvSpPr>
            <p:cNvPr id="76810" name="TextBox 9"/>
            <p:cNvSpPr txBox="1">
              <a:spLocks noChangeArrowheads="1"/>
            </p:cNvSpPr>
            <p:nvPr/>
          </p:nvSpPr>
          <p:spPr bwMode="auto">
            <a:xfrm>
              <a:off x="744538" y="4881563"/>
              <a:ext cx="241458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76811" name="TextBox 10"/>
            <p:cNvSpPr txBox="1">
              <a:spLocks noChangeArrowheads="1"/>
            </p:cNvSpPr>
            <p:nvPr/>
          </p:nvSpPr>
          <p:spPr bwMode="auto">
            <a:xfrm>
              <a:off x="1297816" y="4881563"/>
              <a:ext cx="241458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g </a:t>
              </a:r>
              <a:r>
                <a:rPr lang="en-US" sz="2400" b="1" u="sng">
                  <a:solidFill>
                    <a:srgbClr val="000000"/>
                  </a:solidFill>
                </a:rPr>
                <a:t>&gt;</a:t>
              </a:r>
              <a:r>
                <a:rPr lang="en-US" sz="2400" b="1">
                  <a:solidFill>
                    <a:srgbClr val="000000"/>
                  </a:solidFill>
                </a:rPr>
                <a:t> 80</a:t>
              </a:r>
            </a:p>
          </p:txBody>
        </p:sp>
      </p:grpSp>
      <p:pic>
        <p:nvPicPr>
          <p:cNvPr id="76813" name="Picture 18" descr="c9e7c902b10a412480326fb2b6db2316.png"/>
          <p:cNvPicPr>
            <a:picLocks/>
          </p:cNvPicPr>
          <p:nvPr/>
        </p:nvPicPr>
        <p:blipFill>
          <a:blip r:embed="rId3" cstate="print"/>
          <a:srcRect/>
          <a:stretch>
            <a:fillRect/>
          </a:stretch>
        </p:blipFill>
        <p:spPr bwMode="auto">
          <a:xfrm>
            <a:off x="111125" y="106363"/>
            <a:ext cx="3751263" cy="76200"/>
          </a:xfrm>
          <a:prstGeom prst="rect">
            <a:avLst/>
          </a:prstGeom>
          <a:solidFill>
            <a:srgbClr val="000000">
              <a:alpha val="0"/>
            </a:srgbClr>
          </a:solidFill>
          <a:ln w="9525">
            <a:noFill/>
            <a:miter lim="800000"/>
            <a:headEnd/>
            <a:tailEnd/>
          </a:ln>
        </p:spPr>
      </p:pic>
      <p:grpSp>
        <p:nvGrpSpPr>
          <p:cNvPr id="26" name="Group 25"/>
          <p:cNvGrpSpPr/>
          <p:nvPr/>
        </p:nvGrpSpPr>
        <p:grpSpPr>
          <a:xfrm>
            <a:off x="1860550" y="2948918"/>
            <a:ext cx="365125" cy="2375454"/>
            <a:chOff x="1860550" y="2945606"/>
            <a:chExt cx="365125" cy="2375454"/>
          </a:xfrm>
        </p:grpSpPr>
        <p:sp>
          <p:nvSpPr>
            <p:cNvPr id="27" name="Oval 26"/>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8" name="Oval 27"/>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9" name="Oval 28"/>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30" name="Oval 29"/>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Box 1"/>
          <p:cNvSpPr txBox="1">
            <a:spLocks noChangeArrowheads="1"/>
          </p:cNvSpPr>
          <p:nvPr/>
        </p:nvSpPr>
        <p:spPr bwMode="auto">
          <a:xfrm>
            <a:off x="823085" y="1040606"/>
            <a:ext cx="71453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34</a:t>
            </a:r>
          </a:p>
        </p:txBody>
      </p:sp>
      <p:sp>
        <p:nvSpPr>
          <p:cNvPr id="77827" name="TextBox 2"/>
          <p:cNvSpPr txBox="1">
            <a:spLocks noChangeArrowheads="1"/>
          </p:cNvSpPr>
          <p:nvPr/>
        </p:nvSpPr>
        <p:spPr bwMode="auto">
          <a:xfrm>
            <a:off x="1705735" y="1040606"/>
            <a:ext cx="7145337" cy="1400478"/>
          </a:xfrm>
          <a:prstGeom prst="rect">
            <a:avLst/>
          </a:prstGeom>
          <a:noFill/>
          <a:ln w="9525">
            <a:noFill/>
            <a:miter lim="800000"/>
            <a:headEnd/>
            <a:tailEnd/>
          </a:ln>
        </p:spPr>
        <p:txBody>
          <a:bodyPr lIns="106774" tIns="53387" rIns="106774" bIns="53387">
            <a:spAutoFit/>
          </a:bodyPr>
          <a:lstStyle/>
          <a:p>
            <a:r>
              <a:rPr lang="en-US" sz="2800" b="1">
                <a:solidFill>
                  <a:srgbClr val="000000"/>
                </a:solidFill>
              </a:rPr>
              <a:t>Write an inequality for the sentence:  </a:t>
            </a:r>
          </a:p>
          <a:p>
            <a:endParaRPr lang="en-US" sz="2800" b="1">
              <a:solidFill>
                <a:srgbClr val="000000"/>
              </a:solidFill>
            </a:endParaRPr>
          </a:p>
          <a:p>
            <a:r>
              <a:rPr lang="en-US" sz="2800" b="1">
                <a:solidFill>
                  <a:srgbClr val="000000"/>
                </a:solidFill>
              </a:rPr>
              <a:t>y is not more than 25</a:t>
            </a:r>
          </a:p>
        </p:txBody>
      </p:sp>
      <p:sp>
        <p:nvSpPr>
          <p:cNvPr id="77828" name="TextBox 3"/>
          <p:cNvSpPr txBox="1">
            <a:spLocks noChangeArrowheads="1"/>
          </p:cNvSpPr>
          <p:nvPr/>
        </p:nvSpPr>
        <p:spPr bwMode="auto">
          <a:xfrm>
            <a:off x="2470150" y="2928141"/>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7829" name="TextBox 4"/>
          <p:cNvSpPr txBox="1">
            <a:spLocks noChangeArrowheads="1"/>
          </p:cNvSpPr>
          <p:nvPr/>
        </p:nvSpPr>
        <p:spPr bwMode="auto">
          <a:xfrm>
            <a:off x="3003550" y="2928141"/>
            <a:ext cx="2332037"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y &lt; 25</a:t>
            </a:r>
          </a:p>
        </p:txBody>
      </p:sp>
      <p:sp>
        <p:nvSpPr>
          <p:cNvPr id="77830" name="TextBox 5"/>
          <p:cNvSpPr txBox="1">
            <a:spLocks noChangeArrowheads="1"/>
          </p:cNvSpPr>
          <p:nvPr/>
        </p:nvSpPr>
        <p:spPr bwMode="auto">
          <a:xfrm>
            <a:off x="2470150" y="3631406"/>
            <a:ext cx="2332037"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77831" name="TextBox 6"/>
          <p:cNvSpPr txBox="1">
            <a:spLocks noChangeArrowheads="1"/>
          </p:cNvSpPr>
          <p:nvPr/>
        </p:nvSpPr>
        <p:spPr bwMode="auto">
          <a:xfrm>
            <a:off x="3003550" y="3611457"/>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y </a:t>
            </a:r>
            <a:r>
              <a:rPr lang="en-US" sz="2400" b="1" u="sng">
                <a:solidFill>
                  <a:srgbClr val="000000"/>
                </a:solidFill>
              </a:rPr>
              <a:t>&lt;</a:t>
            </a:r>
            <a:r>
              <a:rPr lang="en-US" sz="2400" b="1">
                <a:solidFill>
                  <a:srgbClr val="000000"/>
                </a:solidFill>
              </a:rPr>
              <a:t> 25</a:t>
            </a:r>
          </a:p>
        </p:txBody>
      </p:sp>
      <p:sp>
        <p:nvSpPr>
          <p:cNvPr id="77832" name="TextBox 7"/>
          <p:cNvSpPr txBox="1">
            <a:spLocks noChangeArrowheads="1"/>
          </p:cNvSpPr>
          <p:nvPr/>
        </p:nvSpPr>
        <p:spPr bwMode="auto">
          <a:xfrm>
            <a:off x="2470150" y="4257501"/>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C</a:t>
            </a:r>
          </a:p>
        </p:txBody>
      </p:sp>
      <p:sp>
        <p:nvSpPr>
          <p:cNvPr id="77833" name="TextBox 8"/>
          <p:cNvSpPr txBox="1">
            <a:spLocks noChangeArrowheads="1"/>
          </p:cNvSpPr>
          <p:nvPr/>
        </p:nvSpPr>
        <p:spPr bwMode="auto">
          <a:xfrm>
            <a:off x="3006725" y="4241006"/>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y &gt; 25</a:t>
            </a:r>
          </a:p>
        </p:txBody>
      </p:sp>
      <p:sp>
        <p:nvSpPr>
          <p:cNvPr id="77834" name="TextBox 9"/>
          <p:cNvSpPr txBox="1">
            <a:spLocks noChangeArrowheads="1"/>
          </p:cNvSpPr>
          <p:nvPr/>
        </p:nvSpPr>
        <p:spPr bwMode="auto">
          <a:xfrm>
            <a:off x="2470150" y="4890291"/>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77835" name="TextBox 10"/>
          <p:cNvSpPr txBox="1">
            <a:spLocks noChangeArrowheads="1"/>
          </p:cNvSpPr>
          <p:nvPr/>
        </p:nvSpPr>
        <p:spPr bwMode="auto">
          <a:xfrm>
            <a:off x="3006725" y="4867101"/>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y </a:t>
            </a:r>
            <a:r>
              <a:rPr lang="en-US" sz="2400" b="1" u="sng">
                <a:solidFill>
                  <a:srgbClr val="000000"/>
                </a:solidFill>
              </a:rPr>
              <a:t>&gt;</a:t>
            </a:r>
            <a:r>
              <a:rPr lang="en-US" sz="2400" b="1">
                <a:solidFill>
                  <a:srgbClr val="000000"/>
                </a:solidFill>
              </a:rPr>
              <a:t> 25</a:t>
            </a:r>
          </a:p>
        </p:txBody>
      </p:sp>
      <p:pic>
        <p:nvPicPr>
          <p:cNvPr id="77837" name="Picture 18" descr="3a4bf79117d5461e9775365acc4ee019.png"/>
          <p:cNvPicPr>
            <a:picLocks/>
          </p:cNvPicPr>
          <p:nvPr/>
        </p:nvPicPr>
        <p:blipFill>
          <a:blip r:embed="rId3" cstate="print"/>
          <a:srcRect/>
          <a:stretch>
            <a:fillRect/>
          </a:stretch>
        </p:blipFill>
        <p:spPr bwMode="auto">
          <a:xfrm>
            <a:off x="123825" y="202406"/>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2948918"/>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Box 1"/>
          <p:cNvSpPr txBox="1">
            <a:spLocks noChangeArrowheads="1"/>
          </p:cNvSpPr>
          <p:nvPr/>
        </p:nvSpPr>
        <p:spPr bwMode="auto">
          <a:xfrm>
            <a:off x="813628" y="1011728"/>
            <a:ext cx="71453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35</a:t>
            </a:r>
          </a:p>
        </p:txBody>
      </p:sp>
      <p:sp>
        <p:nvSpPr>
          <p:cNvPr id="78851" name="TextBox 2"/>
          <p:cNvSpPr txBox="1">
            <a:spLocks noChangeArrowheads="1"/>
          </p:cNvSpPr>
          <p:nvPr/>
        </p:nvSpPr>
        <p:spPr bwMode="auto">
          <a:xfrm>
            <a:off x="1696278" y="1011728"/>
            <a:ext cx="714533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Write an inequality for the sentence:  </a:t>
            </a:r>
          </a:p>
          <a:p>
            <a:endParaRPr lang="en-US" sz="2800" b="1" dirty="0">
              <a:solidFill>
                <a:srgbClr val="000000"/>
              </a:solidFill>
            </a:endParaRPr>
          </a:p>
          <a:p>
            <a:r>
              <a:rPr lang="en-US" sz="2800" b="1" dirty="0">
                <a:solidFill>
                  <a:srgbClr val="000000"/>
                </a:solidFill>
              </a:rPr>
              <a:t>The total, t, is fewer than 15 items.</a:t>
            </a:r>
          </a:p>
        </p:txBody>
      </p:sp>
      <p:sp>
        <p:nvSpPr>
          <p:cNvPr id="78852" name="TextBox 3"/>
          <p:cNvSpPr txBox="1">
            <a:spLocks noChangeArrowheads="1"/>
          </p:cNvSpPr>
          <p:nvPr/>
        </p:nvSpPr>
        <p:spPr bwMode="auto">
          <a:xfrm>
            <a:off x="2480092" y="2944707"/>
            <a:ext cx="22764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8853" name="TextBox 4"/>
          <p:cNvSpPr txBox="1">
            <a:spLocks noChangeArrowheads="1"/>
          </p:cNvSpPr>
          <p:nvPr/>
        </p:nvSpPr>
        <p:spPr bwMode="auto">
          <a:xfrm>
            <a:off x="3003550" y="2925728"/>
            <a:ext cx="22764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t &lt; 15</a:t>
            </a:r>
          </a:p>
        </p:txBody>
      </p:sp>
      <p:sp>
        <p:nvSpPr>
          <p:cNvPr id="78854" name="TextBox 5"/>
          <p:cNvSpPr txBox="1">
            <a:spLocks noChangeArrowheads="1"/>
          </p:cNvSpPr>
          <p:nvPr/>
        </p:nvSpPr>
        <p:spPr bwMode="auto">
          <a:xfrm>
            <a:off x="2480092" y="3598757"/>
            <a:ext cx="22764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B</a:t>
            </a:r>
          </a:p>
        </p:txBody>
      </p:sp>
      <p:sp>
        <p:nvSpPr>
          <p:cNvPr id="78855" name="TextBox 6"/>
          <p:cNvSpPr txBox="1">
            <a:spLocks noChangeArrowheads="1"/>
          </p:cNvSpPr>
          <p:nvPr/>
        </p:nvSpPr>
        <p:spPr bwMode="auto">
          <a:xfrm>
            <a:off x="3003550" y="3579778"/>
            <a:ext cx="22764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t </a:t>
            </a:r>
            <a:r>
              <a:rPr lang="en-US" sz="2400" b="1" u="sng">
                <a:solidFill>
                  <a:srgbClr val="000000"/>
                </a:solidFill>
              </a:rPr>
              <a:t>&lt;</a:t>
            </a:r>
            <a:r>
              <a:rPr lang="en-US" sz="2400" b="1">
                <a:solidFill>
                  <a:srgbClr val="000000"/>
                </a:solidFill>
              </a:rPr>
              <a:t> 15</a:t>
            </a:r>
          </a:p>
        </p:txBody>
      </p:sp>
      <p:sp>
        <p:nvSpPr>
          <p:cNvPr id="78856" name="TextBox 7"/>
          <p:cNvSpPr txBox="1">
            <a:spLocks noChangeArrowheads="1"/>
          </p:cNvSpPr>
          <p:nvPr/>
        </p:nvSpPr>
        <p:spPr bwMode="auto">
          <a:xfrm>
            <a:off x="2480092" y="4252807"/>
            <a:ext cx="23034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78857" name="TextBox 8"/>
          <p:cNvSpPr txBox="1">
            <a:spLocks noChangeArrowheads="1"/>
          </p:cNvSpPr>
          <p:nvPr/>
        </p:nvSpPr>
        <p:spPr bwMode="auto">
          <a:xfrm>
            <a:off x="3003550" y="4233828"/>
            <a:ext cx="23050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t &gt; 15</a:t>
            </a:r>
          </a:p>
        </p:txBody>
      </p:sp>
      <p:sp>
        <p:nvSpPr>
          <p:cNvPr id="78858" name="TextBox 9"/>
          <p:cNvSpPr txBox="1">
            <a:spLocks noChangeArrowheads="1"/>
          </p:cNvSpPr>
          <p:nvPr/>
        </p:nvSpPr>
        <p:spPr bwMode="auto">
          <a:xfrm>
            <a:off x="2480092" y="4906857"/>
            <a:ext cx="23034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78859" name="TextBox 10"/>
          <p:cNvSpPr txBox="1">
            <a:spLocks noChangeArrowheads="1"/>
          </p:cNvSpPr>
          <p:nvPr/>
        </p:nvSpPr>
        <p:spPr bwMode="auto">
          <a:xfrm>
            <a:off x="3003550" y="4887878"/>
            <a:ext cx="23050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t </a:t>
            </a:r>
            <a:r>
              <a:rPr lang="en-US" sz="2400" b="1" u="sng">
                <a:solidFill>
                  <a:srgbClr val="000000"/>
                </a:solidFill>
              </a:rPr>
              <a:t>&gt;</a:t>
            </a:r>
            <a:r>
              <a:rPr lang="en-US" sz="2400" b="1">
                <a:solidFill>
                  <a:srgbClr val="000000"/>
                </a:solidFill>
              </a:rPr>
              <a:t> 15</a:t>
            </a:r>
          </a:p>
        </p:txBody>
      </p:sp>
      <p:pic>
        <p:nvPicPr>
          <p:cNvPr id="78861" name="Picture 18" descr="b90c3646afcd421dbf2623a1f10d4236.png"/>
          <p:cNvPicPr>
            <a:picLocks/>
          </p:cNvPicPr>
          <p:nvPr/>
        </p:nvPicPr>
        <p:blipFill>
          <a:blip r:embed="rId3" cstate="print"/>
          <a:srcRect/>
          <a:stretch>
            <a:fillRect/>
          </a:stretch>
        </p:blipFill>
        <p:spPr bwMode="auto">
          <a:xfrm>
            <a:off x="123825" y="122238"/>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2948918"/>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Box 1"/>
          <p:cNvSpPr txBox="1">
            <a:spLocks noChangeArrowheads="1"/>
          </p:cNvSpPr>
          <p:nvPr/>
        </p:nvSpPr>
        <p:spPr bwMode="auto">
          <a:xfrm>
            <a:off x="823085" y="1031606"/>
            <a:ext cx="7145337"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36</a:t>
            </a:r>
          </a:p>
        </p:txBody>
      </p:sp>
      <p:sp>
        <p:nvSpPr>
          <p:cNvPr id="79875" name="TextBox 2"/>
          <p:cNvSpPr txBox="1">
            <a:spLocks noChangeArrowheads="1"/>
          </p:cNvSpPr>
          <p:nvPr/>
        </p:nvSpPr>
        <p:spPr bwMode="auto">
          <a:xfrm>
            <a:off x="1705735" y="1031606"/>
            <a:ext cx="7145337" cy="1400478"/>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Write an inequality for the sentence:  </a:t>
            </a:r>
          </a:p>
          <a:p>
            <a:endParaRPr lang="en-US" sz="2800" b="1" dirty="0">
              <a:solidFill>
                <a:srgbClr val="000000"/>
              </a:solidFill>
            </a:endParaRPr>
          </a:p>
          <a:p>
            <a:r>
              <a:rPr lang="en-US" sz="2800" b="1" dirty="0">
                <a:solidFill>
                  <a:srgbClr val="000000"/>
                </a:solidFill>
              </a:rPr>
              <a:t>k is less than or equal to twenty</a:t>
            </a:r>
          </a:p>
        </p:txBody>
      </p:sp>
      <p:sp>
        <p:nvSpPr>
          <p:cNvPr id="79876" name="TextBox 3"/>
          <p:cNvSpPr txBox="1">
            <a:spLocks noChangeArrowheads="1"/>
          </p:cNvSpPr>
          <p:nvPr/>
        </p:nvSpPr>
        <p:spPr bwMode="auto">
          <a:xfrm>
            <a:off x="2453447" y="2948918"/>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79877" name="TextBox 4"/>
          <p:cNvSpPr txBox="1">
            <a:spLocks noChangeArrowheads="1"/>
          </p:cNvSpPr>
          <p:nvPr/>
        </p:nvSpPr>
        <p:spPr bwMode="auto">
          <a:xfrm>
            <a:off x="3003550" y="2924829"/>
            <a:ext cx="2332037"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k &lt; 20</a:t>
            </a:r>
          </a:p>
        </p:txBody>
      </p:sp>
      <p:sp>
        <p:nvSpPr>
          <p:cNvPr id="79878" name="TextBox 5"/>
          <p:cNvSpPr txBox="1">
            <a:spLocks noChangeArrowheads="1"/>
          </p:cNvSpPr>
          <p:nvPr/>
        </p:nvSpPr>
        <p:spPr bwMode="auto">
          <a:xfrm>
            <a:off x="2453447" y="3602968"/>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B</a:t>
            </a:r>
          </a:p>
        </p:txBody>
      </p:sp>
      <p:sp>
        <p:nvSpPr>
          <p:cNvPr id="79879" name="TextBox 6"/>
          <p:cNvSpPr txBox="1">
            <a:spLocks noChangeArrowheads="1"/>
          </p:cNvSpPr>
          <p:nvPr/>
        </p:nvSpPr>
        <p:spPr bwMode="auto">
          <a:xfrm>
            <a:off x="3003550" y="3578879"/>
            <a:ext cx="2332037"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k </a:t>
            </a:r>
            <a:r>
              <a:rPr lang="en-US" sz="2400" b="1" u="sng">
                <a:solidFill>
                  <a:srgbClr val="000000"/>
                </a:solidFill>
              </a:rPr>
              <a:t>&lt;</a:t>
            </a:r>
            <a:r>
              <a:rPr lang="en-US" sz="2400" b="1">
                <a:solidFill>
                  <a:srgbClr val="000000"/>
                </a:solidFill>
              </a:rPr>
              <a:t> 20</a:t>
            </a:r>
          </a:p>
        </p:txBody>
      </p:sp>
      <p:sp>
        <p:nvSpPr>
          <p:cNvPr id="79880" name="TextBox 7"/>
          <p:cNvSpPr txBox="1">
            <a:spLocks noChangeArrowheads="1"/>
          </p:cNvSpPr>
          <p:nvPr/>
        </p:nvSpPr>
        <p:spPr bwMode="auto">
          <a:xfrm>
            <a:off x="2453447" y="4257018"/>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79881" name="TextBox 8"/>
          <p:cNvSpPr txBox="1">
            <a:spLocks noChangeArrowheads="1"/>
          </p:cNvSpPr>
          <p:nvPr/>
        </p:nvSpPr>
        <p:spPr bwMode="auto">
          <a:xfrm>
            <a:off x="3003550" y="4232929"/>
            <a:ext cx="235902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k &gt; 20</a:t>
            </a:r>
          </a:p>
        </p:txBody>
      </p:sp>
      <p:sp>
        <p:nvSpPr>
          <p:cNvPr id="79882" name="TextBox 9"/>
          <p:cNvSpPr txBox="1">
            <a:spLocks noChangeArrowheads="1"/>
          </p:cNvSpPr>
          <p:nvPr/>
        </p:nvSpPr>
        <p:spPr bwMode="auto">
          <a:xfrm>
            <a:off x="2453447" y="4911068"/>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79883" name="TextBox 10"/>
          <p:cNvSpPr txBox="1">
            <a:spLocks noChangeArrowheads="1"/>
          </p:cNvSpPr>
          <p:nvPr/>
        </p:nvSpPr>
        <p:spPr bwMode="auto">
          <a:xfrm>
            <a:off x="3003550" y="4886979"/>
            <a:ext cx="235902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k </a:t>
            </a:r>
            <a:r>
              <a:rPr lang="en-US" sz="2400" b="1" u="sng">
                <a:solidFill>
                  <a:srgbClr val="000000"/>
                </a:solidFill>
              </a:rPr>
              <a:t>&gt;</a:t>
            </a:r>
            <a:r>
              <a:rPr lang="en-US" sz="2400" b="1">
                <a:solidFill>
                  <a:srgbClr val="000000"/>
                </a:solidFill>
              </a:rPr>
              <a:t> 20</a:t>
            </a:r>
          </a:p>
        </p:txBody>
      </p:sp>
      <p:pic>
        <p:nvPicPr>
          <p:cNvPr id="79885" name="Picture 18" descr="5b66dea5d8a24dc9adce6a0fc3c4773b.png"/>
          <p:cNvPicPr>
            <a:picLocks/>
          </p:cNvPicPr>
          <p:nvPr/>
        </p:nvPicPr>
        <p:blipFill>
          <a:blip r:embed="rId3" cstate="print"/>
          <a:srcRect/>
          <a:stretch>
            <a:fillRect/>
          </a:stretch>
        </p:blipFill>
        <p:spPr bwMode="auto">
          <a:xfrm>
            <a:off x="111125" y="122238"/>
            <a:ext cx="3751263"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2948918"/>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Box 1"/>
          <p:cNvSpPr txBox="1">
            <a:spLocks noChangeArrowheads="1"/>
          </p:cNvSpPr>
          <p:nvPr/>
        </p:nvSpPr>
        <p:spPr bwMode="auto">
          <a:xfrm>
            <a:off x="1020763" y="775562"/>
            <a:ext cx="8994775" cy="1585144"/>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Solutions to Simple </a:t>
            </a:r>
            <a:r>
              <a:rPr lang="en-US" sz="4800" b="1" dirty="0" smtClean="0">
                <a:solidFill>
                  <a:srgbClr val="0000FF"/>
                </a:solidFill>
              </a:rPr>
              <a:t>Inequalities</a:t>
            </a:r>
            <a:endParaRPr lang="en-US" sz="4800" b="1" dirty="0">
              <a:solidFill>
                <a:srgbClr val="0000FF"/>
              </a:solidFill>
            </a:endParaRPr>
          </a:p>
        </p:txBody>
      </p:sp>
      <p:sp>
        <p:nvSpPr>
          <p:cNvPr id="80899" name="TextBox 2">
            <a:hlinkClick r:id="rId2" action="ppaction://hlinksldjump"/>
          </p:cNvPr>
          <p:cNvSpPr txBox="1">
            <a:spLocks noChangeArrowheads="1"/>
          </p:cNvSpPr>
          <p:nvPr/>
        </p:nvSpPr>
        <p:spPr bwMode="auto">
          <a:xfrm>
            <a:off x="7604124" y="3731352"/>
            <a:ext cx="1584325" cy="1031146"/>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  </a:t>
            </a:r>
            <a:endParaRPr lang="en-US" sz="2000" b="1" i="1" dirty="0" smtClean="0">
              <a:solidFill>
                <a:srgbClr val="0000FF"/>
              </a:solidFill>
            </a:endParaRPr>
          </a:p>
          <a:p>
            <a:r>
              <a:rPr lang="en-US" sz="2000" b="1" i="1" dirty="0" smtClean="0">
                <a:solidFill>
                  <a:srgbClr val="0000FF"/>
                </a:solidFill>
              </a:rPr>
              <a:t>Table </a:t>
            </a:r>
            <a:r>
              <a:rPr lang="en-US" sz="2000" b="1" i="1" dirty="0">
                <a:solidFill>
                  <a:srgbClr val="0000FF"/>
                </a:solidFill>
              </a:rPr>
              <a:t>of </a:t>
            </a:r>
            <a:endParaRPr lang="en-US" sz="2000" b="1" i="1" dirty="0" smtClean="0">
              <a:solidFill>
                <a:srgbClr val="0000FF"/>
              </a:solidFill>
            </a:endParaRPr>
          </a:p>
          <a:p>
            <a:r>
              <a:rPr lang="en-US" sz="2000" b="1" i="1" dirty="0" smtClean="0">
                <a:solidFill>
                  <a:srgbClr val="0000FF"/>
                </a:solidFill>
              </a:rPr>
              <a:t>Contents</a:t>
            </a:r>
            <a:endParaRPr lang="en-US" sz="2000" b="1" i="1" dirty="0">
              <a:solidFill>
                <a:srgbClr val="0000FF"/>
              </a:solidFill>
            </a:endParaRPr>
          </a:p>
        </p:txBody>
      </p:sp>
      <p:sp>
        <p:nvSpPr>
          <p:cNvPr id="5" name="Freeform 4">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Box 1"/>
          <p:cNvSpPr txBox="1">
            <a:spLocks noChangeArrowheads="1"/>
          </p:cNvSpPr>
          <p:nvPr/>
        </p:nvSpPr>
        <p:spPr bwMode="auto">
          <a:xfrm>
            <a:off x="813628" y="1994762"/>
            <a:ext cx="10071100" cy="1585144"/>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Remember:  Equations have one solution.</a:t>
            </a:r>
          </a:p>
          <a:p>
            <a:endParaRPr lang="en-US" sz="2400" b="1" dirty="0">
              <a:solidFill>
                <a:srgbClr val="0000FF"/>
              </a:solidFill>
            </a:endParaRPr>
          </a:p>
          <a:p>
            <a:r>
              <a:rPr lang="en-US" sz="2400" b="1" dirty="0">
                <a:solidFill>
                  <a:srgbClr val="0000FF"/>
                </a:solidFill>
              </a:rPr>
              <a:t>Solutions to inequalities are NOT single numbers</a:t>
            </a:r>
            <a:r>
              <a:rPr lang="en-US" sz="2400" b="1" dirty="0" smtClean="0">
                <a:solidFill>
                  <a:srgbClr val="0000FF"/>
                </a:solidFill>
              </a:rPr>
              <a:t>. </a:t>
            </a:r>
            <a:r>
              <a:rPr lang="en-US" sz="2400" b="1" dirty="0">
                <a:solidFill>
                  <a:srgbClr val="0000FF"/>
                </a:solidFill>
              </a:rPr>
              <a:t>Instead, </a:t>
            </a:r>
            <a:r>
              <a:rPr lang="en-US" sz="2400" b="1" dirty="0" smtClean="0">
                <a:solidFill>
                  <a:srgbClr val="0000FF"/>
                </a:solidFill>
              </a:rPr>
              <a:t>inequalities </a:t>
            </a:r>
            <a:r>
              <a:rPr lang="en-US" sz="2400" b="1" dirty="0">
                <a:solidFill>
                  <a:srgbClr val="0000FF"/>
                </a:solidFill>
              </a:rPr>
              <a:t>will have more than one value for a solution.</a:t>
            </a:r>
          </a:p>
        </p:txBody>
      </p:sp>
      <p:grpSp>
        <p:nvGrpSpPr>
          <p:cNvPr id="81923" name="Group 50"/>
          <p:cNvGrpSpPr>
            <a:grpSpLocks/>
          </p:cNvGrpSpPr>
          <p:nvPr/>
        </p:nvGrpSpPr>
        <p:grpSpPr bwMode="auto">
          <a:xfrm>
            <a:off x="1586741" y="4671287"/>
            <a:ext cx="8031162" cy="1271729"/>
            <a:chOff x="863600" y="3543300"/>
            <a:chExt cx="7393941" cy="1062737"/>
          </a:xfrm>
        </p:grpSpPr>
        <p:sp>
          <p:nvSpPr>
            <p:cNvPr id="81927" name="TextBox 2"/>
            <p:cNvSpPr txBox="1">
              <a:spLocks noChangeArrowheads="1"/>
            </p:cNvSpPr>
            <p:nvPr/>
          </p:nvSpPr>
          <p:spPr bwMode="auto">
            <a:xfrm>
              <a:off x="4737100" y="3911600"/>
              <a:ext cx="431800" cy="385796"/>
            </a:xfrm>
            <a:prstGeom prst="rect">
              <a:avLst/>
            </a:prstGeom>
            <a:noFill/>
            <a:ln w="9525">
              <a:noFill/>
              <a:miter lim="800000"/>
              <a:headEnd/>
              <a:tailEnd/>
            </a:ln>
          </p:spPr>
          <p:txBody>
            <a:bodyPr>
              <a:spAutoFit/>
            </a:bodyPr>
            <a:lstStyle/>
            <a:p>
              <a:r>
                <a:rPr lang="en-US" sz="2400">
                  <a:solidFill>
                    <a:srgbClr val="000000"/>
                  </a:solidFill>
                </a:rPr>
                <a:t>1</a:t>
              </a:r>
            </a:p>
          </p:txBody>
        </p:sp>
        <p:sp>
          <p:nvSpPr>
            <p:cNvPr id="81928" name="TextBox 3"/>
            <p:cNvSpPr txBox="1">
              <a:spLocks noChangeArrowheads="1"/>
            </p:cNvSpPr>
            <p:nvPr/>
          </p:nvSpPr>
          <p:spPr bwMode="auto">
            <a:xfrm>
              <a:off x="4419600" y="3911602"/>
              <a:ext cx="381000" cy="385797"/>
            </a:xfrm>
            <a:prstGeom prst="rect">
              <a:avLst/>
            </a:prstGeom>
            <a:noFill/>
            <a:ln w="9525">
              <a:noFill/>
              <a:miter lim="800000"/>
              <a:headEnd/>
              <a:tailEnd/>
            </a:ln>
          </p:spPr>
          <p:txBody>
            <a:bodyPr>
              <a:spAutoFit/>
            </a:bodyPr>
            <a:lstStyle/>
            <a:p>
              <a:r>
                <a:rPr lang="en-US" sz="2400">
                  <a:solidFill>
                    <a:srgbClr val="000000"/>
                  </a:solidFill>
                </a:rPr>
                <a:t>0</a:t>
              </a:r>
            </a:p>
          </p:txBody>
        </p:sp>
        <p:sp>
          <p:nvSpPr>
            <p:cNvPr id="81929" name="TextBox 4"/>
            <p:cNvSpPr txBox="1">
              <a:spLocks noChangeArrowheads="1"/>
            </p:cNvSpPr>
            <p:nvPr/>
          </p:nvSpPr>
          <p:spPr bwMode="auto">
            <a:xfrm>
              <a:off x="5080000" y="3911600"/>
              <a:ext cx="330200" cy="385796"/>
            </a:xfrm>
            <a:prstGeom prst="rect">
              <a:avLst/>
            </a:prstGeom>
            <a:noFill/>
            <a:ln w="9525">
              <a:noFill/>
              <a:miter lim="800000"/>
              <a:headEnd/>
              <a:tailEnd/>
            </a:ln>
          </p:spPr>
          <p:txBody>
            <a:bodyPr>
              <a:spAutoFit/>
            </a:bodyPr>
            <a:lstStyle/>
            <a:p>
              <a:r>
                <a:rPr lang="en-US" sz="2400">
                  <a:solidFill>
                    <a:srgbClr val="000000"/>
                  </a:solidFill>
                </a:rPr>
                <a:t>2</a:t>
              </a:r>
            </a:p>
          </p:txBody>
        </p:sp>
        <p:sp>
          <p:nvSpPr>
            <p:cNvPr id="81930" name="TextBox 5"/>
            <p:cNvSpPr txBox="1">
              <a:spLocks noChangeArrowheads="1"/>
            </p:cNvSpPr>
            <p:nvPr/>
          </p:nvSpPr>
          <p:spPr bwMode="auto">
            <a:xfrm>
              <a:off x="5384800" y="3911600"/>
              <a:ext cx="457200" cy="385796"/>
            </a:xfrm>
            <a:prstGeom prst="rect">
              <a:avLst/>
            </a:prstGeom>
            <a:noFill/>
            <a:ln w="9525">
              <a:noFill/>
              <a:miter lim="800000"/>
              <a:headEnd/>
              <a:tailEnd/>
            </a:ln>
          </p:spPr>
          <p:txBody>
            <a:bodyPr>
              <a:spAutoFit/>
            </a:bodyPr>
            <a:lstStyle/>
            <a:p>
              <a:r>
                <a:rPr lang="en-US" sz="2400">
                  <a:solidFill>
                    <a:srgbClr val="000000"/>
                  </a:solidFill>
                </a:rPr>
                <a:t>3</a:t>
              </a:r>
            </a:p>
          </p:txBody>
        </p:sp>
        <p:sp>
          <p:nvSpPr>
            <p:cNvPr id="81931" name="TextBox 6"/>
            <p:cNvSpPr txBox="1">
              <a:spLocks noChangeArrowheads="1"/>
            </p:cNvSpPr>
            <p:nvPr/>
          </p:nvSpPr>
          <p:spPr bwMode="auto">
            <a:xfrm>
              <a:off x="5689600" y="3911600"/>
              <a:ext cx="457200" cy="385796"/>
            </a:xfrm>
            <a:prstGeom prst="rect">
              <a:avLst/>
            </a:prstGeom>
            <a:noFill/>
            <a:ln w="9525">
              <a:noFill/>
              <a:miter lim="800000"/>
              <a:headEnd/>
              <a:tailEnd/>
            </a:ln>
          </p:spPr>
          <p:txBody>
            <a:bodyPr>
              <a:spAutoFit/>
            </a:bodyPr>
            <a:lstStyle/>
            <a:p>
              <a:r>
                <a:rPr lang="en-US" sz="2400">
                  <a:solidFill>
                    <a:srgbClr val="000000"/>
                  </a:solidFill>
                </a:rPr>
                <a:t>4</a:t>
              </a:r>
            </a:p>
          </p:txBody>
        </p:sp>
        <p:sp>
          <p:nvSpPr>
            <p:cNvPr id="81932" name="TextBox 7"/>
            <p:cNvSpPr txBox="1">
              <a:spLocks noChangeArrowheads="1"/>
            </p:cNvSpPr>
            <p:nvPr/>
          </p:nvSpPr>
          <p:spPr bwMode="auto">
            <a:xfrm>
              <a:off x="6032500" y="3911600"/>
              <a:ext cx="457200" cy="385796"/>
            </a:xfrm>
            <a:prstGeom prst="rect">
              <a:avLst/>
            </a:prstGeom>
            <a:noFill/>
            <a:ln w="9525">
              <a:noFill/>
              <a:miter lim="800000"/>
              <a:headEnd/>
              <a:tailEnd/>
            </a:ln>
          </p:spPr>
          <p:txBody>
            <a:bodyPr>
              <a:spAutoFit/>
            </a:bodyPr>
            <a:lstStyle/>
            <a:p>
              <a:r>
                <a:rPr lang="en-US" sz="2400">
                  <a:solidFill>
                    <a:srgbClr val="000000"/>
                  </a:solidFill>
                </a:rPr>
                <a:t>5</a:t>
              </a:r>
            </a:p>
          </p:txBody>
        </p:sp>
        <p:sp>
          <p:nvSpPr>
            <p:cNvPr id="81933" name="TextBox 8"/>
            <p:cNvSpPr txBox="1">
              <a:spLocks noChangeArrowheads="1"/>
            </p:cNvSpPr>
            <p:nvPr/>
          </p:nvSpPr>
          <p:spPr bwMode="auto">
            <a:xfrm>
              <a:off x="6324600" y="3911600"/>
              <a:ext cx="457200" cy="385796"/>
            </a:xfrm>
            <a:prstGeom prst="rect">
              <a:avLst/>
            </a:prstGeom>
            <a:noFill/>
            <a:ln w="9525">
              <a:noFill/>
              <a:miter lim="800000"/>
              <a:headEnd/>
              <a:tailEnd/>
            </a:ln>
          </p:spPr>
          <p:txBody>
            <a:bodyPr>
              <a:spAutoFit/>
            </a:bodyPr>
            <a:lstStyle/>
            <a:p>
              <a:r>
                <a:rPr lang="en-US" sz="2400">
                  <a:solidFill>
                    <a:srgbClr val="000000"/>
                  </a:solidFill>
                </a:rPr>
                <a:t>6</a:t>
              </a:r>
            </a:p>
          </p:txBody>
        </p:sp>
        <p:sp>
          <p:nvSpPr>
            <p:cNvPr id="81934" name="TextBox 9"/>
            <p:cNvSpPr txBox="1">
              <a:spLocks noChangeArrowheads="1"/>
            </p:cNvSpPr>
            <p:nvPr/>
          </p:nvSpPr>
          <p:spPr bwMode="auto">
            <a:xfrm>
              <a:off x="6642100" y="3911600"/>
              <a:ext cx="457200" cy="385796"/>
            </a:xfrm>
            <a:prstGeom prst="rect">
              <a:avLst/>
            </a:prstGeom>
            <a:noFill/>
            <a:ln w="9525">
              <a:noFill/>
              <a:miter lim="800000"/>
              <a:headEnd/>
              <a:tailEnd/>
            </a:ln>
          </p:spPr>
          <p:txBody>
            <a:bodyPr>
              <a:spAutoFit/>
            </a:bodyPr>
            <a:lstStyle/>
            <a:p>
              <a:r>
                <a:rPr lang="en-US" sz="2400">
                  <a:solidFill>
                    <a:srgbClr val="000000"/>
                  </a:solidFill>
                </a:rPr>
                <a:t>7</a:t>
              </a:r>
            </a:p>
          </p:txBody>
        </p:sp>
        <p:sp>
          <p:nvSpPr>
            <p:cNvPr id="81935" name="TextBox 10"/>
            <p:cNvSpPr txBox="1">
              <a:spLocks noChangeArrowheads="1"/>
            </p:cNvSpPr>
            <p:nvPr/>
          </p:nvSpPr>
          <p:spPr bwMode="auto">
            <a:xfrm>
              <a:off x="6959600" y="3898900"/>
              <a:ext cx="457200" cy="385796"/>
            </a:xfrm>
            <a:prstGeom prst="rect">
              <a:avLst/>
            </a:prstGeom>
            <a:noFill/>
            <a:ln w="9525">
              <a:noFill/>
              <a:miter lim="800000"/>
              <a:headEnd/>
              <a:tailEnd/>
            </a:ln>
          </p:spPr>
          <p:txBody>
            <a:bodyPr>
              <a:spAutoFit/>
            </a:bodyPr>
            <a:lstStyle/>
            <a:p>
              <a:r>
                <a:rPr lang="en-US" sz="2400">
                  <a:solidFill>
                    <a:srgbClr val="000000"/>
                  </a:solidFill>
                </a:rPr>
                <a:t>8</a:t>
              </a:r>
            </a:p>
          </p:txBody>
        </p:sp>
        <p:sp>
          <p:nvSpPr>
            <p:cNvPr id="81936" name="TextBox 11"/>
            <p:cNvSpPr txBox="1">
              <a:spLocks noChangeArrowheads="1"/>
            </p:cNvSpPr>
            <p:nvPr/>
          </p:nvSpPr>
          <p:spPr bwMode="auto">
            <a:xfrm>
              <a:off x="7277100" y="3898900"/>
              <a:ext cx="457200" cy="385796"/>
            </a:xfrm>
            <a:prstGeom prst="rect">
              <a:avLst/>
            </a:prstGeom>
            <a:noFill/>
            <a:ln w="9525">
              <a:noFill/>
              <a:miter lim="800000"/>
              <a:headEnd/>
              <a:tailEnd/>
            </a:ln>
          </p:spPr>
          <p:txBody>
            <a:bodyPr>
              <a:spAutoFit/>
            </a:bodyPr>
            <a:lstStyle/>
            <a:p>
              <a:r>
                <a:rPr lang="en-US" sz="2400">
                  <a:solidFill>
                    <a:srgbClr val="000000"/>
                  </a:solidFill>
                </a:rPr>
                <a:t>9</a:t>
              </a:r>
            </a:p>
          </p:txBody>
        </p:sp>
        <p:sp>
          <p:nvSpPr>
            <p:cNvPr id="81937" name="TextBox 12"/>
            <p:cNvSpPr txBox="1">
              <a:spLocks noChangeArrowheads="1"/>
            </p:cNvSpPr>
            <p:nvPr/>
          </p:nvSpPr>
          <p:spPr bwMode="auto">
            <a:xfrm>
              <a:off x="7556500" y="3886200"/>
              <a:ext cx="558800" cy="385796"/>
            </a:xfrm>
            <a:prstGeom prst="rect">
              <a:avLst/>
            </a:prstGeom>
            <a:noFill/>
            <a:ln w="9525">
              <a:noFill/>
              <a:miter lim="800000"/>
              <a:headEnd/>
              <a:tailEnd/>
            </a:ln>
          </p:spPr>
          <p:txBody>
            <a:bodyPr>
              <a:spAutoFit/>
            </a:bodyPr>
            <a:lstStyle/>
            <a:p>
              <a:r>
                <a:rPr lang="en-US" sz="2400">
                  <a:solidFill>
                    <a:srgbClr val="000000"/>
                  </a:solidFill>
                </a:rPr>
                <a:t>10</a:t>
              </a:r>
            </a:p>
          </p:txBody>
        </p:sp>
        <p:grpSp>
          <p:nvGrpSpPr>
            <p:cNvPr id="81938" name="Group 18"/>
            <p:cNvGrpSpPr>
              <a:grpSpLocks/>
            </p:cNvGrpSpPr>
            <p:nvPr/>
          </p:nvGrpSpPr>
          <p:grpSpPr bwMode="auto">
            <a:xfrm>
              <a:off x="863600" y="3543300"/>
              <a:ext cx="7393941" cy="392304"/>
              <a:chOff x="863600" y="3543300"/>
              <a:chExt cx="7393941" cy="392304"/>
            </a:xfrm>
          </p:grpSpPr>
          <p:sp>
            <p:nvSpPr>
              <p:cNvPr id="14" name="Freeform 13"/>
              <p:cNvSpPr/>
              <p:nvPr/>
            </p:nvSpPr>
            <p:spPr>
              <a:xfrm>
                <a:off x="873830" y="3730352"/>
                <a:ext cx="7382250" cy="15919"/>
              </a:xfrm>
              <a:custGeom>
                <a:avLst/>
                <a:gdLst/>
                <a:ahLst/>
                <a:cxnLst/>
                <a:rect l="0" t="0" r="0" b="0"/>
                <a:pathLst>
                  <a:path w="7382131" h="14860">
                    <a:moveTo>
                      <a:pt x="0" y="14859"/>
                    </a:moveTo>
                    <a:lnTo>
                      <a:pt x="0" y="0"/>
                    </a:lnTo>
                    <a:lnTo>
                      <a:pt x="7382130" y="0"/>
                    </a:lnTo>
                    <a:lnTo>
                      <a:pt x="7382130" y="1485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5" name="Freeform 14"/>
              <p:cNvSpPr/>
              <p:nvPr/>
            </p:nvSpPr>
            <p:spPr>
              <a:xfrm>
                <a:off x="863600" y="3543300"/>
                <a:ext cx="213385" cy="205625"/>
              </a:xfrm>
              <a:custGeom>
                <a:avLst/>
                <a:gdLst/>
                <a:ahLst/>
                <a:cxnLst/>
                <a:rect l="0" t="0" r="0" b="0"/>
                <a:pathLst>
                  <a:path w="213234" h="205105">
                    <a:moveTo>
                      <a:pt x="10286" y="205104"/>
                    </a:moveTo>
                    <a:lnTo>
                      <a:pt x="0" y="194690"/>
                    </a:lnTo>
                    <a:lnTo>
                      <a:pt x="202819" y="0"/>
                    </a:lnTo>
                    <a:lnTo>
                      <a:pt x="213233" y="1028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6" name="Freeform 15"/>
              <p:cNvSpPr/>
              <p:nvPr/>
            </p:nvSpPr>
            <p:spPr>
              <a:xfrm>
                <a:off x="866523" y="3730352"/>
                <a:ext cx="213385" cy="205626"/>
              </a:xfrm>
              <a:custGeom>
                <a:avLst/>
                <a:gdLst/>
                <a:ahLst/>
                <a:cxnLst/>
                <a:rect l="0" t="0" r="0" b="0"/>
                <a:pathLst>
                  <a:path w="213233" h="205105">
                    <a:moveTo>
                      <a:pt x="0" y="10287"/>
                    </a:moveTo>
                    <a:lnTo>
                      <a:pt x="10414" y="0"/>
                    </a:lnTo>
                    <a:lnTo>
                      <a:pt x="213232" y="194690"/>
                    </a:lnTo>
                    <a:lnTo>
                      <a:pt x="202945" y="20510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7" name="Freeform 16"/>
              <p:cNvSpPr/>
              <p:nvPr/>
            </p:nvSpPr>
            <p:spPr>
              <a:xfrm>
                <a:off x="8044156" y="3544626"/>
                <a:ext cx="213385" cy="204299"/>
              </a:xfrm>
              <a:custGeom>
                <a:avLst/>
                <a:gdLst/>
                <a:ahLst/>
                <a:cxnLst/>
                <a:rect l="0" t="0" r="0" b="0"/>
                <a:pathLst>
                  <a:path w="213235" h="205106">
                    <a:moveTo>
                      <a:pt x="213234" y="194692"/>
                    </a:moveTo>
                    <a:lnTo>
                      <a:pt x="202947" y="205105"/>
                    </a:lnTo>
                    <a:lnTo>
                      <a:pt x="0" y="10415"/>
                    </a:lnTo>
                    <a:lnTo>
                      <a:pt x="1028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8" name="Freeform 17"/>
              <p:cNvSpPr/>
              <p:nvPr/>
            </p:nvSpPr>
            <p:spPr>
              <a:xfrm>
                <a:off x="8041233" y="3730352"/>
                <a:ext cx="213385" cy="205626"/>
              </a:xfrm>
              <a:custGeom>
                <a:avLst/>
                <a:gdLst/>
                <a:ahLst/>
                <a:cxnLst/>
                <a:rect l="0" t="0" r="0" b="0"/>
                <a:pathLst>
                  <a:path w="213361" h="204979">
                    <a:moveTo>
                      <a:pt x="202947" y="0"/>
                    </a:moveTo>
                    <a:lnTo>
                      <a:pt x="213360" y="10414"/>
                    </a:lnTo>
                    <a:lnTo>
                      <a:pt x="10414" y="204978"/>
                    </a:lnTo>
                    <a:lnTo>
                      <a:pt x="0" y="19469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20" name="Freeform 19"/>
            <p:cNvSpPr/>
            <p:nvPr/>
          </p:nvSpPr>
          <p:spPr>
            <a:xfrm>
              <a:off x="7721156" y="3556566"/>
              <a:ext cx="17539" cy="309101"/>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1" name="Freeform 20"/>
            <p:cNvSpPr/>
            <p:nvPr/>
          </p:nvSpPr>
          <p:spPr>
            <a:xfrm>
              <a:off x="7100000" y="3556566"/>
              <a:ext cx="16077" cy="309101"/>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2" name="Freeform 21"/>
            <p:cNvSpPr/>
            <p:nvPr/>
          </p:nvSpPr>
          <p:spPr>
            <a:xfrm>
              <a:off x="6439383" y="35565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3" name="Freeform 22"/>
            <p:cNvSpPr/>
            <p:nvPr/>
          </p:nvSpPr>
          <p:spPr>
            <a:xfrm>
              <a:off x="5816766" y="35565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4" name="Freeform 23"/>
            <p:cNvSpPr/>
            <p:nvPr/>
          </p:nvSpPr>
          <p:spPr>
            <a:xfrm>
              <a:off x="5194149" y="35565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5" name="Freeform 24"/>
            <p:cNvSpPr/>
            <p:nvPr/>
          </p:nvSpPr>
          <p:spPr>
            <a:xfrm>
              <a:off x="3899222" y="3568505"/>
              <a:ext cx="16077"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6" name="Freeform 25"/>
            <p:cNvSpPr/>
            <p:nvPr/>
          </p:nvSpPr>
          <p:spPr>
            <a:xfrm>
              <a:off x="3276606" y="3568505"/>
              <a:ext cx="17539"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7" name="Freeform 26"/>
            <p:cNvSpPr/>
            <p:nvPr/>
          </p:nvSpPr>
          <p:spPr>
            <a:xfrm>
              <a:off x="2615989" y="35685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8" name="Freeform 27"/>
            <p:cNvSpPr/>
            <p:nvPr/>
          </p:nvSpPr>
          <p:spPr>
            <a:xfrm>
              <a:off x="1993372" y="35685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9" name="Freeform 28"/>
            <p:cNvSpPr/>
            <p:nvPr/>
          </p:nvSpPr>
          <p:spPr>
            <a:xfrm>
              <a:off x="1372217" y="35685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0" name="Freeform 29"/>
            <p:cNvSpPr/>
            <p:nvPr/>
          </p:nvSpPr>
          <p:spPr>
            <a:xfrm>
              <a:off x="4546686" y="35565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1" name="Freeform 30"/>
            <p:cNvSpPr/>
            <p:nvPr/>
          </p:nvSpPr>
          <p:spPr>
            <a:xfrm>
              <a:off x="2971144" y="35685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2" name="Freeform 31"/>
            <p:cNvSpPr/>
            <p:nvPr/>
          </p:nvSpPr>
          <p:spPr>
            <a:xfrm>
              <a:off x="2311988" y="35685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3" name="Freeform 32"/>
            <p:cNvSpPr/>
            <p:nvPr/>
          </p:nvSpPr>
          <p:spPr>
            <a:xfrm>
              <a:off x="1689371" y="35685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4" name="Freeform 33"/>
            <p:cNvSpPr/>
            <p:nvPr/>
          </p:nvSpPr>
          <p:spPr>
            <a:xfrm>
              <a:off x="5486457" y="35565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5" name="Freeform 34"/>
            <p:cNvSpPr/>
            <p:nvPr/>
          </p:nvSpPr>
          <p:spPr>
            <a:xfrm>
              <a:off x="4863840" y="35565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6" name="Freeform 35"/>
            <p:cNvSpPr/>
            <p:nvPr/>
          </p:nvSpPr>
          <p:spPr>
            <a:xfrm>
              <a:off x="4203223" y="35565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7" name="Freeform 36"/>
            <p:cNvSpPr/>
            <p:nvPr/>
          </p:nvSpPr>
          <p:spPr>
            <a:xfrm>
              <a:off x="3582068" y="35565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8" name="Freeform 37"/>
            <p:cNvSpPr/>
            <p:nvPr/>
          </p:nvSpPr>
          <p:spPr>
            <a:xfrm>
              <a:off x="7379155" y="35685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9" name="Freeform 38"/>
            <p:cNvSpPr/>
            <p:nvPr/>
          </p:nvSpPr>
          <p:spPr>
            <a:xfrm>
              <a:off x="6756538" y="35685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0" name="Freeform 39"/>
            <p:cNvSpPr/>
            <p:nvPr/>
          </p:nvSpPr>
          <p:spPr>
            <a:xfrm>
              <a:off x="6133921" y="3568505"/>
              <a:ext cx="17539"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1960" name="TextBox 40"/>
            <p:cNvSpPr txBox="1">
              <a:spLocks noChangeArrowheads="1"/>
            </p:cNvSpPr>
            <p:nvPr/>
          </p:nvSpPr>
          <p:spPr bwMode="auto">
            <a:xfrm>
              <a:off x="4038600" y="3911600"/>
              <a:ext cx="431800" cy="385796"/>
            </a:xfrm>
            <a:prstGeom prst="rect">
              <a:avLst/>
            </a:prstGeom>
            <a:noFill/>
            <a:ln w="9525">
              <a:noFill/>
              <a:miter lim="800000"/>
              <a:headEnd/>
              <a:tailEnd/>
            </a:ln>
          </p:spPr>
          <p:txBody>
            <a:bodyPr>
              <a:spAutoFit/>
            </a:bodyPr>
            <a:lstStyle/>
            <a:p>
              <a:r>
                <a:rPr lang="en-US" sz="2400">
                  <a:solidFill>
                    <a:srgbClr val="000000"/>
                  </a:solidFill>
                </a:rPr>
                <a:t>-1</a:t>
              </a:r>
            </a:p>
          </p:txBody>
        </p:sp>
        <p:sp>
          <p:nvSpPr>
            <p:cNvPr id="81961" name="TextBox 41"/>
            <p:cNvSpPr txBox="1">
              <a:spLocks noChangeArrowheads="1"/>
            </p:cNvSpPr>
            <p:nvPr/>
          </p:nvSpPr>
          <p:spPr bwMode="auto">
            <a:xfrm>
              <a:off x="3721100" y="3911600"/>
              <a:ext cx="330200" cy="694433"/>
            </a:xfrm>
            <a:prstGeom prst="rect">
              <a:avLst/>
            </a:prstGeom>
            <a:noFill/>
            <a:ln w="9525">
              <a:noFill/>
              <a:miter lim="800000"/>
              <a:headEnd/>
              <a:tailEnd/>
            </a:ln>
          </p:spPr>
          <p:txBody>
            <a:bodyPr>
              <a:spAutoFit/>
            </a:bodyPr>
            <a:lstStyle/>
            <a:p>
              <a:r>
                <a:rPr lang="en-US" sz="2400">
                  <a:solidFill>
                    <a:srgbClr val="000000"/>
                  </a:solidFill>
                </a:rPr>
                <a:t>-2</a:t>
              </a:r>
            </a:p>
          </p:txBody>
        </p:sp>
        <p:sp>
          <p:nvSpPr>
            <p:cNvPr id="81962" name="TextBox 42"/>
            <p:cNvSpPr txBox="1">
              <a:spLocks noChangeArrowheads="1"/>
            </p:cNvSpPr>
            <p:nvPr/>
          </p:nvSpPr>
          <p:spPr bwMode="auto">
            <a:xfrm>
              <a:off x="3403600" y="3911601"/>
              <a:ext cx="457200" cy="385796"/>
            </a:xfrm>
            <a:prstGeom prst="rect">
              <a:avLst/>
            </a:prstGeom>
            <a:noFill/>
            <a:ln w="9525">
              <a:noFill/>
              <a:miter lim="800000"/>
              <a:headEnd/>
              <a:tailEnd/>
            </a:ln>
          </p:spPr>
          <p:txBody>
            <a:bodyPr>
              <a:spAutoFit/>
            </a:bodyPr>
            <a:lstStyle/>
            <a:p>
              <a:r>
                <a:rPr lang="en-US" sz="2400">
                  <a:solidFill>
                    <a:srgbClr val="000000"/>
                  </a:solidFill>
                </a:rPr>
                <a:t>-3</a:t>
              </a:r>
            </a:p>
          </p:txBody>
        </p:sp>
        <p:sp>
          <p:nvSpPr>
            <p:cNvPr id="81963" name="TextBox 43"/>
            <p:cNvSpPr txBox="1">
              <a:spLocks noChangeArrowheads="1"/>
            </p:cNvSpPr>
            <p:nvPr/>
          </p:nvSpPr>
          <p:spPr bwMode="auto">
            <a:xfrm>
              <a:off x="3086100" y="3911601"/>
              <a:ext cx="457200" cy="385796"/>
            </a:xfrm>
            <a:prstGeom prst="rect">
              <a:avLst/>
            </a:prstGeom>
            <a:noFill/>
            <a:ln w="9525">
              <a:noFill/>
              <a:miter lim="800000"/>
              <a:headEnd/>
              <a:tailEnd/>
            </a:ln>
          </p:spPr>
          <p:txBody>
            <a:bodyPr>
              <a:spAutoFit/>
            </a:bodyPr>
            <a:lstStyle/>
            <a:p>
              <a:r>
                <a:rPr lang="en-US" sz="2400">
                  <a:solidFill>
                    <a:srgbClr val="000000"/>
                  </a:solidFill>
                </a:rPr>
                <a:t>-4</a:t>
              </a:r>
            </a:p>
          </p:txBody>
        </p:sp>
        <p:sp>
          <p:nvSpPr>
            <p:cNvPr id="81964" name="TextBox 44"/>
            <p:cNvSpPr txBox="1">
              <a:spLocks noChangeArrowheads="1"/>
            </p:cNvSpPr>
            <p:nvPr/>
          </p:nvSpPr>
          <p:spPr bwMode="auto">
            <a:xfrm>
              <a:off x="2794000" y="3911601"/>
              <a:ext cx="457200" cy="385796"/>
            </a:xfrm>
            <a:prstGeom prst="rect">
              <a:avLst/>
            </a:prstGeom>
            <a:noFill/>
            <a:ln w="9525">
              <a:noFill/>
              <a:miter lim="800000"/>
              <a:headEnd/>
              <a:tailEnd/>
            </a:ln>
          </p:spPr>
          <p:txBody>
            <a:bodyPr>
              <a:spAutoFit/>
            </a:bodyPr>
            <a:lstStyle/>
            <a:p>
              <a:r>
                <a:rPr lang="en-US" sz="2400">
                  <a:solidFill>
                    <a:srgbClr val="000000"/>
                  </a:solidFill>
                </a:rPr>
                <a:t>-5</a:t>
              </a:r>
            </a:p>
          </p:txBody>
        </p:sp>
        <p:sp>
          <p:nvSpPr>
            <p:cNvPr id="81965" name="TextBox 45"/>
            <p:cNvSpPr txBox="1">
              <a:spLocks noChangeArrowheads="1"/>
            </p:cNvSpPr>
            <p:nvPr/>
          </p:nvSpPr>
          <p:spPr bwMode="auto">
            <a:xfrm>
              <a:off x="2451100" y="3911601"/>
              <a:ext cx="457200" cy="385796"/>
            </a:xfrm>
            <a:prstGeom prst="rect">
              <a:avLst/>
            </a:prstGeom>
            <a:noFill/>
            <a:ln w="9525">
              <a:noFill/>
              <a:miter lim="800000"/>
              <a:headEnd/>
              <a:tailEnd/>
            </a:ln>
          </p:spPr>
          <p:txBody>
            <a:bodyPr>
              <a:spAutoFit/>
            </a:bodyPr>
            <a:lstStyle/>
            <a:p>
              <a:r>
                <a:rPr lang="en-US" sz="2400">
                  <a:solidFill>
                    <a:srgbClr val="000000"/>
                  </a:solidFill>
                </a:rPr>
                <a:t>-6</a:t>
              </a:r>
            </a:p>
          </p:txBody>
        </p:sp>
        <p:sp>
          <p:nvSpPr>
            <p:cNvPr id="81966" name="TextBox 46"/>
            <p:cNvSpPr txBox="1">
              <a:spLocks noChangeArrowheads="1"/>
            </p:cNvSpPr>
            <p:nvPr/>
          </p:nvSpPr>
          <p:spPr bwMode="auto">
            <a:xfrm>
              <a:off x="2133600" y="3911601"/>
              <a:ext cx="457200" cy="385796"/>
            </a:xfrm>
            <a:prstGeom prst="rect">
              <a:avLst/>
            </a:prstGeom>
            <a:noFill/>
            <a:ln w="9525">
              <a:noFill/>
              <a:miter lim="800000"/>
              <a:headEnd/>
              <a:tailEnd/>
            </a:ln>
          </p:spPr>
          <p:txBody>
            <a:bodyPr>
              <a:spAutoFit/>
            </a:bodyPr>
            <a:lstStyle/>
            <a:p>
              <a:r>
                <a:rPr lang="en-US" sz="2400">
                  <a:solidFill>
                    <a:srgbClr val="000000"/>
                  </a:solidFill>
                </a:rPr>
                <a:t>-7</a:t>
              </a:r>
            </a:p>
          </p:txBody>
        </p:sp>
        <p:sp>
          <p:nvSpPr>
            <p:cNvPr id="81967" name="TextBox 47"/>
            <p:cNvSpPr txBox="1">
              <a:spLocks noChangeArrowheads="1"/>
            </p:cNvSpPr>
            <p:nvPr/>
          </p:nvSpPr>
          <p:spPr bwMode="auto">
            <a:xfrm>
              <a:off x="1828800" y="3911601"/>
              <a:ext cx="457200" cy="385796"/>
            </a:xfrm>
            <a:prstGeom prst="rect">
              <a:avLst/>
            </a:prstGeom>
            <a:noFill/>
            <a:ln w="9525">
              <a:noFill/>
              <a:miter lim="800000"/>
              <a:headEnd/>
              <a:tailEnd/>
            </a:ln>
          </p:spPr>
          <p:txBody>
            <a:bodyPr>
              <a:spAutoFit/>
            </a:bodyPr>
            <a:lstStyle/>
            <a:p>
              <a:r>
                <a:rPr lang="en-US" sz="2400">
                  <a:solidFill>
                    <a:srgbClr val="000000"/>
                  </a:solidFill>
                </a:rPr>
                <a:t>-8</a:t>
              </a:r>
            </a:p>
          </p:txBody>
        </p:sp>
        <p:sp>
          <p:nvSpPr>
            <p:cNvPr id="81968" name="TextBox 48"/>
            <p:cNvSpPr txBox="1">
              <a:spLocks noChangeArrowheads="1"/>
            </p:cNvSpPr>
            <p:nvPr/>
          </p:nvSpPr>
          <p:spPr bwMode="auto">
            <a:xfrm>
              <a:off x="1511300" y="3911601"/>
              <a:ext cx="457200" cy="385796"/>
            </a:xfrm>
            <a:prstGeom prst="rect">
              <a:avLst/>
            </a:prstGeom>
            <a:noFill/>
            <a:ln w="9525">
              <a:noFill/>
              <a:miter lim="800000"/>
              <a:headEnd/>
              <a:tailEnd/>
            </a:ln>
          </p:spPr>
          <p:txBody>
            <a:bodyPr>
              <a:spAutoFit/>
            </a:bodyPr>
            <a:lstStyle/>
            <a:p>
              <a:r>
                <a:rPr lang="en-US" sz="2400">
                  <a:solidFill>
                    <a:srgbClr val="000000"/>
                  </a:solidFill>
                </a:rPr>
                <a:t>-9</a:t>
              </a:r>
            </a:p>
          </p:txBody>
        </p:sp>
        <p:sp>
          <p:nvSpPr>
            <p:cNvPr id="81969" name="TextBox 49"/>
            <p:cNvSpPr txBox="1">
              <a:spLocks noChangeArrowheads="1"/>
            </p:cNvSpPr>
            <p:nvPr/>
          </p:nvSpPr>
          <p:spPr bwMode="auto">
            <a:xfrm>
              <a:off x="1130300" y="3911603"/>
              <a:ext cx="558800" cy="694434"/>
            </a:xfrm>
            <a:prstGeom prst="rect">
              <a:avLst/>
            </a:prstGeom>
            <a:noFill/>
            <a:ln w="9525">
              <a:noFill/>
              <a:miter lim="800000"/>
              <a:headEnd/>
              <a:tailEnd/>
            </a:ln>
          </p:spPr>
          <p:txBody>
            <a:bodyPr>
              <a:spAutoFit/>
            </a:bodyPr>
            <a:lstStyle/>
            <a:p>
              <a:r>
                <a:rPr lang="en-US" sz="2400">
                  <a:solidFill>
                    <a:srgbClr val="000000"/>
                  </a:solidFill>
                </a:rPr>
                <a:t>-10</a:t>
              </a:r>
            </a:p>
          </p:txBody>
        </p:sp>
      </p:grpSp>
      <p:sp>
        <p:nvSpPr>
          <p:cNvPr id="81924" name="TextBox 51"/>
          <p:cNvSpPr txBox="1">
            <a:spLocks noChangeArrowheads="1"/>
          </p:cNvSpPr>
          <p:nvPr/>
        </p:nvSpPr>
        <p:spPr bwMode="auto">
          <a:xfrm>
            <a:off x="854903" y="5857149"/>
            <a:ext cx="9712325"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This would be read as, "The </a:t>
            </a:r>
            <a:r>
              <a:rPr lang="en-US" sz="2400" b="1">
                <a:solidFill>
                  <a:srgbClr val="FF0000"/>
                </a:solidFill>
              </a:rPr>
              <a:t>solution set</a:t>
            </a:r>
            <a:r>
              <a:rPr lang="en-US" sz="2400" b="1">
                <a:solidFill>
                  <a:srgbClr val="0000FF"/>
                </a:solidFill>
              </a:rPr>
              <a:t> is all numbers greater than or equal to negative 5."</a:t>
            </a:r>
          </a:p>
        </p:txBody>
      </p:sp>
      <p:cxnSp>
        <p:nvCxnSpPr>
          <p:cNvPr id="53" name="Straight Connector 52"/>
          <p:cNvCxnSpPr/>
          <p:nvPr/>
        </p:nvCxnSpPr>
        <p:spPr>
          <a:xfrm>
            <a:off x="3863216" y="4868137"/>
            <a:ext cx="4662487" cy="0"/>
          </a:xfrm>
          <a:prstGeom prst="line">
            <a:avLst/>
          </a:prstGeom>
          <a:ln w="76200" cap="flat" cmpd="sng" algn="ctr">
            <a:solidFill>
              <a:srgbClr val="FF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81926" name="TextBox 53"/>
          <p:cNvSpPr txBox="1">
            <a:spLocks noChangeArrowheads="1"/>
          </p:cNvSpPr>
          <p:nvPr/>
        </p:nvSpPr>
        <p:spPr bwMode="auto">
          <a:xfrm>
            <a:off x="0" y="912846"/>
            <a:ext cx="11036300" cy="661815"/>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Solution Sets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793750" y="1102519"/>
            <a:ext cx="3967162" cy="3062287"/>
          </a:xfrm>
          <a:prstGeom prst="rect">
            <a:avLst/>
          </a:prstGeom>
          <a:noFill/>
          <a:ln w="9525">
            <a:noFill/>
            <a:miter lim="800000"/>
            <a:headEnd/>
            <a:tailEnd/>
          </a:ln>
        </p:spPr>
        <p:txBody>
          <a:bodyPr lIns="106774" tIns="53387" rIns="106774" bIns="53387">
            <a:spAutoFit/>
          </a:bodyPr>
          <a:lstStyle/>
          <a:p>
            <a:r>
              <a:rPr lang="en-US" sz="2400" b="1">
                <a:solidFill>
                  <a:srgbClr val="0000FF"/>
                </a:solidFill>
              </a:rPr>
              <a:t>An equation can be </a:t>
            </a:r>
          </a:p>
          <a:p>
            <a:r>
              <a:rPr lang="en-US" sz="2400" b="1">
                <a:solidFill>
                  <a:srgbClr val="0000FF"/>
                </a:solidFill>
              </a:rPr>
              <a:t>compared to a balanced </a:t>
            </a:r>
          </a:p>
          <a:p>
            <a:r>
              <a:rPr lang="en-US" sz="2400" b="1">
                <a:solidFill>
                  <a:srgbClr val="0000FF"/>
                </a:solidFill>
              </a:rPr>
              <a:t>scale.</a:t>
            </a:r>
          </a:p>
          <a:p>
            <a:endParaRPr lang="en-US" sz="2400" b="1">
              <a:solidFill>
                <a:srgbClr val="0000FF"/>
              </a:solidFill>
            </a:endParaRPr>
          </a:p>
          <a:p>
            <a:r>
              <a:rPr lang="en-US" sz="2400" b="1">
                <a:solidFill>
                  <a:srgbClr val="0000FF"/>
                </a:solidFill>
              </a:rPr>
              <a:t>Both sides need to </a:t>
            </a:r>
          </a:p>
          <a:p>
            <a:r>
              <a:rPr lang="en-US" sz="2400" b="1">
                <a:solidFill>
                  <a:srgbClr val="0000FF"/>
                </a:solidFill>
              </a:rPr>
              <a:t>contain the same </a:t>
            </a:r>
          </a:p>
          <a:p>
            <a:r>
              <a:rPr lang="en-US" sz="2400" b="1">
                <a:solidFill>
                  <a:srgbClr val="0000FF"/>
                </a:solidFill>
              </a:rPr>
              <a:t>quantity in order for the  </a:t>
            </a:r>
          </a:p>
          <a:p>
            <a:r>
              <a:rPr lang="en-US" sz="2400" b="1">
                <a:solidFill>
                  <a:srgbClr val="0000FF"/>
                </a:solidFill>
              </a:rPr>
              <a:t>scale to be "balanced."</a:t>
            </a:r>
          </a:p>
        </p:txBody>
      </p:sp>
      <p:grpSp>
        <p:nvGrpSpPr>
          <p:cNvPr id="9219" name="Group 218"/>
          <p:cNvGrpSpPr>
            <a:grpSpLocks/>
          </p:cNvGrpSpPr>
          <p:nvPr/>
        </p:nvGrpSpPr>
        <p:grpSpPr bwMode="auto">
          <a:xfrm>
            <a:off x="4583113" y="1156493"/>
            <a:ext cx="5283200" cy="6056313"/>
            <a:chOff x="4218685" y="357886"/>
            <a:chExt cx="4864356" cy="5057268"/>
          </a:xfrm>
        </p:grpSpPr>
        <p:sp>
          <p:nvSpPr>
            <p:cNvPr id="3" name="Freeform 2"/>
            <p:cNvSpPr/>
            <p:nvPr/>
          </p:nvSpPr>
          <p:spPr>
            <a:xfrm>
              <a:off x="8201668" y="1736538"/>
              <a:ext cx="245556" cy="269103"/>
            </a:xfrm>
            <a:custGeom>
              <a:avLst/>
              <a:gdLst/>
              <a:ahLst/>
              <a:cxnLst/>
              <a:rect l="0" t="0" r="0" b="0"/>
              <a:pathLst>
                <a:path w="245238" h="269495">
                  <a:moveTo>
                    <a:pt x="196597" y="4700"/>
                  </a:moveTo>
                  <a:lnTo>
                    <a:pt x="195326" y="21718"/>
                  </a:lnTo>
                  <a:lnTo>
                    <a:pt x="190120" y="36958"/>
                  </a:lnTo>
                  <a:lnTo>
                    <a:pt x="181484" y="50674"/>
                  </a:lnTo>
                  <a:lnTo>
                    <a:pt x="170943" y="62612"/>
                  </a:lnTo>
                  <a:lnTo>
                    <a:pt x="145416" y="82931"/>
                  </a:lnTo>
                  <a:lnTo>
                    <a:pt x="116333" y="99950"/>
                  </a:lnTo>
                  <a:lnTo>
                    <a:pt x="90806" y="115062"/>
                  </a:lnTo>
                  <a:lnTo>
                    <a:pt x="71629" y="131446"/>
                  </a:lnTo>
                  <a:lnTo>
                    <a:pt x="66422" y="140716"/>
                  </a:lnTo>
                  <a:lnTo>
                    <a:pt x="65024" y="150622"/>
                  </a:lnTo>
                  <a:lnTo>
                    <a:pt x="67819" y="161037"/>
                  </a:lnTo>
                  <a:lnTo>
                    <a:pt x="74931" y="173483"/>
                  </a:lnTo>
                  <a:lnTo>
                    <a:pt x="86742" y="187453"/>
                  </a:lnTo>
                  <a:lnTo>
                    <a:pt x="99314" y="196596"/>
                  </a:lnTo>
                  <a:lnTo>
                    <a:pt x="122936" y="206375"/>
                  </a:lnTo>
                  <a:lnTo>
                    <a:pt x="144781" y="204471"/>
                  </a:lnTo>
                  <a:lnTo>
                    <a:pt x="163704" y="193294"/>
                  </a:lnTo>
                  <a:lnTo>
                    <a:pt x="178309" y="175641"/>
                  </a:lnTo>
                  <a:lnTo>
                    <a:pt x="186818" y="153162"/>
                  </a:lnTo>
                  <a:lnTo>
                    <a:pt x="188087" y="128906"/>
                  </a:lnTo>
                  <a:lnTo>
                    <a:pt x="180975" y="105156"/>
                  </a:lnTo>
                  <a:lnTo>
                    <a:pt x="201931" y="113665"/>
                  </a:lnTo>
                  <a:lnTo>
                    <a:pt x="217679" y="124334"/>
                  </a:lnTo>
                  <a:lnTo>
                    <a:pt x="230124" y="135509"/>
                  </a:lnTo>
                  <a:lnTo>
                    <a:pt x="238634" y="147956"/>
                  </a:lnTo>
                  <a:lnTo>
                    <a:pt x="243841" y="161671"/>
                  </a:lnTo>
                  <a:lnTo>
                    <a:pt x="245237" y="175641"/>
                  </a:lnTo>
                  <a:lnTo>
                    <a:pt x="240031" y="203074"/>
                  </a:lnTo>
                  <a:lnTo>
                    <a:pt x="224283" y="228093"/>
                  </a:lnTo>
                  <a:lnTo>
                    <a:pt x="199898" y="249809"/>
                  </a:lnTo>
                  <a:lnTo>
                    <a:pt x="169546" y="264287"/>
                  </a:lnTo>
                  <a:lnTo>
                    <a:pt x="134747" y="269494"/>
                  </a:lnTo>
                  <a:lnTo>
                    <a:pt x="101982" y="268225"/>
                  </a:lnTo>
                  <a:lnTo>
                    <a:pt x="67184" y="258318"/>
                  </a:lnTo>
                  <a:lnTo>
                    <a:pt x="50547" y="248412"/>
                  </a:lnTo>
                  <a:lnTo>
                    <a:pt x="34925" y="232665"/>
                  </a:lnTo>
                  <a:lnTo>
                    <a:pt x="19812" y="211583"/>
                  </a:lnTo>
                  <a:lnTo>
                    <a:pt x="6605" y="183388"/>
                  </a:lnTo>
                  <a:lnTo>
                    <a:pt x="1397" y="165736"/>
                  </a:lnTo>
                  <a:lnTo>
                    <a:pt x="0" y="148718"/>
                  </a:lnTo>
                  <a:lnTo>
                    <a:pt x="2541" y="133478"/>
                  </a:lnTo>
                  <a:lnTo>
                    <a:pt x="8509" y="119634"/>
                  </a:lnTo>
                  <a:lnTo>
                    <a:pt x="26289" y="95505"/>
                  </a:lnTo>
                  <a:lnTo>
                    <a:pt x="50547" y="74422"/>
                  </a:lnTo>
                  <a:lnTo>
                    <a:pt x="76327" y="55372"/>
                  </a:lnTo>
                  <a:lnTo>
                    <a:pt x="99949" y="37593"/>
                  </a:lnTo>
                  <a:lnTo>
                    <a:pt x="116333" y="19178"/>
                  </a:lnTo>
                  <a:lnTo>
                    <a:pt x="121032" y="9906"/>
                  </a:lnTo>
                  <a:lnTo>
                    <a:pt x="122301" y="0"/>
                  </a:lnTo>
                  <a:lnTo>
                    <a:pt x="140717" y="2159"/>
                  </a:lnTo>
                  <a:lnTo>
                    <a:pt x="161036" y="2159"/>
                  </a:lnTo>
                  <a:lnTo>
                    <a:pt x="180213" y="2794"/>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 name="Freeform 3"/>
            <p:cNvSpPr/>
            <p:nvPr/>
          </p:nvSpPr>
          <p:spPr>
            <a:xfrm>
              <a:off x="8201668" y="1736538"/>
              <a:ext cx="245556" cy="269103"/>
            </a:xfrm>
            <a:custGeom>
              <a:avLst/>
              <a:gdLst/>
              <a:ahLst/>
              <a:cxnLst/>
              <a:rect l="0" t="0" r="0" b="0"/>
              <a:pathLst>
                <a:path w="245111" h="269241">
                  <a:moveTo>
                    <a:pt x="196850" y="5081"/>
                  </a:moveTo>
                  <a:lnTo>
                    <a:pt x="196850" y="21590"/>
                  </a:lnTo>
                  <a:lnTo>
                    <a:pt x="190500" y="36831"/>
                  </a:lnTo>
                  <a:lnTo>
                    <a:pt x="182881" y="50800"/>
                  </a:lnTo>
                  <a:lnTo>
                    <a:pt x="171450" y="62231"/>
                  </a:lnTo>
                  <a:lnTo>
                    <a:pt x="146050" y="83821"/>
                  </a:lnTo>
                  <a:lnTo>
                    <a:pt x="115571" y="99061"/>
                  </a:lnTo>
                  <a:lnTo>
                    <a:pt x="90171" y="115571"/>
                  </a:lnTo>
                  <a:lnTo>
                    <a:pt x="71121" y="130811"/>
                  </a:lnTo>
                  <a:lnTo>
                    <a:pt x="66041" y="140971"/>
                  </a:lnTo>
                  <a:lnTo>
                    <a:pt x="66041" y="149861"/>
                  </a:lnTo>
                  <a:lnTo>
                    <a:pt x="67310" y="160021"/>
                  </a:lnTo>
                  <a:lnTo>
                    <a:pt x="74931" y="173990"/>
                  </a:lnTo>
                  <a:lnTo>
                    <a:pt x="86360" y="187961"/>
                  </a:lnTo>
                  <a:lnTo>
                    <a:pt x="99060" y="196850"/>
                  </a:lnTo>
                  <a:lnTo>
                    <a:pt x="123191" y="207011"/>
                  </a:lnTo>
                  <a:lnTo>
                    <a:pt x="143510" y="203200"/>
                  </a:lnTo>
                  <a:lnTo>
                    <a:pt x="162560" y="193040"/>
                  </a:lnTo>
                  <a:lnTo>
                    <a:pt x="179071" y="175261"/>
                  </a:lnTo>
                  <a:lnTo>
                    <a:pt x="187960" y="153671"/>
                  </a:lnTo>
                  <a:lnTo>
                    <a:pt x="187960" y="128271"/>
                  </a:lnTo>
                  <a:lnTo>
                    <a:pt x="180341" y="104140"/>
                  </a:lnTo>
                  <a:lnTo>
                    <a:pt x="201931" y="113031"/>
                  </a:lnTo>
                  <a:lnTo>
                    <a:pt x="217171" y="123190"/>
                  </a:lnTo>
                  <a:lnTo>
                    <a:pt x="231141" y="135890"/>
                  </a:lnTo>
                  <a:lnTo>
                    <a:pt x="237491" y="148590"/>
                  </a:lnTo>
                  <a:lnTo>
                    <a:pt x="242571" y="161290"/>
                  </a:lnTo>
                  <a:lnTo>
                    <a:pt x="245110" y="175261"/>
                  </a:lnTo>
                  <a:lnTo>
                    <a:pt x="240031" y="203200"/>
                  </a:lnTo>
                  <a:lnTo>
                    <a:pt x="223521" y="227331"/>
                  </a:lnTo>
                  <a:lnTo>
                    <a:pt x="199391" y="250190"/>
                  </a:lnTo>
                  <a:lnTo>
                    <a:pt x="170181" y="264161"/>
                  </a:lnTo>
                  <a:lnTo>
                    <a:pt x="135891" y="269240"/>
                  </a:lnTo>
                  <a:lnTo>
                    <a:pt x="102871" y="267971"/>
                  </a:lnTo>
                  <a:lnTo>
                    <a:pt x="67310" y="257811"/>
                  </a:lnTo>
                  <a:lnTo>
                    <a:pt x="49531" y="248921"/>
                  </a:lnTo>
                  <a:lnTo>
                    <a:pt x="34291" y="233681"/>
                  </a:lnTo>
                  <a:lnTo>
                    <a:pt x="20321" y="212090"/>
                  </a:lnTo>
                  <a:lnTo>
                    <a:pt x="6350" y="182881"/>
                  </a:lnTo>
                  <a:lnTo>
                    <a:pt x="1271" y="165100"/>
                  </a:lnTo>
                  <a:lnTo>
                    <a:pt x="0" y="148590"/>
                  </a:lnTo>
                  <a:lnTo>
                    <a:pt x="2541" y="134621"/>
                  </a:lnTo>
                  <a:lnTo>
                    <a:pt x="8891" y="120650"/>
                  </a:lnTo>
                  <a:lnTo>
                    <a:pt x="25400" y="95250"/>
                  </a:lnTo>
                  <a:lnTo>
                    <a:pt x="49531" y="74931"/>
                  </a:lnTo>
                  <a:lnTo>
                    <a:pt x="76200" y="55881"/>
                  </a:lnTo>
                  <a:lnTo>
                    <a:pt x="100331" y="36831"/>
                  </a:lnTo>
                  <a:lnTo>
                    <a:pt x="115571" y="19050"/>
                  </a:lnTo>
                  <a:lnTo>
                    <a:pt x="121921" y="10161"/>
                  </a:lnTo>
                  <a:lnTo>
                    <a:pt x="123191" y="0"/>
                  </a:lnTo>
                  <a:lnTo>
                    <a:pt x="140971" y="2540"/>
                  </a:lnTo>
                  <a:lnTo>
                    <a:pt x="161291" y="2540"/>
                  </a:lnTo>
                  <a:lnTo>
                    <a:pt x="180341" y="254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 name="Freeform 4"/>
            <p:cNvSpPr/>
            <p:nvPr/>
          </p:nvSpPr>
          <p:spPr>
            <a:xfrm>
              <a:off x="4854500" y="1736538"/>
              <a:ext cx="245556" cy="269103"/>
            </a:xfrm>
            <a:custGeom>
              <a:avLst/>
              <a:gdLst/>
              <a:ahLst/>
              <a:cxnLst/>
              <a:rect l="0" t="0" r="0" b="0"/>
              <a:pathLst>
                <a:path w="244603" h="269495">
                  <a:moveTo>
                    <a:pt x="65025" y="2794"/>
                  </a:moveTo>
                  <a:lnTo>
                    <a:pt x="84201" y="2159"/>
                  </a:lnTo>
                  <a:lnTo>
                    <a:pt x="104521" y="2159"/>
                  </a:lnTo>
                  <a:lnTo>
                    <a:pt x="122301" y="0"/>
                  </a:lnTo>
                  <a:lnTo>
                    <a:pt x="124333" y="9906"/>
                  </a:lnTo>
                  <a:lnTo>
                    <a:pt x="128144" y="19178"/>
                  </a:lnTo>
                  <a:lnTo>
                    <a:pt x="145416" y="37593"/>
                  </a:lnTo>
                  <a:lnTo>
                    <a:pt x="169037" y="55372"/>
                  </a:lnTo>
                  <a:lnTo>
                    <a:pt x="194692" y="74422"/>
                  </a:lnTo>
                  <a:lnTo>
                    <a:pt x="218313" y="95505"/>
                  </a:lnTo>
                  <a:lnTo>
                    <a:pt x="236729" y="119634"/>
                  </a:lnTo>
                  <a:lnTo>
                    <a:pt x="242698" y="133478"/>
                  </a:lnTo>
                  <a:lnTo>
                    <a:pt x="244602" y="148718"/>
                  </a:lnTo>
                  <a:lnTo>
                    <a:pt x="243968" y="165736"/>
                  </a:lnTo>
                  <a:lnTo>
                    <a:pt x="238633" y="183388"/>
                  </a:lnTo>
                  <a:lnTo>
                    <a:pt x="225680" y="211583"/>
                  </a:lnTo>
                  <a:lnTo>
                    <a:pt x="210439" y="232665"/>
                  </a:lnTo>
                  <a:lnTo>
                    <a:pt x="194692" y="248412"/>
                  </a:lnTo>
                  <a:lnTo>
                    <a:pt x="177674" y="258318"/>
                  </a:lnTo>
                  <a:lnTo>
                    <a:pt x="143383" y="268225"/>
                  </a:lnTo>
                  <a:lnTo>
                    <a:pt x="110491" y="269494"/>
                  </a:lnTo>
                  <a:lnTo>
                    <a:pt x="75693" y="264287"/>
                  </a:lnTo>
                  <a:lnTo>
                    <a:pt x="44705" y="249809"/>
                  </a:lnTo>
                  <a:lnTo>
                    <a:pt x="21082" y="228093"/>
                  </a:lnTo>
                  <a:lnTo>
                    <a:pt x="5335" y="203074"/>
                  </a:lnTo>
                  <a:lnTo>
                    <a:pt x="0" y="175641"/>
                  </a:lnTo>
                  <a:lnTo>
                    <a:pt x="1398" y="161671"/>
                  </a:lnTo>
                  <a:lnTo>
                    <a:pt x="6605" y="147956"/>
                  </a:lnTo>
                  <a:lnTo>
                    <a:pt x="15113" y="135509"/>
                  </a:lnTo>
                  <a:lnTo>
                    <a:pt x="26925" y="124334"/>
                  </a:lnTo>
                  <a:lnTo>
                    <a:pt x="43435" y="113665"/>
                  </a:lnTo>
                  <a:lnTo>
                    <a:pt x="63881" y="105156"/>
                  </a:lnTo>
                  <a:lnTo>
                    <a:pt x="56516" y="128906"/>
                  </a:lnTo>
                  <a:lnTo>
                    <a:pt x="57912" y="153162"/>
                  </a:lnTo>
                  <a:lnTo>
                    <a:pt x="67183" y="175641"/>
                  </a:lnTo>
                  <a:lnTo>
                    <a:pt x="81535" y="193294"/>
                  </a:lnTo>
                  <a:lnTo>
                    <a:pt x="100076" y="204471"/>
                  </a:lnTo>
                  <a:lnTo>
                    <a:pt x="122301" y="206375"/>
                  </a:lnTo>
                  <a:lnTo>
                    <a:pt x="145924" y="196596"/>
                  </a:lnTo>
                  <a:lnTo>
                    <a:pt x="157735" y="187453"/>
                  </a:lnTo>
                  <a:lnTo>
                    <a:pt x="170307" y="173483"/>
                  </a:lnTo>
                  <a:lnTo>
                    <a:pt x="177674" y="161037"/>
                  </a:lnTo>
                  <a:lnTo>
                    <a:pt x="180213" y="150622"/>
                  </a:lnTo>
                  <a:lnTo>
                    <a:pt x="178308" y="140716"/>
                  </a:lnTo>
                  <a:lnTo>
                    <a:pt x="172975" y="131446"/>
                  </a:lnTo>
                  <a:lnTo>
                    <a:pt x="154432" y="115062"/>
                  </a:lnTo>
                  <a:lnTo>
                    <a:pt x="128144" y="99950"/>
                  </a:lnTo>
                  <a:lnTo>
                    <a:pt x="100076" y="82931"/>
                  </a:lnTo>
                  <a:lnTo>
                    <a:pt x="73787" y="62612"/>
                  </a:lnTo>
                  <a:lnTo>
                    <a:pt x="63119" y="50674"/>
                  </a:lnTo>
                  <a:lnTo>
                    <a:pt x="55245" y="36958"/>
                  </a:lnTo>
                  <a:lnTo>
                    <a:pt x="50038" y="21718"/>
                  </a:lnTo>
                  <a:lnTo>
                    <a:pt x="48642" y="4700"/>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 name="Freeform 5"/>
            <p:cNvSpPr/>
            <p:nvPr/>
          </p:nvSpPr>
          <p:spPr>
            <a:xfrm>
              <a:off x="4854500" y="1736538"/>
              <a:ext cx="244095" cy="269103"/>
            </a:xfrm>
            <a:custGeom>
              <a:avLst/>
              <a:gdLst/>
              <a:ahLst/>
              <a:cxnLst/>
              <a:rect l="0" t="0" r="0" b="0"/>
              <a:pathLst>
                <a:path w="243842" h="269241">
                  <a:moveTo>
                    <a:pt x="49531" y="5081"/>
                  </a:moveTo>
                  <a:lnTo>
                    <a:pt x="50800" y="21590"/>
                  </a:lnTo>
                  <a:lnTo>
                    <a:pt x="55881" y="36831"/>
                  </a:lnTo>
                  <a:lnTo>
                    <a:pt x="63500" y="50800"/>
                  </a:lnTo>
                  <a:lnTo>
                    <a:pt x="73661" y="62231"/>
                  </a:lnTo>
                  <a:lnTo>
                    <a:pt x="99061" y="83821"/>
                  </a:lnTo>
                  <a:lnTo>
                    <a:pt x="129541" y="99061"/>
                  </a:lnTo>
                  <a:lnTo>
                    <a:pt x="154941" y="115571"/>
                  </a:lnTo>
                  <a:lnTo>
                    <a:pt x="172720" y="130811"/>
                  </a:lnTo>
                  <a:lnTo>
                    <a:pt x="177800" y="140971"/>
                  </a:lnTo>
                  <a:lnTo>
                    <a:pt x="179070" y="149861"/>
                  </a:lnTo>
                  <a:lnTo>
                    <a:pt x="177800" y="160021"/>
                  </a:lnTo>
                  <a:lnTo>
                    <a:pt x="171450" y="173990"/>
                  </a:lnTo>
                  <a:lnTo>
                    <a:pt x="158750" y="187961"/>
                  </a:lnTo>
                  <a:lnTo>
                    <a:pt x="146050" y="196850"/>
                  </a:lnTo>
                  <a:lnTo>
                    <a:pt x="121920" y="207011"/>
                  </a:lnTo>
                  <a:lnTo>
                    <a:pt x="99061" y="203200"/>
                  </a:lnTo>
                  <a:lnTo>
                    <a:pt x="82550" y="193040"/>
                  </a:lnTo>
                  <a:lnTo>
                    <a:pt x="66041" y="175261"/>
                  </a:lnTo>
                  <a:lnTo>
                    <a:pt x="57150" y="153671"/>
                  </a:lnTo>
                  <a:lnTo>
                    <a:pt x="55881" y="128271"/>
                  </a:lnTo>
                  <a:lnTo>
                    <a:pt x="64770" y="104140"/>
                  </a:lnTo>
                  <a:lnTo>
                    <a:pt x="44450" y="113031"/>
                  </a:lnTo>
                  <a:lnTo>
                    <a:pt x="26670" y="123190"/>
                  </a:lnTo>
                  <a:lnTo>
                    <a:pt x="16511" y="135890"/>
                  </a:lnTo>
                  <a:lnTo>
                    <a:pt x="7620" y="148590"/>
                  </a:lnTo>
                  <a:lnTo>
                    <a:pt x="2541" y="161290"/>
                  </a:lnTo>
                  <a:lnTo>
                    <a:pt x="0" y="175261"/>
                  </a:lnTo>
                  <a:lnTo>
                    <a:pt x="5081" y="203200"/>
                  </a:lnTo>
                  <a:lnTo>
                    <a:pt x="21591" y="227331"/>
                  </a:lnTo>
                  <a:lnTo>
                    <a:pt x="45720" y="250190"/>
                  </a:lnTo>
                  <a:lnTo>
                    <a:pt x="74931" y="264161"/>
                  </a:lnTo>
                  <a:lnTo>
                    <a:pt x="110491" y="269240"/>
                  </a:lnTo>
                  <a:lnTo>
                    <a:pt x="143511" y="267971"/>
                  </a:lnTo>
                  <a:lnTo>
                    <a:pt x="177800" y="257811"/>
                  </a:lnTo>
                  <a:lnTo>
                    <a:pt x="195581" y="248921"/>
                  </a:lnTo>
                  <a:lnTo>
                    <a:pt x="210820" y="233681"/>
                  </a:lnTo>
                  <a:lnTo>
                    <a:pt x="226061" y="212090"/>
                  </a:lnTo>
                  <a:lnTo>
                    <a:pt x="238761" y="182881"/>
                  </a:lnTo>
                  <a:lnTo>
                    <a:pt x="243841" y="165100"/>
                  </a:lnTo>
                  <a:lnTo>
                    <a:pt x="243841" y="148590"/>
                  </a:lnTo>
                  <a:lnTo>
                    <a:pt x="242570" y="134621"/>
                  </a:lnTo>
                  <a:lnTo>
                    <a:pt x="237491" y="120650"/>
                  </a:lnTo>
                  <a:lnTo>
                    <a:pt x="218441" y="95250"/>
                  </a:lnTo>
                  <a:lnTo>
                    <a:pt x="195581" y="74931"/>
                  </a:lnTo>
                  <a:lnTo>
                    <a:pt x="168911" y="55881"/>
                  </a:lnTo>
                  <a:lnTo>
                    <a:pt x="144781" y="36831"/>
                  </a:lnTo>
                  <a:lnTo>
                    <a:pt x="129541" y="19050"/>
                  </a:lnTo>
                  <a:lnTo>
                    <a:pt x="124461" y="10161"/>
                  </a:lnTo>
                  <a:lnTo>
                    <a:pt x="121920" y="0"/>
                  </a:lnTo>
                  <a:lnTo>
                    <a:pt x="104141" y="2540"/>
                  </a:lnTo>
                  <a:lnTo>
                    <a:pt x="83820" y="2540"/>
                  </a:lnTo>
                  <a:lnTo>
                    <a:pt x="64770" y="254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 name="Freeform 6"/>
            <p:cNvSpPr/>
            <p:nvPr/>
          </p:nvSpPr>
          <p:spPr>
            <a:xfrm>
              <a:off x="4762417" y="5139424"/>
              <a:ext cx="33617" cy="209449"/>
            </a:xfrm>
            <a:custGeom>
              <a:avLst/>
              <a:gdLst/>
              <a:ahLst/>
              <a:cxnLst/>
              <a:rect l="0" t="0" r="0" b="0"/>
              <a:pathLst>
                <a:path w="32893" h="210313">
                  <a:moveTo>
                    <a:pt x="32892" y="210312"/>
                  </a:moveTo>
                  <a:lnTo>
                    <a:pt x="27559" y="205104"/>
                  </a:lnTo>
                  <a:lnTo>
                    <a:pt x="15747" y="188595"/>
                  </a:lnTo>
                  <a:lnTo>
                    <a:pt x="7239" y="172212"/>
                  </a:lnTo>
                  <a:lnTo>
                    <a:pt x="2032" y="156337"/>
                  </a:lnTo>
                  <a:lnTo>
                    <a:pt x="0" y="141223"/>
                  </a:lnTo>
                  <a:lnTo>
                    <a:pt x="0" y="0"/>
                  </a:lnTo>
                  <a:close/>
                </a:path>
              </a:pathLst>
            </a:custGeom>
            <a:solidFill>
              <a:srgbClr val="D5D5D5"/>
            </a:solidFill>
            <a:ln w="0" cap="flat" cmpd="sng" algn="ctr">
              <a:solidFill>
                <a:srgbClr val="D5D5D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 name="Freeform 7"/>
            <p:cNvSpPr/>
            <p:nvPr/>
          </p:nvSpPr>
          <p:spPr>
            <a:xfrm>
              <a:off x="4762417" y="4947207"/>
              <a:ext cx="125702" cy="457342"/>
            </a:xfrm>
            <a:custGeom>
              <a:avLst/>
              <a:gdLst/>
              <a:ahLst/>
              <a:cxnLst/>
              <a:rect l="0" t="0" r="0" b="0"/>
              <a:pathLst>
                <a:path w="126239" h="457328">
                  <a:moveTo>
                    <a:pt x="126238" y="457327"/>
                  </a:moveTo>
                  <a:lnTo>
                    <a:pt x="111125" y="452628"/>
                  </a:lnTo>
                  <a:lnTo>
                    <a:pt x="89408" y="443484"/>
                  </a:lnTo>
                  <a:lnTo>
                    <a:pt x="69722" y="432308"/>
                  </a:lnTo>
                  <a:lnTo>
                    <a:pt x="38227" y="408051"/>
                  </a:lnTo>
                  <a:lnTo>
                    <a:pt x="32892" y="402082"/>
                  </a:lnTo>
                  <a:lnTo>
                    <a:pt x="0" y="191896"/>
                  </a:lnTo>
                  <a:lnTo>
                    <a:pt x="0" y="0"/>
                  </a:lnTo>
                  <a:lnTo>
                    <a:pt x="18415" y="22986"/>
                  </a:lnTo>
                  <a:lnTo>
                    <a:pt x="46735" y="44069"/>
                  </a:lnTo>
                  <a:lnTo>
                    <a:pt x="63119" y="52578"/>
                  </a:lnTo>
                  <a:close/>
                </a:path>
              </a:pathLst>
            </a:custGeom>
            <a:solidFill>
              <a:srgbClr val="D2D2D2"/>
            </a:solidFill>
            <a:ln w="0" cap="flat" cmpd="sng" algn="ctr">
              <a:solidFill>
                <a:srgbClr val="D2D2D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 name="Freeform 8"/>
            <p:cNvSpPr/>
            <p:nvPr/>
          </p:nvSpPr>
          <p:spPr>
            <a:xfrm>
              <a:off x="4825267" y="5000232"/>
              <a:ext cx="150550" cy="414922"/>
            </a:xfrm>
            <a:custGeom>
              <a:avLst/>
              <a:gdLst/>
              <a:ahLst/>
              <a:cxnLst/>
              <a:rect l="0" t="0" r="0" b="0"/>
              <a:pathLst>
                <a:path w="149987" h="415291">
                  <a:moveTo>
                    <a:pt x="134111" y="415290"/>
                  </a:moveTo>
                  <a:lnTo>
                    <a:pt x="99314" y="411988"/>
                  </a:lnTo>
                  <a:lnTo>
                    <a:pt x="67690" y="405383"/>
                  </a:lnTo>
                  <a:lnTo>
                    <a:pt x="63119" y="404114"/>
                  </a:lnTo>
                  <a:lnTo>
                    <a:pt x="0" y="0"/>
                  </a:lnTo>
                  <a:lnTo>
                    <a:pt x="7239" y="3302"/>
                  </a:lnTo>
                  <a:lnTo>
                    <a:pt x="34925" y="13970"/>
                  </a:lnTo>
                  <a:lnTo>
                    <a:pt x="66421" y="21716"/>
                  </a:lnTo>
                  <a:lnTo>
                    <a:pt x="88772" y="25019"/>
                  </a:lnTo>
                  <a:lnTo>
                    <a:pt x="149986" y="414527"/>
                  </a:lnTo>
                  <a:close/>
                </a:path>
              </a:pathLst>
            </a:custGeom>
            <a:solidFill>
              <a:srgbClr val="CFCFCF"/>
            </a:solidFill>
            <a:ln w="0" cap="flat" cmpd="sng" algn="ctr">
              <a:solidFill>
                <a:srgbClr val="CFCFC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 name="Freeform 9"/>
            <p:cNvSpPr/>
            <p:nvPr/>
          </p:nvSpPr>
          <p:spPr>
            <a:xfrm>
              <a:off x="4914428" y="5024094"/>
              <a:ext cx="143241" cy="389734"/>
            </a:xfrm>
            <a:custGeom>
              <a:avLst/>
              <a:gdLst/>
              <a:ahLst/>
              <a:cxnLst/>
              <a:rect l="0" t="0" r="0" b="0"/>
              <a:pathLst>
                <a:path w="143257" h="390145">
                  <a:moveTo>
                    <a:pt x="61214" y="390144"/>
                  </a:moveTo>
                  <a:lnTo>
                    <a:pt x="0" y="0"/>
                  </a:lnTo>
                  <a:lnTo>
                    <a:pt x="13209" y="1906"/>
                  </a:lnTo>
                  <a:lnTo>
                    <a:pt x="51943" y="3938"/>
                  </a:lnTo>
                  <a:lnTo>
                    <a:pt x="85599" y="3302"/>
                  </a:lnTo>
                  <a:lnTo>
                    <a:pt x="143256" y="375032"/>
                  </a:lnTo>
                  <a:lnTo>
                    <a:pt x="130303" y="379095"/>
                  </a:lnTo>
                  <a:lnTo>
                    <a:pt x="96648" y="386207"/>
                  </a:lnTo>
                  <a:lnTo>
                    <a:pt x="65151" y="390144"/>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 name="Freeform 10"/>
            <p:cNvSpPr/>
            <p:nvPr/>
          </p:nvSpPr>
          <p:spPr>
            <a:xfrm>
              <a:off x="4999204" y="5028071"/>
              <a:ext cx="138856" cy="371176"/>
            </a:xfrm>
            <a:custGeom>
              <a:avLst/>
              <a:gdLst/>
              <a:ahLst/>
              <a:cxnLst/>
              <a:rect l="0" t="0" r="0" b="0"/>
              <a:pathLst>
                <a:path w="138176" h="371731">
                  <a:moveTo>
                    <a:pt x="57912" y="371730"/>
                  </a:moveTo>
                  <a:lnTo>
                    <a:pt x="0" y="0"/>
                  </a:lnTo>
                  <a:lnTo>
                    <a:pt x="84962" y="0"/>
                  </a:lnTo>
                  <a:lnTo>
                    <a:pt x="138175" y="340361"/>
                  </a:lnTo>
                  <a:lnTo>
                    <a:pt x="132714" y="343662"/>
                  </a:lnTo>
                  <a:lnTo>
                    <a:pt x="90169" y="361823"/>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 name="Freeform 11"/>
            <p:cNvSpPr/>
            <p:nvPr/>
          </p:nvSpPr>
          <p:spPr>
            <a:xfrm>
              <a:off x="5083979" y="5026745"/>
              <a:ext cx="128625" cy="342012"/>
            </a:xfrm>
            <a:custGeom>
              <a:avLst/>
              <a:gdLst/>
              <a:ahLst/>
              <a:cxnLst/>
              <a:rect l="0" t="0" r="0" b="0"/>
              <a:pathLst>
                <a:path w="128145" h="341631">
                  <a:moveTo>
                    <a:pt x="53213" y="341630"/>
                  </a:moveTo>
                  <a:lnTo>
                    <a:pt x="0" y="762"/>
                  </a:lnTo>
                  <a:lnTo>
                    <a:pt x="84710" y="0"/>
                  </a:lnTo>
                  <a:lnTo>
                    <a:pt x="128144" y="281305"/>
                  </a:lnTo>
                  <a:lnTo>
                    <a:pt x="126746" y="283846"/>
                  </a:lnTo>
                  <a:lnTo>
                    <a:pt x="101727" y="310135"/>
                  </a:lnTo>
                  <a:lnTo>
                    <a:pt x="67692" y="333756"/>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 name="Freeform 12"/>
            <p:cNvSpPr/>
            <p:nvPr/>
          </p:nvSpPr>
          <p:spPr>
            <a:xfrm>
              <a:off x="5170216" y="5026745"/>
              <a:ext cx="121317" cy="281033"/>
            </a:xfrm>
            <a:custGeom>
              <a:avLst/>
              <a:gdLst/>
              <a:ahLst/>
              <a:cxnLst/>
              <a:rect l="0" t="0" r="0" b="0"/>
              <a:pathLst>
                <a:path w="122302" h="281178">
                  <a:moveTo>
                    <a:pt x="43307" y="281177"/>
                  </a:moveTo>
                  <a:lnTo>
                    <a:pt x="0" y="634"/>
                  </a:lnTo>
                  <a:lnTo>
                    <a:pt x="84201" y="0"/>
                  </a:lnTo>
                  <a:lnTo>
                    <a:pt x="122301" y="242443"/>
                  </a:lnTo>
                  <a:lnTo>
                    <a:pt x="55245" y="242443"/>
                  </a:lnTo>
                  <a:lnTo>
                    <a:pt x="54737" y="256920"/>
                  </a:lnTo>
                  <a:lnTo>
                    <a:pt x="50038" y="270763"/>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5253530" y="5026745"/>
              <a:ext cx="122778" cy="242590"/>
            </a:xfrm>
            <a:custGeom>
              <a:avLst/>
              <a:gdLst/>
              <a:ahLst/>
              <a:cxnLst/>
              <a:rect l="0" t="0" r="0" b="0"/>
              <a:pathLst>
                <a:path w="122430" h="243206">
                  <a:moveTo>
                    <a:pt x="37466" y="243205"/>
                  </a:moveTo>
                  <a:lnTo>
                    <a:pt x="0" y="0"/>
                  </a:lnTo>
                  <a:lnTo>
                    <a:pt x="84836" y="0"/>
                  </a:lnTo>
                  <a:lnTo>
                    <a:pt x="122429" y="243205"/>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5338305" y="5025420"/>
              <a:ext cx="122778" cy="242589"/>
            </a:xfrm>
            <a:custGeom>
              <a:avLst/>
              <a:gdLst/>
              <a:ahLst/>
              <a:cxnLst/>
              <a:rect l="0" t="0" r="0" b="0"/>
              <a:pathLst>
                <a:path w="122302" h="243714">
                  <a:moveTo>
                    <a:pt x="37593" y="243713"/>
                  </a:moveTo>
                  <a:lnTo>
                    <a:pt x="0" y="762"/>
                  </a:lnTo>
                  <a:lnTo>
                    <a:pt x="84201" y="0"/>
                  </a:lnTo>
                  <a:lnTo>
                    <a:pt x="122301" y="243713"/>
                  </a:lnTo>
                  <a:close/>
                </a:path>
              </a:pathLst>
            </a:custGeom>
            <a:solidFill>
              <a:srgbClr val="BDBDBD"/>
            </a:solidFill>
            <a:ln w="0" cap="flat" cmpd="sng" algn="ctr">
              <a:solidFill>
                <a:srgbClr val="BDBDB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5423081" y="5025420"/>
              <a:ext cx="122778" cy="243915"/>
            </a:xfrm>
            <a:custGeom>
              <a:avLst/>
              <a:gdLst/>
              <a:ahLst/>
              <a:cxnLst/>
              <a:rect l="0" t="0" r="0" b="0"/>
              <a:pathLst>
                <a:path w="122938" h="244476">
                  <a:moveTo>
                    <a:pt x="38100" y="244475"/>
                  </a:moveTo>
                  <a:lnTo>
                    <a:pt x="0" y="762"/>
                  </a:lnTo>
                  <a:lnTo>
                    <a:pt x="84837" y="0"/>
                  </a:lnTo>
                  <a:lnTo>
                    <a:pt x="122937" y="244475"/>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5507856" y="5024094"/>
              <a:ext cx="122778" cy="243915"/>
            </a:xfrm>
            <a:custGeom>
              <a:avLst/>
              <a:gdLst/>
              <a:ahLst/>
              <a:cxnLst/>
              <a:rect l="0" t="0" r="0" b="0"/>
              <a:pathLst>
                <a:path w="122302" h="244350">
                  <a:moveTo>
                    <a:pt x="38355" y="244349"/>
                  </a:moveTo>
                  <a:lnTo>
                    <a:pt x="0" y="636"/>
                  </a:lnTo>
                  <a:lnTo>
                    <a:pt x="84201" y="0"/>
                  </a:lnTo>
                  <a:lnTo>
                    <a:pt x="122301" y="244349"/>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5592632" y="5024094"/>
              <a:ext cx="122778" cy="245241"/>
            </a:xfrm>
            <a:custGeom>
              <a:avLst/>
              <a:gdLst/>
              <a:ahLst/>
              <a:cxnLst/>
              <a:rect l="0" t="0" r="0" b="0"/>
              <a:pathLst>
                <a:path w="123064" h="245874">
                  <a:moveTo>
                    <a:pt x="38100" y="245873"/>
                  </a:moveTo>
                  <a:lnTo>
                    <a:pt x="0" y="762"/>
                  </a:lnTo>
                  <a:lnTo>
                    <a:pt x="84963" y="0"/>
                  </a:lnTo>
                  <a:lnTo>
                    <a:pt x="123063" y="245873"/>
                  </a:lnTo>
                  <a:close/>
                </a:path>
              </a:pathLst>
            </a:custGeom>
            <a:solidFill>
              <a:srgbClr val="B4B4B4"/>
            </a:solidFill>
            <a:ln w="0" cap="flat" cmpd="sng" algn="ctr">
              <a:solidFill>
                <a:srgbClr val="B4B4B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 name="Freeform 18"/>
            <p:cNvSpPr/>
            <p:nvPr/>
          </p:nvSpPr>
          <p:spPr>
            <a:xfrm>
              <a:off x="5677407" y="5024094"/>
              <a:ext cx="122778" cy="245241"/>
            </a:xfrm>
            <a:custGeom>
              <a:avLst/>
              <a:gdLst/>
              <a:ahLst/>
              <a:cxnLst/>
              <a:rect l="0" t="0" r="0" b="0"/>
              <a:pathLst>
                <a:path w="122811" h="245874">
                  <a:moveTo>
                    <a:pt x="38100" y="245873"/>
                  </a:moveTo>
                  <a:lnTo>
                    <a:pt x="0" y="0"/>
                  </a:lnTo>
                  <a:lnTo>
                    <a:pt x="84710" y="0"/>
                  </a:lnTo>
                  <a:lnTo>
                    <a:pt x="122810" y="245873"/>
                  </a:lnTo>
                  <a:close/>
                </a:path>
              </a:pathLst>
            </a:custGeom>
            <a:solidFill>
              <a:srgbClr val="B1B1B1"/>
            </a:solidFill>
            <a:ln w="0" cap="flat" cmpd="sng" algn="ctr">
              <a:solidFill>
                <a:srgbClr val="B1B1B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a:xfrm>
              <a:off x="5762183" y="5022768"/>
              <a:ext cx="122778" cy="245241"/>
            </a:xfrm>
            <a:custGeom>
              <a:avLst/>
              <a:gdLst/>
              <a:ahLst/>
              <a:cxnLst/>
              <a:rect l="0" t="0" r="0" b="0"/>
              <a:pathLst>
                <a:path w="123064" h="246255">
                  <a:moveTo>
                    <a:pt x="38100" y="246254"/>
                  </a:moveTo>
                  <a:lnTo>
                    <a:pt x="0" y="509"/>
                  </a:lnTo>
                  <a:lnTo>
                    <a:pt x="84963" y="0"/>
                  </a:lnTo>
                  <a:lnTo>
                    <a:pt x="123063" y="246254"/>
                  </a:lnTo>
                  <a:close/>
                </a:path>
              </a:pathLst>
            </a:custGeom>
            <a:solidFill>
              <a:srgbClr val="AEAEAE"/>
            </a:solidFill>
            <a:ln w="0" cap="flat" cmpd="sng" algn="ctr">
              <a:solidFill>
                <a:srgbClr val="AEAEA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5845496" y="5022768"/>
              <a:ext cx="124240" cy="246567"/>
            </a:xfrm>
            <a:custGeom>
              <a:avLst/>
              <a:gdLst/>
              <a:ahLst/>
              <a:cxnLst/>
              <a:rect l="0" t="0" r="0" b="0"/>
              <a:pathLst>
                <a:path w="123700" h="247017">
                  <a:moveTo>
                    <a:pt x="38863" y="247016"/>
                  </a:moveTo>
                  <a:lnTo>
                    <a:pt x="0" y="509"/>
                  </a:lnTo>
                  <a:lnTo>
                    <a:pt x="84963" y="0"/>
                  </a:lnTo>
                  <a:lnTo>
                    <a:pt x="123699" y="247016"/>
                  </a:lnTo>
                  <a:close/>
                </a:path>
              </a:pathLst>
            </a:custGeom>
            <a:solidFill>
              <a:srgbClr val="ABABAB"/>
            </a:solidFill>
            <a:ln w="0" cap="flat" cmpd="sng" algn="ctr">
              <a:solidFill>
                <a:srgbClr val="ABAB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5931733" y="5021442"/>
              <a:ext cx="122778" cy="246567"/>
            </a:xfrm>
            <a:custGeom>
              <a:avLst/>
              <a:gdLst/>
              <a:ahLst/>
              <a:cxnLst/>
              <a:rect l="0" t="0" r="0" b="0"/>
              <a:pathLst>
                <a:path w="122811" h="247017">
                  <a:moveTo>
                    <a:pt x="38736" y="247016"/>
                  </a:moveTo>
                  <a:lnTo>
                    <a:pt x="0" y="0"/>
                  </a:lnTo>
                  <a:lnTo>
                    <a:pt x="84710" y="0"/>
                  </a:lnTo>
                  <a:lnTo>
                    <a:pt x="122810" y="247016"/>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6016509" y="5021442"/>
              <a:ext cx="127163" cy="275730"/>
            </a:xfrm>
            <a:custGeom>
              <a:avLst/>
              <a:gdLst/>
              <a:ahLst/>
              <a:cxnLst/>
              <a:rect l="0" t="0" r="0" b="0"/>
              <a:pathLst>
                <a:path w="127509" h="276479">
                  <a:moveTo>
                    <a:pt x="127508" y="276478"/>
                  </a:moveTo>
                  <a:lnTo>
                    <a:pt x="121031" y="271271"/>
                  </a:lnTo>
                  <a:lnTo>
                    <a:pt x="101219" y="248412"/>
                  </a:lnTo>
                  <a:lnTo>
                    <a:pt x="38100" y="248412"/>
                  </a:lnTo>
                  <a:lnTo>
                    <a:pt x="0" y="634"/>
                  </a:lnTo>
                  <a:lnTo>
                    <a:pt x="84835" y="0"/>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6101284" y="5020117"/>
              <a:ext cx="135933" cy="336709"/>
            </a:xfrm>
            <a:custGeom>
              <a:avLst/>
              <a:gdLst/>
              <a:ahLst/>
              <a:cxnLst/>
              <a:rect l="0" t="0" r="0" b="0"/>
              <a:pathLst>
                <a:path w="136781" h="336423">
                  <a:moveTo>
                    <a:pt x="136780" y="336422"/>
                  </a:moveTo>
                  <a:lnTo>
                    <a:pt x="114300" y="326644"/>
                  </a:lnTo>
                  <a:lnTo>
                    <a:pt x="86234" y="310133"/>
                  </a:lnTo>
                  <a:lnTo>
                    <a:pt x="59944" y="292353"/>
                  </a:lnTo>
                  <a:lnTo>
                    <a:pt x="42673" y="277240"/>
                  </a:lnTo>
                  <a:lnTo>
                    <a:pt x="0" y="762"/>
                  </a:lnTo>
                  <a:lnTo>
                    <a:pt x="84074" y="0"/>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6184598" y="5020117"/>
              <a:ext cx="141780" cy="365873"/>
            </a:xfrm>
            <a:custGeom>
              <a:avLst/>
              <a:gdLst/>
              <a:ahLst/>
              <a:cxnLst/>
              <a:rect l="0" t="0" r="0" b="0"/>
              <a:pathLst>
                <a:path w="142114" h="366649">
                  <a:moveTo>
                    <a:pt x="142113" y="366648"/>
                  </a:moveTo>
                  <a:lnTo>
                    <a:pt x="128270" y="363346"/>
                  </a:lnTo>
                  <a:lnTo>
                    <a:pt x="61214" y="340867"/>
                  </a:lnTo>
                  <a:lnTo>
                    <a:pt x="52706" y="336930"/>
                  </a:lnTo>
                  <a:lnTo>
                    <a:pt x="0" y="508"/>
                  </a:lnTo>
                  <a:lnTo>
                    <a:pt x="84963" y="0"/>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6269373" y="5018791"/>
              <a:ext cx="144703" cy="384432"/>
            </a:xfrm>
            <a:custGeom>
              <a:avLst/>
              <a:gdLst/>
              <a:ahLst/>
              <a:cxnLst/>
              <a:rect l="0" t="0" r="0" b="0"/>
              <a:pathLst>
                <a:path w="144655" h="383540">
                  <a:moveTo>
                    <a:pt x="144654" y="383539"/>
                  </a:moveTo>
                  <a:lnTo>
                    <a:pt x="116332" y="379602"/>
                  </a:lnTo>
                  <a:lnTo>
                    <a:pt x="79503" y="372490"/>
                  </a:lnTo>
                  <a:lnTo>
                    <a:pt x="57150" y="367283"/>
                  </a:lnTo>
                  <a:lnTo>
                    <a:pt x="0" y="635"/>
                  </a:lnTo>
                  <a:lnTo>
                    <a:pt x="84836" y="0"/>
                  </a:lnTo>
                  <a:close/>
                </a:path>
              </a:pathLst>
            </a:custGeom>
            <a:solidFill>
              <a:srgbClr val="9C9C9C"/>
            </a:solidFill>
            <a:ln w="0" cap="flat" cmpd="sng" algn="ctr">
              <a:solidFill>
                <a:srgbClr val="9C9C9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6354149" y="5018791"/>
              <a:ext cx="146165" cy="392386"/>
            </a:xfrm>
            <a:custGeom>
              <a:avLst/>
              <a:gdLst/>
              <a:ahLst/>
              <a:cxnLst/>
              <a:rect l="0" t="0" r="0" b="0"/>
              <a:pathLst>
                <a:path w="146051" h="392812">
                  <a:moveTo>
                    <a:pt x="146050" y="392811"/>
                  </a:moveTo>
                  <a:lnTo>
                    <a:pt x="145288" y="392811"/>
                  </a:lnTo>
                  <a:lnTo>
                    <a:pt x="68962" y="385699"/>
                  </a:lnTo>
                  <a:lnTo>
                    <a:pt x="59818" y="384301"/>
                  </a:lnTo>
                  <a:lnTo>
                    <a:pt x="0" y="762"/>
                  </a:lnTo>
                  <a:lnTo>
                    <a:pt x="84709" y="0"/>
                  </a:lnTo>
                  <a:close/>
                </a:path>
              </a:pathLst>
            </a:custGeom>
            <a:solidFill>
              <a:srgbClr val="999999"/>
            </a:solidFill>
            <a:ln w="0" cap="flat" cmpd="sng" algn="ctr">
              <a:solidFill>
                <a:srgbClr val="99999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6438924" y="5018791"/>
              <a:ext cx="146165" cy="395037"/>
            </a:xfrm>
            <a:custGeom>
              <a:avLst/>
              <a:gdLst/>
              <a:ahLst/>
              <a:cxnLst/>
              <a:rect l="0" t="0" r="0" b="0"/>
              <a:pathLst>
                <a:path w="146052" h="395478">
                  <a:moveTo>
                    <a:pt x="61341" y="392811"/>
                  </a:moveTo>
                  <a:lnTo>
                    <a:pt x="0" y="0"/>
                  </a:lnTo>
                  <a:lnTo>
                    <a:pt x="84963" y="0"/>
                  </a:lnTo>
                  <a:lnTo>
                    <a:pt x="146051" y="395477"/>
                  </a:lnTo>
                  <a:lnTo>
                    <a:pt x="136779" y="395477"/>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6523699" y="5017466"/>
              <a:ext cx="146165" cy="396362"/>
            </a:xfrm>
            <a:custGeom>
              <a:avLst/>
              <a:gdLst/>
              <a:ahLst/>
              <a:cxnLst/>
              <a:rect l="0" t="0" r="0" b="0"/>
              <a:pathLst>
                <a:path w="145925" h="396114">
                  <a:moveTo>
                    <a:pt x="61088" y="396113"/>
                  </a:moveTo>
                  <a:lnTo>
                    <a:pt x="0" y="636"/>
                  </a:lnTo>
                  <a:lnTo>
                    <a:pt x="84075" y="0"/>
                  </a:lnTo>
                  <a:lnTo>
                    <a:pt x="145924" y="396113"/>
                  </a:lnTo>
                  <a:lnTo>
                    <a:pt x="124968" y="395479"/>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0" name="Freeform 29"/>
            <p:cNvSpPr/>
            <p:nvPr/>
          </p:nvSpPr>
          <p:spPr>
            <a:xfrm>
              <a:off x="6608475" y="5017466"/>
              <a:ext cx="146165" cy="396362"/>
            </a:xfrm>
            <a:custGeom>
              <a:avLst/>
              <a:gdLst/>
              <a:ahLst/>
              <a:cxnLst/>
              <a:rect l="0" t="0" r="0" b="0"/>
              <a:pathLst>
                <a:path w="146051" h="396876">
                  <a:moveTo>
                    <a:pt x="61214" y="396241"/>
                  </a:moveTo>
                  <a:lnTo>
                    <a:pt x="0" y="762"/>
                  </a:lnTo>
                  <a:lnTo>
                    <a:pt x="84963" y="0"/>
                  </a:lnTo>
                  <a:lnTo>
                    <a:pt x="146050" y="395605"/>
                  </a:lnTo>
                  <a:lnTo>
                    <a:pt x="113156" y="396875"/>
                  </a:lnTo>
                  <a:close/>
                </a:path>
              </a:pathLst>
            </a:custGeom>
            <a:solidFill>
              <a:srgbClr val="909090"/>
            </a:solidFill>
            <a:ln w="0" cap="flat" cmpd="sng" algn="ctr">
              <a:solidFill>
                <a:srgbClr val="90909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1" name="Freeform 30"/>
            <p:cNvSpPr/>
            <p:nvPr/>
          </p:nvSpPr>
          <p:spPr>
            <a:xfrm>
              <a:off x="6693250" y="5016140"/>
              <a:ext cx="146165" cy="396363"/>
            </a:xfrm>
            <a:custGeom>
              <a:avLst/>
              <a:gdLst/>
              <a:ahLst/>
              <a:cxnLst/>
              <a:rect l="0" t="0" r="0" b="0"/>
              <a:pathLst>
                <a:path w="145289" h="396114">
                  <a:moveTo>
                    <a:pt x="61722" y="396113"/>
                  </a:moveTo>
                  <a:lnTo>
                    <a:pt x="0" y="508"/>
                  </a:lnTo>
                  <a:lnTo>
                    <a:pt x="84709" y="0"/>
                  </a:lnTo>
                  <a:lnTo>
                    <a:pt x="145288" y="390780"/>
                  </a:lnTo>
                  <a:lnTo>
                    <a:pt x="104520" y="394717"/>
                  </a:lnTo>
                  <a:close/>
                </a:path>
              </a:pathLst>
            </a:custGeom>
            <a:solidFill>
              <a:srgbClr val="8D8D8D"/>
            </a:solidFill>
            <a:ln w="0" cap="flat" cmpd="sng" algn="ctr">
              <a:solidFill>
                <a:srgbClr val="8D8D8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2" name="Freeform 31"/>
            <p:cNvSpPr/>
            <p:nvPr/>
          </p:nvSpPr>
          <p:spPr>
            <a:xfrm>
              <a:off x="6778026" y="5016140"/>
              <a:ext cx="144703" cy="391060"/>
            </a:xfrm>
            <a:custGeom>
              <a:avLst/>
              <a:gdLst/>
              <a:ahLst/>
              <a:cxnLst/>
              <a:rect l="0" t="0" r="0" b="0"/>
              <a:pathLst>
                <a:path w="143891" h="391415">
                  <a:moveTo>
                    <a:pt x="61087" y="391414"/>
                  </a:moveTo>
                  <a:lnTo>
                    <a:pt x="0" y="508"/>
                  </a:lnTo>
                  <a:lnTo>
                    <a:pt x="84709" y="0"/>
                  </a:lnTo>
                  <a:lnTo>
                    <a:pt x="143890" y="380366"/>
                  </a:lnTo>
                  <a:lnTo>
                    <a:pt x="134112" y="382270"/>
                  </a:lnTo>
                  <a:lnTo>
                    <a:pt x="96519" y="387605"/>
                  </a:lnTo>
                  <a:close/>
                </a:path>
              </a:pathLst>
            </a:custGeom>
            <a:solidFill>
              <a:srgbClr val="8A8A8A"/>
            </a:solidFill>
            <a:ln w="0" cap="flat" cmpd="sng" algn="ctr">
              <a:solidFill>
                <a:srgbClr val="8A8A8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3" name="Freeform 32"/>
            <p:cNvSpPr/>
            <p:nvPr/>
          </p:nvSpPr>
          <p:spPr>
            <a:xfrm>
              <a:off x="6862801" y="5016140"/>
              <a:ext cx="141780" cy="380455"/>
            </a:xfrm>
            <a:custGeom>
              <a:avLst/>
              <a:gdLst/>
              <a:ahLst/>
              <a:cxnLst/>
              <a:rect l="0" t="0" r="0" b="0"/>
              <a:pathLst>
                <a:path w="140845" h="381001">
                  <a:moveTo>
                    <a:pt x="59183" y="381000"/>
                  </a:moveTo>
                  <a:lnTo>
                    <a:pt x="0" y="634"/>
                  </a:lnTo>
                  <a:lnTo>
                    <a:pt x="84963" y="0"/>
                  </a:lnTo>
                  <a:lnTo>
                    <a:pt x="140844" y="361822"/>
                  </a:lnTo>
                  <a:lnTo>
                    <a:pt x="121667" y="367283"/>
                  </a:lnTo>
                  <a:lnTo>
                    <a:pt x="86233" y="375792"/>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4" name="Freeform 33"/>
            <p:cNvSpPr/>
            <p:nvPr/>
          </p:nvSpPr>
          <p:spPr>
            <a:xfrm>
              <a:off x="6947577" y="5014815"/>
              <a:ext cx="135933" cy="363222"/>
            </a:xfrm>
            <a:custGeom>
              <a:avLst/>
              <a:gdLst/>
              <a:ahLst/>
              <a:cxnLst/>
              <a:rect l="0" t="0" r="0" b="0"/>
              <a:pathLst>
                <a:path w="136146" h="362585">
                  <a:moveTo>
                    <a:pt x="56643" y="362584"/>
                  </a:moveTo>
                  <a:lnTo>
                    <a:pt x="0" y="762"/>
                  </a:lnTo>
                  <a:lnTo>
                    <a:pt x="84836" y="0"/>
                  </a:lnTo>
                  <a:lnTo>
                    <a:pt x="136145" y="331851"/>
                  </a:lnTo>
                  <a:lnTo>
                    <a:pt x="135382" y="331851"/>
                  </a:lnTo>
                  <a:lnTo>
                    <a:pt x="104648" y="346328"/>
                  </a:lnTo>
                  <a:lnTo>
                    <a:pt x="71756" y="358139"/>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5" name="Freeform 34"/>
            <p:cNvSpPr/>
            <p:nvPr/>
          </p:nvSpPr>
          <p:spPr>
            <a:xfrm>
              <a:off x="7032352" y="5014815"/>
              <a:ext cx="127164" cy="331407"/>
            </a:xfrm>
            <a:custGeom>
              <a:avLst/>
              <a:gdLst/>
              <a:ahLst/>
              <a:cxnLst/>
              <a:rect l="0" t="0" r="0" b="0"/>
              <a:pathLst>
                <a:path w="127636" h="332488">
                  <a:moveTo>
                    <a:pt x="51309" y="332487"/>
                  </a:moveTo>
                  <a:lnTo>
                    <a:pt x="0" y="636"/>
                  </a:lnTo>
                  <a:lnTo>
                    <a:pt x="84836" y="0"/>
                  </a:lnTo>
                  <a:lnTo>
                    <a:pt x="127635" y="278638"/>
                  </a:lnTo>
                  <a:lnTo>
                    <a:pt x="105157" y="298196"/>
                  </a:lnTo>
                  <a:lnTo>
                    <a:pt x="79630" y="316738"/>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6" name="Freeform 35"/>
            <p:cNvSpPr/>
            <p:nvPr/>
          </p:nvSpPr>
          <p:spPr>
            <a:xfrm>
              <a:off x="7117127" y="5014815"/>
              <a:ext cx="124240" cy="278382"/>
            </a:xfrm>
            <a:custGeom>
              <a:avLst/>
              <a:gdLst/>
              <a:ahLst/>
              <a:cxnLst/>
              <a:rect l="0" t="0" r="0" b="0"/>
              <a:pathLst>
                <a:path w="124208" h="278639">
                  <a:moveTo>
                    <a:pt x="43308" y="278638"/>
                  </a:moveTo>
                  <a:lnTo>
                    <a:pt x="0" y="0"/>
                  </a:lnTo>
                  <a:lnTo>
                    <a:pt x="73660" y="0"/>
                  </a:lnTo>
                  <a:lnTo>
                    <a:pt x="84710" y="0"/>
                  </a:lnTo>
                  <a:lnTo>
                    <a:pt x="124207" y="255017"/>
                  </a:lnTo>
                  <a:lnTo>
                    <a:pt x="64389" y="255017"/>
                  </a:lnTo>
                  <a:lnTo>
                    <a:pt x="44070" y="277876"/>
                  </a:lnTo>
                  <a:close/>
                </a:path>
              </a:pathLst>
            </a:custGeom>
            <a:solidFill>
              <a:srgbClr val="7E7E7E"/>
            </a:solidFill>
            <a:ln w="0" cap="flat" cmpd="sng" algn="ctr">
              <a:solidFill>
                <a:srgbClr val="7E7E7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7" name="Freeform 36"/>
            <p:cNvSpPr/>
            <p:nvPr/>
          </p:nvSpPr>
          <p:spPr>
            <a:xfrm>
              <a:off x="7201903" y="5014815"/>
              <a:ext cx="124240" cy="254520"/>
            </a:xfrm>
            <a:custGeom>
              <a:avLst/>
              <a:gdLst/>
              <a:ahLst/>
              <a:cxnLst/>
              <a:rect l="0" t="0" r="0" b="0"/>
              <a:pathLst>
                <a:path w="124970" h="255018">
                  <a:moveTo>
                    <a:pt x="40006" y="255017"/>
                  </a:moveTo>
                  <a:lnTo>
                    <a:pt x="0" y="0"/>
                  </a:lnTo>
                  <a:lnTo>
                    <a:pt x="85472" y="636"/>
                  </a:lnTo>
                  <a:lnTo>
                    <a:pt x="124969" y="255017"/>
                  </a:lnTo>
                  <a:close/>
                </a:path>
              </a:pathLst>
            </a:custGeom>
            <a:solidFill>
              <a:srgbClr val="7B7B7B"/>
            </a:solidFill>
            <a:ln w="0" cap="flat" cmpd="sng" algn="ctr">
              <a:solidFill>
                <a:srgbClr val="7B7B7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8" name="Freeform 37"/>
            <p:cNvSpPr/>
            <p:nvPr/>
          </p:nvSpPr>
          <p:spPr>
            <a:xfrm>
              <a:off x="7286678" y="5014815"/>
              <a:ext cx="124240" cy="253194"/>
            </a:xfrm>
            <a:custGeom>
              <a:avLst/>
              <a:gdLst/>
              <a:ahLst/>
              <a:cxnLst/>
              <a:rect l="0" t="0" r="0" b="0"/>
              <a:pathLst>
                <a:path w="124206" h="253620">
                  <a:moveTo>
                    <a:pt x="39497" y="253619"/>
                  </a:moveTo>
                  <a:lnTo>
                    <a:pt x="0" y="0"/>
                  </a:lnTo>
                  <a:lnTo>
                    <a:pt x="84836" y="762"/>
                  </a:lnTo>
                  <a:lnTo>
                    <a:pt x="124205" y="253619"/>
                  </a:lnTo>
                  <a:close/>
                </a:path>
              </a:pathLst>
            </a:custGeom>
            <a:solidFill>
              <a:srgbClr val="787878"/>
            </a:solidFill>
            <a:ln w="0" cap="flat" cmpd="sng" algn="ctr">
              <a:solidFill>
                <a:srgbClr val="78787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9" name="Freeform 38"/>
            <p:cNvSpPr/>
            <p:nvPr/>
          </p:nvSpPr>
          <p:spPr>
            <a:xfrm>
              <a:off x="7371454" y="5016140"/>
              <a:ext cx="124240" cy="251869"/>
            </a:xfrm>
            <a:custGeom>
              <a:avLst/>
              <a:gdLst/>
              <a:ahLst/>
              <a:cxnLst/>
              <a:rect l="0" t="0" r="0" b="0"/>
              <a:pathLst>
                <a:path w="124334" h="252858">
                  <a:moveTo>
                    <a:pt x="39369" y="252857"/>
                  </a:moveTo>
                  <a:lnTo>
                    <a:pt x="0" y="0"/>
                  </a:lnTo>
                  <a:lnTo>
                    <a:pt x="84836" y="1142"/>
                  </a:lnTo>
                  <a:lnTo>
                    <a:pt x="124333" y="252857"/>
                  </a:lnTo>
                  <a:close/>
                </a:path>
              </a:pathLst>
            </a:custGeom>
            <a:solidFill>
              <a:srgbClr val="757575"/>
            </a:solidFill>
            <a:ln w="0" cap="flat" cmpd="sng" algn="ctr">
              <a:solidFill>
                <a:srgbClr val="75757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0" name="Freeform 39"/>
            <p:cNvSpPr/>
            <p:nvPr/>
          </p:nvSpPr>
          <p:spPr>
            <a:xfrm>
              <a:off x="7456229" y="5017466"/>
              <a:ext cx="124240" cy="250543"/>
            </a:xfrm>
            <a:custGeom>
              <a:avLst/>
              <a:gdLst/>
              <a:ahLst/>
              <a:cxnLst/>
              <a:rect l="0" t="0" r="0" b="0"/>
              <a:pathLst>
                <a:path w="123699" h="251716">
                  <a:moveTo>
                    <a:pt x="39497" y="251715"/>
                  </a:moveTo>
                  <a:lnTo>
                    <a:pt x="0" y="0"/>
                  </a:lnTo>
                  <a:lnTo>
                    <a:pt x="84836" y="1398"/>
                  </a:lnTo>
                  <a:lnTo>
                    <a:pt x="123698" y="251715"/>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1" name="Freeform 40"/>
            <p:cNvSpPr/>
            <p:nvPr/>
          </p:nvSpPr>
          <p:spPr>
            <a:xfrm>
              <a:off x="7542467" y="5018791"/>
              <a:ext cx="122778" cy="250544"/>
            </a:xfrm>
            <a:custGeom>
              <a:avLst/>
              <a:gdLst/>
              <a:ahLst/>
              <a:cxnLst/>
              <a:rect l="0" t="0" r="0" b="0"/>
              <a:pathLst>
                <a:path w="123699" h="251080">
                  <a:moveTo>
                    <a:pt x="38862" y="251079"/>
                  </a:moveTo>
                  <a:lnTo>
                    <a:pt x="0" y="0"/>
                  </a:lnTo>
                  <a:lnTo>
                    <a:pt x="84963" y="1397"/>
                  </a:lnTo>
                  <a:lnTo>
                    <a:pt x="123698" y="251079"/>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2" name="Freeform 41"/>
            <p:cNvSpPr/>
            <p:nvPr/>
          </p:nvSpPr>
          <p:spPr>
            <a:xfrm>
              <a:off x="7627242" y="5020117"/>
              <a:ext cx="122778" cy="249218"/>
            </a:xfrm>
            <a:custGeom>
              <a:avLst/>
              <a:gdLst/>
              <a:ahLst/>
              <a:cxnLst/>
              <a:rect l="0" t="0" r="0" b="0"/>
              <a:pathLst>
                <a:path w="123699" h="249683">
                  <a:moveTo>
                    <a:pt x="38735" y="249682"/>
                  </a:moveTo>
                  <a:lnTo>
                    <a:pt x="0" y="0"/>
                  </a:lnTo>
                  <a:lnTo>
                    <a:pt x="84836" y="508"/>
                  </a:lnTo>
                  <a:lnTo>
                    <a:pt x="123698" y="249682"/>
                  </a:lnTo>
                  <a:close/>
                </a:path>
              </a:pathLst>
            </a:custGeom>
            <a:solidFill>
              <a:srgbClr val="6C6C6C"/>
            </a:solidFill>
            <a:ln w="0" cap="flat" cmpd="sng" algn="ctr">
              <a:solidFill>
                <a:srgbClr val="6C6C6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3" name="Freeform 42"/>
            <p:cNvSpPr/>
            <p:nvPr/>
          </p:nvSpPr>
          <p:spPr>
            <a:xfrm>
              <a:off x="7712018" y="5020117"/>
              <a:ext cx="122778" cy="247892"/>
            </a:xfrm>
            <a:custGeom>
              <a:avLst/>
              <a:gdLst/>
              <a:ahLst/>
              <a:cxnLst/>
              <a:rect l="0" t="0" r="0" b="0"/>
              <a:pathLst>
                <a:path w="123573" h="248413">
                  <a:moveTo>
                    <a:pt x="38862" y="248412"/>
                  </a:moveTo>
                  <a:lnTo>
                    <a:pt x="0" y="0"/>
                  </a:lnTo>
                  <a:lnTo>
                    <a:pt x="84710" y="1396"/>
                  </a:lnTo>
                  <a:lnTo>
                    <a:pt x="123572" y="248412"/>
                  </a:lnTo>
                  <a:close/>
                </a:path>
              </a:pathLst>
            </a:custGeom>
            <a:solidFill>
              <a:srgbClr val="696969"/>
            </a:solidFill>
            <a:ln w="0" cap="flat" cmpd="sng" algn="ctr">
              <a:solidFill>
                <a:srgbClr val="69696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4" name="Freeform 43"/>
            <p:cNvSpPr/>
            <p:nvPr/>
          </p:nvSpPr>
          <p:spPr>
            <a:xfrm>
              <a:off x="7796793" y="5021442"/>
              <a:ext cx="124239" cy="246567"/>
            </a:xfrm>
            <a:custGeom>
              <a:avLst/>
              <a:gdLst/>
              <a:ahLst/>
              <a:cxnLst/>
              <a:rect l="0" t="0" r="0" b="0"/>
              <a:pathLst>
                <a:path w="123826" h="247017">
                  <a:moveTo>
                    <a:pt x="38862" y="247016"/>
                  </a:moveTo>
                  <a:lnTo>
                    <a:pt x="0" y="0"/>
                  </a:lnTo>
                  <a:lnTo>
                    <a:pt x="84963" y="762"/>
                  </a:lnTo>
                  <a:lnTo>
                    <a:pt x="123825" y="247016"/>
                  </a:lnTo>
                  <a:close/>
                </a:path>
              </a:pathLst>
            </a:custGeom>
            <a:solidFill>
              <a:srgbClr val="666666"/>
            </a:solidFill>
            <a:ln w="0" cap="flat" cmpd="sng" algn="ctr">
              <a:solidFill>
                <a:srgbClr val="66666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5" name="Freeform 44"/>
            <p:cNvSpPr/>
            <p:nvPr/>
          </p:nvSpPr>
          <p:spPr>
            <a:xfrm>
              <a:off x="7881568" y="5022768"/>
              <a:ext cx="122778" cy="245241"/>
            </a:xfrm>
            <a:custGeom>
              <a:avLst/>
              <a:gdLst/>
              <a:ahLst/>
              <a:cxnLst/>
              <a:rect l="0" t="0" r="0" b="0"/>
              <a:pathLst>
                <a:path w="122810" h="246255">
                  <a:moveTo>
                    <a:pt x="38862" y="246254"/>
                  </a:moveTo>
                  <a:lnTo>
                    <a:pt x="0" y="0"/>
                  </a:lnTo>
                  <a:lnTo>
                    <a:pt x="84709" y="1143"/>
                  </a:lnTo>
                  <a:lnTo>
                    <a:pt x="122809" y="246254"/>
                  </a:lnTo>
                  <a:close/>
                </a:path>
              </a:pathLst>
            </a:custGeom>
            <a:solidFill>
              <a:srgbClr val="636363"/>
            </a:solidFill>
            <a:ln w="0" cap="flat" cmpd="sng" algn="ctr">
              <a:solidFill>
                <a:srgbClr val="63636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6" name="Freeform 45"/>
            <p:cNvSpPr/>
            <p:nvPr/>
          </p:nvSpPr>
          <p:spPr>
            <a:xfrm>
              <a:off x="7966344" y="5024094"/>
              <a:ext cx="131548" cy="298267"/>
            </a:xfrm>
            <a:custGeom>
              <a:avLst/>
              <a:gdLst/>
              <a:ahLst/>
              <a:cxnLst/>
              <a:rect l="0" t="0" r="0" b="0"/>
              <a:pathLst>
                <a:path w="131572" h="298959">
                  <a:moveTo>
                    <a:pt x="131571" y="298958"/>
                  </a:moveTo>
                  <a:lnTo>
                    <a:pt x="121157" y="287148"/>
                  </a:lnTo>
                  <a:lnTo>
                    <a:pt x="110490" y="266827"/>
                  </a:lnTo>
                  <a:lnTo>
                    <a:pt x="107950" y="245873"/>
                  </a:lnTo>
                  <a:lnTo>
                    <a:pt x="38100" y="245873"/>
                  </a:lnTo>
                  <a:lnTo>
                    <a:pt x="0" y="0"/>
                  </a:lnTo>
                  <a:lnTo>
                    <a:pt x="84963" y="1398"/>
                  </a:lnTo>
                  <a:close/>
                </a:path>
              </a:pathLst>
            </a:custGeom>
            <a:solidFill>
              <a:srgbClr val="606060"/>
            </a:solidFill>
            <a:ln w="0" cap="flat" cmpd="sng" algn="ctr">
              <a:solidFill>
                <a:srgbClr val="60606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7" name="Freeform 46"/>
            <p:cNvSpPr/>
            <p:nvPr/>
          </p:nvSpPr>
          <p:spPr>
            <a:xfrm>
              <a:off x="8051119" y="5025420"/>
              <a:ext cx="140318" cy="356593"/>
            </a:xfrm>
            <a:custGeom>
              <a:avLst/>
              <a:gdLst/>
              <a:ahLst/>
              <a:cxnLst/>
              <a:rect l="0" t="0" r="0" b="0"/>
              <a:pathLst>
                <a:path w="140717" h="357378">
                  <a:moveTo>
                    <a:pt x="140716" y="357377"/>
                  </a:moveTo>
                  <a:lnTo>
                    <a:pt x="114935" y="346328"/>
                  </a:lnTo>
                  <a:lnTo>
                    <a:pt x="77596" y="323850"/>
                  </a:lnTo>
                  <a:lnTo>
                    <a:pt x="47243" y="298831"/>
                  </a:lnTo>
                  <a:lnTo>
                    <a:pt x="46608" y="297560"/>
                  </a:lnTo>
                  <a:lnTo>
                    <a:pt x="0" y="0"/>
                  </a:lnTo>
                  <a:lnTo>
                    <a:pt x="84708" y="1270"/>
                  </a:lnTo>
                  <a:close/>
                </a:path>
              </a:pathLst>
            </a:custGeom>
            <a:solidFill>
              <a:srgbClr val="5D5D5D"/>
            </a:solidFill>
            <a:ln w="0" cap="flat" cmpd="sng" algn="ctr">
              <a:solidFill>
                <a:srgbClr val="5D5D5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8" name="Freeform 47"/>
            <p:cNvSpPr/>
            <p:nvPr/>
          </p:nvSpPr>
          <p:spPr>
            <a:xfrm>
              <a:off x="8135895" y="5026745"/>
              <a:ext cx="144702" cy="383107"/>
            </a:xfrm>
            <a:custGeom>
              <a:avLst/>
              <a:gdLst/>
              <a:ahLst/>
              <a:cxnLst/>
              <a:rect l="0" t="0" r="0" b="0"/>
              <a:pathLst>
                <a:path w="144782" h="383795">
                  <a:moveTo>
                    <a:pt x="144781" y="383794"/>
                  </a:moveTo>
                  <a:lnTo>
                    <a:pt x="140717" y="383032"/>
                  </a:lnTo>
                  <a:lnTo>
                    <a:pt x="73025" y="363982"/>
                  </a:lnTo>
                  <a:lnTo>
                    <a:pt x="56008" y="356107"/>
                  </a:lnTo>
                  <a:lnTo>
                    <a:pt x="0" y="0"/>
                  </a:lnTo>
                  <a:lnTo>
                    <a:pt x="84836" y="634"/>
                  </a:lnTo>
                  <a:close/>
                </a:path>
              </a:pathLst>
            </a:custGeom>
            <a:solidFill>
              <a:srgbClr val="5A5A5A"/>
            </a:solidFill>
            <a:ln w="0" cap="flat" cmpd="sng" algn="ctr">
              <a:solidFill>
                <a:srgbClr val="5A5A5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49" name="Freeform 48"/>
            <p:cNvSpPr/>
            <p:nvPr/>
          </p:nvSpPr>
          <p:spPr>
            <a:xfrm>
              <a:off x="8222131" y="5026745"/>
              <a:ext cx="143241" cy="387083"/>
            </a:xfrm>
            <a:custGeom>
              <a:avLst/>
              <a:gdLst/>
              <a:ahLst/>
              <a:cxnLst/>
              <a:rect l="0" t="0" r="0" b="0"/>
              <a:pathLst>
                <a:path w="144527" h="387605">
                  <a:moveTo>
                    <a:pt x="76835" y="385699"/>
                  </a:moveTo>
                  <a:lnTo>
                    <a:pt x="59183" y="382398"/>
                  </a:lnTo>
                  <a:lnTo>
                    <a:pt x="0" y="0"/>
                  </a:lnTo>
                  <a:lnTo>
                    <a:pt x="84710" y="762"/>
                  </a:lnTo>
                  <a:lnTo>
                    <a:pt x="144526" y="385699"/>
                  </a:lnTo>
                  <a:lnTo>
                    <a:pt x="141224" y="386335"/>
                  </a:lnTo>
                  <a:lnTo>
                    <a:pt x="117602" y="387604"/>
                  </a:lnTo>
                  <a:close/>
                </a:path>
              </a:pathLst>
            </a:custGeom>
            <a:solidFill>
              <a:srgbClr val="575757"/>
            </a:solidFill>
            <a:ln w="0" cap="flat" cmpd="sng" algn="ctr">
              <a:solidFill>
                <a:srgbClr val="57575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0" name="Freeform 49"/>
            <p:cNvSpPr/>
            <p:nvPr/>
          </p:nvSpPr>
          <p:spPr>
            <a:xfrm>
              <a:off x="8306907" y="5024094"/>
              <a:ext cx="140318" cy="388409"/>
            </a:xfrm>
            <a:custGeom>
              <a:avLst/>
              <a:gdLst/>
              <a:ahLst/>
              <a:cxnLst/>
              <a:rect l="0" t="0" r="0" b="0"/>
              <a:pathLst>
                <a:path w="140716" h="389002">
                  <a:moveTo>
                    <a:pt x="59816" y="389001"/>
                  </a:moveTo>
                  <a:lnTo>
                    <a:pt x="0" y="4064"/>
                  </a:lnTo>
                  <a:lnTo>
                    <a:pt x="25780" y="4700"/>
                  </a:lnTo>
                  <a:lnTo>
                    <a:pt x="65024" y="2668"/>
                  </a:lnTo>
                  <a:lnTo>
                    <a:pt x="84200" y="0"/>
                  </a:lnTo>
                  <a:lnTo>
                    <a:pt x="140715" y="365887"/>
                  </a:lnTo>
                  <a:lnTo>
                    <a:pt x="136271" y="368681"/>
                  </a:lnTo>
                  <a:lnTo>
                    <a:pt x="109220" y="378461"/>
                  </a:lnTo>
                  <a:lnTo>
                    <a:pt x="78994" y="386462"/>
                  </a:lnTo>
                  <a:close/>
                </a:path>
              </a:pathLst>
            </a:custGeom>
            <a:solidFill>
              <a:srgbClr val="545454"/>
            </a:solidFill>
            <a:ln w="0" cap="flat" cmpd="sng" algn="ctr">
              <a:solidFill>
                <a:srgbClr val="54545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1" name="Freeform 50"/>
            <p:cNvSpPr/>
            <p:nvPr/>
          </p:nvSpPr>
          <p:spPr>
            <a:xfrm>
              <a:off x="8390221" y="5000232"/>
              <a:ext cx="131548" cy="389734"/>
            </a:xfrm>
            <a:custGeom>
              <a:avLst/>
              <a:gdLst/>
              <a:ahLst/>
              <a:cxnLst/>
              <a:rect l="0" t="0" r="0" b="0"/>
              <a:pathLst>
                <a:path w="131574" h="389509">
                  <a:moveTo>
                    <a:pt x="56515" y="389508"/>
                  </a:moveTo>
                  <a:lnTo>
                    <a:pt x="0" y="23621"/>
                  </a:lnTo>
                  <a:lnTo>
                    <a:pt x="15875" y="21082"/>
                  </a:lnTo>
                  <a:lnTo>
                    <a:pt x="47372" y="13208"/>
                  </a:lnTo>
                  <a:lnTo>
                    <a:pt x="75058" y="3302"/>
                  </a:lnTo>
                  <a:lnTo>
                    <a:pt x="80900" y="0"/>
                  </a:lnTo>
                  <a:lnTo>
                    <a:pt x="131573" y="324612"/>
                  </a:lnTo>
                  <a:lnTo>
                    <a:pt x="126365" y="333121"/>
                  </a:lnTo>
                  <a:lnTo>
                    <a:pt x="101982" y="360045"/>
                  </a:lnTo>
                  <a:lnTo>
                    <a:pt x="68453" y="383666"/>
                  </a:lnTo>
                  <a:close/>
                </a:path>
              </a:pathLst>
            </a:custGeom>
            <a:solidFill>
              <a:srgbClr val="515151"/>
            </a:solidFill>
            <a:ln w="0" cap="flat" cmpd="sng" algn="ctr">
              <a:solidFill>
                <a:srgbClr val="51515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2" name="Freeform 51"/>
            <p:cNvSpPr/>
            <p:nvPr/>
          </p:nvSpPr>
          <p:spPr>
            <a:xfrm>
              <a:off x="8470611" y="4947207"/>
              <a:ext cx="65775" cy="377804"/>
            </a:xfrm>
            <a:custGeom>
              <a:avLst/>
              <a:gdLst/>
              <a:ahLst/>
              <a:cxnLst/>
              <a:rect l="0" t="0" r="0" b="0"/>
              <a:pathLst>
                <a:path w="64389" h="378460">
                  <a:moveTo>
                    <a:pt x="50673" y="378459"/>
                  </a:moveTo>
                  <a:lnTo>
                    <a:pt x="0" y="53975"/>
                  </a:lnTo>
                  <a:lnTo>
                    <a:pt x="17779" y="44703"/>
                  </a:lnTo>
                  <a:lnTo>
                    <a:pt x="45974" y="23748"/>
                  </a:lnTo>
                  <a:lnTo>
                    <a:pt x="64388" y="0"/>
                  </a:lnTo>
                  <a:lnTo>
                    <a:pt x="64388" y="333755"/>
                  </a:lnTo>
                  <a:lnTo>
                    <a:pt x="61849" y="354076"/>
                  </a:lnTo>
                  <a:lnTo>
                    <a:pt x="52577" y="375792"/>
                  </a:lnTo>
                  <a:close/>
                </a:path>
              </a:pathLst>
            </a:custGeom>
            <a:solidFill>
              <a:srgbClr val="4E4E4E"/>
            </a:solidFill>
            <a:ln w="0" cap="flat" cmpd="sng" algn="ctr">
              <a:solidFill>
                <a:srgbClr val="4E4E4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3" name="Freeform 52"/>
            <p:cNvSpPr/>
            <p:nvPr/>
          </p:nvSpPr>
          <p:spPr>
            <a:xfrm>
              <a:off x="4763878" y="4947207"/>
              <a:ext cx="3772507" cy="466621"/>
            </a:xfrm>
            <a:custGeom>
              <a:avLst/>
              <a:gdLst/>
              <a:ahLst/>
              <a:cxnLst/>
              <a:rect l="0" t="0" r="0" b="0"/>
              <a:pathLst>
                <a:path w="3771900" h="467360">
                  <a:moveTo>
                    <a:pt x="2426970" y="67309"/>
                  </a:moveTo>
                  <a:lnTo>
                    <a:pt x="203200" y="81279"/>
                  </a:lnTo>
                  <a:lnTo>
                    <a:pt x="162559" y="80009"/>
                  </a:lnTo>
                  <a:lnTo>
                    <a:pt x="128270" y="74929"/>
                  </a:lnTo>
                  <a:lnTo>
                    <a:pt x="96520" y="67309"/>
                  </a:lnTo>
                  <a:lnTo>
                    <a:pt x="68580" y="57150"/>
                  </a:lnTo>
                  <a:lnTo>
                    <a:pt x="44450" y="43179"/>
                  </a:lnTo>
                  <a:lnTo>
                    <a:pt x="25400" y="29209"/>
                  </a:lnTo>
                  <a:lnTo>
                    <a:pt x="10159" y="15240"/>
                  </a:lnTo>
                  <a:lnTo>
                    <a:pt x="0" y="0"/>
                  </a:lnTo>
                  <a:lnTo>
                    <a:pt x="0" y="334009"/>
                  </a:lnTo>
                  <a:lnTo>
                    <a:pt x="1270" y="353059"/>
                  </a:lnTo>
                  <a:lnTo>
                    <a:pt x="11430" y="375920"/>
                  </a:lnTo>
                  <a:lnTo>
                    <a:pt x="25400" y="397509"/>
                  </a:lnTo>
                  <a:lnTo>
                    <a:pt x="48259" y="419100"/>
                  </a:lnTo>
                  <a:lnTo>
                    <a:pt x="76200" y="436879"/>
                  </a:lnTo>
                  <a:lnTo>
                    <a:pt x="109220" y="452120"/>
                  </a:lnTo>
                  <a:lnTo>
                    <a:pt x="151130" y="462279"/>
                  </a:lnTo>
                  <a:lnTo>
                    <a:pt x="195580" y="467359"/>
                  </a:lnTo>
                  <a:lnTo>
                    <a:pt x="236220" y="466090"/>
                  </a:lnTo>
                  <a:lnTo>
                    <a:pt x="281939" y="457200"/>
                  </a:lnTo>
                  <a:lnTo>
                    <a:pt x="325120" y="443229"/>
                  </a:lnTo>
                  <a:lnTo>
                    <a:pt x="368300" y="424179"/>
                  </a:lnTo>
                  <a:lnTo>
                    <a:pt x="406400" y="401320"/>
                  </a:lnTo>
                  <a:lnTo>
                    <a:pt x="436880" y="377190"/>
                  </a:lnTo>
                  <a:lnTo>
                    <a:pt x="455930" y="349250"/>
                  </a:lnTo>
                  <a:lnTo>
                    <a:pt x="461009" y="337820"/>
                  </a:lnTo>
                  <a:lnTo>
                    <a:pt x="461009" y="321309"/>
                  </a:lnTo>
                  <a:lnTo>
                    <a:pt x="1352550" y="321309"/>
                  </a:lnTo>
                  <a:lnTo>
                    <a:pt x="1374139" y="344170"/>
                  </a:lnTo>
                  <a:lnTo>
                    <a:pt x="1397000" y="364490"/>
                  </a:lnTo>
                  <a:lnTo>
                    <a:pt x="1422400" y="384809"/>
                  </a:lnTo>
                  <a:lnTo>
                    <a:pt x="1450339" y="400050"/>
                  </a:lnTo>
                  <a:lnTo>
                    <a:pt x="1482089" y="414020"/>
                  </a:lnTo>
                  <a:lnTo>
                    <a:pt x="1515109" y="425450"/>
                  </a:lnTo>
                  <a:lnTo>
                    <a:pt x="1586230" y="444500"/>
                  </a:lnTo>
                  <a:lnTo>
                    <a:pt x="1659889" y="457200"/>
                  </a:lnTo>
                  <a:lnTo>
                    <a:pt x="1736089" y="463550"/>
                  </a:lnTo>
                  <a:lnTo>
                    <a:pt x="1812289" y="467359"/>
                  </a:lnTo>
                  <a:lnTo>
                    <a:pt x="1885949" y="466090"/>
                  </a:lnTo>
                  <a:lnTo>
                    <a:pt x="1958339" y="467359"/>
                  </a:lnTo>
                  <a:lnTo>
                    <a:pt x="2033270" y="463550"/>
                  </a:lnTo>
                  <a:lnTo>
                    <a:pt x="2109470" y="457200"/>
                  </a:lnTo>
                  <a:lnTo>
                    <a:pt x="2184399" y="444500"/>
                  </a:lnTo>
                  <a:lnTo>
                    <a:pt x="2255520" y="425450"/>
                  </a:lnTo>
                  <a:lnTo>
                    <a:pt x="2289810" y="414020"/>
                  </a:lnTo>
                  <a:lnTo>
                    <a:pt x="2319020" y="400050"/>
                  </a:lnTo>
                  <a:lnTo>
                    <a:pt x="2348230" y="384809"/>
                  </a:lnTo>
                  <a:lnTo>
                    <a:pt x="2374899" y="364490"/>
                  </a:lnTo>
                  <a:lnTo>
                    <a:pt x="2396489" y="344170"/>
                  </a:lnTo>
                  <a:lnTo>
                    <a:pt x="2418080" y="321309"/>
                  </a:lnTo>
                  <a:lnTo>
                    <a:pt x="3310889" y="321309"/>
                  </a:lnTo>
                  <a:lnTo>
                    <a:pt x="3310889" y="337820"/>
                  </a:lnTo>
                  <a:lnTo>
                    <a:pt x="3315970" y="349250"/>
                  </a:lnTo>
                  <a:lnTo>
                    <a:pt x="3335020" y="377190"/>
                  </a:lnTo>
                  <a:lnTo>
                    <a:pt x="3364230" y="401320"/>
                  </a:lnTo>
                  <a:lnTo>
                    <a:pt x="3402330" y="424179"/>
                  </a:lnTo>
                  <a:lnTo>
                    <a:pt x="3444239" y="443229"/>
                  </a:lnTo>
                  <a:lnTo>
                    <a:pt x="3489960" y="457200"/>
                  </a:lnTo>
                  <a:lnTo>
                    <a:pt x="3533139" y="466090"/>
                  </a:lnTo>
                  <a:lnTo>
                    <a:pt x="3575049" y="467359"/>
                  </a:lnTo>
                  <a:lnTo>
                    <a:pt x="3620770" y="462279"/>
                  </a:lnTo>
                  <a:lnTo>
                    <a:pt x="3660139" y="452120"/>
                  </a:lnTo>
                  <a:lnTo>
                    <a:pt x="3694430" y="436879"/>
                  </a:lnTo>
                  <a:lnTo>
                    <a:pt x="3722370" y="419100"/>
                  </a:lnTo>
                  <a:lnTo>
                    <a:pt x="3743960" y="397509"/>
                  </a:lnTo>
                  <a:lnTo>
                    <a:pt x="3759199" y="375920"/>
                  </a:lnTo>
                  <a:lnTo>
                    <a:pt x="3768089" y="353059"/>
                  </a:lnTo>
                  <a:lnTo>
                    <a:pt x="3771899" y="334009"/>
                  </a:lnTo>
                  <a:lnTo>
                    <a:pt x="3771899" y="0"/>
                  </a:lnTo>
                  <a:lnTo>
                    <a:pt x="3761739" y="15240"/>
                  </a:lnTo>
                  <a:lnTo>
                    <a:pt x="3745230" y="29209"/>
                  </a:lnTo>
                  <a:lnTo>
                    <a:pt x="3724910" y="43179"/>
                  </a:lnTo>
                  <a:lnTo>
                    <a:pt x="3702049" y="57150"/>
                  </a:lnTo>
                  <a:lnTo>
                    <a:pt x="3674110" y="67309"/>
                  </a:lnTo>
                  <a:lnTo>
                    <a:pt x="3642360" y="74929"/>
                  </a:lnTo>
                  <a:lnTo>
                    <a:pt x="3606799" y="80009"/>
                  </a:lnTo>
                  <a:lnTo>
                    <a:pt x="3567430" y="81279"/>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4" name="Freeform 53"/>
            <p:cNvSpPr/>
            <p:nvPr/>
          </p:nvSpPr>
          <p:spPr>
            <a:xfrm>
              <a:off x="8461841" y="4876949"/>
              <a:ext cx="76006" cy="135214"/>
            </a:xfrm>
            <a:custGeom>
              <a:avLst/>
              <a:gdLst/>
              <a:ahLst/>
              <a:cxnLst/>
              <a:rect l="0" t="0" r="0" b="0"/>
              <a:pathLst>
                <a:path w="76962" h="135383">
                  <a:moveTo>
                    <a:pt x="0" y="135382"/>
                  </a:moveTo>
                  <a:lnTo>
                    <a:pt x="21081" y="0"/>
                  </a:lnTo>
                  <a:lnTo>
                    <a:pt x="32257" y="5335"/>
                  </a:lnTo>
                  <a:lnTo>
                    <a:pt x="50672" y="17654"/>
                  </a:lnTo>
                  <a:lnTo>
                    <a:pt x="65023" y="32258"/>
                  </a:lnTo>
                  <a:lnTo>
                    <a:pt x="73786" y="47372"/>
                  </a:lnTo>
                  <a:lnTo>
                    <a:pt x="76961" y="62993"/>
                  </a:lnTo>
                  <a:lnTo>
                    <a:pt x="73152" y="82169"/>
                  </a:lnTo>
                  <a:lnTo>
                    <a:pt x="61214" y="99187"/>
                  </a:lnTo>
                  <a:lnTo>
                    <a:pt x="43560" y="114300"/>
                  </a:lnTo>
                  <a:lnTo>
                    <a:pt x="19177" y="128017"/>
                  </a:lnTo>
                  <a:close/>
                </a:path>
              </a:pathLst>
            </a:custGeom>
            <a:solidFill>
              <a:srgbClr val="696969"/>
            </a:solidFill>
            <a:ln w="0" cap="flat" cmpd="sng" algn="ctr">
              <a:solidFill>
                <a:srgbClr val="69696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5" name="Freeform 54"/>
            <p:cNvSpPr/>
            <p:nvPr/>
          </p:nvSpPr>
          <p:spPr>
            <a:xfrm>
              <a:off x="8381451" y="4854413"/>
              <a:ext cx="100853" cy="174983"/>
            </a:xfrm>
            <a:custGeom>
              <a:avLst/>
              <a:gdLst/>
              <a:ahLst/>
              <a:cxnLst/>
              <a:rect l="0" t="0" r="0" b="0"/>
              <a:pathLst>
                <a:path w="101219" h="174752">
                  <a:moveTo>
                    <a:pt x="0" y="174751"/>
                  </a:moveTo>
                  <a:lnTo>
                    <a:pt x="26923" y="0"/>
                  </a:lnTo>
                  <a:lnTo>
                    <a:pt x="36830" y="1269"/>
                  </a:lnTo>
                  <a:lnTo>
                    <a:pt x="70357" y="9906"/>
                  </a:lnTo>
                  <a:lnTo>
                    <a:pt x="99314" y="21082"/>
                  </a:lnTo>
                  <a:lnTo>
                    <a:pt x="101218" y="21844"/>
                  </a:lnTo>
                  <a:lnTo>
                    <a:pt x="80137" y="156971"/>
                  </a:lnTo>
                  <a:lnTo>
                    <a:pt x="70357" y="161036"/>
                  </a:lnTo>
                  <a:lnTo>
                    <a:pt x="36830" y="169544"/>
                  </a:lnTo>
                  <a:close/>
                </a:path>
              </a:pathLst>
            </a:custGeom>
            <a:solidFill>
              <a:srgbClr val="6C6C6C"/>
            </a:solidFill>
            <a:ln w="0" cap="flat" cmpd="sng" algn="ctr">
              <a:solidFill>
                <a:srgbClr val="6C6C6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6" name="Freeform 55"/>
            <p:cNvSpPr/>
            <p:nvPr/>
          </p:nvSpPr>
          <p:spPr>
            <a:xfrm>
              <a:off x="8302522" y="4849111"/>
              <a:ext cx="105238" cy="182937"/>
            </a:xfrm>
            <a:custGeom>
              <a:avLst/>
              <a:gdLst/>
              <a:ahLst/>
              <a:cxnLst/>
              <a:rect l="0" t="0" r="0" b="0"/>
              <a:pathLst>
                <a:path w="105283" h="182627">
                  <a:moveTo>
                    <a:pt x="0" y="182626"/>
                  </a:moveTo>
                  <a:lnTo>
                    <a:pt x="28321" y="0"/>
                  </a:lnTo>
                  <a:lnTo>
                    <a:pt x="38227" y="0"/>
                  </a:lnTo>
                  <a:lnTo>
                    <a:pt x="77597" y="1906"/>
                  </a:lnTo>
                  <a:lnTo>
                    <a:pt x="105282" y="5843"/>
                  </a:lnTo>
                  <a:lnTo>
                    <a:pt x="77597" y="180594"/>
                  </a:lnTo>
                  <a:lnTo>
                    <a:pt x="38227" y="182626"/>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7" name="Freeform 56"/>
            <p:cNvSpPr/>
            <p:nvPr/>
          </p:nvSpPr>
          <p:spPr>
            <a:xfrm>
              <a:off x="8225055" y="4849111"/>
              <a:ext cx="106701" cy="182937"/>
            </a:xfrm>
            <a:custGeom>
              <a:avLst/>
              <a:gdLst/>
              <a:ahLst/>
              <a:cxnLst/>
              <a:rect l="0" t="0" r="0" b="0"/>
              <a:pathLst>
                <a:path w="106428" h="182627">
                  <a:moveTo>
                    <a:pt x="0" y="182626"/>
                  </a:moveTo>
                  <a:lnTo>
                    <a:pt x="28830" y="0"/>
                  </a:lnTo>
                  <a:lnTo>
                    <a:pt x="106427" y="0"/>
                  </a:lnTo>
                  <a:lnTo>
                    <a:pt x="78106" y="182626"/>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8" name="Freeform 57"/>
            <p:cNvSpPr/>
            <p:nvPr/>
          </p:nvSpPr>
          <p:spPr>
            <a:xfrm>
              <a:off x="8147588" y="4849111"/>
              <a:ext cx="106700" cy="182937"/>
            </a:xfrm>
            <a:custGeom>
              <a:avLst/>
              <a:gdLst/>
              <a:ahLst/>
              <a:cxnLst/>
              <a:rect l="0" t="0" r="0" b="0"/>
              <a:pathLst>
                <a:path w="106427" h="182627">
                  <a:moveTo>
                    <a:pt x="0" y="182626"/>
                  </a:moveTo>
                  <a:lnTo>
                    <a:pt x="28193" y="0"/>
                  </a:lnTo>
                  <a:lnTo>
                    <a:pt x="106426" y="0"/>
                  </a:lnTo>
                  <a:lnTo>
                    <a:pt x="77596" y="182626"/>
                  </a:lnTo>
                  <a:close/>
                </a:path>
              </a:pathLst>
            </a:custGeom>
            <a:solidFill>
              <a:srgbClr val="757575"/>
            </a:solidFill>
            <a:ln w="0" cap="flat" cmpd="sng" algn="ctr">
              <a:solidFill>
                <a:srgbClr val="75757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59" name="Freeform 58"/>
            <p:cNvSpPr/>
            <p:nvPr/>
          </p:nvSpPr>
          <p:spPr>
            <a:xfrm>
              <a:off x="8070120" y="4849111"/>
              <a:ext cx="105238" cy="182937"/>
            </a:xfrm>
            <a:custGeom>
              <a:avLst/>
              <a:gdLst/>
              <a:ahLst/>
              <a:cxnLst/>
              <a:rect l="0" t="0" r="0" b="0"/>
              <a:pathLst>
                <a:path w="106427" h="182627">
                  <a:moveTo>
                    <a:pt x="0" y="182626"/>
                  </a:moveTo>
                  <a:lnTo>
                    <a:pt x="28828" y="0"/>
                  </a:lnTo>
                  <a:lnTo>
                    <a:pt x="106426" y="0"/>
                  </a:lnTo>
                  <a:lnTo>
                    <a:pt x="78104" y="182626"/>
                  </a:lnTo>
                  <a:close/>
                </a:path>
              </a:pathLst>
            </a:custGeom>
            <a:solidFill>
              <a:srgbClr val="787878"/>
            </a:solidFill>
            <a:ln w="0" cap="flat" cmpd="sng" algn="ctr">
              <a:solidFill>
                <a:srgbClr val="78787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0" name="Freeform 59"/>
            <p:cNvSpPr/>
            <p:nvPr/>
          </p:nvSpPr>
          <p:spPr>
            <a:xfrm>
              <a:off x="7992654" y="4849111"/>
              <a:ext cx="105238" cy="182937"/>
            </a:xfrm>
            <a:custGeom>
              <a:avLst/>
              <a:gdLst/>
              <a:ahLst/>
              <a:cxnLst/>
              <a:rect l="0" t="0" r="0" b="0"/>
              <a:pathLst>
                <a:path w="106427" h="182627">
                  <a:moveTo>
                    <a:pt x="0" y="182626"/>
                  </a:moveTo>
                  <a:lnTo>
                    <a:pt x="28195" y="0"/>
                  </a:lnTo>
                  <a:lnTo>
                    <a:pt x="106426" y="0"/>
                  </a:lnTo>
                  <a:lnTo>
                    <a:pt x="77598" y="182626"/>
                  </a:lnTo>
                  <a:close/>
                </a:path>
              </a:pathLst>
            </a:custGeom>
            <a:solidFill>
              <a:srgbClr val="7B7B7B"/>
            </a:solidFill>
            <a:ln w="0" cap="flat" cmpd="sng" algn="ctr">
              <a:solidFill>
                <a:srgbClr val="7B7B7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1" name="Freeform 60"/>
            <p:cNvSpPr/>
            <p:nvPr/>
          </p:nvSpPr>
          <p:spPr>
            <a:xfrm>
              <a:off x="7913725" y="4849111"/>
              <a:ext cx="106700" cy="182937"/>
            </a:xfrm>
            <a:custGeom>
              <a:avLst/>
              <a:gdLst/>
              <a:ahLst/>
              <a:cxnLst/>
              <a:rect l="0" t="0" r="0" b="0"/>
              <a:pathLst>
                <a:path w="106555" h="182627">
                  <a:moveTo>
                    <a:pt x="0" y="182626"/>
                  </a:moveTo>
                  <a:lnTo>
                    <a:pt x="28957" y="0"/>
                  </a:lnTo>
                  <a:lnTo>
                    <a:pt x="106554" y="0"/>
                  </a:lnTo>
                  <a:lnTo>
                    <a:pt x="78359" y="182626"/>
                  </a:lnTo>
                  <a:close/>
                </a:path>
              </a:pathLst>
            </a:custGeom>
            <a:solidFill>
              <a:srgbClr val="7E7E7E"/>
            </a:solidFill>
            <a:ln w="0" cap="flat" cmpd="sng" algn="ctr">
              <a:solidFill>
                <a:srgbClr val="7E7E7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2" name="Freeform 61"/>
            <p:cNvSpPr/>
            <p:nvPr/>
          </p:nvSpPr>
          <p:spPr>
            <a:xfrm>
              <a:off x="7836257" y="4849111"/>
              <a:ext cx="106701" cy="182937"/>
            </a:xfrm>
            <a:custGeom>
              <a:avLst/>
              <a:gdLst/>
              <a:ahLst/>
              <a:cxnLst/>
              <a:rect l="0" t="0" r="0" b="0"/>
              <a:pathLst>
                <a:path w="106554" h="182627">
                  <a:moveTo>
                    <a:pt x="0" y="182626"/>
                  </a:moveTo>
                  <a:lnTo>
                    <a:pt x="28193" y="0"/>
                  </a:lnTo>
                  <a:lnTo>
                    <a:pt x="106553" y="0"/>
                  </a:lnTo>
                  <a:lnTo>
                    <a:pt x="77596" y="182626"/>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3" name="Freeform 62"/>
            <p:cNvSpPr/>
            <p:nvPr/>
          </p:nvSpPr>
          <p:spPr>
            <a:xfrm>
              <a:off x="7758790" y="4849111"/>
              <a:ext cx="106700" cy="182937"/>
            </a:xfrm>
            <a:custGeom>
              <a:avLst/>
              <a:gdLst/>
              <a:ahLst/>
              <a:cxnLst/>
              <a:rect l="0" t="0" r="0" b="0"/>
              <a:pathLst>
                <a:path w="106553" h="182627">
                  <a:moveTo>
                    <a:pt x="0" y="182626"/>
                  </a:moveTo>
                  <a:lnTo>
                    <a:pt x="28955" y="0"/>
                  </a:lnTo>
                  <a:lnTo>
                    <a:pt x="106552" y="0"/>
                  </a:lnTo>
                  <a:lnTo>
                    <a:pt x="78359" y="182626"/>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4" name="Freeform 63"/>
            <p:cNvSpPr/>
            <p:nvPr/>
          </p:nvSpPr>
          <p:spPr>
            <a:xfrm>
              <a:off x="7681323" y="4849111"/>
              <a:ext cx="106701" cy="182937"/>
            </a:xfrm>
            <a:custGeom>
              <a:avLst/>
              <a:gdLst/>
              <a:ahLst/>
              <a:cxnLst/>
              <a:rect l="0" t="0" r="0" b="0"/>
              <a:pathLst>
                <a:path w="106554" h="182627">
                  <a:moveTo>
                    <a:pt x="0" y="182626"/>
                  </a:moveTo>
                  <a:lnTo>
                    <a:pt x="28195" y="0"/>
                  </a:lnTo>
                  <a:lnTo>
                    <a:pt x="106553" y="0"/>
                  </a:lnTo>
                  <a:lnTo>
                    <a:pt x="77598" y="182626"/>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5" name="Freeform 64"/>
            <p:cNvSpPr/>
            <p:nvPr/>
          </p:nvSpPr>
          <p:spPr>
            <a:xfrm>
              <a:off x="7602394" y="4849111"/>
              <a:ext cx="106701" cy="182937"/>
            </a:xfrm>
            <a:custGeom>
              <a:avLst/>
              <a:gdLst/>
              <a:ahLst/>
              <a:cxnLst/>
              <a:rect l="0" t="0" r="0" b="0"/>
              <a:pathLst>
                <a:path w="106427" h="182627">
                  <a:moveTo>
                    <a:pt x="0" y="182626"/>
                  </a:moveTo>
                  <a:lnTo>
                    <a:pt x="28829" y="0"/>
                  </a:lnTo>
                  <a:lnTo>
                    <a:pt x="106426" y="0"/>
                  </a:lnTo>
                  <a:lnTo>
                    <a:pt x="78231" y="182626"/>
                  </a:lnTo>
                  <a:close/>
                </a:path>
              </a:pathLst>
            </a:custGeom>
            <a:solidFill>
              <a:srgbClr val="8A8A8A"/>
            </a:solidFill>
            <a:ln w="0" cap="flat" cmpd="sng" algn="ctr">
              <a:solidFill>
                <a:srgbClr val="8A8A8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6" name="Freeform 65"/>
            <p:cNvSpPr/>
            <p:nvPr/>
          </p:nvSpPr>
          <p:spPr>
            <a:xfrm>
              <a:off x="7524927" y="4849111"/>
              <a:ext cx="106700" cy="182937"/>
            </a:xfrm>
            <a:custGeom>
              <a:avLst/>
              <a:gdLst/>
              <a:ahLst/>
              <a:cxnLst/>
              <a:rect l="0" t="0" r="0" b="0"/>
              <a:pathLst>
                <a:path w="106427" h="182627">
                  <a:moveTo>
                    <a:pt x="0" y="182626"/>
                  </a:moveTo>
                  <a:lnTo>
                    <a:pt x="28321" y="0"/>
                  </a:lnTo>
                  <a:lnTo>
                    <a:pt x="106426" y="0"/>
                  </a:lnTo>
                  <a:lnTo>
                    <a:pt x="77597" y="182626"/>
                  </a:lnTo>
                  <a:close/>
                </a:path>
              </a:pathLst>
            </a:custGeom>
            <a:solidFill>
              <a:srgbClr val="8D8D8D"/>
            </a:solidFill>
            <a:ln w="0" cap="flat" cmpd="sng" algn="ctr">
              <a:solidFill>
                <a:srgbClr val="8D8D8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7" name="Freeform 66"/>
            <p:cNvSpPr/>
            <p:nvPr/>
          </p:nvSpPr>
          <p:spPr>
            <a:xfrm>
              <a:off x="7447459" y="4849111"/>
              <a:ext cx="106701" cy="182937"/>
            </a:xfrm>
            <a:custGeom>
              <a:avLst/>
              <a:gdLst/>
              <a:ahLst/>
              <a:cxnLst/>
              <a:rect l="0" t="0" r="0" b="0"/>
              <a:pathLst>
                <a:path w="106427" h="182627">
                  <a:moveTo>
                    <a:pt x="0" y="182626"/>
                  </a:moveTo>
                  <a:lnTo>
                    <a:pt x="28829" y="0"/>
                  </a:lnTo>
                  <a:lnTo>
                    <a:pt x="106426" y="0"/>
                  </a:lnTo>
                  <a:lnTo>
                    <a:pt x="78233" y="182626"/>
                  </a:lnTo>
                  <a:close/>
                </a:path>
              </a:pathLst>
            </a:custGeom>
            <a:solidFill>
              <a:srgbClr val="909090"/>
            </a:solidFill>
            <a:ln w="0" cap="flat" cmpd="sng" algn="ctr">
              <a:solidFill>
                <a:srgbClr val="90909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8" name="Freeform 67"/>
            <p:cNvSpPr/>
            <p:nvPr/>
          </p:nvSpPr>
          <p:spPr>
            <a:xfrm>
              <a:off x="7369993" y="4849111"/>
              <a:ext cx="106700" cy="182937"/>
            </a:xfrm>
            <a:custGeom>
              <a:avLst/>
              <a:gdLst/>
              <a:ahLst/>
              <a:cxnLst/>
              <a:rect l="0" t="0" r="0" b="0"/>
              <a:pathLst>
                <a:path w="106427" h="182627">
                  <a:moveTo>
                    <a:pt x="0" y="182626"/>
                  </a:moveTo>
                  <a:lnTo>
                    <a:pt x="28322" y="0"/>
                  </a:lnTo>
                  <a:lnTo>
                    <a:pt x="106426" y="0"/>
                  </a:lnTo>
                  <a:lnTo>
                    <a:pt x="77597" y="182626"/>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69" name="Freeform 68"/>
            <p:cNvSpPr/>
            <p:nvPr/>
          </p:nvSpPr>
          <p:spPr>
            <a:xfrm>
              <a:off x="7291064" y="4849111"/>
              <a:ext cx="106700" cy="182937"/>
            </a:xfrm>
            <a:custGeom>
              <a:avLst/>
              <a:gdLst/>
              <a:ahLst/>
              <a:cxnLst/>
              <a:rect l="0" t="0" r="0" b="0"/>
              <a:pathLst>
                <a:path w="106681" h="182627">
                  <a:moveTo>
                    <a:pt x="0" y="182626"/>
                  </a:moveTo>
                  <a:lnTo>
                    <a:pt x="29082" y="0"/>
                  </a:lnTo>
                  <a:lnTo>
                    <a:pt x="106680" y="0"/>
                  </a:lnTo>
                  <a:lnTo>
                    <a:pt x="78358" y="182626"/>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0" name="Freeform 69"/>
            <p:cNvSpPr/>
            <p:nvPr/>
          </p:nvSpPr>
          <p:spPr>
            <a:xfrm>
              <a:off x="7213596" y="4849111"/>
              <a:ext cx="106701" cy="182937"/>
            </a:xfrm>
            <a:custGeom>
              <a:avLst/>
              <a:gdLst/>
              <a:ahLst/>
              <a:cxnLst/>
              <a:rect l="0" t="0" r="0" b="0"/>
              <a:pathLst>
                <a:path w="106680" h="182627">
                  <a:moveTo>
                    <a:pt x="0" y="182626"/>
                  </a:moveTo>
                  <a:lnTo>
                    <a:pt x="28448" y="0"/>
                  </a:lnTo>
                  <a:lnTo>
                    <a:pt x="106679" y="0"/>
                  </a:lnTo>
                  <a:lnTo>
                    <a:pt x="77597" y="182626"/>
                  </a:lnTo>
                  <a:close/>
                </a:path>
              </a:pathLst>
            </a:custGeom>
            <a:solidFill>
              <a:srgbClr val="999999"/>
            </a:solidFill>
            <a:ln w="0" cap="flat" cmpd="sng" algn="ctr">
              <a:solidFill>
                <a:srgbClr val="99999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1" name="Freeform 70"/>
            <p:cNvSpPr/>
            <p:nvPr/>
          </p:nvSpPr>
          <p:spPr>
            <a:xfrm>
              <a:off x="7128821" y="4838506"/>
              <a:ext cx="114008" cy="245241"/>
            </a:xfrm>
            <a:custGeom>
              <a:avLst/>
              <a:gdLst/>
              <a:ahLst/>
              <a:cxnLst/>
              <a:rect l="0" t="0" r="0" b="0"/>
              <a:pathLst>
                <a:path w="114428" h="244350">
                  <a:moveTo>
                    <a:pt x="0" y="244349"/>
                  </a:moveTo>
                  <a:lnTo>
                    <a:pt x="38100" y="0"/>
                  </a:lnTo>
                  <a:lnTo>
                    <a:pt x="55246" y="9906"/>
                  </a:lnTo>
                  <a:lnTo>
                    <a:pt x="114427" y="9906"/>
                  </a:lnTo>
                  <a:lnTo>
                    <a:pt x="86107" y="192532"/>
                  </a:lnTo>
                  <a:lnTo>
                    <a:pt x="55246" y="192532"/>
                  </a:lnTo>
                  <a:lnTo>
                    <a:pt x="35434" y="215519"/>
                  </a:lnTo>
                  <a:lnTo>
                    <a:pt x="11811" y="236601"/>
                  </a:lnTo>
                  <a:close/>
                </a:path>
              </a:pathLst>
            </a:custGeom>
            <a:solidFill>
              <a:srgbClr val="9C9C9C"/>
            </a:solidFill>
            <a:ln w="0" cap="flat" cmpd="sng" algn="ctr">
              <a:solidFill>
                <a:srgbClr val="9C9C9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2" name="Freeform 71"/>
            <p:cNvSpPr/>
            <p:nvPr/>
          </p:nvSpPr>
          <p:spPr>
            <a:xfrm>
              <a:off x="7044045" y="4802714"/>
              <a:ext cx="122778" cy="323453"/>
            </a:xfrm>
            <a:custGeom>
              <a:avLst/>
              <a:gdLst/>
              <a:ahLst/>
              <a:cxnLst/>
              <a:rect l="0" t="0" r="0" b="0"/>
              <a:pathLst>
                <a:path w="122809" h="323977">
                  <a:moveTo>
                    <a:pt x="0" y="323976"/>
                  </a:moveTo>
                  <a:lnTo>
                    <a:pt x="50545" y="0"/>
                  </a:lnTo>
                  <a:lnTo>
                    <a:pt x="59055" y="3301"/>
                  </a:lnTo>
                  <a:lnTo>
                    <a:pt x="114934" y="30987"/>
                  </a:lnTo>
                  <a:lnTo>
                    <a:pt x="122808" y="35432"/>
                  </a:lnTo>
                  <a:lnTo>
                    <a:pt x="84708" y="280543"/>
                  </a:lnTo>
                  <a:lnTo>
                    <a:pt x="70230" y="290449"/>
                  </a:lnTo>
                  <a:lnTo>
                    <a:pt x="41402" y="306324"/>
                  </a:lnTo>
                  <a:lnTo>
                    <a:pt x="10414" y="320039"/>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3" name="Freeform 72"/>
            <p:cNvSpPr/>
            <p:nvPr/>
          </p:nvSpPr>
          <p:spPr>
            <a:xfrm>
              <a:off x="6962193" y="4777527"/>
              <a:ext cx="131548" cy="373827"/>
            </a:xfrm>
            <a:custGeom>
              <a:avLst/>
              <a:gdLst/>
              <a:ahLst/>
              <a:cxnLst/>
              <a:rect l="0" t="0" r="0" b="0"/>
              <a:pathLst>
                <a:path w="132207" h="372999">
                  <a:moveTo>
                    <a:pt x="0" y="372998"/>
                  </a:moveTo>
                  <a:lnTo>
                    <a:pt x="58419" y="0"/>
                  </a:lnTo>
                  <a:lnTo>
                    <a:pt x="78866" y="5841"/>
                  </a:lnTo>
                  <a:lnTo>
                    <a:pt x="110490" y="16256"/>
                  </a:lnTo>
                  <a:lnTo>
                    <a:pt x="132206" y="24765"/>
                  </a:lnTo>
                  <a:lnTo>
                    <a:pt x="81661" y="348741"/>
                  </a:lnTo>
                  <a:lnTo>
                    <a:pt x="59181" y="357251"/>
                  </a:lnTo>
                  <a:lnTo>
                    <a:pt x="24383" y="367029"/>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4" name="Freeform 73"/>
            <p:cNvSpPr/>
            <p:nvPr/>
          </p:nvSpPr>
          <p:spPr>
            <a:xfrm>
              <a:off x="6883264" y="4758968"/>
              <a:ext cx="137395" cy="406968"/>
            </a:xfrm>
            <a:custGeom>
              <a:avLst/>
              <a:gdLst/>
              <a:ahLst/>
              <a:cxnLst/>
              <a:rect l="0" t="0" r="0" b="0"/>
              <a:pathLst>
                <a:path w="137922" h="406782">
                  <a:moveTo>
                    <a:pt x="0" y="406781"/>
                  </a:moveTo>
                  <a:lnTo>
                    <a:pt x="62992" y="0"/>
                  </a:lnTo>
                  <a:lnTo>
                    <a:pt x="125476" y="15113"/>
                  </a:lnTo>
                  <a:lnTo>
                    <a:pt x="137921" y="19178"/>
                  </a:lnTo>
                  <a:lnTo>
                    <a:pt x="79502" y="392176"/>
                  </a:lnTo>
                  <a:lnTo>
                    <a:pt x="68326" y="394970"/>
                  </a:lnTo>
                  <a:lnTo>
                    <a:pt x="30860" y="402082"/>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5" name="Freeform 74"/>
            <p:cNvSpPr/>
            <p:nvPr/>
          </p:nvSpPr>
          <p:spPr>
            <a:xfrm>
              <a:off x="6804335" y="4745712"/>
              <a:ext cx="141780" cy="428178"/>
            </a:xfrm>
            <a:custGeom>
              <a:avLst/>
              <a:gdLst/>
              <a:ahLst/>
              <a:cxnLst/>
              <a:rect l="0" t="0" r="0" b="0"/>
              <a:pathLst>
                <a:path w="141988" h="428245">
                  <a:moveTo>
                    <a:pt x="0" y="428244"/>
                  </a:moveTo>
                  <a:lnTo>
                    <a:pt x="66422" y="0"/>
                  </a:lnTo>
                  <a:lnTo>
                    <a:pt x="135510" y="12445"/>
                  </a:lnTo>
                  <a:lnTo>
                    <a:pt x="141987" y="13715"/>
                  </a:lnTo>
                  <a:lnTo>
                    <a:pt x="78995" y="420496"/>
                  </a:lnTo>
                  <a:lnTo>
                    <a:pt x="72390" y="421004"/>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6" name="Freeform 75"/>
            <p:cNvSpPr/>
            <p:nvPr/>
          </p:nvSpPr>
          <p:spPr>
            <a:xfrm>
              <a:off x="6725406" y="4736433"/>
              <a:ext cx="144703" cy="440108"/>
            </a:xfrm>
            <a:custGeom>
              <a:avLst/>
              <a:gdLst/>
              <a:ahLst/>
              <a:cxnLst/>
              <a:rect l="0" t="0" r="0" b="0"/>
              <a:pathLst>
                <a:path w="144655" h="440183">
                  <a:moveTo>
                    <a:pt x="0" y="440182"/>
                  </a:moveTo>
                  <a:lnTo>
                    <a:pt x="68327" y="0"/>
                  </a:lnTo>
                  <a:lnTo>
                    <a:pt x="69723" y="0"/>
                  </a:lnTo>
                  <a:lnTo>
                    <a:pt x="142621" y="9272"/>
                  </a:lnTo>
                  <a:lnTo>
                    <a:pt x="144654" y="9272"/>
                  </a:lnTo>
                  <a:lnTo>
                    <a:pt x="78232" y="437516"/>
                  </a:lnTo>
                  <a:lnTo>
                    <a:pt x="73660" y="437516"/>
                  </a:lnTo>
                  <a:close/>
                </a:path>
              </a:pathLst>
            </a:custGeom>
            <a:solidFill>
              <a:srgbClr val="ABABAB"/>
            </a:solidFill>
            <a:ln w="0" cap="flat" cmpd="sng" algn="ctr">
              <a:solidFill>
                <a:srgbClr val="ABAB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7" name="Freeform 76"/>
            <p:cNvSpPr/>
            <p:nvPr/>
          </p:nvSpPr>
          <p:spPr>
            <a:xfrm>
              <a:off x="6647940" y="4729804"/>
              <a:ext cx="146165" cy="446737"/>
            </a:xfrm>
            <a:custGeom>
              <a:avLst/>
              <a:gdLst/>
              <a:ahLst/>
              <a:cxnLst/>
              <a:rect l="0" t="0" r="0" b="0"/>
              <a:pathLst>
                <a:path w="145924" h="446024">
                  <a:moveTo>
                    <a:pt x="2031" y="445262"/>
                  </a:moveTo>
                  <a:lnTo>
                    <a:pt x="0" y="445262"/>
                  </a:lnTo>
                  <a:lnTo>
                    <a:pt x="68961" y="0"/>
                  </a:lnTo>
                  <a:lnTo>
                    <a:pt x="73660" y="0"/>
                  </a:lnTo>
                  <a:lnTo>
                    <a:pt x="145923" y="5841"/>
                  </a:lnTo>
                  <a:lnTo>
                    <a:pt x="77596" y="446023"/>
                  </a:lnTo>
                  <a:lnTo>
                    <a:pt x="74929" y="446023"/>
                  </a:lnTo>
                  <a:close/>
                </a:path>
              </a:pathLst>
            </a:custGeom>
            <a:solidFill>
              <a:srgbClr val="AEAEAE"/>
            </a:solidFill>
            <a:ln w="0" cap="flat" cmpd="sng" algn="ctr">
              <a:solidFill>
                <a:srgbClr val="AEAEA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8" name="Freeform 77"/>
            <p:cNvSpPr/>
            <p:nvPr/>
          </p:nvSpPr>
          <p:spPr>
            <a:xfrm>
              <a:off x="6569011" y="4727153"/>
              <a:ext cx="147626" cy="449388"/>
            </a:xfrm>
            <a:custGeom>
              <a:avLst/>
              <a:gdLst/>
              <a:ahLst/>
              <a:cxnLst/>
              <a:rect l="0" t="0" r="0" b="0"/>
              <a:pathLst>
                <a:path w="147321" h="448691">
                  <a:moveTo>
                    <a:pt x="0" y="448690"/>
                  </a:moveTo>
                  <a:lnTo>
                    <a:pt x="69723" y="507"/>
                  </a:lnTo>
                  <a:lnTo>
                    <a:pt x="79755" y="0"/>
                  </a:lnTo>
                  <a:lnTo>
                    <a:pt x="147320" y="2667"/>
                  </a:lnTo>
                  <a:lnTo>
                    <a:pt x="77597" y="447929"/>
                  </a:lnTo>
                  <a:lnTo>
                    <a:pt x="6603" y="448690"/>
                  </a:lnTo>
                  <a:close/>
                </a:path>
              </a:pathLst>
            </a:custGeom>
            <a:solidFill>
              <a:srgbClr val="B1B1B1"/>
            </a:solidFill>
            <a:ln w="0" cap="flat" cmpd="sng" algn="ctr">
              <a:solidFill>
                <a:srgbClr val="B1B1B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79" name="Freeform 78"/>
            <p:cNvSpPr/>
            <p:nvPr/>
          </p:nvSpPr>
          <p:spPr>
            <a:xfrm>
              <a:off x="6491543" y="4728479"/>
              <a:ext cx="147627" cy="448062"/>
            </a:xfrm>
            <a:custGeom>
              <a:avLst/>
              <a:gdLst/>
              <a:ahLst/>
              <a:cxnLst/>
              <a:rect l="0" t="0" r="0" b="0"/>
              <a:pathLst>
                <a:path w="147195" h="448184">
                  <a:moveTo>
                    <a:pt x="77471" y="448183"/>
                  </a:moveTo>
                  <a:lnTo>
                    <a:pt x="8636" y="445517"/>
                  </a:lnTo>
                  <a:lnTo>
                    <a:pt x="0" y="444881"/>
                  </a:lnTo>
                  <a:lnTo>
                    <a:pt x="68961" y="3302"/>
                  </a:lnTo>
                  <a:lnTo>
                    <a:pt x="85471" y="2160"/>
                  </a:lnTo>
                  <a:lnTo>
                    <a:pt x="147194" y="0"/>
                  </a:lnTo>
                  <a:close/>
                </a:path>
              </a:pathLst>
            </a:custGeom>
            <a:solidFill>
              <a:srgbClr val="B4B4B4"/>
            </a:solidFill>
            <a:ln w="0" cap="flat" cmpd="sng" algn="ctr">
              <a:solidFill>
                <a:srgbClr val="B4B4B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0" name="Freeform 79"/>
            <p:cNvSpPr/>
            <p:nvPr/>
          </p:nvSpPr>
          <p:spPr>
            <a:xfrm>
              <a:off x="6415538" y="4732456"/>
              <a:ext cx="144703" cy="441434"/>
            </a:xfrm>
            <a:custGeom>
              <a:avLst/>
              <a:gdLst/>
              <a:ahLst/>
              <a:cxnLst/>
              <a:rect l="0" t="0" r="0" b="0"/>
              <a:pathLst>
                <a:path w="145417" h="441454">
                  <a:moveTo>
                    <a:pt x="76962" y="441453"/>
                  </a:moveTo>
                  <a:lnTo>
                    <a:pt x="8510" y="434848"/>
                  </a:lnTo>
                  <a:lnTo>
                    <a:pt x="0" y="433705"/>
                  </a:lnTo>
                  <a:lnTo>
                    <a:pt x="66422" y="7240"/>
                  </a:lnTo>
                  <a:lnTo>
                    <a:pt x="89408" y="4699"/>
                  </a:lnTo>
                  <a:lnTo>
                    <a:pt x="145416" y="0"/>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1" name="Freeform 80"/>
            <p:cNvSpPr/>
            <p:nvPr/>
          </p:nvSpPr>
          <p:spPr>
            <a:xfrm>
              <a:off x="6339532" y="4739084"/>
              <a:ext cx="143241" cy="426852"/>
            </a:xfrm>
            <a:custGeom>
              <a:avLst/>
              <a:gdLst/>
              <a:ahLst/>
              <a:cxnLst/>
              <a:rect l="0" t="0" r="0" b="0"/>
              <a:pathLst>
                <a:path w="142114" h="427102">
                  <a:moveTo>
                    <a:pt x="75693" y="427101"/>
                  </a:moveTo>
                  <a:lnTo>
                    <a:pt x="46101" y="422402"/>
                  </a:lnTo>
                  <a:lnTo>
                    <a:pt x="9272" y="415290"/>
                  </a:lnTo>
                  <a:lnTo>
                    <a:pt x="0" y="413132"/>
                  </a:lnTo>
                  <a:lnTo>
                    <a:pt x="62485" y="11812"/>
                  </a:lnTo>
                  <a:lnTo>
                    <a:pt x="92203" y="6605"/>
                  </a:lnTo>
                  <a:lnTo>
                    <a:pt x="142113" y="0"/>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2" name="Freeform 81"/>
            <p:cNvSpPr/>
            <p:nvPr/>
          </p:nvSpPr>
          <p:spPr>
            <a:xfrm>
              <a:off x="6264989" y="4749689"/>
              <a:ext cx="137395" cy="402991"/>
            </a:xfrm>
            <a:custGeom>
              <a:avLst/>
              <a:gdLst/>
              <a:ahLst/>
              <a:cxnLst/>
              <a:rect l="0" t="0" r="0" b="0"/>
              <a:pathLst>
                <a:path w="136781" h="402083">
                  <a:moveTo>
                    <a:pt x="74295" y="402082"/>
                  </a:moveTo>
                  <a:lnTo>
                    <a:pt x="48007" y="395477"/>
                  </a:lnTo>
                  <a:lnTo>
                    <a:pt x="13208" y="384937"/>
                  </a:lnTo>
                  <a:lnTo>
                    <a:pt x="0" y="380364"/>
                  </a:lnTo>
                  <a:lnTo>
                    <a:pt x="56515" y="17018"/>
                  </a:lnTo>
                  <a:lnTo>
                    <a:pt x="95377" y="7874"/>
                  </a:lnTo>
                  <a:lnTo>
                    <a:pt x="136780" y="0"/>
                  </a:lnTo>
                  <a:close/>
                </a:path>
              </a:pathLst>
            </a:custGeom>
            <a:solidFill>
              <a:srgbClr val="BDBDBD"/>
            </a:solidFill>
            <a:ln w="0" cap="flat" cmpd="sng" algn="ctr">
              <a:solidFill>
                <a:srgbClr val="BDBDB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3" name="Freeform 82"/>
            <p:cNvSpPr/>
            <p:nvPr/>
          </p:nvSpPr>
          <p:spPr>
            <a:xfrm>
              <a:off x="6193368" y="4766922"/>
              <a:ext cx="128625" cy="363222"/>
            </a:xfrm>
            <a:custGeom>
              <a:avLst/>
              <a:gdLst/>
              <a:ahLst/>
              <a:cxnLst/>
              <a:rect l="0" t="0" r="0" b="0"/>
              <a:pathLst>
                <a:path w="128906" h="363349">
                  <a:moveTo>
                    <a:pt x="72391" y="363348"/>
                  </a:moveTo>
                  <a:lnTo>
                    <a:pt x="53213" y="356108"/>
                  </a:lnTo>
                  <a:lnTo>
                    <a:pt x="22225" y="342393"/>
                  </a:lnTo>
                  <a:lnTo>
                    <a:pt x="0" y="329819"/>
                  </a:lnTo>
                  <a:lnTo>
                    <a:pt x="47372" y="23623"/>
                  </a:lnTo>
                  <a:lnTo>
                    <a:pt x="67056" y="17145"/>
                  </a:lnTo>
                  <a:lnTo>
                    <a:pt x="99315" y="7239"/>
                  </a:lnTo>
                  <a:lnTo>
                    <a:pt x="128905" y="0"/>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4" name="Freeform 83"/>
            <p:cNvSpPr/>
            <p:nvPr/>
          </p:nvSpPr>
          <p:spPr>
            <a:xfrm>
              <a:off x="6123209" y="4790783"/>
              <a:ext cx="116932" cy="306220"/>
            </a:xfrm>
            <a:custGeom>
              <a:avLst/>
              <a:gdLst/>
              <a:ahLst/>
              <a:cxnLst/>
              <a:rect l="0" t="0" r="0" b="0"/>
              <a:pathLst>
                <a:path w="116461" h="306197">
                  <a:moveTo>
                    <a:pt x="69088" y="306196"/>
                  </a:moveTo>
                  <a:lnTo>
                    <a:pt x="63247" y="302895"/>
                  </a:lnTo>
                  <a:lnTo>
                    <a:pt x="36957" y="284479"/>
                  </a:lnTo>
                  <a:lnTo>
                    <a:pt x="13209" y="264159"/>
                  </a:lnTo>
                  <a:lnTo>
                    <a:pt x="0" y="249046"/>
                  </a:lnTo>
                  <a:lnTo>
                    <a:pt x="33655" y="35559"/>
                  </a:lnTo>
                  <a:lnTo>
                    <a:pt x="45467" y="28956"/>
                  </a:lnTo>
                  <a:lnTo>
                    <a:pt x="104649" y="3937"/>
                  </a:lnTo>
                  <a:lnTo>
                    <a:pt x="116460" y="0"/>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5" name="Freeform 84"/>
            <p:cNvSpPr/>
            <p:nvPr/>
          </p:nvSpPr>
          <p:spPr>
            <a:xfrm>
              <a:off x="6047203" y="4825250"/>
              <a:ext cx="109624" cy="214752"/>
            </a:xfrm>
            <a:custGeom>
              <a:avLst/>
              <a:gdLst/>
              <a:ahLst/>
              <a:cxnLst/>
              <a:rect l="0" t="0" r="0" b="0"/>
              <a:pathLst>
                <a:path w="109856" h="213488">
                  <a:moveTo>
                    <a:pt x="76962" y="213487"/>
                  </a:moveTo>
                  <a:lnTo>
                    <a:pt x="69597" y="205613"/>
                  </a:lnTo>
                  <a:lnTo>
                    <a:pt x="0" y="205613"/>
                  </a:lnTo>
                  <a:lnTo>
                    <a:pt x="28956" y="22987"/>
                  </a:lnTo>
                  <a:lnTo>
                    <a:pt x="69597" y="22987"/>
                  </a:lnTo>
                  <a:lnTo>
                    <a:pt x="95378" y="7874"/>
                  </a:lnTo>
                  <a:lnTo>
                    <a:pt x="109855" y="0"/>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6" name="Freeform 85"/>
            <p:cNvSpPr/>
            <p:nvPr/>
          </p:nvSpPr>
          <p:spPr>
            <a:xfrm>
              <a:off x="5969736" y="4849111"/>
              <a:ext cx="106700" cy="182937"/>
            </a:xfrm>
            <a:custGeom>
              <a:avLst/>
              <a:gdLst/>
              <a:ahLst/>
              <a:cxnLst/>
              <a:rect l="0" t="0" r="0" b="0"/>
              <a:pathLst>
                <a:path w="106553" h="182627">
                  <a:moveTo>
                    <a:pt x="0" y="182626"/>
                  </a:moveTo>
                  <a:lnTo>
                    <a:pt x="28194" y="0"/>
                  </a:lnTo>
                  <a:lnTo>
                    <a:pt x="106552" y="0"/>
                  </a:lnTo>
                  <a:lnTo>
                    <a:pt x="77596" y="182626"/>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7" name="Freeform 86"/>
            <p:cNvSpPr/>
            <p:nvPr/>
          </p:nvSpPr>
          <p:spPr>
            <a:xfrm>
              <a:off x="5892269" y="4849111"/>
              <a:ext cx="105238" cy="182937"/>
            </a:xfrm>
            <a:custGeom>
              <a:avLst/>
              <a:gdLst/>
              <a:ahLst/>
              <a:cxnLst/>
              <a:rect l="0" t="0" r="0" b="0"/>
              <a:pathLst>
                <a:path w="106427" h="182627">
                  <a:moveTo>
                    <a:pt x="0" y="182626"/>
                  </a:moveTo>
                  <a:lnTo>
                    <a:pt x="28194" y="0"/>
                  </a:lnTo>
                  <a:lnTo>
                    <a:pt x="106426" y="0"/>
                  </a:lnTo>
                  <a:lnTo>
                    <a:pt x="77596" y="182626"/>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8" name="Freeform 87"/>
            <p:cNvSpPr/>
            <p:nvPr/>
          </p:nvSpPr>
          <p:spPr>
            <a:xfrm>
              <a:off x="5813340" y="4849111"/>
              <a:ext cx="106701" cy="182937"/>
            </a:xfrm>
            <a:custGeom>
              <a:avLst/>
              <a:gdLst/>
              <a:ahLst/>
              <a:cxnLst/>
              <a:rect l="0" t="0" r="0" b="0"/>
              <a:pathLst>
                <a:path w="106427" h="182627">
                  <a:moveTo>
                    <a:pt x="0" y="182626"/>
                  </a:moveTo>
                  <a:lnTo>
                    <a:pt x="28830" y="0"/>
                  </a:lnTo>
                  <a:lnTo>
                    <a:pt x="106426" y="0"/>
                  </a:lnTo>
                  <a:lnTo>
                    <a:pt x="78232" y="182626"/>
                  </a:lnTo>
                  <a:close/>
                </a:path>
              </a:pathLst>
            </a:custGeom>
            <a:solidFill>
              <a:srgbClr val="CFCFCF"/>
            </a:solidFill>
            <a:ln w="0" cap="flat" cmpd="sng" algn="ctr">
              <a:solidFill>
                <a:srgbClr val="CFCFC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89" name="Freeform 88"/>
            <p:cNvSpPr/>
            <p:nvPr/>
          </p:nvSpPr>
          <p:spPr>
            <a:xfrm>
              <a:off x="5735873" y="4849111"/>
              <a:ext cx="106700" cy="182937"/>
            </a:xfrm>
            <a:custGeom>
              <a:avLst/>
              <a:gdLst/>
              <a:ahLst/>
              <a:cxnLst/>
              <a:rect l="0" t="0" r="0" b="0"/>
              <a:pathLst>
                <a:path w="106427" h="182627">
                  <a:moveTo>
                    <a:pt x="0" y="182626"/>
                  </a:moveTo>
                  <a:lnTo>
                    <a:pt x="28194" y="0"/>
                  </a:lnTo>
                  <a:lnTo>
                    <a:pt x="106426" y="0"/>
                  </a:lnTo>
                  <a:lnTo>
                    <a:pt x="77596" y="182626"/>
                  </a:lnTo>
                  <a:close/>
                </a:path>
              </a:pathLst>
            </a:custGeom>
            <a:solidFill>
              <a:srgbClr val="D2D2D2"/>
            </a:solidFill>
            <a:ln w="0" cap="flat" cmpd="sng" algn="ctr">
              <a:solidFill>
                <a:srgbClr val="D2D2D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0" name="Freeform 89"/>
            <p:cNvSpPr/>
            <p:nvPr/>
          </p:nvSpPr>
          <p:spPr>
            <a:xfrm>
              <a:off x="5658405" y="4849111"/>
              <a:ext cx="106701" cy="182937"/>
            </a:xfrm>
            <a:custGeom>
              <a:avLst/>
              <a:gdLst/>
              <a:ahLst/>
              <a:cxnLst/>
              <a:rect l="0" t="0" r="0" b="0"/>
              <a:pathLst>
                <a:path w="106555" h="182627">
                  <a:moveTo>
                    <a:pt x="0" y="182626"/>
                  </a:moveTo>
                  <a:lnTo>
                    <a:pt x="28956" y="0"/>
                  </a:lnTo>
                  <a:lnTo>
                    <a:pt x="106554" y="0"/>
                  </a:lnTo>
                  <a:lnTo>
                    <a:pt x="78360" y="182626"/>
                  </a:lnTo>
                  <a:close/>
                </a:path>
              </a:pathLst>
            </a:custGeom>
            <a:solidFill>
              <a:srgbClr val="D5D5D5"/>
            </a:solidFill>
            <a:ln w="0" cap="flat" cmpd="sng" algn="ctr">
              <a:solidFill>
                <a:srgbClr val="D5D5D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1" name="Freeform 90"/>
            <p:cNvSpPr/>
            <p:nvPr/>
          </p:nvSpPr>
          <p:spPr>
            <a:xfrm>
              <a:off x="5580939" y="4849111"/>
              <a:ext cx="106700" cy="182937"/>
            </a:xfrm>
            <a:custGeom>
              <a:avLst/>
              <a:gdLst/>
              <a:ahLst/>
              <a:cxnLst/>
              <a:rect l="0" t="0" r="0" b="0"/>
              <a:pathLst>
                <a:path w="106553" h="182627">
                  <a:moveTo>
                    <a:pt x="0" y="182626"/>
                  </a:moveTo>
                  <a:lnTo>
                    <a:pt x="28447" y="0"/>
                  </a:lnTo>
                  <a:lnTo>
                    <a:pt x="106552" y="0"/>
                  </a:lnTo>
                  <a:lnTo>
                    <a:pt x="77596" y="182626"/>
                  </a:lnTo>
                  <a:close/>
                </a:path>
              </a:pathLst>
            </a:custGeom>
            <a:solidFill>
              <a:srgbClr val="D8D8D8"/>
            </a:solidFill>
            <a:ln w="0" cap="flat" cmpd="sng" algn="ctr">
              <a:solidFill>
                <a:srgbClr val="D8D8D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2" name="Freeform 91"/>
            <p:cNvSpPr/>
            <p:nvPr/>
          </p:nvSpPr>
          <p:spPr>
            <a:xfrm>
              <a:off x="5503471" y="4849111"/>
              <a:ext cx="106701" cy="182937"/>
            </a:xfrm>
            <a:custGeom>
              <a:avLst/>
              <a:gdLst/>
              <a:ahLst/>
              <a:cxnLst/>
              <a:rect l="0" t="0" r="0" b="0"/>
              <a:pathLst>
                <a:path w="106555" h="182627">
                  <a:moveTo>
                    <a:pt x="0" y="182626"/>
                  </a:moveTo>
                  <a:lnTo>
                    <a:pt x="28956" y="0"/>
                  </a:lnTo>
                  <a:lnTo>
                    <a:pt x="106554" y="0"/>
                  </a:lnTo>
                  <a:lnTo>
                    <a:pt x="78360" y="182626"/>
                  </a:lnTo>
                  <a:close/>
                </a:path>
              </a:pathLst>
            </a:custGeom>
            <a:solidFill>
              <a:srgbClr val="DBDBDB"/>
            </a:solidFill>
            <a:ln w="0" cap="flat" cmpd="sng" algn="ctr">
              <a:solidFill>
                <a:srgbClr val="DBDBD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3" name="Freeform 92"/>
            <p:cNvSpPr/>
            <p:nvPr/>
          </p:nvSpPr>
          <p:spPr>
            <a:xfrm>
              <a:off x="5426004" y="4849111"/>
              <a:ext cx="105238" cy="182937"/>
            </a:xfrm>
            <a:custGeom>
              <a:avLst/>
              <a:gdLst/>
              <a:ahLst/>
              <a:cxnLst/>
              <a:rect l="0" t="0" r="0" b="0"/>
              <a:pathLst>
                <a:path w="106553" h="182627">
                  <a:moveTo>
                    <a:pt x="0" y="182626"/>
                  </a:moveTo>
                  <a:lnTo>
                    <a:pt x="28447" y="0"/>
                  </a:lnTo>
                  <a:lnTo>
                    <a:pt x="106552" y="0"/>
                  </a:lnTo>
                  <a:lnTo>
                    <a:pt x="77596" y="182626"/>
                  </a:lnTo>
                  <a:close/>
                </a:path>
              </a:pathLst>
            </a:custGeom>
            <a:solidFill>
              <a:srgbClr val="DEDEDE"/>
            </a:solidFill>
            <a:ln w="0" cap="flat" cmpd="sng" algn="ctr">
              <a:solidFill>
                <a:srgbClr val="DEDED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4" name="Freeform 93"/>
            <p:cNvSpPr/>
            <p:nvPr/>
          </p:nvSpPr>
          <p:spPr>
            <a:xfrm>
              <a:off x="5347075" y="4849111"/>
              <a:ext cx="106700" cy="182937"/>
            </a:xfrm>
            <a:custGeom>
              <a:avLst/>
              <a:gdLst/>
              <a:ahLst/>
              <a:cxnLst/>
              <a:rect l="0" t="0" r="0" b="0"/>
              <a:pathLst>
                <a:path w="106681" h="182627">
                  <a:moveTo>
                    <a:pt x="0" y="182626"/>
                  </a:moveTo>
                  <a:lnTo>
                    <a:pt x="29084" y="0"/>
                  </a:lnTo>
                  <a:lnTo>
                    <a:pt x="106680" y="0"/>
                  </a:lnTo>
                  <a:lnTo>
                    <a:pt x="78233" y="182626"/>
                  </a:lnTo>
                  <a:close/>
                </a:path>
              </a:pathLst>
            </a:custGeom>
            <a:solidFill>
              <a:srgbClr val="E1E1E1"/>
            </a:solidFill>
            <a:ln w="0" cap="flat" cmpd="sng" algn="ctr">
              <a:solidFill>
                <a:srgbClr val="E1E1E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5" name="Freeform 94"/>
            <p:cNvSpPr/>
            <p:nvPr/>
          </p:nvSpPr>
          <p:spPr>
            <a:xfrm>
              <a:off x="5269608" y="4849111"/>
              <a:ext cx="106701" cy="182937"/>
            </a:xfrm>
            <a:custGeom>
              <a:avLst/>
              <a:gdLst/>
              <a:ahLst/>
              <a:cxnLst/>
              <a:rect l="0" t="0" r="0" b="0"/>
              <a:pathLst>
                <a:path w="106681" h="182627">
                  <a:moveTo>
                    <a:pt x="0" y="182626"/>
                  </a:moveTo>
                  <a:lnTo>
                    <a:pt x="28320" y="0"/>
                  </a:lnTo>
                  <a:lnTo>
                    <a:pt x="106680" y="0"/>
                  </a:lnTo>
                  <a:lnTo>
                    <a:pt x="77596" y="182626"/>
                  </a:lnTo>
                  <a:close/>
                </a:path>
              </a:pathLst>
            </a:custGeom>
            <a:solidFill>
              <a:srgbClr val="E4E4E4"/>
            </a:solidFill>
            <a:ln w="0" cap="flat" cmpd="sng" algn="ctr">
              <a:solidFill>
                <a:srgbClr val="E4E4E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6" name="Freeform 95"/>
            <p:cNvSpPr/>
            <p:nvPr/>
          </p:nvSpPr>
          <p:spPr>
            <a:xfrm>
              <a:off x="5192141" y="4849111"/>
              <a:ext cx="106700" cy="182937"/>
            </a:xfrm>
            <a:custGeom>
              <a:avLst/>
              <a:gdLst/>
              <a:ahLst/>
              <a:cxnLst/>
              <a:rect l="0" t="0" r="0" b="0"/>
              <a:pathLst>
                <a:path w="106681" h="182627">
                  <a:moveTo>
                    <a:pt x="0" y="182626"/>
                  </a:moveTo>
                  <a:lnTo>
                    <a:pt x="28956" y="0"/>
                  </a:lnTo>
                  <a:lnTo>
                    <a:pt x="106680" y="0"/>
                  </a:lnTo>
                  <a:lnTo>
                    <a:pt x="78233" y="182626"/>
                  </a:lnTo>
                  <a:close/>
                </a:path>
              </a:pathLst>
            </a:custGeom>
            <a:solidFill>
              <a:srgbClr val="E7E7E7"/>
            </a:solidFill>
            <a:ln w="0" cap="flat" cmpd="sng" algn="ctr">
              <a:solidFill>
                <a:srgbClr val="E7E7E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7" name="Freeform 96"/>
            <p:cNvSpPr/>
            <p:nvPr/>
          </p:nvSpPr>
          <p:spPr>
            <a:xfrm>
              <a:off x="5114673" y="4849111"/>
              <a:ext cx="106701" cy="182937"/>
            </a:xfrm>
            <a:custGeom>
              <a:avLst/>
              <a:gdLst/>
              <a:ahLst/>
              <a:cxnLst/>
              <a:rect l="0" t="0" r="0" b="0"/>
              <a:pathLst>
                <a:path w="106553" h="182627">
                  <a:moveTo>
                    <a:pt x="0" y="182626"/>
                  </a:moveTo>
                  <a:lnTo>
                    <a:pt x="28320" y="0"/>
                  </a:lnTo>
                  <a:lnTo>
                    <a:pt x="106552" y="0"/>
                  </a:lnTo>
                  <a:lnTo>
                    <a:pt x="77596" y="182626"/>
                  </a:lnTo>
                  <a:close/>
                </a:path>
              </a:pathLst>
            </a:custGeom>
            <a:solidFill>
              <a:srgbClr val="EAEAEA"/>
            </a:solidFill>
            <a:ln w="0" cap="flat" cmpd="sng" algn="ctr">
              <a:solidFill>
                <a:srgbClr val="EAEAE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8" name="Freeform 97"/>
            <p:cNvSpPr/>
            <p:nvPr/>
          </p:nvSpPr>
          <p:spPr>
            <a:xfrm>
              <a:off x="5035744" y="4849111"/>
              <a:ext cx="106701" cy="182937"/>
            </a:xfrm>
            <a:custGeom>
              <a:avLst/>
              <a:gdLst/>
              <a:ahLst/>
              <a:cxnLst/>
              <a:rect l="0" t="0" r="0" b="0"/>
              <a:pathLst>
                <a:path w="106427" h="182627">
                  <a:moveTo>
                    <a:pt x="0" y="182626"/>
                  </a:moveTo>
                  <a:lnTo>
                    <a:pt x="28830" y="0"/>
                  </a:lnTo>
                  <a:lnTo>
                    <a:pt x="106426" y="0"/>
                  </a:lnTo>
                  <a:lnTo>
                    <a:pt x="78106" y="182626"/>
                  </a:lnTo>
                  <a:close/>
                </a:path>
              </a:pathLst>
            </a:custGeom>
            <a:solidFill>
              <a:srgbClr val="EDEDED"/>
            </a:solidFill>
            <a:ln w="0" cap="flat" cmpd="sng" algn="ctr">
              <a:solidFill>
                <a:srgbClr val="EDEDE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9" name="Freeform 98"/>
            <p:cNvSpPr/>
            <p:nvPr/>
          </p:nvSpPr>
          <p:spPr>
            <a:xfrm>
              <a:off x="4958278" y="4849111"/>
              <a:ext cx="106700" cy="182937"/>
            </a:xfrm>
            <a:custGeom>
              <a:avLst/>
              <a:gdLst/>
              <a:ahLst/>
              <a:cxnLst/>
              <a:rect l="0" t="0" r="0" b="0"/>
              <a:pathLst>
                <a:path w="106427" h="182627">
                  <a:moveTo>
                    <a:pt x="1142" y="182626"/>
                  </a:moveTo>
                  <a:lnTo>
                    <a:pt x="0" y="182626"/>
                  </a:lnTo>
                  <a:lnTo>
                    <a:pt x="28194" y="0"/>
                  </a:lnTo>
                  <a:lnTo>
                    <a:pt x="106426" y="0"/>
                  </a:lnTo>
                  <a:lnTo>
                    <a:pt x="77596" y="182626"/>
                  </a:lnTo>
                  <a:close/>
                </a:path>
              </a:pathLst>
            </a:custGeom>
            <a:solidFill>
              <a:srgbClr val="F0F0F0"/>
            </a:solidFill>
            <a:ln w="0" cap="flat" cmpd="sng" algn="ctr">
              <a:solidFill>
                <a:srgbClr val="F0F0F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0" name="Freeform 99"/>
            <p:cNvSpPr/>
            <p:nvPr/>
          </p:nvSpPr>
          <p:spPr>
            <a:xfrm>
              <a:off x="4882272" y="4849111"/>
              <a:ext cx="105238" cy="182937"/>
            </a:xfrm>
            <a:custGeom>
              <a:avLst/>
              <a:gdLst/>
              <a:ahLst/>
              <a:cxnLst/>
              <a:rect l="0" t="0" r="0" b="0"/>
              <a:pathLst>
                <a:path w="105283" h="182627">
                  <a:moveTo>
                    <a:pt x="76962" y="182626"/>
                  </a:moveTo>
                  <a:lnTo>
                    <a:pt x="38100" y="180594"/>
                  </a:lnTo>
                  <a:lnTo>
                    <a:pt x="1396" y="175387"/>
                  </a:lnTo>
                  <a:lnTo>
                    <a:pt x="0" y="175387"/>
                  </a:lnTo>
                  <a:lnTo>
                    <a:pt x="27050" y="3302"/>
                  </a:lnTo>
                  <a:lnTo>
                    <a:pt x="38100" y="1906"/>
                  </a:lnTo>
                  <a:lnTo>
                    <a:pt x="77596" y="0"/>
                  </a:lnTo>
                  <a:lnTo>
                    <a:pt x="105282" y="0"/>
                  </a:lnTo>
                  <a:close/>
                </a:path>
              </a:pathLst>
            </a:custGeom>
            <a:solidFill>
              <a:srgbClr val="F3F3F3"/>
            </a:solidFill>
            <a:ln w="0" cap="flat" cmpd="sng" algn="ctr">
              <a:solidFill>
                <a:srgbClr val="F3F3F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1" name="Freeform 100"/>
            <p:cNvSpPr/>
            <p:nvPr/>
          </p:nvSpPr>
          <p:spPr>
            <a:xfrm>
              <a:off x="4807728" y="4851762"/>
              <a:ext cx="100854" cy="172332"/>
            </a:xfrm>
            <a:custGeom>
              <a:avLst/>
              <a:gdLst/>
              <a:ahLst/>
              <a:cxnLst/>
              <a:rect l="0" t="0" r="0" b="0"/>
              <a:pathLst>
                <a:path w="100584" h="172086">
                  <a:moveTo>
                    <a:pt x="74295" y="172085"/>
                  </a:moveTo>
                  <a:lnTo>
                    <a:pt x="41401" y="163577"/>
                  </a:lnTo>
                  <a:lnTo>
                    <a:pt x="12572" y="152400"/>
                  </a:lnTo>
                  <a:lnTo>
                    <a:pt x="0" y="146559"/>
                  </a:lnTo>
                  <a:lnTo>
                    <a:pt x="19812" y="20321"/>
                  </a:lnTo>
                  <a:lnTo>
                    <a:pt x="41401" y="12447"/>
                  </a:lnTo>
                  <a:lnTo>
                    <a:pt x="75057" y="3810"/>
                  </a:lnTo>
                  <a:lnTo>
                    <a:pt x="100583" y="0"/>
                  </a:lnTo>
                  <a:close/>
                </a:path>
              </a:pathLst>
            </a:custGeom>
            <a:solidFill>
              <a:srgbClr val="F6F6F6"/>
            </a:solidFill>
            <a:ln w="0" cap="flat" cmpd="sng" algn="ctr">
              <a:solidFill>
                <a:srgbClr val="F6F6F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2" name="Freeform 101"/>
            <p:cNvSpPr/>
            <p:nvPr/>
          </p:nvSpPr>
          <p:spPr>
            <a:xfrm>
              <a:off x="4762417" y="4872972"/>
              <a:ext cx="65774" cy="125935"/>
            </a:xfrm>
            <a:custGeom>
              <a:avLst/>
              <a:gdLst/>
              <a:ahLst/>
              <a:cxnLst/>
              <a:rect l="0" t="0" r="0" b="0"/>
              <a:pathLst>
                <a:path w="65660" h="125985">
                  <a:moveTo>
                    <a:pt x="46101" y="125984"/>
                  </a:moveTo>
                  <a:lnTo>
                    <a:pt x="45339" y="125476"/>
                  </a:lnTo>
                  <a:lnTo>
                    <a:pt x="26415" y="112902"/>
                  </a:lnTo>
                  <a:lnTo>
                    <a:pt x="12446" y="98552"/>
                  </a:lnTo>
                  <a:lnTo>
                    <a:pt x="3302" y="83439"/>
                  </a:lnTo>
                  <a:lnTo>
                    <a:pt x="0" y="66802"/>
                  </a:lnTo>
                  <a:lnTo>
                    <a:pt x="4698" y="48386"/>
                  </a:lnTo>
                  <a:lnTo>
                    <a:pt x="15747" y="31369"/>
                  </a:lnTo>
                  <a:lnTo>
                    <a:pt x="34290" y="16256"/>
                  </a:lnTo>
                  <a:lnTo>
                    <a:pt x="57911" y="2540"/>
                  </a:lnTo>
                  <a:lnTo>
                    <a:pt x="65659" y="0"/>
                  </a:lnTo>
                  <a:close/>
                </a:path>
              </a:pathLst>
            </a:custGeom>
            <a:solidFill>
              <a:srgbClr val="F9F9F9"/>
            </a:solidFill>
            <a:ln w="0" cap="flat" cmpd="sng" algn="ctr">
              <a:solidFill>
                <a:srgbClr val="F9F9F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3" name="Freeform 102"/>
            <p:cNvSpPr/>
            <p:nvPr/>
          </p:nvSpPr>
          <p:spPr>
            <a:xfrm>
              <a:off x="4763878" y="4728479"/>
              <a:ext cx="3772507" cy="448062"/>
            </a:xfrm>
            <a:custGeom>
              <a:avLst/>
              <a:gdLst/>
              <a:ahLst/>
              <a:cxnLst/>
              <a:rect l="0" t="0" r="0" b="0"/>
              <a:pathLst>
                <a:path w="3773171" h="448312">
                  <a:moveTo>
                    <a:pt x="1885949" y="445770"/>
                  </a:moveTo>
                  <a:lnTo>
                    <a:pt x="1812289" y="448311"/>
                  </a:lnTo>
                  <a:lnTo>
                    <a:pt x="1736089" y="444500"/>
                  </a:lnTo>
                  <a:lnTo>
                    <a:pt x="1659889" y="439420"/>
                  </a:lnTo>
                  <a:lnTo>
                    <a:pt x="1586230" y="425450"/>
                  </a:lnTo>
                  <a:lnTo>
                    <a:pt x="1515109" y="407670"/>
                  </a:lnTo>
                  <a:lnTo>
                    <a:pt x="1482089" y="396241"/>
                  </a:lnTo>
                  <a:lnTo>
                    <a:pt x="1450339" y="379731"/>
                  </a:lnTo>
                  <a:lnTo>
                    <a:pt x="1422400" y="364491"/>
                  </a:lnTo>
                  <a:lnTo>
                    <a:pt x="1397000" y="346711"/>
                  </a:lnTo>
                  <a:lnTo>
                    <a:pt x="1374139" y="326391"/>
                  </a:lnTo>
                  <a:lnTo>
                    <a:pt x="1352550" y="303531"/>
                  </a:lnTo>
                  <a:lnTo>
                    <a:pt x="195580" y="303531"/>
                  </a:lnTo>
                  <a:lnTo>
                    <a:pt x="156209" y="302261"/>
                  </a:lnTo>
                  <a:lnTo>
                    <a:pt x="119380" y="297181"/>
                  </a:lnTo>
                  <a:lnTo>
                    <a:pt x="85089" y="288291"/>
                  </a:lnTo>
                  <a:lnTo>
                    <a:pt x="57150" y="275591"/>
                  </a:lnTo>
                  <a:lnTo>
                    <a:pt x="33020" y="264161"/>
                  </a:lnTo>
                  <a:lnTo>
                    <a:pt x="15239" y="247650"/>
                  </a:lnTo>
                  <a:lnTo>
                    <a:pt x="2539" y="231141"/>
                  </a:lnTo>
                  <a:lnTo>
                    <a:pt x="0" y="212091"/>
                  </a:lnTo>
                  <a:lnTo>
                    <a:pt x="2539" y="194311"/>
                  </a:lnTo>
                  <a:lnTo>
                    <a:pt x="15239" y="176531"/>
                  </a:lnTo>
                  <a:lnTo>
                    <a:pt x="33020" y="161291"/>
                  </a:lnTo>
                  <a:lnTo>
                    <a:pt x="57150" y="147320"/>
                  </a:lnTo>
                  <a:lnTo>
                    <a:pt x="85089" y="137161"/>
                  </a:lnTo>
                  <a:lnTo>
                    <a:pt x="119380" y="128270"/>
                  </a:lnTo>
                  <a:lnTo>
                    <a:pt x="156209" y="123191"/>
                  </a:lnTo>
                  <a:lnTo>
                    <a:pt x="195580" y="120650"/>
                  </a:lnTo>
                  <a:lnTo>
                    <a:pt x="1352550" y="120650"/>
                  </a:lnTo>
                  <a:lnTo>
                    <a:pt x="1405889" y="91441"/>
                  </a:lnTo>
                  <a:lnTo>
                    <a:pt x="1464309" y="66041"/>
                  </a:lnTo>
                  <a:lnTo>
                    <a:pt x="1529080" y="46991"/>
                  </a:lnTo>
                  <a:lnTo>
                    <a:pt x="1596389" y="29211"/>
                  </a:lnTo>
                  <a:lnTo>
                    <a:pt x="1667509" y="16511"/>
                  </a:lnTo>
                  <a:lnTo>
                    <a:pt x="1741170" y="7620"/>
                  </a:lnTo>
                  <a:lnTo>
                    <a:pt x="1812289" y="1270"/>
                  </a:lnTo>
                  <a:lnTo>
                    <a:pt x="1885949" y="0"/>
                  </a:lnTo>
                  <a:lnTo>
                    <a:pt x="1957070" y="1270"/>
                  </a:lnTo>
                  <a:lnTo>
                    <a:pt x="2029460" y="7620"/>
                  </a:lnTo>
                  <a:lnTo>
                    <a:pt x="2103120" y="16511"/>
                  </a:lnTo>
                  <a:lnTo>
                    <a:pt x="2174239" y="29211"/>
                  </a:lnTo>
                  <a:lnTo>
                    <a:pt x="2244089" y="46991"/>
                  </a:lnTo>
                  <a:lnTo>
                    <a:pt x="2308860" y="66041"/>
                  </a:lnTo>
                  <a:lnTo>
                    <a:pt x="2367280" y="91441"/>
                  </a:lnTo>
                  <a:lnTo>
                    <a:pt x="2419349" y="120650"/>
                  </a:lnTo>
                  <a:lnTo>
                    <a:pt x="3576320" y="120650"/>
                  </a:lnTo>
                  <a:lnTo>
                    <a:pt x="3616960" y="123191"/>
                  </a:lnTo>
                  <a:lnTo>
                    <a:pt x="3653789" y="128270"/>
                  </a:lnTo>
                  <a:lnTo>
                    <a:pt x="3688080" y="137161"/>
                  </a:lnTo>
                  <a:lnTo>
                    <a:pt x="3716020" y="147320"/>
                  </a:lnTo>
                  <a:lnTo>
                    <a:pt x="3740149" y="161291"/>
                  </a:lnTo>
                  <a:lnTo>
                    <a:pt x="3757930" y="176531"/>
                  </a:lnTo>
                  <a:lnTo>
                    <a:pt x="3769360" y="194311"/>
                  </a:lnTo>
                  <a:lnTo>
                    <a:pt x="3773170" y="212091"/>
                  </a:lnTo>
                  <a:lnTo>
                    <a:pt x="3769360" y="231141"/>
                  </a:lnTo>
                  <a:lnTo>
                    <a:pt x="3757930" y="247650"/>
                  </a:lnTo>
                  <a:lnTo>
                    <a:pt x="3740149" y="264161"/>
                  </a:lnTo>
                  <a:lnTo>
                    <a:pt x="3716020" y="275591"/>
                  </a:lnTo>
                  <a:lnTo>
                    <a:pt x="3688080" y="288291"/>
                  </a:lnTo>
                  <a:lnTo>
                    <a:pt x="3653789" y="297181"/>
                  </a:lnTo>
                  <a:lnTo>
                    <a:pt x="3616960" y="302261"/>
                  </a:lnTo>
                  <a:lnTo>
                    <a:pt x="3576320" y="303531"/>
                  </a:lnTo>
                  <a:lnTo>
                    <a:pt x="2419349" y="303531"/>
                  </a:lnTo>
                  <a:lnTo>
                    <a:pt x="2399030" y="326391"/>
                  </a:lnTo>
                  <a:lnTo>
                    <a:pt x="2376170" y="346711"/>
                  </a:lnTo>
                  <a:lnTo>
                    <a:pt x="2349499" y="364491"/>
                  </a:lnTo>
                  <a:lnTo>
                    <a:pt x="2320289" y="379731"/>
                  </a:lnTo>
                  <a:lnTo>
                    <a:pt x="2289810" y="396241"/>
                  </a:lnTo>
                  <a:lnTo>
                    <a:pt x="2255520" y="407670"/>
                  </a:lnTo>
                  <a:lnTo>
                    <a:pt x="2186939" y="425450"/>
                  </a:lnTo>
                  <a:lnTo>
                    <a:pt x="2112010" y="439420"/>
                  </a:lnTo>
                  <a:lnTo>
                    <a:pt x="2035810" y="444500"/>
                  </a:lnTo>
                  <a:lnTo>
                    <a:pt x="1958339" y="448311"/>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4" name="Freeform 103"/>
            <p:cNvSpPr/>
            <p:nvPr/>
          </p:nvSpPr>
          <p:spPr>
            <a:xfrm>
              <a:off x="6560241" y="573964"/>
              <a:ext cx="182705" cy="619067"/>
            </a:xfrm>
            <a:custGeom>
              <a:avLst/>
              <a:gdLst/>
              <a:ahLst/>
              <a:cxnLst/>
              <a:rect l="0" t="0" r="0" b="0"/>
              <a:pathLst>
                <a:path w="182627" h="620142">
                  <a:moveTo>
                    <a:pt x="0" y="0"/>
                  </a:moveTo>
                  <a:lnTo>
                    <a:pt x="182626" y="0"/>
                  </a:lnTo>
                  <a:lnTo>
                    <a:pt x="182626" y="620141"/>
                  </a:lnTo>
                  <a:lnTo>
                    <a:pt x="0" y="620141"/>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5" name="Freeform 104"/>
            <p:cNvSpPr/>
            <p:nvPr/>
          </p:nvSpPr>
          <p:spPr>
            <a:xfrm>
              <a:off x="6560241" y="573964"/>
              <a:ext cx="184167" cy="620394"/>
            </a:xfrm>
            <a:custGeom>
              <a:avLst/>
              <a:gdLst/>
              <a:ahLst/>
              <a:cxnLst/>
              <a:rect l="0" t="0" r="0" b="0"/>
              <a:pathLst>
                <a:path w="182882" h="619761">
                  <a:moveTo>
                    <a:pt x="0" y="619760"/>
                  </a:moveTo>
                  <a:lnTo>
                    <a:pt x="182881" y="619760"/>
                  </a:lnTo>
                  <a:lnTo>
                    <a:pt x="182881" y="0"/>
                  </a:lnTo>
                  <a:lnTo>
                    <a:pt x="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6" name="Freeform 105"/>
            <p:cNvSpPr/>
            <p:nvPr/>
          </p:nvSpPr>
          <p:spPr>
            <a:xfrm>
              <a:off x="6351225" y="357886"/>
              <a:ext cx="602198" cy="230659"/>
            </a:xfrm>
            <a:custGeom>
              <a:avLst/>
              <a:gdLst/>
              <a:ahLst/>
              <a:cxnLst/>
              <a:rect l="0" t="0" r="0" b="0"/>
              <a:pathLst>
                <a:path w="602235" h="231267">
                  <a:moveTo>
                    <a:pt x="0" y="51308"/>
                  </a:moveTo>
                  <a:lnTo>
                    <a:pt x="30988" y="38861"/>
                  </a:lnTo>
                  <a:lnTo>
                    <a:pt x="65025" y="27686"/>
                  </a:lnTo>
                  <a:lnTo>
                    <a:pt x="138050" y="11811"/>
                  </a:lnTo>
                  <a:lnTo>
                    <a:pt x="216282" y="2666"/>
                  </a:lnTo>
                  <a:lnTo>
                    <a:pt x="298577" y="0"/>
                  </a:lnTo>
                  <a:lnTo>
                    <a:pt x="379984" y="4064"/>
                  </a:lnTo>
                  <a:lnTo>
                    <a:pt x="460375" y="13843"/>
                  </a:lnTo>
                  <a:lnTo>
                    <a:pt x="535179" y="29591"/>
                  </a:lnTo>
                  <a:lnTo>
                    <a:pt x="602234" y="51308"/>
                  </a:lnTo>
                  <a:lnTo>
                    <a:pt x="536575" y="231266"/>
                  </a:lnTo>
                  <a:lnTo>
                    <a:pt x="512826" y="224155"/>
                  </a:lnTo>
                  <a:lnTo>
                    <a:pt x="493269" y="219455"/>
                  </a:lnTo>
                  <a:lnTo>
                    <a:pt x="460884" y="214883"/>
                  </a:lnTo>
                  <a:lnTo>
                    <a:pt x="430784" y="214883"/>
                  </a:lnTo>
                  <a:lnTo>
                    <a:pt x="394589" y="214883"/>
                  </a:lnTo>
                  <a:lnTo>
                    <a:pt x="208408" y="214883"/>
                  </a:lnTo>
                  <a:lnTo>
                    <a:pt x="184785" y="214883"/>
                  </a:lnTo>
                  <a:lnTo>
                    <a:pt x="165100" y="214248"/>
                  </a:lnTo>
                  <a:lnTo>
                    <a:pt x="132716" y="215645"/>
                  </a:lnTo>
                  <a:lnTo>
                    <a:pt x="101219" y="220852"/>
                  </a:lnTo>
                  <a:lnTo>
                    <a:pt x="82805" y="225297"/>
                  </a:lnTo>
                  <a:lnTo>
                    <a:pt x="61723" y="231266"/>
                  </a:lnTo>
                  <a:close/>
                </a:path>
              </a:pathLst>
            </a:custGeom>
            <a:solidFill>
              <a:srgbClr val="FFFFFF"/>
            </a:solidFill>
            <a:ln w="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7" name="Freeform 106"/>
            <p:cNvSpPr/>
            <p:nvPr/>
          </p:nvSpPr>
          <p:spPr>
            <a:xfrm>
              <a:off x="6349764" y="357886"/>
              <a:ext cx="602198" cy="231985"/>
            </a:xfrm>
            <a:custGeom>
              <a:avLst/>
              <a:gdLst/>
              <a:ahLst/>
              <a:cxnLst/>
              <a:rect l="0" t="0" r="0" b="0"/>
              <a:pathLst>
                <a:path w="601981" h="231141">
                  <a:moveTo>
                    <a:pt x="62229" y="231140"/>
                  </a:moveTo>
                  <a:lnTo>
                    <a:pt x="83820" y="226060"/>
                  </a:lnTo>
                  <a:lnTo>
                    <a:pt x="101600" y="220979"/>
                  </a:lnTo>
                  <a:lnTo>
                    <a:pt x="134620" y="215900"/>
                  </a:lnTo>
                  <a:lnTo>
                    <a:pt x="165100" y="213360"/>
                  </a:lnTo>
                  <a:lnTo>
                    <a:pt x="184150" y="215900"/>
                  </a:lnTo>
                  <a:lnTo>
                    <a:pt x="208280" y="215900"/>
                  </a:lnTo>
                  <a:lnTo>
                    <a:pt x="394969" y="215900"/>
                  </a:lnTo>
                  <a:lnTo>
                    <a:pt x="431800" y="215900"/>
                  </a:lnTo>
                  <a:lnTo>
                    <a:pt x="461009" y="215900"/>
                  </a:lnTo>
                  <a:lnTo>
                    <a:pt x="494030" y="218440"/>
                  </a:lnTo>
                  <a:lnTo>
                    <a:pt x="513080" y="223519"/>
                  </a:lnTo>
                  <a:lnTo>
                    <a:pt x="537209" y="231140"/>
                  </a:lnTo>
                  <a:lnTo>
                    <a:pt x="601980" y="50800"/>
                  </a:lnTo>
                  <a:lnTo>
                    <a:pt x="535940" y="29210"/>
                  </a:lnTo>
                  <a:lnTo>
                    <a:pt x="461009" y="13969"/>
                  </a:lnTo>
                  <a:lnTo>
                    <a:pt x="381000" y="3810"/>
                  </a:lnTo>
                  <a:lnTo>
                    <a:pt x="299719" y="0"/>
                  </a:lnTo>
                  <a:lnTo>
                    <a:pt x="217169" y="1269"/>
                  </a:lnTo>
                  <a:lnTo>
                    <a:pt x="139700" y="11430"/>
                  </a:lnTo>
                  <a:lnTo>
                    <a:pt x="66040" y="27939"/>
                  </a:lnTo>
                  <a:lnTo>
                    <a:pt x="31750" y="38100"/>
                  </a:lnTo>
                  <a:lnTo>
                    <a:pt x="0" y="5080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8" name="Freeform 107"/>
            <p:cNvSpPr/>
            <p:nvPr/>
          </p:nvSpPr>
          <p:spPr>
            <a:xfrm>
              <a:off x="6624553" y="469239"/>
              <a:ext cx="49696" cy="726444"/>
            </a:xfrm>
            <a:custGeom>
              <a:avLst/>
              <a:gdLst/>
              <a:ahLst/>
              <a:cxnLst/>
              <a:rect l="0" t="0" r="0" b="0"/>
              <a:pathLst>
                <a:path w="49912" h="726567">
                  <a:moveTo>
                    <a:pt x="0" y="252222"/>
                  </a:moveTo>
                  <a:lnTo>
                    <a:pt x="0" y="200405"/>
                  </a:lnTo>
                  <a:lnTo>
                    <a:pt x="1397" y="159512"/>
                  </a:lnTo>
                  <a:lnTo>
                    <a:pt x="3302" y="126745"/>
                  </a:lnTo>
                  <a:lnTo>
                    <a:pt x="6603" y="99822"/>
                  </a:lnTo>
                  <a:lnTo>
                    <a:pt x="13715" y="53212"/>
                  </a:lnTo>
                  <a:lnTo>
                    <a:pt x="18415" y="28829"/>
                  </a:lnTo>
                  <a:lnTo>
                    <a:pt x="23622" y="0"/>
                  </a:lnTo>
                  <a:lnTo>
                    <a:pt x="28828" y="28194"/>
                  </a:lnTo>
                  <a:lnTo>
                    <a:pt x="33528" y="52451"/>
                  </a:lnTo>
                  <a:lnTo>
                    <a:pt x="42037" y="99059"/>
                  </a:lnTo>
                  <a:lnTo>
                    <a:pt x="45339" y="125476"/>
                  </a:lnTo>
                  <a:lnTo>
                    <a:pt x="47243" y="157607"/>
                  </a:lnTo>
                  <a:lnTo>
                    <a:pt x="49149" y="197104"/>
                  </a:lnTo>
                  <a:lnTo>
                    <a:pt x="49911" y="246252"/>
                  </a:lnTo>
                  <a:lnTo>
                    <a:pt x="49911" y="726566"/>
                  </a:lnTo>
                  <a:lnTo>
                    <a:pt x="0" y="72656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09" name="Freeform 108"/>
            <p:cNvSpPr/>
            <p:nvPr/>
          </p:nvSpPr>
          <p:spPr>
            <a:xfrm>
              <a:off x="6626015" y="469239"/>
              <a:ext cx="49696" cy="726444"/>
            </a:xfrm>
            <a:custGeom>
              <a:avLst/>
              <a:gdLst/>
              <a:ahLst/>
              <a:cxnLst/>
              <a:rect l="0" t="0" r="0" b="0"/>
              <a:pathLst>
                <a:path w="49530" h="727710">
                  <a:moveTo>
                    <a:pt x="0" y="727709"/>
                  </a:moveTo>
                  <a:lnTo>
                    <a:pt x="49529" y="727709"/>
                  </a:lnTo>
                  <a:lnTo>
                    <a:pt x="49529" y="247650"/>
                  </a:lnTo>
                  <a:lnTo>
                    <a:pt x="48260" y="196850"/>
                  </a:lnTo>
                  <a:lnTo>
                    <a:pt x="46990" y="158750"/>
                  </a:lnTo>
                  <a:lnTo>
                    <a:pt x="44450" y="125729"/>
                  </a:lnTo>
                  <a:lnTo>
                    <a:pt x="40640" y="99060"/>
                  </a:lnTo>
                  <a:lnTo>
                    <a:pt x="33019" y="52070"/>
                  </a:lnTo>
                  <a:lnTo>
                    <a:pt x="29210" y="27939"/>
                  </a:lnTo>
                  <a:lnTo>
                    <a:pt x="24129" y="0"/>
                  </a:lnTo>
                  <a:lnTo>
                    <a:pt x="19050" y="27939"/>
                  </a:lnTo>
                  <a:lnTo>
                    <a:pt x="12700" y="52070"/>
                  </a:lnTo>
                  <a:lnTo>
                    <a:pt x="6350" y="99060"/>
                  </a:lnTo>
                  <a:lnTo>
                    <a:pt x="2540" y="127000"/>
                  </a:lnTo>
                  <a:lnTo>
                    <a:pt x="1269" y="160020"/>
                  </a:lnTo>
                  <a:lnTo>
                    <a:pt x="0" y="200660"/>
                  </a:lnTo>
                  <a:lnTo>
                    <a:pt x="0" y="252729"/>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0" name="Freeform 109"/>
            <p:cNvSpPr/>
            <p:nvPr/>
          </p:nvSpPr>
          <p:spPr>
            <a:xfrm>
              <a:off x="6497390" y="1737864"/>
              <a:ext cx="32156" cy="161727"/>
            </a:xfrm>
            <a:custGeom>
              <a:avLst/>
              <a:gdLst/>
              <a:ahLst/>
              <a:cxnLst/>
              <a:rect l="0" t="0" r="0" b="0"/>
              <a:pathLst>
                <a:path w="31498" h="161672">
                  <a:moveTo>
                    <a:pt x="31497" y="161671"/>
                  </a:moveTo>
                  <a:lnTo>
                    <a:pt x="509" y="145162"/>
                  </a:lnTo>
                  <a:lnTo>
                    <a:pt x="0" y="144653"/>
                  </a:lnTo>
                  <a:lnTo>
                    <a:pt x="31497" y="0"/>
                  </a:lnTo>
                  <a:close/>
                </a:path>
              </a:pathLst>
            </a:custGeom>
            <a:solidFill>
              <a:srgbClr val="595959"/>
            </a:solidFill>
            <a:ln w="0" cap="flat" cmpd="sng" algn="ctr">
              <a:solidFill>
                <a:srgbClr val="59595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1" name="Freeform 110"/>
            <p:cNvSpPr/>
            <p:nvPr/>
          </p:nvSpPr>
          <p:spPr>
            <a:xfrm>
              <a:off x="6457926" y="1554928"/>
              <a:ext cx="71620" cy="327429"/>
            </a:xfrm>
            <a:custGeom>
              <a:avLst/>
              <a:gdLst/>
              <a:ahLst/>
              <a:cxnLst/>
              <a:rect l="0" t="0" r="0" b="0"/>
              <a:pathLst>
                <a:path w="70359" h="327279">
                  <a:moveTo>
                    <a:pt x="39496" y="327278"/>
                  </a:moveTo>
                  <a:lnTo>
                    <a:pt x="7112" y="312165"/>
                  </a:lnTo>
                  <a:lnTo>
                    <a:pt x="0" y="308864"/>
                  </a:lnTo>
                  <a:lnTo>
                    <a:pt x="66294" y="0"/>
                  </a:lnTo>
                  <a:lnTo>
                    <a:pt x="70358" y="0"/>
                  </a:lnTo>
                  <a:lnTo>
                    <a:pt x="70358" y="182625"/>
                  </a:lnTo>
                  <a:close/>
                </a:path>
              </a:pathLst>
            </a:custGeom>
            <a:solidFill>
              <a:srgbClr val="5D5D5D"/>
            </a:solidFill>
            <a:ln w="0" cap="flat" cmpd="sng" algn="ctr">
              <a:solidFill>
                <a:srgbClr val="5D5D5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2" name="Freeform 111"/>
            <p:cNvSpPr/>
            <p:nvPr/>
          </p:nvSpPr>
          <p:spPr>
            <a:xfrm>
              <a:off x="6418461" y="1554928"/>
              <a:ext cx="106701" cy="308871"/>
            </a:xfrm>
            <a:custGeom>
              <a:avLst/>
              <a:gdLst/>
              <a:ahLst/>
              <a:cxnLst/>
              <a:rect l="0" t="0" r="0" b="0"/>
              <a:pathLst>
                <a:path w="106427" h="308865">
                  <a:moveTo>
                    <a:pt x="40260" y="308864"/>
                  </a:moveTo>
                  <a:lnTo>
                    <a:pt x="13717" y="297561"/>
                  </a:lnTo>
                  <a:lnTo>
                    <a:pt x="0" y="292353"/>
                  </a:lnTo>
                  <a:lnTo>
                    <a:pt x="63119" y="0"/>
                  </a:lnTo>
                  <a:lnTo>
                    <a:pt x="106426" y="0"/>
                  </a:lnTo>
                  <a:close/>
                </a:path>
              </a:pathLst>
            </a:custGeom>
            <a:solidFill>
              <a:srgbClr val="606060"/>
            </a:solidFill>
            <a:ln w="0" cap="flat" cmpd="sng" algn="ctr">
              <a:solidFill>
                <a:srgbClr val="60606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3" name="Freeform 112"/>
            <p:cNvSpPr/>
            <p:nvPr/>
          </p:nvSpPr>
          <p:spPr>
            <a:xfrm>
              <a:off x="6378997" y="1554928"/>
              <a:ext cx="103776" cy="291638"/>
            </a:xfrm>
            <a:custGeom>
              <a:avLst/>
              <a:gdLst/>
              <a:ahLst/>
              <a:cxnLst/>
              <a:rect l="0" t="0" r="0" b="0"/>
              <a:pathLst>
                <a:path w="103252" h="292863">
                  <a:moveTo>
                    <a:pt x="40132" y="292862"/>
                  </a:moveTo>
                  <a:lnTo>
                    <a:pt x="19050" y="284989"/>
                  </a:lnTo>
                  <a:lnTo>
                    <a:pt x="0" y="278384"/>
                  </a:lnTo>
                  <a:lnTo>
                    <a:pt x="60452" y="0"/>
                  </a:lnTo>
                  <a:lnTo>
                    <a:pt x="103251" y="0"/>
                  </a:lnTo>
                  <a:close/>
                </a:path>
              </a:pathLst>
            </a:custGeom>
            <a:solidFill>
              <a:srgbClr val="646464"/>
            </a:solidFill>
            <a:ln w="0" cap="flat" cmpd="sng" algn="ctr">
              <a:solidFill>
                <a:srgbClr val="64646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4" name="Freeform 113"/>
            <p:cNvSpPr/>
            <p:nvPr/>
          </p:nvSpPr>
          <p:spPr>
            <a:xfrm>
              <a:off x="6339532" y="1554928"/>
              <a:ext cx="99392" cy="278382"/>
            </a:xfrm>
            <a:custGeom>
              <a:avLst/>
              <a:gdLst/>
              <a:ahLst/>
              <a:cxnLst/>
              <a:rect l="0" t="0" r="0" b="0"/>
              <a:pathLst>
                <a:path w="99824" h="278638">
                  <a:moveTo>
                    <a:pt x="40005" y="278637"/>
                  </a:moveTo>
                  <a:lnTo>
                    <a:pt x="0" y="265430"/>
                  </a:lnTo>
                  <a:lnTo>
                    <a:pt x="57150" y="0"/>
                  </a:lnTo>
                  <a:lnTo>
                    <a:pt x="99823" y="0"/>
                  </a:lnTo>
                  <a:close/>
                </a:path>
              </a:pathLst>
            </a:custGeom>
            <a:solidFill>
              <a:srgbClr val="686868"/>
            </a:solidFill>
            <a:ln w="0" cap="flat" cmpd="sng" algn="ctr">
              <a:solidFill>
                <a:srgbClr val="68686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5" name="Freeform 114"/>
            <p:cNvSpPr/>
            <p:nvPr/>
          </p:nvSpPr>
          <p:spPr>
            <a:xfrm>
              <a:off x="6298606" y="1554928"/>
              <a:ext cx="97931" cy="265125"/>
            </a:xfrm>
            <a:custGeom>
              <a:avLst/>
              <a:gdLst/>
              <a:ahLst/>
              <a:cxnLst/>
              <a:rect l="0" t="0" r="0" b="0"/>
              <a:pathLst>
                <a:path w="97917" h="265431">
                  <a:moveTo>
                    <a:pt x="40766" y="265430"/>
                  </a:moveTo>
                  <a:lnTo>
                    <a:pt x="26923" y="260858"/>
                  </a:lnTo>
                  <a:lnTo>
                    <a:pt x="0" y="254253"/>
                  </a:lnTo>
                  <a:lnTo>
                    <a:pt x="55118" y="0"/>
                  </a:lnTo>
                  <a:lnTo>
                    <a:pt x="97916" y="0"/>
                  </a:lnTo>
                  <a:close/>
                </a:path>
              </a:pathLst>
            </a:custGeom>
            <a:solidFill>
              <a:srgbClr val="6B6B6B"/>
            </a:solidFill>
            <a:ln w="0" cap="flat" cmpd="sng" algn="ctr">
              <a:solidFill>
                <a:srgbClr val="6B6B6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6" name="Freeform 115"/>
            <p:cNvSpPr/>
            <p:nvPr/>
          </p:nvSpPr>
          <p:spPr>
            <a:xfrm>
              <a:off x="6257680" y="1554928"/>
              <a:ext cx="95007" cy="254520"/>
            </a:xfrm>
            <a:custGeom>
              <a:avLst/>
              <a:gdLst/>
              <a:ahLst/>
              <a:cxnLst/>
              <a:rect l="0" t="0" r="0" b="0"/>
              <a:pathLst>
                <a:path w="96013" h="254763">
                  <a:moveTo>
                    <a:pt x="40894" y="254762"/>
                  </a:moveTo>
                  <a:lnTo>
                    <a:pt x="0" y="244349"/>
                  </a:lnTo>
                  <a:lnTo>
                    <a:pt x="52704" y="0"/>
                  </a:lnTo>
                  <a:lnTo>
                    <a:pt x="96012" y="0"/>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7" name="Freeform 116"/>
            <p:cNvSpPr/>
            <p:nvPr/>
          </p:nvSpPr>
          <p:spPr>
            <a:xfrm>
              <a:off x="6215293" y="1554928"/>
              <a:ext cx="95006" cy="243915"/>
            </a:xfrm>
            <a:custGeom>
              <a:avLst/>
              <a:gdLst/>
              <a:ahLst/>
              <a:cxnLst/>
              <a:rect l="0" t="0" r="0" b="0"/>
              <a:pathLst>
                <a:path w="94108" h="244350">
                  <a:moveTo>
                    <a:pt x="41403" y="244349"/>
                  </a:moveTo>
                  <a:lnTo>
                    <a:pt x="31624" y="241555"/>
                  </a:lnTo>
                  <a:lnTo>
                    <a:pt x="0" y="235712"/>
                  </a:lnTo>
                  <a:lnTo>
                    <a:pt x="50674" y="0"/>
                  </a:lnTo>
                  <a:lnTo>
                    <a:pt x="94107" y="0"/>
                  </a:lnTo>
                  <a:close/>
                </a:path>
              </a:pathLst>
            </a:custGeom>
            <a:solidFill>
              <a:srgbClr val="727272"/>
            </a:solidFill>
            <a:ln w="0" cap="flat" cmpd="sng" algn="ctr">
              <a:solidFill>
                <a:srgbClr val="72727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8" name="Freeform 117"/>
            <p:cNvSpPr/>
            <p:nvPr/>
          </p:nvSpPr>
          <p:spPr>
            <a:xfrm>
              <a:off x="6174367" y="1554928"/>
              <a:ext cx="92083" cy="234636"/>
            </a:xfrm>
            <a:custGeom>
              <a:avLst/>
              <a:gdLst/>
              <a:ahLst/>
              <a:cxnLst/>
              <a:rect l="0" t="0" r="0" b="0"/>
              <a:pathLst>
                <a:path w="92076" h="235204">
                  <a:moveTo>
                    <a:pt x="41401" y="235203"/>
                  </a:moveTo>
                  <a:lnTo>
                    <a:pt x="0" y="227330"/>
                  </a:lnTo>
                  <a:lnTo>
                    <a:pt x="48768" y="0"/>
                  </a:lnTo>
                  <a:lnTo>
                    <a:pt x="92075" y="0"/>
                  </a:lnTo>
                  <a:close/>
                </a:path>
              </a:pathLst>
            </a:custGeom>
            <a:solidFill>
              <a:srgbClr val="767676"/>
            </a:solidFill>
            <a:ln w="0" cap="flat" cmpd="sng" algn="ctr">
              <a:solidFill>
                <a:srgbClr val="76767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19" name="Freeform 118"/>
            <p:cNvSpPr/>
            <p:nvPr/>
          </p:nvSpPr>
          <p:spPr>
            <a:xfrm>
              <a:off x="6133441" y="1554928"/>
              <a:ext cx="90622" cy="226682"/>
            </a:xfrm>
            <a:custGeom>
              <a:avLst/>
              <a:gdLst/>
              <a:ahLst/>
              <a:cxnLst/>
              <a:rect l="0" t="0" r="0" b="0"/>
              <a:pathLst>
                <a:path w="90678" h="227331">
                  <a:moveTo>
                    <a:pt x="41402" y="227330"/>
                  </a:moveTo>
                  <a:lnTo>
                    <a:pt x="32893" y="225424"/>
                  </a:lnTo>
                  <a:lnTo>
                    <a:pt x="0" y="220090"/>
                  </a:lnTo>
                  <a:lnTo>
                    <a:pt x="47244" y="0"/>
                  </a:lnTo>
                  <a:lnTo>
                    <a:pt x="90677" y="0"/>
                  </a:lnTo>
                  <a:close/>
                </a:path>
              </a:pathLst>
            </a:custGeom>
            <a:solidFill>
              <a:srgbClr val="7A7A7A"/>
            </a:solidFill>
            <a:ln w="0" cap="flat" cmpd="sng" algn="ctr">
              <a:solidFill>
                <a:srgbClr val="7A7A7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0" name="Freeform 119"/>
            <p:cNvSpPr/>
            <p:nvPr/>
          </p:nvSpPr>
          <p:spPr>
            <a:xfrm>
              <a:off x="6091052" y="1554928"/>
              <a:ext cx="89161" cy="220054"/>
            </a:xfrm>
            <a:custGeom>
              <a:avLst/>
              <a:gdLst/>
              <a:ahLst/>
              <a:cxnLst/>
              <a:rect l="0" t="0" r="0" b="0"/>
              <a:pathLst>
                <a:path w="89410" h="220600">
                  <a:moveTo>
                    <a:pt x="41403" y="220599"/>
                  </a:moveTo>
                  <a:lnTo>
                    <a:pt x="0" y="214123"/>
                  </a:lnTo>
                  <a:lnTo>
                    <a:pt x="46102" y="0"/>
                  </a:lnTo>
                  <a:lnTo>
                    <a:pt x="89409" y="0"/>
                  </a:lnTo>
                  <a:close/>
                </a:path>
              </a:pathLst>
            </a:custGeom>
            <a:solidFill>
              <a:srgbClr val="7D7D7D"/>
            </a:solidFill>
            <a:ln w="0" cap="flat" cmpd="sng" algn="ctr">
              <a:solidFill>
                <a:srgbClr val="7D7D7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1" name="Freeform 120"/>
            <p:cNvSpPr/>
            <p:nvPr/>
          </p:nvSpPr>
          <p:spPr>
            <a:xfrm>
              <a:off x="6048665" y="1554928"/>
              <a:ext cx="89160" cy="213426"/>
            </a:xfrm>
            <a:custGeom>
              <a:avLst/>
              <a:gdLst/>
              <a:ahLst/>
              <a:cxnLst/>
              <a:rect l="0" t="0" r="0" b="0"/>
              <a:pathLst>
                <a:path w="88013" h="214122">
                  <a:moveTo>
                    <a:pt x="41402" y="214121"/>
                  </a:moveTo>
                  <a:lnTo>
                    <a:pt x="32258" y="212216"/>
                  </a:lnTo>
                  <a:lnTo>
                    <a:pt x="0" y="208915"/>
                  </a:lnTo>
                  <a:lnTo>
                    <a:pt x="44705" y="0"/>
                  </a:lnTo>
                  <a:lnTo>
                    <a:pt x="88012" y="0"/>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2" name="Freeform 121"/>
            <p:cNvSpPr/>
            <p:nvPr/>
          </p:nvSpPr>
          <p:spPr>
            <a:xfrm>
              <a:off x="6007739" y="1554928"/>
              <a:ext cx="86237" cy="209449"/>
            </a:xfrm>
            <a:custGeom>
              <a:avLst/>
              <a:gdLst/>
              <a:ahLst/>
              <a:cxnLst/>
              <a:rect l="0" t="0" r="0" b="0"/>
              <a:pathLst>
                <a:path w="86743" h="208916">
                  <a:moveTo>
                    <a:pt x="42037" y="208915"/>
                  </a:moveTo>
                  <a:lnTo>
                    <a:pt x="0" y="203708"/>
                  </a:lnTo>
                  <a:lnTo>
                    <a:pt x="43943" y="0"/>
                  </a:lnTo>
                  <a:lnTo>
                    <a:pt x="86742" y="0"/>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3" name="Freeform 122"/>
            <p:cNvSpPr/>
            <p:nvPr/>
          </p:nvSpPr>
          <p:spPr>
            <a:xfrm>
              <a:off x="5963890" y="1554928"/>
              <a:ext cx="87699" cy="204147"/>
            </a:xfrm>
            <a:custGeom>
              <a:avLst/>
              <a:gdLst/>
              <a:ahLst/>
              <a:cxnLst/>
              <a:rect l="0" t="0" r="0" b="0"/>
              <a:pathLst>
                <a:path w="86743" h="203709">
                  <a:moveTo>
                    <a:pt x="42799" y="203708"/>
                  </a:moveTo>
                  <a:lnTo>
                    <a:pt x="30226" y="202311"/>
                  </a:lnTo>
                  <a:lnTo>
                    <a:pt x="0" y="199643"/>
                  </a:lnTo>
                  <a:lnTo>
                    <a:pt x="43435" y="0"/>
                  </a:lnTo>
                  <a:lnTo>
                    <a:pt x="86742" y="0"/>
                  </a:lnTo>
                  <a:close/>
                </a:path>
              </a:pathLst>
            </a:custGeom>
            <a:solidFill>
              <a:srgbClr val="888888"/>
            </a:solidFill>
            <a:ln w="0" cap="flat" cmpd="sng" algn="ctr">
              <a:solidFill>
                <a:srgbClr val="88888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4" name="Freeform 123"/>
            <p:cNvSpPr/>
            <p:nvPr/>
          </p:nvSpPr>
          <p:spPr>
            <a:xfrm>
              <a:off x="5922964" y="1554928"/>
              <a:ext cx="84775" cy="200169"/>
            </a:xfrm>
            <a:custGeom>
              <a:avLst/>
              <a:gdLst/>
              <a:ahLst/>
              <a:cxnLst/>
              <a:rect l="0" t="0" r="0" b="0"/>
              <a:pathLst>
                <a:path w="85600" h="199644">
                  <a:moveTo>
                    <a:pt x="42164" y="199643"/>
                  </a:moveTo>
                  <a:lnTo>
                    <a:pt x="0" y="195834"/>
                  </a:lnTo>
                  <a:lnTo>
                    <a:pt x="42164" y="0"/>
                  </a:lnTo>
                  <a:lnTo>
                    <a:pt x="85599" y="0"/>
                  </a:lnTo>
                  <a:close/>
                </a:path>
              </a:pathLst>
            </a:custGeom>
            <a:solidFill>
              <a:srgbClr val="8C8C8C"/>
            </a:solidFill>
            <a:ln w="0" cap="flat" cmpd="sng" algn="ctr">
              <a:solidFill>
                <a:srgbClr val="8C8C8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5" name="Freeform 124"/>
            <p:cNvSpPr/>
            <p:nvPr/>
          </p:nvSpPr>
          <p:spPr>
            <a:xfrm>
              <a:off x="5880575" y="1554928"/>
              <a:ext cx="83314" cy="196193"/>
            </a:xfrm>
            <a:custGeom>
              <a:avLst/>
              <a:gdLst/>
              <a:ahLst/>
              <a:cxnLst/>
              <a:rect l="0" t="0" r="0" b="0"/>
              <a:pathLst>
                <a:path w="84709" h="195835">
                  <a:moveTo>
                    <a:pt x="42544" y="195834"/>
                  </a:moveTo>
                  <a:lnTo>
                    <a:pt x="25526" y="194437"/>
                  </a:lnTo>
                  <a:lnTo>
                    <a:pt x="0" y="193293"/>
                  </a:lnTo>
                  <a:lnTo>
                    <a:pt x="42037" y="0"/>
                  </a:lnTo>
                  <a:lnTo>
                    <a:pt x="84708" y="0"/>
                  </a:lnTo>
                  <a:close/>
                </a:path>
              </a:pathLst>
            </a:custGeom>
            <a:solidFill>
              <a:srgbClr val="8F8F8F"/>
            </a:solidFill>
            <a:ln w="0" cap="flat" cmpd="sng" algn="ctr">
              <a:solidFill>
                <a:srgbClr val="8F8F8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6" name="Freeform 125"/>
            <p:cNvSpPr/>
            <p:nvPr/>
          </p:nvSpPr>
          <p:spPr>
            <a:xfrm>
              <a:off x="5838188" y="1554928"/>
              <a:ext cx="83313" cy="193542"/>
            </a:xfrm>
            <a:custGeom>
              <a:avLst/>
              <a:gdLst/>
              <a:ahLst/>
              <a:cxnLst/>
              <a:rect l="0" t="0" r="0" b="0"/>
              <a:pathLst>
                <a:path w="84202" h="193294">
                  <a:moveTo>
                    <a:pt x="42164" y="193293"/>
                  </a:moveTo>
                  <a:lnTo>
                    <a:pt x="0" y="190499"/>
                  </a:lnTo>
                  <a:lnTo>
                    <a:pt x="40766" y="0"/>
                  </a:lnTo>
                  <a:lnTo>
                    <a:pt x="84201" y="0"/>
                  </a:lnTo>
                  <a:close/>
                </a:path>
              </a:pathLst>
            </a:custGeom>
            <a:solidFill>
              <a:srgbClr val="939393"/>
            </a:solidFill>
            <a:ln w="0" cap="flat" cmpd="sng" algn="ctr">
              <a:solidFill>
                <a:srgbClr val="93939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7" name="Freeform 126"/>
            <p:cNvSpPr/>
            <p:nvPr/>
          </p:nvSpPr>
          <p:spPr>
            <a:xfrm>
              <a:off x="5794339" y="1554928"/>
              <a:ext cx="84775" cy="190890"/>
            </a:xfrm>
            <a:custGeom>
              <a:avLst/>
              <a:gdLst/>
              <a:ahLst/>
              <a:cxnLst/>
              <a:rect l="0" t="0" r="0" b="0"/>
              <a:pathLst>
                <a:path w="84202" h="190500">
                  <a:moveTo>
                    <a:pt x="42799" y="190499"/>
                  </a:moveTo>
                  <a:lnTo>
                    <a:pt x="20448" y="189230"/>
                  </a:lnTo>
                  <a:lnTo>
                    <a:pt x="0" y="187833"/>
                  </a:lnTo>
                  <a:lnTo>
                    <a:pt x="40768" y="0"/>
                  </a:lnTo>
                  <a:lnTo>
                    <a:pt x="84201" y="0"/>
                  </a:lnTo>
                  <a:close/>
                </a:path>
              </a:pathLst>
            </a:custGeom>
            <a:solidFill>
              <a:srgbClr val="969696"/>
            </a:solidFill>
            <a:ln w="0" cap="flat" cmpd="sng" algn="ctr">
              <a:solidFill>
                <a:srgbClr val="96969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8" name="Freeform 127"/>
            <p:cNvSpPr/>
            <p:nvPr/>
          </p:nvSpPr>
          <p:spPr>
            <a:xfrm>
              <a:off x="5751951" y="1554928"/>
              <a:ext cx="83314" cy="188239"/>
            </a:xfrm>
            <a:custGeom>
              <a:avLst/>
              <a:gdLst/>
              <a:ahLst/>
              <a:cxnLst/>
              <a:rect l="0" t="0" r="0" b="0"/>
              <a:pathLst>
                <a:path w="83440" h="187834">
                  <a:moveTo>
                    <a:pt x="42671" y="187833"/>
                  </a:moveTo>
                  <a:lnTo>
                    <a:pt x="0" y="186690"/>
                  </a:lnTo>
                  <a:lnTo>
                    <a:pt x="40639" y="0"/>
                  </a:lnTo>
                  <a:lnTo>
                    <a:pt x="83439" y="0"/>
                  </a:lnTo>
                  <a:close/>
                </a:path>
              </a:pathLst>
            </a:custGeom>
            <a:solidFill>
              <a:srgbClr val="9A9A9A"/>
            </a:solidFill>
            <a:ln w="0" cap="flat"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29" name="Freeform 128"/>
            <p:cNvSpPr/>
            <p:nvPr/>
          </p:nvSpPr>
          <p:spPr>
            <a:xfrm>
              <a:off x="5709563" y="1554928"/>
              <a:ext cx="83313" cy="186913"/>
            </a:xfrm>
            <a:custGeom>
              <a:avLst/>
              <a:gdLst/>
              <a:ahLst/>
              <a:cxnLst/>
              <a:rect l="0" t="0" r="0" b="0"/>
              <a:pathLst>
                <a:path w="82805" h="186691">
                  <a:moveTo>
                    <a:pt x="42799" y="186690"/>
                  </a:moveTo>
                  <a:lnTo>
                    <a:pt x="13843" y="185293"/>
                  </a:lnTo>
                  <a:lnTo>
                    <a:pt x="0" y="184531"/>
                  </a:lnTo>
                  <a:lnTo>
                    <a:pt x="39498" y="0"/>
                  </a:lnTo>
                  <a:lnTo>
                    <a:pt x="82804" y="0"/>
                  </a:lnTo>
                  <a:close/>
                </a:path>
              </a:pathLst>
            </a:custGeom>
            <a:solidFill>
              <a:srgbClr val="9D9D9D"/>
            </a:solidFill>
            <a:ln w="0" cap="flat" cmpd="sng" algn="ctr">
              <a:solidFill>
                <a:srgbClr val="9D9D9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0" name="Freeform 129"/>
            <p:cNvSpPr/>
            <p:nvPr/>
          </p:nvSpPr>
          <p:spPr>
            <a:xfrm>
              <a:off x="5665714" y="1554928"/>
              <a:ext cx="83313" cy="184262"/>
            </a:xfrm>
            <a:custGeom>
              <a:avLst/>
              <a:gdLst/>
              <a:ahLst/>
              <a:cxnLst/>
              <a:rect l="0" t="0" r="0" b="0"/>
              <a:pathLst>
                <a:path w="82932" h="185041">
                  <a:moveTo>
                    <a:pt x="42799" y="185040"/>
                  </a:moveTo>
                  <a:lnTo>
                    <a:pt x="0" y="183896"/>
                  </a:lnTo>
                  <a:lnTo>
                    <a:pt x="39497" y="0"/>
                  </a:lnTo>
                  <a:lnTo>
                    <a:pt x="82931" y="0"/>
                  </a:lnTo>
                  <a:close/>
                </a:path>
              </a:pathLst>
            </a:custGeom>
            <a:solidFill>
              <a:srgbClr val="A1A1A1"/>
            </a:solidFill>
            <a:ln w="0" cap="flat" cmpd="sng" algn="ctr">
              <a:solidFill>
                <a:srgbClr val="A1A1A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1" name="Freeform 130"/>
            <p:cNvSpPr/>
            <p:nvPr/>
          </p:nvSpPr>
          <p:spPr>
            <a:xfrm>
              <a:off x="5623326" y="1554928"/>
              <a:ext cx="83314" cy="184262"/>
            </a:xfrm>
            <a:custGeom>
              <a:avLst/>
              <a:gdLst/>
              <a:ahLst/>
              <a:cxnLst/>
              <a:rect l="0" t="0" r="0" b="0"/>
              <a:pathLst>
                <a:path w="82805" h="184023">
                  <a:moveTo>
                    <a:pt x="43308" y="184022"/>
                  </a:moveTo>
                  <a:lnTo>
                    <a:pt x="0" y="183387"/>
                  </a:lnTo>
                  <a:lnTo>
                    <a:pt x="39498" y="0"/>
                  </a:lnTo>
                  <a:lnTo>
                    <a:pt x="82804" y="0"/>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2" name="Freeform 131"/>
            <p:cNvSpPr/>
            <p:nvPr/>
          </p:nvSpPr>
          <p:spPr>
            <a:xfrm>
              <a:off x="5579476" y="1554928"/>
              <a:ext cx="83314" cy="182937"/>
            </a:xfrm>
            <a:custGeom>
              <a:avLst/>
              <a:gdLst/>
              <a:ahLst/>
              <a:cxnLst/>
              <a:rect l="0" t="0" r="0" b="0"/>
              <a:pathLst>
                <a:path w="82933" h="183135">
                  <a:moveTo>
                    <a:pt x="43434" y="183134"/>
                  </a:moveTo>
                  <a:lnTo>
                    <a:pt x="0" y="182499"/>
                  </a:lnTo>
                  <a:lnTo>
                    <a:pt x="39498" y="0"/>
                  </a:lnTo>
                  <a:lnTo>
                    <a:pt x="82932" y="0"/>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3" name="Freeform 132"/>
            <p:cNvSpPr/>
            <p:nvPr/>
          </p:nvSpPr>
          <p:spPr>
            <a:xfrm>
              <a:off x="5537089" y="1554928"/>
              <a:ext cx="81852" cy="181611"/>
            </a:xfrm>
            <a:custGeom>
              <a:avLst/>
              <a:gdLst/>
              <a:ahLst/>
              <a:cxnLst/>
              <a:rect l="0" t="0" r="0" b="0"/>
              <a:pathLst>
                <a:path w="82170" h="182500">
                  <a:moveTo>
                    <a:pt x="42671" y="182499"/>
                  </a:moveTo>
                  <a:lnTo>
                    <a:pt x="2666" y="181230"/>
                  </a:lnTo>
                  <a:lnTo>
                    <a:pt x="0" y="181230"/>
                  </a:lnTo>
                  <a:lnTo>
                    <a:pt x="39370" y="0"/>
                  </a:lnTo>
                  <a:lnTo>
                    <a:pt x="82169" y="0"/>
                  </a:lnTo>
                  <a:close/>
                </a:path>
              </a:pathLst>
            </a:custGeom>
            <a:solidFill>
              <a:srgbClr val="ACACAC"/>
            </a:solidFill>
            <a:ln w="0" cap="flat" cmpd="sng" algn="ctr">
              <a:solidFill>
                <a:srgbClr val="ACACA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4" name="Freeform 133"/>
            <p:cNvSpPr/>
            <p:nvPr/>
          </p:nvSpPr>
          <p:spPr>
            <a:xfrm>
              <a:off x="5494701" y="1554928"/>
              <a:ext cx="81852" cy="181611"/>
            </a:xfrm>
            <a:custGeom>
              <a:avLst/>
              <a:gdLst/>
              <a:ahLst/>
              <a:cxnLst/>
              <a:rect l="0" t="0" r="0" b="0"/>
              <a:pathLst>
                <a:path w="82170" h="181229">
                  <a:moveTo>
                    <a:pt x="43307" y="181228"/>
                  </a:moveTo>
                  <a:lnTo>
                    <a:pt x="0" y="180721"/>
                  </a:lnTo>
                  <a:lnTo>
                    <a:pt x="39496" y="0"/>
                  </a:lnTo>
                  <a:lnTo>
                    <a:pt x="82169" y="0"/>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5" name="Freeform 134"/>
            <p:cNvSpPr/>
            <p:nvPr/>
          </p:nvSpPr>
          <p:spPr>
            <a:xfrm>
              <a:off x="5450852" y="1554928"/>
              <a:ext cx="81852" cy="180285"/>
            </a:xfrm>
            <a:custGeom>
              <a:avLst/>
              <a:gdLst/>
              <a:ahLst/>
              <a:cxnLst/>
              <a:rect l="0" t="0" r="0" b="0"/>
              <a:pathLst>
                <a:path w="82170" h="181231">
                  <a:moveTo>
                    <a:pt x="43307" y="181230"/>
                  </a:moveTo>
                  <a:lnTo>
                    <a:pt x="0" y="180595"/>
                  </a:lnTo>
                  <a:lnTo>
                    <a:pt x="39370" y="0"/>
                  </a:lnTo>
                  <a:lnTo>
                    <a:pt x="82169" y="0"/>
                  </a:lnTo>
                  <a:close/>
                </a:path>
              </a:pathLst>
            </a:custGeom>
            <a:solidFill>
              <a:srgbClr val="B3B3B3"/>
            </a:solidFill>
            <a:ln w="0" cap="flat" cmpd="sng" algn="ctr">
              <a:solidFill>
                <a:srgbClr val="B3B3B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6" name="Freeform 135"/>
            <p:cNvSpPr/>
            <p:nvPr/>
          </p:nvSpPr>
          <p:spPr>
            <a:xfrm>
              <a:off x="5408464" y="1554928"/>
              <a:ext cx="81852" cy="180285"/>
            </a:xfrm>
            <a:custGeom>
              <a:avLst/>
              <a:gdLst/>
              <a:ahLst/>
              <a:cxnLst/>
              <a:rect l="0" t="0" r="0" b="0"/>
              <a:pathLst>
                <a:path w="82170" h="180596">
                  <a:moveTo>
                    <a:pt x="43307" y="180595"/>
                  </a:moveTo>
                  <a:lnTo>
                    <a:pt x="40766" y="180595"/>
                  </a:lnTo>
                  <a:lnTo>
                    <a:pt x="0" y="180595"/>
                  </a:lnTo>
                  <a:lnTo>
                    <a:pt x="38734" y="0"/>
                  </a:lnTo>
                  <a:lnTo>
                    <a:pt x="82169" y="0"/>
                  </a:lnTo>
                  <a:close/>
                </a:path>
              </a:pathLst>
            </a:custGeom>
            <a:solidFill>
              <a:srgbClr val="B7B7B7"/>
            </a:solidFill>
            <a:ln w="0" cap="flat" cmpd="sng" algn="ctr">
              <a:solidFill>
                <a:srgbClr val="B7B7B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7" name="Freeform 136"/>
            <p:cNvSpPr/>
            <p:nvPr/>
          </p:nvSpPr>
          <p:spPr>
            <a:xfrm>
              <a:off x="5366076" y="1554928"/>
              <a:ext cx="80391" cy="180285"/>
            </a:xfrm>
            <a:custGeom>
              <a:avLst/>
              <a:gdLst/>
              <a:ahLst/>
              <a:cxnLst/>
              <a:rect l="0" t="0" r="0" b="0"/>
              <a:pathLst>
                <a:path w="81534" h="180596">
                  <a:moveTo>
                    <a:pt x="42799" y="180595"/>
                  </a:moveTo>
                  <a:lnTo>
                    <a:pt x="0" y="180595"/>
                  </a:lnTo>
                  <a:lnTo>
                    <a:pt x="38734" y="0"/>
                  </a:lnTo>
                  <a:lnTo>
                    <a:pt x="81533" y="0"/>
                  </a:lnTo>
                  <a:close/>
                </a:path>
              </a:pathLst>
            </a:custGeom>
            <a:solidFill>
              <a:srgbClr val="BABABA"/>
            </a:solidFill>
            <a:ln w="0" cap="flat" cmpd="sng" algn="ctr">
              <a:solidFill>
                <a:srgbClr val="BABAB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8" name="Freeform 137"/>
            <p:cNvSpPr/>
            <p:nvPr/>
          </p:nvSpPr>
          <p:spPr>
            <a:xfrm>
              <a:off x="5322227" y="1554928"/>
              <a:ext cx="81852" cy="180285"/>
            </a:xfrm>
            <a:custGeom>
              <a:avLst/>
              <a:gdLst/>
              <a:ahLst/>
              <a:cxnLst/>
              <a:rect l="0" t="0" r="0" b="0"/>
              <a:pathLst>
                <a:path w="81408" h="180596">
                  <a:moveTo>
                    <a:pt x="36702" y="180595"/>
                  </a:moveTo>
                  <a:lnTo>
                    <a:pt x="0" y="180595"/>
                  </a:lnTo>
                  <a:lnTo>
                    <a:pt x="38734" y="0"/>
                  </a:lnTo>
                  <a:lnTo>
                    <a:pt x="81407" y="0"/>
                  </a:lnTo>
                  <a:lnTo>
                    <a:pt x="42545" y="180595"/>
                  </a:lnTo>
                  <a:close/>
                </a:path>
              </a:pathLst>
            </a:custGeom>
            <a:solidFill>
              <a:srgbClr val="BEBEBE"/>
            </a:solidFill>
            <a:ln w="0" cap="flat" cmpd="sng" algn="ctr">
              <a:solidFill>
                <a:srgbClr val="BEBEB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39" name="Freeform 138"/>
            <p:cNvSpPr/>
            <p:nvPr/>
          </p:nvSpPr>
          <p:spPr>
            <a:xfrm>
              <a:off x="5279840" y="1554928"/>
              <a:ext cx="80390" cy="180285"/>
            </a:xfrm>
            <a:custGeom>
              <a:avLst/>
              <a:gdLst/>
              <a:ahLst/>
              <a:cxnLst/>
              <a:rect l="0" t="0" r="0" b="0"/>
              <a:pathLst>
                <a:path w="81534" h="180087">
                  <a:moveTo>
                    <a:pt x="42799" y="180086"/>
                  </a:moveTo>
                  <a:lnTo>
                    <a:pt x="0" y="180086"/>
                  </a:lnTo>
                  <a:lnTo>
                    <a:pt x="38735" y="0"/>
                  </a:lnTo>
                  <a:lnTo>
                    <a:pt x="81533" y="0"/>
                  </a:lnTo>
                  <a:close/>
                </a:path>
              </a:pathLst>
            </a:custGeom>
            <a:solidFill>
              <a:srgbClr val="C1C1C1"/>
            </a:solidFill>
            <a:ln w="0" cap="flat" cmpd="sng" algn="ctr">
              <a:solidFill>
                <a:srgbClr val="C1C1C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0" name="Freeform 139"/>
            <p:cNvSpPr/>
            <p:nvPr/>
          </p:nvSpPr>
          <p:spPr>
            <a:xfrm>
              <a:off x="5235990" y="1554928"/>
              <a:ext cx="81852" cy="180285"/>
            </a:xfrm>
            <a:custGeom>
              <a:avLst/>
              <a:gdLst/>
              <a:ahLst/>
              <a:cxnLst/>
              <a:rect l="0" t="0" r="0" b="0"/>
              <a:pathLst>
                <a:path w="81408" h="180087">
                  <a:moveTo>
                    <a:pt x="42545" y="180086"/>
                  </a:moveTo>
                  <a:lnTo>
                    <a:pt x="35432" y="180086"/>
                  </a:lnTo>
                  <a:lnTo>
                    <a:pt x="0" y="180086"/>
                  </a:lnTo>
                  <a:lnTo>
                    <a:pt x="38734" y="0"/>
                  </a:lnTo>
                  <a:lnTo>
                    <a:pt x="81407" y="0"/>
                  </a:lnTo>
                  <a:close/>
                </a:path>
              </a:pathLst>
            </a:custGeom>
            <a:solidFill>
              <a:srgbClr val="C5C5C5"/>
            </a:solidFill>
            <a:ln w="0" cap="flat" cmpd="sng" algn="ctr">
              <a:solidFill>
                <a:srgbClr val="C5C5C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1" name="Freeform 140"/>
            <p:cNvSpPr/>
            <p:nvPr/>
          </p:nvSpPr>
          <p:spPr>
            <a:xfrm>
              <a:off x="5193602" y="1554928"/>
              <a:ext cx="81852" cy="180285"/>
            </a:xfrm>
            <a:custGeom>
              <a:avLst/>
              <a:gdLst/>
              <a:ahLst/>
              <a:cxnLst/>
              <a:rect l="0" t="0" r="0" b="0"/>
              <a:pathLst>
                <a:path w="81534" h="180087">
                  <a:moveTo>
                    <a:pt x="42799" y="180086"/>
                  </a:moveTo>
                  <a:lnTo>
                    <a:pt x="0" y="179324"/>
                  </a:lnTo>
                  <a:lnTo>
                    <a:pt x="38735" y="0"/>
                  </a:lnTo>
                  <a:lnTo>
                    <a:pt x="81533" y="0"/>
                  </a:lnTo>
                  <a:close/>
                </a:path>
              </a:pathLst>
            </a:custGeom>
            <a:solidFill>
              <a:srgbClr val="C9C9C9"/>
            </a:solidFill>
            <a:ln w="0" cap="flat" cmpd="sng" algn="ctr">
              <a:solidFill>
                <a:srgbClr val="C9C9C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2" name="Freeform 141"/>
            <p:cNvSpPr/>
            <p:nvPr/>
          </p:nvSpPr>
          <p:spPr>
            <a:xfrm>
              <a:off x="5186294" y="1554928"/>
              <a:ext cx="45311" cy="178959"/>
            </a:xfrm>
            <a:custGeom>
              <a:avLst/>
              <a:gdLst/>
              <a:ahLst/>
              <a:cxnLst/>
              <a:rect l="0" t="0" r="0" b="0"/>
              <a:pathLst>
                <a:path w="44706" h="179834">
                  <a:moveTo>
                    <a:pt x="5842" y="179833"/>
                  </a:moveTo>
                  <a:lnTo>
                    <a:pt x="0" y="179833"/>
                  </a:lnTo>
                  <a:lnTo>
                    <a:pt x="0" y="8509"/>
                  </a:lnTo>
                  <a:lnTo>
                    <a:pt x="1398" y="0"/>
                  </a:lnTo>
                  <a:lnTo>
                    <a:pt x="44705" y="0"/>
                  </a:lnTo>
                  <a:close/>
                </a:path>
              </a:pathLst>
            </a:custGeom>
            <a:solidFill>
              <a:srgbClr val="CCCCCC"/>
            </a:solidFill>
            <a:ln w="0" cap="flat" cmpd="sng" algn="ctr">
              <a:solidFill>
                <a:srgbClr val="CCCCC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3" name="Freeform 142"/>
            <p:cNvSpPr/>
            <p:nvPr/>
          </p:nvSpPr>
          <p:spPr>
            <a:xfrm>
              <a:off x="5186294" y="1554928"/>
              <a:ext cx="1461" cy="7954"/>
            </a:xfrm>
            <a:custGeom>
              <a:avLst/>
              <a:gdLst/>
              <a:ahLst/>
              <a:cxnLst/>
              <a:rect l="0" t="0" r="0" b="0"/>
              <a:pathLst>
                <a:path w="1399" h="8001">
                  <a:moveTo>
                    <a:pt x="0" y="8000"/>
                  </a:moveTo>
                  <a:lnTo>
                    <a:pt x="0" y="0"/>
                  </a:lnTo>
                  <a:lnTo>
                    <a:pt x="1398" y="0"/>
                  </a:lnTo>
                  <a:close/>
                </a:path>
              </a:pathLst>
            </a:custGeom>
            <a:solidFill>
              <a:srgbClr val="D0D0D0"/>
            </a:solidFill>
            <a:ln w="0" cap="flat" cmpd="sng" algn="ctr">
              <a:solidFill>
                <a:srgbClr val="D0D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4" name="Freeform 143"/>
            <p:cNvSpPr/>
            <p:nvPr/>
          </p:nvSpPr>
          <p:spPr>
            <a:xfrm>
              <a:off x="5186294" y="1556253"/>
              <a:ext cx="1343252" cy="343338"/>
            </a:xfrm>
            <a:custGeom>
              <a:avLst/>
              <a:gdLst/>
              <a:ahLst/>
              <a:cxnLst/>
              <a:rect l="0" t="0" r="0" b="0"/>
              <a:pathLst>
                <a:path w="1342391" h="344171">
                  <a:moveTo>
                    <a:pt x="0" y="179070"/>
                  </a:moveTo>
                  <a:lnTo>
                    <a:pt x="173991" y="180339"/>
                  </a:lnTo>
                  <a:lnTo>
                    <a:pt x="353061" y="180339"/>
                  </a:lnTo>
                  <a:lnTo>
                    <a:pt x="537211" y="184150"/>
                  </a:lnTo>
                  <a:lnTo>
                    <a:pt x="717550" y="193039"/>
                  </a:lnTo>
                  <a:lnTo>
                    <a:pt x="806450" y="201929"/>
                  </a:lnTo>
                  <a:lnTo>
                    <a:pt x="895350" y="212089"/>
                  </a:lnTo>
                  <a:lnTo>
                    <a:pt x="979171" y="223520"/>
                  </a:lnTo>
                  <a:lnTo>
                    <a:pt x="1060450" y="241300"/>
                  </a:lnTo>
                  <a:lnTo>
                    <a:pt x="1139191" y="260350"/>
                  </a:lnTo>
                  <a:lnTo>
                    <a:pt x="1211580" y="283210"/>
                  </a:lnTo>
                  <a:lnTo>
                    <a:pt x="1280161" y="311150"/>
                  </a:lnTo>
                  <a:lnTo>
                    <a:pt x="1342390" y="344170"/>
                  </a:lnTo>
                  <a:lnTo>
                    <a:pt x="1342390" y="0"/>
                  </a:lnTo>
                  <a:lnTo>
                    <a:pt x="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5" name="Freeform 144"/>
            <p:cNvSpPr/>
            <p:nvPr/>
          </p:nvSpPr>
          <p:spPr>
            <a:xfrm>
              <a:off x="4708336" y="1541671"/>
              <a:ext cx="482343" cy="201495"/>
            </a:xfrm>
            <a:custGeom>
              <a:avLst/>
              <a:gdLst/>
              <a:ahLst/>
              <a:cxnLst/>
              <a:rect l="0" t="0" r="0" b="0"/>
              <a:pathLst>
                <a:path w="481458" h="202312">
                  <a:moveTo>
                    <a:pt x="0" y="0"/>
                  </a:moveTo>
                  <a:lnTo>
                    <a:pt x="481457" y="0"/>
                  </a:lnTo>
                  <a:lnTo>
                    <a:pt x="481457" y="202311"/>
                  </a:lnTo>
                  <a:lnTo>
                    <a:pt x="0" y="202311"/>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6" name="Freeform 145"/>
            <p:cNvSpPr/>
            <p:nvPr/>
          </p:nvSpPr>
          <p:spPr>
            <a:xfrm>
              <a:off x="4709798" y="1541671"/>
              <a:ext cx="479420" cy="201495"/>
            </a:xfrm>
            <a:custGeom>
              <a:avLst/>
              <a:gdLst/>
              <a:ahLst/>
              <a:cxnLst/>
              <a:rect l="0" t="0" r="0" b="0"/>
              <a:pathLst>
                <a:path w="480062" h="201931">
                  <a:moveTo>
                    <a:pt x="0" y="201930"/>
                  </a:moveTo>
                  <a:lnTo>
                    <a:pt x="480061" y="201930"/>
                  </a:lnTo>
                  <a:lnTo>
                    <a:pt x="480061" y="0"/>
                  </a:lnTo>
                  <a:lnTo>
                    <a:pt x="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7" name="Freeform 146"/>
            <p:cNvSpPr/>
            <p:nvPr/>
          </p:nvSpPr>
          <p:spPr>
            <a:xfrm>
              <a:off x="6529546" y="1554928"/>
              <a:ext cx="244095" cy="433480"/>
            </a:xfrm>
            <a:custGeom>
              <a:avLst/>
              <a:gdLst/>
              <a:ahLst/>
              <a:cxnLst/>
              <a:rect l="0" t="0" r="0" b="0"/>
              <a:pathLst>
                <a:path w="244603" h="434215">
                  <a:moveTo>
                    <a:pt x="0" y="0"/>
                  </a:moveTo>
                  <a:lnTo>
                    <a:pt x="244602" y="0"/>
                  </a:lnTo>
                  <a:lnTo>
                    <a:pt x="244602" y="434214"/>
                  </a:lnTo>
                  <a:lnTo>
                    <a:pt x="0" y="434214"/>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8" name="Freeform 147"/>
            <p:cNvSpPr/>
            <p:nvPr/>
          </p:nvSpPr>
          <p:spPr>
            <a:xfrm>
              <a:off x="6529546" y="1553602"/>
              <a:ext cx="242633" cy="434806"/>
            </a:xfrm>
            <a:custGeom>
              <a:avLst/>
              <a:gdLst/>
              <a:ahLst/>
              <a:cxnLst/>
              <a:rect l="0" t="0" r="0" b="0"/>
              <a:pathLst>
                <a:path w="243841" h="435611">
                  <a:moveTo>
                    <a:pt x="0" y="435610"/>
                  </a:moveTo>
                  <a:lnTo>
                    <a:pt x="243840" y="435610"/>
                  </a:lnTo>
                  <a:lnTo>
                    <a:pt x="243840" y="0"/>
                  </a:lnTo>
                  <a:lnTo>
                    <a:pt x="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9" name="Freeform 148"/>
            <p:cNvSpPr/>
            <p:nvPr/>
          </p:nvSpPr>
          <p:spPr>
            <a:xfrm>
              <a:off x="6443309" y="1191706"/>
              <a:ext cx="415107" cy="363222"/>
            </a:xfrm>
            <a:custGeom>
              <a:avLst/>
              <a:gdLst/>
              <a:ahLst/>
              <a:cxnLst/>
              <a:rect l="0" t="0" r="0" b="0"/>
              <a:pathLst>
                <a:path w="415672" h="362587">
                  <a:moveTo>
                    <a:pt x="29590" y="321183"/>
                  </a:moveTo>
                  <a:lnTo>
                    <a:pt x="52577" y="277877"/>
                  </a:lnTo>
                  <a:lnTo>
                    <a:pt x="69849" y="233300"/>
                  </a:lnTo>
                  <a:lnTo>
                    <a:pt x="82169" y="187199"/>
                  </a:lnTo>
                  <a:lnTo>
                    <a:pt x="90170" y="140589"/>
                  </a:lnTo>
                  <a:lnTo>
                    <a:pt x="94234" y="93346"/>
                  </a:lnTo>
                  <a:lnTo>
                    <a:pt x="96773" y="0"/>
                  </a:lnTo>
                  <a:lnTo>
                    <a:pt x="319659" y="0"/>
                  </a:lnTo>
                  <a:lnTo>
                    <a:pt x="324865" y="103760"/>
                  </a:lnTo>
                  <a:lnTo>
                    <a:pt x="330073" y="153163"/>
                  </a:lnTo>
                  <a:lnTo>
                    <a:pt x="338073" y="200407"/>
                  </a:lnTo>
                  <a:lnTo>
                    <a:pt x="349249" y="245111"/>
                  </a:lnTo>
                  <a:lnTo>
                    <a:pt x="365633" y="287655"/>
                  </a:lnTo>
                  <a:lnTo>
                    <a:pt x="387349" y="327152"/>
                  </a:lnTo>
                  <a:lnTo>
                    <a:pt x="415671" y="362586"/>
                  </a:lnTo>
                  <a:lnTo>
                    <a:pt x="0" y="362586"/>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0" name="Freeform 149"/>
            <p:cNvSpPr/>
            <p:nvPr/>
          </p:nvSpPr>
          <p:spPr>
            <a:xfrm>
              <a:off x="6443309" y="1193031"/>
              <a:ext cx="415107" cy="363222"/>
            </a:xfrm>
            <a:custGeom>
              <a:avLst/>
              <a:gdLst/>
              <a:ahLst/>
              <a:cxnLst/>
              <a:rect l="0" t="0" r="0" b="0"/>
              <a:pathLst>
                <a:path w="415292" h="363221">
                  <a:moveTo>
                    <a:pt x="0" y="363220"/>
                  </a:moveTo>
                  <a:lnTo>
                    <a:pt x="415291" y="363220"/>
                  </a:lnTo>
                  <a:lnTo>
                    <a:pt x="387350" y="326389"/>
                  </a:lnTo>
                  <a:lnTo>
                    <a:pt x="364491" y="288289"/>
                  </a:lnTo>
                  <a:lnTo>
                    <a:pt x="349250" y="245109"/>
                  </a:lnTo>
                  <a:lnTo>
                    <a:pt x="339091" y="199389"/>
                  </a:lnTo>
                  <a:lnTo>
                    <a:pt x="330200" y="152400"/>
                  </a:lnTo>
                  <a:lnTo>
                    <a:pt x="325121" y="104139"/>
                  </a:lnTo>
                  <a:lnTo>
                    <a:pt x="320041" y="0"/>
                  </a:lnTo>
                  <a:lnTo>
                    <a:pt x="96521" y="0"/>
                  </a:lnTo>
                  <a:lnTo>
                    <a:pt x="93981" y="93980"/>
                  </a:lnTo>
                  <a:lnTo>
                    <a:pt x="90171" y="140970"/>
                  </a:lnTo>
                  <a:lnTo>
                    <a:pt x="81281" y="187959"/>
                  </a:lnTo>
                  <a:lnTo>
                    <a:pt x="68581" y="232409"/>
                  </a:lnTo>
                  <a:lnTo>
                    <a:pt x="52070" y="278130"/>
                  </a:lnTo>
                  <a:lnTo>
                    <a:pt x="29211" y="321309"/>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1" name="Freeform 150"/>
            <p:cNvSpPr/>
            <p:nvPr/>
          </p:nvSpPr>
          <p:spPr>
            <a:xfrm>
              <a:off x="4218685" y="4089527"/>
              <a:ext cx="1375408" cy="283684"/>
            </a:xfrm>
            <a:custGeom>
              <a:avLst/>
              <a:gdLst/>
              <a:ahLst/>
              <a:cxnLst/>
              <a:rect l="0" t="0" r="0" b="0"/>
              <a:pathLst>
                <a:path w="1375031" h="283593">
                  <a:moveTo>
                    <a:pt x="3937" y="127381"/>
                  </a:moveTo>
                  <a:lnTo>
                    <a:pt x="14479" y="112904"/>
                  </a:lnTo>
                  <a:lnTo>
                    <a:pt x="30861" y="99696"/>
                  </a:lnTo>
                  <a:lnTo>
                    <a:pt x="54484" y="86487"/>
                  </a:lnTo>
                  <a:lnTo>
                    <a:pt x="83567" y="74168"/>
                  </a:lnTo>
                  <a:lnTo>
                    <a:pt x="117730" y="62358"/>
                  </a:lnTo>
                  <a:lnTo>
                    <a:pt x="157226" y="51054"/>
                  </a:lnTo>
                  <a:lnTo>
                    <a:pt x="201930" y="41403"/>
                  </a:lnTo>
                  <a:lnTo>
                    <a:pt x="250572" y="32131"/>
                  </a:lnTo>
                  <a:lnTo>
                    <a:pt x="303149" y="24130"/>
                  </a:lnTo>
                  <a:lnTo>
                    <a:pt x="360426" y="17018"/>
                  </a:lnTo>
                  <a:lnTo>
                    <a:pt x="420243" y="11049"/>
                  </a:lnTo>
                  <a:lnTo>
                    <a:pt x="483362" y="6350"/>
                  </a:lnTo>
                  <a:lnTo>
                    <a:pt x="549149" y="2541"/>
                  </a:lnTo>
                  <a:lnTo>
                    <a:pt x="687832" y="0"/>
                  </a:lnTo>
                  <a:lnTo>
                    <a:pt x="826643" y="2541"/>
                  </a:lnTo>
                  <a:lnTo>
                    <a:pt x="892430" y="6350"/>
                  </a:lnTo>
                  <a:lnTo>
                    <a:pt x="955422" y="11049"/>
                  </a:lnTo>
                  <a:lnTo>
                    <a:pt x="1015238" y="17018"/>
                  </a:lnTo>
                  <a:lnTo>
                    <a:pt x="1071754" y="24130"/>
                  </a:lnTo>
                  <a:lnTo>
                    <a:pt x="1125093" y="32131"/>
                  </a:lnTo>
                  <a:lnTo>
                    <a:pt x="1173735" y="41403"/>
                  </a:lnTo>
                  <a:lnTo>
                    <a:pt x="1218438" y="51054"/>
                  </a:lnTo>
                  <a:lnTo>
                    <a:pt x="1257936" y="62358"/>
                  </a:lnTo>
                  <a:lnTo>
                    <a:pt x="1292099" y="74168"/>
                  </a:lnTo>
                  <a:lnTo>
                    <a:pt x="1321181" y="86487"/>
                  </a:lnTo>
                  <a:lnTo>
                    <a:pt x="1344042" y="99696"/>
                  </a:lnTo>
                  <a:lnTo>
                    <a:pt x="1361186" y="112904"/>
                  </a:lnTo>
                  <a:lnTo>
                    <a:pt x="1371728" y="127381"/>
                  </a:lnTo>
                  <a:lnTo>
                    <a:pt x="1375030" y="141860"/>
                  </a:lnTo>
                  <a:lnTo>
                    <a:pt x="1371728" y="156210"/>
                  </a:lnTo>
                  <a:lnTo>
                    <a:pt x="1361186" y="169927"/>
                  </a:lnTo>
                  <a:lnTo>
                    <a:pt x="1344042" y="183897"/>
                  </a:lnTo>
                  <a:lnTo>
                    <a:pt x="1321181" y="196850"/>
                  </a:lnTo>
                  <a:lnTo>
                    <a:pt x="1292099" y="209423"/>
                  </a:lnTo>
                  <a:lnTo>
                    <a:pt x="1257936" y="221235"/>
                  </a:lnTo>
                  <a:lnTo>
                    <a:pt x="1218438" y="231903"/>
                  </a:lnTo>
                  <a:lnTo>
                    <a:pt x="1173735" y="242317"/>
                  </a:lnTo>
                  <a:lnTo>
                    <a:pt x="1125093" y="251460"/>
                  </a:lnTo>
                  <a:lnTo>
                    <a:pt x="1071754" y="259335"/>
                  </a:lnTo>
                  <a:lnTo>
                    <a:pt x="1015238" y="266573"/>
                  </a:lnTo>
                  <a:lnTo>
                    <a:pt x="955422" y="272542"/>
                  </a:lnTo>
                  <a:lnTo>
                    <a:pt x="892430" y="276987"/>
                  </a:lnTo>
                  <a:lnTo>
                    <a:pt x="826643" y="280290"/>
                  </a:lnTo>
                  <a:lnTo>
                    <a:pt x="687832" y="283592"/>
                  </a:lnTo>
                  <a:lnTo>
                    <a:pt x="549149" y="280290"/>
                  </a:lnTo>
                  <a:lnTo>
                    <a:pt x="483362" y="276987"/>
                  </a:lnTo>
                  <a:lnTo>
                    <a:pt x="420243" y="272542"/>
                  </a:lnTo>
                  <a:lnTo>
                    <a:pt x="360426" y="266573"/>
                  </a:lnTo>
                  <a:lnTo>
                    <a:pt x="303149" y="259335"/>
                  </a:lnTo>
                  <a:lnTo>
                    <a:pt x="250572" y="251460"/>
                  </a:lnTo>
                  <a:lnTo>
                    <a:pt x="201930" y="242317"/>
                  </a:lnTo>
                  <a:lnTo>
                    <a:pt x="157226" y="231903"/>
                  </a:lnTo>
                  <a:lnTo>
                    <a:pt x="117730" y="221235"/>
                  </a:lnTo>
                  <a:lnTo>
                    <a:pt x="83567" y="209423"/>
                  </a:lnTo>
                  <a:lnTo>
                    <a:pt x="54484" y="196850"/>
                  </a:lnTo>
                  <a:lnTo>
                    <a:pt x="30861" y="183897"/>
                  </a:lnTo>
                  <a:lnTo>
                    <a:pt x="14479" y="169927"/>
                  </a:lnTo>
                  <a:lnTo>
                    <a:pt x="3937" y="156210"/>
                  </a:lnTo>
                  <a:lnTo>
                    <a:pt x="0" y="141860"/>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2" name="Freeform 151"/>
            <p:cNvSpPr/>
            <p:nvPr/>
          </p:nvSpPr>
          <p:spPr>
            <a:xfrm>
              <a:off x="4218685" y="4089527"/>
              <a:ext cx="1373947" cy="283684"/>
            </a:xfrm>
            <a:custGeom>
              <a:avLst/>
              <a:gdLst/>
              <a:ahLst/>
              <a:cxnLst/>
              <a:rect l="0" t="0" r="0" b="0"/>
              <a:pathLst>
                <a:path w="1374140" h="283210">
                  <a:moveTo>
                    <a:pt x="0" y="143509"/>
                  </a:moveTo>
                  <a:lnTo>
                    <a:pt x="3810" y="156209"/>
                  </a:lnTo>
                  <a:lnTo>
                    <a:pt x="13969" y="170179"/>
                  </a:lnTo>
                  <a:lnTo>
                    <a:pt x="31750" y="184150"/>
                  </a:lnTo>
                  <a:lnTo>
                    <a:pt x="53339" y="198120"/>
                  </a:lnTo>
                  <a:lnTo>
                    <a:pt x="83819" y="210820"/>
                  </a:lnTo>
                  <a:lnTo>
                    <a:pt x="118110" y="220979"/>
                  </a:lnTo>
                  <a:lnTo>
                    <a:pt x="156210" y="233679"/>
                  </a:lnTo>
                  <a:lnTo>
                    <a:pt x="201930" y="243840"/>
                  </a:lnTo>
                  <a:lnTo>
                    <a:pt x="250189" y="252729"/>
                  </a:lnTo>
                  <a:lnTo>
                    <a:pt x="302260" y="259079"/>
                  </a:lnTo>
                  <a:lnTo>
                    <a:pt x="359410" y="267970"/>
                  </a:lnTo>
                  <a:lnTo>
                    <a:pt x="420369" y="273050"/>
                  </a:lnTo>
                  <a:lnTo>
                    <a:pt x="483869" y="278129"/>
                  </a:lnTo>
                  <a:lnTo>
                    <a:pt x="549910" y="280670"/>
                  </a:lnTo>
                  <a:lnTo>
                    <a:pt x="687069" y="283209"/>
                  </a:lnTo>
                  <a:lnTo>
                    <a:pt x="826769" y="280670"/>
                  </a:lnTo>
                  <a:lnTo>
                    <a:pt x="892810" y="278129"/>
                  </a:lnTo>
                  <a:lnTo>
                    <a:pt x="955039" y="273050"/>
                  </a:lnTo>
                  <a:lnTo>
                    <a:pt x="1016000" y="267970"/>
                  </a:lnTo>
                  <a:lnTo>
                    <a:pt x="1071880" y="259079"/>
                  </a:lnTo>
                  <a:lnTo>
                    <a:pt x="1125219" y="252729"/>
                  </a:lnTo>
                  <a:lnTo>
                    <a:pt x="1174750" y="243840"/>
                  </a:lnTo>
                  <a:lnTo>
                    <a:pt x="1217930" y="233679"/>
                  </a:lnTo>
                  <a:lnTo>
                    <a:pt x="1257300" y="220979"/>
                  </a:lnTo>
                  <a:lnTo>
                    <a:pt x="1292860" y="210820"/>
                  </a:lnTo>
                  <a:lnTo>
                    <a:pt x="1320800" y="198120"/>
                  </a:lnTo>
                  <a:lnTo>
                    <a:pt x="1344930" y="184150"/>
                  </a:lnTo>
                  <a:lnTo>
                    <a:pt x="1360169" y="170179"/>
                  </a:lnTo>
                  <a:lnTo>
                    <a:pt x="1370330" y="156209"/>
                  </a:lnTo>
                  <a:lnTo>
                    <a:pt x="1374139" y="143509"/>
                  </a:lnTo>
                  <a:lnTo>
                    <a:pt x="1370330" y="129540"/>
                  </a:lnTo>
                  <a:lnTo>
                    <a:pt x="1360169" y="113029"/>
                  </a:lnTo>
                  <a:lnTo>
                    <a:pt x="1344930" y="101600"/>
                  </a:lnTo>
                  <a:lnTo>
                    <a:pt x="1320800" y="87629"/>
                  </a:lnTo>
                  <a:lnTo>
                    <a:pt x="1292860" y="74929"/>
                  </a:lnTo>
                  <a:lnTo>
                    <a:pt x="1257300" y="63500"/>
                  </a:lnTo>
                  <a:lnTo>
                    <a:pt x="1217930" y="52070"/>
                  </a:lnTo>
                  <a:lnTo>
                    <a:pt x="1174750" y="41909"/>
                  </a:lnTo>
                  <a:lnTo>
                    <a:pt x="1125219" y="33020"/>
                  </a:lnTo>
                  <a:lnTo>
                    <a:pt x="1071880" y="24129"/>
                  </a:lnTo>
                  <a:lnTo>
                    <a:pt x="1016000" y="17779"/>
                  </a:lnTo>
                  <a:lnTo>
                    <a:pt x="955039" y="12700"/>
                  </a:lnTo>
                  <a:lnTo>
                    <a:pt x="892810" y="7620"/>
                  </a:lnTo>
                  <a:lnTo>
                    <a:pt x="826769" y="3809"/>
                  </a:lnTo>
                  <a:lnTo>
                    <a:pt x="687069" y="0"/>
                  </a:lnTo>
                  <a:lnTo>
                    <a:pt x="549910" y="3809"/>
                  </a:lnTo>
                  <a:lnTo>
                    <a:pt x="483869" y="7620"/>
                  </a:lnTo>
                  <a:lnTo>
                    <a:pt x="420369" y="12700"/>
                  </a:lnTo>
                  <a:lnTo>
                    <a:pt x="359410" y="17779"/>
                  </a:lnTo>
                  <a:lnTo>
                    <a:pt x="302260" y="24129"/>
                  </a:lnTo>
                  <a:lnTo>
                    <a:pt x="250189" y="33020"/>
                  </a:lnTo>
                  <a:lnTo>
                    <a:pt x="201930" y="41909"/>
                  </a:lnTo>
                  <a:lnTo>
                    <a:pt x="156210" y="52070"/>
                  </a:lnTo>
                  <a:lnTo>
                    <a:pt x="118110" y="63500"/>
                  </a:lnTo>
                  <a:lnTo>
                    <a:pt x="83819" y="74929"/>
                  </a:lnTo>
                  <a:lnTo>
                    <a:pt x="53339" y="87629"/>
                  </a:lnTo>
                  <a:lnTo>
                    <a:pt x="31750" y="101600"/>
                  </a:lnTo>
                  <a:lnTo>
                    <a:pt x="13969" y="113029"/>
                  </a:lnTo>
                  <a:lnTo>
                    <a:pt x="3810" y="12954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3" name="Freeform 152"/>
            <p:cNvSpPr/>
            <p:nvPr/>
          </p:nvSpPr>
          <p:spPr>
            <a:xfrm>
              <a:off x="4218685" y="4231369"/>
              <a:ext cx="1375408" cy="285010"/>
            </a:xfrm>
            <a:custGeom>
              <a:avLst/>
              <a:gdLst/>
              <a:ahLst/>
              <a:cxnLst/>
              <a:rect l="0" t="0" r="0" b="0"/>
              <a:pathLst>
                <a:path w="1375031" h="283845">
                  <a:moveTo>
                    <a:pt x="0" y="0"/>
                  </a:moveTo>
                  <a:lnTo>
                    <a:pt x="3937" y="14350"/>
                  </a:lnTo>
                  <a:lnTo>
                    <a:pt x="14479" y="28067"/>
                  </a:lnTo>
                  <a:lnTo>
                    <a:pt x="30861" y="42037"/>
                  </a:lnTo>
                  <a:lnTo>
                    <a:pt x="54484" y="54990"/>
                  </a:lnTo>
                  <a:lnTo>
                    <a:pt x="83567" y="67563"/>
                  </a:lnTo>
                  <a:lnTo>
                    <a:pt x="117730" y="79375"/>
                  </a:lnTo>
                  <a:lnTo>
                    <a:pt x="157226" y="90043"/>
                  </a:lnTo>
                  <a:lnTo>
                    <a:pt x="201930" y="100457"/>
                  </a:lnTo>
                  <a:lnTo>
                    <a:pt x="250572" y="109600"/>
                  </a:lnTo>
                  <a:lnTo>
                    <a:pt x="303149" y="117475"/>
                  </a:lnTo>
                  <a:lnTo>
                    <a:pt x="360426" y="124713"/>
                  </a:lnTo>
                  <a:lnTo>
                    <a:pt x="420243" y="130682"/>
                  </a:lnTo>
                  <a:lnTo>
                    <a:pt x="483362" y="135127"/>
                  </a:lnTo>
                  <a:lnTo>
                    <a:pt x="549149" y="138430"/>
                  </a:lnTo>
                  <a:lnTo>
                    <a:pt x="687832" y="141732"/>
                  </a:lnTo>
                  <a:lnTo>
                    <a:pt x="826643" y="138430"/>
                  </a:lnTo>
                  <a:lnTo>
                    <a:pt x="892430" y="135127"/>
                  </a:lnTo>
                  <a:lnTo>
                    <a:pt x="955422" y="130682"/>
                  </a:lnTo>
                  <a:lnTo>
                    <a:pt x="1015238" y="124713"/>
                  </a:lnTo>
                  <a:lnTo>
                    <a:pt x="1071754" y="117475"/>
                  </a:lnTo>
                  <a:lnTo>
                    <a:pt x="1125093" y="109600"/>
                  </a:lnTo>
                  <a:lnTo>
                    <a:pt x="1173735" y="100457"/>
                  </a:lnTo>
                  <a:lnTo>
                    <a:pt x="1218438" y="90043"/>
                  </a:lnTo>
                  <a:lnTo>
                    <a:pt x="1257936" y="79375"/>
                  </a:lnTo>
                  <a:lnTo>
                    <a:pt x="1292099" y="67563"/>
                  </a:lnTo>
                  <a:lnTo>
                    <a:pt x="1321181" y="54990"/>
                  </a:lnTo>
                  <a:lnTo>
                    <a:pt x="1344042" y="42037"/>
                  </a:lnTo>
                  <a:lnTo>
                    <a:pt x="1361186" y="28067"/>
                  </a:lnTo>
                  <a:lnTo>
                    <a:pt x="1371728" y="14350"/>
                  </a:lnTo>
                  <a:lnTo>
                    <a:pt x="1375030" y="0"/>
                  </a:lnTo>
                  <a:lnTo>
                    <a:pt x="1369187" y="38734"/>
                  </a:lnTo>
                  <a:lnTo>
                    <a:pt x="1356615" y="74168"/>
                  </a:lnTo>
                  <a:lnTo>
                    <a:pt x="1338199" y="106299"/>
                  </a:lnTo>
                  <a:lnTo>
                    <a:pt x="1314578" y="135127"/>
                  </a:lnTo>
                  <a:lnTo>
                    <a:pt x="1286130" y="161544"/>
                  </a:lnTo>
                  <a:lnTo>
                    <a:pt x="1252093" y="184531"/>
                  </a:lnTo>
                  <a:lnTo>
                    <a:pt x="1213231" y="204850"/>
                  </a:lnTo>
                  <a:lnTo>
                    <a:pt x="1170432" y="222631"/>
                  </a:lnTo>
                  <a:lnTo>
                    <a:pt x="1122426" y="237744"/>
                  </a:lnTo>
                  <a:lnTo>
                    <a:pt x="1071245" y="250951"/>
                  </a:lnTo>
                  <a:lnTo>
                    <a:pt x="1016000" y="261365"/>
                  </a:lnTo>
                  <a:lnTo>
                    <a:pt x="957454" y="269875"/>
                  </a:lnTo>
                  <a:lnTo>
                    <a:pt x="895605" y="275844"/>
                  </a:lnTo>
                  <a:lnTo>
                    <a:pt x="831216" y="280543"/>
                  </a:lnTo>
                  <a:lnTo>
                    <a:pt x="763524" y="283082"/>
                  </a:lnTo>
                  <a:lnTo>
                    <a:pt x="693801" y="283844"/>
                  </a:lnTo>
                  <a:lnTo>
                    <a:pt x="623443" y="282448"/>
                  </a:lnTo>
                  <a:lnTo>
                    <a:pt x="556261" y="279781"/>
                  </a:lnTo>
                  <a:lnTo>
                    <a:pt x="491236" y="274574"/>
                  </a:lnTo>
                  <a:lnTo>
                    <a:pt x="430023" y="267334"/>
                  </a:lnTo>
                  <a:lnTo>
                    <a:pt x="371475" y="258063"/>
                  </a:lnTo>
                  <a:lnTo>
                    <a:pt x="316357" y="246252"/>
                  </a:lnTo>
                  <a:lnTo>
                    <a:pt x="265049" y="232537"/>
                  </a:lnTo>
                  <a:lnTo>
                    <a:pt x="217043" y="216026"/>
                  </a:lnTo>
                  <a:lnTo>
                    <a:pt x="173482" y="197738"/>
                  </a:lnTo>
                  <a:lnTo>
                    <a:pt x="134240" y="176783"/>
                  </a:lnTo>
                  <a:lnTo>
                    <a:pt x="99949" y="153543"/>
                  </a:lnTo>
                  <a:lnTo>
                    <a:pt x="69597" y="128015"/>
                  </a:lnTo>
                  <a:lnTo>
                    <a:pt x="44069" y="99694"/>
                  </a:lnTo>
                  <a:lnTo>
                    <a:pt x="24385" y="68961"/>
                  </a:lnTo>
                  <a:lnTo>
                    <a:pt x="9272" y="36068"/>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4" name="Freeform 153"/>
            <p:cNvSpPr/>
            <p:nvPr/>
          </p:nvSpPr>
          <p:spPr>
            <a:xfrm>
              <a:off x="4218685" y="4232695"/>
              <a:ext cx="1373947" cy="283684"/>
            </a:xfrm>
            <a:custGeom>
              <a:avLst/>
              <a:gdLst/>
              <a:ahLst/>
              <a:cxnLst/>
              <a:rect l="0" t="0" r="0" b="0"/>
              <a:pathLst>
                <a:path w="1374140" h="283212">
                  <a:moveTo>
                    <a:pt x="0" y="0"/>
                  </a:moveTo>
                  <a:lnTo>
                    <a:pt x="3810" y="12700"/>
                  </a:lnTo>
                  <a:lnTo>
                    <a:pt x="13969" y="26670"/>
                  </a:lnTo>
                  <a:lnTo>
                    <a:pt x="31750" y="40641"/>
                  </a:lnTo>
                  <a:lnTo>
                    <a:pt x="53339" y="54611"/>
                  </a:lnTo>
                  <a:lnTo>
                    <a:pt x="83819" y="67311"/>
                  </a:lnTo>
                  <a:lnTo>
                    <a:pt x="118110" y="77470"/>
                  </a:lnTo>
                  <a:lnTo>
                    <a:pt x="156210" y="90170"/>
                  </a:lnTo>
                  <a:lnTo>
                    <a:pt x="201930" y="100331"/>
                  </a:lnTo>
                  <a:lnTo>
                    <a:pt x="250189" y="109220"/>
                  </a:lnTo>
                  <a:lnTo>
                    <a:pt x="302260" y="115570"/>
                  </a:lnTo>
                  <a:lnTo>
                    <a:pt x="359410" y="124461"/>
                  </a:lnTo>
                  <a:lnTo>
                    <a:pt x="420369" y="129541"/>
                  </a:lnTo>
                  <a:lnTo>
                    <a:pt x="483869" y="134620"/>
                  </a:lnTo>
                  <a:lnTo>
                    <a:pt x="549910" y="137161"/>
                  </a:lnTo>
                  <a:lnTo>
                    <a:pt x="687069" y="139700"/>
                  </a:lnTo>
                  <a:lnTo>
                    <a:pt x="826769" y="137161"/>
                  </a:lnTo>
                  <a:lnTo>
                    <a:pt x="892810" y="134620"/>
                  </a:lnTo>
                  <a:lnTo>
                    <a:pt x="955039" y="129541"/>
                  </a:lnTo>
                  <a:lnTo>
                    <a:pt x="1016000" y="124461"/>
                  </a:lnTo>
                  <a:lnTo>
                    <a:pt x="1071880" y="115570"/>
                  </a:lnTo>
                  <a:lnTo>
                    <a:pt x="1125219" y="109220"/>
                  </a:lnTo>
                  <a:lnTo>
                    <a:pt x="1174750" y="100331"/>
                  </a:lnTo>
                  <a:lnTo>
                    <a:pt x="1217930" y="90170"/>
                  </a:lnTo>
                  <a:lnTo>
                    <a:pt x="1257300" y="77470"/>
                  </a:lnTo>
                  <a:lnTo>
                    <a:pt x="1292860" y="67311"/>
                  </a:lnTo>
                  <a:lnTo>
                    <a:pt x="1320800" y="54611"/>
                  </a:lnTo>
                  <a:lnTo>
                    <a:pt x="1344930" y="40641"/>
                  </a:lnTo>
                  <a:lnTo>
                    <a:pt x="1360169" y="26670"/>
                  </a:lnTo>
                  <a:lnTo>
                    <a:pt x="1370330" y="12700"/>
                  </a:lnTo>
                  <a:lnTo>
                    <a:pt x="1374139" y="0"/>
                  </a:lnTo>
                  <a:lnTo>
                    <a:pt x="1369060" y="38100"/>
                  </a:lnTo>
                  <a:lnTo>
                    <a:pt x="1356360" y="72391"/>
                  </a:lnTo>
                  <a:lnTo>
                    <a:pt x="1337310" y="105411"/>
                  </a:lnTo>
                  <a:lnTo>
                    <a:pt x="1315719" y="134620"/>
                  </a:lnTo>
                  <a:lnTo>
                    <a:pt x="1285239" y="161291"/>
                  </a:lnTo>
                  <a:lnTo>
                    <a:pt x="1252219" y="184150"/>
                  </a:lnTo>
                  <a:lnTo>
                    <a:pt x="1212850" y="204470"/>
                  </a:lnTo>
                  <a:lnTo>
                    <a:pt x="1170939" y="222250"/>
                  </a:lnTo>
                  <a:lnTo>
                    <a:pt x="1121410" y="237491"/>
                  </a:lnTo>
                  <a:lnTo>
                    <a:pt x="1071880" y="250191"/>
                  </a:lnTo>
                  <a:lnTo>
                    <a:pt x="1016000" y="260350"/>
                  </a:lnTo>
                  <a:lnTo>
                    <a:pt x="956310" y="269241"/>
                  </a:lnTo>
                  <a:lnTo>
                    <a:pt x="895350" y="275591"/>
                  </a:lnTo>
                  <a:lnTo>
                    <a:pt x="831850" y="279400"/>
                  </a:lnTo>
                  <a:lnTo>
                    <a:pt x="763269" y="283211"/>
                  </a:lnTo>
                  <a:lnTo>
                    <a:pt x="693419" y="283211"/>
                  </a:lnTo>
                  <a:lnTo>
                    <a:pt x="622300" y="280670"/>
                  </a:lnTo>
                  <a:lnTo>
                    <a:pt x="556260" y="279400"/>
                  </a:lnTo>
                  <a:lnTo>
                    <a:pt x="490219" y="274320"/>
                  </a:lnTo>
                  <a:lnTo>
                    <a:pt x="429260" y="266700"/>
                  </a:lnTo>
                  <a:lnTo>
                    <a:pt x="372110" y="256541"/>
                  </a:lnTo>
                  <a:lnTo>
                    <a:pt x="316230" y="246381"/>
                  </a:lnTo>
                  <a:lnTo>
                    <a:pt x="264160" y="232411"/>
                  </a:lnTo>
                  <a:lnTo>
                    <a:pt x="217169" y="214631"/>
                  </a:lnTo>
                  <a:lnTo>
                    <a:pt x="173989" y="198120"/>
                  </a:lnTo>
                  <a:lnTo>
                    <a:pt x="133350" y="176531"/>
                  </a:lnTo>
                  <a:lnTo>
                    <a:pt x="99060" y="152400"/>
                  </a:lnTo>
                  <a:lnTo>
                    <a:pt x="69850" y="128270"/>
                  </a:lnTo>
                  <a:lnTo>
                    <a:pt x="43180" y="99061"/>
                  </a:lnTo>
                  <a:lnTo>
                    <a:pt x="24130" y="67311"/>
                  </a:lnTo>
                  <a:lnTo>
                    <a:pt x="8889" y="35561"/>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5" name="Freeform 154"/>
            <p:cNvSpPr/>
            <p:nvPr/>
          </p:nvSpPr>
          <p:spPr>
            <a:xfrm>
              <a:off x="4344387" y="4186297"/>
              <a:ext cx="1140083" cy="186914"/>
            </a:xfrm>
            <a:custGeom>
              <a:avLst/>
              <a:gdLst/>
              <a:ahLst/>
              <a:cxnLst/>
              <a:rect l="0" t="0" r="0" b="0"/>
              <a:pathLst>
                <a:path w="1140715" h="187200">
                  <a:moveTo>
                    <a:pt x="3811" y="117094"/>
                  </a:moveTo>
                  <a:lnTo>
                    <a:pt x="11812" y="106426"/>
                  </a:lnTo>
                  <a:lnTo>
                    <a:pt x="23623" y="96012"/>
                  </a:lnTo>
                  <a:lnTo>
                    <a:pt x="40006" y="84836"/>
                  </a:lnTo>
                  <a:lnTo>
                    <a:pt x="60325" y="74296"/>
                  </a:lnTo>
                  <a:lnTo>
                    <a:pt x="85344" y="63881"/>
                  </a:lnTo>
                  <a:lnTo>
                    <a:pt x="114300" y="53975"/>
                  </a:lnTo>
                  <a:lnTo>
                    <a:pt x="147829" y="44069"/>
                  </a:lnTo>
                  <a:lnTo>
                    <a:pt x="185294" y="34799"/>
                  </a:lnTo>
                  <a:lnTo>
                    <a:pt x="227331" y="26290"/>
                  </a:lnTo>
                  <a:lnTo>
                    <a:pt x="274194" y="19178"/>
                  </a:lnTo>
                  <a:lnTo>
                    <a:pt x="325248" y="12574"/>
                  </a:lnTo>
                  <a:lnTo>
                    <a:pt x="380619" y="7367"/>
                  </a:lnTo>
                  <a:lnTo>
                    <a:pt x="440437" y="3303"/>
                  </a:lnTo>
                  <a:lnTo>
                    <a:pt x="504825" y="762"/>
                  </a:lnTo>
                  <a:lnTo>
                    <a:pt x="573913" y="0"/>
                  </a:lnTo>
                  <a:lnTo>
                    <a:pt x="642367" y="1398"/>
                  </a:lnTo>
                  <a:lnTo>
                    <a:pt x="707390" y="4065"/>
                  </a:lnTo>
                  <a:lnTo>
                    <a:pt x="767207" y="7874"/>
                  </a:lnTo>
                  <a:lnTo>
                    <a:pt x="823214" y="13843"/>
                  </a:lnTo>
                  <a:lnTo>
                    <a:pt x="874395" y="20448"/>
                  </a:lnTo>
                  <a:lnTo>
                    <a:pt x="921258" y="28449"/>
                  </a:lnTo>
                  <a:lnTo>
                    <a:pt x="963295" y="36957"/>
                  </a:lnTo>
                  <a:lnTo>
                    <a:pt x="1001395" y="46101"/>
                  </a:lnTo>
                  <a:lnTo>
                    <a:pt x="1034288" y="55880"/>
                  </a:lnTo>
                  <a:lnTo>
                    <a:pt x="1063118" y="66422"/>
                  </a:lnTo>
                  <a:lnTo>
                    <a:pt x="1087501" y="76328"/>
                  </a:lnTo>
                  <a:lnTo>
                    <a:pt x="1107187" y="86106"/>
                  </a:lnTo>
                  <a:lnTo>
                    <a:pt x="1122300" y="96012"/>
                  </a:lnTo>
                  <a:lnTo>
                    <a:pt x="1133475" y="105918"/>
                  </a:lnTo>
                  <a:lnTo>
                    <a:pt x="1139444" y="114428"/>
                  </a:lnTo>
                  <a:lnTo>
                    <a:pt x="1140714" y="122301"/>
                  </a:lnTo>
                  <a:lnTo>
                    <a:pt x="1090804" y="136017"/>
                  </a:lnTo>
                  <a:lnTo>
                    <a:pt x="1032892" y="149225"/>
                  </a:lnTo>
                  <a:lnTo>
                    <a:pt x="968502" y="160274"/>
                  </a:lnTo>
                  <a:lnTo>
                    <a:pt x="896875" y="169546"/>
                  </a:lnTo>
                  <a:lnTo>
                    <a:pt x="819913" y="177547"/>
                  </a:lnTo>
                  <a:lnTo>
                    <a:pt x="738379" y="182754"/>
                  </a:lnTo>
                  <a:lnTo>
                    <a:pt x="652273" y="186563"/>
                  </a:lnTo>
                  <a:lnTo>
                    <a:pt x="562102" y="187199"/>
                  </a:lnTo>
                  <a:lnTo>
                    <a:pt x="476631" y="186563"/>
                  </a:lnTo>
                  <a:lnTo>
                    <a:pt x="393827" y="183388"/>
                  </a:lnTo>
                  <a:lnTo>
                    <a:pt x="314833" y="178055"/>
                  </a:lnTo>
                  <a:lnTo>
                    <a:pt x="240538" y="170942"/>
                  </a:lnTo>
                  <a:lnTo>
                    <a:pt x="171450" y="162434"/>
                  </a:lnTo>
                  <a:lnTo>
                    <a:pt x="107696" y="151766"/>
                  </a:lnTo>
                  <a:lnTo>
                    <a:pt x="50546" y="140717"/>
                  </a:lnTo>
                  <a:lnTo>
                    <a:pt x="0" y="127509"/>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6" name="Freeform 155"/>
            <p:cNvSpPr/>
            <p:nvPr/>
          </p:nvSpPr>
          <p:spPr>
            <a:xfrm>
              <a:off x="4342924" y="4187623"/>
              <a:ext cx="1141546" cy="185588"/>
            </a:xfrm>
            <a:custGeom>
              <a:avLst/>
              <a:gdLst/>
              <a:ahLst/>
              <a:cxnLst/>
              <a:rect l="0" t="0" r="0" b="0"/>
              <a:pathLst>
                <a:path w="1141730" h="185420">
                  <a:moveTo>
                    <a:pt x="0" y="127000"/>
                  </a:moveTo>
                  <a:lnTo>
                    <a:pt x="50800" y="140969"/>
                  </a:lnTo>
                  <a:lnTo>
                    <a:pt x="107950" y="151130"/>
                  </a:lnTo>
                  <a:lnTo>
                    <a:pt x="172720" y="161289"/>
                  </a:lnTo>
                  <a:lnTo>
                    <a:pt x="242570" y="170180"/>
                  </a:lnTo>
                  <a:lnTo>
                    <a:pt x="314959" y="177800"/>
                  </a:lnTo>
                  <a:lnTo>
                    <a:pt x="394970" y="182880"/>
                  </a:lnTo>
                  <a:lnTo>
                    <a:pt x="477520" y="185419"/>
                  </a:lnTo>
                  <a:lnTo>
                    <a:pt x="562609" y="185419"/>
                  </a:lnTo>
                  <a:lnTo>
                    <a:pt x="652779" y="185419"/>
                  </a:lnTo>
                  <a:lnTo>
                    <a:pt x="740409" y="182880"/>
                  </a:lnTo>
                  <a:lnTo>
                    <a:pt x="821690" y="177800"/>
                  </a:lnTo>
                  <a:lnTo>
                    <a:pt x="897890" y="168910"/>
                  </a:lnTo>
                  <a:lnTo>
                    <a:pt x="970279" y="160019"/>
                  </a:lnTo>
                  <a:lnTo>
                    <a:pt x="1033779" y="147319"/>
                  </a:lnTo>
                  <a:lnTo>
                    <a:pt x="1090929" y="135889"/>
                  </a:lnTo>
                  <a:lnTo>
                    <a:pt x="1141729" y="121919"/>
                  </a:lnTo>
                  <a:lnTo>
                    <a:pt x="1140459" y="113030"/>
                  </a:lnTo>
                  <a:lnTo>
                    <a:pt x="1135379" y="105410"/>
                  </a:lnTo>
                  <a:lnTo>
                    <a:pt x="1122679" y="95250"/>
                  </a:lnTo>
                  <a:lnTo>
                    <a:pt x="1108709" y="85089"/>
                  </a:lnTo>
                  <a:lnTo>
                    <a:pt x="1088390" y="76200"/>
                  </a:lnTo>
                  <a:lnTo>
                    <a:pt x="1064259" y="66039"/>
                  </a:lnTo>
                  <a:lnTo>
                    <a:pt x="1036320" y="55880"/>
                  </a:lnTo>
                  <a:lnTo>
                    <a:pt x="1003300" y="45719"/>
                  </a:lnTo>
                  <a:lnTo>
                    <a:pt x="963929" y="36830"/>
                  </a:lnTo>
                  <a:lnTo>
                    <a:pt x="923290" y="27939"/>
                  </a:lnTo>
                  <a:lnTo>
                    <a:pt x="876300" y="19050"/>
                  </a:lnTo>
                  <a:lnTo>
                    <a:pt x="822959" y="13969"/>
                  </a:lnTo>
                  <a:lnTo>
                    <a:pt x="768350" y="6350"/>
                  </a:lnTo>
                  <a:lnTo>
                    <a:pt x="708659" y="3810"/>
                  </a:lnTo>
                  <a:lnTo>
                    <a:pt x="642620" y="0"/>
                  </a:lnTo>
                  <a:lnTo>
                    <a:pt x="575309" y="0"/>
                  </a:lnTo>
                  <a:lnTo>
                    <a:pt x="505459" y="0"/>
                  </a:lnTo>
                  <a:lnTo>
                    <a:pt x="440690" y="3810"/>
                  </a:lnTo>
                  <a:lnTo>
                    <a:pt x="382270" y="6350"/>
                  </a:lnTo>
                  <a:lnTo>
                    <a:pt x="326390" y="12700"/>
                  </a:lnTo>
                  <a:lnTo>
                    <a:pt x="275590" y="19050"/>
                  </a:lnTo>
                  <a:lnTo>
                    <a:pt x="228600" y="25400"/>
                  </a:lnTo>
                  <a:lnTo>
                    <a:pt x="186690" y="34289"/>
                  </a:lnTo>
                  <a:lnTo>
                    <a:pt x="148590" y="43180"/>
                  </a:lnTo>
                  <a:lnTo>
                    <a:pt x="115570" y="53339"/>
                  </a:lnTo>
                  <a:lnTo>
                    <a:pt x="86359" y="62230"/>
                  </a:lnTo>
                  <a:lnTo>
                    <a:pt x="60959" y="72389"/>
                  </a:lnTo>
                  <a:lnTo>
                    <a:pt x="40640" y="83819"/>
                  </a:lnTo>
                  <a:lnTo>
                    <a:pt x="25400" y="95250"/>
                  </a:lnTo>
                  <a:lnTo>
                    <a:pt x="12700" y="105410"/>
                  </a:lnTo>
                  <a:lnTo>
                    <a:pt x="3809" y="116839"/>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157" name="Straight Connector 156"/>
            <p:cNvCxnSpPr/>
            <p:nvPr/>
          </p:nvCxnSpPr>
          <p:spPr>
            <a:xfrm flipH="1">
              <a:off x="4914428" y="1904893"/>
              <a:ext cx="35079" cy="2451084"/>
            </a:xfrm>
            <a:prstGeom prst="line">
              <a:avLst/>
            </a:prstGeom>
            <a:ln w="254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58" name="Freeform 157"/>
            <p:cNvSpPr/>
            <p:nvPr/>
          </p:nvSpPr>
          <p:spPr>
            <a:xfrm>
              <a:off x="4225993" y="2217741"/>
              <a:ext cx="1368100" cy="1987115"/>
            </a:xfrm>
            <a:custGeom>
              <a:avLst/>
              <a:gdLst/>
              <a:ahLst/>
              <a:cxnLst/>
              <a:rect l="0" t="0" r="0" b="0"/>
              <a:pathLst>
                <a:path w="1369061" h="1987551">
                  <a:moveTo>
                    <a:pt x="1369060" y="1979930"/>
                  </a:moveTo>
                  <a:lnTo>
                    <a:pt x="726439" y="0"/>
                  </a:lnTo>
                  <a:lnTo>
                    <a:pt x="0" y="1987550"/>
                  </a:lnTo>
                </a:path>
              </a:pathLst>
            </a:custGeom>
            <a:ln w="34798"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defTabSz="1067745" fontAlgn="auto">
                <a:spcBef>
                  <a:spcPts val="0"/>
                </a:spcBef>
                <a:spcAft>
                  <a:spcPts val="0"/>
                </a:spcAft>
                <a:defRPr/>
              </a:pPr>
              <a:endParaRPr lang="en-US"/>
            </a:p>
          </p:txBody>
        </p:sp>
        <p:sp>
          <p:nvSpPr>
            <p:cNvPr id="159" name="Freeform 158"/>
            <p:cNvSpPr/>
            <p:nvPr/>
          </p:nvSpPr>
          <p:spPr>
            <a:xfrm>
              <a:off x="6773641" y="1892962"/>
              <a:ext cx="2923" cy="5303"/>
            </a:xfrm>
            <a:custGeom>
              <a:avLst/>
              <a:gdLst/>
              <a:ahLst/>
              <a:cxnLst/>
              <a:rect l="0" t="0" r="0" b="0"/>
              <a:pathLst>
                <a:path w="2540" h="5970">
                  <a:moveTo>
                    <a:pt x="0" y="5969"/>
                  </a:moveTo>
                  <a:lnTo>
                    <a:pt x="0" y="0"/>
                  </a:lnTo>
                  <a:lnTo>
                    <a:pt x="2539" y="4572"/>
                  </a:lnTo>
                  <a:close/>
                </a:path>
              </a:pathLst>
            </a:custGeom>
            <a:solidFill>
              <a:srgbClr val="E1E1E1"/>
            </a:solidFill>
            <a:ln w="0" cap="flat" cmpd="sng" algn="ctr">
              <a:solidFill>
                <a:srgbClr val="E1E1E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0" name="Freeform 159"/>
            <p:cNvSpPr/>
            <p:nvPr/>
          </p:nvSpPr>
          <p:spPr>
            <a:xfrm>
              <a:off x="6773641" y="1806797"/>
              <a:ext cx="39464" cy="91468"/>
            </a:xfrm>
            <a:custGeom>
              <a:avLst/>
              <a:gdLst/>
              <a:ahLst/>
              <a:cxnLst/>
              <a:rect l="0" t="0" r="0" b="0"/>
              <a:pathLst>
                <a:path w="39498" h="90551">
                  <a:moveTo>
                    <a:pt x="2539" y="90550"/>
                  </a:moveTo>
                  <a:lnTo>
                    <a:pt x="0" y="86106"/>
                  </a:lnTo>
                  <a:lnTo>
                    <a:pt x="0" y="0"/>
                  </a:lnTo>
                  <a:lnTo>
                    <a:pt x="39497" y="70992"/>
                  </a:lnTo>
                  <a:lnTo>
                    <a:pt x="30225" y="75438"/>
                  </a:lnTo>
                  <a:close/>
                </a:path>
              </a:pathLst>
            </a:custGeom>
            <a:solidFill>
              <a:srgbClr val="DDDDDD"/>
            </a:solidFill>
            <a:ln w="0" cap="flat" cmpd="sng" algn="ctr">
              <a:solidFill>
                <a:srgbClr val="DDDDD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1" name="Freeform 160"/>
            <p:cNvSpPr/>
            <p:nvPr/>
          </p:nvSpPr>
          <p:spPr>
            <a:xfrm>
              <a:off x="6773641" y="1720631"/>
              <a:ext cx="77467" cy="157750"/>
            </a:xfrm>
            <a:custGeom>
              <a:avLst/>
              <a:gdLst/>
              <a:ahLst/>
              <a:cxnLst/>
              <a:rect l="0" t="0" r="0" b="0"/>
              <a:pathLst>
                <a:path w="77598" h="156973">
                  <a:moveTo>
                    <a:pt x="39497" y="156972"/>
                  </a:moveTo>
                  <a:lnTo>
                    <a:pt x="0" y="85980"/>
                  </a:lnTo>
                  <a:lnTo>
                    <a:pt x="0" y="0"/>
                  </a:lnTo>
                  <a:lnTo>
                    <a:pt x="77597" y="139193"/>
                  </a:lnTo>
                  <a:lnTo>
                    <a:pt x="62484" y="145796"/>
                  </a:lnTo>
                  <a:close/>
                </a:path>
              </a:pathLst>
            </a:custGeom>
            <a:solidFill>
              <a:srgbClr val="DADADA"/>
            </a:solidFill>
            <a:ln w="0" cap="flat" cmpd="sng" algn="ctr">
              <a:solidFill>
                <a:srgbClr val="DADAD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2" name="Freeform 161"/>
            <p:cNvSpPr/>
            <p:nvPr/>
          </p:nvSpPr>
          <p:spPr>
            <a:xfrm>
              <a:off x="6773641" y="1635791"/>
              <a:ext cx="116932" cy="224031"/>
            </a:xfrm>
            <a:custGeom>
              <a:avLst/>
              <a:gdLst/>
              <a:ahLst/>
              <a:cxnLst/>
              <a:rect l="0" t="0" r="0" b="0"/>
              <a:pathLst>
                <a:path w="117094" h="224792">
                  <a:moveTo>
                    <a:pt x="77597" y="224791"/>
                  </a:moveTo>
                  <a:lnTo>
                    <a:pt x="0" y="85598"/>
                  </a:lnTo>
                  <a:lnTo>
                    <a:pt x="0" y="0"/>
                  </a:lnTo>
                  <a:lnTo>
                    <a:pt x="117093" y="208916"/>
                  </a:lnTo>
                  <a:lnTo>
                    <a:pt x="96012" y="216790"/>
                  </a:lnTo>
                  <a:close/>
                </a:path>
              </a:pathLst>
            </a:custGeom>
            <a:solidFill>
              <a:srgbClr val="D7D7D7"/>
            </a:solidFill>
            <a:ln w="0" cap="flat" cmpd="sng" algn="ctr">
              <a:solidFill>
                <a:srgbClr val="D7D7D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3" name="Freeform 162"/>
            <p:cNvSpPr/>
            <p:nvPr/>
          </p:nvSpPr>
          <p:spPr>
            <a:xfrm>
              <a:off x="6773641" y="1554928"/>
              <a:ext cx="157858" cy="288987"/>
            </a:xfrm>
            <a:custGeom>
              <a:avLst/>
              <a:gdLst/>
              <a:ahLst/>
              <a:cxnLst/>
              <a:rect l="0" t="0" r="0" b="0"/>
              <a:pathLst>
                <a:path w="157735" h="290197">
                  <a:moveTo>
                    <a:pt x="117093" y="290196"/>
                  </a:moveTo>
                  <a:lnTo>
                    <a:pt x="0" y="80646"/>
                  </a:lnTo>
                  <a:lnTo>
                    <a:pt x="0" y="0"/>
                  </a:lnTo>
                  <a:lnTo>
                    <a:pt x="2539" y="0"/>
                  </a:lnTo>
                  <a:lnTo>
                    <a:pt x="157734" y="276480"/>
                  </a:lnTo>
                  <a:lnTo>
                    <a:pt x="131445" y="284989"/>
                  </a:lnTo>
                  <a:close/>
                </a:path>
              </a:pathLst>
            </a:custGeom>
            <a:solidFill>
              <a:srgbClr val="D3D3D3"/>
            </a:solidFill>
            <a:ln w="0" cap="flat" cmpd="sng" algn="ctr">
              <a:solidFill>
                <a:srgbClr val="D3D3D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4" name="Freeform 163"/>
            <p:cNvSpPr/>
            <p:nvPr/>
          </p:nvSpPr>
          <p:spPr>
            <a:xfrm>
              <a:off x="6776565" y="1554928"/>
              <a:ext cx="195860" cy="275730"/>
            </a:xfrm>
            <a:custGeom>
              <a:avLst/>
              <a:gdLst/>
              <a:ahLst/>
              <a:cxnLst/>
              <a:rect l="0" t="0" r="0" b="0"/>
              <a:pathLst>
                <a:path w="196089" h="275972">
                  <a:moveTo>
                    <a:pt x="155195" y="275971"/>
                  </a:moveTo>
                  <a:lnTo>
                    <a:pt x="0" y="0"/>
                  </a:lnTo>
                  <a:lnTo>
                    <a:pt x="48007" y="0"/>
                  </a:lnTo>
                  <a:lnTo>
                    <a:pt x="196088" y="262762"/>
                  </a:lnTo>
                  <a:close/>
                </a:path>
              </a:pathLst>
            </a:custGeom>
            <a:solidFill>
              <a:srgbClr val="D0D0D0"/>
            </a:solidFill>
            <a:ln w="0" cap="flat" cmpd="sng" algn="ctr">
              <a:solidFill>
                <a:srgbClr val="D0D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5" name="Freeform 164"/>
            <p:cNvSpPr/>
            <p:nvPr/>
          </p:nvSpPr>
          <p:spPr>
            <a:xfrm>
              <a:off x="6823337" y="1554928"/>
              <a:ext cx="190014" cy="262474"/>
            </a:xfrm>
            <a:custGeom>
              <a:avLst/>
              <a:gdLst/>
              <a:ahLst/>
              <a:cxnLst/>
              <a:rect l="0" t="0" r="0" b="0"/>
              <a:pathLst>
                <a:path w="189484" h="262763">
                  <a:moveTo>
                    <a:pt x="147446" y="262762"/>
                  </a:moveTo>
                  <a:lnTo>
                    <a:pt x="0" y="0"/>
                  </a:lnTo>
                  <a:lnTo>
                    <a:pt x="48005" y="0"/>
                  </a:lnTo>
                  <a:lnTo>
                    <a:pt x="189483" y="252349"/>
                  </a:lnTo>
                  <a:lnTo>
                    <a:pt x="154051" y="260858"/>
                  </a:lnTo>
                  <a:close/>
                </a:path>
              </a:pathLst>
            </a:custGeom>
            <a:solidFill>
              <a:srgbClr val="CDCDCD"/>
            </a:solidFill>
            <a:ln w="0" cap="flat" cmpd="sng" algn="ctr">
              <a:solidFill>
                <a:srgbClr val="CDCDC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6" name="Freeform 165"/>
            <p:cNvSpPr/>
            <p:nvPr/>
          </p:nvSpPr>
          <p:spPr>
            <a:xfrm>
              <a:off x="6871571" y="1554928"/>
              <a:ext cx="184167" cy="251869"/>
            </a:xfrm>
            <a:custGeom>
              <a:avLst/>
              <a:gdLst/>
              <a:ahLst/>
              <a:cxnLst/>
              <a:rect l="0" t="0" r="0" b="0"/>
              <a:pathLst>
                <a:path w="183643" h="252350">
                  <a:moveTo>
                    <a:pt x="141478" y="252349"/>
                  </a:moveTo>
                  <a:lnTo>
                    <a:pt x="0" y="0"/>
                  </a:lnTo>
                  <a:lnTo>
                    <a:pt x="48134" y="0"/>
                  </a:lnTo>
                  <a:lnTo>
                    <a:pt x="183642" y="241808"/>
                  </a:lnTo>
                  <a:close/>
                </a:path>
              </a:pathLst>
            </a:custGeom>
            <a:solidFill>
              <a:srgbClr val="CACACA"/>
            </a:solidFill>
            <a:ln w="0" cap="flat" cmpd="sng" algn="ctr">
              <a:solidFill>
                <a:srgbClr val="CACAC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7" name="Freeform 166"/>
            <p:cNvSpPr/>
            <p:nvPr/>
          </p:nvSpPr>
          <p:spPr>
            <a:xfrm>
              <a:off x="6919806" y="1554928"/>
              <a:ext cx="179782" cy="241264"/>
            </a:xfrm>
            <a:custGeom>
              <a:avLst/>
              <a:gdLst/>
              <a:ahLst/>
              <a:cxnLst/>
              <a:rect l="0" t="0" r="0" b="0"/>
              <a:pathLst>
                <a:path w="178816" h="241809">
                  <a:moveTo>
                    <a:pt x="135508" y="241808"/>
                  </a:moveTo>
                  <a:lnTo>
                    <a:pt x="0" y="0"/>
                  </a:lnTo>
                  <a:lnTo>
                    <a:pt x="48005" y="0"/>
                  </a:lnTo>
                  <a:lnTo>
                    <a:pt x="178815" y="233299"/>
                  </a:lnTo>
                  <a:close/>
                </a:path>
              </a:pathLst>
            </a:custGeom>
            <a:solidFill>
              <a:srgbClr val="C6C6C6"/>
            </a:solidFill>
            <a:ln w="0" cap="flat" cmpd="sng" algn="ctr">
              <a:solidFill>
                <a:srgbClr val="C6C6C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8" name="Freeform 167"/>
            <p:cNvSpPr/>
            <p:nvPr/>
          </p:nvSpPr>
          <p:spPr>
            <a:xfrm>
              <a:off x="6968040" y="1554928"/>
              <a:ext cx="173936" cy="231984"/>
            </a:xfrm>
            <a:custGeom>
              <a:avLst/>
              <a:gdLst/>
              <a:ahLst/>
              <a:cxnLst/>
              <a:rect l="0" t="0" r="0" b="0"/>
              <a:pathLst>
                <a:path w="173611" h="233047">
                  <a:moveTo>
                    <a:pt x="130048" y="233046"/>
                  </a:moveTo>
                  <a:lnTo>
                    <a:pt x="0" y="0"/>
                  </a:lnTo>
                  <a:lnTo>
                    <a:pt x="48007" y="0"/>
                  </a:lnTo>
                  <a:lnTo>
                    <a:pt x="173610" y="224537"/>
                  </a:lnTo>
                  <a:lnTo>
                    <a:pt x="168148" y="225933"/>
                  </a:lnTo>
                  <a:close/>
                </a:path>
              </a:pathLst>
            </a:custGeom>
            <a:solidFill>
              <a:srgbClr val="C3C3C3"/>
            </a:solidFill>
            <a:ln w="0" cap="flat" cmpd="sng" algn="ctr">
              <a:solidFill>
                <a:srgbClr val="C3C3C3"/>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9" name="Freeform 168"/>
            <p:cNvSpPr/>
            <p:nvPr/>
          </p:nvSpPr>
          <p:spPr>
            <a:xfrm>
              <a:off x="7016274" y="1554928"/>
              <a:ext cx="169551" cy="225357"/>
            </a:xfrm>
            <a:custGeom>
              <a:avLst/>
              <a:gdLst/>
              <a:ahLst/>
              <a:cxnLst/>
              <a:rect l="0" t="0" r="0" b="0"/>
              <a:pathLst>
                <a:path w="170307" h="224791">
                  <a:moveTo>
                    <a:pt x="126111" y="224790"/>
                  </a:moveTo>
                  <a:lnTo>
                    <a:pt x="0" y="0"/>
                  </a:lnTo>
                  <a:lnTo>
                    <a:pt x="48514" y="0"/>
                  </a:lnTo>
                  <a:lnTo>
                    <a:pt x="170306" y="218186"/>
                  </a:lnTo>
                  <a:close/>
                </a:path>
              </a:pathLst>
            </a:custGeom>
            <a:solidFill>
              <a:srgbClr val="C0C0C0"/>
            </a:solidFill>
            <a:ln w="0" cap="flat" cmpd="sng" algn="ctr">
              <a:solidFill>
                <a:srgbClr val="C0C0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0" name="Freeform 169"/>
            <p:cNvSpPr/>
            <p:nvPr/>
          </p:nvSpPr>
          <p:spPr>
            <a:xfrm>
              <a:off x="7064508" y="1554928"/>
              <a:ext cx="166628" cy="218728"/>
            </a:xfrm>
            <a:custGeom>
              <a:avLst/>
              <a:gdLst/>
              <a:ahLst/>
              <a:cxnLst/>
              <a:rect l="0" t="0" r="0" b="0"/>
              <a:pathLst>
                <a:path w="166372" h="218187">
                  <a:moveTo>
                    <a:pt x="122301" y="218186"/>
                  </a:moveTo>
                  <a:lnTo>
                    <a:pt x="0" y="0"/>
                  </a:lnTo>
                  <a:lnTo>
                    <a:pt x="48007" y="0"/>
                  </a:lnTo>
                  <a:lnTo>
                    <a:pt x="166371" y="211581"/>
                  </a:lnTo>
                  <a:lnTo>
                    <a:pt x="156337" y="212216"/>
                  </a:lnTo>
                  <a:close/>
                </a:path>
              </a:pathLst>
            </a:custGeom>
            <a:solidFill>
              <a:srgbClr val="BCBCBC"/>
            </a:solidFill>
            <a:ln w="0" cap="flat" cmpd="sng" algn="ctr">
              <a:solidFill>
                <a:srgbClr val="BCBCB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1" name="Freeform 170"/>
            <p:cNvSpPr/>
            <p:nvPr/>
          </p:nvSpPr>
          <p:spPr>
            <a:xfrm>
              <a:off x="7112743" y="1554928"/>
              <a:ext cx="163704" cy="212100"/>
            </a:xfrm>
            <a:custGeom>
              <a:avLst/>
              <a:gdLst/>
              <a:ahLst/>
              <a:cxnLst/>
              <a:rect l="0" t="0" r="0" b="0"/>
              <a:pathLst>
                <a:path w="163197" h="211582">
                  <a:moveTo>
                    <a:pt x="118492" y="211581"/>
                  </a:moveTo>
                  <a:lnTo>
                    <a:pt x="0" y="0"/>
                  </a:lnTo>
                  <a:lnTo>
                    <a:pt x="48007" y="0"/>
                  </a:lnTo>
                  <a:lnTo>
                    <a:pt x="163196" y="206247"/>
                  </a:lnTo>
                  <a:close/>
                </a:path>
              </a:pathLst>
            </a:custGeom>
            <a:solidFill>
              <a:srgbClr val="B9B9B9"/>
            </a:solidFill>
            <a:ln w="0" cap="flat" cmpd="sng" algn="ctr">
              <a:solidFill>
                <a:srgbClr val="B9B9B9"/>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2" name="Freeform 171"/>
            <p:cNvSpPr/>
            <p:nvPr/>
          </p:nvSpPr>
          <p:spPr>
            <a:xfrm>
              <a:off x="7160977" y="1554928"/>
              <a:ext cx="160781" cy="206798"/>
            </a:xfrm>
            <a:custGeom>
              <a:avLst/>
              <a:gdLst/>
              <a:ahLst/>
              <a:cxnLst/>
              <a:rect l="0" t="0" r="0" b="0"/>
              <a:pathLst>
                <a:path w="160402" h="206248">
                  <a:moveTo>
                    <a:pt x="115189" y="206247"/>
                  </a:moveTo>
                  <a:lnTo>
                    <a:pt x="0" y="0"/>
                  </a:lnTo>
                  <a:lnTo>
                    <a:pt x="48005" y="0"/>
                  </a:lnTo>
                  <a:lnTo>
                    <a:pt x="160401" y="201040"/>
                  </a:lnTo>
                  <a:lnTo>
                    <a:pt x="147447" y="202311"/>
                  </a:lnTo>
                  <a:close/>
                </a:path>
              </a:pathLst>
            </a:custGeom>
            <a:solidFill>
              <a:srgbClr val="B6B6B6"/>
            </a:solidFill>
            <a:ln w="0" cap="flat" cmpd="sng" algn="ctr">
              <a:solidFill>
                <a:srgbClr val="B6B6B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3" name="Freeform 172"/>
            <p:cNvSpPr/>
            <p:nvPr/>
          </p:nvSpPr>
          <p:spPr>
            <a:xfrm>
              <a:off x="7207749" y="1554928"/>
              <a:ext cx="159320" cy="201495"/>
            </a:xfrm>
            <a:custGeom>
              <a:avLst/>
              <a:gdLst/>
              <a:ahLst/>
              <a:cxnLst/>
              <a:rect l="0" t="0" r="0" b="0"/>
              <a:pathLst>
                <a:path w="158497" h="201041">
                  <a:moveTo>
                    <a:pt x="113031" y="201040"/>
                  </a:moveTo>
                  <a:lnTo>
                    <a:pt x="0" y="0"/>
                  </a:lnTo>
                  <a:lnTo>
                    <a:pt x="48007" y="0"/>
                  </a:lnTo>
                  <a:lnTo>
                    <a:pt x="158496" y="197103"/>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4" name="Freeform 173"/>
            <p:cNvSpPr/>
            <p:nvPr/>
          </p:nvSpPr>
          <p:spPr>
            <a:xfrm>
              <a:off x="7255984" y="1554928"/>
              <a:ext cx="157858" cy="197518"/>
            </a:xfrm>
            <a:custGeom>
              <a:avLst/>
              <a:gdLst/>
              <a:ahLst/>
              <a:cxnLst/>
              <a:rect l="0" t="0" r="0" b="0"/>
              <a:pathLst>
                <a:path w="156591" h="197104">
                  <a:moveTo>
                    <a:pt x="110490" y="197103"/>
                  </a:moveTo>
                  <a:lnTo>
                    <a:pt x="0" y="0"/>
                  </a:lnTo>
                  <a:lnTo>
                    <a:pt x="48132" y="0"/>
                  </a:lnTo>
                  <a:lnTo>
                    <a:pt x="156590" y="193802"/>
                  </a:lnTo>
                  <a:lnTo>
                    <a:pt x="140842" y="194437"/>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5" name="Freeform 174"/>
            <p:cNvSpPr/>
            <p:nvPr/>
          </p:nvSpPr>
          <p:spPr>
            <a:xfrm>
              <a:off x="7304218" y="1554928"/>
              <a:ext cx="154934" cy="193542"/>
            </a:xfrm>
            <a:custGeom>
              <a:avLst/>
              <a:gdLst/>
              <a:ahLst/>
              <a:cxnLst/>
              <a:rect l="0" t="0" r="0" b="0"/>
              <a:pathLst>
                <a:path w="155196" h="193803">
                  <a:moveTo>
                    <a:pt x="108585" y="193802"/>
                  </a:moveTo>
                  <a:lnTo>
                    <a:pt x="0" y="0"/>
                  </a:lnTo>
                  <a:lnTo>
                    <a:pt x="48007" y="0"/>
                  </a:lnTo>
                  <a:lnTo>
                    <a:pt x="155195" y="191008"/>
                  </a:lnTo>
                  <a:close/>
                </a:path>
              </a:pathLst>
            </a:custGeom>
            <a:solidFill>
              <a:srgbClr val="ACACAC"/>
            </a:solidFill>
            <a:ln w="0" cap="flat" cmpd="sng" algn="ctr">
              <a:solidFill>
                <a:srgbClr val="ACACAC"/>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6" name="Freeform 175"/>
            <p:cNvSpPr/>
            <p:nvPr/>
          </p:nvSpPr>
          <p:spPr>
            <a:xfrm>
              <a:off x="7352453" y="1554928"/>
              <a:ext cx="153472" cy="190890"/>
            </a:xfrm>
            <a:custGeom>
              <a:avLst/>
              <a:gdLst/>
              <a:ahLst/>
              <a:cxnLst/>
              <a:rect l="0" t="0" r="0" b="0"/>
              <a:pathLst>
                <a:path w="154052" h="190500">
                  <a:moveTo>
                    <a:pt x="107188" y="190499"/>
                  </a:moveTo>
                  <a:lnTo>
                    <a:pt x="0" y="0"/>
                  </a:lnTo>
                  <a:lnTo>
                    <a:pt x="48005" y="0"/>
                  </a:lnTo>
                  <a:lnTo>
                    <a:pt x="154051" y="187833"/>
                  </a:lnTo>
                  <a:lnTo>
                    <a:pt x="135509" y="189230"/>
                  </a:lnTo>
                  <a:close/>
                </a:path>
              </a:pathLst>
            </a:custGeom>
            <a:solidFill>
              <a:srgbClr val="A8A8A8"/>
            </a:solidFill>
            <a:ln w="0" cap="flat" cmpd="sng" algn="ctr">
              <a:solidFill>
                <a:srgbClr val="A8A8A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7" name="Freeform 176"/>
            <p:cNvSpPr/>
            <p:nvPr/>
          </p:nvSpPr>
          <p:spPr>
            <a:xfrm>
              <a:off x="7400687" y="1554928"/>
              <a:ext cx="152011" cy="188239"/>
            </a:xfrm>
            <a:custGeom>
              <a:avLst/>
              <a:gdLst/>
              <a:ahLst/>
              <a:cxnLst/>
              <a:rect l="0" t="0" r="0" b="0"/>
              <a:pathLst>
                <a:path w="152529" h="187834">
                  <a:moveTo>
                    <a:pt x="105284" y="187833"/>
                  </a:moveTo>
                  <a:lnTo>
                    <a:pt x="0" y="0"/>
                  </a:lnTo>
                  <a:lnTo>
                    <a:pt x="48007" y="0"/>
                  </a:lnTo>
                  <a:lnTo>
                    <a:pt x="152528" y="185928"/>
                  </a:lnTo>
                  <a:close/>
                </a:path>
              </a:pathLst>
            </a:custGeom>
            <a:solidFill>
              <a:srgbClr val="A5A5A5"/>
            </a:solidFill>
            <a:ln w="0" cap="flat" cmpd="sng" algn="ctr">
              <a:solidFill>
                <a:srgbClr val="A5A5A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8" name="Freeform 177"/>
            <p:cNvSpPr/>
            <p:nvPr/>
          </p:nvSpPr>
          <p:spPr>
            <a:xfrm>
              <a:off x="7448921" y="1554928"/>
              <a:ext cx="150549" cy="185588"/>
            </a:xfrm>
            <a:custGeom>
              <a:avLst/>
              <a:gdLst/>
              <a:ahLst/>
              <a:cxnLst/>
              <a:rect l="0" t="0" r="0" b="0"/>
              <a:pathLst>
                <a:path w="151130" h="186438">
                  <a:moveTo>
                    <a:pt x="104521" y="186437"/>
                  </a:moveTo>
                  <a:lnTo>
                    <a:pt x="0" y="0"/>
                  </a:lnTo>
                  <a:lnTo>
                    <a:pt x="48005" y="0"/>
                  </a:lnTo>
                  <a:lnTo>
                    <a:pt x="151129" y="185040"/>
                  </a:lnTo>
                  <a:lnTo>
                    <a:pt x="130175" y="185040"/>
                  </a:lnTo>
                  <a:close/>
                </a:path>
              </a:pathLst>
            </a:custGeom>
            <a:solidFill>
              <a:srgbClr val="A2A2A2"/>
            </a:solidFill>
            <a:ln w="0" cap="flat" cmpd="sng" algn="ctr">
              <a:solidFill>
                <a:srgbClr val="A2A2A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9" name="Freeform 178"/>
            <p:cNvSpPr/>
            <p:nvPr/>
          </p:nvSpPr>
          <p:spPr>
            <a:xfrm>
              <a:off x="7495694" y="1554928"/>
              <a:ext cx="152011" cy="184262"/>
            </a:xfrm>
            <a:custGeom>
              <a:avLst/>
              <a:gdLst/>
              <a:ahLst/>
              <a:cxnLst/>
              <a:rect l="0" t="0" r="0" b="0"/>
              <a:pathLst>
                <a:path w="151131" h="185041">
                  <a:moveTo>
                    <a:pt x="103758" y="185040"/>
                  </a:moveTo>
                  <a:lnTo>
                    <a:pt x="0" y="0"/>
                  </a:lnTo>
                  <a:lnTo>
                    <a:pt x="48006" y="0"/>
                  </a:lnTo>
                  <a:lnTo>
                    <a:pt x="151130" y="183896"/>
                  </a:lnTo>
                  <a:close/>
                </a:path>
              </a:pathLst>
            </a:custGeom>
            <a:solidFill>
              <a:srgbClr val="9E9E9E"/>
            </a:solidFill>
            <a:ln w="0" cap="flat" cmpd="sng" algn="ctr">
              <a:solidFill>
                <a:srgbClr val="9E9E9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0" name="Freeform 179"/>
            <p:cNvSpPr/>
            <p:nvPr/>
          </p:nvSpPr>
          <p:spPr>
            <a:xfrm>
              <a:off x="7543928" y="1554928"/>
              <a:ext cx="150550" cy="184262"/>
            </a:xfrm>
            <a:custGeom>
              <a:avLst/>
              <a:gdLst/>
              <a:ahLst/>
              <a:cxnLst/>
              <a:rect l="0" t="0" r="0" b="0"/>
              <a:pathLst>
                <a:path w="150496" h="184023">
                  <a:moveTo>
                    <a:pt x="103124" y="184022"/>
                  </a:moveTo>
                  <a:lnTo>
                    <a:pt x="0" y="0"/>
                  </a:lnTo>
                  <a:lnTo>
                    <a:pt x="48005" y="0"/>
                  </a:lnTo>
                  <a:lnTo>
                    <a:pt x="150495" y="182625"/>
                  </a:lnTo>
                  <a:close/>
                </a:path>
              </a:pathLst>
            </a:custGeom>
            <a:solidFill>
              <a:srgbClr val="9B9B9B"/>
            </a:solidFill>
            <a:ln w="0" cap="flat" cmpd="sng" algn="ctr">
              <a:solidFill>
                <a:srgbClr val="9B9B9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1" name="Freeform 180"/>
            <p:cNvSpPr/>
            <p:nvPr/>
          </p:nvSpPr>
          <p:spPr>
            <a:xfrm>
              <a:off x="7592163" y="1554928"/>
              <a:ext cx="150549" cy="182937"/>
            </a:xfrm>
            <a:custGeom>
              <a:avLst/>
              <a:gdLst/>
              <a:ahLst/>
              <a:cxnLst/>
              <a:rect l="0" t="0" r="0" b="0"/>
              <a:pathLst>
                <a:path w="149988" h="182626">
                  <a:moveTo>
                    <a:pt x="102616" y="182625"/>
                  </a:moveTo>
                  <a:lnTo>
                    <a:pt x="0" y="0"/>
                  </a:lnTo>
                  <a:lnTo>
                    <a:pt x="48007" y="0"/>
                  </a:lnTo>
                  <a:lnTo>
                    <a:pt x="149987" y="181990"/>
                  </a:lnTo>
                  <a:close/>
                </a:path>
              </a:pathLst>
            </a:custGeom>
            <a:solidFill>
              <a:srgbClr val="989898"/>
            </a:solidFill>
            <a:ln w="0" cap="flat" cmpd="sng" algn="ctr">
              <a:solidFill>
                <a:srgbClr val="98989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2" name="Freeform 181"/>
            <p:cNvSpPr/>
            <p:nvPr/>
          </p:nvSpPr>
          <p:spPr>
            <a:xfrm>
              <a:off x="7640396" y="1554928"/>
              <a:ext cx="149088" cy="181611"/>
            </a:xfrm>
            <a:custGeom>
              <a:avLst/>
              <a:gdLst/>
              <a:ahLst/>
              <a:cxnLst/>
              <a:rect l="0" t="0" r="0" b="0"/>
              <a:pathLst>
                <a:path w="149734" h="181738">
                  <a:moveTo>
                    <a:pt x="101726" y="181737"/>
                  </a:moveTo>
                  <a:lnTo>
                    <a:pt x="0" y="0"/>
                  </a:lnTo>
                  <a:lnTo>
                    <a:pt x="48513" y="0"/>
                  </a:lnTo>
                  <a:lnTo>
                    <a:pt x="149733" y="181230"/>
                  </a:lnTo>
                  <a:lnTo>
                    <a:pt x="122300" y="181230"/>
                  </a:lnTo>
                  <a:close/>
                </a:path>
              </a:pathLst>
            </a:custGeom>
            <a:solidFill>
              <a:srgbClr val="959595"/>
            </a:solidFill>
            <a:ln w="0" cap="flat" cmpd="sng" algn="ctr">
              <a:solidFill>
                <a:srgbClr val="95959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3" name="Freeform 182"/>
            <p:cNvSpPr/>
            <p:nvPr/>
          </p:nvSpPr>
          <p:spPr>
            <a:xfrm>
              <a:off x="7688631" y="1554928"/>
              <a:ext cx="149088" cy="181611"/>
            </a:xfrm>
            <a:custGeom>
              <a:avLst/>
              <a:gdLst/>
              <a:ahLst/>
              <a:cxnLst/>
              <a:rect l="0" t="0" r="0" b="0"/>
              <a:pathLst>
                <a:path w="149353" h="181229">
                  <a:moveTo>
                    <a:pt x="101220" y="181228"/>
                  </a:moveTo>
                  <a:lnTo>
                    <a:pt x="0" y="0"/>
                  </a:lnTo>
                  <a:lnTo>
                    <a:pt x="48007" y="0"/>
                  </a:lnTo>
                  <a:lnTo>
                    <a:pt x="149352" y="180721"/>
                  </a:lnTo>
                  <a:close/>
                </a:path>
              </a:pathLst>
            </a:custGeom>
            <a:solidFill>
              <a:srgbClr val="919191"/>
            </a:solidFill>
            <a:ln w="0" cap="flat" cmpd="sng" algn="ctr">
              <a:solidFill>
                <a:srgbClr val="91919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4" name="Freeform 183"/>
            <p:cNvSpPr/>
            <p:nvPr/>
          </p:nvSpPr>
          <p:spPr>
            <a:xfrm>
              <a:off x="7736865" y="1554928"/>
              <a:ext cx="149088" cy="180285"/>
            </a:xfrm>
            <a:custGeom>
              <a:avLst/>
              <a:gdLst/>
              <a:ahLst/>
              <a:cxnLst/>
              <a:rect l="0" t="0" r="0" b="0"/>
              <a:pathLst>
                <a:path w="149353" h="181231">
                  <a:moveTo>
                    <a:pt x="101345" y="181230"/>
                  </a:moveTo>
                  <a:lnTo>
                    <a:pt x="0" y="0"/>
                  </a:lnTo>
                  <a:lnTo>
                    <a:pt x="48005" y="0"/>
                  </a:lnTo>
                  <a:lnTo>
                    <a:pt x="149352" y="180595"/>
                  </a:lnTo>
                  <a:lnTo>
                    <a:pt x="117093" y="180595"/>
                  </a:lnTo>
                  <a:close/>
                </a:path>
              </a:pathLst>
            </a:custGeom>
            <a:solidFill>
              <a:srgbClr val="8E8E8E"/>
            </a:solidFill>
            <a:ln w="0" cap="flat" cmpd="sng" algn="ctr">
              <a:solidFill>
                <a:srgbClr val="8E8E8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5" name="Freeform 184"/>
            <p:cNvSpPr/>
            <p:nvPr/>
          </p:nvSpPr>
          <p:spPr>
            <a:xfrm>
              <a:off x="7785100" y="1554928"/>
              <a:ext cx="147626" cy="180285"/>
            </a:xfrm>
            <a:custGeom>
              <a:avLst/>
              <a:gdLst/>
              <a:ahLst/>
              <a:cxnLst/>
              <a:rect l="0" t="0" r="0" b="0"/>
              <a:pathLst>
                <a:path w="148591" h="180596">
                  <a:moveTo>
                    <a:pt x="0" y="0"/>
                  </a:moveTo>
                  <a:lnTo>
                    <a:pt x="48007" y="0"/>
                  </a:lnTo>
                  <a:lnTo>
                    <a:pt x="148590" y="180595"/>
                  </a:lnTo>
                  <a:lnTo>
                    <a:pt x="101347" y="180595"/>
                  </a:lnTo>
                  <a:close/>
                </a:path>
              </a:pathLst>
            </a:custGeom>
            <a:solidFill>
              <a:srgbClr val="8B8B8B"/>
            </a:solidFill>
            <a:ln w="0" cap="flat" cmpd="sng" algn="ctr">
              <a:solidFill>
                <a:srgbClr val="8B8B8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6" name="Freeform 185"/>
            <p:cNvSpPr/>
            <p:nvPr/>
          </p:nvSpPr>
          <p:spPr>
            <a:xfrm>
              <a:off x="7833334" y="1554928"/>
              <a:ext cx="147627" cy="180285"/>
            </a:xfrm>
            <a:custGeom>
              <a:avLst/>
              <a:gdLst/>
              <a:ahLst/>
              <a:cxnLst/>
              <a:rect l="0" t="0" r="0" b="0"/>
              <a:pathLst>
                <a:path w="148591" h="180596">
                  <a:moveTo>
                    <a:pt x="0" y="0"/>
                  </a:moveTo>
                  <a:lnTo>
                    <a:pt x="48132" y="0"/>
                  </a:lnTo>
                  <a:lnTo>
                    <a:pt x="148590" y="180595"/>
                  </a:lnTo>
                  <a:lnTo>
                    <a:pt x="109855" y="180595"/>
                  </a:lnTo>
                  <a:lnTo>
                    <a:pt x="100583" y="180595"/>
                  </a:lnTo>
                  <a:close/>
                </a:path>
              </a:pathLst>
            </a:custGeom>
            <a:solidFill>
              <a:srgbClr val="878787"/>
            </a:solidFill>
            <a:ln w="0" cap="flat" cmpd="sng" algn="ctr">
              <a:solidFill>
                <a:srgbClr val="87878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7" name="Freeform 186"/>
            <p:cNvSpPr/>
            <p:nvPr/>
          </p:nvSpPr>
          <p:spPr>
            <a:xfrm>
              <a:off x="7881568" y="1554928"/>
              <a:ext cx="147626" cy="180285"/>
            </a:xfrm>
            <a:custGeom>
              <a:avLst/>
              <a:gdLst/>
              <a:ahLst/>
              <a:cxnLst/>
              <a:rect l="0" t="0" r="0" b="0"/>
              <a:pathLst>
                <a:path w="148591" h="180087">
                  <a:moveTo>
                    <a:pt x="100458" y="180086"/>
                  </a:moveTo>
                  <a:lnTo>
                    <a:pt x="0" y="0"/>
                  </a:lnTo>
                  <a:lnTo>
                    <a:pt x="48007" y="0"/>
                  </a:lnTo>
                  <a:lnTo>
                    <a:pt x="148590" y="180086"/>
                  </a:lnTo>
                  <a:close/>
                </a:path>
              </a:pathLst>
            </a:custGeom>
            <a:solidFill>
              <a:srgbClr val="848484"/>
            </a:solidFill>
            <a:ln w="0" cap="flat" cmpd="sng" algn="ctr">
              <a:solidFill>
                <a:srgbClr val="84848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8" name="Freeform 187"/>
            <p:cNvSpPr/>
            <p:nvPr/>
          </p:nvSpPr>
          <p:spPr>
            <a:xfrm>
              <a:off x="7928341" y="1554928"/>
              <a:ext cx="149088" cy="180285"/>
            </a:xfrm>
            <a:custGeom>
              <a:avLst/>
              <a:gdLst/>
              <a:ahLst/>
              <a:cxnLst/>
              <a:rect l="0" t="0" r="0" b="0"/>
              <a:pathLst>
                <a:path w="148591" h="180087">
                  <a:moveTo>
                    <a:pt x="0" y="0"/>
                  </a:moveTo>
                  <a:lnTo>
                    <a:pt x="48005" y="0"/>
                  </a:lnTo>
                  <a:lnTo>
                    <a:pt x="148590" y="180086"/>
                  </a:lnTo>
                  <a:lnTo>
                    <a:pt x="101218" y="180086"/>
                  </a:lnTo>
                  <a:lnTo>
                    <a:pt x="100456" y="180086"/>
                  </a:lnTo>
                  <a:close/>
                </a:path>
              </a:pathLst>
            </a:custGeom>
            <a:solidFill>
              <a:srgbClr val="818181"/>
            </a:solidFill>
            <a:ln w="0" cap="flat" cmpd="sng" algn="ctr">
              <a:solidFill>
                <a:srgbClr val="81818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9" name="Freeform 188"/>
            <p:cNvSpPr/>
            <p:nvPr/>
          </p:nvSpPr>
          <p:spPr>
            <a:xfrm>
              <a:off x="7976575" y="1554928"/>
              <a:ext cx="138857" cy="180285"/>
            </a:xfrm>
            <a:custGeom>
              <a:avLst/>
              <a:gdLst/>
              <a:ahLst/>
              <a:cxnLst/>
              <a:rect l="0" t="0" r="0" b="0"/>
              <a:pathLst>
                <a:path w="138686" h="180087">
                  <a:moveTo>
                    <a:pt x="101220" y="180086"/>
                  </a:moveTo>
                  <a:lnTo>
                    <a:pt x="0" y="0"/>
                  </a:lnTo>
                  <a:lnTo>
                    <a:pt x="48007" y="0"/>
                  </a:lnTo>
                  <a:lnTo>
                    <a:pt x="138685" y="162306"/>
                  </a:lnTo>
                  <a:lnTo>
                    <a:pt x="138685" y="179324"/>
                  </a:lnTo>
                  <a:close/>
                </a:path>
              </a:pathLst>
            </a:custGeom>
            <a:solidFill>
              <a:srgbClr val="7D7D7D"/>
            </a:solidFill>
            <a:ln w="0" cap="flat" cmpd="sng" algn="ctr">
              <a:solidFill>
                <a:srgbClr val="7D7D7D"/>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0" name="Freeform 189"/>
            <p:cNvSpPr/>
            <p:nvPr/>
          </p:nvSpPr>
          <p:spPr>
            <a:xfrm>
              <a:off x="8024810" y="1554928"/>
              <a:ext cx="90622" cy="161727"/>
            </a:xfrm>
            <a:custGeom>
              <a:avLst/>
              <a:gdLst/>
              <a:ahLst/>
              <a:cxnLst/>
              <a:rect l="0" t="0" r="0" b="0"/>
              <a:pathLst>
                <a:path w="90679" h="162181">
                  <a:moveTo>
                    <a:pt x="90678" y="162180"/>
                  </a:moveTo>
                  <a:lnTo>
                    <a:pt x="0" y="0"/>
                  </a:lnTo>
                  <a:lnTo>
                    <a:pt x="47879" y="0"/>
                  </a:lnTo>
                  <a:lnTo>
                    <a:pt x="90678" y="76836"/>
                  </a:lnTo>
                  <a:close/>
                </a:path>
              </a:pathLst>
            </a:custGeom>
            <a:solidFill>
              <a:srgbClr val="7A7A7A"/>
            </a:solidFill>
            <a:ln w="0" cap="flat" cmpd="sng" algn="ctr">
              <a:solidFill>
                <a:srgbClr val="7A7A7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1" name="Freeform 190"/>
            <p:cNvSpPr/>
            <p:nvPr/>
          </p:nvSpPr>
          <p:spPr>
            <a:xfrm>
              <a:off x="8073044" y="1554928"/>
              <a:ext cx="42388" cy="76886"/>
            </a:xfrm>
            <a:custGeom>
              <a:avLst/>
              <a:gdLst/>
              <a:ahLst/>
              <a:cxnLst/>
              <a:rect l="0" t="0" r="0" b="0"/>
              <a:pathLst>
                <a:path w="42800" h="76328">
                  <a:moveTo>
                    <a:pt x="42799" y="76327"/>
                  </a:moveTo>
                  <a:lnTo>
                    <a:pt x="0" y="0"/>
                  </a:lnTo>
                  <a:lnTo>
                    <a:pt x="42799" y="0"/>
                  </a:lnTo>
                  <a:close/>
                </a:path>
              </a:pathLst>
            </a:custGeom>
            <a:solidFill>
              <a:srgbClr val="777777"/>
            </a:solidFill>
            <a:ln w="0" cap="flat" cmpd="sng" algn="ctr">
              <a:solidFill>
                <a:srgbClr val="77777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2" name="Freeform 191"/>
            <p:cNvSpPr/>
            <p:nvPr/>
          </p:nvSpPr>
          <p:spPr>
            <a:xfrm>
              <a:off x="6772179" y="1556253"/>
              <a:ext cx="1344714" cy="343338"/>
            </a:xfrm>
            <a:custGeom>
              <a:avLst/>
              <a:gdLst/>
              <a:ahLst/>
              <a:cxnLst/>
              <a:rect l="0" t="0" r="0" b="0"/>
              <a:pathLst>
                <a:path w="1343661" h="344171">
                  <a:moveTo>
                    <a:pt x="1343660" y="179070"/>
                  </a:moveTo>
                  <a:lnTo>
                    <a:pt x="1170941" y="180339"/>
                  </a:lnTo>
                  <a:lnTo>
                    <a:pt x="989331" y="180339"/>
                  </a:lnTo>
                  <a:lnTo>
                    <a:pt x="805181" y="184150"/>
                  </a:lnTo>
                  <a:lnTo>
                    <a:pt x="624841" y="193039"/>
                  </a:lnTo>
                  <a:lnTo>
                    <a:pt x="535941" y="201929"/>
                  </a:lnTo>
                  <a:lnTo>
                    <a:pt x="448310" y="212089"/>
                  </a:lnTo>
                  <a:lnTo>
                    <a:pt x="363221" y="223520"/>
                  </a:lnTo>
                  <a:lnTo>
                    <a:pt x="283210" y="241300"/>
                  </a:lnTo>
                  <a:lnTo>
                    <a:pt x="205741" y="260350"/>
                  </a:lnTo>
                  <a:lnTo>
                    <a:pt x="132081" y="283210"/>
                  </a:lnTo>
                  <a:lnTo>
                    <a:pt x="64771" y="311150"/>
                  </a:lnTo>
                  <a:lnTo>
                    <a:pt x="0" y="344170"/>
                  </a:lnTo>
                  <a:lnTo>
                    <a:pt x="0" y="0"/>
                  </a:lnTo>
                  <a:lnTo>
                    <a:pt x="134366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3" name="Freeform 192"/>
            <p:cNvSpPr/>
            <p:nvPr/>
          </p:nvSpPr>
          <p:spPr>
            <a:xfrm>
              <a:off x="8112508" y="1541671"/>
              <a:ext cx="482343" cy="201495"/>
            </a:xfrm>
            <a:custGeom>
              <a:avLst/>
              <a:gdLst/>
              <a:ahLst/>
              <a:cxnLst/>
              <a:rect l="0" t="0" r="0" b="0"/>
              <a:pathLst>
                <a:path w="481458" h="202312">
                  <a:moveTo>
                    <a:pt x="481457" y="202311"/>
                  </a:moveTo>
                  <a:lnTo>
                    <a:pt x="0" y="202311"/>
                  </a:lnTo>
                  <a:lnTo>
                    <a:pt x="0" y="0"/>
                  </a:lnTo>
                  <a:lnTo>
                    <a:pt x="481457" y="0"/>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4" name="Freeform 193"/>
            <p:cNvSpPr/>
            <p:nvPr/>
          </p:nvSpPr>
          <p:spPr>
            <a:xfrm>
              <a:off x="8112508" y="1541671"/>
              <a:ext cx="480881" cy="201495"/>
            </a:xfrm>
            <a:custGeom>
              <a:avLst/>
              <a:gdLst/>
              <a:ahLst/>
              <a:cxnLst/>
              <a:rect l="0" t="0" r="0" b="0"/>
              <a:pathLst>
                <a:path w="481332" h="201931">
                  <a:moveTo>
                    <a:pt x="481331" y="201930"/>
                  </a:moveTo>
                  <a:lnTo>
                    <a:pt x="0" y="201930"/>
                  </a:lnTo>
                  <a:lnTo>
                    <a:pt x="0" y="0"/>
                  </a:lnTo>
                  <a:lnTo>
                    <a:pt x="481331"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5" name="Freeform 194"/>
            <p:cNvSpPr/>
            <p:nvPr/>
          </p:nvSpPr>
          <p:spPr>
            <a:xfrm>
              <a:off x="7709094" y="4089527"/>
              <a:ext cx="1373947" cy="283684"/>
            </a:xfrm>
            <a:custGeom>
              <a:avLst/>
              <a:gdLst/>
              <a:ahLst/>
              <a:cxnLst/>
              <a:rect l="0" t="0" r="0" b="0"/>
              <a:pathLst>
                <a:path w="1374396" h="283593">
                  <a:moveTo>
                    <a:pt x="1374395" y="141860"/>
                  </a:moveTo>
                  <a:lnTo>
                    <a:pt x="1371092" y="156210"/>
                  </a:lnTo>
                  <a:lnTo>
                    <a:pt x="1360425" y="169927"/>
                  </a:lnTo>
                  <a:lnTo>
                    <a:pt x="1343407" y="183897"/>
                  </a:lnTo>
                  <a:lnTo>
                    <a:pt x="1320420" y="196850"/>
                  </a:lnTo>
                  <a:lnTo>
                    <a:pt x="1291590" y="209423"/>
                  </a:lnTo>
                  <a:lnTo>
                    <a:pt x="1257300" y="221235"/>
                  </a:lnTo>
                  <a:lnTo>
                    <a:pt x="1217296" y="231903"/>
                  </a:lnTo>
                  <a:lnTo>
                    <a:pt x="1173100" y="242317"/>
                  </a:lnTo>
                  <a:lnTo>
                    <a:pt x="1124459" y="251460"/>
                  </a:lnTo>
                  <a:lnTo>
                    <a:pt x="1071118" y="259335"/>
                  </a:lnTo>
                  <a:lnTo>
                    <a:pt x="1014603" y="266573"/>
                  </a:lnTo>
                  <a:lnTo>
                    <a:pt x="954913" y="272542"/>
                  </a:lnTo>
                  <a:lnTo>
                    <a:pt x="891667" y="276987"/>
                  </a:lnTo>
                  <a:lnTo>
                    <a:pt x="825247" y="280290"/>
                  </a:lnTo>
                  <a:lnTo>
                    <a:pt x="687071" y="283592"/>
                  </a:lnTo>
                  <a:lnTo>
                    <a:pt x="548387" y="280290"/>
                  </a:lnTo>
                  <a:lnTo>
                    <a:pt x="482727" y="276987"/>
                  </a:lnTo>
                  <a:lnTo>
                    <a:pt x="419482" y="272542"/>
                  </a:lnTo>
                  <a:lnTo>
                    <a:pt x="359664" y="266573"/>
                  </a:lnTo>
                  <a:lnTo>
                    <a:pt x="302388" y="259335"/>
                  </a:lnTo>
                  <a:lnTo>
                    <a:pt x="249937" y="251460"/>
                  </a:lnTo>
                  <a:lnTo>
                    <a:pt x="201168" y="242317"/>
                  </a:lnTo>
                  <a:lnTo>
                    <a:pt x="156464" y="231903"/>
                  </a:lnTo>
                  <a:lnTo>
                    <a:pt x="116967" y="221235"/>
                  </a:lnTo>
                  <a:lnTo>
                    <a:pt x="82804" y="209423"/>
                  </a:lnTo>
                  <a:lnTo>
                    <a:pt x="53975" y="196850"/>
                  </a:lnTo>
                  <a:lnTo>
                    <a:pt x="30862" y="183897"/>
                  </a:lnTo>
                  <a:lnTo>
                    <a:pt x="13843" y="169927"/>
                  </a:lnTo>
                  <a:lnTo>
                    <a:pt x="3302" y="156210"/>
                  </a:lnTo>
                  <a:lnTo>
                    <a:pt x="0" y="141860"/>
                  </a:lnTo>
                  <a:lnTo>
                    <a:pt x="3302" y="127381"/>
                  </a:lnTo>
                  <a:lnTo>
                    <a:pt x="13843" y="112904"/>
                  </a:lnTo>
                  <a:lnTo>
                    <a:pt x="30862" y="99696"/>
                  </a:lnTo>
                  <a:lnTo>
                    <a:pt x="53975" y="86487"/>
                  </a:lnTo>
                  <a:lnTo>
                    <a:pt x="82804" y="74168"/>
                  </a:lnTo>
                  <a:lnTo>
                    <a:pt x="116967" y="62358"/>
                  </a:lnTo>
                  <a:lnTo>
                    <a:pt x="156464" y="51054"/>
                  </a:lnTo>
                  <a:lnTo>
                    <a:pt x="201168" y="41403"/>
                  </a:lnTo>
                  <a:lnTo>
                    <a:pt x="249937" y="32131"/>
                  </a:lnTo>
                  <a:lnTo>
                    <a:pt x="302388" y="24130"/>
                  </a:lnTo>
                  <a:lnTo>
                    <a:pt x="359664" y="17018"/>
                  </a:lnTo>
                  <a:lnTo>
                    <a:pt x="419482" y="11049"/>
                  </a:lnTo>
                  <a:lnTo>
                    <a:pt x="482727" y="6350"/>
                  </a:lnTo>
                  <a:lnTo>
                    <a:pt x="548387" y="2541"/>
                  </a:lnTo>
                  <a:lnTo>
                    <a:pt x="687071" y="0"/>
                  </a:lnTo>
                  <a:lnTo>
                    <a:pt x="825247" y="2541"/>
                  </a:lnTo>
                  <a:lnTo>
                    <a:pt x="891667" y="6350"/>
                  </a:lnTo>
                  <a:lnTo>
                    <a:pt x="954913" y="11049"/>
                  </a:lnTo>
                  <a:lnTo>
                    <a:pt x="1014603" y="17018"/>
                  </a:lnTo>
                  <a:lnTo>
                    <a:pt x="1071118" y="24130"/>
                  </a:lnTo>
                  <a:lnTo>
                    <a:pt x="1124459" y="32131"/>
                  </a:lnTo>
                  <a:lnTo>
                    <a:pt x="1173100" y="41403"/>
                  </a:lnTo>
                  <a:lnTo>
                    <a:pt x="1217296" y="51054"/>
                  </a:lnTo>
                  <a:lnTo>
                    <a:pt x="1257300" y="62358"/>
                  </a:lnTo>
                  <a:lnTo>
                    <a:pt x="1291590" y="74168"/>
                  </a:lnTo>
                  <a:lnTo>
                    <a:pt x="1320420" y="86487"/>
                  </a:lnTo>
                  <a:lnTo>
                    <a:pt x="1343407" y="99696"/>
                  </a:lnTo>
                  <a:lnTo>
                    <a:pt x="1360425" y="112904"/>
                  </a:lnTo>
                  <a:lnTo>
                    <a:pt x="1371092" y="127381"/>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6" name="Freeform 195"/>
            <p:cNvSpPr/>
            <p:nvPr/>
          </p:nvSpPr>
          <p:spPr>
            <a:xfrm>
              <a:off x="7709094" y="4089527"/>
              <a:ext cx="1373947" cy="283684"/>
            </a:xfrm>
            <a:custGeom>
              <a:avLst/>
              <a:gdLst/>
              <a:ahLst/>
              <a:cxnLst/>
              <a:rect l="0" t="0" r="0" b="0"/>
              <a:pathLst>
                <a:path w="1374141" h="283210">
                  <a:moveTo>
                    <a:pt x="1374140" y="143509"/>
                  </a:moveTo>
                  <a:lnTo>
                    <a:pt x="1371600" y="156209"/>
                  </a:lnTo>
                  <a:lnTo>
                    <a:pt x="1360169" y="170179"/>
                  </a:lnTo>
                  <a:lnTo>
                    <a:pt x="1343659" y="184150"/>
                  </a:lnTo>
                  <a:lnTo>
                    <a:pt x="1320800" y="198120"/>
                  </a:lnTo>
                  <a:lnTo>
                    <a:pt x="1291590" y="210820"/>
                  </a:lnTo>
                  <a:lnTo>
                    <a:pt x="1256030" y="220979"/>
                  </a:lnTo>
                  <a:lnTo>
                    <a:pt x="1216659" y="233679"/>
                  </a:lnTo>
                  <a:lnTo>
                    <a:pt x="1172209" y="243840"/>
                  </a:lnTo>
                  <a:lnTo>
                    <a:pt x="1123950" y="252729"/>
                  </a:lnTo>
                  <a:lnTo>
                    <a:pt x="1070609" y="259079"/>
                  </a:lnTo>
                  <a:lnTo>
                    <a:pt x="1014730" y="267970"/>
                  </a:lnTo>
                  <a:lnTo>
                    <a:pt x="955040" y="273050"/>
                  </a:lnTo>
                  <a:lnTo>
                    <a:pt x="890269" y="278129"/>
                  </a:lnTo>
                  <a:lnTo>
                    <a:pt x="824230" y="280670"/>
                  </a:lnTo>
                  <a:lnTo>
                    <a:pt x="687069" y="283209"/>
                  </a:lnTo>
                  <a:lnTo>
                    <a:pt x="548640" y="280670"/>
                  </a:lnTo>
                  <a:lnTo>
                    <a:pt x="481330" y="278129"/>
                  </a:lnTo>
                  <a:lnTo>
                    <a:pt x="419100" y="273050"/>
                  </a:lnTo>
                  <a:lnTo>
                    <a:pt x="360680" y="267970"/>
                  </a:lnTo>
                  <a:lnTo>
                    <a:pt x="302259" y="259079"/>
                  </a:lnTo>
                  <a:lnTo>
                    <a:pt x="248919" y="252729"/>
                  </a:lnTo>
                  <a:lnTo>
                    <a:pt x="200659" y="243840"/>
                  </a:lnTo>
                  <a:lnTo>
                    <a:pt x="156209" y="233679"/>
                  </a:lnTo>
                  <a:lnTo>
                    <a:pt x="116840" y="220979"/>
                  </a:lnTo>
                  <a:lnTo>
                    <a:pt x="81280" y="210820"/>
                  </a:lnTo>
                  <a:lnTo>
                    <a:pt x="53340" y="198120"/>
                  </a:lnTo>
                  <a:lnTo>
                    <a:pt x="31750" y="184150"/>
                  </a:lnTo>
                  <a:lnTo>
                    <a:pt x="13969" y="170179"/>
                  </a:lnTo>
                  <a:lnTo>
                    <a:pt x="3809" y="156209"/>
                  </a:lnTo>
                  <a:lnTo>
                    <a:pt x="0" y="143509"/>
                  </a:lnTo>
                  <a:lnTo>
                    <a:pt x="3809" y="129540"/>
                  </a:lnTo>
                  <a:lnTo>
                    <a:pt x="13969" y="113029"/>
                  </a:lnTo>
                  <a:lnTo>
                    <a:pt x="31750" y="101600"/>
                  </a:lnTo>
                  <a:lnTo>
                    <a:pt x="53340" y="87629"/>
                  </a:lnTo>
                  <a:lnTo>
                    <a:pt x="81280" y="74929"/>
                  </a:lnTo>
                  <a:lnTo>
                    <a:pt x="116840" y="63500"/>
                  </a:lnTo>
                  <a:lnTo>
                    <a:pt x="156209" y="52070"/>
                  </a:lnTo>
                  <a:lnTo>
                    <a:pt x="200659" y="41909"/>
                  </a:lnTo>
                  <a:lnTo>
                    <a:pt x="248919" y="33020"/>
                  </a:lnTo>
                  <a:lnTo>
                    <a:pt x="302259" y="24129"/>
                  </a:lnTo>
                  <a:lnTo>
                    <a:pt x="360680" y="17779"/>
                  </a:lnTo>
                  <a:lnTo>
                    <a:pt x="419100" y="12700"/>
                  </a:lnTo>
                  <a:lnTo>
                    <a:pt x="481330" y="7620"/>
                  </a:lnTo>
                  <a:lnTo>
                    <a:pt x="548640" y="3809"/>
                  </a:lnTo>
                  <a:lnTo>
                    <a:pt x="687069" y="0"/>
                  </a:lnTo>
                  <a:lnTo>
                    <a:pt x="824230" y="3809"/>
                  </a:lnTo>
                  <a:lnTo>
                    <a:pt x="890269" y="7620"/>
                  </a:lnTo>
                  <a:lnTo>
                    <a:pt x="955040" y="12700"/>
                  </a:lnTo>
                  <a:lnTo>
                    <a:pt x="1014730" y="17779"/>
                  </a:lnTo>
                  <a:lnTo>
                    <a:pt x="1070609" y="24129"/>
                  </a:lnTo>
                  <a:lnTo>
                    <a:pt x="1123950" y="33020"/>
                  </a:lnTo>
                  <a:lnTo>
                    <a:pt x="1172209" y="41909"/>
                  </a:lnTo>
                  <a:lnTo>
                    <a:pt x="1216659" y="52070"/>
                  </a:lnTo>
                  <a:lnTo>
                    <a:pt x="1256030" y="63500"/>
                  </a:lnTo>
                  <a:lnTo>
                    <a:pt x="1291590" y="74929"/>
                  </a:lnTo>
                  <a:lnTo>
                    <a:pt x="1320800" y="87629"/>
                  </a:lnTo>
                  <a:lnTo>
                    <a:pt x="1343659" y="101600"/>
                  </a:lnTo>
                  <a:lnTo>
                    <a:pt x="1360169" y="113029"/>
                  </a:lnTo>
                  <a:lnTo>
                    <a:pt x="1371600" y="12954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7" name="Freeform 196"/>
            <p:cNvSpPr/>
            <p:nvPr/>
          </p:nvSpPr>
          <p:spPr>
            <a:xfrm>
              <a:off x="7709094" y="4231369"/>
              <a:ext cx="1373947" cy="285010"/>
            </a:xfrm>
            <a:custGeom>
              <a:avLst/>
              <a:gdLst/>
              <a:ahLst/>
              <a:cxnLst/>
              <a:rect l="0" t="0" r="0" b="0"/>
              <a:pathLst>
                <a:path w="1374396" h="283845">
                  <a:moveTo>
                    <a:pt x="1365124" y="36068"/>
                  </a:moveTo>
                  <a:lnTo>
                    <a:pt x="1350646" y="68961"/>
                  </a:lnTo>
                  <a:lnTo>
                    <a:pt x="1330325" y="99694"/>
                  </a:lnTo>
                  <a:lnTo>
                    <a:pt x="1305307" y="128015"/>
                  </a:lnTo>
                  <a:lnTo>
                    <a:pt x="1274953" y="153543"/>
                  </a:lnTo>
                  <a:lnTo>
                    <a:pt x="1240155" y="176783"/>
                  </a:lnTo>
                  <a:lnTo>
                    <a:pt x="1200659" y="197738"/>
                  </a:lnTo>
                  <a:lnTo>
                    <a:pt x="1157351" y="216026"/>
                  </a:lnTo>
                  <a:lnTo>
                    <a:pt x="1109853" y="232537"/>
                  </a:lnTo>
                  <a:lnTo>
                    <a:pt x="1058800" y="246252"/>
                  </a:lnTo>
                  <a:lnTo>
                    <a:pt x="1003427" y="258063"/>
                  </a:lnTo>
                  <a:lnTo>
                    <a:pt x="945008" y="267334"/>
                  </a:lnTo>
                  <a:lnTo>
                    <a:pt x="883159" y="274574"/>
                  </a:lnTo>
                  <a:lnTo>
                    <a:pt x="818642" y="279781"/>
                  </a:lnTo>
                  <a:lnTo>
                    <a:pt x="751713" y="282448"/>
                  </a:lnTo>
                  <a:lnTo>
                    <a:pt x="681228" y="283844"/>
                  </a:lnTo>
                  <a:lnTo>
                    <a:pt x="611633" y="283082"/>
                  </a:lnTo>
                  <a:lnTo>
                    <a:pt x="543688" y="280543"/>
                  </a:lnTo>
                  <a:lnTo>
                    <a:pt x="478663" y="275844"/>
                  </a:lnTo>
                  <a:lnTo>
                    <a:pt x="416941" y="269875"/>
                  </a:lnTo>
                  <a:lnTo>
                    <a:pt x="358267" y="261365"/>
                  </a:lnTo>
                  <a:lnTo>
                    <a:pt x="303150" y="250951"/>
                  </a:lnTo>
                  <a:lnTo>
                    <a:pt x="251841" y="237744"/>
                  </a:lnTo>
                  <a:lnTo>
                    <a:pt x="204471" y="222631"/>
                  </a:lnTo>
                  <a:lnTo>
                    <a:pt x="161163" y="204850"/>
                  </a:lnTo>
                  <a:lnTo>
                    <a:pt x="122810" y="184531"/>
                  </a:lnTo>
                  <a:lnTo>
                    <a:pt x="88774" y="161544"/>
                  </a:lnTo>
                  <a:lnTo>
                    <a:pt x="59945" y="135127"/>
                  </a:lnTo>
                  <a:lnTo>
                    <a:pt x="36196" y="106299"/>
                  </a:lnTo>
                  <a:lnTo>
                    <a:pt x="18288" y="74168"/>
                  </a:lnTo>
                  <a:lnTo>
                    <a:pt x="5970" y="38734"/>
                  </a:lnTo>
                  <a:lnTo>
                    <a:pt x="0" y="0"/>
                  </a:lnTo>
                  <a:lnTo>
                    <a:pt x="3302" y="14350"/>
                  </a:lnTo>
                  <a:lnTo>
                    <a:pt x="13843" y="28067"/>
                  </a:lnTo>
                  <a:lnTo>
                    <a:pt x="30862" y="42037"/>
                  </a:lnTo>
                  <a:lnTo>
                    <a:pt x="53975" y="54990"/>
                  </a:lnTo>
                  <a:lnTo>
                    <a:pt x="82804" y="67563"/>
                  </a:lnTo>
                  <a:lnTo>
                    <a:pt x="116967" y="79375"/>
                  </a:lnTo>
                  <a:lnTo>
                    <a:pt x="156464" y="90043"/>
                  </a:lnTo>
                  <a:lnTo>
                    <a:pt x="201168" y="100457"/>
                  </a:lnTo>
                  <a:lnTo>
                    <a:pt x="249937" y="109600"/>
                  </a:lnTo>
                  <a:lnTo>
                    <a:pt x="302388" y="117475"/>
                  </a:lnTo>
                  <a:lnTo>
                    <a:pt x="359664" y="124713"/>
                  </a:lnTo>
                  <a:lnTo>
                    <a:pt x="419482" y="130682"/>
                  </a:lnTo>
                  <a:lnTo>
                    <a:pt x="482727" y="135127"/>
                  </a:lnTo>
                  <a:lnTo>
                    <a:pt x="548387" y="138430"/>
                  </a:lnTo>
                  <a:lnTo>
                    <a:pt x="687071" y="141732"/>
                  </a:lnTo>
                  <a:lnTo>
                    <a:pt x="825247" y="138430"/>
                  </a:lnTo>
                  <a:lnTo>
                    <a:pt x="891667" y="135127"/>
                  </a:lnTo>
                  <a:lnTo>
                    <a:pt x="954913" y="130682"/>
                  </a:lnTo>
                  <a:lnTo>
                    <a:pt x="1014603" y="124713"/>
                  </a:lnTo>
                  <a:lnTo>
                    <a:pt x="1071118" y="117475"/>
                  </a:lnTo>
                  <a:lnTo>
                    <a:pt x="1124459" y="109600"/>
                  </a:lnTo>
                  <a:lnTo>
                    <a:pt x="1173100" y="100457"/>
                  </a:lnTo>
                  <a:lnTo>
                    <a:pt x="1217296" y="90043"/>
                  </a:lnTo>
                  <a:lnTo>
                    <a:pt x="1257300" y="79375"/>
                  </a:lnTo>
                  <a:lnTo>
                    <a:pt x="1291590" y="67563"/>
                  </a:lnTo>
                  <a:lnTo>
                    <a:pt x="1320420" y="54990"/>
                  </a:lnTo>
                  <a:lnTo>
                    <a:pt x="1343407" y="42037"/>
                  </a:lnTo>
                  <a:lnTo>
                    <a:pt x="1360425" y="28067"/>
                  </a:lnTo>
                  <a:lnTo>
                    <a:pt x="1371092" y="14350"/>
                  </a:lnTo>
                  <a:lnTo>
                    <a:pt x="1374395" y="0"/>
                  </a:lnTo>
                  <a:close/>
                </a:path>
              </a:pathLst>
            </a:custGeom>
            <a:solidFill>
              <a:srgbClr val="E5E5E5"/>
            </a:solidFill>
            <a:ln w="0" cap="flat" cmpd="sng" algn="ctr">
              <a:solidFill>
                <a:srgbClr val="E5E5E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8" name="Freeform 197"/>
            <p:cNvSpPr/>
            <p:nvPr/>
          </p:nvSpPr>
          <p:spPr>
            <a:xfrm>
              <a:off x="7709094" y="4232695"/>
              <a:ext cx="1373947" cy="283684"/>
            </a:xfrm>
            <a:custGeom>
              <a:avLst/>
              <a:gdLst/>
              <a:ahLst/>
              <a:cxnLst/>
              <a:rect l="0" t="0" r="0" b="0"/>
              <a:pathLst>
                <a:path w="1374141" h="283212">
                  <a:moveTo>
                    <a:pt x="1374140" y="0"/>
                  </a:moveTo>
                  <a:lnTo>
                    <a:pt x="1371600" y="12700"/>
                  </a:lnTo>
                  <a:lnTo>
                    <a:pt x="1360169" y="26670"/>
                  </a:lnTo>
                  <a:lnTo>
                    <a:pt x="1343659" y="40641"/>
                  </a:lnTo>
                  <a:lnTo>
                    <a:pt x="1320800" y="54611"/>
                  </a:lnTo>
                  <a:lnTo>
                    <a:pt x="1291590" y="67311"/>
                  </a:lnTo>
                  <a:lnTo>
                    <a:pt x="1256030" y="77470"/>
                  </a:lnTo>
                  <a:lnTo>
                    <a:pt x="1216659" y="90170"/>
                  </a:lnTo>
                  <a:lnTo>
                    <a:pt x="1172209" y="100331"/>
                  </a:lnTo>
                  <a:lnTo>
                    <a:pt x="1123950" y="109220"/>
                  </a:lnTo>
                  <a:lnTo>
                    <a:pt x="1070609" y="115570"/>
                  </a:lnTo>
                  <a:lnTo>
                    <a:pt x="1014730" y="124461"/>
                  </a:lnTo>
                  <a:lnTo>
                    <a:pt x="955040" y="129541"/>
                  </a:lnTo>
                  <a:lnTo>
                    <a:pt x="890269" y="134620"/>
                  </a:lnTo>
                  <a:lnTo>
                    <a:pt x="824230" y="137161"/>
                  </a:lnTo>
                  <a:lnTo>
                    <a:pt x="687069" y="139700"/>
                  </a:lnTo>
                  <a:lnTo>
                    <a:pt x="548640" y="137161"/>
                  </a:lnTo>
                  <a:lnTo>
                    <a:pt x="481330" y="134620"/>
                  </a:lnTo>
                  <a:lnTo>
                    <a:pt x="419100" y="129541"/>
                  </a:lnTo>
                  <a:lnTo>
                    <a:pt x="360680" y="124461"/>
                  </a:lnTo>
                  <a:lnTo>
                    <a:pt x="302259" y="115570"/>
                  </a:lnTo>
                  <a:lnTo>
                    <a:pt x="248919" y="109220"/>
                  </a:lnTo>
                  <a:lnTo>
                    <a:pt x="200659" y="100331"/>
                  </a:lnTo>
                  <a:lnTo>
                    <a:pt x="156209" y="90170"/>
                  </a:lnTo>
                  <a:lnTo>
                    <a:pt x="116840" y="77470"/>
                  </a:lnTo>
                  <a:lnTo>
                    <a:pt x="81280" y="67311"/>
                  </a:lnTo>
                  <a:lnTo>
                    <a:pt x="53340" y="54611"/>
                  </a:lnTo>
                  <a:lnTo>
                    <a:pt x="31750" y="40641"/>
                  </a:lnTo>
                  <a:lnTo>
                    <a:pt x="13969" y="26670"/>
                  </a:lnTo>
                  <a:lnTo>
                    <a:pt x="3809" y="12700"/>
                  </a:lnTo>
                  <a:lnTo>
                    <a:pt x="0" y="0"/>
                  </a:lnTo>
                  <a:lnTo>
                    <a:pt x="5080" y="38100"/>
                  </a:lnTo>
                  <a:lnTo>
                    <a:pt x="17780" y="72391"/>
                  </a:lnTo>
                  <a:lnTo>
                    <a:pt x="36830" y="105411"/>
                  </a:lnTo>
                  <a:lnTo>
                    <a:pt x="59690" y="134620"/>
                  </a:lnTo>
                  <a:lnTo>
                    <a:pt x="88900" y="161291"/>
                  </a:lnTo>
                  <a:lnTo>
                    <a:pt x="121919" y="184150"/>
                  </a:lnTo>
                  <a:lnTo>
                    <a:pt x="160019" y="204470"/>
                  </a:lnTo>
                  <a:lnTo>
                    <a:pt x="203200" y="222250"/>
                  </a:lnTo>
                  <a:lnTo>
                    <a:pt x="252730" y="237491"/>
                  </a:lnTo>
                  <a:lnTo>
                    <a:pt x="302259" y="250191"/>
                  </a:lnTo>
                  <a:lnTo>
                    <a:pt x="358140" y="260350"/>
                  </a:lnTo>
                  <a:lnTo>
                    <a:pt x="415290" y="269241"/>
                  </a:lnTo>
                  <a:lnTo>
                    <a:pt x="478790" y="275591"/>
                  </a:lnTo>
                  <a:lnTo>
                    <a:pt x="542290" y="279400"/>
                  </a:lnTo>
                  <a:lnTo>
                    <a:pt x="610869" y="283211"/>
                  </a:lnTo>
                  <a:lnTo>
                    <a:pt x="680719" y="283211"/>
                  </a:lnTo>
                  <a:lnTo>
                    <a:pt x="751840" y="280670"/>
                  </a:lnTo>
                  <a:lnTo>
                    <a:pt x="817880" y="279400"/>
                  </a:lnTo>
                  <a:lnTo>
                    <a:pt x="882650" y="274320"/>
                  </a:lnTo>
                  <a:lnTo>
                    <a:pt x="944880" y="266700"/>
                  </a:lnTo>
                  <a:lnTo>
                    <a:pt x="1003300" y="256541"/>
                  </a:lnTo>
                  <a:lnTo>
                    <a:pt x="1057909" y="246381"/>
                  </a:lnTo>
                  <a:lnTo>
                    <a:pt x="1109980" y="232411"/>
                  </a:lnTo>
                  <a:lnTo>
                    <a:pt x="1156969" y="214631"/>
                  </a:lnTo>
                  <a:lnTo>
                    <a:pt x="1200150" y="198120"/>
                  </a:lnTo>
                  <a:lnTo>
                    <a:pt x="1240790" y="176531"/>
                  </a:lnTo>
                  <a:lnTo>
                    <a:pt x="1275080" y="152400"/>
                  </a:lnTo>
                  <a:lnTo>
                    <a:pt x="1304290" y="128270"/>
                  </a:lnTo>
                  <a:lnTo>
                    <a:pt x="1329690" y="99061"/>
                  </a:lnTo>
                  <a:lnTo>
                    <a:pt x="1350009" y="67311"/>
                  </a:lnTo>
                  <a:lnTo>
                    <a:pt x="1363980" y="35561"/>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99" name="Freeform 198"/>
            <p:cNvSpPr/>
            <p:nvPr/>
          </p:nvSpPr>
          <p:spPr>
            <a:xfrm>
              <a:off x="7817256" y="4186297"/>
              <a:ext cx="1140083" cy="186914"/>
            </a:xfrm>
            <a:custGeom>
              <a:avLst/>
              <a:gdLst/>
              <a:ahLst/>
              <a:cxnLst/>
              <a:rect l="0" t="0" r="0" b="0"/>
              <a:pathLst>
                <a:path w="1140968" h="187200">
                  <a:moveTo>
                    <a:pt x="1140967" y="127509"/>
                  </a:moveTo>
                  <a:lnTo>
                    <a:pt x="1090803" y="140717"/>
                  </a:lnTo>
                  <a:lnTo>
                    <a:pt x="1033779" y="151766"/>
                  </a:lnTo>
                  <a:lnTo>
                    <a:pt x="969899" y="162434"/>
                  </a:lnTo>
                  <a:lnTo>
                    <a:pt x="900811" y="170942"/>
                  </a:lnTo>
                  <a:lnTo>
                    <a:pt x="825880" y="178055"/>
                  </a:lnTo>
                  <a:lnTo>
                    <a:pt x="747014" y="183388"/>
                  </a:lnTo>
                  <a:lnTo>
                    <a:pt x="664717" y="186563"/>
                  </a:lnTo>
                  <a:lnTo>
                    <a:pt x="578612" y="187199"/>
                  </a:lnTo>
                  <a:lnTo>
                    <a:pt x="489204" y="186563"/>
                  </a:lnTo>
                  <a:lnTo>
                    <a:pt x="403098" y="182754"/>
                  </a:lnTo>
                  <a:lnTo>
                    <a:pt x="321437" y="177547"/>
                  </a:lnTo>
                  <a:lnTo>
                    <a:pt x="244602" y="169546"/>
                  </a:lnTo>
                  <a:lnTo>
                    <a:pt x="172974" y="160274"/>
                  </a:lnTo>
                  <a:lnTo>
                    <a:pt x="107823" y="149225"/>
                  </a:lnTo>
                  <a:lnTo>
                    <a:pt x="50038" y="136017"/>
                  </a:lnTo>
                  <a:lnTo>
                    <a:pt x="0" y="122301"/>
                  </a:lnTo>
                  <a:lnTo>
                    <a:pt x="2031" y="114428"/>
                  </a:lnTo>
                  <a:lnTo>
                    <a:pt x="8001" y="105918"/>
                  </a:lnTo>
                  <a:lnTo>
                    <a:pt x="18415" y="96012"/>
                  </a:lnTo>
                  <a:lnTo>
                    <a:pt x="33528" y="86106"/>
                  </a:lnTo>
                  <a:lnTo>
                    <a:pt x="53213" y="76328"/>
                  </a:lnTo>
                  <a:lnTo>
                    <a:pt x="77596" y="66422"/>
                  </a:lnTo>
                  <a:lnTo>
                    <a:pt x="106679" y="55880"/>
                  </a:lnTo>
                  <a:lnTo>
                    <a:pt x="140080" y="46101"/>
                  </a:lnTo>
                  <a:lnTo>
                    <a:pt x="177545" y="36957"/>
                  </a:lnTo>
                  <a:lnTo>
                    <a:pt x="220217" y="28449"/>
                  </a:lnTo>
                  <a:lnTo>
                    <a:pt x="267080" y="20448"/>
                  </a:lnTo>
                  <a:lnTo>
                    <a:pt x="318389" y="13843"/>
                  </a:lnTo>
                  <a:lnTo>
                    <a:pt x="374268" y="7874"/>
                  </a:lnTo>
                  <a:lnTo>
                    <a:pt x="434086" y="4065"/>
                  </a:lnTo>
                  <a:lnTo>
                    <a:pt x="498475" y="1398"/>
                  </a:lnTo>
                  <a:lnTo>
                    <a:pt x="567563" y="0"/>
                  </a:lnTo>
                  <a:lnTo>
                    <a:pt x="636524" y="762"/>
                  </a:lnTo>
                  <a:lnTo>
                    <a:pt x="700913" y="3303"/>
                  </a:lnTo>
                  <a:lnTo>
                    <a:pt x="760856" y="7367"/>
                  </a:lnTo>
                  <a:lnTo>
                    <a:pt x="816102" y="12574"/>
                  </a:lnTo>
                  <a:lnTo>
                    <a:pt x="866775" y="19178"/>
                  </a:lnTo>
                  <a:lnTo>
                    <a:pt x="913383" y="26290"/>
                  </a:lnTo>
                  <a:lnTo>
                    <a:pt x="955548" y="34799"/>
                  </a:lnTo>
                  <a:lnTo>
                    <a:pt x="993648" y="44069"/>
                  </a:lnTo>
                  <a:lnTo>
                    <a:pt x="1026541" y="53975"/>
                  </a:lnTo>
                  <a:lnTo>
                    <a:pt x="1056004" y="63881"/>
                  </a:lnTo>
                  <a:lnTo>
                    <a:pt x="1080389" y="74296"/>
                  </a:lnTo>
                  <a:lnTo>
                    <a:pt x="1101470" y="84836"/>
                  </a:lnTo>
                  <a:lnTo>
                    <a:pt x="1117345" y="96012"/>
                  </a:lnTo>
                  <a:lnTo>
                    <a:pt x="1129665" y="106426"/>
                  </a:lnTo>
                  <a:lnTo>
                    <a:pt x="1137666" y="117094"/>
                  </a:lnTo>
                  <a:close/>
                </a:path>
              </a:pathLst>
            </a:custGeom>
            <a:solidFill>
              <a:srgbClr val="B2B2B2"/>
            </a:solidFill>
            <a:ln w="0" cap="flat" cmpd="sng" algn="ctr">
              <a:solidFill>
                <a:srgbClr val="B2B2B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0" name="Freeform 199"/>
            <p:cNvSpPr/>
            <p:nvPr/>
          </p:nvSpPr>
          <p:spPr>
            <a:xfrm>
              <a:off x="7817256" y="4187623"/>
              <a:ext cx="1141545" cy="185588"/>
            </a:xfrm>
            <a:custGeom>
              <a:avLst/>
              <a:gdLst/>
              <a:ahLst/>
              <a:cxnLst/>
              <a:rect l="0" t="0" r="0" b="0"/>
              <a:pathLst>
                <a:path w="1141731" h="185420">
                  <a:moveTo>
                    <a:pt x="1141730" y="127000"/>
                  </a:moveTo>
                  <a:lnTo>
                    <a:pt x="1090930" y="140969"/>
                  </a:lnTo>
                  <a:lnTo>
                    <a:pt x="1033780" y="151130"/>
                  </a:lnTo>
                  <a:lnTo>
                    <a:pt x="970280" y="161289"/>
                  </a:lnTo>
                  <a:lnTo>
                    <a:pt x="901700" y="170180"/>
                  </a:lnTo>
                  <a:lnTo>
                    <a:pt x="826769" y="177800"/>
                  </a:lnTo>
                  <a:lnTo>
                    <a:pt x="748030" y="182880"/>
                  </a:lnTo>
                  <a:lnTo>
                    <a:pt x="664209" y="185419"/>
                  </a:lnTo>
                  <a:lnTo>
                    <a:pt x="579119" y="185419"/>
                  </a:lnTo>
                  <a:lnTo>
                    <a:pt x="488950" y="185419"/>
                  </a:lnTo>
                  <a:lnTo>
                    <a:pt x="403859" y="182880"/>
                  </a:lnTo>
                  <a:lnTo>
                    <a:pt x="321309" y="177800"/>
                  </a:lnTo>
                  <a:lnTo>
                    <a:pt x="245109" y="168910"/>
                  </a:lnTo>
                  <a:lnTo>
                    <a:pt x="173990" y="160019"/>
                  </a:lnTo>
                  <a:lnTo>
                    <a:pt x="107950" y="147319"/>
                  </a:lnTo>
                  <a:lnTo>
                    <a:pt x="50800" y="135889"/>
                  </a:lnTo>
                  <a:lnTo>
                    <a:pt x="0" y="121919"/>
                  </a:lnTo>
                  <a:lnTo>
                    <a:pt x="1269" y="113030"/>
                  </a:lnTo>
                  <a:lnTo>
                    <a:pt x="8890" y="105410"/>
                  </a:lnTo>
                  <a:lnTo>
                    <a:pt x="19050" y="95250"/>
                  </a:lnTo>
                  <a:lnTo>
                    <a:pt x="33019" y="85089"/>
                  </a:lnTo>
                  <a:lnTo>
                    <a:pt x="53340" y="76200"/>
                  </a:lnTo>
                  <a:lnTo>
                    <a:pt x="78740" y="66039"/>
                  </a:lnTo>
                  <a:lnTo>
                    <a:pt x="106680" y="55880"/>
                  </a:lnTo>
                  <a:lnTo>
                    <a:pt x="140969" y="45719"/>
                  </a:lnTo>
                  <a:lnTo>
                    <a:pt x="177800" y="36830"/>
                  </a:lnTo>
                  <a:lnTo>
                    <a:pt x="220980" y="27939"/>
                  </a:lnTo>
                  <a:lnTo>
                    <a:pt x="267969" y="19050"/>
                  </a:lnTo>
                  <a:lnTo>
                    <a:pt x="318769" y="13969"/>
                  </a:lnTo>
                  <a:lnTo>
                    <a:pt x="373380" y="6350"/>
                  </a:lnTo>
                  <a:lnTo>
                    <a:pt x="434340" y="3810"/>
                  </a:lnTo>
                  <a:lnTo>
                    <a:pt x="499109" y="0"/>
                  </a:lnTo>
                  <a:lnTo>
                    <a:pt x="567690" y="0"/>
                  </a:lnTo>
                  <a:lnTo>
                    <a:pt x="636269" y="0"/>
                  </a:lnTo>
                  <a:lnTo>
                    <a:pt x="701040" y="3810"/>
                  </a:lnTo>
                  <a:lnTo>
                    <a:pt x="760730" y="6350"/>
                  </a:lnTo>
                  <a:lnTo>
                    <a:pt x="815340" y="12700"/>
                  </a:lnTo>
                  <a:lnTo>
                    <a:pt x="866140" y="19050"/>
                  </a:lnTo>
                  <a:lnTo>
                    <a:pt x="913130" y="25400"/>
                  </a:lnTo>
                  <a:lnTo>
                    <a:pt x="955040" y="34289"/>
                  </a:lnTo>
                  <a:lnTo>
                    <a:pt x="993140" y="43180"/>
                  </a:lnTo>
                  <a:lnTo>
                    <a:pt x="1026159" y="53339"/>
                  </a:lnTo>
                  <a:lnTo>
                    <a:pt x="1056640" y="62230"/>
                  </a:lnTo>
                  <a:lnTo>
                    <a:pt x="1080769" y="72389"/>
                  </a:lnTo>
                  <a:lnTo>
                    <a:pt x="1101090" y="83819"/>
                  </a:lnTo>
                  <a:lnTo>
                    <a:pt x="1116330" y="95250"/>
                  </a:lnTo>
                  <a:lnTo>
                    <a:pt x="1129030" y="105410"/>
                  </a:lnTo>
                  <a:lnTo>
                    <a:pt x="1137919" y="116839"/>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01" name="Straight Connector 200"/>
            <p:cNvCxnSpPr/>
            <p:nvPr/>
          </p:nvCxnSpPr>
          <p:spPr>
            <a:xfrm>
              <a:off x="8324447" y="1904893"/>
              <a:ext cx="35079" cy="2451084"/>
            </a:xfrm>
            <a:prstGeom prst="line">
              <a:avLst/>
            </a:prstGeom>
            <a:ln w="254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02" name="Freeform 201"/>
            <p:cNvSpPr/>
            <p:nvPr/>
          </p:nvSpPr>
          <p:spPr>
            <a:xfrm>
              <a:off x="7709094" y="2217741"/>
              <a:ext cx="1369561" cy="1987115"/>
            </a:xfrm>
            <a:custGeom>
              <a:avLst/>
              <a:gdLst/>
              <a:ahLst/>
              <a:cxnLst/>
              <a:rect l="0" t="0" r="0" b="0"/>
              <a:pathLst>
                <a:path w="1369060" h="1987551">
                  <a:moveTo>
                    <a:pt x="0" y="1979930"/>
                  </a:moveTo>
                  <a:lnTo>
                    <a:pt x="642619" y="0"/>
                  </a:lnTo>
                  <a:lnTo>
                    <a:pt x="1369059" y="1987550"/>
                  </a:lnTo>
                </a:path>
              </a:pathLst>
            </a:custGeom>
            <a:ln w="34798"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defTabSz="1067745" fontAlgn="auto">
                <a:spcBef>
                  <a:spcPts val="0"/>
                </a:spcBef>
                <a:spcAft>
                  <a:spcPts val="0"/>
                </a:spcAft>
                <a:defRPr/>
              </a:pPr>
              <a:endParaRPr lang="en-US"/>
            </a:p>
          </p:txBody>
        </p:sp>
        <p:sp>
          <p:nvSpPr>
            <p:cNvPr id="203" name="Freeform 202"/>
            <p:cNvSpPr/>
            <p:nvPr/>
          </p:nvSpPr>
          <p:spPr>
            <a:xfrm>
              <a:off x="6745869" y="1989733"/>
              <a:ext cx="0" cy="2961451"/>
            </a:xfrm>
            <a:custGeom>
              <a:avLst/>
              <a:gdLst/>
              <a:ahLst/>
              <a:cxnLst/>
              <a:rect l="0" t="0" r="0" b="0"/>
              <a:pathLst>
                <a:path w="509" h="2961514">
                  <a:moveTo>
                    <a:pt x="0" y="2961513"/>
                  </a:moveTo>
                  <a:lnTo>
                    <a:pt x="0" y="0"/>
                  </a:lnTo>
                  <a:lnTo>
                    <a:pt x="508" y="0"/>
                  </a:lnTo>
                  <a:lnTo>
                    <a:pt x="508" y="2958210"/>
                  </a:lnTo>
                  <a:close/>
                </a:path>
              </a:pathLst>
            </a:custGeom>
            <a:solidFill>
              <a:srgbClr val="4F4F4F"/>
            </a:solidFill>
            <a:ln w="0" cap="flat" cmpd="sng" algn="ctr">
              <a:solidFill>
                <a:srgbClr val="4F4F4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4" name="Freeform 203"/>
            <p:cNvSpPr/>
            <p:nvPr/>
          </p:nvSpPr>
          <p:spPr>
            <a:xfrm>
              <a:off x="6718099" y="1989733"/>
              <a:ext cx="27771" cy="2982661"/>
            </a:xfrm>
            <a:custGeom>
              <a:avLst/>
              <a:gdLst/>
              <a:ahLst/>
              <a:cxnLst/>
              <a:rect l="0" t="0" r="0" b="0"/>
              <a:pathLst>
                <a:path w="27686" h="2982596">
                  <a:moveTo>
                    <a:pt x="0" y="2982595"/>
                  </a:moveTo>
                  <a:lnTo>
                    <a:pt x="0" y="0"/>
                  </a:lnTo>
                  <a:lnTo>
                    <a:pt x="27685" y="0"/>
                  </a:lnTo>
                  <a:lnTo>
                    <a:pt x="27685" y="2961006"/>
                  </a:lnTo>
                  <a:lnTo>
                    <a:pt x="26289" y="2965577"/>
                  </a:lnTo>
                  <a:lnTo>
                    <a:pt x="19684" y="2972817"/>
                  </a:lnTo>
                  <a:lnTo>
                    <a:pt x="10414" y="2978786"/>
                  </a:lnTo>
                  <a:close/>
                </a:path>
              </a:pathLst>
            </a:custGeom>
            <a:solidFill>
              <a:srgbClr val="5F5F5F"/>
            </a:solidFill>
            <a:ln w="0" cap="flat" cmpd="sng" algn="ctr">
              <a:solidFill>
                <a:srgbClr val="5F5F5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5" name="Freeform 204"/>
            <p:cNvSpPr/>
            <p:nvPr/>
          </p:nvSpPr>
          <p:spPr>
            <a:xfrm>
              <a:off x="6690327" y="1989733"/>
              <a:ext cx="27772" cy="2989289"/>
            </a:xfrm>
            <a:custGeom>
              <a:avLst/>
              <a:gdLst/>
              <a:ahLst/>
              <a:cxnLst/>
              <a:rect l="0" t="0" r="0" b="0"/>
              <a:pathLst>
                <a:path w="26925" h="2989201">
                  <a:moveTo>
                    <a:pt x="0" y="0"/>
                  </a:moveTo>
                  <a:lnTo>
                    <a:pt x="26924" y="0"/>
                  </a:lnTo>
                  <a:lnTo>
                    <a:pt x="26924" y="2982595"/>
                  </a:lnTo>
                  <a:lnTo>
                    <a:pt x="25018" y="2983231"/>
                  </a:lnTo>
                  <a:lnTo>
                    <a:pt x="10414" y="2987295"/>
                  </a:lnTo>
                  <a:lnTo>
                    <a:pt x="0" y="2989200"/>
                  </a:lnTo>
                  <a:close/>
                </a:path>
              </a:pathLst>
            </a:custGeom>
            <a:solidFill>
              <a:srgbClr val="6F6F6F"/>
            </a:solidFill>
            <a:ln w="0" cap="flat" cmpd="sng" algn="ctr">
              <a:solidFill>
                <a:srgbClr val="6F6F6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6" name="Freeform 205"/>
            <p:cNvSpPr/>
            <p:nvPr/>
          </p:nvSpPr>
          <p:spPr>
            <a:xfrm>
              <a:off x="6664017" y="1989733"/>
              <a:ext cx="27772" cy="2991940"/>
            </a:xfrm>
            <a:custGeom>
              <a:avLst/>
              <a:gdLst/>
              <a:ahLst/>
              <a:cxnLst/>
              <a:rect l="0" t="0" r="0" b="0"/>
              <a:pathLst>
                <a:path w="27686" h="2991740">
                  <a:moveTo>
                    <a:pt x="0" y="0"/>
                  </a:moveTo>
                  <a:lnTo>
                    <a:pt x="27685" y="0"/>
                  </a:lnTo>
                  <a:lnTo>
                    <a:pt x="27685" y="2989200"/>
                  </a:lnTo>
                  <a:lnTo>
                    <a:pt x="21843" y="2989834"/>
                  </a:lnTo>
                  <a:lnTo>
                    <a:pt x="0" y="2991739"/>
                  </a:lnTo>
                  <a:close/>
                </a:path>
              </a:pathLst>
            </a:custGeom>
            <a:solidFill>
              <a:srgbClr val="7F7F7F"/>
            </a:solidFill>
            <a:ln w="0" cap="flat" cmpd="sng" algn="ctr">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7" name="Freeform 206"/>
            <p:cNvSpPr/>
            <p:nvPr/>
          </p:nvSpPr>
          <p:spPr>
            <a:xfrm>
              <a:off x="6636247" y="1989733"/>
              <a:ext cx="27771" cy="2991940"/>
            </a:xfrm>
            <a:custGeom>
              <a:avLst/>
              <a:gdLst/>
              <a:ahLst/>
              <a:cxnLst/>
              <a:rect l="0" t="0" r="0" b="0"/>
              <a:pathLst>
                <a:path w="27687" h="2993009">
                  <a:moveTo>
                    <a:pt x="0" y="2992246"/>
                  </a:moveTo>
                  <a:lnTo>
                    <a:pt x="0" y="0"/>
                  </a:lnTo>
                  <a:lnTo>
                    <a:pt x="27686" y="0"/>
                  </a:lnTo>
                  <a:lnTo>
                    <a:pt x="27686" y="2991739"/>
                  </a:lnTo>
                  <a:lnTo>
                    <a:pt x="13969" y="2993008"/>
                  </a:lnTo>
                  <a:close/>
                </a:path>
              </a:pathLst>
            </a:custGeom>
            <a:solidFill>
              <a:srgbClr val="8F8F8F"/>
            </a:solidFill>
            <a:ln w="0" cap="flat" cmpd="sng" algn="ctr">
              <a:solidFill>
                <a:srgbClr val="8F8F8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8" name="Freeform 207"/>
            <p:cNvSpPr/>
            <p:nvPr/>
          </p:nvSpPr>
          <p:spPr>
            <a:xfrm>
              <a:off x="6608475" y="1989733"/>
              <a:ext cx="27772" cy="2991940"/>
            </a:xfrm>
            <a:custGeom>
              <a:avLst/>
              <a:gdLst/>
              <a:ahLst/>
              <a:cxnLst/>
              <a:rect l="0" t="0" r="0" b="0"/>
              <a:pathLst>
                <a:path w="26925" h="2991740">
                  <a:moveTo>
                    <a:pt x="26924" y="2991739"/>
                  </a:moveTo>
                  <a:lnTo>
                    <a:pt x="5461" y="2991232"/>
                  </a:lnTo>
                  <a:lnTo>
                    <a:pt x="0" y="2989834"/>
                  </a:lnTo>
                  <a:lnTo>
                    <a:pt x="0" y="0"/>
                  </a:lnTo>
                  <a:lnTo>
                    <a:pt x="26924" y="0"/>
                  </a:lnTo>
                  <a:close/>
                </a:path>
              </a:pathLst>
            </a:custGeom>
            <a:solidFill>
              <a:srgbClr val="9F9F9F"/>
            </a:solidFill>
            <a:ln w="0" cap="flat" cmpd="sng" algn="ctr">
              <a:solidFill>
                <a:srgbClr val="9F9F9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9" name="Freeform 208"/>
            <p:cNvSpPr/>
            <p:nvPr/>
          </p:nvSpPr>
          <p:spPr>
            <a:xfrm>
              <a:off x="6582165" y="1989733"/>
              <a:ext cx="26310" cy="2989289"/>
            </a:xfrm>
            <a:custGeom>
              <a:avLst/>
              <a:gdLst/>
              <a:ahLst/>
              <a:cxnLst/>
              <a:rect l="0" t="0" r="0" b="0"/>
              <a:pathLst>
                <a:path w="27434" h="2990342">
                  <a:moveTo>
                    <a:pt x="16257" y="2988437"/>
                  </a:moveTo>
                  <a:lnTo>
                    <a:pt x="1906" y="2984500"/>
                  </a:lnTo>
                  <a:lnTo>
                    <a:pt x="0" y="2983738"/>
                  </a:lnTo>
                  <a:lnTo>
                    <a:pt x="0" y="0"/>
                  </a:lnTo>
                  <a:lnTo>
                    <a:pt x="27433" y="0"/>
                  </a:lnTo>
                  <a:lnTo>
                    <a:pt x="27433" y="2990341"/>
                  </a:lnTo>
                  <a:close/>
                </a:path>
              </a:pathLst>
            </a:custGeom>
            <a:solidFill>
              <a:srgbClr val="AFAFAF"/>
            </a:solidFill>
            <a:ln w="0" cap="flat" cmpd="sng" algn="ctr">
              <a:solidFill>
                <a:srgbClr val="AFAFA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0" name="Freeform 209"/>
            <p:cNvSpPr/>
            <p:nvPr/>
          </p:nvSpPr>
          <p:spPr>
            <a:xfrm>
              <a:off x="6554394" y="1989733"/>
              <a:ext cx="27771" cy="2983986"/>
            </a:xfrm>
            <a:custGeom>
              <a:avLst/>
              <a:gdLst/>
              <a:ahLst/>
              <a:cxnLst/>
              <a:rect l="0" t="0" r="0" b="0"/>
              <a:pathLst>
                <a:path w="27052" h="2983994">
                  <a:moveTo>
                    <a:pt x="27051" y="2983993"/>
                  </a:moveTo>
                  <a:lnTo>
                    <a:pt x="17146" y="2979928"/>
                  </a:lnTo>
                  <a:lnTo>
                    <a:pt x="7112" y="2973451"/>
                  </a:lnTo>
                  <a:lnTo>
                    <a:pt x="1906" y="2966213"/>
                  </a:lnTo>
                  <a:lnTo>
                    <a:pt x="0" y="2958974"/>
                  </a:lnTo>
                  <a:lnTo>
                    <a:pt x="0" y="0"/>
                  </a:lnTo>
                  <a:lnTo>
                    <a:pt x="27051" y="0"/>
                  </a:lnTo>
                  <a:close/>
                </a:path>
              </a:pathLst>
            </a:custGeom>
            <a:solidFill>
              <a:srgbClr val="BFBFBF"/>
            </a:solidFill>
            <a:ln w="0" cap="flat" cmpd="sng" algn="ctr">
              <a:solidFill>
                <a:srgbClr val="BFBFB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1" name="Freeform 210"/>
            <p:cNvSpPr/>
            <p:nvPr/>
          </p:nvSpPr>
          <p:spPr>
            <a:xfrm>
              <a:off x="6555856" y="1988407"/>
              <a:ext cx="188553" cy="2991941"/>
            </a:xfrm>
            <a:custGeom>
              <a:avLst/>
              <a:gdLst/>
              <a:ahLst/>
              <a:cxnLst/>
              <a:rect l="0" t="0" r="0" b="0"/>
              <a:pathLst>
                <a:path w="189230" h="2992121">
                  <a:moveTo>
                    <a:pt x="0" y="2957830"/>
                  </a:moveTo>
                  <a:lnTo>
                    <a:pt x="1269" y="2966720"/>
                  </a:lnTo>
                  <a:lnTo>
                    <a:pt x="6350" y="2973070"/>
                  </a:lnTo>
                  <a:lnTo>
                    <a:pt x="15240" y="2980689"/>
                  </a:lnTo>
                  <a:lnTo>
                    <a:pt x="27940" y="2984500"/>
                  </a:lnTo>
                  <a:lnTo>
                    <a:pt x="58419" y="2990850"/>
                  </a:lnTo>
                  <a:lnTo>
                    <a:pt x="93979" y="2992120"/>
                  </a:lnTo>
                  <a:lnTo>
                    <a:pt x="128269" y="2990850"/>
                  </a:lnTo>
                  <a:lnTo>
                    <a:pt x="160019" y="2984500"/>
                  </a:lnTo>
                  <a:lnTo>
                    <a:pt x="171450" y="2978150"/>
                  </a:lnTo>
                  <a:lnTo>
                    <a:pt x="182879" y="2973070"/>
                  </a:lnTo>
                  <a:lnTo>
                    <a:pt x="187960" y="2966720"/>
                  </a:lnTo>
                  <a:lnTo>
                    <a:pt x="189229" y="2957830"/>
                  </a:lnTo>
                  <a:lnTo>
                    <a:pt x="189229" y="0"/>
                  </a:lnTo>
                  <a:lnTo>
                    <a:pt x="0" y="0"/>
                  </a:lnTo>
                  <a:close/>
                </a:path>
              </a:pathLst>
            </a:custGeom>
            <a:solidFill>
              <a:schemeClr val="accent1">
                <a:alpha val="0"/>
              </a:schemeClr>
            </a:solidFill>
            <a:ln w="1739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cxnSp>
          <p:nvCxnSpPr>
            <p:cNvPr id="212" name="Straight Connector 211"/>
            <p:cNvCxnSpPr/>
            <p:nvPr/>
          </p:nvCxnSpPr>
          <p:spPr>
            <a:xfrm>
              <a:off x="6637708" y="357886"/>
              <a:ext cx="0" cy="68933"/>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6393613" y="392352"/>
              <a:ext cx="17540" cy="70259"/>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flipH="1">
              <a:off x="6880341" y="409586"/>
              <a:ext cx="17540" cy="5302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6811644" y="392352"/>
              <a:ext cx="0" cy="53025"/>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6723945" y="375120"/>
              <a:ext cx="0" cy="51699"/>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6550009" y="375120"/>
              <a:ext cx="0" cy="51699"/>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6463772" y="375120"/>
              <a:ext cx="16078" cy="51699"/>
            </a:xfrm>
            <a:prstGeom prst="line">
              <a:avLst/>
            </a:prstGeom>
            <a:ln w="127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Box 1"/>
          <p:cNvSpPr txBox="1">
            <a:spLocks noChangeArrowheads="1"/>
          </p:cNvSpPr>
          <p:nvPr/>
        </p:nvSpPr>
        <p:spPr bwMode="auto">
          <a:xfrm>
            <a:off x="806382" y="1087060"/>
            <a:ext cx="1001553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Let's name the numbers that are solutions to the given </a:t>
            </a:r>
            <a:r>
              <a:rPr lang="en-US" sz="2400" b="1" dirty="0" smtClean="0">
                <a:solidFill>
                  <a:srgbClr val="0000FF"/>
                </a:solidFill>
              </a:rPr>
              <a:t>inequality</a:t>
            </a:r>
            <a:r>
              <a:rPr lang="en-US" sz="2400" b="1" dirty="0">
                <a:solidFill>
                  <a:srgbClr val="0000FF"/>
                </a:solidFill>
              </a:rPr>
              <a:t>.</a:t>
            </a:r>
          </a:p>
        </p:txBody>
      </p:sp>
      <p:sp>
        <p:nvSpPr>
          <p:cNvPr id="82947" name="TextBox 2"/>
          <p:cNvSpPr txBox="1">
            <a:spLocks noChangeArrowheads="1"/>
          </p:cNvSpPr>
          <p:nvPr/>
        </p:nvSpPr>
        <p:spPr bwMode="auto">
          <a:xfrm>
            <a:off x="804863" y="2031206"/>
            <a:ext cx="10733087" cy="1215812"/>
          </a:xfrm>
          <a:prstGeom prst="rect">
            <a:avLst/>
          </a:prstGeom>
          <a:noFill/>
          <a:ln w="9525">
            <a:noFill/>
            <a:miter lim="800000"/>
            <a:headEnd/>
            <a:tailEnd/>
          </a:ln>
        </p:spPr>
        <p:txBody>
          <a:bodyPr lIns="106774" tIns="53387" rIns="106774" bIns="53387">
            <a:spAutoFit/>
          </a:bodyPr>
          <a:lstStyle/>
          <a:p>
            <a:r>
              <a:rPr lang="en-US" sz="2400" b="1" dirty="0" smtClean="0">
                <a:solidFill>
                  <a:srgbClr val="0000FF"/>
                </a:solidFill>
              </a:rPr>
              <a:t>                                            r </a:t>
            </a:r>
            <a:r>
              <a:rPr lang="en-US" sz="2400" b="1" dirty="0">
                <a:solidFill>
                  <a:srgbClr val="0000FF"/>
                </a:solidFill>
              </a:rPr>
              <a:t>&gt; 10 </a:t>
            </a:r>
            <a:endParaRPr lang="en-US" sz="2400" b="1" dirty="0" smtClean="0">
              <a:solidFill>
                <a:srgbClr val="0000FF"/>
              </a:solidFill>
            </a:endParaRPr>
          </a:p>
          <a:p>
            <a:pPr algn="ctr"/>
            <a:endParaRPr lang="en-US" sz="2400" b="1" dirty="0">
              <a:solidFill>
                <a:srgbClr val="0000FF"/>
              </a:solidFill>
            </a:endParaRPr>
          </a:p>
          <a:p>
            <a:r>
              <a:rPr lang="en-US" sz="2400" b="1" dirty="0">
                <a:solidFill>
                  <a:srgbClr val="0000FF"/>
                </a:solidFill>
              </a:rPr>
              <a:t>Which of the following are solutions? {5, 10, 15, 20}</a:t>
            </a:r>
          </a:p>
        </p:txBody>
      </p:sp>
      <p:sp>
        <p:nvSpPr>
          <p:cNvPr id="82948" name="TextBox 3"/>
          <p:cNvSpPr txBox="1">
            <a:spLocks noChangeArrowheads="1"/>
          </p:cNvSpPr>
          <p:nvPr/>
        </p:nvSpPr>
        <p:spPr bwMode="auto">
          <a:xfrm>
            <a:off x="806382" y="3657223"/>
            <a:ext cx="3890962"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5 &gt; 10 is not true</a:t>
            </a:r>
          </a:p>
          <a:p>
            <a:r>
              <a:rPr lang="en-US" sz="2400" b="1">
                <a:solidFill>
                  <a:srgbClr val="0000FF"/>
                </a:solidFill>
              </a:rPr>
              <a:t>So, 5 is not a solution</a:t>
            </a:r>
          </a:p>
        </p:txBody>
      </p:sp>
      <p:sp>
        <p:nvSpPr>
          <p:cNvPr id="82949" name="TextBox 4"/>
          <p:cNvSpPr txBox="1">
            <a:spLocks noChangeArrowheads="1"/>
          </p:cNvSpPr>
          <p:nvPr/>
        </p:nvSpPr>
        <p:spPr bwMode="auto">
          <a:xfrm>
            <a:off x="6297544" y="3581023"/>
            <a:ext cx="4056063"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10 &gt; 10 is not true</a:t>
            </a:r>
          </a:p>
          <a:p>
            <a:r>
              <a:rPr lang="en-US" sz="2400" b="1">
                <a:solidFill>
                  <a:srgbClr val="0000FF"/>
                </a:solidFill>
              </a:rPr>
              <a:t>So, 10 is not a solution</a:t>
            </a:r>
          </a:p>
        </p:txBody>
      </p:sp>
      <p:sp>
        <p:nvSpPr>
          <p:cNvPr id="82950" name="TextBox 5"/>
          <p:cNvSpPr txBox="1">
            <a:spLocks noChangeArrowheads="1"/>
          </p:cNvSpPr>
          <p:nvPr/>
        </p:nvSpPr>
        <p:spPr bwMode="auto">
          <a:xfrm>
            <a:off x="806382" y="5405060"/>
            <a:ext cx="3476625"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15 &gt; 10 is true</a:t>
            </a:r>
          </a:p>
          <a:p>
            <a:r>
              <a:rPr lang="en-US" sz="2400" b="1">
                <a:solidFill>
                  <a:srgbClr val="0000FF"/>
                </a:solidFill>
              </a:rPr>
              <a:t>So, 15 is a solution</a:t>
            </a:r>
          </a:p>
        </p:txBody>
      </p:sp>
      <p:sp>
        <p:nvSpPr>
          <p:cNvPr id="82951" name="TextBox 6"/>
          <p:cNvSpPr txBox="1">
            <a:spLocks noChangeArrowheads="1"/>
          </p:cNvSpPr>
          <p:nvPr/>
        </p:nvSpPr>
        <p:spPr bwMode="auto">
          <a:xfrm>
            <a:off x="6353107" y="5466973"/>
            <a:ext cx="3448050"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20 &gt; 10 is true</a:t>
            </a:r>
          </a:p>
          <a:p>
            <a:r>
              <a:rPr lang="en-US" sz="2400" b="1">
                <a:solidFill>
                  <a:srgbClr val="0000FF"/>
                </a:solidFill>
              </a:rPr>
              <a:t>So, 20 is a solution</a:t>
            </a:r>
          </a:p>
        </p:txBody>
      </p:sp>
      <p:sp>
        <p:nvSpPr>
          <p:cNvPr id="82952" name="TextBox 7"/>
          <p:cNvSpPr txBox="1">
            <a:spLocks noChangeArrowheads="1"/>
          </p:cNvSpPr>
          <p:nvPr/>
        </p:nvSpPr>
        <p:spPr bwMode="auto">
          <a:xfrm>
            <a:off x="779394" y="7108448"/>
            <a:ext cx="7366000"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Answer:</a:t>
            </a:r>
          </a:p>
          <a:p>
            <a:r>
              <a:rPr lang="en-US" sz="2400" b="1">
                <a:solidFill>
                  <a:srgbClr val="0000FF"/>
                </a:solidFill>
              </a:rPr>
              <a:t>{15, 20} are solutions to the inequality r &gt; 10</a:t>
            </a:r>
          </a:p>
        </p:txBody>
      </p:sp>
      <p:grpSp>
        <p:nvGrpSpPr>
          <p:cNvPr id="82953" name="Group 10"/>
          <p:cNvGrpSpPr>
            <a:grpSpLocks/>
          </p:cNvGrpSpPr>
          <p:nvPr/>
        </p:nvGrpSpPr>
        <p:grpSpPr bwMode="auto">
          <a:xfrm>
            <a:off x="4048057" y="5892423"/>
            <a:ext cx="276225" cy="242887"/>
            <a:chOff x="3340100" y="4318000"/>
            <a:chExt cx="254000" cy="203200"/>
          </a:xfrm>
        </p:grpSpPr>
        <p:cxnSp>
          <p:nvCxnSpPr>
            <p:cNvPr id="9" name="Straight Connector 8"/>
            <p:cNvCxnSpPr/>
            <p:nvPr/>
          </p:nvCxnSpPr>
          <p:spPr>
            <a:xfrm>
              <a:off x="3340100" y="4393702"/>
              <a:ext cx="75908" cy="127498"/>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416008" y="4318000"/>
              <a:ext cx="178092" cy="20320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2954" name="Group 13"/>
          <p:cNvGrpSpPr>
            <a:grpSpLocks/>
          </p:cNvGrpSpPr>
          <p:nvPr/>
        </p:nvGrpSpPr>
        <p:grpSpPr bwMode="auto">
          <a:xfrm>
            <a:off x="4379844" y="4066798"/>
            <a:ext cx="247650" cy="427037"/>
            <a:chOff x="3644900" y="2794000"/>
            <a:chExt cx="228600" cy="355600"/>
          </a:xfrm>
        </p:grpSpPr>
        <p:cxnSp>
          <p:nvCxnSpPr>
            <p:cNvPr id="12" name="Straight Connector 11"/>
            <p:cNvCxnSpPr/>
            <p:nvPr/>
          </p:nvCxnSpPr>
          <p:spPr>
            <a:xfrm>
              <a:off x="3658089" y="2807219"/>
              <a:ext cx="190500" cy="34238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644900" y="2794000"/>
              <a:ext cx="228600" cy="34238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2955" name="Group 16"/>
          <p:cNvGrpSpPr>
            <a:grpSpLocks/>
          </p:cNvGrpSpPr>
          <p:nvPr/>
        </p:nvGrpSpPr>
        <p:grpSpPr bwMode="auto">
          <a:xfrm>
            <a:off x="10050394" y="4022348"/>
            <a:ext cx="247650" cy="425450"/>
            <a:chOff x="8864600" y="2755900"/>
            <a:chExt cx="228600" cy="355600"/>
          </a:xfrm>
        </p:grpSpPr>
        <p:cxnSp>
          <p:nvCxnSpPr>
            <p:cNvPr id="15" name="Straight Connector 14"/>
            <p:cNvCxnSpPr/>
            <p:nvPr/>
          </p:nvCxnSpPr>
          <p:spPr>
            <a:xfrm>
              <a:off x="8877789" y="2769169"/>
              <a:ext cx="190500"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864600" y="2755900"/>
              <a:ext cx="228600"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2956" name="Group 19"/>
          <p:cNvGrpSpPr>
            <a:grpSpLocks/>
          </p:cNvGrpSpPr>
          <p:nvPr/>
        </p:nvGrpSpPr>
        <p:grpSpPr bwMode="auto">
          <a:xfrm>
            <a:off x="9594782" y="5938460"/>
            <a:ext cx="276225" cy="242888"/>
            <a:chOff x="8445500" y="4356100"/>
            <a:chExt cx="254000" cy="203200"/>
          </a:xfrm>
        </p:grpSpPr>
        <p:cxnSp>
          <p:nvCxnSpPr>
            <p:cNvPr id="18" name="Straight Connector 17"/>
            <p:cNvCxnSpPr/>
            <p:nvPr/>
          </p:nvCxnSpPr>
          <p:spPr>
            <a:xfrm>
              <a:off x="8445500" y="4431802"/>
              <a:ext cx="75908" cy="127498"/>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521408" y="4356100"/>
              <a:ext cx="178092" cy="20320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a:xfrm>
            <a:off x="0" y="3581024"/>
            <a:ext cx="11036300" cy="657739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Box 1"/>
          <p:cNvSpPr txBox="1">
            <a:spLocks noChangeArrowheads="1"/>
          </p:cNvSpPr>
          <p:nvPr/>
        </p:nvSpPr>
        <p:spPr bwMode="auto">
          <a:xfrm>
            <a:off x="793750" y="1096857"/>
            <a:ext cx="463550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Let's try another one.</a:t>
            </a:r>
          </a:p>
        </p:txBody>
      </p:sp>
      <p:sp>
        <p:nvSpPr>
          <p:cNvPr id="83971" name="TextBox 2"/>
          <p:cNvSpPr txBox="1">
            <a:spLocks noChangeArrowheads="1"/>
          </p:cNvSpPr>
          <p:nvPr/>
        </p:nvSpPr>
        <p:spPr bwMode="auto">
          <a:xfrm>
            <a:off x="2979738" y="1840775"/>
            <a:ext cx="4056062"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 {4,5,6,7,8}</a:t>
            </a:r>
          </a:p>
        </p:txBody>
      </p:sp>
      <p:sp>
        <p:nvSpPr>
          <p:cNvPr id="83972" name="TextBox 3"/>
          <p:cNvSpPr txBox="1">
            <a:spLocks noChangeArrowheads="1"/>
          </p:cNvSpPr>
          <p:nvPr/>
        </p:nvSpPr>
        <p:spPr bwMode="auto">
          <a:xfrm>
            <a:off x="979488" y="2874237"/>
            <a:ext cx="2124075" cy="1215812"/>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a:t>
            </a:r>
          </a:p>
          <a:p>
            <a:r>
              <a:rPr lang="en-US" sz="2400" b="1">
                <a:solidFill>
                  <a:srgbClr val="0000FF"/>
                </a:solidFill>
              </a:rPr>
              <a:t>30 ≥ 5(4)</a:t>
            </a:r>
          </a:p>
          <a:p>
            <a:r>
              <a:rPr lang="en-US" sz="2400" b="1">
                <a:solidFill>
                  <a:srgbClr val="0000FF"/>
                </a:solidFill>
              </a:rPr>
              <a:t>30 ≥ 20 </a:t>
            </a:r>
          </a:p>
        </p:txBody>
      </p:sp>
      <p:sp>
        <p:nvSpPr>
          <p:cNvPr id="83973" name="TextBox 4"/>
          <p:cNvSpPr txBox="1">
            <a:spLocks noChangeArrowheads="1"/>
          </p:cNvSpPr>
          <p:nvPr/>
        </p:nvSpPr>
        <p:spPr bwMode="auto">
          <a:xfrm>
            <a:off x="3890963" y="2844075"/>
            <a:ext cx="2124075" cy="1215812"/>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a:t>
            </a:r>
          </a:p>
          <a:p>
            <a:r>
              <a:rPr lang="en-US" sz="2400" b="1">
                <a:solidFill>
                  <a:srgbClr val="0000FF"/>
                </a:solidFill>
              </a:rPr>
              <a:t>30 ≥ 5(5)</a:t>
            </a:r>
          </a:p>
          <a:p>
            <a:r>
              <a:rPr lang="en-US" sz="2400" b="1">
                <a:solidFill>
                  <a:srgbClr val="0000FF"/>
                </a:solidFill>
              </a:rPr>
              <a:t>30 ≥ 25 </a:t>
            </a:r>
          </a:p>
        </p:txBody>
      </p:sp>
      <p:sp>
        <p:nvSpPr>
          <p:cNvPr id="83974" name="TextBox 5"/>
          <p:cNvSpPr txBox="1">
            <a:spLocks noChangeArrowheads="1"/>
          </p:cNvSpPr>
          <p:nvPr/>
        </p:nvSpPr>
        <p:spPr bwMode="auto">
          <a:xfrm>
            <a:off x="6870700" y="2874237"/>
            <a:ext cx="2124075" cy="1215812"/>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a:t>
            </a:r>
          </a:p>
          <a:p>
            <a:r>
              <a:rPr lang="en-US" sz="2400" b="1">
                <a:solidFill>
                  <a:srgbClr val="0000FF"/>
                </a:solidFill>
              </a:rPr>
              <a:t>30 ≥ 5(6)</a:t>
            </a:r>
          </a:p>
          <a:p>
            <a:r>
              <a:rPr lang="en-US" sz="2400" b="1">
                <a:solidFill>
                  <a:srgbClr val="0000FF"/>
                </a:solidFill>
              </a:rPr>
              <a:t>30 ≥ 30 </a:t>
            </a:r>
          </a:p>
        </p:txBody>
      </p:sp>
      <p:sp>
        <p:nvSpPr>
          <p:cNvPr id="83975" name="TextBox 6"/>
          <p:cNvSpPr txBox="1">
            <a:spLocks noChangeArrowheads="1"/>
          </p:cNvSpPr>
          <p:nvPr/>
        </p:nvSpPr>
        <p:spPr bwMode="auto">
          <a:xfrm>
            <a:off x="979488" y="5231675"/>
            <a:ext cx="2124075" cy="1215812"/>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a:t>
            </a:r>
          </a:p>
          <a:p>
            <a:r>
              <a:rPr lang="en-US" sz="2400" b="1">
                <a:solidFill>
                  <a:srgbClr val="0000FF"/>
                </a:solidFill>
              </a:rPr>
              <a:t>30 ≥ 5(7)</a:t>
            </a:r>
          </a:p>
          <a:p>
            <a:r>
              <a:rPr lang="en-US" sz="2400" b="1">
                <a:solidFill>
                  <a:srgbClr val="0000FF"/>
                </a:solidFill>
              </a:rPr>
              <a:t>30 ≥ 35 </a:t>
            </a:r>
          </a:p>
        </p:txBody>
      </p:sp>
      <p:sp>
        <p:nvSpPr>
          <p:cNvPr id="83976" name="TextBox 7"/>
          <p:cNvSpPr txBox="1">
            <a:spLocks noChangeArrowheads="1"/>
          </p:cNvSpPr>
          <p:nvPr/>
        </p:nvSpPr>
        <p:spPr bwMode="auto">
          <a:xfrm>
            <a:off x="3917950" y="5247550"/>
            <a:ext cx="2124075" cy="1215812"/>
          </a:xfrm>
          <a:prstGeom prst="rect">
            <a:avLst/>
          </a:prstGeom>
          <a:noFill/>
          <a:ln w="9525">
            <a:noFill/>
            <a:miter lim="800000"/>
            <a:headEnd/>
            <a:tailEnd/>
          </a:ln>
        </p:spPr>
        <p:txBody>
          <a:bodyPr lIns="106774" tIns="53387" rIns="106774" bIns="53387">
            <a:spAutoFit/>
          </a:bodyPr>
          <a:lstStyle/>
          <a:p>
            <a:r>
              <a:rPr lang="en-US" sz="2400" b="1">
                <a:solidFill>
                  <a:srgbClr val="0000FF"/>
                </a:solidFill>
              </a:rPr>
              <a:t>30 ≥ 5d</a:t>
            </a:r>
          </a:p>
          <a:p>
            <a:r>
              <a:rPr lang="en-US" sz="2400" b="1">
                <a:solidFill>
                  <a:srgbClr val="0000FF"/>
                </a:solidFill>
              </a:rPr>
              <a:t>30 ≥ 5(8)</a:t>
            </a:r>
          </a:p>
          <a:p>
            <a:r>
              <a:rPr lang="en-US" sz="2400" b="1">
                <a:solidFill>
                  <a:srgbClr val="0000FF"/>
                </a:solidFill>
              </a:rPr>
              <a:t>30 ≥ 40 </a:t>
            </a:r>
          </a:p>
        </p:txBody>
      </p:sp>
      <p:sp>
        <p:nvSpPr>
          <p:cNvPr id="83977" name="TextBox 8"/>
          <p:cNvSpPr txBox="1">
            <a:spLocks noChangeArrowheads="1"/>
          </p:cNvSpPr>
          <p:nvPr/>
        </p:nvSpPr>
        <p:spPr bwMode="auto">
          <a:xfrm>
            <a:off x="3021013" y="6908006"/>
            <a:ext cx="3503612" cy="477149"/>
          </a:xfrm>
          <a:prstGeom prst="rect">
            <a:avLst/>
          </a:prstGeom>
          <a:noFill/>
          <a:ln w="9525">
            <a:noFill/>
            <a:miter lim="800000"/>
            <a:headEnd/>
            <a:tailEnd/>
          </a:ln>
        </p:spPr>
        <p:txBody>
          <a:bodyPr lIns="106774" tIns="53387" rIns="106774" bIns="53387">
            <a:spAutoFit/>
          </a:bodyPr>
          <a:lstStyle/>
          <a:p>
            <a:r>
              <a:rPr lang="en-US" sz="2400" b="1">
                <a:solidFill>
                  <a:srgbClr val="0000FF"/>
                </a:solidFill>
              </a:rPr>
              <a:t>Answer: {4,5,6}</a:t>
            </a:r>
          </a:p>
        </p:txBody>
      </p:sp>
      <p:grpSp>
        <p:nvGrpSpPr>
          <p:cNvPr id="83978" name="Group 11"/>
          <p:cNvGrpSpPr>
            <a:grpSpLocks/>
          </p:cNvGrpSpPr>
          <p:nvPr/>
        </p:nvGrpSpPr>
        <p:grpSpPr bwMode="auto">
          <a:xfrm>
            <a:off x="2703513" y="6296887"/>
            <a:ext cx="249237" cy="425450"/>
            <a:chOff x="2489200" y="4724400"/>
            <a:chExt cx="228600" cy="355600"/>
          </a:xfrm>
        </p:grpSpPr>
        <p:cxnSp>
          <p:nvCxnSpPr>
            <p:cNvPr id="10" name="Straight Connector 9"/>
            <p:cNvCxnSpPr/>
            <p:nvPr/>
          </p:nvCxnSpPr>
          <p:spPr>
            <a:xfrm>
              <a:off x="2502304" y="4737669"/>
              <a:ext cx="190744"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89200" y="4724400"/>
              <a:ext cx="228600"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3979" name="Group 14"/>
          <p:cNvGrpSpPr>
            <a:grpSpLocks/>
          </p:cNvGrpSpPr>
          <p:nvPr/>
        </p:nvGrpSpPr>
        <p:grpSpPr bwMode="auto">
          <a:xfrm>
            <a:off x="5794375" y="6311175"/>
            <a:ext cx="247650" cy="425450"/>
            <a:chOff x="5334000" y="4737100"/>
            <a:chExt cx="228600" cy="355600"/>
          </a:xfrm>
        </p:grpSpPr>
        <p:cxnSp>
          <p:nvCxnSpPr>
            <p:cNvPr id="13" name="Straight Connector 12"/>
            <p:cNvCxnSpPr/>
            <p:nvPr/>
          </p:nvCxnSpPr>
          <p:spPr>
            <a:xfrm>
              <a:off x="5347189" y="4750369"/>
              <a:ext cx="190500"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0" y="4737100"/>
              <a:ext cx="228600" cy="34233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3980" name="Group 17"/>
          <p:cNvGrpSpPr>
            <a:grpSpLocks/>
          </p:cNvGrpSpPr>
          <p:nvPr/>
        </p:nvGrpSpPr>
        <p:grpSpPr bwMode="auto">
          <a:xfrm>
            <a:off x="2703513" y="3999775"/>
            <a:ext cx="276225" cy="242887"/>
            <a:chOff x="2489200" y="2806700"/>
            <a:chExt cx="254000" cy="203200"/>
          </a:xfrm>
        </p:grpSpPr>
        <p:cxnSp>
          <p:nvCxnSpPr>
            <p:cNvPr id="16" name="Straight Connector 15"/>
            <p:cNvCxnSpPr/>
            <p:nvPr/>
          </p:nvCxnSpPr>
          <p:spPr>
            <a:xfrm>
              <a:off x="2489200" y="2882402"/>
              <a:ext cx="75908" cy="127498"/>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65108" y="2806700"/>
              <a:ext cx="178092" cy="20320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3981" name="Group 20"/>
          <p:cNvGrpSpPr>
            <a:grpSpLocks/>
          </p:cNvGrpSpPr>
          <p:nvPr/>
        </p:nvGrpSpPr>
        <p:grpSpPr bwMode="auto">
          <a:xfrm>
            <a:off x="5629275" y="3999775"/>
            <a:ext cx="274638" cy="242887"/>
            <a:chOff x="5181600" y="2806700"/>
            <a:chExt cx="254000" cy="203200"/>
          </a:xfrm>
        </p:grpSpPr>
        <p:cxnSp>
          <p:nvCxnSpPr>
            <p:cNvPr id="19" name="Straight Connector 18"/>
            <p:cNvCxnSpPr/>
            <p:nvPr/>
          </p:nvCxnSpPr>
          <p:spPr>
            <a:xfrm>
              <a:off x="5181600" y="2882402"/>
              <a:ext cx="76347" cy="127498"/>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257947" y="2806700"/>
              <a:ext cx="177653" cy="20320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grpSp>
        <p:nvGrpSpPr>
          <p:cNvPr id="83982" name="Group 23"/>
          <p:cNvGrpSpPr>
            <a:grpSpLocks/>
          </p:cNvGrpSpPr>
          <p:nvPr/>
        </p:nvGrpSpPr>
        <p:grpSpPr bwMode="auto">
          <a:xfrm>
            <a:off x="8594725" y="4015650"/>
            <a:ext cx="276225" cy="242887"/>
            <a:chOff x="7912100" y="2819400"/>
            <a:chExt cx="254000" cy="203200"/>
          </a:xfrm>
        </p:grpSpPr>
        <p:cxnSp>
          <p:nvCxnSpPr>
            <p:cNvPr id="22" name="Straight Connector 21"/>
            <p:cNvCxnSpPr/>
            <p:nvPr/>
          </p:nvCxnSpPr>
          <p:spPr>
            <a:xfrm>
              <a:off x="7912100" y="2895102"/>
              <a:ext cx="75908" cy="127498"/>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988008" y="2819400"/>
              <a:ext cx="178092" cy="203200"/>
            </a:xfrm>
            <a:prstGeom prst="line">
              <a:avLst/>
            </a:prstGeom>
            <a:ln w="38100" cap="flat" cmpd="sng" algn="ctr">
              <a:solidFill>
                <a:srgbClr val="0093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0" y="2564606"/>
            <a:ext cx="11036300" cy="13460587"/>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Box 1"/>
          <p:cNvSpPr txBox="1">
            <a:spLocks noChangeArrowheads="1"/>
          </p:cNvSpPr>
          <p:nvPr/>
        </p:nvSpPr>
        <p:spPr bwMode="auto">
          <a:xfrm>
            <a:off x="830263" y="1035302"/>
            <a:ext cx="954087"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37</a:t>
            </a:r>
          </a:p>
        </p:txBody>
      </p:sp>
      <p:sp>
        <p:nvSpPr>
          <p:cNvPr id="84995" name="TextBox 2"/>
          <p:cNvSpPr txBox="1">
            <a:spLocks noChangeArrowheads="1"/>
          </p:cNvSpPr>
          <p:nvPr/>
        </p:nvSpPr>
        <p:spPr bwMode="auto">
          <a:xfrm>
            <a:off x="1747906" y="1040606"/>
            <a:ext cx="9780587" cy="2693140"/>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are solutions </a:t>
            </a:r>
            <a:r>
              <a:rPr lang="en-US" sz="2800" b="1" dirty="0" smtClean="0">
                <a:solidFill>
                  <a:srgbClr val="000000"/>
                </a:solidFill>
              </a:rPr>
              <a:t>to </a:t>
            </a:r>
          </a:p>
          <a:p>
            <a:r>
              <a:rPr lang="en-US" sz="2800" b="1" dirty="0" smtClean="0">
                <a:solidFill>
                  <a:srgbClr val="000000"/>
                </a:solidFill>
              </a:rPr>
              <a:t>the </a:t>
            </a:r>
            <a:r>
              <a:rPr lang="en-US" sz="2800" b="1" dirty="0">
                <a:solidFill>
                  <a:srgbClr val="000000"/>
                </a:solidFill>
              </a:rPr>
              <a:t>inequality:    </a:t>
            </a:r>
          </a:p>
          <a:p>
            <a:endParaRPr lang="en-US" sz="2800" b="1" dirty="0">
              <a:solidFill>
                <a:srgbClr val="000000"/>
              </a:solidFill>
            </a:endParaRPr>
          </a:p>
          <a:p>
            <a:r>
              <a:rPr lang="en-US" sz="2800" b="1" dirty="0" smtClean="0">
                <a:solidFill>
                  <a:srgbClr val="000000"/>
                </a:solidFill>
              </a:rPr>
              <a:t>                        x </a:t>
            </a:r>
            <a:r>
              <a:rPr lang="en-US" sz="2800" b="1" dirty="0">
                <a:solidFill>
                  <a:srgbClr val="000000"/>
                </a:solidFill>
              </a:rPr>
              <a:t>&gt; </a:t>
            </a:r>
            <a:r>
              <a:rPr lang="en-US" sz="2800" b="1" dirty="0" smtClean="0">
                <a:solidFill>
                  <a:srgbClr val="000000"/>
                </a:solidFill>
              </a:rPr>
              <a:t>11{9</a:t>
            </a:r>
            <a:r>
              <a:rPr lang="en-US" sz="2800" b="1" dirty="0">
                <a:solidFill>
                  <a:srgbClr val="000000"/>
                </a:solidFill>
              </a:rPr>
              <a:t>, 10, 11, 12}</a:t>
            </a:r>
          </a:p>
          <a:p>
            <a:pPr algn="ctr"/>
            <a:endParaRPr lang="en-US" sz="2800" b="1" dirty="0">
              <a:solidFill>
                <a:srgbClr val="000000"/>
              </a:solidFill>
            </a:endParaRPr>
          </a:p>
          <a:p>
            <a:r>
              <a:rPr lang="en-US" sz="2800" b="1" dirty="0">
                <a:solidFill>
                  <a:srgbClr val="000000"/>
                </a:solidFill>
              </a:rPr>
              <a:t>Select all that apply.</a:t>
            </a:r>
          </a:p>
        </p:txBody>
      </p:sp>
      <p:sp>
        <p:nvSpPr>
          <p:cNvPr id="84996" name="TextBox 3"/>
          <p:cNvSpPr txBox="1">
            <a:spLocks noChangeArrowheads="1"/>
          </p:cNvSpPr>
          <p:nvPr/>
        </p:nvSpPr>
        <p:spPr bwMode="auto">
          <a:xfrm>
            <a:off x="2470150" y="3823562"/>
            <a:ext cx="16414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84997" name="TextBox 4"/>
          <p:cNvSpPr txBox="1">
            <a:spLocks noChangeArrowheads="1"/>
          </p:cNvSpPr>
          <p:nvPr/>
        </p:nvSpPr>
        <p:spPr bwMode="auto">
          <a:xfrm>
            <a:off x="3000238" y="3840128"/>
            <a:ext cx="16414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9</a:t>
            </a:r>
          </a:p>
        </p:txBody>
      </p:sp>
      <p:sp>
        <p:nvSpPr>
          <p:cNvPr id="84998" name="TextBox 5"/>
          <p:cNvSpPr txBox="1">
            <a:spLocks noChangeArrowheads="1"/>
          </p:cNvSpPr>
          <p:nvPr/>
        </p:nvSpPr>
        <p:spPr bwMode="auto">
          <a:xfrm>
            <a:off x="2470150" y="4513157"/>
            <a:ext cx="18065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B</a:t>
            </a:r>
          </a:p>
        </p:txBody>
      </p:sp>
      <p:sp>
        <p:nvSpPr>
          <p:cNvPr id="84999" name="TextBox 6"/>
          <p:cNvSpPr txBox="1">
            <a:spLocks noChangeArrowheads="1"/>
          </p:cNvSpPr>
          <p:nvPr/>
        </p:nvSpPr>
        <p:spPr bwMode="auto">
          <a:xfrm>
            <a:off x="3000238" y="4509225"/>
            <a:ext cx="18065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10</a:t>
            </a:r>
          </a:p>
        </p:txBody>
      </p:sp>
      <p:sp>
        <p:nvSpPr>
          <p:cNvPr id="85000" name="TextBox 7"/>
          <p:cNvSpPr txBox="1">
            <a:spLocks noChangeArrowheads="1"/>
          </p:cNvSpPr>
          <p:nvPr/>
        </p:nvSpPr>
        <p:spPr bwMode="auto">
          <a:xfrm>
            <a:off x="2470150" y="5167207"/>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85001" name="TextBox 8"/>
          <p:cNvSpPr txBox="1">
            <a:spLocks noChangeArrowheads="1"/>
          </p:cNvSpPr>
          <p:nvPr/>
        </p:nvSpPr>
        <p:spPr bwMode="auto">
          <a:xfrm>
            <a:off x="3000238" y="5203031"/>
            <a:ext cx="18351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11</a:t>
            </a:r>
          </a:p>
        </p:txBody>
      </p:sp>
      <p:sp>
        <p:nvSpPr>
          <p:cNvPr id="85002" name="TextBox 9"/>
          <p:cNvSpPr txBox="1">
            <a:spLocks noChangeArrowheads="1"/>
          </p:cNvSpPr>
          <p:nvPr/>
        </p:nvSpPr>
        <p:spPr bwMode="auto">
          <a:xfrm>
            <a:off x="2470150" y="5821257"/>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85003" name="TextBox 10"/>
          <p:cNvSpPr txBox="1">
            <a:spLocks noChangeArrowheads="1"/>
          </p:cNvSpPr>
          <p:nvPr/>
        </p:nvSpPr>
        <p:spPr bwMode="auto">
          <a:xfrm>
            <a:off x="3000238" y="5857081"/>
            <a:ext cx="18351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12</a:t>
            </a:r>
          </a:p>
        </p:txBody>
      </p:sp>
      <p:pic>
        <p:nvPicPr>
          <p:cNvPr id="85005" name="Picture 18" descr="daf08efc5e6e44e389f85c6ca08ea43e.png"/>
          <p:cNvPicPr>
            <a:picLocks/>
          </p:cNvPicPr>
          <p:nvPr/>
        </p:nvPicPr>
        <p:blipFill>
          <a:blip r:embed="rId3" cstate="print"/>
          <a:srcRect/>
          <a:stretch>
            <a:fillRect/>
          </a:stretch>
        </p:blipFill>
        <p:spPr bwMode="auto">
          <a:xfrm>
            <a:off x="123825" y="122238"/>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3850064"/>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TextBox 1"/>
          <p:cNvSpPr txBox="1">
            <a:spLocks noChangeArrowheads="1"/>
          </p:cNvSpPr>
          <p:nvPr/>
        </p:nvSpPr>
        <p:spPr bwMode="auto">
          <a:xfrm>
            <a:off x="809488" y="1020728"/>
            <a:ext cx="106489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38</a:t>
            </a:r>
          </a:p>
        </p:txBody>
      </p:sp>
      <p:sp>
        <p:nvSpPr>
          <p:cNvPr id="86019" name="TextBox 2"/>
          <p:cNvSpPr txBox="1">
            <a:spLocks noChangeArrowheads="1"/>
          </p:cNvSpPr>
          <p:nvPr/>
        </p:nvSpPr>
        <p:spPr bwMode="auto">
          <a:xfrm>
            <a:off x="1747421" y="1044475"/>
            <a:ext cx="9780587" cy="2693140"/>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are solutions to </a:t>
            </a:r>
            <a:endParaRPr lang="en-US" sz="2800" b="1" dirty="0" smtClean="0">
              <a:solidFill>
                <a:srgbClr val="000000"/>
              </a:solidFill>
            </a:endParaRPr>
          </a:p>
          <a:p>
            <a:r>
              <a:rPr lang="en-US" sz="2800" b="1" dirty="0" smtClean="0">
                <a:solidFill>
                  <a:srgbClr val="000000"/>
                </a:solidFill>
              </a:rPr>
              <a:t>the </a:t>
            </a:r>
            <a:r>
              <a:rPr lang="en-US" sz="2800" b="1" dirty="0">
                <a:solidFill>
                  <a:srgbClr val="000000"/>
                </a:solidFill>
              </a:rPr>
              <a:t>inequality:    </a:t>
            </a:r>
            <a:endParaRPr lang="en-US" sz="2800" b="1" dirty="0" smtClean="0">
              <a:solidFill>
                <a:srgbClr val="000000"/>
              </a:solidFill>
            </a:endParaRPr>
          </a:p>
          <a:p>
            <a:endParaRPr lang="en-US" sz="2800" b="1" dirty="0">
              <a:solidFill>
                <a:srgbClr val="000000"/>
              </a:solidFill>
            </a:endParaRPr>
          </a:p>
          <a:p>
            <a:r>
              <a:rPr lang="en-US" sz="2800" b="1" dirty="0" smtClean="0">
                <a:solidFill>
                  <a:srgbClr val="000000"/>
                </a:solidFill>
              </a:rPr>
              <a:t>                   m </a:t>
            </a:r>
            <a:r>
              <a:rPr lang="en-US" sz="2800" b="1" dirty="0">
                <a:solidFill>
                  <a:srgbClr val="000000"/>
                </a:solidFill>
              </a:rPr>
              <a:t>&lt; </a:t>
            </a:r>
            <a:r>
              <a:rPr lang="en-US" sz="2800" b="1" dirty="0" smtClean="0">
                <a:solidFill>
                  <a:srgbClr val="000000"/>
                </a:solidFill>
              </a:rPr>
              <a:t>15 {</a:t>
            </a:r>
            <a:r>
              <a:rPr lang="en-US" sz="2800" b="1" dirty="0">
                <a:solidFill>
                  <a:srgbClr val="000000"/>
                </a:solidFill>
              </a:rPr>
              <a:t>13, 14, 15, 16}</a:t>
            </a:r>
          </a:p>
          <a:p>
            <a:pPr algn="ctr"/>
            <a:endParaRPr lang="en-US" sz="2800" b="1" dirty="0">
              <a:solidFill>
                <a:srgbClr val="000000"/>
              </a:solidFill>
            </a:endParaRPr>
          </a:p>
          <a:p>
            <a:r>
              <a:rPr lang="en-US" sz="2800" b="1" dirty="0">
                <a:solidFill>
                  <a:srgbClr val="000000"/>
                </a:solidFill>
              </a:rPr>
              <a:t>Select all that apply.</a:t>
            </a:r>
          </a:p>
        </p:txBody>
      </p:sp>
      <p:sp>
        <p:nvSpPr>
          <p:cNvPr id="86020" name="TextBox 3"/>
          <p:cNvSpPr txBox="1">
            <a:spLocks noChangeArrowheads="1"/>
          </p:cNvSpPr>
          <p:nvPr/>
        </p:nvSpPr>
        <p:spPr bwMode="auto">
          <a:xfrm>
            <a:off x="2433706" y="4144857"/>
            <a:ext cx="1833562"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A</a:t>
            </a:r>
          </a:p>
        </p:txBody>
      </p:sp>
      <p:sp>
        <p:nvSpPr>
          <p:cNvPr id="86021" name="TextBox 4"/>
          <p:cNvSpPr txBox="1">
            <a:spLocks noChangeArrowheads="1"/>
          </p:cNvSpPr>
          <p:nvPr/>
        </p:nvSpPr>
        <p:spPr bwMode="auto">
          <a:xfrm>
            <a:off x="2887594" y="4148240"/>
            <a:ext cx="183515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13</a:t>
            </a:r>
          </a:p>
        </p:txBody>
      </p:sp>
      <p:sp>
        <p:nvSpPr>
          <p:cNvPr id="86022" name="TextBox 5"/>
          <p:cNvSpPr txBox="1">
            <a:spLocks noChangeArrowheads="1"/>
          </p:cNvSpPr>
          <p:nvPr/>
        </p:nvSpPr>
        <p:spPr bwMode="auto">
          <a:xfrm>
            <a:off x="2455931" y="4834040"/>
            <a:ext cx="18065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86023" name="TextBox 6"/>
          <p:cNvSpPr txBox="1">
            <a:spLocks noChangeArrowheads="1"/>
          </p:cNvSpPr>
          <p:nvPr/>
        </p:nvSpPr>
        <p:spPr bwMode="auto">
          <a:xfrm>
            <a:off x="2907472" y="4830728"/>
            <a:ext cx="1806575"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14</a:t>
            </a:r>
          </a:p>
        </p:txBody>
      </p:sp>
      <p:sp>
        <p:nvSpPr>
          <p:cNvPr id="86024" name="TextBox 7"/>
          <p:cNvSpPr txBox="1">
            <a:spLocks noChangeArrowheads="1"/>
          </p:cNvSpPr>
          <p:nvPr/>
        </p:nvSpPr>
        <p:spPr bwMode="auto">
          <a:xfrm>
            <a:off x="2450272" y="5516457"/>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86025" name="TextBox 8"/>
          <p:cNvSpPr txBox="1">
            <a:spLocks noChangeArrowheads="1"/>
          </p:cNvSpPr>
          <p:nvPr/>
        </p:nvSpPr>
        <p:spPr bwMode="auto">
          <a:xfrm>
            <a:off x="2924038" y="5539718"/>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15 </a:t>
            </a:r>
            <a:endParaRPr lang="en-US" sz="2400" b="1" dirty="0">
              <a:solidFill>
                <a:srgbClr val="000000"/>
              </a:solidFill>
            </a:endParaRPr>
          </a:p>
        </p:txBody>
      </p:sp>
      <p:sp>
        <p:nvSpPr>
          <p:cNvPr id="86026" name="TextBox 9"/>
          <p:cNvSpPr txBox="1">
            <a:spLocks noChangeArrowheads="1"/>
          </p:cNvSpPr>
          <p:nvPr/>
        </p:nvSpPr>
        <p:spPr bwMode="auto">
          <a:xfrm>
            <a:off x="2486716" y="6146006"/>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86027" name="TextBox 10"/>
          <p:cNvSpPr txBox="1">
            <a:spLocks noChangeArrowheads="1"/>
          </p:cNvSpPr>
          <p:nvPr/>
        </p:nvSpPr>
        <p:spPr bwMode="auto">
          <a:xfrm>
            <a:off x="2907472" y="6146006"/>
            <a:ext cx="1835150"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16</a:t>
            </a:r>
          </a:p>
        </p:txBody>
      </p:sp>
      <p:pic>
        <p:nvPicPr>
          <p:cNvPr id="86029" name="Picture 18" descr="2a8a34ef39ad47d4b2c5d55d16d15fd1.png"/>
          <p:cNvPicPr>
            <a:picLocks/>
          </p:cNvPicPr>
          <p:nvPr/>
        </p:nvPicPr>
        <p:blipFill>
          <a:blip r:embed="rId3" cstate="print"/>
          <a:srcRect/>
          <a:stretch>
            <a:fillRect/>
          </a:stretch>
        </p:blipFill>
        <p:spPr bwMode="auto">
          <a:xfrm>
            <a:off x="123825" y="136525"/>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4164806"/>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TextBox 1"/>
          <p:cNvSpPr txBox="1">
            <a:spLocks noChangeArrowheads="1"/>
          </p:cNvSpPr>
          <p:nvPr/>
        </p:nvSpPr>
        <p:spPr bwMode="auto">
          <a:xfrm>
            <a:off x="813628" y="1043918"/>
            <a:ext cx="10648950"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39</a:t>
            </a:r>
          </a:p>
        </p:txBody>
      </p:sp>
      <p:sp>
        <p:nvSpPr>
          <p:cNvPr id="87043" name="TextBox 2"/>
          <p:cNvSpPr txBox="1">
            <a:spLocks noChangeArrowheads="1"/>
          </p:cNvSpPr>
          <p:nvPr/>
        </p:nvSpPr>
        <p:spPr bwMode="auto">
          <a:xfrm>
            <a:off x="1744594" y="1040606"/>
            <a:ext cx="9780587" cy="2693140"/>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latin typeface="Arial - 23"/>
              </a:rPr>
              <a:t>Which of the following are solutions to </a:t>
            </a:r>
            <a:endParaRPr lang="en-US" sz="2800" b="1" dirty="0" smtClean="0">
              <a:solidFill>
                <a:srgbClr val="000000"/>
              </a:solidFill>
              <a:latin typeface="Arial - 23"/>
            </a:endParaRPr>
          </a:p>
          <a:p>
            <a:r>
              <a:rPr lang="en-US" sz="2800" b="1" dirty="0" smtClean="0">
                <a:solidFill>
                  <a:srgbClr val="000000"/>
                </a:solidFill>
                <a:latin typeface="Arial - 23"/>
              </a:rPr>
              <a:t>the </a:t>
            </a:r>
            <a:r>
              <a:rPr lang="en-US" sz="2800" b="1" dirty="0">
                <a:solidFill>
                  <a:srgbClr val="000000"/>
                </a:solidFill>
                <a:latin typeface="Arial - 23"/>
              </a:rPr>
              <a:t>inequality:    </a:t>
            </a:r>
          </a:p>
          <a:p>
            <a:endParaRPr lang="en-US" sz="2800" b="1" dirty="0">
              <a:solidFill>
                <a:srgbClr val="000000"/>
              </a:solidFill>
              <a:latin typeface="Arial - 23"/>
            </a:endParaRPr>
          </a:p>
          <a:p>
            <a:r>
              <a:rPr lang="en-US" sz="2800" b="1" dirty="0" smtClean="0">
                <a:solidFill>
                  <a:srgbClr val="000000"/>
                </a:solidFill>
                <a:latin typeface="Arial - 23"/>
              </a:rPr>
              <a:t>                   x </a:t>
            </a:r>
            <a:r>
              <a:rPr lang="en-US" sz="2800" b="1" dirty="0">
                <a:solidFill>
                  <a:srgbClr val="000000"/>
                </a:solidFill>
                <a:latin typeface="Arial - 23"/>
              </a:rPr>
              <a:t>&gt; </a:t>
            </a:r>
            <a:r>
              <a:rPr lang="en-US" sz="2800" b="1" dirty="0" smtClean="0">
                <a:solidFill>
                  <a:srgbClr val="000000"/>
                </a:solidFill>
                <a:latin typeface="Arial - 23"/>
              </a:rPr>
              <a:t>34 {</a:t>
            </a:r>
            <a:r>
              <a:rPr lang="en-US" sz="2800" b="1" dirty="0">
                <a:solidFill>
                  <a:srgbClr val="000000"/>
                </a:solidFill>
                <a:latin typeface="Arial - 23"/>
              </a:rPr>
              <a:t>32, 33, 34, 35}</a:t>
            </a:r>
          </a:p>
          <a:p>
            <a:pPr algn="ctr"/>
            <a:endParaRPr lang="en-US" sz="2800" b="1" dirty="0">
              <a:solidFill>
                <a:srgbClr val="000000"/>
              </a:solidFill>
              <a:latin typeface="Arial - 23"/>
            </a:endParaRPr>
          </a:p>
          <a:p>
            <a:r>
              <a:rPr lang="en-US" sz="2800" b="1" dirty="0">
                <a:solidFill>
                  <a:srgbClr val="000000"/>
                </a:solidFill>
                <a:latin typeface="Arial - 23"/>
              </a:rPr>
              <a:t>Select all that apply.</a:t>
            </a:r>
          </a:p>
        </p:txBody>
      </p:sp>
      <p:sp>
        <p:nvSpPr>
          <p:cNvPr id="87044" name="TextBox 3"/>
          <p:cNvSpPr txBox="1">
            <a:spLocks noChangeArrowheads="1"/>
          </p:cNvSpPr>
          <p:nvPr/>
        </p:nvSpPr>
        <p:spPr bwMode="auto">
          <a:xfrm>
            <a:off x="2450272" y="41249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87045" name="TextBox 4"/>
          <p:cNvSpPr txBox="1">
            <a:spLocks noChangeArrowheads="1"/>
          </p:cNvSpPr>
          <p:nvPr/>
        </p:nvSpPr>
        <p:spPr bwMode="auto">
          <a:xfrm>
            <a:off x="2960482" y="4124979"/>
            <a:ext cx="18351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32</a:t>
            </a:r>
          </a:p>
        </p:txBody>
      </p:sp>
      <p:sp>
        <p:nvSpPr>
          <p:cNvPr id="87046" name="TextBox 5"/>
          <p:cNvSpPr txBox="1">
            <a:spLocks noChangeArrowheads="1"/>
          </p:cNvSpPr>
          <p:nvPr/>
        </p:nvSpPr>
        <p:spPr bwMode="auto">
          <a:xfrm>
            <a:off x="2473462" y="4814091"/>
            <a:ext cx="18065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87047" name="TextBox 6"/>
          <p:cNvSpPr txBox="1">
            <a:spLocks noChangeArrowheads="1"/>
          </p:cNvSpPr>
          <p:nvPr/>
        </p:nvSpPr>
        <p:spPr bwMode="auto">
          <a:xfrm>
            <a:off x="2963794" y="4810779"/>
            <a:ext cx="18065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33</a:t>
            </a:r>
          </a:p>
        </p:txBody>
      </p:sp>
      <p:sp>
        <p:nvSpPr>
          <p:cNvPr id="87048" name="TextBox 7"/>
          <p:cNvSpPr txBox="1">
            <a:spLocks noChangeArrowheads="1"/>
          </p:cNvSpPr>
          <p:nvPr/>
        </p:nvSpPr>
        <p:spPr bwMode="auto">
          <a:xfrm>
            <a:off x="2470150" y="5480013"/>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87049" name="TextBox 8"/>
          <p:cNvSpPr txBox="1">
            <a:spLocks noChangeArrowheads="1"/>
          </p:cNvSpPr>
          <p:nvPr/>
        </p:nvSpPr>
        <p:spPr bwMode="auto">
          <a:xfrm>
            <a:off x="2950540" y="5476701"/>
            <a:ext cx="18351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34</a:t>
            </a:r>
          </a:p>
        </p:txBody>
      </p:sp>
      <p:sp>
        <p:nvSpPr>
          <p:cNvPr id="87050" name="TextBox 9"/>
          <p:cNvSpPr txBox="1">
            <a:spLocks noChangeArrowheads="1"/>
          </p:cNvSpPr>
          <p:nvPr/>
        </p:nvSpPr>
        <p:spPr bwMode="auto">
          <a:xfrm>
            <a:off x="2470150" y="61061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87051" name="TextBox 10"/>
          <p:cNvSpPr txBox="1">
            <a:spLocks noChangeArrowheads="1"/>
          </p:cNvSpPr>
          <p:nvPr/>
        </p:nvSpPr>
        <p:spPr bwMode="auto">
          <a:xfrm>
            <a:off x="2963794" y="6106179"/>
            <a:ext cx="1835150"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35</a:t>
            </a:r>
          </a:p>
        </p:txBody>
      </p:sp>
      <p:pic>
        <p:nvPicPr>
          <p:cNvPr id="87053" name="Picture 18" descr="98df436936df4f91a49e4b477d64d33f.png"/>
          <p:cNvPicPr>
            <a:picLocks/>
          </p:cNvPicPr>
          <p:nvPr/>
        </p:nvPicPr>
        <p:blipFill>
          <a:blip r:embed="rId3" cstate="print"/>
          <a:srcRect/>
          <a:stretch>
            <a:fillRect/>
          </a:stretch>
        </p:blipFill>
        <p:spPr bwMode="auto">
          <a:xfrm>
            <a:off x="123825" y="202406"/>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4144857"/>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TextBox 1"/>
          <p:cNvSpPr txBox="1">
            <a:spLocks noChangeArrowheads="1"/>
          </p:cNvSpPr>
          <p:nvPr/>
        </p:nvSpPr>
        <p:spPr bwMode="auto">
          <a:xfrm>
            <a:off x="830194" y="1024040"/>
            <a:ext cx="838200" cy="538704"/>
          </a:xfrm>
          <a:prstGeom prst="rect">
            <a:avLst/>
          </a:prstGeom>
          <a:noFill/>
          <a:ln w="9525">
            <a:noFill/>
            <a:miter lim="800000"/>
            <a:headEnd/>
            <a:tailEnd/>
          </a:ln>
        </p:spPr>
        <p:txBody>
          <a:bodyPr wrap="square" lIns="106774" tIns="53387" rIns="106774" bIns="53387">
            <a:spAutoFit/>
          </a:bodyPr>
          <a:lstStyle/>
          <a:p>
            <a:r>
              <a:rPr lang="en-US" sz="2800" b="1" dirty="0">
                <a:solidFill>
                  <a:srgbClr val="000000"/>
                </a:solidFill>
              </a:rPr>
              <a:t>40</a:t>
            </a:r>
          </a:p>
        </p:txBody>
      </p:sp>
      <p:sp>
        <p:nvSpPr>
          <p:cNvPr id="88067" name="TextBox 2"/>
          <p:cNvSpPr txBox="1">
            <a:spLocks noChangeArrowheads="1"/>
          </p:cNvSpPr>
          <p:nvPr/>
        </p:nvSpPr>
        <p:spPr bwMode="auto">
          <a:xfrm>
            <a:off x="1734652" y="1040606"/>
            <a:ext cx="9780587" cy="2693140"/>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are solutions to </a:t>
            </a:r>
            <a:endParaRPr lang="en-US" sz="2800" b="1" dirty="0" smtClean="0">
              <a:solidFill>
                <a:srgbClr val="000000"/>
              </a:solidFill>
            </a:endParaRPr>
          </a:p>
          <a:p>
            <a:r>
              <a:rPr lang="en-US" sz="2800" b="1" dirty="0" smtClean="0">
                <a:solidFill>
                  <a:srgbClr val="000000"/>
                </a:solidFill>
              </a:rPr>
              <a:t>the </a:t>
            </a:r>
            <a:r>
              <a:rPr lang="en-US" sz="2800" b="1" dirty="0">
                <a:solidFill>
                  <a:srgbClr val="000000"/>
                </a:solidFill>
              </a:rPr>
              <a:t>inequality:    </a:t>
            </a:r>
          </a:p>
          <a:p>
            <a:endParaRPr lang="en-US" sz="2800" b="1" dirty="0">
              <a:solidFill>
                <a:srgbClr val="000000"/>
              </a:solidFill>
            </a:endParaRPr>
          </a:p>
          <a:p>
            <a:r>
              <a:rPr lang="en-US" sz="2800" b="1" dirty="0" smtClean="0">
                <a:solidFill>
                  <a:srgbClr val="000000"/>
                </a:solidFill>
              </a:rPr>
              <a:t>                   3x </a:t>
            </a:r>
            <a:r>
              <a:rPr lang="en-US" sz="2800" b="1" dirty="0">
                <a:solidFill>
                  <a:srgbClr val="000000"/>
                </a:solidFill>
              </a:rPr>
              <a:t>&gt; </a:t>
            </a:r>
            <a:r>
              <a:rPr lang="en-US" sz="2800" b="1" dirty="0" smtClean="0">
                <a:solidFill>
                  <a:srgbClr val="000000"/>
                </a:solidFill>
              </a:rPr>
              <a:t>15{4</a:t>
            </a:r>
            <a:r>
              <a:rPr lang="en-US" sz="2800" b="1" dirty="0">
                <a:solidFill>
                  <a:srgbClr val="000000"/>
                </a:solidFill>
              </a:rPr>
              <a:t>, 5, 6, 7}</a:t>
            </a:r>
          </a:p>
          <a:p>
            <a:pPr algn="ctr"/>
            <a:endParaRPr lang="en-US" sz="2800" b="1" dirty="0">
              <a:solidFill>
                <a:srgbClr val="000000"/>
              </a:solidFill>
            </a:endParaRPr>
          </a:p>
          <a:p>
            <a:r>
              <a:rPr lang="en-US" sz="2800" b="1" dirty="0">
                <a:solidFill>
                  <a:srgbClr val="000000"/>
                </a:solidFill>
              </a:rPr>
              <a:t>Select all that apply.</a:t>
            </a:r>
          </a:p>
        </p:txBody>
      </p:sp>
      <p:pic>
        <p:nvPicPr>
          <p:cNvPr id="88077" name="Picture 18" descr="clipboard.png"/>
          <p:cNvPicPr>
            <a:picLocks/>
          </p:cNvPicPr>
          <p:nvPr/>
        </p:nvPicPr>
        <p:blipFill>
          <a:blip r:embed="rId3" cstate="print"/>
          <a:srcRect/>
          <a:stretch>
            <a:fillRect/>
          </a:stretch>
        </p:blipFill>
        <p:spPr bwMode="auto">
          <a:xfrm>
            <a:off x="96838" y="122238"/>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4144857"/>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
        <p:nvSpPr>
          <p:cNvPr id="33" name="TextBox 3"/>
          <p:cNvSpPr txBox="1">
            <a:spLocks noChangeArrowheads="1"/>
          </p:cNvSpPr>
          <p:nvPr/>
        </p:nvSpPr>
        <p:spPr bwMode="auto">
          <a:xfrm>
            <a:off x="2450272" y="41249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34" name="TextBox 4"/>
          <p:cNvSpPr txBox="1">
            <a:spLocks noChangeArrowheads="1"/>
          </p:cNvSpPr>
          <p:nvPr/>
        </p:nvSpPr>
        <p:spPr bwMode="auto">
          <a:xfrm>
            <a:off x="2960482" y="4124979"/>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4</a:t>
            </a:r>
            <a:endParaRPr lang="en-US" sz="2400" b="1" dirty="0">
              <a:solidFill>
                <a:srgbClr val="000000"/>
              </a:solidFill>
            </a:endParaRPr>
          </a:p>
        </p:txBody>
      </p:sp>
      <p:sp>
        <p:nvSpPr>
          <p:cNvPr id="35" name="TextBox 5"/>
          <p:cNvSpPr txBox="1">
            <a:spLocks noChangeArrowheads="1"/>
          </p:cNvSpPr>
          <p:nvPr/>
        </p:nvSpPr>
        <p:spPr bwMode="auto">
          <a:xfrm>
            <a:off x="2473462" y="4814091"/>
            <a:ext cx="18065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36" name="TextBox 6"/>
          <p:cNvSpPr txBox="1">
            <a:spLocks noChangeArrowheads="1"/>
          </p:cNvSpPr>
          <p:nvPr/>
        </p:nvSpPr>
        <p:spPr bwMode="auto">
          <a:xfrm>
            <a:off x="2963794" y="4810779"/>
            <a:ext cx="180657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5</a:t>
            </a:r>
            <a:endParaRPr lang="en-US" sz="2400" b="1" dirty="0">
              <a:solidFill>
                <a:srgbClr val="000000"/>
              </a:solidFill>
            </a:endParaRPr>
          </a:p>
        </p:txBody>
      </p:sp>
      <p:sp>
        <p:nvSpPr>
          <p:cNvPr id="37" name="TextBox 7"/>
          <p:cNvSpPr txBox="1">
            <a:spLocks noChangeArrowheads="1"/>
          </p:cNvSpPr>
          <p:nvPr/>
        </p:nvSpPr>
        <p:spPr bwMode="auto">
          <a:xfrm>
            <a:off x="2470150" y="5480013"/>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38" name="TextBox 8"/>
          <p:cNvSpPr txBox="1">
            <a:spLocks noChangeArrowheads="1"/>
          </p:cNvSpPr>
          <p:nvPr/>
        </p:nvSpPr>
        <p:spPr bwMode="auto">
          <a:xfrm>
            <a:off x="2950540" y="5476701"/>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6</a:t>
            </a:r>
            <a:endParaRPr lang="en-US" sz="2400" b="1" dirty="0">
              <a:solidFill>
                <a:srgbClr val="000000"/>
              </a:solidFill>
            </a:endParaRPr>
          </a:p>
        </p:txBody>
      </p:sp>
      <p:sp>
        <p:nvSpPr>
          <p:cNvPr id="39" name="TextBox 9"/>
          <p:cNvSpPr txBox="1">
            <a:spLocks noChangeArrowheads="1"/>
          </p:cNvSpPr>
          <p:nvPr/>
        </p:nvSpPr>
        <p:spPr bwMode="auto">
          <a:xfrm>
            <a:off x="2470150" y="61061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40" name="TextBox 10"/>
          <p:cNvSpPr txBox="1">
            <a:spLocks noChangeArrowheads="1"/>
          </p:cNvSpPr>
          <p:nvPr/>
        </p:nvSpPr>
        <p:spPr bwMode="auto">
          <a:xfrm>
            <a:off x="2963794" y="6106179"/>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7</a:t>
            </a:r>
            <a:endParaRPr lang="en-US" sz="2400" b="1" dirty="0">
              <a:solidFill>
                <a:srgbClr val="000000"/>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TextBox 1"/>
          <p:cNvSpPr txBox="1">
            <a:spLocks noChangeArrowheads="1"/>
          </p:cNvSpPr>
          <p:nvPr/>
        </p:nvSpPr>
        <p:spPr bwMode="auto">
          <a:xfrm>
            <a:off x="830194" y="1035302"/>
            <a:ext cx="10594975" cy="538704"/>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41</a:t>
            </a:r>
          </a:p>
        </p:txBody>
      </p:sp>
      <p:sp>
        <p:nvSpPr>
          <p:cNvPr id="89091" name="TextBox 2"/>
          <p:cNvSpPr txBox="1">
            <a:spLocks noChangeArrowheads="1"/>
          </p:cNvSpPr>
          <p:nvPr/>
        </p:nvSpPr>
        <p:spPr bwMode="auto">
          <a:xfrm>
            <a:off x="1764472" y="1047230"/>
            <a:ext cx="9780587" cy="2693140"/>
          </a:xfrm>
          <a:prstGeom prst="rect">
            <a:avLst/>
          </a:prstGeom>
          <a:noFill/>
          <a:ln w="9525">
            <a:noFill/>
            <a:miter lim="800000"/>
            <a:headEnd/>
            <a:tailEnd/>
          </a:ln>
        </p:spPr>
        <p:txBody>
          <a:bodyPr lIns="106774" tIns="53387" rIns="106774" bIns="53387">
            <a:spAutoFit/>
          </a:bodyPr>
          <a:lstStyle/>
          <a:p>
            <a:r>
              <a:rPr lang="en-US" sz="2800" b="1" dirty="0">
                <a:solidFill>
                  <a:srgbClr val="000000"/>
                </a:solidFill>
              </a:rPr>
              <a:t>Which of the following are solutions to </a:t>
            </a:r>
            <a:endParaRPr lang="en-US" sz="2800" b="1" dirty="0" smtClean="0">
              <a:solidFill>
                <a:srgbClr val="000000"/>
              </a:solidFill>
            </a:endParaRPr>
          </a:p>
          <a:p>
            <a:r>
              <a:rPr lang="en-US" sz="2800" b="1" dirty="0" smtClean="0">
                <a:solidFill>
                  <a:srgbClr val="000000"/>
                </a:solidFill>
              </a:rPr>
              <a:t>the </a:t>
            </a:r>
            <a:r>
              <a:rPr lang="en-US" sz="2800" b="1" dirty="0">
                <a:solidFill>
                  <a:srgbClr val="000000"/>
                </a:solidFill>
              </a:rPr>
              <a:t>inequality:    </a:t>
            </a:r>
          </a:p>
          <a:p>
            <a:endParaRPr lang="en-US" sz="2800" b="1" dirty="0">
              <a:solidFill>
                <a:srgbClr val="000000"/>
              </a:solidFill>
            </a:endParaRPr>
          </a:p>
          <a:p>
            <a:r>
              <a:rPr lang="en-US" sz="2800" b="1" dirty="0" smtClean="0">
                <a:solidFill>
                  <a:srgbClr val="000000"/>
                </a:solidFill>
              </a:rPr>
              <a:t>                   6y </a:t>
            </a:r>
            <a:r>
              <a:rPr lang="en-US" sz="2800" b="1" dirty="0">
                <a:solidFill>
                  <a:srgbClr val="000000"/>
                </a:solidFill>
              </a:rPr>
              <a:t>&lt; </a:t>
            </a:r>
            <a:r>
              <a:rPr lang="en-US" sz="2800" b="1" dirty="0" smtClean="0">
                <a:solidFill>
                  <a:srgbClr val="000000"/>
                </a:solidFill>
              </a:rPr>
              <a:t>42 {</a:t>
            </a:r>
            <a:r>
              <a:rPr lang="en-US" sz="2800" b="1" dirty="0">
                <a:solidFill>
                  <a:srgbClr val="000000"/>
                </a:solidFill>
              </a:rPr>
              <a:t>6, 7, 8, 9}</a:t>
            </a:r>
          </a:p>
          <a:p>
            <a:pPr algn="ctr"/>
            <a:endParaRPr lang="en-US" sz="2800" b="1" dirty="0">
              <a:solidFill>
                <a:srgbClr val="000000"/>
              </a:solidFill>
            </a:endParaRPr>
          </a:p>
          <a:p>
            <a:r>
              <a:rPr lang="en-US" sz="2800" b="1" dirty="0">
                <a:solidFill>
                  <a:srgbClr val="000000"/>
                </a:solidFill>
              </a:rPr>
              <a:t>Select all that apply</a:t>
            </a:r>
          </a:p>
        </p:txBody>
      </p:sp>
      <p:pic>
        <p:nvPicPr>
          <p:cNvPr id="89101" name="Picture 18" descr="98fa6e1d70d84d7e9e815a5aac77e8d6.png"/>
          <p:cNvPicPr>
            <a:picLocks/>
          </p:cNvPicPr>
          <p:nvPr/>
        </p:nvPicPr>
        <p:blipFill>
          <a:blip r:embed="rId3" cstate="print"/>
          <a:srcRect/>
          <a:stretch>
            <a:fillRect/>
          </a:stretch>
        </p:blipFill>
        <p:spPr bwMode="auto">
          <a:xfrm>
            <a:off x="138113" y="106363"/>
            <a:ext cx="3752850" cy="76200"/>
          </a:xfrm>
          <a:prstGeom prst="rect">
            <a:avLst/>
          </a:prstGeom>
          <a:solidFill>
            <a:srgbClr val="000000">
              <a:alpha val="0"/>
            </a:srgbClr>
          </a:solidFill>
          <a:ln w="9525">
            <a:noFill/>
            <a:miter lim="800000"/>
            <a:headEnd/>
            <a:tailEnd/>
          </a:ln>
        </p:spPr>
      </p:pic>
      <p:grpSp>
        <p:nvGrpSpPr>
          <p:cNvPr id="20" name="Group 19"/>
          <p:cNvGrpSpPr/>
          <p:nvPr/>
        </p:nvGrpSpPr>
        <p:grpSpPr>
          <a:xfrm>
            <a:off x="1860550" y="4144857"/>
            <a:ext cx="365125" cy="2375454"/>
            <a:chOff x="1860550" y="2945606"/>
            <a:chExt cx="365125" cy="2375454"/>
          </a:xfrm>
        </p:grpSpPr>
        <p:sp>
          <p:nvSpPr>
            <p:cNvPr id="21" name="Oval 20"/>
            <p:cNvSpPr/>
            <p:nvPr/>
          </p:nvSpPr>
          <p:spPr bwMode="auto">
            <a:xfrm>
              <a:off x="1860550" y="29456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2" name="Oval 21"/>
            <p:cNvSpPr/>
            <p:nvPr/>
          </p:nvSpPr>
          <p:spPr bwMode="auto">
            <a:xfrm>
              <a:off x="1860550" y="3664432"/>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3" name="Oval 22"/>
            <p:cNvSpPr/>
            <p:nvPr/>
          </p:nvSpPr>
          <p:spPr bwMode="auto">
            <a:xfrm>
              <a:off x="1860550" y="4299879"/>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24" name="Oval 23"/>
            <p:cNvSpPr/>
            <p:nvPr/>
          </p:nvSpPr>
          <p:spPr bwMode="auto">
            <a:xfrm>
              <a:off x="1860550" y="4955204"/>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grpSp>
      <p:sp>
        <p:nvSpPr>
          <p:cNvPr id="25" name="TextBox 3"/>
          <p:cNvSpPr txBox="1">
            <a:spLocks noChangeArrowheads="1"/>
          </p:cNvSpPr>
          <p:nvPr/>
        </p:nvSpPr>
        <p:spPr bwMode="auto">
          <a:xfrm>
            <a:off x="2450272" y="41249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A</a:t>
            </a:r>
          </a:p>
        </p:txBody>
      </p:sp>
      <p:sp>
        <p:nvSpPr>
          <p:cNvPr id="26" name="TextBox 4"/>
          <p:cNvSpPr txBox="1">
            <a:spLocks noChangeArrowheads="1"/>
          </p:cNvSpPr>
          <p:nvPr/>
        </p:nvSpPr>
        <p:spPr bwMode="auto">
          <a:xfrm>
            <a:off x="2960482" y="4124979"/>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6</a:t>
            </a:r>
            <a:endParaRPr lang="en-US" sz="2400" b="1" dirty="0">
              <a:solidFill>
                <a:srgbClr val="000000"/>
              </a:solidFill>
            </a:endParaRPr>
          </a:p>
        </p:txBody>
      </p:sp>
      <p:sp>
        <p:nvSpPr>
          <p:cNvPr id="27" name="TextBox 5"/>
          <p:cNvSpPr txBox="1">
            <a:spLocks noChangeArrowheads="1"/>
          </p:cNvSpPr>
          <p:nvPr/>
        </p:nvSpPr>
        <p:spPr bwMode="auto">
          <a:xfrm>
            <a:off x="2473462" y="4814091"/>
            <a:ext cx="1806575" cy="477149"/>
          </a:xfrm>
          <a:prstGeom prst="rect">
            <a:avLst/>
          </a:prstGeom>
          <a:noFill/>
          <a:ln w="9525">
            <a:noFill/>
            <a:miter lim="800000"/>
            <a:headEnd/>
            <a:tailEnd/>
          </a:ln>
        </p:spPr>
        <p:txBody>
          <a:bodyPr lIns="106774" tIns="53387" rIns="106774" bIns="53387">
            <a:spAutoFit/>
          </a:bodyPr>
          <a:lstStyle/>
          <a:p>
            <a:r>
              <a:rPr lang="en-US" sz="2400" b="1" dirty="0">
                <a:solidFill>
                  <a:srgbClr val="000000"/>
                </a:solidFill>
              </a:rPr>
              <a:t>B</a:t>
            </a:r>
          </a:p>
        </p:txBody>
      </p:sp>
      <p:sp>
        <p:nvSpPr>
          <p:cNvPr id="28" name="TextBox 6"/>
          <p:cNvSpPr txBox="1">
            <a:spLocks noChangeArrowheads="1"/>
          </p:cNvSpPr>
          <p:nvPr/>
        </p:nvSpPr>
        <p:spPr bwMode="auto">
          <a:xfrm>
            <a:off x="2963794" y="4810779"/>
            <a:ext cx="180657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7</a:t>
            </a:r>
            <a:endParaRPr lang="en-US" sz="2400" b="1" dirty="0">
              <a:solidFill>
                <a:srgbClr val="000000"/>
              </a:solidFill>
            </a:endParaRPr>
          </a:p>
        </p:txBody>
      </p:sp>
      <p:sp>
        <p:nvSpPr>
          <p:cNvPr id="29" name="TextBox 7"/>
          <p:cNvSpPr txBox="1">
            <a:spLocks noChangeArrowheads="1"/>
          </p:cNvSpPr>
          <p:nvPr/>
        </p:nvSpPr>
        <p:spPr bwMode="auto">
          <a:xfrm>
            <a:off x="2470150" y="5480013"/>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C</a:t>
            </a:r>
          </a:p>
        </p:txBody>
      </p:sp>
      <p:sp>
        <p:nvSpPr>
          <p:cNvPr id="30" name="TextBox 8"/>
          <p:cNvSpPr txBox="1">
            <a:spLocks noChangeArrowheads="1"/>
          </p:cNvSpPr>
          <p:nvPr/>
        </p:nvSpPr>
        <p:spPr bwMode="auto">
          <a:xfrm>
            <a:off x="2950540" y="5476701"/>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8</a:t>
            </a:r>
            <a:endParaRPr lang="en-US" sz="2400" b="1" dirty="0">
              <a:solidFill>
                <a:srgbClr val="000000"/>
              </a:solidFill>
            </a:endParaRPr>
          </a:p>
        </p:txBody>
      </p:sp>
      <p:sp>
        <p:nvSpPr>
          <p:cNvPr id="31" name="TextBox 9"/>
          <p:cNvSpPr txBox="1">
            <a:spLocks noChangeArrowheads="1"/>
          </p:cNvSpPr>
          <p:nvPr/>
        </p:nvSpPr>
        <p:spPr bwMode="auto">
          <a:xfrm>
            <a:off x="2470150" y="6106108"/>
            <a:ext cx="1833562" cy="477149"/>
          </a:xfrm>
          <a:prstGeom prst="rect">
            <a:avLst/>
          </a:prstGeom>
          <a:noFill/>
          <a:ln w="9525">
            <a:noFill/>
            <a:miter lim="800000"/>
            <a:headEnd/>
            <a:tailEnd/>
          </a:ln>
        </p:spPr>
        <p:txBody>
          <a:bodyPr lIns="106774" tIns="53387" rIns="106774" bIns="53387">
            <a:spAutoFit/>
          </a:bodyPr>
          <a:lstStyle/>
          <a:p>
            <a:r>
              <a:rPr lang="en-US" sz="2400" b="1">
                <a:solidFill>
                  <a:srgbClr val="000000"/>
                </a:solidFill>
              </a:rPr>
              <a:t>D</a:t>
            </a:r>
          </a:p>
        </p:txBody>
      </p:sp>
      <p:sp>
        <p:nvSpPr>
          <p:cNvPr id="32" name="TextBox 10"/>
          <p:cNvSpPr txBox="1">
            <a:spLocks noChangeArrowheads="1"/>
          </p:cNvSpPr>
          <p:nvPr/>
        </p:nvSpPr>
        <p:spPr bwMode="auto">
          <a:xfrm>
            <a:off x="2963794" y="6106179"/>
            <a:ext cx="1835150"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9</a:t>
            </a:r>
            <a:endParaRPr lang="en-US" sz="2400" b="1" dirty="0">
              <a:solidFill>
                <a:srgbClr val="000000"/>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5" name="TextBox 2">
            <a:hlinkClick r:id="rId2" action="ppaction://hlinksldjump"/>
          </p:cNvPr>
          <p:cNvSpPr txBox="1">
            <a:spLocks noChangeArrowheads="1"/>
          </p:cNvSpPr>
          <p:nvPr/>
        </p:nvSpPr>
        <p:spPr bwMode="auto">
          <a:xfrm>
            <a:off x="7727950" y="3783806"/>
            <a:ext cx="1431925" cy="1031146"/>
          </a:xfrm>
          <a:prstGeom prst="rect">
            <a:avLst/>
          </a:prstGeom>
          <a:noFill/>
          <a:ln w="9525">
            <a:noFill/>
            <a:miter lim="800000"/>
            <a:headEnd/>
            <a:tailEnd/>
          </a:ln>
        </p:spPr>
        <p:txBody>
          <a:bodyPr wrap="square" lIns="106774" tIns="53387" rIns="106774" bIns="53387">
            <a:spAutoFit/>
          </a:bodyPr>
          <a:lstStyle/>
          <a:p>
            <a:r>
              <a:rPr lang="en-US" sz="2000" b="1" i="1" dirty="0">
                <a:solidFill>
                  <a:srgbClr val="0000FF"/>
                </a:solidFill>
              </a:rPr>
              <a:t>Return to </a:t>
            </a:r>
            <a:endParaRPr lang="en-US" sz="2000" b="1" i="1" dirty="0" smtClean="0">
              <a:solidFill>
                <a:srgbClr val="0000FF"/>
              </a:solidFill>
            </a:endParaRPr>
          </a:p>
          <a:p>
            <a:r>
              <a:rPr lang="en-US" sz="2000" b="1" i="1" dirty="0" smtClean="0">
                <a:solidFill>
                  <a:srgbClr val="0000FF"/>
                </a:solidFill>
              </a:rPr>
              <a:t>Table </a:t>
            </a:r>
            <a:r>
              <a:rPr lang="en-US" sz="2000" b="1" i="1" dirty="0">
                <a:solidFill>
                  <a:srgbClr val="0000FF"/>
                </a:solidFill>
              </a:rPr>
              <a:t>of </a:t>
            </a:r>
            <a:endParaRPr lang="en-US" sz="2000" b="1" i="1" dirty="0" smtClean="0">
              <a:solidFill>
                <a:srgbClr val="0000FF"/>
              </a:solidFill>
            </a:endParaRPr>
          </a:p>
          <a:p>
            <a:r>
              <a:rPr lang="en-US" sz="2000" b="1" i="1" dirty="0" smtClean="0">
                <a:solidFill>
                  <a:srgbClr val="0000FF"/>
                </a:solidFill>
              </a:rPr>
              <a:t>Contents</a:t>
            </a:r>
            <a:endParaRPr lang="en-US" sz="2000" b="1" i="1" dirty="0">
              <a:solidFill>
                <a:srgbClr val="0000FF"/>
              </a:solidFill>
            </a:endParaRPr>
          </a:p>
        </p:txBody>
      </p:sp>
      <p:sp>
        <p:nvSpPr>
          <p:cNvPr id="90114" name="TextBox 1"/>
          <p:cNvSpPr txBox="1">
            <a:spLocks noChangeArrowheads="1"/>
          </p:cNvSpPr>
          <p:nvPr/>
        </p:nvSpPr>
        <p:spPr bwMode="auto">
          <a:xfrm>
            <a:off x="1020763" y="755684"/>
            <a:ext cx="8994775" cy="1585144"/>
          </a:xfrm>
          <a:prstGeom prst="rect">
            <a:avLst/>
          </a:prstGeom>
          <a:noFill/>
          <a:ln w="9525">
            <a:noFill/>
            <a:miter lim="800000"/>
            <a:headEnd/>
            <a:tailEnd/>
          </a:ln>
        </p:spPr>
        <p:txBody>
          <a:bodyPr lIns="106774" tIns="53387" rIns="106774" bIns="53387">
            <a:spAutoFit/>
          </a:bodyPr>
          <a:lstStyle/>
          <a:p>
            <a:pPr algn="ctr"/>
            <a:r>
              <a:rPr lang="en-US" sz="4800" b="1" dirty="0">
                <a:solidFill>
                  <a:srgbClr val="0000FF"/>
                </a:solidFill>
              </a:rPr>
              <a:t>Graphing Solution Sets to </a:t>
            </a:r>
            <a:r>
              <a:rPr lang="en-US" sz="4800" b="1" dirty="0" smtClean="0">
                <a:solidFill>
                  <a:srgbClr val="0000FF"/>
                </a:solidFill>
              </a:rPr>
              <a:t>Simple </a:t>
            </a:r>
            <a:r>
              <a:rPr lang="en-US" sz="4800" b="1" dirty="0">
                <a:solidFill>
                  <a:srgbClr val="0000FF"/>
                </a:solidFill>
              </a:rPr>
              <a:t>Inequalities</a:t>
            </a:r>
          </a:p>
        </p:txBody>
      </p:sp>
      <p:sp>
        <p:nvSpPr>
          <p:cNvPr id="5" name="Freeform 4">
            <a:hlinkClick r:id="rId2" action="ppaction://hlinksldjump"/>
          </p:cNvPr>
          <p:cNvSpPr/>
          <p:nvPr/>
        </p:nvSpPr>
        <p:spPr>
          <a:xfrm>
            <a:off x="7575550" y="3631406"/>
            <a:ext cx="1612899" cy="1231038"/>
          </a:xfrm>
          <a:custGeom>
            <a:avLst/>
            <a:gdLst/>
            <a:ahLst/>
            <a:cxnLst/>
            <a:rect l="0" t="0" r="0" b="0"/>
            <a:pathLst>
              <a:path w="1827024" h="530100">
                <a:moveTo>
                  <a:pt x="0" y="0"/>
                </a:moveTo>
                <a:lnTo>
                  <a:pt x="1827023" y="0"/>
                </a:lnTo>
                <a:lnTo>
                  <a:pt x="1827023" y="530099"/>
                </a:lnTo>
                <a:lnTo>
                  <a:pt x="0" y="530099"/>
                </a:lnTo>
                <a:close/>
              </a:path>
            </a:pathLst>
          </a:custGeom>
          <a:solidFill>
            <a:schemeClr val="accent1">
              <a:alpha val="1000"/>
            </a:schemeClr>
          </a:solidFill>
          <a:ln w="3810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Box 1"/>
          <p:cNvSpPr txBox="1">
            <a:spLocks noChangeArrowheads="1"/>
          </p:cNvSpPr>
          <p:nvPr/>
        </p:nvSpPr>
        <p:spPr bwMode="auto">
          <a:xfrm>
            <a:off x="830194" y="1060484"/>
            <a:ext cx="9932987" cy="453979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Since inequalities have more than one solution, we show the </a:t>
            </a:r>
            <a:r>
              <a:rPr lang="en-US" sz="2400" b="1" dirty="0" smtClean="0">
                <a:solidFill>
                  <a:srgbClr val="0000FF"/>
                </a:solidFill>
              </a:rPr>
              <a:t>solution </a:t>
            </a:r>
            <a:r>
              <a:rPr lang="en-US" sz="2400" b="1" dirty="0">
                <a:solidFill>
                  <a:srgbClr val="0000FF"/>
                </a:solidFill>
              </a:rPr>
              <a:t>two ways.  </a:t>
            </a:r>
          </a:p>
          <a:p>
            <a:endParaRPr lang="en-US" sz="2400" b="1" dirty="0">
              <a:solidFill>
                <a:srgbClr val="0000FF"/>
              </a:solidFill>
            </a:endParaRPr>
          </a:p>
          <a:p>
            <a:r>
              <a:rPr lang="en-US" sz="2400" b="1" dirty="0">
                <a:solidFill>
                  <a:srgbClr val="0000FF"/>
                </a:solidFill>
              </a:rPr>
              <a:t>The first is to write the inequality.  </a:t>
            </a:r>
          </a:p>
          <a:p>
            <a:r>
              <a:rPr lang="en-US" sz="2400" b="1" dirty="0">
                <a:solidFill>
                  <a:srgbClr val="0000FF"/>
                </a:solidFill>
              </a:rPr>
              <a:t>The second is to graph the inequality on a number line.</a:t>
            </a:r>
          </a:p>
          <a:p>
            <a:endParaRPr lang="en-US" sz="2400" b="1" dirty="0">
              <a:solidFill>
                <a:srgbClr val="0000FF"/>
              </a:solidFill>
            </a:endParaRPr>
          </a:p>
          <a:p>
            <a:r>
              <a:rPr lang="en-US" sz="2400" b="1" dirty="0">
                <a:solidFill>
                  <a:srgbClr val="0000FF"/>
                </a:solidFill>
              </a:rPr>
              <a:t>In order to graph an inequality, you need to do two things:</a:t>
            </a:r>
          </a:p>
          <a:p>
            <a:endParaRPr lang="en-US" sz="2400" b="1" dirty="0">
              <a:solidFill>
                <a:srgbClr val="0000FF"/>
              </a:solidFill>
            </a:endParaRPr>
          </a:p>
          <a:p>
            <a:r>
              <a:rPr lang="en-US" sz="2400" b="1" dirty="0">
                <a:solidFill>
                  <a:srgbClr val="0000FF"/>
                </a:solidFill>
              </a:rPr>
              <a:t>1.  Draw a circle (open or closed) on the number that is your </a:t>
            </a:r>
            <a:r>
              <a:rPr lang="en-US" sz="2400" b="1" dirty="0" smtClean="0">
                <a:solidFill>
                  <a:srgbClr val="0000FF"/>
                </a:solidFill>
              </a:rPr>
              <a:t>boundary</a:t>
            </a:r>
            <a:r>
              <a:rPr lang="en-US" sz="2400" b="1" dirty="0">
                <a:solidFill>
                  <a:srgbClr val="0000FF"/>
                </a:solidFill>
              </a:rPr>
              <a:t>.</a:t>
            </a:r>
          </a:p>
          <a:p>
            <a:endParaRPr lang="en-US" sz="2400" b="1" dirty="0">
              <a:solidFill>
                <a:srgbClr val="0000FF"/>
              </a:solidFill>
            </a:endParaRPr>
          </a:p>
          <a:p>
            <a:r>
              <a:rPr lang="en-US" sz="2400" b="1" dirty="0">
                <a:solidFill>
                  <a:srgbClr val="0000FF"/>
                </a:solidFill>
              </a:rPr>
              <a:t>2.  Extend the line in the proper direction.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Box 1"/>
          <p:cNvSpPr txBox="1">
            <a:spLocks noChangeArrowheads="1"/>
          </p:cNvSpPr>
          <p:nvPr/>
        </p:nvSpPr>
        <p:spPr bwMode="auto">
          <a:xfrm>
            <a:off x="0" y="586794"/>
            <a:ext cx="11036300" cy="1215812"/>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Determining Whether to Use an Open </a:t>
            </a:r>
            <a:endParaRPr lang="en-US" sz="3600" b="1" dirty="0" smtClean="0">
              <a:solidFill>
                <a:srgbClr val="0000FF"/>
              </a:solidFill>
            </a:endParaRPr>
          </a:p>
          <a:p>
            <a:pPr algn="ctr"/>
            <a:r>
              <a:rPr lang="en-US" sz="3600" b="1" dirty="0" smtClean="0">
                <a:solidFill>
                  <a:srgbClr val="0000FF"/>
                </a:solidFill>
              </a:rPr>
              <a:t>or </a:t>
            </a:r>
            <a:r>
              <a:rPr lang="en-US" sz="3600" b="1" dirty="0">
                <a:solidFill>
                  <a:srgbClr val="0000FF"/>
                </a:solidFill>
              </a:rPr>
              <a:t>Closed Circle</a:t>
            </a:r>
          </a:p>
        </p:txBody>
      </p:sp>
      <p:sp>
        <p:nvSpPr>
          <p:cNvPr id="92163" name="TextBox 2"/>
          <p:cNvSpPr txBox="1">
            <a:spLocks noChangeArrowheads="1"/>
          </p:cNvSpPr>
          <p:nvPr/>
        </p:nvSpPr>
        <p:spPr bwMode="auto">
          <a:xfrm>
            <a:off x="1382713" y="2258511"/>
            <a:ext cx="9545637" cy="2323808"/>
          </a:xfrm>
          <a:prstGeom prst="rect">
            <a:avLst/>
          </a:prstGeom>
          <a:noFill/>
          <a:ln w="9525">
            <a:noFill/>
            <a:miter lim="800000"/>
            <a:headEnd/>
            <a:tailEnd/>
          </a:ln>
        </p:spPr>
        <p:txBody>
          <a:bodyPr lIns="106774" tIns="53387" rIns="106774" bIns="53387">
            <a:spAutoFit/>
          </a:bodyPr>
          <a:lstStyle/>
          <a:p>
            <a:r>
              <a:rPr lang="en-US" sz="2400" b="1">
                <a:solidFill>
                  <a:srgbClr val="0000FF"/>
                </a:solidFill>
              </a:rPr>
              <a:t>An </a:t>
            </a:r>
            <a:r>
              <a:rPr lang="en-US" sz="2400" b="1" u="sng">
                <a:solidFill>
                  <a:srgbClr val="0000FF"/>
                </a:solidFill>
              </a:rPr>
              <a:t>open circle</a:t>
            </a:r>
            <a:r>
              <a:rPr lang="en-US" sz="2400" b="1">
                <a:solidFill>
                  <a:srgbClr val="0000FF"/>
                </a:solidFill>
              </a:rPr>
              <a:t> on a number shows that the number </a:t>
            </a:r>
            <a:r>
              <a:rPr lang="en-US" sz="2400" b="1" u="sng">
                <a:solidFill>
                  <a:srgbClr val="0000FF"/>
                </a:solidFill>
              </a:rPr>
              <a:t>is not</a:t>
            </a:r>
            <a:r>
              <a:rPr lang="en-US" sz="2400" b="1">
                <a:solidFill>
                  <a:srgbClr val="0000FF"/>
                </a:solidFill>
              </a:rPr>
              <a:t> part of the solution.  It serves as a boundary only.</a:t>
            </a:r>
          </a:p>
          <a:p>
            <a:endParaRPr lang="en-US" sz="2400" b="1">
              <a:solidFill>
                <a:srgbClr val="0000FF"/>
              </a:solidFill>
            </a:endParaRPr>
          </a:p>
          <a:p>
            <a:r>
              <a:rPr lang="en-US" sz="2400" b="1">
                <a:solidFill>
                  <a:srgbClr val="0000FF"/>
                </a:solidFill>
              </a:rPr>
              <a:t>It is used with "greater than" and "less than".</a:t>
            </a:r>
          </a:p>
          <a:p>
            <a:r>
              <a:rPr lang="en-US" sz="2400" b="1">
                <a:solidFill>
                  <a:srgbClr val="0000FF"/>
                </a:solidFill>
              </a:rPr>
              <a:t>The word equal is not included.</a:t>
            </a:r>
          </a:p>
          <a:p>
            <a:r>
              <a:rPr lang="en-US" sz="2400" b="1">
                <a:solidFill>
                  <a:srgbClr val="0000FF"/>
                </a:solidFill>
              </a:rPr>
              <a:t>&lt;   &gt;</a:t>
            </a:r>
          </a:p>
        </p:txBody>
      </p:sp>
      <p:sp>
        <p:nvSpPr>
          <p:cNvPr id="92164" name="TextBox 3"/>
          <p:cNvSpPr txBox="1">
            <a:spLocks noChangeArrowheads="1"/>
          </p:cNvSpPr>
          <p:nvPr/>
        </p:nvSpPr>
        <p:spPr bwMode="auto">
          <a:xfrm>
            <a:off x="1382713" y="5422398"/>
            <a:ext cx="9436100" cy="2323808"/>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A </a:t>
            </a:r>
            <a:r>
              <a:rPr lang="en-US" sz="2400" b="1" u="sng" dirty="0">
                <a:solidFill>
                  <a:srgbClr val="0000FF"/>
                </a:solidFill>
              </a:rPr>
              <a:t>closed circle</a:t>
            </a:r>
            <a:r>
              <a:rPr lang="en-US" sz="2400" b="1" dirty="0">
                <a:solidFill>
                  <a:srgbClr val="0000FF"/>
                </a:solidFill>
              </a:rPr>
              <a:t> on a number shows that the number </a:t>
            </a:r>
            <a:r>
              <a:rPr lang="en-US" sz="2400" b="1" u="sng" dirty="0">
                <a:solidFill>
                  <a:srgbClr val="0000FF"/>
                </a:solidFill>
              </a:rPr>
              <a:t>is</a:t>
            </a:r>
            <a:r>
              <a:rPr lang="en-US" sz="2400" b="1" dirty="0">
                <a:solidFill>
                  <a:srgbClr val="0000FF"/>
                </a:solidFill>
              </a:rPr>
              <a:t> </a:t>
            </a:r>
            <a:r>
              <a:rPr lang="en-US" sz="2400" b="1" dirty="0" smtClean="0">
                <a:solidFill>
                  <a:srgbClr val="0000FF"/>
                </a:solidFill>
              </a:rPr>
              <a:t>part </a:t>
            </a:r>
            <a:r>
              <a:rPr lang="en-US" sz="2400" b="1" dirty="0">
                <a:solidFill>
                  <a:srgbClr val="0000FF"/>
                </a:solidFill>
              </a:rPr>
              <a:t>of the solution.</a:t>
            </a:r>
          </a:p>
          <a:p>
            <a:endParaRPr lang="en-US" sz="2400" b="1" dirty="0">
              <a:solidFill>
                <a:srgbClr val="0000FF"/>
              </a:solidFill>
            </a:endParaRPr>
          </a:p>
          <a:p>
            <a:r>
              <a:rPr lang="en-US" sz="2400" b="1" dirty="0">
                <a:solidFill>
                  <a:srgbClr val="0000FF"/>
                </a:solidFill>
              </a:rPr>
              <a:t>It is used with "greater than or equal to" and "less than or  equal to".</a:t>
            </a:r>
          </a:p>
          <a:p>
            <a:r>
              <a:rPr lang="en-US" sz="2400" b="1" dirty="0">
                <a:solidFill>
                  <a:srgbClr val="0000FF"/>
                </a:solidFill>
              </a:rPr>
              <a:t>&lt;   </a:t>
            </a:r>
            <a:r>
              <a:rPr lang="en-US" sz="2400" b="1" u="sng" dirty="0">
                <a:solidFill>
                  <a:srgbClr val="0000FF"/>
                </a:solidFill>
              </a:rPr>
              <a:t>&gt;</a:t>
            </a:r>
          </a:p>
        </p:txBody>
      </p:sp>
      <p:sp>
        <p:nvSpPr>
          <p:cNvPr id="5" name="Oval 4"/>
          <p:cNvSpPr/>
          <p:nvPr/>
        </p:nvSpPr>
        <p:spPr>
          <a:xfrm>
            <a:off x="720725" y="2407736"/>
            <a:ext cx="179388" cy="198437"/>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 name="Oval 5"/>
          <p:cNvSpPr/>
          <p:nvPr/>
        </p:nvSpPr>
        <p:spPr>
          <a:xfrm>
            <a:off x="720725" y="5573211"/>
            <a:ext cx="179388" cy="198437"/>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822325" y="1060484"/>
            <a:ext cx="9877425" cy="3062288"/>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For example, 20 + 30 = 50 represents an equation because both sides simplify to 50.</a:t>
            </a:r>
          </a:p>
          <a:p>
            <a:r>
              <a:rPr lang="en-US" sz="2400" b="1" dirty="0">
                <a:solidFill>
                  <a:srgbClr val="0000FF"/>
                </a:solidFill>
              </a:rPr>
              <a:t>                    </a:t>
            </a:r>
          </a:p>
          <a:p>
            <a:pPr algn="ctr"/>
            <a:r>
              <a:rPr lang="en-US" sz="2400" b="1" dirty="0">
                <a:solidFill>
                  <a:srgbClr val="0000FF"/>
                </a:solidFill>
              </a:rPr>
              <a:t>20 + 30 = 50</a:t>
            </a:r>
          </a:p>
          <a:p>
            <a:pPr algn="ctr"/>
            <a:r>
              <a:rPr lang="en-US" sz="2400" b="1" dirty="0">
                <a:solidFill>
                  <a:srgbClr val="0000FF"/>
                </a:solidFill>
              </a:rPr>
              <a:t>       50  = 50 </a:t>
            </a:r>
          </a:p>
          <a:p>
            <a:endParaRPr lang="en-US" sz="2400" b="1" dirty="0">
              <a:solidFill>
                <a:srgbClr val="0000FF"/>
              </a:solidFill>
            </a:endParaRPr>
          </a:p>
          <a:p>
            <a:r>
              <a:rPr lang="en-US" sz="2400" b="1" dirty="0">
                <a:solidFill>
                  <a:srgbClr val="0000FF"/>
                </a:solidFill>
              </a:rPr>
              <a:t>Any of the numerical values in the equation can be represented by a variable.</a:t>
            </a:r>
          </a:p>
        </p:txBody>
      </p:sp>
      <p:sp>
        <p:nvSpPr>
          <p:cNvPr id="10243" name="TextBox 2"/>
          <p:cNvSpPr txBox="1">
            <a:spLocks noChangeArrowheads="1"/>
          </p:cNvSpPr>
          <p:nvPr/>
        </p:nvSpPr>
        <p:spPr bwMode="auto">
          <a:xfrm>
            <a:off x="4752975" y="5060984"/>
            <a:ext cx="2263775" cy="269240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Examples:</a:t>
            </a:r>
          </a:p>
          <a:p>
            <a:endParaRPr lang="en-US" sz="2400" b="1" dirty="0">
              <a:solidFill>
                <a:srgbClr val="0000FF"/>
              </a:solidFill>
            </a:endParaRPr>
          </a:p>
          <a:p>
            <a:r>
              <a:rPr lang="en-US" sz="2400" b="1" dirty="0">
                <a:solidFill>
                  <a:srgbClr val="0000FF"/>
                </a:solidFill>
              </a:rPr>
              <a:t> 20 + </a:t>
            </a:r>
            <a:r>
              <a:rPr lang="en-US" sz="2400" b="1" i="1" dirty="0">
                <a:solidFill>
                  <a:srgbClr val="0000FF"/>
                </a:solidFill>
              </a:rPr>
              <a:t>c </a:t>
            </a:r>
            <a:r>
              <a:rPr lang="en-US" sz="2400" b="1" dirty="0">
                <a:solidFill>
                  <a:srgbClr val="0000FF"/>
                </a:solidFill>
              </a:rPr>
              <a:t>= 50</a:t>
            </a:r>
          </a:p>
          <a:p>
            <a:endParaRPr lang="en-US" sz="2400" b="1" dirty="0">
              <a:solidFill>
                <a:srgbClr val="0000FF"/>
              </a:solidFill>
            </a:endParaRPr>
          </a:p>
          <a:p>
            <a:r>
              <a:rPr lang="en-US" sz="2400" b="1" dirty="0">
                <a:solidFill>
                  <a:srgbClr val="0000FF"/>
                </a:solidFill>
              </a:rPr>
              <a:t> x + 30 = 50</a:t>
            </a:r>
          </a:p>
          <a:p>
            <a:endParaRPr lang="en-US" sz="2400" b="1" dirty="0">
              <a:solidFill>
                <a:srgbClr val="0000FF"/>
              </a:solidFill>
            </a:endParaRPr>
          </a:p>
          <a:p>
            <a:r>
              <a:rPr lang="en-US" sz="2400" b="1" dirty="0">
                <a:solidFill>
                  <a:srgbClr val="0000FF"/>
                </a:solidFill>
              </a:rPr>
              <a:t>20 + 30 = y</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TextBox 1"/>
          <p:cNvSpPr txBox="1">
            <a:spLocks noChangeArrowheads="1"/>
          </p:cNvSpPr>
          <p:nvPr/>
        </p:nvSpPr>
        <p:spPr bwMode="auto">
          <a:xfrm>
            <a:off x="0" y="812006"/>
            <a:ext cx="11036300" cy="6940456"/>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Determining Which Direction to Extend the Line</a:t>
            </a:r>
          </a:p>
          <a:p>
            <a:pPr algn="ctr"/>
            <a:endParaRPr lang="en-US" sz="2400" b="1" dirty="0">
              <a:solidFill>
                <a:srgbClr val="0000FF"/>
              </a:solidFill>
            </a:endParaRPr>
          </a:p>
          <a:p>
            <a:pPr algn="ctr"/>
            <a:endParaRPr lang="en-US" sz="2400" b="1" dirty="0">
              <a:solidFill>
                <a:srgbClr val="0000FF"/>
              </a:solidFill>
            </a:endParaRPr>
          </a:p>
          <a:p>
            <a:r>
              <a:rPr lang="en-US" sz="2400" b="1" dirty="0" smtClean="0">
                <a:solidFill>
                  <a:srgbClr val="0000FF"/>
                </a:solidFill>
              </a:rPr>
              <a:t>            Extend </a:t>
            </a:r>
            <a:r>
              <a:rPr lang="en-US" sz="2400" b="1" dirty="0">
                <a:solidFill>
                  <a:srgbClr val="0000FF"/>
                </a:solidFill>
              </a:rPr>
              <a:t>Line to the Left:</a:t>
            </a:r>
          </a:p>
          <a:p>
            <a:r>
              <a:rPr lang="en-US" sz="2400" b="1" dirty="0" smtClean="0">
                <a:solidFill>
                  <a:srgbClr val="0000FF"/>
                </a:solidFill>
              </a:rPr>
              <a:t>            If </a:t>
            </a:r>
            <a:r>
              <a:rPr lang="en-US" sz="2400" b="1" dirty="0" smtClean="0">
                <a:solidFill>
                  <a:srgbClr val="0000FF"/>
                </a:solidFill>
              </a:rPr>
              <a:t>the variable</a:t>
            </a:r>
            <a:r>
              <a:rPr lang="en-US" sz="2400" b="1" dirty="0" smtClean="0">
                <a:solidFill>
                  <a:srgbClr val="0000FF"/>
                </a:solidFill>
              </a:rPr>
              <a:t> </a:t>
            </a:r>
            <a:r>
              <a:rPr lang="en-US" sz="2400" b="1" dirty="0">
                <a:solidFill>
                  <a:srgbClr val="0000FF"/>
                </a:solidFill>
              </a:rPr>
              <a:t>is smaller than </a:t>
            </a:r>
            <a:r>
              <a:rPr lang="en-US" sz="2400" b="1" dirty="0" smtClean="0">
                <a:solidFill>
                  <a:srgbClr val="0000FF"/>
                </a:solidFill>
              </a:rPr>
              <a:t>the number then </a:t>
            </a:r>
            <a:r>
              <a:rPr lang="en-US" sz="2400" b="1" dirty="0" smtClean="0">
                <a:solidFill>
                  <a:srgbClr val="0000FF"/>
                </a:solidFill>
              </a:rPr>
              <a:t>you extend </a:t>
            </a:r>
            <a:r>
              <a:rPr lang="en-US" sz="2400" b="1" dirty="0">
                <a:solidFill>
                  <a:srgbClr val="0000FF"/>
                </a:solidFill>
              </a:rPr>
              <a:t>your </a:t>
            </a:r>
            <a:r>
              <a:rPr lang="en-US" sz="2400" b="1" dirty="0" smtClean="0">
                <a:solidFill>
                  <a:srgbClr val="0000FF"/>
                </a:solidFill>
              </a:rPr>
              <a:t>     </a:t>
            </a:r>
          </a:p>
          <a:p>
            <a:r>
              <a:rPr lang="en-US" sz="2400" b="1" dirty="0">
                <a:solidFill>
                  <a:srgbClr val="0000FF"/>
                </a:solidFill>
              </a:rPr>
              <a:t> </a:t>
            </a:r>
            <a:r>
              <a:rPr lang="en-US" sz="2400" b="1" dirty="0" smtClean="0">
                <a:solidFill>
                  <a:srgbClr val="0000FF"/>
                </a:solidFill>
              </a:rPr>
              <a:t>           line </a:t>
            </a:r>
            <a:r>
              <a:rPr lang="en-US" sz="2400" b="1" dirty="0">
                <a:solidFill>
                  <a:srgbClr val="0000FF"/>
                </a:solidFill>
              </a:rPr>
              <a:t>to the left </a:t>
            </a:r>
            <a:r>
              <a:rPr lang="en-US" sz="2400" b="1" dirty="0" smtClean="0">
                <a:solidFill>
                  <a:srgbClr val="0000FF"/>
                </a:solidFill>
              </a:rPr>
              <a:t>(</a:t>
            </a:r>
            <a:r>
              <a:rPr lang="en-US" sz="2400" b="1" dirty="0">
                <a:solidFill>
                  <a:srgbClr val="0000FF"/>
                </a:solidFill>
              </a:rPr>
              <a:t>since smaller numbers are </a:t>
            </a:r>
            <a:r>
              <a:rPr lang="en-US" sz="2400" b="1" dirty="0" smtClean="0">
                <a:solidFill>
                  <a:srgbClr val="0000FF"/>
                </a:solidFill>
              </a:rPr>
              <a:t>on the </a:t>
            </a:r>
            <a:r>
              <a:rPr lang="en-US" sz="2400" b="1" dirty="0">
                <a:solidFill>
                  <a:srgbClr val="0000FF"/>
                </a:solidFill>
              </a:rPr>
              <a:t>left).</a:t>
            </a:r>
          </a:p>
          <a:p>
            <a:endParaRPr lang="en-US" sz="2400" b="1" dirty="0">
              <a:solidFill>
                <a:srgbClr val="0000FF"/>
              </a:solidFill>
            </a:endParaRPr>
          </a:p>
          <a:p>
            <a:pPr algn="ctr"/>
            <a:r>
              <a:rPr lang="en-US" sz="2400" b="1" dirty="0">
                <a:solidFill>
                  <a:srgbClr val="0000FF"/>
                </a:solidFill>
              </a:rPr>
              <a:t>Extend the line to the left in these situations:</a:t>
            </a:r>
          </a:p>
          <a:p>
            <a:pPr algn="ctr"/>
            <a:r>
              <a:rPr lang="en-US" sz="2400" b="1" dirty="0">
                <a:solidFill>
                  <a:srgbClr val="0000FF"/>
                </a:solidFill>
              </a:rPr>
              <a:t># </a:t>
            </a:r>
            <a:r>
              <a:rPr lang="en-US" sz="2400" b="1" dirty="0" smtClean="0">
                <a:solidFill>
                  <a:srgbClr val="0000FF"/>
                </a:solidFill>
              </a:rPr>
              <a:t>&gt; </a:t>
            </a:r>
            <a:r>
              <a:rPr lang="en-US" sz="2400" b="1" dirty="0">
                <a:solidFill>
                  <a:srgbClr val="0000FF"/>
                </a:solidFill>
              </a:rPr>
              <a:t>variable</a:t>
            </a:r>
          </a:p>
          <a:p>
            <a:pPr algn="ctr"/>
            <a:r>
              <a:rPr lang="en-US" sz="2400" b="1" dirty="0">
                <a:solidFill>
                  <a:srgbClr val="0000FF"/>
                </a:solidFill>
              </a:rPr>
              <a:t>variable </a:t>
            </a:r>
            <a:r>
              <a:rPr lang="en-US" sz="2400" b="1" dirty="0" smtClean="0">
                <a:solidFill>
                  <a:srgbClr val="0000FF"/>
                </a:solidFill>
              </a:rPr>
              <a:t>&lt; </a:t>
            </a:r>
            <a:r>
              <a:rPr lang="en-US" sz="2400" b="1" dirty="0">
                <a:solidFill>
                  <a:srgbClr val="0000FF"/>
                </a:solidFill>
              </a:rPr>
              <a:t>#</a:t>
            </a:r>
          </a:p>
          <a:p>
            <a:endParaRPr lang="en-US" sz="2400" b="1" dirty="0">
              <a:solidFill>
                <a:srgbClr val="0000FF"/>
              </a:solidFill>
            </a:endParaRPr>
          </a:p>
          <a:p>
            <a:r>
              <a:rPr lang="en-US" sz="2400" b="1" dirty="0" smtClean="0">
                <a:solidFill>
                  <a:srgbClr val="0000FF"/>
                </a:solidFill>
              </a:rPr>
              <a:t>            Extend </a:t>
            </a:r>
            <a:r>
              <a:rPr lang="en-US" sz="2400" b="1" dirty="0">
                <a:solidFill>
                  <a:srgbClr val="0000FF"/>
                </a:solidFill>
              </a:rPr>
              <a:t>Line to the Right:</a:t>
            </a:r>
          </a:p>
          <a:p>
            <a:r>
              <a:rPr lang="en-US" sz="2400" b="1" dirty="0" smtClean="0">
                <a:solidFill>
                  <a:srgbClr val="0000FF"/>
                </a:solidFill>
              </a:rPr>
              <a:t>            If </a:t>
            </a:r>
            <a:r>
              <a:rPr lang="en-US" sz="2400" b="1" dirty="0" smtClean="0">
                <a:solidFill>
                  <a:srgbClr val="0000FF"/>
                </a:solidFill>
              </a:rPr>
              <a:t>the variable is </a:t>
            </a:r>
            <a:r>
              <a:rPr lang="en-US" sz="2400" b="1" dirty="0">
                <a:solidFill>
                  <a:srgbClr val="0000FF"/>
                </a:solidFill>
              </a:rPr>
              <a:t>larger than the </a:t>
            </a:r>
            <a:r>
              <a:rPr lang="en-US" sz="2400" b="1" dirty="0" smtClean="0">
                <a:solidFill>
                  <a:srgbClr val="0000FF"/>
                </a:solidFill>
              </a:rPr>
              <a:t>number</a:t>
            </a:r>
            <a:r>
              <a:rPr lang="en-US" sz="2400" b="1" dirty="0" smtClean="0">
                <a:solidFill>
                  <a:srgbClr val="0000FF"/>
                </a:solidFill>
              </a:rPr>
              <a:t> </a:t>
            </a:r>
            <a:r>
              <a:rPr lang="en-US" sz="2400" b="1" dirty="0">
                <a:solidFill>
                  <a:srgbClr val="0000FF"/>
                </a:solidFill>
              </a:rPr>
              <a:t>then </a:t>
            </a:r>
            <a:r>
              <a:rPr lang="en-US" sz="2400" b="1" dirty="0" smtClean="0">
                <a:solidFill>
                  <a:srgbClr val="0000FF"/>
                </a:solidFill>
              </a:rPr>
              <a:t>you extend </a:t>
            </a:r>
            <a:r>
              <a:rPr lang="en-US" sz="2400" b="1" dirty="0">
                <a:solidFill>
                  <a:srgbClr val="0000FF"/>
                </a:solidFill>
              </a:rPr>
              <a:t>your </a:t>
            </a:r>
            <a:r>
              <a:rPr lang="en-US" sz="2400" b="1" dirty="0" smtClean="0">
                <a:solidFill>
                  <a:srgbClr val="0000FF"/>
                </a:solidFill>
              </a:rPr>
              <a:t>line </a:t>
            </a:r>
          </a:p>
          <a:p>
            <a:r>
              <a:rPr lang="en-US" sz="2400" b="1" dirty="0">
                <a:solidFill>
                  <a:srgbClr val="0000FF"/>
                </a:solidFill>
              </a:rPr>
              <a:t> </a:t>
            </a:r>
            <a:r>
              <a:rPr lang="en-US" sz="2400" b="1" dirty="0" smtClean="0">
                <a:solidFill>
                  <a:srgbClr val="0000FF"/>
                </a:solidFill>
              </a:rPr>
              <a:t>           to </a:t>
            </a:r>
            <a:r>
              <a:rPr lang="en-US" sz="2400" b="1" dirty="0">
                <a:solidFill>
                  <a:srgbClr val="0000FF"/>
                </a:solidFill>
              </a:rPr>
              <a:t>the right </a:t>
            </a:r>
            <a:r>
              <a:rPr lang="en-US" sz="2400" b="1" dirty="0" smtClean="0">
                <a:solidFill>
                  <a:srgbClr val="0000FF"/>
                </a:solidFill>
              </a:rPr>
              <a:t>(</a:t>
            </a:r>
            <a:r>
              <a:rPr lang="en-US" sz="2400" b="1" dirty="0">
                <a:solidFill>
                  <a:srgbClr val="0000FF"/>
                </a:solidFill>
              </a:rPr>
              <a:t>since bigger numbers </a:t>
            </a:r>
            <a:r>
              <a:rPr lang="en-US" sz="2400" b="1" dirty="0" smtClean="0">
                <a:solidFill>
                  <a:srgbClr val="0000FF"/>
                </a:solidFill>
              </a:rPr>
              <a:t>are on </a:t>
            </a:r>
            <a:r>
              <a:rPr lang="en-US" sz="2400" b="1" dirty="0">
                <a:solidFill>
                  <a:srgbClr val="0000FF"/>
                </a:solidFill>
              </a:rPr>
              <a:t>the right).</a:t>
            </a:r>
          </a:p>
          <a:p>
            <a:endParaRPr lang="en-US" sz="2400" b="1" dirty="0">
              <a:solidFill>
                <a:srgbClr val="0000FF"/>
              </a:solidFill>
            </a:endParaRPr>
          </a:p>
          <a:p>
            <a:pPr algn="ctr"/>
            <a:r>
              <a:rPr lang="en-US" sz="2400" b="1" dirty="0">
                <a:solidFill>
                  <a:srgbClr val="0000FF"/>
                </a:solidFill>
              </a:rPr>
              <a:t>Extend the line to the right in these situations:</a:t>
            </a:r>
          </a:p>
          <a:p>
            <a:pPr algn="ctr"/>
            <a:r>
              <a:rPr lang="en-US" sz="2400" b="1" dirty="0">
                <a:solidFill>
                  <a:srgbClr val="0000FF"/>
                </a:solidFill>
              </a:rPr>
              <a:t># </a:t>
            </a:r>
            <a:r>
              <a:rPr lang="en-US" sz="2400" b="1" dirty="0" smtClean="0">
                <a:solidFill>
                  <a:srgbClr val="0000FF"/>
                </a:solidFill>
              </a:rPr>
              <a:t>&lt; </a:t>
            </a:r>
            <a:r>
              <a:rPr lang="en-US" sz="2400" b="1" dirty="0">
                <a:solidFill>
                  <a:srgbClr val="0000FF"/>
                </a:solidFill>
              </a:rPr>
              <a:t>variable</a:t>
            </a:r>
          </a:p>
          <a:p>
            <a:pPr algn="ctr"/>
            <a:r>
              <a:rPr lang="en-US" sz="2400" b="1" dirty="0">
                <a:solidFill>
                  <a:srgbClr val="0000FF"/>
                </a:solidFill>
              </a:rPr>
              <a:t>variable </a:t>
            </a:r>
            <a:r>
              <a:rPr lang="en-US" sz="2400" b="1" dirty="0" smtClean="0">
                <a:solidFill>
                  <a:srgbClr val="0000FF"/>
                </a:solidFill>
              </a:rPr>
              <a:t>&gt; </a:t>
            </a:r>
            <a:r>
              <a:rPr lang="en-US" sz="2400" b="1" dirty="0" smtClean="0">
                <a:solidFill>
                  <a:srgbClr val="0000FF"/>
                </a:solidFill>
              </a:rPr>
              <a:t># </a:t>
            </a:r>
            <a:endParaRPr lang="en-US" sz="2400" b="1" dirty="0">
              <a:solidFill>
                <a:srgbClr val="0000FF"/>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TextBox 1"/>
          <p:cNvSpPr txBox="1">
            <a:spLocks noChangeArrowheads="1"/>
          </p:cNvSpPr>
          <p:nvPr/>
        </p:nvSpPr>
        <p:spPr bwMode="auto">
          <a:xfrm>
            <a:off x="815975" y="1886743"/>
            <a:ext cx="9959975" cy="3431804"/>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Graph the solution to</a:t>
            </a:r>
            <a:r>
              <a:rPr lang="en-US" sz="2400" b="1" dirty="0" smtClean="0">
                <a:solidFill>
                  <a:srgbClr val="0000FF"/>
                </a:solidFill>
              </a:rPr>
              <a:t>: x </a:t>
            </a:r>
            <a:r>
              <a:rPr lang="en-US" sz="2400" b="1" dirty="0">
                <a:solidFill>
                  <a:srgbClr val="0000FF"/>
                </a:solidFill>
              </a:rPr>
              <a:t>is less than one</a:t>
            </a:r>
          </a:p>
          <a:p>
            <a:endParaRPr lang="en-US" sz="2400" b="1" dirty="0">
              <a:solidFill>
                <a:srgbClr val="0000FF"/>
              </a:solidFill>
            </a:endParaRPr>
          </a:p>
          <a:p>
            <a:r>
              <a:rPr lang="en-US" sz="2400" b="1" dirty="0">
                <a:solidFill>
                  <a:srgbClr val="0000FF"/>
                </a:solidFill>
              </a:rPr>
              <a:t>Step 1:  Figure out what the inequality solution requires.  For </a:t>
            </a:r>
          </a:p>
          <a:p>
            <a:r>
              <a:rPr lang="en-US" sz="2400" b="1" dirty="0" smtClean="0">
                <a:solidFill>
                  <a:srgbClr val="0000FF"/>
                </a:solidFill>
              </a:rPr>
              <a:t> example</a:t>
            </a:r>
            <a:r>
              <a:rPr lang="en-US" sz="2400" b="1" dirty="0">
                <a:solidFill>
                  <a:srgbClr val="0000FF"/>
                </a:solidFill>
              </a:rPr>
              <a:t>, rewrite x is less than one as x </a:t>
            </a:r>
            <a:r>
              <a:rPr lang="en-US" sz="2400" b="1" dirty="0">
                <a:solidFill>
                  <a:srgbClr val="FF0000"/>
                </a:solidFill>
              </a:rPr>
              <a:t>&lt;</a:t>
            </a:r>
            <a:r>
              <a:rPr lang="en-US" sz="2400" b="1" dirty="0">
                <a:solidFill>
                  <a:srgbClr val="0000FF"/>
                </a:solidFill>
              </a:rPr>
              <a:t> 1.</a:t>
            </a:r>
          </a:p>
          <a:p>
            <a:endParaRPr lang="en-US" sz="2400" b="1" dirty="0">
              <a:solidFill>
                <a:srgbClr val="0000FF"/>
              </a:solidFill>
            </a:endParaRPr>
          </a:p>
          <a:p>
            <a:r>
              <a:rPr lang="en-US" sz="2400" b="1" dirty="0">
                <a:solidFill>
                  <a:srgbClr val="0000FF"/>
                </a:solidFill>
              </a:rPr>
              <a:t>Step 2:  Draw a circle on the number line where the number </a:t>
            </a:r>
          </a:p>
          <a:p>
            <a:r>
              <a:rPr lang="en-US" sz="2400" b="1" dirty="0" smtClean="0">
                <a:solidFill>
                  <a:srgbClr val="0000FF"/>
                </a:solidFill>
              </a:rPr>
              <a:t> being </a:t>
            </a:r>
            <a:r>
              <a:rPr lang="en-US" sz="2400" b="1" dirty="0">
                <a:solidFill>
                  <a:srgbClr val="0000FF"/>
                </a:solidFill>
              </a:rPr>
              <a:t>graphed is represented.  In this case, draw </a:t>
            </a:r>
            <a:r>
              <a:rPr lang="en-US" sz="2400" b="1" dirty="0" smtClean="0">
                <a:solidFill>
                  <a:srgbClr val="0000FF"/>
                </a:solidFill>
              </a:rPr>
              <a:t>an </a:t>
            </a:r>
            <a:r>
              <a:rPr lang="en-US" sz="2400" b="1" dirty="0" smtClean="0">
                <a:solidFill>
                  <a:srgbClr val="FF0000"/>
                </a:solidFill>
              </a:rPr>
              <a:t>open </a:t>
            </a:r>
            <a:r>
              <a:rPr lang="en-US" sz="2400" b="1" dirty="0">
                <a:solidFill>
                  <a:srgbClr val="FF0000"/>
                </a:solidFill>
              </a:rPr>
              <a:t>circle</a:t>
            </a:r>
            <a:r>
              <a:rPr lang="en-US" sz="2400" b="1" dirty="0">
                <a:solidFill>
                  <a:srgbClr val="0000FF"/>
                </a:solidFill>
              </a:rPr>
              <a:t> since it represents the starting point for </a:t>
            </a:r>
            <a:r>
              <a:rPr lang="en-US" sz="2400" b="1" dirty="0" smtClean="0">
                <a:solidFill>
                  <a:srgbClr val="0000FF"/>
                </a:solidFill>
              </a:rPr>
              <a:t>the </a:t>
            </a:r>
            <a:r>
              <a:rPr lang="en-US" sz="2400" b="1" dirty="0">
                <a:solidFill>
                  <a:srgbClr val="0000FF"/>
                </a:solidFill>
              </a:rPr>
              <a:t>inequality solution but is not part of the solution. </a:t>
            </a:r>
          </a:p>
        </p:txBody>
      </p:sp>
      <p:grpSp>
        <p:nvGrpSpPr>
          <p:cNvPr id="94211" name="Group 32"/>
          <p:cNvGrpSpPr>
            <a:grpSpLocks/>
          </p:cNvGrpSpPr>
          <p:nvPr/>
        </p:nvGrpSpPr>
        <p:grpSpPr bwMode="auto">
          <a:xfrm>
            <a:off x="1352550" y="6380956"/>
            <a:ext cx="8331200" cy="755650"/>
            <a:chOff x="1245742" y="4705350"/>
            <a:chExt cx="7668515" cy="631380"/>
          </a:xfrm>
        </p:grpSpPr>
        <p:grpSp>
          <p:nvGrpSpPr>
            <p:cNvPr id="94213" name="Group 30"/>
            <p:cNvGrpSpPr>
              <a:grpSpLocks/>
            </p:cNvGrpSpPr>
            <p:nvPr/>
          </p:nvGrpSpPr>
          <p:grpSpPr bwMode="auto">
            <a:xfrm>
              <a:off x="1245742" y="4705350"/>
              <a:ext cx="7668515" cy="631380"/>
              <a:chOff x="1245742" y="4705350"/>
              <a:chExt cx="7668515" cy="631380"/>
            </a:xfrm>
          </p:grpSpPr>
          <p:sp>
            <p:nvSpPr>
              <p:cNvPr id="94215" name="TextBox 2"/>
              <p:cNvSpPr txBox="1">
                <a:spLocks noChangeArrowheads="1"/>
              </p:cNvSpPr>
              <p:nvPr/>
            </p:nvSpPr>
            <p:spPr bwMode="auto">
              <a:xfrm>
                <a:off x="4216400" y="5092700"/>
                <a:ext cx="431800" cy="218479"/>
              </a:xfrm>
              <a:prstGeom prst="rect">
                <a:avLst/>
              </a:prstGeom>
              <a:noFill/>
              <a:ln w="9525">
                <a:noFill/>
                <a:miter lim="800000"/>
                <a:headEnd/>
                <a:tailEnd/>
              </a:ln>
            </p:spPr>
            <p:txBody>
              <a:bodyPr>
                <a:spAutoFit/>
              </a:bodyPr>
              <a:lstStyle/>
              <a:p>
                <a:r>
                  <a:rPr lang="en-US" sz="1100">
                    <a:solidFill>
                      <a:srgbClr val="000000"/>
                    </a:solidFill>
                    <a:latin typeface="Arial - 12"/>
                  </a:rPr>
                  <a:t>-1</a:t>
                </a:r>
              </a:p>
            </p:txBody>
          </p:sp>
          <p:sp>
            <p:nvSpPr>
              <p:cNvPr id="94216" name="TextBox 3"/>
              <p:cNvSpPr txBox="1">
                <a:spLocks noChangeArrowheads="1"/>
              </p:cNvSpPr>
              <p:nvPr/>
            </p:nvSpPr>
            <p:spPr bwMode="auto">
              <a:xfrm>
                <a:off x="4953000" y="5105400"/>
                <a:ext cx="381000" cy="218479"/>
              </a:xfrm>
              <a:prstGeom prst="rect">
                <a:avLst/>
              </a:prstGeom>
              <a:noFill/>
              <a:ln w="9525">
                <a:noFill/>
                <a:miter lim="800000"/>
                <a:headEnd/>
                <a:tailEnd/>
              </a:ln>
            </p:spPr>
            <p:txBody>
              <a:bodyPr>
                <a:spAutoFit/>
              </a:bodyPr>
              <a:lstStyle/>
              <a:p>
                <a:r>
                  <a:rPr lang="en-US" sz="1100">
                    <a:solidFill>
                      <a:srgbClr val="000000"/>
                    </a:solidFill>
                    <a:latin typeface="Arial - 12"/>
                  </a:rPr>
                  <a:t>0</a:t>
                </a:r>
              </a:p>
            </p:txBody>
          </p:sp>
          <p:sp>
            <p:nvSpPr>
              <p:cNvPr id="94217" name="TextBox 4"/>
              <p:cNvSpPr txBox="1">
                <a:spLocks noChangeArrowheads="1"/>
              </p:cNvSpPr>
              <p:nvPr/>
            </p:nvSpPr>
            <p:spPr bwMode="auto">
              <a:xfrm>
                <a:off x="3594100" y="5092700"/>
                <a:ext cx="330200" cy="218479"/>
              </a:xfrm>
              <a:prstGeom prst="rect">
                <a:avLst/>
              </a:prstGeom>
              <a:noFill/>
              <a:ln w="9525">
                <a:noFill/>
                <a:miter lim="800000"/>
                <a:headEnd/>
                <a:tailEnd/>
              </a:ln>
            </p:spPr>
            <p:txBody>
              <a:bodyPr>
                <a:spAutoFit/>
              </a:bodyPr>
              <a:lstStyle/>
              <a:p>
                <a:r>
                  <a:rPr lang="en-US" sz="1100">
                    <a:solidFill>
                      <a:srgbClr val="000000"/>
                    </a:solidFill>
                    <a:latin typeface="Arial - 12"/>
                  </a:rPr>
                  <a:t>-2</a:t>
                </a:r>
              </a:p>
            </p:txBody>
          </p:sp>
          <p:sp>
            <p:nvSpPr>
              <p:cNvPr id="94218" name="TextBox 5"/>
              <p:cNvSpPr txBox="1">
                <a:spLocks noChangeArrowheads="1"/>
              </p:cNvSpPr>
              <p:nvPr/>
            </p:nvSpPr>
            <p:spPr bwMode="auto">
              <a:xfrm>
                <a:off x="2946400" y="50927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-3</a:t>
                </a:r>
              </a:p>
            </p:txBody>
          </p:sp>
          <p:sp>
            <p:nvSpPr>
              <p:cNvPr id="94219" name="TextBox 6"/>
              <p:cNvSpPr txBox="1">
                <a:spLocks noChangeArrowheads="1"/>
              </p:cNvSpPr>
              <p:nvPr/>
            </p:nvSpPr>
            <p:spPr bwMode="auto">
              <a:xfrm>
                <a:off x="2311400" y="50927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-4</a:t>
                </a:r>
              </a:p>
            </p:txBody>
          </p:sp>
          <p:sp>
            <p:nvSpPr>
              <p:cNvPr id="94220" name="TextBox 7"/>
              <p:cNvSpPr txBox="1">
                <a:spLocks noChangeArrowheads="1"/>
              </p:cNvSpPr>
              <p:nvPr/>
            </p:nvSpPr>
            <p:spPr bwMode="auto">
              <a:xfrm>
                <a:off x="1701800" y="50800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-5</a:t>
                </a:r>
              </a:p>
            </p:txBody>
          </p:sp>
          <p:sp>
            <p:nvSpPr>
              <p:cNvPr id="94221" name="TextBox 8"/>
              <p:cNvSpPr txBox="1">
                <a:spLocks noChangeArrowheads="1"/>
              </p:cNvSpPr>
              <p:nvPr/>
            </p:nvSpPr>
            <p:spPr bwMode="auto">
              <a:xfrm>
                <a:off x="5588000" y="5092700"/>
                <a:ext cx="431800" cy="218479"/>
              </a:xfrm>
              <a:prstGeom prst="rect">
                <a:avLst/>
              </a:prstGeom>
              <a:noFill/>
              <a:ln w="9525">
                <a:noFill/>
                <a:miter lim="800000"/>
                <a:headEnd/>
                <a:tailEnd/>
              </a:ln>
            </p:spPr>
            <p:txBody>
              <a:bodyPr>
                <a:spAutoFit/>
              </a:bodyPr>
              <a:lstStyle/>
              <a:p>
                <a:r>
                  <a:rPr lang="en-US" sz="1100">
                    <a:solidFill>
                      <a:srgbClr val="000000"/>
                    </a:solidFill>
                    <a:latin typeface="Arial - 12"/>
                  </a:rPr>
                  <a:t>1</a:t>
                </a:r>
              </a:p>
            </p:txBody>
          </p:sp>
          <p:sp>
            <p:nvSpPr>
              <p:cNvPr id="94222" name="TextBox 9"/>
              <p:cNvSpPr txBox="1">
                <a:spLocks noChangeArrowheads="1"/>
              </p:cNvSpPr>
              <p:nvPr/>
            </p:nvSpPr>
            <p:spPr bwMode="auto">
              <a:xfrm>
                <a:off x="6235700" y="5092700"/>
                <a:ext cx="330200" cy="218479"/>
              </a:xfrm>
              <a:prstGeom prst="rect">
                <a:avLst/>
              </a:prstGeom>
              <a:noFill/>
              <a:ln w="9525">
                <a:noFill/>
                <a:miter lim="800000"/>
                <a:headEnd/>
                <a:tailEnd/>
              </a:ln>
            </p:spPr>
            <p:txBody>
              <a:bodyPr>
                <a:spAutoFit/>
              </a:bodyPr>
              <a:lstStyle/>
              <a:p>
                <a:r>
                  <a:rPr lang="en-US" sz="1100">
                    <a:solidFill>
                      <a:srgbClr val="000000"/>
                    </a:solidFill>
                    <a:latin typeface="Arial - 12"/>
                  </a:rPr>
                  <a:t>2</a:t>
                </a:r>
              </a:p>
            </p:txBody>
          </p:sp>
          <p:sp>
            <p:nvSpPr>
              <p:cNvPr id="94223" name="TextBox 10"/>
              <p:cNvSpPr txBox="1">
                <a:spLocks noChangeArrowheads="1"/>
              </p:cNvSpPr>
              <p:nvPr/>
            </p:nvSpPr>
            <p:spPr bwMode="auto">
              <a:xfrm>
                <a:off x="6832600" y="51054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3</a:t>
                </a:r>
              </a:p>
            </p:txBody>
          </p:sp>
          <p:sp>
            <p:nvSpPr>
              <p:cNvPr id="94224" name="TextBox 11"/>
              <p:cNvSpPr txBox="1">
                <a:spLocks noChangeArrowheads="1"/>
              </p:cNvSpPr>
              <p:nvPr/>
            </p:nvSpPr>
            <p:spPr bwMode="auto">
              <a:xfrm>
                <a:off x="7467600" y="51054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4</a:t>
                </a:r>
              </a:p>
            </p:txBody>
          </p:sp>
          <p:sp>
            <p:nvSpPr>
              <p:cNvPr id="94225" name="TextBox 12"/>
              <p:cNvSpPr txBox="1">
                <a:spLocks noChangeArrowheads="1"/>
              </p:cNvSpPr>
              <p:nvPr/>
            </p:nvSpPr>
            <p:spPr bwMode="auto">
              <a:xfrm>
                <a:off x="8115300" y="5080002"/>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5</a:t>
                </a:r>
              </a:p>
            </p:txBody>
          </p:sp>
          <p:grpSp>
            <p:nvGrpSpPr>
              <p:cNvPr id="94226" name="Group 18"/>
              <p:cNvGrpSpPr>
                <a:grpSpLocks/>
              </p:cNvGrpSpPr>
              <p:nvPr/>
            </p:nvGrpSpPr>
            <p:grpSpPr bwMode="auto">
              <a:xfrm>
                <a:off x="1245742" y="4705350"/>
                <a:ext cx="7668515" cy="406909"/>
                <a:chOff x="1245742" y="4705350"/>
                <a:chExt cx="7668515" cy="406909"/>
              </a:xfrm>
            </p:grpSpPr>
            <p:sp>
              <p:nvSpPr>
                <p:cNvPr id="14" name="Freeform 13"/>
                <p:cNvSpPr/>
                <p:nvPr/>
              </p:nvSpPr>
              <p:spPr>
                <a:xfrm>
                  <a:off x="1255971" y="4900335"/>
                  <a:ext cx="7656825" cy="14591"/>
                </a:xfrm>
                <a:custGeom>
                  <a:avLst/>
                  <a:gdLst/>
                  <a:ahLst/>
                  <a:cxnLst/>
                  <a:rect l="0" t="0" r="0" b="0"/>
                  <a:pathLst>
                    <a:path w="7656322" h="15369">
                      <a:moveTo>
                        <a:pt x="0" y="15368"/>
                      </a:moveTo>
                      <a:lnTo>
                        <a:pt x="0" y="0"/>
                      </a:lnTo>
                      <a:lnTo>
                        <a:pt x="7656321" y="0"/>
                      </a:lnTo>
                      <a:lnTo>
                        <a:pt x="7656321" y="1536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1245742" y="4705350"/>
                  <a:ext cx="220646" cy="212229"/>
                </a:xfrm>
                <a:custGeom>
                  <a:avLst/>
                  <a:gdLst/>
                  <a:ahLst/>
                  <a:cxnLst/>
                  <a:rect l="0" t="0" r="0" b="0"/>
                  <a:pathLst>
                    <a:path w="221109" h="212726">
                      <a:moveTo>
                        <a:pt x="10669" y="212725"/>
                      </a:moveTo>
                      <a:lnTo>
                        <a:pt x="0" y="201929"/>
                      </a:lnTo>
                      <a:lnTo>
                        <a:pt x="210313" y="0"/>
                      </a:lnTo>
                      <a:lnTo>
                        <a:pt x="221108" y="106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1248664" y="4899009"/>
                  <a:ext cx="220646" cy="213555"/>
                </a:xfrm>
                <a:custGeom>
                  <a:avLst/>
                  <a:gdLst/>
                  <a:ahLst/>
                  <a:cxnLst/>
                  <a:rect l="0" t="0" r="0" b="0"/>
                  <a:pathLst>
                    <a:path w="221107" h="212726">
                      <a:moveTo>
                        <a:pt x="0" y="10668"/>
                      </a:moveTo>
                      <a:lnTo>
                        <a:pt x="10795" y="0"/>
                      </a:lnTo>
                      <a:lnTo>
                        <a:pt x="221106" y="201931"/>
                      </a:lnTo>
                      <a:lnTo>
                        <a:pt x="210439" y="21272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8693612" y="4706676"/>
                  <a:ext cx="220645" cy="212229"/>
                </a:xfrm>
                <a:custGeom>
                  <a:avLst/>
                  <a:gdLst/>
                  <a:ahLst/>
                  <a:cxnLst/>
                  <a:rect l="0" t="0" r="0" b="0"/>
                  <a:pathLst>
                    <a:path w="221107" h="212726">
                      <a:moveTo>
                        <a:pt x="221106" y="201930"/>
                      </a:moveTo>
                      <a:lnTo>
                        <a:pt x="210439" y="212725"/>
                      </a:lnTo>
                      <a:lnTo>
                        <a:pt x="0" y="10796"/>
                      </a:lnTo>
                      <a:lnTo>
                        <a:pt x="10668"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8" name="Freeform 17"/>
                <p:cNvSpPr/>
                <p:nvPr/>
              </p:nvSpPr>
              <p:spPr>
                <a:xfrm>
                  <a:off x="8690690" y="4900335"/>
                  <a:ext cx="220645" cy="212229"/>
                </a:xfrm>
                <a:custGeom>
                  <a:avLst/>
                  <a:gdLst/>
                  <a:ahLst/>
                  <a:cxnLst/>
                  <a:rect l="0" t="0" r="0" b="0"/>
                  <a:pathLst>
                    <a:path w="221234" h="212600">
                      <a:moveTo>
                        <a:pt x="210439" y="0"/>
                      </a:moveTo>
                      <a:lnTo>
                        <a:pt x="221233" y="10795"/>
                      </a:lnTo>
                      <a:lnTo>
                        <a:pt x="10794" y="212599"/>
                      </a:lnTo>
                      <a:lnTo>
                        <a:pt x="0" y="20193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20" name="Freeform 19"/>
              <p:cNvSpPr/>
              <p:nvPr/>
            </p:nvSpPr>
            <p:spPr>
              <a:xfrm>
                <a:off x="8230403" y="4743816"/>
                <a:ext cx="17535" cy="309058"/>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7607921" y="4743816"/>
                <a:ext cx="17535" cy="309058"/>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6947447" y="4743816"/>
                <a:ext cx="17535" cy="309058"/>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6326426" y="4743816"/>
                <a:ext cx="16073" cy="309058"/>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5703944" y="4743816"/>
                <a:ext cx="16073" cy="309058"/>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4407835" y="4755754"/>
                <a:ext cx="17535" cy="30905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3785353" y="4755754"/>
                <a:ext cx="17535" cy="30905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3124879" y="4755754"/>
                <a:ext cx="17535" cy="30905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2502397" y="4755754"/>
                <a:ext cx="17535" cy="30905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1881376" y="4755754"/>
                <a:ext cx="16073" cy="309057"/>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0" name="Freeform 29"/>
              <p:cNvSpPr/>
              <p:nvPr/>
            </p:nvSpPr>
            <p:spPr>
              <a:xfrm>
                <a:off x="5055159" y="4743816"/>
                <a:ext cx="17535" cy="309058"/>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32" name="Oval 31"/>
            <p:cNvSpPr/>
            <p:nvPr/>
          </p:nvSpPr>
          <p:spPr>
            <a:xfrm>
              <a:off x="5601658" y="4730552"/>
              <a:ext cx="241102" cy="305079"/>
            </a:xfrm>
            <a:prstGeom prst="ellipse">
              <a:avLst/>
            </a:prstGeom>
            <a:solidFill>
              <a:schemeClr val="accent1">
                <a:alpha val="1000"/>
              </a:schemeClr>
            </a:solidFill>
            <a:ln w="762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94212" name="TextBox 33"/>
          <p:cNvSpPr txBox="1">
            <a:spLocks noChangeArrowheads="1"/>
          </p:cNvSpPr>
          <p:nvPr/>
        </p:nvSpPr>
        <p:spPr bwMode="auto">
          <a:xfrm>
            <a:off x="661988" y="913606"/>
            <a:ext cx="9409112" cy="661815"/>
          </a:xfrm>
          <a:prstGeom prst="rect">
            <a:avLst/>
          </a:prstGeom>
          <a:noFill/>
          <a:ln w="9525">
            <a:noFill/>
            <a:miter lim="800000"/>
            <a:headEnd/>
            <a:tailEnd/>
          </a:ln>
        </p:spPr>
        <p:txBody>
          <a:bodyPr lIns="106774" tIns="53387" rIns="106774" bIns="53387">
            <a:spAutoFit/>
          </a:bodyPr>
          <a:lstStyle/>
          <a:p>
            <a:pPr algn="ctr"/>
            <a:r>
              <a:rPr lang="en-US" sz="3600" b="1" dirty="0">
                <a:solidFill>
                  <a:srgbClr val="0000FF"/>
                </a:solidFill>
              </a:rPr>
              <a:t>Graphing Inequalities</a:t>
            </a:r>
          </a:p>
        </p:txBody>
      </p:sp>
      <p:sp>
        <p:nvSpPr>
          <p:cNvPr id="35" name="Rectangle 34"/>
          <p:cNvSpPr/>
          <p:nvPr/>
        </p:nvSpPr>
        <p:spPr>
          <a:xfrm flipV="1">
            <a:off x="0" y="1886743"/>
            <a:ext cx="11036300" cy="831738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TextBox 1"/>
          <p:cNvSpPr txBox="1">
            <a:spLocks noChangeArrowheads="1"/>
          </p:cNvSpPr>
          <p:nvPr/>
        </p:nvSpPr>
        <p:spPr bwMode="auto">
          <a:xfrm>
            <a:off x="810316" y="5155406"/>
            <a:ext cx="10980738" cy="121581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Step 4:  Draw a line, thicker than the horizontal line, from the </a:t>
            </a:r>
            <a:r>
              <a:rPr lang="en-US" sz="2400" b="1" dirty="0" smtClean="0">
                <a:solidFill>
                  <a:srgbClr val="0000FF"/>
                </a:solidFill>
              </a:rPr>
              <a:t>dot</a:t>
            </a:r>
          </a:p>
          <a:p>
            <a:r>
              <a:rPr lang="en-US" sz="2400" b="1" dirty="0" smtClean="0">
                <a:solidFill>
                  <a:srgbClr val="0000FF"/>
                </a:solidFill>
              </a:rPr>
              <a:t>to the </a:t>
            </a:r>
            <a:r>
              <a:rPr lang="en-US" sz="2400" b="1" dirty="0">
                <a:solidFill>
                  <a:srgbClr val="0000FF"/>
                </a:solidFill>
              </a:rPr>
              <a:t>arrow. </a:t>
            </a:r>
            <a:r>
              <a:rPr lang="en-US" sz="2400" b="1" dirty="0" smtClean="0">
                <a:solidFill>
                  <a:srgbClr val="0000FF"/>
                </a:solidFill>
              </a:rPr>
              <a:t>This </a:t>
            </a:r>
            <a:r>
              <a:rPr lang="en-US" sz="2400" b="1" dirty="0">
                <a:solidFill>
                  <a:srgbClr val="0000FF"/>
                </a:solidFill>
              </a:rPr>
              <a:t>represents all of the numbers that fulfill </a:t>
            </a:r>
            <a:r>
              <a:rPr lang="en-US" sz="2400" b="1" dirty="0" smtClean="0">
                <a:solidFill>
                  <a:srgbClr val="0000FF"/>
                </a:solidFill>
              </a:rPr>
              <a:t>the </a:t>
            </a:r>
          </a:p>
          <a:p>
            <a:r>
              <a:rPr lang="en-US" sz="2400" b="1" dirty="0" smtClean="0">
                <a:solidFill>
                  <a:srgbClr val="0000FF"/>
                </a:solidFill>
              </a:rPr>
              <a:t>inequality</a:t>
            </a:r>
            <a:r>
              <a:rPr lang="en-US" sz="2400" b="1" dirty="0">
                <a:solidFill>
                  <a:srgbClr val="0000FF"/>
                </a:solidFill>
              </a:rPr>
              <a:t>.</a:t>
            </a:r>
          </a:p>
        </p:txBody>
      </p:sp>
      <p:sp>
        <p:nvSpPr>
          <p:cNvPr id="95235" name="TextBox 2"/>
          <p:cNvSpPr txBox="1">
            <a:spLocks noChangeArrowheads="1"/>
          </p:cNvSpPr>
          <p:nvPr/>
        </p:nvSpPr>
        <p:spPr bwMode="auto">
          <a:xfrm>
            <a:off x="791403" y="1836918"/>
            <a:ext cx="10842625" cy="121581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Step 3:  Draw an arrow on the number line showing all possible </a:t>
            </a:r>
          </a:p>
          <a:p>
            <a:r>
              <a:rPr lang="en-US" sz="2400" b="1" dirty="0" smtClean="0">
                <a:solidFill>
                  <a:srgbClr val="0000FF"/>
                </a:solidFill>
              </a:rPr>
              <a:t> solutions</a:t>
            </a:r>
            <a:r>
              <a:rPr lang="en-US" sz="2400" b="1" dirty="0">
                <a:solidFill>
                  <a:srgbClr val="0000FF"/>
                </a:solidFill>
              </a:rPr>
              <a:t>. </a:t>
            </a:r>
            <a:r>
              <a:rPr lang="en-US" sz="2400" b="1" dirty="0" smtClean="0">
                <a:solidFill>
                  <a:srgbClr val="0000FF"/>
                </a:solidFill>
              </a:rPr>
              <a:t>This </a:t>
            </a:r>
            <a:r>
              <a:rPr lang="en-US" sz="2400" b="1" dirty="0">
                <a:solidFill>
                  <a:srgbClr val="0000FF"/>
                </a:solidFill>
              </a:rPr>
              <a:t>number is less than one, so </a:t>
            </a:r>
            <a:r>
              <a:rPr lang="en-US" sz="2400" b="1" dirty="0" smtClean="0">
                <a:solidFill>
                  <a:srgbClr val="0000FF"/>
                </a:solidFill>
              </a:rPr>
              <a:t>the arrow </a:t>
            </a:r>
            <a:r>
              <a:rPr lang="en-US" sz="2400" b="1" dirty="0">
                <a:solidFill>
                  <a:srgbClr val="0000FF"/>
                </a:solidFill>
              </a:rPr>
              <a:t>will be </a:t>
            </a:r>
            <a:endParaRPr lang="en-US" sz="2400" b="1" dirty="0" smtClean="0">
              <a:solidFill>
                <a:srgbClr val="0000FF"/>
              </a:solidFill>
            </a:endParaRPr>
          </a:p>
          <a:p>
            <a:r>
              <a:rPr lang="en-US" sz="2400" b="1" dirty="0" smtClean="0">
                <a:solidFill>
                  <a:srgbClr val="0000FF"/>
                </a:solidFill>
              </a:rPr>
              <a:t>drawn </a:t>
            </a:r>
            <a:r>
              <a:rPr lang="en-US" sz="2400" b="1" dirty="0">
                <a:solidFill>
                  <a:srgbClr val="0000FF"/>
                </a:solidFill>
              </a:rPr>
              <a:t>to the left of the boundary point.</a:t>
            </a:r>
          </a:p>
        </p:txBody>
      </p:sp>
      <p:grpSp>
        <p:nvGrpSpPr>
          <p:cNvPr id="95236" name="Group 35"/>
          <p:cNvGrpSpPr>
            <a:grpSpLocks/>
          </p:cNvGrpSpPr>
          <p:nvPr/>
        </p:nvGrpSpPr>
        <p:grpSpPr bwMode="auto">
          <a:xfrm>
            <a:off x="1103313" y="3402806"/>
            <a:ext cx="8329612" cy="1332648"/>
            <a:chOff x="1016000" y="2679700"/>
            <a:chExt cx="7668515" cy="1113346"/>
          </a:xfrm>
        </p:grpSpPr>
        <p:grpSp>
          <p:nvGrpSpPr>
            <p:cNvPr id="95273" name="Group 31"/>
            <p:cNvGrpSpPr>
              <a:grpSpLocks/>
            </p:cNvGrpSpPr>
            <p:nvPr/>
          </p:nvGrpSpPr>
          <p:grpSpPr bwMode="auto">
            <a:xfrm>
              <a:off x="1016000" y="2711450"/>
              <a:ext cx="7668515" cy="1081596"/>
              <a:chOff x="1016000" y="2711450"/>
              <a:chExt cx="7668515" cy="1081596"/>
            </a:xfrm>
          </p:grpSpPr>
          <p:sp>
            <p:nvSpPr>
              <p:cNvPr id="95277" name="TextBox 3"/>
              <p:cNvSpPr txBox="1">
                <a:spLocks noChangeArrowheads="1"/>
              </p:cNvSpPr>
              <p:nvPr/>
            </p:nvSpPr>
            <p:spPr bwMode="auto">
              <a:xfrm>
                <a:off x="3987800" y="3098800"/>
                <a:ext cx="431800" cy="385693"/>
              </a:xfrm>
              <a:prstGeom prst="rect">
                <a:avLst/>
              </a:prstGeom>
              <a:noFill/>
              <a:ln w="9525">
                <a:noFill/>
                <a:miter lim="800000"/>
                <a:headEnd/>
                <a:tailEnd/>
              </a:ln>
            </p:spPr>
            <p:txBody>
              <a:bodyPr>
                <a:spAutoFit/>
              </a:bodyPr>
              <a:lstStyle/>
              <a:p>
                <a:r>
                  <a:rPr lang="en-US" sz="2400">
                    <a:solidFill>
                      <a:srgbClr val="000000"/>
                    </a:solidFill>
                  </a:rPr>
                  <a:t>-1</a:t>
                </a:r>
              </a:p>
            </p:txBody>
          </p:sp>
          <p:sp>
            <p:nvSpPr>
              <p:cNvPr id="95278" name="TextBox 4"/>
              <p:cNvSpPr txBox="1">
                <a:spLocks noChangeArrowheads="1"/>
              </p:cNvSpPr>
              <p:nvPr/>
            </p:nvSpPr>
            <p:spPr bwMode="auto">
              <a:xfrm>
                <a:off x="4724400" y="3111500"/>
                <a:ext cx="381000" cy="385693"/>
              </a:xfrm>
              <a:prstGeom prst="rect">
                <a:avLst/>
              </a:prstGeom>
              <a:noFill/>
              <a:ln w="9525">
                <a:noFill/>
                <a:miter lim="800000"/>
                <a:headEnd/>
                <a:tailEnd/>
              </a:ln>
            </p:spPr>
            <p:txBody>
              <a:bodyPr>
                <a:spAutoFit/>
              </a:bodyPr>
              <a:lstStyle/>
              <a:p>
                <a:r>
                  <a:rPr lang="en-US" sz="2400">
                    <a:solidFill>
                      <a:srgbClr val="000000"/>
                    </a:solidFill>
                  </a:rPr>
                  <a:t>0</a:t>
                </a:r>
              </a:p>
            </p:txBody>
          </p:sp>
          <p:sp>
            <p:nvSpPr>
              <p:cNvPr id="95279" name="TextBox 5"/>
              <p:cNvSpPr txBox="1">
                <a:spLocks noChangeArrowheads="1"/>
              </p:cNvSpPr>
              <p:nvPr/>
            </p:nvSpPr>
            <p:spPr bwMode="auto">
              <a:xfrm>
                <a:off x="3365500" y="3098799"/>
                <a:ext cx="330200" cy="694247"/>
              </a:xfrm>
              <a:prstGeom prst="rect">
                <a:avLst/>
              </a:prstGeom>
              <a:noFill/>
              <a:ln w="9525">
                <a:noFill/>
                <a:miter lim="800000"/>
                <a:headEnd/>
                <a:tailEnd/>
              </a:ln>
            </p:spPr>
            <p:txBody>
              <a:bodyPr>
                <a:spAutoFit/>
              </a:bodyPr>
              <a:lstStyle/>
              <a:p>
                <a:r>
                  <a:rPr lang="en-US" sz="2400">
                    <a:solidFill>
                      <a:srgbClr val="000000"/>
                    </a:solidFill>
                  </a:rPr>
                  <a:t>-2</a:t>
                </a:r>
              </a:p>
            </p:txBody>
          </p:sp>
          <p:sp>
            <p:nvSpPr>
              <p:cNvPr id="95280" name="TextBox 6"/>
              <p:cNvSpPr txBox="1">
                <a:spLocks noChangeArrowheads="1"/>
              </p:cNvSpPr>
              <p:nvPr/>
            </p:nvSpPr>
            <p:spPr bwMode="auto">
              <a:xfrm>
                <a:off x="2717800" y="3098798"/>
                <a:ext cx="457200" cy="385693"/>
              </a:xfrm>
              <a:prstGeom prst="rect">
                <a:avLst/>
              </a:prstGeom>
              <a:noFill/>
              <a:ln w="9525">
                <a:noFill/>
                <a:miter lim="800000"/>
                <a:headEnd/>
                <a:tailEnd/>
              </a:ln>
            </p:spPr>
            <p:txBody>
              <a:bodyPr>
                <a:spAutoFit/>
              </a:bodyPr>
              <a:lstStyle/>
              <a:p>
                <a:r>
                  <a:rPr lang="en-US" sz="2400">
                    <a:solidFill>
                      <a:srgbClr val="000000"/>
                    </a:solidFill>
                  </a:rPr>
                  <a:t>-3</a:t>
                </a:r>
              </a:p>
            </p:txBody>
          </p:sp>
          <p:sp>
            <p:nvSpPr>
              <p:cNvPr id="95281" name="TextBox 7"/>
              <p:cNvSpPr txBox="1">
                <a:spLocks noChangeArrowheads="1"/>
              </p:cNvSpPr>
              <p:nvPr/>
            </p:nvSpPr>
            <p:spPr bwMode="auto">
              <a:xfrm>
                <a:off x="2082800" y="3098798"/>
                <a:ext cx="457200" cy="385693"/>
              </a:xfrm>
              <a:prstGeom prst="rect">
                <a:avLst/>
              </a:prstGeom>
              <a:noFill/>
              <a:ln w="9525">
                <a:noFill/>
                <a:miter lim="800000"/>
                <a:headEnd/>
                <a:tailEnd/>
              </a:ln>
            </p:spPr>
            <p:txBody>
              <a:bodyPr>
                <a:spAutoFit/>
              </a:bodyPr>
              <a:lstStyle/>
              <a:p>
                <a:r>
                  <a:rPr lang="en-US" sz="2400">
                    <a:solidFill>
                      <a:srgbClr val="000000"/>
                    </a:solidFill>
                  </a:rPr>
                  <a:t>-4</a:t>
                </a:r>
              </a:p>
            </p:txBody>
          </p:sp>
          <p:sp>
            <p:nvSpPr>
              <p:cNvPr id="95282" name="TextBox 8"/>
              <p:cNvSpPr txBox="1">
                <a:spLocks noChangeArrowheads="1"/>
              </p:cNvSpPr>
              <p:nvPr/>
            </p:nvSpPr>
            <p:spPr bwMode="auto">
              <a:xfrm>
                <a:off x="1473200" y="3086098"/>
                <a:ext cx="457200" cy="385693"/>
              </a:xfrm>
              <a:prstGeom prst="rect">
                <a:avLst/>
              </a:prstGeom>
              <a:noFill/>
              <a:ln w="9525">
                <a:noFill/>
                <a:miter lim="800000"/>
                <a:headEnd/>
                <a:tailEnd/>
              </a:ln>
            </p:spPr>
            <p:txBody>
              <a:bodyPr>
                <a:spAutoFit/>
              </a:bodyPr>
              <a:lstStyle/>
              <a:p>
                <a:r>
                  <a:rPr lang="en-US" sz="2400">
                    <a:solidFill>
                      <a:srgbClr val="000000"/>
                    </a:solidFill>
                  </a:rPr>
                  <a:t>-5</a:t>
                </a:r>
              </a:p>
            </p:txBody>
          </p:sp>
          <p:sp>
            <p:nvSpPr>
              <p:cNvPr id="95283" name="TextBox 9"/>
              <p:cNvSpPr txBox="1">
                <a:spLocks noChangeArrowheads="1"/>
              </p:cNvSpPr>
              <p:nvPr/>
            </p:nvSpPr>
            <p:spPr bwMode="auto">
              <a:xfrm>
                <a:off x="5359400" y="3098798"/>
                <a:ext cx="431800" cy="385693"/>
              </a:xfrm>
              <a:prstGeom prst="rect">
                <a:avLst/>
              </a:prstGeom>
              <a:noFill/>
              <a:ln w="9525">
                <a:noFill/>
                <a:miter lim="800000"/>
                <a:headEnd/>
                <a:tailEnd/>
              </a:ln>
            </p:spPr>
            <p:txBody>
              <a:bodyPr>
                <a:spAutoFit/>
              </a:bodyPr>
              <a:lstStyle/>
              <a:p>
                <a:r>
                  <a:rPr lang="en-US" sz="2400">
                    <a:solidFill>
                      <a:srgbClr val="000000"/>
                    </a:solidFill>
                  </a:rPr>
                  <a:t>1</a:t>
                </a:r>
              </a:p>
            </p:txBody>
          </p:sp>
          <p:sp>
            <p:nvSpPr>
              <p:cNvPr id="95284" name="TextBox 10"/>
              <p:cNvSpPr txBox="1">
                <a:spLocks noChangeArrowheads="1"/>
              </p:cNvSpPr>
              <p:nvPr/>
            </p:nvSpPr>
            <p:spPr bwMode="auto">
              <a:xfrm>
                <a:off x="6007100" y="3098798"/>
                <a:ext cx="330200" cy="385693"/>
              </a:xfrm>
              <a:prstGeom prst="rect">
                <a:avLst/>
              </a:prstGeom>
              <a:noFill/>
              <a:ln w="9525">
                <a:noFill/>
                <a:miter lim="800000"/>
                <a:headEnd/>
                <a:tailEnd/>
              </a:ln>
            </p:spPr>
            <p:txBody>
              <a:bodyPr>
                <a:spAutoFit/>
              </a:bodyPr>
              <a:lstStyle/>
              <a:p>
                <a:r>
                  <a:rPr lang="en-US" sz="2400">
                    <a:solidFill>
                      <a:srgbClr val="000000"/>
                    </a:solidFill>
                  </a:rPr>
                  <a:t>2</a:t>
                </a:r>
              </a:p>
            </p:txBody>
          </p:sp>
          <p:sp>
            <p:nvSpPr>
              <p:cNvPr id="95285" name="TextBox 11"/>
              <p:cNvSpPr txBox="1">
                <a:spLocks noChangeArrowheads="1"/>
              </p:cNvSpPr>
              <p:nvPr/>
            </p:nvSpPr>
            <p:spPr bwMode="auto">
              <a:xfrm>
                <a:off x="6604000" y="3111498"/>
                <a:ext cx="457200" cy="385693"/>
              </a:xfrm>
              <a:prstGeom prst="rect">
                <a:avLst/>
              </a:prstGeom>
              <a:noFill/>
              <a:ln w="9525">
                <a:noFill/>
                <a:miter lim="800000"/>
                <a:headEnd/>
                <a:tailEnd/>
              </a:ln>
            </p:spPr>
            <p:txBody>
              <a:bodyPr>
                <a:spAutoFit/>
              </a:bodyPr>
              <a:lstStyle/>
              <a:p>
                <a:r>
                  <a:rPr lang="en-US" sz="2400">
                    <a:solidFill>
                      <a:srgbClr val="000000"/>
                    </a:solidFill>
                  </a:rPr>
                  <a:t>3</a:t>
                </a:r>
              </a:p>
            </p:txBody>
          </p:sp>
          <p:sp>
            <p:nvSpPr>
              <p:cNvPr id="95286" name="TextBox 12"/>
              <p:cNvSpPr txBox="1">
                <a:spLocks noChangeArrowheads="1"/>
              </p:cNvSpPr>
              <p:nvPr/>
            </p:nvSpPr>
            <p:spPr bwMode="auto">
              <a:xfrm>
                <a:off x="7239000" y="3111498"/>
                <a:ext cx="457200" cy="385693"/>
              </a:xfrm>
              <a:prstGeom prst="rect">
                <a:avLst/>
              </a:prstGeom>
              <a:noFill/>
              <a:ln w="9525">
                <a:noFill/>
                <a:miter lim="800000"/>
                <a:headEnd/>
                <a:tailEnd/>
              </a:ln>
            </p:spPr>
            <p:txBody>
              <a:bodyPr>
                <a:spAutoFit/>
              </a:bodyPr>
              <a:lstStyle/>
              <a:p>
                <a:r>
                  <a:rPr lang="en-US" sz="2400">
                    <a:solidFill>
                      <a:srgbClr val="000000"/>
                    </a:solidFill>
                  </a:rPr>
                  <a:t>4</a:t>
                </a:r>
              </a:p>
            </p:txBody>
          </p:sp>
          <p:sp>
            <p:nvSpPr>
              <p:cNvPr id="95287" name="TextBox 13"/>
              <p:cNvSpPr txBox="1">
                <a:spLocks noChangeArrowheads="1"/>
              </p:cNvSpPr>
              <p:nvPr/>
            </p:nvSpPr>
            <p:spPr bwMode="auto">
              <a:xfrm>
                <a:off x="7886700" y="3086099"/>
                <a:ext cx="457200" cy="385693"/>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95288" name="Group 19"/>
              <p:cNvGrpSpPr>
                <a:grpSpLocks/>
              </p:cNvGrpSpPr>
              <p:nvPr/>
            </p:nvGrpSpPr>
            <p:grpSpPr bwMode="auto">
              <a:xfrm>
                <a:off x="1016000" y="2711450"/>
                <a:ext cx="7668515" cy="406908"/>
                <a:chOff x="1016000" y="2711450"/>
                <a:chExt cx="7668515" cy="406908"/>
              </a:xfrm>
            </p:grpSpPr>
            <p:sp>
              <p:nvSpPr>
                <p:cNvPr id="15" name="Freeform 14"/>
                <p:cNvSpPr/>
                <p:nvPr/>
              </p:nvSpPr>
              <p:spPr>
                <a:xfrm>
                  <a:off x="1026230" y="2906490"/>
                  <a:ext cx="7656824" cy="14589"/>
                </a:xfrm>
                <a:custGeom>
                  <a:avLst/>
                  <a:gdLst/>
                  <a:ahLst/>
                  <a:cxnLst/>
                  <a:rect l="0" t="0" r="0" b="0"/>
                  <a:pathLst>
                    <a:path w="7656323" h="15367">
                      <a:moveTo>
                        <a:pt x="0" y="15366"/>
                      </a:moveTo>
                      <a:lnTo>
                        <a:pt x="0" y="0"/>
                      </a:lnTo>
                      <a:lnTo>
                        <a:pt x="7656322" y="0"/>
                      </a:lnTo>
                      <a:lnTo>
                        <a:pt x="7656322" y="1536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6" name="Freeform 15"/>
                <p:cNvSpPr/>
                <p:nvPr/>
              </p:nvSpPr>
              <p:spPr>
                <a:xfrm>
                  <a:off x="1016000" y="2711530"/>
                  <a:ext cx="220687" cy="212201"/>
                </a:xfrm>
                <a:custGeom>
                  <a:avLst/>
                  <a:gdLst/>
                  <a:ahLst/>
                  <a:cxnLst/>
                  <a:rect l="0" t="0" r="0" b="0"/>
                  <a:pathLst>
                    <a:path w="221108" h="212726">
                      <a:moveTo>
                        <a:pt x="10667" y="212725"/>
                      </a:moveTo>
                      <a:lnTo>
                        <a:pt x="0" y="201929"/>
                      </a:lnTo>
                      <a:lnTo>
                        <a:pt x="210311" y="0"/>
                      </a:lnTo>
                      <a:lnTo>
                        <a:pt x="221107" y="106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7" name="Freeform 16"/>
                <p:cNvSpPr/>
                <p:nvPr/>
              </p:nvSpPr>
              <p:spPr>
                <a:xfrm>
                  <a:off x="1018923" y="2905164"/>
                  <a:ext cx="220687" cy="213527"/>
                </a:xfrm>
                <a:custGeom>
                  <a:avLst/>
                  <a:gdLst/>
                  <a:ahLst/>
                  <a:cxnLst/>
                  <a:rect l="0" t="0" r="0" b="0"/>
                  <a:pathLst>
                    <a:path w="221109" h="212726">
                      <a:moveTo>
                        <a:pt x="0" y="10668"/>
                      </a:moveTo>
                      <a:lnTo>
                        <a:pt x="10795" y="0"/>
                      </a:lnTo>
                      <a:lnTo>
                        <a:pt x="221108" y="201929"/>
                      </a:lnTo>
                      <a:lnTo>
                        <a:pt x="210439" y="21272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8" name="Freeform 17"/>
                <p:cNvSpPr/>
                <p:nvPr/>
              </p:nvSpPr>
              <p:spPr>
                <a:xfrm>
                  <a:off x="8463828" y="2712856"/>
                  <a:ext cx="220687" cy="212201"/>
                </a:xfrm>
                <a:custGeom>
                  <a:avLst/>
                  <a:gdLst/>
                  <a:ahLst/>
                  <a:cxnLst/>
                  <a:rect l="0" t="0" r="0" b="0"/>
                  <a:pathLst>
                    <a:path w="221109" h="212726">
                      <a:moveTo>
                        <a:pt x="221108" y="201931"/>
                      </a:moveTo>
                      <a:lnTo>
                        <a:pt x="210439" y="212725"/>
                      </a:lnTo>
                      <a:lnTo>
                        <a:pt x="0" y="10796"/>
                      </a:lnTo>
                      <a:lnTo>
                        <a:pt x="10669"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9" name="Freeform 18"/>
                <p:cNvSpPr/>
                <p:nvPr/>
              </p:nvSpPr>
              <p:spPr>
                <a:xfrm>
                  <a:off x="8460905" y="2906490"/>
                  <a:ext cx="220687" cy="212201"/>
                </a:xfrm>
                <a:custGeom>
                  <a:avLst/>
                  <a:gdLst/>
                  <a:ahLst/>
                  <a:cxnLst/>
                  <a:rect l="0" t="0" r="0" b="0"/>
                  <a:pathLst>
                    <a:path w="221236" h="212598">
                      <a:moveTo>
                        <a:pt x="210439" y="0"/>
                      </a:moveTo>
                      <a:lnTo>
                        <a:pt x="221235" y="10794"/>
                      </a:lnTo>
                      <a:lnTo>
                        <a:pt x="10796" y="212597"/>
                      </a:lnTo>
                      <a:lnTo>
                        <a:pt x="0" y="20192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21" name="Freeform 20"/>
              <p:cNvSpPr/>
              <p:nvPr/>
            </p:nvSpPr>
            <p:spPr>
              <a:xfrm>
                <a:off x="8000531" y="2749991"/>
                <a:ext cx="17538" cy="30901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2" name="Freeform 21"/>
              <p:cNvSpPr/>
              <p:nvPr/>
            </p:nvSpPr>
            <p:spPr>
              <a:xfrm>
                <a:off x="7379392" y="2749991"/>
                <a:ext cx="16076" cy="30901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3" name="Freeform 22"/>
              <p:cNvSpPr/>
              <p:nvPr/>
            </p:nvSpPr>
            <p:spPr>
              <a:xfrm>
                <a:off x="6718792" y="2749991"/>
                <a:ext cx="16076" cy="30901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4" name="Freeform 23"/>
              <p:cNvSpPr/>
              <p:nvPr/>
            </p:nvSpPr>
            <p:spPr>
              <a:xfrm>
                <a:off x="6096191" y="2749991"/>
                <a:ext cx="16076" cy="30901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5" name="Freeform 24"/>
              <p:cNvSpPr/>
              <p:nvPr/>
            </p:nvSpPr>
            <p:spPr>
              <a:xfrm>
                <a:off x="5473590" y="2749991"/>
                <a:ext cx="17538" cy="30901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6" name="Freeform 25"/>
              <p:cNvSpPr/>
              <p:nvPr/>
            </p:nvSpPr>
            <p:spPr>
              <a:xfrm>
                <a:off x="4178696" y="2761928"/>
                <a:ext cx="16076" cy="309018"/>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7" name="Freeform 26"/>
              <p:cNvSpPr/>
              <p:nvPr/>
            </p:nvSpPr>
            <p:spPr>
              <a:xfrm>
                <a:off x="3556095" y="2761928"/>
                <a:ext cx="16076" cy="309018"/>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8" name="Freeform 27"/>
              <p:cNvSpPr/>
              <p:nvPr/>
            </p:nvSpPr>
            <p:spPr>
              <a:xfrm>
                <a:off x="2895495" y="2761928"/>
                <a:ext cx="17538" cy="309018"/>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9" name="Freeform 28"/>
              <p:cNvSpPr/>
              <p:nvPr/>
            </p:nvSpPr>
            <p:spPr>
              <a:xfrm>
                <a:off x="2272894" y="2761928"/>
                <a:ext cx="17538" cy="309018"/>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0" name="Freeform 29"/>
              <p:cNvSpPr/>
              <p:nvPr/>
            </p:nvSpPr>
            <p:spPr>
              <a:xfrm>
                <a:off x="1650293" y="2761928"/>
                <a:ext cx="17538" cy="309018"/>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1" name="Freeform 30"/>
              <p:cNvSpPr/>
              <p:nvPr/>
            </p:nvSpPr>
            <p:spPr>
              <a:xfrm>
                <a:off x="4826142" y="2749991"/>
                <a:ext cx="16077" cy="30901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cxnSp>
          <p:nvCxnSpPr>
            <p:cNvPr id="33" name="Straight Connector 32"/>
            <p:cNvCxnSpPr/>
            <p:nvPr/>
          </p:nvCxnSpPr>
          <p:spPr>
            <a:xfrm flipH="1">
              <a:off x="3085491" y="2679700"/>
              <a:ext cx="242610" cy="202917"/>
            </a:xfrm>
            <a:prstGeom prst="line">
              <a:avLst/>
            </a:prstGeom>
            <a:ln w="762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060645" y="2921079"/>
              <a:ext cx="241149" cy="228117"/>
            </a:xfrm>
            <a:prstGeom prst="line">
              <a:avLst/>
            </a:prstGeom>
            <a:ln w="762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72745" y="2743360"/>
              <a:ext cx="241149" cy="305040"/>
            </a:xfrm>
            <a:prstGeom prst="ellipse">
              <a:avLst/>
            </a:prstGeom>
            <a:solidFill>
              <a:schemeClr val="accent1">
                <a:alpha val="1000"/>
              </a:schemeClr>
            </a:solidFill>
            <a:ln w="762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grpSp>
        <p:nvGrpSpPr>
          <p:cNvPr id="95237" name="Group 70"/>
          <p:cNvGrpSpPr>
            <a:grpSpLocks/>
          </p:cNvGrpSpPr>
          <p:nvPr/>
        </p:nvGrpSpPr>
        <p:grpSpPr bwMode="auto">
          <a:xfrm>
            <a:off x="1158875" y="6755606"/>
            <a:ext cx="8329613" cy="1340466"/>
            <a:chOff x="1066800" y="5073650"/>
            <a:chExt cx="7668515" cy="1119409"/>
          </a:xfrm>
        </p:grpSpPr>
        <p:grpSp>
          <p:nvGrpSpPr>
            <p:cNvPr id="95239" name="Group 68"/>
            <p:cNvGrpSpPr>
              <a:grpSpLocks/>
            </p:cNvGrpSpPr>
            <p:nvPr/>
          </p:nvGrpSpPr>
          <p:grpSpPr bwMode="auto">
            <a:xfrm>
              <a:off x="1066800" y="5073650"/>
              <a:ext cx="7668515" cy="1119409"/>
              <a:chOff x="1066800" y="5073650"/>
              <a:chExt cx="7668515" cy="1119409"/>
            </a:xfrm>
          </p:grpSpPr>
          <p:grpSp>
            <p:nvGrpSpPr>
              <p:cNvPr id="95241" name="Group 64"/>
              <p:cNvGrpSpPr>
                <a:grpSpLocks/>
              </p:cNvGrpSpPr>
              <p:nvPr/>
            </p:nvGrpSpPr>
            <p:grpSpPr bwMode="auto">
              <a:xfrm>
                <a:off x="1066800" y="5105400"/>
                <a:ext cx="7668515" cy="1087659"/>
                <a:chOff x="1066800" y="5105400"/>
                <a:chExt cx="7668515" cy="1087659"/>
              </a:xfrm>
            </p:grpSpPr>
            <p:sp>
              <p:nvSpPr>
                <p:cNvPr id="95245" name="TextBox 36"/>
                <p:cNvSpPr txBox="1">
                  <a:spLocks noChangeArrowheads="1"/>
                </p:cNvSpPr>
                <p:nvPr/>
              </p:nvSpPr>
              <p:spPr bwMode="auto">
                <a:xfrm>
                  <a:off x="4038600" y="5499100"/>
                  <a:ext cx="431800" cy="385531"/>
                </a:xfrm>
                <a:prstGeom prst="rect">
                  <a:avLst/>
                </a:prstGeom>
                <a:noFill/>
                <a:ln w="9525">
                  <a:noFill/>
                  <a:miter lim="800000"/>
                  <a:headEnd/>
                  <a:tailEnd/>
                </a:ln>
              </p:spPr>
              <p:txBody>
                <a:bodyPr>
                  <a:spAutoFit/>
                </a:bodyPr>
                <a:lstStyle/>
                <a:p>
                  <a:r>
                    <a:rPr lang="en-US" sz="2400">
                      <a:solidFill>
                        <a:srgbClr val="000000"/>
                      </a:solidFill>
                    </a:rPr>
                    <a:t>-1</a:t>
                  </a:r>
                </a:p>
              </p:txBody>
            </p:sp>
            <p:sp>
              <p:nvSpPr>
                <p:cNvPr id="95246" name="TextBox 37"/>
                <p:cNvSpPr txBox="1">
                  <a:spLocks noChangeArrowheads="1"/>
                </p:cNvSpPr>
                <p:nvPr/>
              </p:nvSpPr>
              <p:spPr bwMode="auto">
                <a:xfrm>
                  <a:off x="4775200" y="5511801"/>
                  <a:ext cx="381000" cy="385531"/>
                </a:xfrm>
                <a:prstGeom prst="rect">
                  <a:avLst/>
                </a:prstGeom>
                <a:noFill/>
                <a:ln w="9525">
                  <a:noFill/>
                  <a:miter lim="800000"/>
                  <a:headEnd/>
                  <a:tailEnd/>
                </a:ln>
              </p:spPr>
              <p:txBody>
                <a:bodyPr>
                  <a:spAutoFit/>
                </a:bodyPr>
                <a:lstStyle/>
                <a:p>
                  <a:r>
                    <a:rPr lang="en-US" sz="2400">
                      <a:solidFill>
                        <a:srgbClr val="000000"/>
                      </a:solidFill>
                    </a:rPr>
                    <a:t>0</a:t>
                  </a:r>
                </a:p>
              </p:txBody>
            </p:sp>
            <p:sp>
              <p:nvSpPr>
                <p:cNvPr id="95247" name="TextBox 38"/>
                <p:cNvSpPr txBox="1">
                  <a:spLocks noChangeArrowheads="1"/>
                </p:cNvSpPr>
                <p:nvPr/>
              </p:nvSpPr>
              <p:spPr bwMode="auto">
                <a:xfrm>
                  <a:off x="3416300" y="5499102"/>
                  <a:ext cx="330200" cy="693957"/>
                </a:xfrm>
                <a:prstGeom prst="rect">
                  <a:avLst/>
                </a:prstGeom>
                <a:noFill/>
                <a:ln w="9525">
                  <a:noFill/>
                  <a:miter lim="800000"/>
                  <a:headEnd/>
                  <a:tailEnd/>
                </a:ln>
              </p:spPr>
              <p:txBody>
                <a:bodyPr>
                  <a:spAutoFit/>
                </a:bodyPr>
                <a:lstStyle/>
                <a:p>
                  <a:r>
                    <a:rPr lang="en-US" sz="2400">
                      <a:solidFill>
                        <a:srgbClr val="000000"/>
                      </a:solidFill>
                    </a:rPr>
                    <a:t>-2</a:t>
                  </a:r>
                </a:p>
              </p:txBody>
            </p:sp>
            <p:sp>
              <p:nvSpPr>
                <p:cNvPr id="95248" name="TextBox 39"/>
                <p:cNvSpPr txBox="1">
                  <a:spLocks noChangeArrowheads="1"/>
                </p:cNvSpPr>
                <p:nvPr/>
              </p:nvSpPr>
              <p:spPr bwMode="auto">
                <a:xfrm>
                  <a:off x="2768600" y="5499103"/>
                  <a:ext cx="457200" cy="385532"/>
                </a:xfrm>
                <a:prstGeom prst="rect">
                  <a:avLst/>
                </a:prstGeom>
                <a:noFill/>
                <a:ln w="9525">
                  <a:noFill/>
                  <a:miter lim="800000"/>
                  <a:headEnd/>
                  <a:tailEnd/>
                </a:ln>
              </p:spPr>
              <p:txBody>
                <a:bodyPr>
                  <a:spAutoFit/>
                </a:bodyPr>
                <a:lstStyle/>
                <a:p>
                  <a:r>
                    <a:rPr lang="en-US" sz="2400">
                      <a:solidFill>
                        <a:srgbClr val="000000"/>
                      </a:solidFill>
                    </a:rPr>
                    <a:t>-3</a:t>
                  </a:r>
                </a:p>
              </p:txBody>
            </p:sp>
            <p:sp>
              <p:nvSpPr>
                <p:cNvPr id="95249" name="TextBox 40"/>
                <p:cNvSpPr txBox="1">
                  <a:spLocks noChangeArrowheads="1"/>
                </p:cNvSpPr>
                <p:nvPr/>
              </p:nvSpPr>
              <p:spPr bwMode="auto">
                <a:xfrm>
                  <a:off x="2133600" y="5499103"/>
                  <a:ext cx="457200" cy="385532"/>
                </a:xfrm>
                <a:prstGeom prst="rect">
                  <a:avLst/>
                </a:prstGeom>
                <a:noFill/>
                <a:ln w="9525">
                  <a:noFill/>
                  <a:miter lim="800000"/>
                  <a:headEnd/>
                  <a:tailEnd/>
                </a:ln>
              </p:spPr>
              <p:txBody>
                <a:bodyPr>
                  <a:spAutoFit/>
                </a:bodyPr>
                <a:lstStyle/>
                <a:p>
                  <a:r>
                    <a:rPr lang="en-US" sz="2400">
                      <a:solidFill>
                        <a:srgbClr val="000000"/>
                      </a:solidFill>
                    </a:rPr>
                    <a:t>-4</a:t>
                  </a:r>
                </a:p>
              </p:txBody>
            </p:sp>
            <p:sp>
              <p:nvSpPr>
                <p:cNvPr id="95250" name="TextBox 41"/>
                <p:cNvSpPr txBox="1">
                  <a:spLocks noChangeArrowheads="1"/>
                </p:cNvSpPr>
                <p:nvPr/>
              </p:nvSpPr>
              <p:spPr bwMode="auto">
                <a:xfrm>
                  <a:off x="1524000" y="5486403"/>
                  <a:ext cx="457200" cy="385532"/>
                </a:xfrm>
                <a:prstGeom prst="rect">
                  <a:avLst/>
                </a:prstGeom>
                <a:noFill/>
                <a:ln w="9525">
                  <a:noFill/>
                  <a:miter lim="800000"/>
                  <a:headEnd/>
                  <a:tailEnd/>
                </a:ln>
              </p:spPr>
              <p:txBody>
                <a:bodyPr>
                  <a:spAutoFit/>
                </a:bodyPr>
                <a:lstStyle/>
                <a:p>
                  <a:r>
                    <a:rPr lang="en-US" sz="2400">
                      <a:solidFill>
                        <a:srgbClr val="000000"/>
                      </a:solidFill>
                    </a:rPr>
                    <a:t>-5</a:t>
                  </a:r>
                </a:p>
              </p:txBody>
            </p:sp>
            <p:sp>
              <p:nvSpPr>
                <p:cNvPr id="95251" name="TextBox 42"/>
                <p:cNvSpPr txBox="1">
                  <a:spLocks noChangeArrowheads="1"/>
                </p:cNvSpPr>
                <p:nvPr/>
              </p:nvSpPr>
              <p:spPr bwMode="auto">
                <a:xfrm>
                  <a:off x="5410200" y="5499103"/>
                  <a:ext cx="431800" cy="385532"/>
                </a:xfrm>
                <a:prstGeom prst="rect">
                  <a:avLst/>
                </a:prstGeom>
                <a:noFill/>
                <a:ln w="9525">
                  <a:noFill/>
                  <a:miter lim="800000"/>
                  <a:headEnd/>
                  <a:tailEnd/>
                </a:ln>
              </p:spPr>
              <p:txBody>
                <a:bodyPr>
                  <a:spAutoFit/>
                </a:bodyPr>
                <a:lstStyle/>
                <a:p>
                  <a:r>
                    <a:rPr lang="en-US" sz="2400">
                      <a:solidFill>
                        <a:srgbClr val="000000"/>
                      </a:solidFill>
                    </a:rPr>
                    <a:t>1</a:t>
                  </a:r>
                </a:p>
              </p:txBody>
            </p:sp>
            <p:sp>
              <p:nvSpPr>
                <p:cNvPr id="95252" name="TextBox 43"/>
                <p:cNvSpPr txBox="1">
                  <a:spLocks noChangeArrowheads="1"/>
                </p:cNvSpPr>
                <p:nvPr/>
              </p:nvSpPr>
              <p:spPr bwMode="auto">
                <a:xfrm>
                  <a:off x="6057900" y="5499103"/>
                  <a:ext cx="330200" cy="385532"/>
                </a:xfrm>
                <a:prstGeom prst="rect">
                  <a:avLst/>
                </a:prstGeom>
                <a:noFill/>
                <a:ln w="9525">
                  <a:noFill/>
                  <a:miter lim="800000"/>
                  <a:headEnd/>
                  <a:tailEnd/>
                </a:ln>
              </p:spPr>
              <p:txBody>
                <a:bodyPr>
                  <a:spAutoFit/>
                </a:bodyPr>
                <a:lstStyle/>
                <a:p>
                  <a:r>
                    <a:rPr lang="en-US" sz="2400">
                      <a:solidFill>
                        <a:srgbClr val="000000"/>
                      </a:solidFill>
                    </a:rPr>
                    <a:t>2</a:t>
                  </a:r>
                </a:p>
              </p:txBody>
            </p:sp>
            <p:sp>
              <p:nvSpPr>
                <p:cNvPr id="95253" name="TextBox 44"/>
                <p:cNvSpPr txBox="1">
                  <a:spLocks noChangeArrowheads="1"/>
                </p:cNvSpPr>
                <p:nvPr/>
              </p:nvSpPr>
              <p:spPr bwMode="auto">
                <a:xfrm>
                  <a:off x="6654800" y="5511803"/>
                  <a:ext cx="457200" cy="385532"/>
                </a:xfrm>
                <a:prstGeom prst="rect">
                  <a:avLst/>
                </a:prstGeom>
                <a:noFill/>
                <a:ln w="9525">
                  <a:noFill/>
                  <a:miter lim="800000"/>
                  <a:headEnd/>
                  <a:tailEnd/>
                </a:ln>
              </p:spPr>
              <p:txBody>
                <a:bodyPr>
                  <a:spAutoFit/>
                </a:bodyPr>
                <a:lstStyle/>
                <a:p>
                  <a:r>
                    <a:rPr lang="en-US" sz="2400">
                      <a:solidFill>
                        <a:srgbClr val="000000"/>
                      </a:solidFill>
                    </a:rPr>
                    <a:t>3</a:t>
                  </a:r>
                </a:p>
              </p:txBody>
            </p:sp>
            <p:sp>
              <p:nvSpPr>
                <p:cNvPr id="95254" name="TextBox 45"/>
                <p:cNvSpPr txBox="1">
                  <a:spLocks noChangeArrowheads="1"/>
                </p:cNvSpPr>
                <p:nvPr/>
              </p:nvSpPr>
              <p:spPr bwMode="auto">
                <a:xfrm>
                  <a:off x="7289800" y="5511803"/>
                  <a:ext cx="457200" cy="385532"/>
                </a:xfrm>
                <a:prstGeom prst="rect">
                  <a:avLst/>
                </a:prstGeom>
                <a:noFill/>
                <a:ln w="9525">
                  <a:noFill/>
                  <a:miter lim="800000"/>
                  <a:headEnd/>
                  <a:tailEnd/>
                </a:ln>
              </p:spPr>
              <p:txBody>
                <a:bodyPr>
                  <a:spAutoFit/>
                </a:bodyPr>
                <a:lstStyle/>
                <a:p>
                  <a:r>
                    <a:rPr lang="en-US" sz="2400">
                      <a:solidFill>
                        <a:srgbClr val="000000"/>
                      </a:solidFill>
                    </a:rPr>
                    <a:t>4</a:t>
                  </a:r>
                </a:p>
              </p:txBody>
            </p:sp>
            <p:sp>
              <p:nvSpPr>
                <p:cNvPr id="95255" name="TextBox 46"/>
                <p:cNvSpPr txBox="1">
                  <a:spLocks noChangeArrowheads="1"/>
                </p:cNvSpPr>
                <p:nvPr/>
              </p:nvSpPr>
              <p:spPr bwMode="auto">
                <a:xfrm>
                  <a:off x="7937500" y="5486405"/>
                  <a:ext cx="457200" cy="385532"/>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95256" name="Group 52"/>
                <p:cNvGrpSpPr>
                  <a:grpSpLocks/>
                </p:cNvGrpSpPr>
                <p:nvPr/>
              </p:nvGrpSpPr>
              <p:grpSpPr bwMode="auto">
                <a:xfrm>
                  <a:off x="1066800" y="5105400"/>
                  <a:ext cx="7668515" cy="406909"/>
                  <a:chOff x="1066800" y="5105400"/>
                  <a:chExt cx="7668515" cy="406909"/>
                </a:xfrm>
              </p:grpSpPr>
              <p:sp>
                <p:nvSpPr>
                  <p:cNvPr id="48" name="Freeform 47"/>
                  <p:cNvSpPr/>
                  <p:nvPr/>
                </p:nvSpPr>
                <p:spPr>
                  <a:xfrm>
                    <a:off x="1077031" y="5300345"/>
                    <a:ext cx="7656822" cy="14583"/>
                  </a:xfrm>
                  <a:custGeom>
                    <a:avLst/>
                    <a:gdLst/>
                    <a:ahLst/>
                    <a:cxnLst/>
                    <a:rect l="0" t="0" r="0" b="0"/>
                    <a:pathLst>
                      <a:path w="7656323" h="15369">
                        <a:moveTo>
                          <a:pt x="0" y="15368"/>
                        </a:moveTo>
                        <a:lnTo>
                          <a:pt x="0" y="0"/>
                        </a:lnTo>
                        <a:lnTo>
                          <a:pt x="7656322" y="0"/>
                        </a:lnTo>
                        <a:lnTo>
                          <a:pt x="7656322" y="1536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9" name="Freeform 48"/>
                  <p:cNvSpPr/>
                  <p:nvPr/>
                </p:nvSpPr>
                <p:spPr>
                  <a:xfrm>
                    <a:off x="1066800" y="5105467"/>
                    <a:ext cx="220688" cy="212113"/>
                  </a:xfrm>
                  <a:custGeom>
                    <a:avLst/>
                    <a:gdLst/>
                    <a:ahLst/>
                    <a:cxnLst/>
                    <a:rect l="0" t="0" r="0" b="0"/>
                    <a:pathLst>
                      <a:path w="221108" h="212726">
                        <a:moveTo>
                          <a:pt x="10667" y="212725"/>
                        </a:moveTo>
                        <a:lnTo>
                          <a:pt x="0" y="201929"/>
                        </a:lnTo>
                        <a:lnTo>
                          <a:pt x="210311" y="0"/>
                        </a:lnTo>
                        <a:lnTo>
                          <a:pt x="221107" y="1066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0" name="Freeform 49"/>
                  <p:cNvSpPr/>
                  <p:nvPr/>
                </p:nvSpPr>
                <p:spPr>
                  <a:xfrm>
                    <a:off x="1069723" y="5299020"/>
                    <a:ext cx="220688" cy="213438"/>
                  </a:xfrm>
                  <a:custGeom>
                    <a:avLst/>
                    <a:gdLst/>
                    <a:ahLst/>
                    <a:cxnLst/>
                    <a:rect l="0" t="0" r="0" b="0"/>
                    <a:pathLst>
                      <a:path w="221109" h="212726">
                        <a:moveTo>
                          <a:pt x="0" y="10668"/>
                        </a:moveTo>
                        <a:lnTo>
                          <a:pt x="10795" y="0"/>
                        </a:lnTo>
                        <a:lnTo>
                          <a:pt x="221108" y="201931"/>
                        </a:lnTo>
                        <a:lnTo>
                          <a:pt x="210439" y="21272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1" name="Freeform 50"/>
                  <p:cNvSpPr/>
                  <p:nvPr/>
                </p:nvSpPr>
                <p:spPr>
                  <a:xfrm>
                    <a:off x="8514627" y="5106792"/>
                    <a:ext cx="220688" cy="212113"/>
                  </a:xfrm>
                  <a:custGeom>
                    <a:avLst/>
                    <a:gdLst/>
                    <a:ahLst/>
                    <a:cxnLst/>
                    <a:rect l="0" t="0" r="0" b="0"/>
                    <a:pathLst>
                      <a:path w="221109" h="212726">
                        <a:moveTo>
                          <a:pt x="221108" y="201930"/>
                        </a:moveTo>
                        <a:lnTo>
                          <a:pt x="210439" y="212725"/>
                        </a:lnTo>
                        <a:lnTo>
                          <a:pt x="0" y="10796"/>
                        </a:lnTo>
                        <a:lnTo>
                          <a:pt x="10669"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2" name="Freeform 51"/>
                  <p:cNvSpPr/>
                  <p:nvPr/>
                </p:nvSpPr>
                <p:spPr>
                  <a:xfrm>
                    <a:off x="8511704" y="5300345"/>
                    <a:ext cx="220688" cy="212113"/>
                  </a:xfrm>
                  <a:custGeom>
                    <a:avLst/>
                    <a:gdLst/>
                    <a:ahLst/>
                    <a:cxnLst/>
                    <a:rect l="0" t="0" r="0" b="0"/>
                    <a:pathLst>
                      <a:path w="221236" h="212600">
                        <a:moveTo>
                          <a:pt x="210439" y="0"/>
                        </a:moveTo>
                        <a:lnTo>
                          <a:pt x="221235" y="10795"/>
                        </a:lnTo>
                        <a:lnTo>
                          <a:pt x="10796" y="212599"/>
                        </a:lnTo>
                        <a:lnTo>
                          <a:pt x="0" y="20193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54" name="Freeform 53"/>
                <p:cNvSpPr/>
                <p:nvPr/>
              </p:nvSpPr>
              <p:spPr>
                <a:xfrm>
                  <a:off x="8051331" y="5143912"/>
                  <a:ext cx="17538"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5" name="Freeform 54"/>
                <p:cNvSpPr/>
                <p:nvPr/>
              </p:nvSpPr>
              <p:spPr>
                <a:xfrm>
                  <a:off x="7430191" y="5143912"/>
                  <a:ext cx="16077"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6" name="Freeform 55"/>
                <p:cNvSpPr/>
                <p:nvPr/>
              </p:nvSpPr>
              <p:spPr>
                <a:xfrm>
                  <a:off x="6769591" y="5143912"/>
                  <a:ext cx="16077"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7" name="Freeform 56"/>
                <p:cNvSpPr/>
                <p:nvPr/>
              </p:nvSpPr>
              <p:spPr>
                <a:xfrm>
                  <a:off x="6146990" y="5143912"/>
                  <a:ext cx="16077" cy="3088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8" name="Freeform 57"/>
                <p:cNvSpPr/>
                <p:nvPr/>
              </p:nvSpPr>
              <p:spPr>
                <a:xfrm>
                  <a:off x="5524389" y="5143912"/>
                  <a:ext cx="17538" cy="3088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9" name="Freeform 58"/>
                <p:cNvSpPr/>
                <p:nvPr/>
              </p:nvSpPr>
              <p:spPr>
                <a:xfrm>
                  <a:off x="4229496" y="5155844"/>
                  <a:ext cx="16077" cy="3088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0" name="Freeform 59"/>
                <p:cNvSpPr/>
                <p:nvPr/>
              </p:nvSpPr>
              <p:spPr>
                <a:xfrm>
                  <a:off x="3606895" y="5155844"/>
                  <a:ext cx="16077" cy="3088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1" name="Freeform 60"/>
                <p:cNvSpPr/>
                <p:nvPr/>
              </p:nvSpPr>
              <p:spPr>
                <a:xfrm>
                  <a:off x="2946295" y="5155844"/>
                  <a:ext cx="17538"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2" name="Freeform 61"/>
                <p:cNvSpPr/>
                <p:nvPr/>
              </p:nvSpPr>
              <p:spPr>
                <a:xfrm>
                  <a:off x="2323694" y="5155844"/>
                  <a:ext cx="17538"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3" name="Freeform 62"/>
                <p:cNvSpPr/>
                <p:nvPr/>
              </p:nvSpPr>
              <p:spPr>
                <a:xfrm>
                  <a:off x="1701093" y="5155844"/>
                  <a:ext cx="17538" cy="308889"/>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4" name="Freeform 63"/>
                <p:cNvSpPr/>
                <p:nvPr/>
              </p:nvSpPr>
              <p:spPr>
                <a:xfrm>
                  <a:off x="4876943" y="5143912"/>
                  <a:ext cx="16076" cy="308889"/>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cxnSp>
            <p:nvCxnSpPr>
              <p:cNvPr id="66" name="Straight Connector 65"/>
              <p:cNvCxnSpPr/>
              <p:nvPr/>
            </p:nvCxnSpPr>
            <p:spPr>
              <a:xfrm flipH="1">
                <a:off x="3136290" y="5073650"/>
                <a:ext cx="242610" cy="202832"/>
              </a:xfrm>
              <a:prstGeom prst="line">
                <a:avLst/>
              </a:prstGeom>
              <a:ln w="762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111445" y="5314928"/>
                <a:ext cx="241148" cy="228021"/>
              </a:xfrm>
              <a:prstGeom prst="line">
                <a:avLst/>
              </a:prstGeom>
              <a:ln w="762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423546" y="5137284"/>
                <a:ext cx="241148" cy="304912"/>
              </a:xfrm>
              <a:prstGeom prst="ellipse">
                <a:avLst/>
              </a:prstGeom>
              <a:solidFill>
                <a:schemeClr val="accent1">
                  <a:alpha val="1000"/>
                </a:schemeClr>
              </a:solidFill>
              <a:ln w="762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cxnSp>
          <p:nvCxnSpPr>
            <p:cNvPr id="70" name="Straight Connector 69"/>
            <p:cNvCxnSpPr/>
            <p:nvPr/>
          </p:nvCxnSpPr>
          <p:spPr>
            <a:xfrm flipH="1">
              <a:off x="3187444" y="5308299"/>
              <a:ext cx="2222948" cy="0"/>
            </a:xfrm>
            <a:prstGeom prst="line">
              <a:avLst/>
            </a:prstGeom>
            <a:ln w="762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sp>
        <p:nvSpPr>
          <p:cNvPr id="95238" name="TextBox 71"/>
          <p:cNvSpPr txBox="1">
            <a:spLocks noChangeArrowheads="1"/>
          </p:cNvSpPr>
          <p:nvPr/>
        </p:nvSpPr>
        <p:spPr bwMode="auto">
          <a:xfrm>
            <a:off x="4662488" y="1076505"/>
            <a:ext cx="121443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x &lt; 1</a:t>
            </a:r>
          </a:p>
        </p:txBody>
      </p:sp>
      <p:sp>
        <p:nvSpPr>
          <p:cNvPr id="73" name="Rectangle 72"/>
          <p:cNvSpPr/>
          <p:nvPr/>
        </p:nvSpPr>
        <p:spPr>
          <a:xfrm flipV="1">
            <a:off x="0" y="1836918"/>
            <a:ext cx="11036300" cy="8500088"/>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96258" name="Group 49"/>
          <p:cNvGrpSpPr>
            <a:grpSpLocks/>
          </p:cNvGrpSpPr>
          <p:nvPr/>
        </p:nvGrpSpPr>
        <p:grpSpPr bwMode="auto">
          <a:xfrm>
            <a:off x="1146175" y="6135688"/>
            <a:ext cx="8031163" cy="741362"/>
            <a:chOff x="1055242" y="5124450"/>
            <a:chExt cx="7393941" cy="618680"/>
          </a:xfrm>
        </p:grpSpPr>
        <p:sp>
          <p:nvSpPr>
            <p:cNvPr id="96261" name="TextBox 1"/>
            <p:cNvSpPr txBox="1">
              <a:spLocks noChangeArrowheads="1"/>
            </p:cNvSpPr>
            <p:nvPr/>
          </p:nvSpPr>
          <p:spPr bwMode="auto">
            <a:xfrm>
              <a:off x="4927600" y="5511800"/>
              <a:ext cx="431800" cy="218479"/>
            </a:xfrm>
            <a:prstGeom prst="rect">
              <a:avLst/>
            </a:prstGeom>
            <a:noFill/>
            <a:ln w="9525">
              <a:noFill/>
              <a:miter lim="800000"/>
              <a:headEnd/>
              <a:tailEnd/>
            </a:ln>
          </p:spPr>
          <p:txBody>
            <a:bodyPr>
              <a:spAutoFit/>
            </a:bodyPr>
            <a:lstStyle/>
            <a:p>
              <a:r>
                <a:rPr lang="en-US" sz="1100">
                  <a:solidFill>
                    <a:srgbClr val="000000"/>
                  </a:solidFill>
                  <a:latin typeface="Arial - 12"/>
                </a:rPr>
                <a:t>1</a:t>
              </a:r>
            </a:p>
          </p:txBody>
        </p:sp>
        <p:sp>
          <p:nvSpPr>
            <p:cNvPr id="96262" name="TextBox 2"/>
            <p:cNvSpPr txBox="1">
              <a:spLocks noChangeArrowheads="1"/>
            </p:cNvSpPr>
            <p:nvPr/>
          </p:nvSpPr>
          <p:spPr bwMode="auto">
            <a:xfrm>
              <a:off x="4610100" y="5511800"/>
              <a:ext cx="381000" cy="218479"/>
            </a:xfrm>
            <a:prstGeom prst="rect">
              <a:avLst/>
            </a:prstGeom>
            <a:noFill/>
            <a:ln w="9525">
              <a:noFill/>
              <a:miter lim="800000"/>
              <a:headEnd/>
              <a:tailEnd/>
            </a:ln>
          </p:spPr>
          <p:txBody>
            <a:bodyPr>
              <a:spAutoFit/>
            </a:bodyPr>
            <a:lstStyle/>
            <a:p>
              <a:r>
                <a:rPr lang="en-US" sz="1100">
                  <a:solidFill>
                    <a:srgbClr val="000000"/>
                  </a:solidFill>
                  <a:latin typeface="Arial - 12"/>
                </a:rPr>
                <a:t>0</a:t>
              </a:r>
            </a:p>
          </p:txBody>
        </p:sp>
        <p:sp>
          <p:nvSpPr>
            <p:cNvPr id="96263" name="TextBox 3"/>
            <p:cNvSpPr txBox="1">
              <a:spLocks noChangeArrowheads="1"/>
            </p:cNvSpPr>
            <p:nvPr/>
          </p:nvSpPr>
          <p:spPr bwMode="auto">
            <a:xfrm>
              <a:off x="5270500" y="5511800"/>
              <a:ext cx="330200" cy="218479"/>
            </a:xfrm>
            <a:prstGeom prst="rect">
              <a:avLst/>
            </a:prstGeom>
            <a:noFill/>
            <a:ln w="9525">
              <a:noFill/>
              <a:miter lim="800000"/>
              <a:headEnd/>
              <a:tailEnd/>
            </a:ln>
          </p:spPr>
          <p:txBody>
            <a:bodyPr>
              <a:spAutoFit/>
            </a:bodyPr>
            <a:lstStyle/>
            <a:p>
              <a:r>
                <a:rPr lang="en-US" sz="1100">
                  <a:solidFill>
                    <a:srgbClr val="000000"/>
                  </a:solidFill>
                  <a:latin typeface="Arial - 12"/>
                </a:rPr>
                <a:t>2</a:t>
              </a:r>
            </a:p>
          </p:txBody>
        </p:sp>
        <p:sp>
          <p:nvSpPr>
            <p:cNvPr id="96264" name="TextBox 4"/>
            <p:cNvSpPr txBox="1">
              <a:spLocks noChangeArrowheads="1"/>
            </p:cNvSpPr>
            <p:nvPr/>
          </p:nvSpPr>
          <p:spPr bwMode="auto">
            <a:xfrm>
              <a:off x="55753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3</a:t>
              </a:r>
            </a:p>
          </p:txBody>
        </p:sp>
        <p:sp>
          <p:nvSpPr>
            <p:cNvPr id="96265" name="TextBox 5"/>
            <p:cNvSpPr txBox="1">
              <a:spLocks noChangeArrowheads="1"/>
            </p:cNvSpPr>
            <p:nvPr/>
          </p:nvSpPr>
          <p:spPr bwMode="auto">
            <a:xfrm>
              <a:off x="58801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4</a:t>
              </a:r>
            </a:p>
          </p:txBody>
        </p:sp>
        <p:sp>
          <p:nvSpPr>
            <p:cNvPr id="96266" name="TextBox 6"/>
            <p:cNvSpPr txBox="1">
              <a:spLocks noChangeArrowheads="1"/>
            </p:cNvSpPr>
            <p:nvPr/>
          </p:nvSpPr>
          <p:spPr bwMode="auto">
            <a:xfrm>
              <a:off x="62230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5</a:t>
              </a:r>
            </a:p>
          </p:txBody>
        </p:sp>
        <p:sp>
          <p:nvSpPr>
            <p:cNvPr id="96267" name="TextBox 7"/>
            <p:cNvSpPr txBox="1">
              <a:spLocks noChangeArrowheads="1"/>
            </p:cNvSpPr>
            <p:nvPr/>
          </p:nvSpPr>
          <p:spPr bwMode="auto">
            <a:xfrm>
              <a:off x="65151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6</a:t>
              </a:r>
            </a:p>
          </p:txBody>
        </p:sp>
        <p:sp>
          <p:nvSpPr>
            <p:cNvPr id="96268" name="TextBox 8"/>
            <p:cNvSpPr txBox="1">
              <a:spLocks noChangeArrowheads="1"/>
            </p:cNvSpPr>
            <p:nvPr/>
          </p:nvSpPr>
          <p:spPr bwMode="auto">
            <a:xfrm>
              <a:off x="68326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7</a:t>
              </a:r>
            </a:p>
          </p:txBody>
        </p:sp>
        <p:sp>
          <p:nvSpPr>
            <p:cNvPr id="96269" name="TextBox 9"/>
            <p:cNvSpPr txBox="1">
              <a:spLocks noChangeArrowheads="1"/>
            </p:cNvSpPr>
            <p:nvPr/>
          </p:nvSpPr>
          <p:spPr bwMode="auto">
            <a:xfrm>
              <a:off x="7150100" y="54991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8</a:t>
              </a:r>
            </a:p>
          </p:txBody>
        </p:sp>
        <p:sp>
          <p:nvSpPr>
            <p:cNvPr id="96270" name="TextBox 10"/>
            <p:cNvSpPr txBox="1">
              <a:spLocks noChangeArrowheads="1"/>
            </p:cNvSpPr>
            <p:nvPr/>
          </p:nvSpPr>
          <p:spPr bwMode="auto">
            <a:xfrm>
              <a:off x="7467600" y="54991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9</a:t>
              </a:r>
            </a:p>
          </p:txBody>
        </p:sp>
        <p:sp>
          <p:nvSpPr>
            <p:cNvPr id="96271" name="TextBox 11"/>
            <p:cNvSpPr txBox="1">
              <a:spLocks noChangeArrowheads="1"/>
            </p:cNvSpPr>
            <p:nvPr/>
          </p:nvSpPr>
          <p:spPr bwMode="auto">
            <a:xfrm>
              <a:off x="7747000" y="5486400"/>
              <a:ext cx="558800" cy="218479"/>
            </a:xfrm>
            <a:prstGeom prst="rect">
              <a:avLst/>
            </a:prstGeom>
            <a:noFill/>
            <a:ln w="9525">
              <a:noFill/>
              <a:miter lim="800000"/>
              <a:headEnd/>
              <a:tailEnd/>
            </a:ln>
          </p:spPr>
          <p:txBody>
            <a:bodyPr>
              <a:spAutoFit/>
            </a:bodyPr>
            <a:lstStyle/>
            <a:p>
              <a:r>
                <a:rPr lang="en-US" sz="1100">
                  <a:solidFill>
                    <a:srgbClr val="000000"/>
                  </a:solidFill>
                  <a:latin typeface="Arial - 12"/>
                </a:rPr>
                <a:t>10</a:t>
              </a:r>
            </a:p>
          </p:txBody>
        </p:sp>
        <p:grpSp>
          <p:nvGrpSpPr>
            <p:cNvPr id="96272" name="Group 17"/>
            <p:cNvGrpSpPr>
              <a:grpSpLocks/>
            </p:cNvGrpSpPr>
            <p:nvPr/>
          </p:nvGrpSpPr>
          <p:grpSpPr bwMode="auto">
            <a:xfrm>
              <a:off x="1055242" y="5124450"/>
              <a:ext cx="7393941" cy="392304"/>
              <a:chOff x="1055242" y="5124450"/>
              <a:chExt cx="7393941" cy="392304"/>
            </a:xfrm>
          </p:grpSpPr>
          <p:sp>
            <p:nvSpPr>
              <p:cNvPr id="13" name="Freeform 12"/>
              <p:cNvSpPr/>
              <p:nvPr/>
            </p:nvSpPr>
            <p:spPr>
              <a:xfrm>
                <a:off x="1065473" y="5311246"/>
                <a:ext cx="7382248" cy="15898"/>
              </a:xfrm>
              <a:custGeom>
                <a:avLst/>
                <a:gdLst/>
                <a:ahLst/>
                <a:cxnLst/>
                <a:rect l="0" t="0" r="0" b="0"/>
                <a:pathLst>
                  <a:path w="7382129" h="14860">
                    <a:moveTo>
                      <a:pt x="0" y="14859"/>
                    </a:moveTo>
                    <a:lnTo>
                      <a:pt x="0" y="0"/>
                    </a:lnTo>
                    <a:lnTo>
                      <a:pt x="7382128" y="0"/>
                    </a:lnTo>
                    <a:lnTo>
                      <a:pt x="7382128" y="1485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4" name="Freeform 13"/>
              <p:cNvSpPr/>
              <p:nvPr/>
            </p:nvSpPr>
            <p:spPr>
              <a:xfrm>
                <a:off x="1055242" y="5124450"/>
                <a:ext cx="213385" cy="205343"/>
              </a:xfrm>
              <a:custGeom>
                <a:avLst/>
                <a:gdLst/>
                <a:ahLst/>
                <a:cxnLst/>
                <a:rect l="0" t="0" r="0" b="0"/>
                <a:pathLst>
                  <a:path w="213234" h="205105">
                    <a:moveTo>
                      <a:pt x="10288" y="205104"/>
                    </a:moveTo>
                    <a:lnTo>
                      <a:pt x="0" y="194690"/>
                    </a:lnTo>
                    <a:lnTo>
                      <a:pt x="202819" y="0"/>
                    </a:lnTo>
                    <a:lnTo>
                      <a:pt x="213233" y="1028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5" name="Freeform 14"/>
              <p:cNvSpPr/>
              <p:nvPr/>
            </p:nvSpPr>
            <p:spPr>
              <a:xfrm>
                <a:off x="1058165" y="5311246"/>
                <a:ext cx="213385" cy="205344"/>
              </a:xfrm>
              <a:custGeom>
                <a:avLst/>
                <a:gdLst/>
                <a:ahLst/>
                <a:cxnLst/>
                <a:rect l="0" t="0" r="0" b="0"/>
                <a:pathLst>
                  <a:path w="213235" h="205105">
                    <a:moveTo>
                      <a:pt x="0" y="10287"/>
                    </a:moveTo>
                    <a:lnTo>
                      <a:pt x="10414" y="0"/>
                    </a:lnTo>
                    <a:lnTo>
                      <a:pt x="213234" y="194690"/>
                    </a:lnTo>
                    <a:lnTo>
                      <a:pt x="202947" y="20510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6" name="Freeform 15"/>
              <p:cNvSpPr/>
              <p:nvPr/>
            </p:nvSpPr>
            <p:spPr>
              <a:xfrm>
                <a:off x="8235798" y="5125774"/>
                <a:ext cx="213385" cy="204019"/>
              </a:xfrm>
              <a:custGeom>
                <a:avLst/>
                <a:gdLst/>
                <a:ahLst/>
                <a:cxnLst/>
                <a:rect l="0" t="0" r="0" b="0"/>
                <a:pathLst>
                  <a:path w="213233" h="205106">
                    <a:moveTo>
                      <a:pt x="213232" y="194692"/>
                    </a:moveTo>
                    <a:lnTo>
                      <a:pt x="202945" y="205105"/>
                    </a:lnTo>
                    <a:lnTo>
                      <a:pt x="0" y="10415"/>
                    </a:lnTo>
                    <a:lnTo>
                      <a:pt x="10286"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17" name="Freeform 16"/>
              <p:cNvSpPr/>
              <p:nvPr/>
            </p:nvSpPr>
            <p:spPr>
              <a:xfrm>
                <a:off x="8232875" y="5311246"/>
                <a:ext cx="213385" cy="205344"/>
              </a:xfrm>
              <a:custGeom>
                <a:avLst/>
                <a:gdLst/>
                <a:ahLst/>
                <a:cxnLst/>
                <a:rect l="0" t="0" r="0" b="0"/>
                <a:pathLst>
                  <a:path w="213360" h="204979">
                    <a:moveTo>
                      <a:pt x="202945" y="0"/>
                    </a:moveTo>
                    <a:lnTo>
                      <a:pt x="213359" y="10414"/>
                    </a:lnTo>
                    <a:lnTo>
                      <a:pt x="10414" y="204978"/>
                    </a:lnTo>
                    <a:lnTo>
                      <a:pt x="0" y="19469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grpSp>
        <p:sp>
          <p:nvSpPr>
            <p:cNvPr id="19" name="Freeform 18"/>
            <p:cNvSpPr/>
            <p:nvPr/>
          </p:nvSpPr>
          <p:spPr>
            <a:xfrm>
              <a:off x="7912797" y="5137698"/>
              <a:ext cx="17539" cy="30867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0" name="Freeform 19"/>
            <p:cNvSpPr/>
            <p:nvPr/>
          </p:nvSpPr>
          <p:spPr>
            <a:xfrm>
              <a:off x="7291642" y="5137698"/>
              <a:ext cx="16077" cy="30867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1" name="Freeform 20"/>
            <p:cNvSpPr/>
            <p:nvPr/>
          </p:nvSpPr>
          <p:spPr>
            <a:xfrm>
              <a:off x="6631025" y="5137698"/>
              <a:ext cx="16077" cy="308677"/>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2" name="Freeform 21"/>
            <p:cNvSpPr/>
            <p:nvPr/>
          </p:nvSpPr>
          <p:spPr>
            <a:xfrm>
              <a:off x="6008408" y="5137698"/>
              <a:ext cx="16077"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3" name="Freeform 22"/>
            <p:cNvSpPr/>
            <p:nvPr/>
          </p:nvSpPr>
          <p:spPr>
            <a:xfrm>
              <a:off x="5385791" y="5137698"/>
              <a:ext cx="17539"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4" name="Freeform 23"/>
            <p:cNvSpPr/>
            <p:nvPr/>
          </p:nvSpPr>
          <p:spPr>
            <a:xfrm>
              <a:off x="4090865" y="5149621"/>
              <a:ext cx="16077" cy="310003"/>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5" name="Freeform 24"/>
            <p:cNvSpPr/>
            <p:nvPr/>
          </p:nvSpPr>
          <p:spPr>
            <a:xfrm>
              <a:off x="3468248" y="5149621"/>
              <a:ext cx="17539" cy="310003"/>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6" name="Freeform 25"/>
            <p:cNvSpPr/>
            <p:nvPr/>
          </p:nvSpPr>
          <p:spPr>
            <a:xfrm>
              <a:off x="2807631" y="5149621"/>
              <a:ext cx="17539"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7" name="Freeform 26"/>
            <p:cNvSpPr/>
            <p:nvPr/>
          </p:nvSpPr>
          <p:spPr>
            <a:xfrm>
              <a:off x="2185014" y="5149621"/>
              <a:ext cx="17539"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8" name="Freeform 27"/>
            <p:cNvSpPr/>
            <p:nvPr/>
          </p:nvSpPr>
          <p:spPr>
            <a:xfrm>
              <a:off x="1563859" y="5149621"/>
              <a:ext cx="16077"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29" name="Freeform 28"/>
            <p:cNvSpPr/>
            <p:nvPr/>
          </p:nvSpPr>
          <p:spPr>
            <a:xfrm>
              <a:off x="4738328" y="5137698"/>
              <a:ext cx="16077"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0" name="Freeform 29"/>
            <p:cNvSpPr/>
            <p:nvPr/>
          </p:nvSpPr>
          <p:spPr>
            <a:xfrm>
              <a:off x="3162785" y="5149621"/>
              <a:ext cx="17539"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1" name="Freeform 30"/>
            <p:cNvSpPr/>
            <p:nvPr/>
          </p:nvSpPr>
          <p:spPr>
            <a:xfrm>
              <a:off x="2503630" y="5149621"/>
              <a:ext cx="16077"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2" name="Freeform 31"/>
            <p:cNvSpPr/>
            <p:nvPr/>
          </p:nvSpPr>
          <p:spPr>
            <a:xfrm>
              <a:off x="1881014" y="5149621"/>
              <a:ext cx="16077" cy="310003"/>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3" name="Freeform 32"/>
            <p:cNvSpPr/>
            <p:nvPr/>
          </p:nvSpPr>
          <p:spPr>
            <a:xfrm>
              <a:off x="5678100" y="5137698"/>
              <a:ext cx="17539"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4" name="Freeform 33"/>
            <p:cNvSpPr/>
            <p:nvPr/>
          </p:nvSpPr>
          <p:spPr>
            <a:xfrm>
              <a:off x="5055483" y="5137698"/>
              <a:ext cx="17539"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5" name="Freeform 34"/>
            <p:cNvSpPr/>
            <p:nvPr/>
          </p:nvSpPr>
          <p:spPr>
            <a:xfrm>
              <a:off x="4394866" y="5137698"/>
              <a:ext cx="17539"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6" name="Freeform 35"/>
            <p:cNvSpPr/>
            <p:nvPr/>
          </p:nvSpPr>
          <p:spPr>
            <a:xfrm>
              <a:off x="3773710" y="5137698"/>
              <a:ext cx="16077" cy="308677"/>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7" name="Freeform 36"/>
            <p:cNvSpPr/>
            <p:nvPr/>
          </p:nvSpPr>
          <p:spPr>
            <a:xfrm>
              <a:off x="7570796" y="5149621"/>
              <a:ext cx="16077" cy="310003"/>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8" name="Freeform 37"/>
            <p:cNvSpPr/>
            <p:nvPr/>
          </p:nvSpPr>
          <p:spPr>
            <a:xfrm>
              <a:off x="6948179" y="5149621"/>
              <a:ext cx="16077" cy="310003"/>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39" name="Freeform 38"/>
            <p:cNvSpPr/>
            <p:nvPr/>
          </p:nvSpPr>
          <p:spPr>
            <a:xfrm>
              <a:off x="6325562" y="5149621"/>
              <a:ext cx="17539" cy="310003"/>
            </a:xfrm>
            <a:custGeom>
              <a:avLst/>
              <a:gdLst/>
              <a:ahLst/>
              <a:cxnLst/>
              <a:rect l="0" t="0" r="0" b="0"/>
              <a:pathLst>
                <a:path w="16893" h="309118">
                  <a:moveTo>
                    <a:pt x="0" y="0"/>
                  </a:moveTo>
                  <a:lnTo>
                    <a:pt x="16892" y="0"/>
                  </a:lnTo>
                  <a:lnTo>
                    <a:pt x="16892"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a:p>
          </p:txBody>
        </p:sp>
        <p:sp>
          <p:nvSpPr>
            <p:cNvPr id="96294" name="TextBox 39"/>
            <p:cNvSpPr txBox="1">
              <a:spLocks noChangeArrowheads="1"/>
            </p:cNvSpPr>
            <p:nvPr/>
          </p:nvSpPr>
          <p:spPr bwMode="auto">
            <a:xfrm>
              <a:off x="4229100" y="5511800"/>
              <a:ext cx="431800" cy="218479"/>
            </a:xfrm>
            <a:prstGeom prst="rect">
              <a:avLst/>
            </a:prstGeom>
            <a:noFill/>
            <a:ln w="9525">
              <a:noFill/>
              <a:miter lim="800000"/>
              <a:headEnd/>
              <a:tailEnd/>
            </a:ln>
          </p:spPr>
          <p:txBody>
            <a:bodyPr>
              <a:spAutoFit/>
            </a:bodyPr>
            <a:lstStyle/>
            <a:p>
              <a:r>
                <a:rPr lang="en-US" sz="1100">
                  <a:solidFill>
                    <a:srgbClr val="000000"/>
                  </a:solidFill>
                  <a:latin typeface="Arial - 12"/>
                </a:rPr>
                <a:t>-1</a:t>
              </a:r>
            </a:p>
          </p:txBody>
        </p:sp>
        <p:sp>
          <p:nvSpPr>
            <p:cNvPr id="96295" name="TextBox 40"/>
            <p:cNvSpPr txBox="1">
              <a:spLocks noChangeArrowheads="1"/>
            </p:cNvSpPr>
            <p:nvPr/>
          </p:nvSpPr>
          <p:spPr bwMode="auto">
            <a:xfrm>
              <a:off x="3911600" y="5511800"/>
              <a:ext cx="330200" cy="218479"/>
            </a:xfrm>
            <a:prstGeom prst="rect">
              <a:avLst/>
            </a:prstGeom>
            <a:noFill/>
            <a:ln w="9525">
              <a:noFill/>
              <a:miter lim="800000"/>
              <a:headEnd/>
              <a:tailEnd/>
            </a:ln>
          </p:spPr>
          <p:txBody>
            <a:bodyPr>
              <a:spAutoFit/>
            </a:bodyPr>
            <a:lstStyle/>
            <a:p>
              <a:r>
                <a:rPr lang="en-US" sz="1100">
                  <a:solidFill>
                    <a:srgbClr val="000000"/>
                  </a:solidFill>
                  <a:latin typeface="Arial - 12"/>
                </a:rPr>
                <a:t>-2</a:t>
              </a:r>
            </a:p>
          </p:txBody>
        </p:sp>
        <p:sp>
          <p:nvSpPr>
            <p:cNvPr id="96296" name="TextBox 41"/>
            <p:cNvSpPr txBox="1">
              <a:spLocks noChangeArrowheads="1"/>
            </p:cNvSpPr>
            <p:nvPr/>
          </p:nvSpPr>
          <p:spPr bwMode="auto">
            <a:xfrm>
              <a:off x="35941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-3</a:t>
              </a:r>
            </a:p>
          </p:txBody>
        </p:sp>
        <p:sp>
          <p:nvSpPr>
            <p:cNvPr id="96297" name="TextBox 42"/>
            <p:cNvSpPr txBox="1">
              <a:spLocks noChangeArrowheads="1"/>
            </p:cNvSpPr>
            <p:nvPr/>
          </p:nvSpPr>
          <p:spPr bwMode="auto">
            <a:xfrm>
              <a:off x="32766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-4</a:t>
              </a:r>
            </a:p>
          </p:txBody>
        </p:sp>
        <p:sp>
          <p:nvSpPr>
            <p:cNvPr id="96298" name="TextBox 43"/>
            <p:cNvSpPr txBox="1">
              <a:spLocks noChangeArrowheads="1"/>
            </p:cNvSpPr>
            <p:nvPr/>
          </p:nvSpPr>
          <p:spPr bwMode="auto">
            <a:xfrm>
              <a:off x="29845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-5</a:t>
              </a:r>
            </a:p>
          </p:txBody>
        </p:sp>
        <p:sp>
          <p:nvSpPr>
            <p:cNvPr id="96299" name="TextBox 44"/>
            <p:cNvSpPr txBox="1">
              <a:spLocks noChangeArrowheads="1"/>
            </p:cNvSpPr>
            <p:nvPr/>
          </p:nvSpPr>
          <p:spPr bwMode="auto">
            <a:xfrm>
              <a:off x="26416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-6</a:t>
              </a:r>
            </a:p>
          </p:txBody>
        </p:sp>
        <p:sp>
          <p:nvSpPr>
            <p:cNvPr id="96300" name="TextBox 45"/>
            <p:cNvSpPr txBox="1">
              <a:spLocks noChangeArrowheads="1"/>
            </p:cNvSpPr>
            <p:nvPr/>
          </p:nvSpPr>
          <p:spPr bwMode="auto">
            <a:xfrm>
              <a:off x="23241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-7</a:t>
              </a:r>
            </a:p>
          </p:txBody>
        </p:sp>
        <p:sp>
          <p:nvSpPr>
            <p:cNvPr id="96301" name="TextBox 46"/>
            <p:cNvSpPr txBox="1">
              <a:spLocks noChangeArrowheads="1"/>
            </p:cNvSpPr>
            <p:nvPr/>
          </p:nvSpPr>
          <p:spPr bwMode="auto">
            <a:xfrm>
              <a:off x="20193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-8</a:t>
              </a:r>
            </a:p>
          </p:txBody>
        </p:sp>
        <p:sp>
          <p:nvSpPr>
            <p:cNvPr id="96302" name="TextBox 47"/>
            <p:cNvSpPr txBox="1">
              <a:spLocks noChangeArrowheads="1"/>
            </p:cNvSpPr>
            <p:nvPr/>
          </p:nvSpPr>
          <p:spPr bwMode="auto">
            <a:xfrm>
              <a:off x="1701800" y="5511800"/>
              <a:ext cx="457200" cy="231330"/>
            </a:xfrm>
            <a:prstGeom prst="rect">
              <a:avLst/>
            </a:prstGeom>
            <a:noFill/>
            <a:ln w="9525">
              <a:noFill/>
              <a:miter lim="800000"/>
              <a:headEnd/>
              <a:tailEnd/>
            </a:ln>
          </p:spPr>
          <p:txBody>
            <a:bodyPr>
              <a:spAutoFit/>
            </a:bodyPr>
            <a:lstStyle/>
            <a:p>
              <a:r>
                <a:rPr lang="en-US" sz="1200">
                  <a:solidFill>
                    <a:srgbClr val="000000"/>
                  </a:solidFill>
                  <a:latin typeface="Arial - 12"/>
                </a:rPr>
                <a:t>-9</a:t>
              </a:r>
            </a:p>
          </p:txBody>
        </p:sp>
        <p:sp>
          <p:nvSpPr>
            <p:cNvPr id="96303" name="TextBox 48"/>
            <p:cNvSpPr txBox="1">
              <a:spLocks noChangeArrowheads="1"/>
            </p:cNvSpPr>
            <p:nvPr/>
          </p:nvSpPr>
          <p:spPr bwMode="auto">
            <a:xfrm>
              <a:off x="1320800" y="5511802"/>
              <a:ext cx="558800" cy="218479"/>
            </a:xfrm>
            <a:prstGeom prst="rect">
              <a:avLst/>
            </a:prstGeom>
            <a:noFill/>
            <a:ln w="9525">
              <a:noFill/>
              <a:miter lim="800000"/>
              <a:headEnd/>
              <a:tailEnd/>
            </a:ln>
          </p:spPr>
          <p:txBody>
            <a:bodyPr>
              <a:spAutoFit/>
            </a:bodyPr>
            <a:lstStyle/>
            <a:p>
              <a:r>
                <a:rPr lang="en-US" sz="1100">
                  <a:solidFill>
                    <a:srgbClr val="000000"/>
                  </a:solidFill>
                  <a:latin typeface="Arial - 12"/>
                </a:rPr>
                <a:t>-10</a:t>
              </a:r>
            </a:p>
          </p:txBody>
        </p:sp>
      </p:grpSp>
      <p:cxnSp>
        <p:nvCxnSpPr>
          <p:cNvPr id="51" name="Straight Connector 50"/>
          <p:cNvCxnSpPr/>
          <p:nvPr/>
        </p:nvCxnSpPr>
        <p:spPr>
          <a:xfrm>
            <a:off x="5491163" y="6356350"/>
            <a:ext cx="3159125" cy="0"/>
          </a:xfrm>
          <a:prstGeom prst="line">
            <a:avLst/>
          </a:prstGeom>
          <a:ln w="76200" cap="flat" cmpd="sng" algn="ctr">
            <a:solidFill>
              <a:srgbClr val="FF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96260" name="TextBox 51"/>
          <p:cNvSpPr txBox="1">
            <a:spLocks noChangeArrowheads="1"/>
          </p:cNvSpPr>
          <p:nvPr/>
        </p:nvSpPr>
        <p:spPr bwMode="auto">
          <a:xfrm>
            <a:off x="793750" y="1126331"/>
            <a:ext cx="9906000" cy="4909131"/>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Example</a:t>
            </a:r>
          </a:p>
          <a:p>
            <a:endParaRPr lang="en-US" sz="2400" b="1" dirty="0">
              <a:solidFill>
                <a:srgbClr val="0000FF"/>
              </a:solidFill>
            </a:endParaRPr>
          </a:p>
          <a:p>
            <a:r>
              <a:rPr lang="en-US" sz="2400" b="1" dirty="0">
                <a:solidFill>
                  <a:srgbClr val="0000FF"/>
                </a:solidFill>
              </a:rPr>
              <a:t>Graph the solution to</a:t>
            </a:r>
            <a:r>
              <a:rPr lang="en-US" sz="2400" b="1" dirty="0" smtClean="0">
                <a:solidFill>
                  <a:srgbClr val="0000FF"/>
                </a:solidFill>
              </a:rPr>
              <a:t>: x </a:t>
            </a:r>
            <a:r>
              <a:rPr lang="en-US" sz="2400" b="1" dirty="0">
                <a:solidFill>
                  <a:srgbClr val="0000FF"/>
                </a:solidFill>
              </a:rPr>
              <a:t>is greater than or equal to one</a:t>
            </a:r>
          </a:p>
          <a:p>
            <a:endParaRPr lang="en-US" sz="2400" b="1" dirty="0">
              <a:solidFill>
                <a:srgbClr val="0000FF"/>
              </a:solidFill>
            </a:endParaRPr>
          </a:p>
          <a:p>
            <a:r>
              <a:rPr lang="en-US" sz="2400" b="1" dirty="0">
                <a:solidFill>
                  <a:srgbClr val="0000FF"/>
                </a:solidFill>
              </a:rPr>
              <a:t>Step 1:  Rewrite x is greater than or equal to one as x </a:t>
            </a:r>
            <a:r>
              <a:rPr lang="en-US" sz="2400" b="1" u="sng" dirty="0">
                <a:solidFill>
                  <a:srgbClr val="FF0000"/>
                </a:solidFill>
              </a:rPr>
              <a:t>&gt;</a:t>
            </a:r>
            <a:r>
              <a:rPr lang="en-US" sz="2400" b="1" dirty="0">
                <a:solidFill>
                  <a:srgbClr val="0000FF"/>
                </a:solidFill>
              </a:rPr>
              <a:t> 1.</a:t>
            </a:r>
          </a:p>
          <a:p>
            <a:endParaRPr lang="en-US" sz="2400" b="1" dirty="0">
              <a:solidFill>
                <a:srgbClr val="0000FF"/>
              </a:solidFill>
            </a:endParaRPr>
          </a:p>
          <a:p>
            <a:r>
              <a:rPr lang="en-US" sz="2400" b="1" dirty="0">
                <a:solidFill>
                  <a:srgbClr val="0000FF"/>
                </a:solidFill>
              </a:rPr>
              <a:t>Step 2:  Draw a circle on the number line at 1.  </a:t>
            </a:r>
          </a:p>
          <a:p>
            <a:r>
              <a:rPr lang="en-US" sz="2400" b="1" dirty="0" smtClean="0">
                <a:solidFill>
                  <a:srgbClr val="0000FF"/>
                </a:solidFill>
              </a:rPr>
              <a:t> In </a:t>
            </a:r>
            <a:r>
              <a:rPr lang="en-US" sz="2400" b="1" dirty="0">
                <a:solidFill>
                  <a:srgbClr val="0000FF"/>
                </a:solidFill>
              </a:rPr>
              <a:t>this case, a </a:t>
            </a:r>
            <a:r>
              <a:rPr lang="en-US" sz="2400" b="1" dirty="0">
                <a:solidFill>
                  <a:srgbClr val="FF0000"/>
                </a:solidFill>
              </a:rPr>
              <a:t>closed circle</a:t>
            </a:r>
            <a:r>
              <a:rPr lang="en-US" sz="2400" b="1" dirty="0">
                <a:solidFill>
                  <a:srgbClr val="0000FF"/>
                </a:solidFill>
              </a:rPr>
              <a:t> since it represents </a:t>
            </a:r>
            <a:r>
              <a:rPr lang="en-US" sz="2400" b="1" dirty="0" smtClean="0">
                <a:solidFill>
                  <a:srgbClr val="0000FF"/>
                </a:solidFill>
              </a:rPr>
              <a:t>the starting </a:t>
            </a:r>
            <a:r>
              <a:rPr lang="en-US" sz="2400" b="1" dirty="0">
                <a:solidFill>
                  <a:srgbClr val="0000FF"/>
                </a:solidFill>
              </a:rPr>
              <a:t>point and </a:t>
            </a:r>
            <a:r>
              <a:rPr lang="en-US" sz="2400" b="1" dirty="0">
                <a:solidFill>
                  <a:srgbClr val="FF0000"/>
                </a:solidFill>
              </a:rPr>
              <a:t>is</a:t>
            </a:r>
            <a:r>
              <a:rPr lang="en-US" sz="2400" b="1" dirty="0">
                <a:solidFill>
                  <a:srgbClr val="0000FF"/>
                </a:solidFill>
              </a:rPr>
              <a:t> a part of the solution. </a:t>
            </a:r>
          </a:p>
          <a:p>
            <a:endParaRPr lang="en-US" sz="2400" b="1" dirty="0">
              <a:solidFill>
                <a:srgbClr val="0000FF"/>
              </a:solidFill>
            </a:endParaRPr>
          </a:p>
          <a:p>
            <a:r>
              <a:rPr lang="en-US" sz="2400" b="1" dirty="0">
                <a:solidFill>
                  <a:srgbClr val="0000FF"/>
                </a:solidFill>
              </a:rPr>
              <a:t>Step 3</a:t>
            </a:r>
            <a:r>
              <a:rPr lang="en-US" sz="2400" b="1" dirty="0" smtClean="0">
                <a:solidFill>
                  <a:srgbClr val="0000FF"/>
                </a:solidFill>
              </a:rPr>
              <a:t>: Determine </a:t>
            </a:r>
            <a:r>
              <a:rPr lang="en-US" sz="2400" b="1" dirty="0">
                <a:solidFill>
                  <a:srgbClr val="0000FF"/>
                </a:solidFill>
              </a:rPr>
              <a:t>which direction to draw your arrow and </a:t>
            </a:r>
            <a:r>
              <a:rPr lang="en-US" sz="2400" b="1" dirty="0" smtClean="0">
                <a:solidFill>
                  <a:srgbClr val="0000FF"/>
                </a:solidFill>
              </a:rPr>
              <a:t>extend </a:t>
            </a:r>
            <a:r>
              <a:rPr lang="en-US" sz="2400" b="1" dirty="0">
                <a:solidFill>
                  <a:srgbClr val="0000FF"/>
                </a:solidFill>
              </a:rPr>
              <a:t>your line.</a:t>
            </a:r>
          </a:p>
          <a:p>
            <a:r>
              <a:rPr lang="en-US" sz="2400" b="1" dirty="0" smtClean="0">
                <a:solidFill>
                  <a:srgbClr val="0000FF"/>
                </a:solidFill>
              </a:rPr>
              <a:t>Since </a:t>
            </a:r>
            <a:r>
              <a:rPr lang="en-US" sz="2400" b="1" dirty="0">
                <a:solidFill>
                  <a:srgbClr val="0000FF"/>
                </a:solidFill>
              </a:rPr>
              <a:t>x is greater than 1, you will extend your line </a:t>
            </a:r>
            <a:r>
              <a:rPr lang="en-US" sz="2400" b="1" dirty="0" smtClean="0">
                <a:solidFill>
                  <a:srgbClr val="0000FF"/>
                </a:solidFill>
              </a:rPr>
              <a:t>to the </a:t>
            </a:r>
            <a:r>
              <a:rPr lang="en-US" sz="2400" b="1" dirty="0">
                <a:solidFill>
                  <a:srgbClr val="0000FF"/>
                </a:solidFill>
              </a:rPr>
              <a:t>right.</a:t>
            </a:r>
          </a:p>
        </p:txBody>
      </p:sp>
      <p:sp>
        <p:nvSpPr>
          <p:cNvPr id="53" name="Rectangle 52"/>
          <p:cNvSpPr/>
          <p:nvPr/>
        </p:nvSpPr>
        <p:spPr>
          <a:xfrm>
            <a:off x="0" y="2488406"/>
            <a:ext cx="11036300" cy="7670007"/>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TextBox 1"/>
          <p:cNvSpPr txBox="1">
            <a:spLocks noChangeArrowheads="1"/>
          </p:cNvSpPr>
          <p:nvPr/>
        </p:nvSpPr>
        <p:spPr bwMode="auto">
          <a:xfrm>
            <a:off x="0" y="1060484"/>
            <a:ext cx="11036300" cy="477149"/>
          </a:xfrm>
          <a:prstGeom prst="rect">
            <a:avLst/>
          </a:prstGeom>
          <a:noFill/>
          <a:ln w="9525">
            <a:noFill/>
            <a:miter lim="800000"/>
            <a:headEnd/>
            <a:tailEnd/>
          </a:ln>
        </p:spPr>
        <p:txBody>
          <a:bodyPr wrap="square" lIns="106774" tIns="53387" rIns="106774" bIns="53387">
            <a:spAutoFit/>
          </a:bodyPr>
          <a:lstStyle/>
          <a:p>
            <a:pPr algn="ctr"/>
            <a:r>
              <a:rPr lang="en-US" sz="2400" b="1" dirty="0">
                <a:solidFill>
                  <a:srgbClr val="0000FF"/>
                </a:solidFill>
              </a:rPr>
              <a:t>Remember!</a:t>
            </a:r>
          </a:p>
        </p:txBody>
      </p:sp>
      <p:sp>
        <p:nvSpPr>
          <p:cNvPr id="3" name="Oval 2"/>
          <p:cNvSpPr/>
          <p:nvPr/>
        </p:nvSpPr>
        <p:spPr>
          <a:xfrm>
            <a:off x="1665287" y="4844325"/>
            <a:ext cx="390525" cy="430212"/>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7284" name="TextBox 3"/>
          <p:cNvSpPr txBox="1">
            <a:spLocks noChangeArrowheads="1"/>
          </p:cNvSpPr>
          <p:nvPr/>
        </p:nvSpPr>
        <p:spPr bwMode="auto">
          <a:xfrm>
            <a:off x="2635250" y="1994762"/>
            <a:ext cx="6235700" cy="121581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Open circle means that  </a:t>
            </a:r>
            <a:r>
              <a:rPr lang="en-US" sz="2400" b="1" dirty="0" smtClean="0">
                <a:solidFill>
                  <a:srgbClr val="0000FF"/>
                </a:solidFill>
              </a:rPr>
              <a:t>number </a:t>
            </a:r>
            <a:r>
              <a:rPr lang="en-US" sz="2400" b="1" u="sng" dirty="0">
                <a:solidFill>
                  <a:srgbClr val="0000FF"/>
                </a:solidFill>
              </a:rPr>
              <a:t>is not</a:t>
            </a:r>
            <a:r>
              <a:rPr lang="en-US" sz="2400" b="1" dirty="0">
                <a:solidFill>
                  <a:srgbClr val="0000FF"/>
                </a:solidFill>
              </a:rPr>
              <a:t> included in the </a:t>
            </a:r>
            <a:r>
              <a:rPr lang="en-US" sz="2400" b="1" dirty="0" smtClean="0">
                <a:solidFill>
                  <a:srgbClr val="0000FF"/>
                </a:solidFill>
              </a:rPr>
              <a:t>solution </a:t>
            </a:r>
            <a:r>
              <a:rPr lang="en-US" sz="2400" b="1" dirty="0">
                <a:solidFill>
                  <a:srgbClr val="0000FF"/>
                </a:solidFill>
              </a:rPr>
              <a:t>set and is used to  represent &lt; or &gt;.</a:t>
            </a:r>
          </a:p>
        </p:txBody>
      </p:sp>
      <p:sp>
        <p:nvSpPr>
          <p:cNvPr id="5" name="Oval 4"/>
          <p:cNvSpPr/>
          <p:nvPr/>
        </p:nvSpPr>
        <p:spPr>
          <a:xfrm>
            <a:off x="1663700" y="2047150"/>
            <a:ext cx="388938" cy="431800"/>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7286" name="TextBox 5"/>
          <p:cNvSpPr txBox="1">
            <a:spLocks noChangeArrowheads="1"/>
          </p:cNvSpPr>
          <p:nvPr/>
        </p:nvSpPr>
        <p:spPr bwMode="auto">
          <a:xfrm>
            <a:off x="2630487" y="4737962"/>
            <a:ext cx="6621463" cy="1215812"/>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Closed circle means the solution </a:t>
            </a:r>
            <a:r>
              <a:rPr lang="en-US" sz="2400" b="1" dirty="0" smtClean="0">
                <a:solidFill>
                  <a:srgbClr val="0000FF"/>
                </a:solidFill>
              </a:rPr>
              <a:t>set </a:t>
            </a:r>
            <a:r>
              <a:rPr lang="en-US" sz="2400" b="1" dirty="0">
                <a:solidFill>
                  <a:srgbClr val="0000FF"/>
                </a:solidFill>
              </a:rPr>
              <a:t>includes that number and is  used to represent ≤ or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98363" name="Group 49"/>
          <p:cNvGrpSpPr>
            <a:grpSpLocks/>
          </p:cNvGrpSpPr>
          <p:nvPr/>
        </p:nvGrpSpPr>
        <p:grpSpPr bwMode="auto">
          <a:xfrm>
            <a:off x="2189231" y="3404168"/>
            <a:ext cx="8032750" cy="913038"/>
            <a:chOff x="1383030" y="1947545"/>
            <a:chExt cx="7393940" cy="761701"/>
          </a:xfrm>
        </p:grpSpPr>
        <p:sp>
          <p:nvSpPr>
            <p:cNvPr id="98366" name="TextBox 1"/>
            <p:cNvSpPr txBox="1">
              <a:spLocks noChangeArrowheads="1"/>
            </p:cNvSpPr>
            <p:nvPr/>
          </p:nvSpPr>
          <p:spPr bwMode="auto">
            <a:xfrm>
              <a:off x="5257800" y="2324100"/>
              <a:ext cx="431800" cy="385143"/>
            </a:xfrm>
            <a:prstGeom prst="rect">
              <a:avLst/>
            </a:prstGeom>
            <a:noFill/>
            <a:ln w="9525">
              <a:noFill/>
              <a:miter lim="800000"/>
              <a:headEnd/>
              <a:tailEnd/>
            </a:ln>
          </p:spPr>
          <p:txBody>
            <a:bodyPr>
              <a:spAutoFit/>
            </a:bodyPr>
            <a:lstStyle/>
            <a:p>
              <a:r>
                <a:rPr lang="en-US" sz="2400">
                  <a:solidFill>
                    <a:srgbClr val="000000"/>
                  </a:solidFill>
                </a:rPr>
                <a:t>1</a:t>
              </a:r>
            </a:p>
          </p:txBody>
        </p:sp>
        <p:sp>
          <p:nvSpPr>
            <p:cNvPr id="98367" name="TextBox 2"/>
            <p:cNvSpPr txBox="1">
              <a:spLocks noChangeArrowheads="1"/>
            </p:cNvSpPr>
            <p:nvPr/>
          </p:nvSpPr>
          <p:spPr bwMode="auto">
            <a:xfrm>
              <a:off x="4940300" y="2324100"/>
              <a:ext cx="381000" cy="385143"/>
            </a:xfrm>
            <a:prstGeom prst="rect">
              <a:avLst/>
            </a:prstGeom>
            <a:noFill/>
            <a:ln w="9525">
              <a:noFill/>
              <a:miter lim="800000"/>
              <a:headEnd/>
              <a:tailEnd/>
            </a:ln>
          </p:spPr>
          <p:txBody>
            <a:bodyPr>
              <a:spAutoFit/>
            </a:bodyPr>
            <a:lstStyle/>
            <a:p>
              <a:r>
                <a:rPr lang="en-US" sz="2400">
                  <a:solidFill>
                    <a:srgbClr val="000000"/>
                  </a:solidFill>
                </a:rPr>
                <a:t>0</a:t>
              </a:r>
            </a:p>
          </p:txBody>
        </p:sp>
        <p:sp>
          <p:nvSpPr>
            <p:cNvPr id="98368" name="TextBox 3"/>
            <p:cNvSpPr txBox="1">
              <a:spLocks noChangeArrowheads="1"/>
            </p:cNvSpPr>
            <p:nvPr/>
          </p:nvSpPr>
          <p:spPr bwMode="auto">
            <a:xfrm>
              <a:off x="5600700" y="2324100"/>
              <a:ext cx="330200" cy="385143"/>
            </a:xfrm>
            <a:prstGeom prst="rect">
              <a:avLst/>
            </a:prstGeom>
            <a:noFill/>
            <a:ln w="9525">
              <a:noFill/>
              <a:miter lim="800000"/>
              <a:headEnd/>
              <a:tailEnd/>
            </a:ln>
          </p:spPr>
          <p:txBody>
            <a:bodyPr>
              <a:spAutoFit/>
            </a:bodyPr>
            <a:lstStyle/>
            <a:p>
              <a:r>
                <a:rPr lang="en-US" sz="2400">
                  <a:solidFill>
                    <a:srgbClr val="000000"/>
                  </a:solidFill>
                </a:rPr>
                <a:t>2</a:t>
              </a:r>
            </a:p>
          </p:txBody>
        </p:sp>
        <p:sp>
          <p:nvSpPr>
            <p:cNvPr id="98369" name="TextBox 4"/>
            <p:cNvSpPr txBox="1">
              <a:spLocks noChangeArrowheads="1"/>
            </p:cNvSpPr>
            <p:nvPr/>
          </p:nvSpPr>
          <p:spPr bwMode="auto">
            <a:xfrm>
              <a:off x="5905500" y="2324100"/>
              <a:ext cx="457200" cy="385143"/>
            </a:xfrm>
            <a:prstGeom prst="rect">
              <a:avLst/>
            </a:prstGeom>
            <a:noFill/>
            <a:ln w="9525">
              <a:noFill/>
              <a:miter lim="800000"/>
              <a:headEnd/>
              <a:tailEnd/>
            </a:ln>
          </p:spPr>
          <p:txBody>
            <a:bodyPr>
              <a:spAutoFit/>
            </a:bodyPr>
            <a:lstStyle/>
            <a:p>
              <a:r>
                <a:rPr lang="en-US" sz="2400">
                  <a:solidFill>
                    <a:srgbClr val="000000"/>
                  </a:solidFill>
                </a:rPr>
                <a:t>3</a:t>
              </a:r>
            </a:p>
          </p:txBody>
        </p:sp>
        <p:sp>
          <p:nvSpPr>
            <p:cNvPr id="98370" name="TextBox 5"/>
            <p:cNvSpPr txBox="1">
              <a:spLocks noChangeArrowheads="1"/>
            </p:cNvSpPr>
            <p:nvPr/>
          </p:nvSpPr>
          <p:spPr bwMode="auto">
            <a:xfrm>
              <a:off x="6210300" y="2324100"/>
              <a:ext cx="457200" cy="385143"/>
            </a:xfrm>
            <a:prstGeom prst="rect">
              <a:avLst/>
            </a:prstGeom>
            <a:noFill/>
            <a:ln w="9525">
              <a:noFill/>
              <a:miter lim="800000"/>
              <a:headEnd/>
              <a:tailEnd/>
            </a:ln>
          </p:spPr>
          <p:txBody>
            <a:bodyPr>
              <a:spAutoFit/>
            </a:bodyPr>
            <a:lstStyle/>
            <a:p>
              <a:r>
                <a:rPr lang="en-US" sz="2400">
                  <a:solidFill>
                    <a:srgbClr val="000000"/>
                  </a:solidFill>
                </a:rPr>
                <a:t>4</a:t>
              </a:r>
            </a:p>
          </p:txBody>
        </p:sp>
        <p:sp>
          <p:nvSpPr>
            <p:cNvPr id="98371" name="TextBox 6"/>
            <p:cNvSpPr txBox="1">
              <a:spLocks noChangeArrowheads="1"/>
            </p:cNvSpPr>
            <p:nvPr/>
          </p:nvSpPr>
          <p:spPr bwMode="auto">
            <a:xfrm>
              <a:off x="6553200" y="2324100"/>
              <a:ext cx="457200" cy="385143"/>
            </a:xfrm>
            <a:prstGeom prst="rect">
              <a:avLst/>
            </a:prstGeom>
            <a:noFill/>
            <a:ln w="9525">
              <a:noFill/>
              <a:miter lim="800000"/>
              <a:headEnd/>
              <a:tailEnd/>
            </a:ln>
          </p:spPr>
          <p:txBody>
            <a:bodyPr>
              <a:spAutoFit/>
            </a:bodyPr>
            <a:lstStyle/>
            <a:p>
              <a:r>
                <a:rPr lang="en-US" sz="2400">
                  <a:solidFill>
                    <a:srgbClr val="000000"/>
                  </a:solidFill>
                </a:rPr>
                <a:t>5</a:t>
              </a:r>
            </a:p>
          </p:txBody>
        </p:sp>
        <p:sp>
          <p:nvSpPr>
            <p:cNvPr id="98372" name="TextBox 7"/>
            <p:cNvSpPr txBox="1">
              <a:spLocks noChangeArrowheads="1"/>
            </p:cNvSpPr>
            <p:nvPr/>
          </p:nvSpPr>
          <p:spPr bwMode="auto">
            <a:xfrm>
              <a:off x="6845300" y="2324100"/>
              <a:ext cx="457200" cy="385143"/>
            </a:xfrm>
            <a:prstGeom prst="rect">
              <a:avLst/>
            </a:prstGeom>
            <a:noFill/>
            <a:ln w="9525">
              <a:noFill/>
              <a:miter lim="800000"/>
              <a:headEnd/>
              <a:tailEnd/>
            </a:ln>
          </p:spPr>
          <p:txBody>
            <a:bodyPr>
              <a:spAutoFit/>
            </a:bodyPr>
            <a:lstStyle/>
            <a:p>
              <a:r>
                <a:rPr lang="en-US" sz="2400">
                  <a:solidFill>
                    <a:srgbClr val="000000"/>
                  </a:solidFill>
                </a:rPr>
                <a:t>6</a:t>
              </a:r>
            </a:p>
          </p:txBody>
        </p:sp>
        <p:sp>
          <p:nvSpPr>
            <p:cNvPr id="98373" name="TextBox 8"/>
            <p:cNvSpPr txBox="1">
              <a:spLocks noChangeArrowheads="1"/>
            </p:cNvSpPr>
            <p:nvPr/>
          </p:nvSpPr>
          <p:spPr bwMode="auto">
            <a:xfrm>
              <a:off x="7162800" y="2324100"/>
              <a:ext cx="457200" cy="385143"/>
            </a:xfrm>
            <a:prstGeom prst="rect">
              <a:avLst/>
            </a:prstGeom>
            <a:noFill/>
            <a:ln w="9525">
              <a:noFill/>
              <a:miter lim="800000"/>
              <a:headEnd/>
              <a:tailEnd/>
            </a:ln>
          </p:spPr>
          <p:txBody>
            <a:bodyPr>
              <a:spAutoFit/>
            </a:bodyPr>
            <a:lstStyle/>
            <a:p>
              <a:r>
                <a:rPr lang="en-US" sz="2400">
                  <a:solidFill>
                    <a:srgbClr val="000000"/>
                  </a:solidFill>
                </a:rPr>
                <a:t>7</a:t>
              </a:r>
            </a:p>
          </p:txBody>
        </p:sp>
        <p:sp>
          <p:nvSpPr>
            <p:cNvPr id="98374" name="TextBox 9"/>
            <p:cNvSpPr txBox="1">
              <a:spLocks noChangeArrowheads="1"/>
            </p:cNvSpPr>
            <p:nvPr/>
          </p:nvSpPr>
          <p:spPr bwMode="auto">
            <a:xfrm>
              <a:off x="7480300" y="2311400"/>
              <a:ext cx="457200" cy="385143"/>
            </a:xfrm>
            <a:prstGeom prst="rect">
              <a:avLst/>
            </a:prstGeom>
            <a:noFill/>
            <a:ln w="9525">
              <a:noFill/>
              <a:miter lim="800000"/>
              <a:headEnd/>
              <a:tailEnd/>
            </a:ln>
          </p:spPr>
          <p:txBody>
            <a:bodyPr>
              <a:spAutoFit/>
            </a:bodyPr>
            <a:lstStyle/>
            <a:p>
              <a:r>
                <a:rPr lang="en-US" sz="2400">
                  <a:solidFill>
                    <a:srgbClr val="000000"/>
                  </a:solidFill>
                </a:rPr>
                <a:t>8</a:t>
              </a:r>
            </a:p>
          </p:txBody>
        </p:sp>
        <p:sp>
          <p:nvSpPr>
            <p:cNvPr id="98375" name="TextBox 10"/>
            <p:cNvSpPr txBox="1">
              <a:spLocks noChangeArrowheads="1"/>
            </p:cNvSpPr>
            <p:nvPr/>
          </p:nvSpPr>
          <p:spPr bwMode="auto">
            <a:xfrm>
              <a:off x="7797800" y="2311400"/>
              <a:ext cx="457200" cy="385143"/>
            </a:xfrm>
            <a:prstGeom prst="rect">
              <a:avLst/>
            </a:prstGeom>
            <a:noFill/>
            <a:ln w="9525">
              <a:noFill/>
              <a:miter lim="800000"/>
              <a:headEnd/>
              <a:tailEnd/>
            </a:ln>
          </p:spPr>
          <p:txBody>
            <a:bodyPr>
              <a:spAutoFit/>
            </a:bodyPr>
            <a:lstStyle/>
            <a:p>
              <a:r>
                <a:rPr lang="en-US" sz="2400">
                  <a:solidFill>
                    <a:srgbClr val="000000"/>
                  </a:solidFill>
                </a:rPr>
                <a:t>9</a:t>
              </a:r>
            </a:p>
          </p:txBody>
        </p:sp>
        <p:sp>
          <p:nvSpPr>
            <p:cNvPr id="98376" name="TextBox 11"/>
            <p:cNvSpPr txBox="1">
              <a:spLocks noChangeArrowheads="1"/>
            </p:cNvSpPr>
            <p:nvPr/>
          </p:nvSpPr>
          <p:spPr bwMode="auto">
            <a:xfrm>
              <a:off x="8077200" y="2298700"/>
              <a:ext cx="558800" cy="385143"/>
            </a:xfrm>
            <a:prstGeom prst="rect">
              <a:avLst/>
            </a:prstGeom>
            <a:noFill/>
            <a:ln w="9525">
              <a:noFill/>
              <a:miter lim="800000"/>
              <a:headEnd/>
              <a:tailEnd/>
            </a:ln>
          </p:spPr>
          <p:txBody>
            <a:bodyPr>
              <a:spAutoFit/>
            </a:bodyPr>
            <a:lstStyle/>
            <a:p>
              <a:r>
                <a:rPr lang="en-US" sz="2400">
                  <a:solidFill>
                    <a:srgbClr val="000000"/>
                  </a:solidFill>
                </a:rPr>
                <a:t>10</a:t>
              </a:r>
            </a:p>
          </p:txBody>
        </p:sp>
        <p:grpSp>
          <p:nvGrpSpPr>
            <p:cNvPr id="98377" name="Group 17"/>
            <p:cNvGrpSpPr>
              <a:grpSpLocks/>
            </p:cNvGrpSpPr>
            <p:nvPr/>
          </p:nvGrpSpPr>
          <p:grpSpPr bwMode="auto">
            <a:xfrm>
              <a:off x="1383030" y="1947545"/>
              <a:ext cx="7393940" cy="392304"/>
              <a:chOff x="1383030" y="1947545"/>
              <a:chExt cx="7393940" cy="392304"/>
            </a:xfrm>
          </p:grpSpPr>
          <p:sp>
            <p:nvSpPr>
              <p:cNvPr id="13" name="Freeform 12"/>
              <p:cNvSpPr/>
              <p:nvPr/>
            </p:nvSpPr>
            <p:spPr>
              <a:xfrm>
                <a:off x="1393259" y="2134280"/>
                <a:ext cx="7382250" cy="15892"/>
              </a:xfrm>
              <a:custGeom>
                <a:avLst/>
                <a:gdLst/>
                <a:ahLst/>
                <a:cxnLst/>
                <a:rect l="0" t="0" r="0" b="0"/>
                <a:pathLst>
                  <a:path w="7382130" h="14860">
                    <a:moveTo>
                      <a:pt x="0" y="14859"/>
                    </a:moveTo>
                    <a:lnTo>
                      <a:pt x="0" y="0"/>
                    </a:lnTo>
                    <a:lnTo>
                      <a:pt x="7382129" y="0"/>
                    </a:lnTo>
                    <a:lnTo>
                      <a:pt x="7382129" y="1485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4" name="Freeform 13"/>
              <p:cNvSpPr/>
              <p:nvPr/>
            </p:nvSpPr>
            <p:spPr>
              <a:xfrm>
                <a:off x="1383030" y="1947545"/>
                <a:ext cx="213343" cy="205277"/>
              </a:xfrm>
              <a:custGeom>
                <a:avLst/>
                <a:gdLst/>
                <a:ahLst/>
                <a:cxnLst/>
                <a:rect l="0" t="0" r="0" b="0"/>
                <a:pathLst>
                  <a:path w="213234" h="205106">
                    <a:moveTo>
                      <a:pt x="10286" y="205105"/>
                    </a:moveTo>
                    <a:lnTo>
                      <a:pt x="0" y="194690"/>
                    </a:lnTo>
                    <a:lnTo>
                      <a:pt x="202819" y="0"/>
                    </a:lnTo>
                    <a:lnTo>
                      <a:pt x="213233" y="1028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5" name="Freeform 14"/>
              <p:cNvSpPr/>
              <p:nvPr/>
            </p:nvSpPr>
            <p:spPr>
              <a:xfrm>
                <a:off x="1385953" y="2134280"/>
                <a:ext cx="213343" cy="205277"/>
              </a:xfrm>
              <a:custGeom>
                <a:avLst/>
                <a:gdLst/>
                <a:ahLst/>
                <a:cxnLst/>
                <a:rect l="0" t="0" r="0" b="0"/>
                <a:pathLst>
                  <a:path w="213234" h="205107">
                    <a:moveTo>
                      <a:pt x="0" y="10288"/>
                    </a:moveTo>
                    <a:lnTo>
                      <a:pt x="10414" y="0"/>
                    </a:lnTo>
                    <a:lnTo>
                      <a:pt x="213233" y="194691"/>
                    </a:lnTo>
                    <a:lnTo>
                      <a:pt x="202947" y="20510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6" name="Freeform 15"/>
              <p:cNvSpPr/>
              <p:nvPr/>
            </p:nvSpPr>
            <p:spPr>
              <a:xfrm>
                <a:off x="8563627" y="1948869"/>
                <a:ext cx="213343" cy="203953"/>
              </a:xfrm>
              <a:custGeom>
                <a:avLst/>
                <a:gdLst/>
                <a:ahLst/>
                <a:cxnLst/>
                <a:rect l="0" t="0" r="0" b="0"/>
                <a:pathLst>
                  <a:path w="213234" h="205105">
                    <a:moveTo>
                      <a:pt x="213233" y="194691"/>
                    </a:moveTo>
                    <a:lnTo>
                      <a:pt x="202946" y="205104"/>
                    </a:lnTo>
                    <a:lnTo>
                      <a:pt x="0" y="10413"/>
                    </a:lnTo>
                    <a:lnTo>
                      <a:pt x="1028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7" name="Freeform 16"/>
              <p:cNvSpPr/>
              <p:nvPr/>
            </p:nvSpPr>
            <p:spPr>
              <a:xfrm>
                <a:off x="8560705" y="2134280"/>
                <a:ext cx="213343" cy="205277"/>
              </a:xfrm>
              <a:custGeom>
                <a:avLst/>
                <a:gdLst/>
                <a:ahLst/>
                <a:cxnLst/>
                <a:rect l="0" t="0" r="0" b="0"/>
                <a:pathLst>
                  <a:path w="213360" h="204979">
                    <a:moveTo>
                      <a:pt x="202945" y="0"/>
                    </a:moveTo>
                    <a:lnTo>
                      <a:pt x="213359" y="10413"/>
                    </a:lnTo>
                    <a:lnTo>
                      <a:pt x="10414" y="204978"/>
                    </a:lnTo>
                    <a:lnTo>
                      <a:pt x="0" y="19469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19" name="Freeform 18"/>
            <p:cNvSpPr/>
            <p:nvPr/>
          </p:nvSpPr>
          <p:spPr>
            <a:xfrm>
              <a:off x="8240691" y="1960789"/>
              <a:ext cx="17535" cy="308578"/>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0" name="Freeform 19"/>
            <p:cNvSpPr/>
            <p:nvPr/>
          </p:nvSpPr>
          <p:spPr>
            <a:xfrm>
              <a:off x="7618197" y="1960789"/>
              <a:ext cx="17535" cy="308578"/>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1" name="Freeform 20"/>
            <p:cNvSpPr/>
            <p:nvPr/>
          </p:nvSpPr>
          <p:spPr>
            <a:xfrm>
              <a:off x="6957711" y="1960789"/>
              <a:ext cx="17535" cy="308578"/>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2" name="Freeform 21"/>
            <p:cNvSpPr/>
            <p:nvPr/>
          </p:nvSpPr>
          <p:spPr>
            <a:xfrm>
              <a:off x="6336678"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3" name="Freeform 22"/>
            <p:cNvSpPr/>
            <p:nvPr/>
          </p:nvSpPr>
          <p:spPr>
            <a:xfrm>
              <a:off x="5714184"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4" name="Freeform 23"/>
            <p:cNvSpPr/>
            <p:nvPr/>
          </p:nvSpPr>
          <p:spPr>
            <a:xfrm>
              <a:off x="4418053" y="1972708"/>
              <a:ext cx="17535" cy="309902"/>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5" name="Freeform 24"/>
            <p:cNvSpPr/>
            <p:nvPr/>
          </p:nvSpPr>
          <p:spPr>
            <a:xfrm>
              <a:off x="3795559" y="1972708"/>
              <a:ext cx="17535" cy="309902"/>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6" name="Freeform 25"/>
            <p:cNvSpPr/>
            <p:nvPr/>
          </p:nvSpPr>
          <p:spPr>
            <a:xfrm>
              <a:off x="3135073" y="1972708"/>
              <a:ext cx="17535" cy="309902"/>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7" name="Freeform 26"/>
            <p:cNvSpPr/>
            <p:nvPr/>
          </p:nvSpPr>
          <p:spPr>
            <a:xfrm>
              <a:off x="2514040" y="1972708"/>
              <a:ext cx="16074" cy="309902"/>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8" name="Freeform 27"/>
            <p:cNvSpPr/>
            <p:nvPr/>
          </p:nvSpPr>
          <p:spPr>
            <a:xfrm>
              <a:off x="1891546" y="1972708"/>
              <a:ext cx="16074" cy="309902"/>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9" name="Freeform 28"/>
            <p:cNvSpPr/>
            <p:nvPr/>
          </p:nvSpPr>
          <p:spPr>
            <a:xfrm>
              <a:off x="5065387" y="1960789"/>
              <a:ext cx="17535"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0" name="Freeform 29"/>
            <p:cNvSpPr/>
            <p:nvPr/>
          </p:nvSpPr>
          <p:spPr>
            <a:xfrm>
              <a:off x="3491618" y="1972708"/>
              <a:ext cx="16073" cy="309902"/>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1" name="Freeform 30"/>
            <p:cNvSpPr/>
            <p:nvPr/>
          </p:nvSpPr>
          <p:spPr>
            <a:xfrm>
              <a:off x="2831132" y="1972708"/>
              <a:ext cx="16073" cy="309902"/>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2" name="Freeform 31"/>
            <p:cNvSpPr/>
            <p:nvPr/>
          </p:nvSpPr>
          <p:spPr>
            <a:xfrm>
              <a:off x="2208638" y="1972708"/>
              <a:ext cx="16073" cy="309902"/>
            </a:xfrm>
            <a:custGeom>
              <a:avLst/>
              <a:gdLst/>
              <a:ahLst/>
              <a:cxnLst/>
              <a:rect l="0" t="0" r="0" b="0"/>
              <a:pathLst>
                <a:path w="16892" h="309119">
                  <a:moveTo>
                    <a:pt x="0" y="0"/>
                  </a:moveTo>
                  <a:lnTo>
                    <a:pt x="16891" y="0"/>
                  </a:lnTo>
                  <a:lnTo>
                    <a:pt x="16891"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3" name="Freeform 32"/>
            <p:cNvSpPr/>
            <p:nvPr/>
          </p:nvSpPr>
          <p:spPr>
            <a:xfrm>
              <a:off x="6006434"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4" name="Freeform 33"/>
            <p:cNvSpPr/>
            <p:nvPr/>
          </p:nvSpPr>
          <p:spPr>
            <a:xfrm>
              <a:off x="5383941"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5" name="Freeform 34"/>
            <p:cNvSpPr/>
            <p:nvPr/>
          </p:nvSpPr>
          <p:spPr>
            <a:xfrm>
              <a:off x="4723454"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6" name="Freeform 35"/>
            <p:cNvSpPr/>
            <p:nvPr/>
          </p:nvSpPr>
          <p:spPr>
            <a:xfrm>
              <a:off x="4100961" y="1960789"/>
              <a:ext cx="16074" cy="308578"/>
            </a:xfrm>
            <a:custGeom>
              <a:avLst/>
              <a:gdLst/>
              <a:ahLst/>
              <a:cxnLst/>
              <a:rect l="0" t="0" r="0" b="0"/>
              <a:pathLst>
                <a:path w="16893" h="309119">
                  <a:moveTo>
                    <a:pt x="0" y="0"/>
                  </a:moveTo>
                  <a:lnTo>
                    <a:pt x="16892" y="0"/>
                  </a:lnTo>
                  <a:lnTo>
                    <a:pt x="16892"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7" name="Freeform 36"/>
            <p:cNvSpPr/>
            <p:nvPr/>
          </p:nvSpPr>
          <p:spPr>
            <a:xfrm>
              <a:off x="7898757" y="1972708"/>
              <a:ext cx="16073" cy="309902"/>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8" name="Freeform 37"/>
            <p:cNvSpPr/>
            <p:nvPr/>
          </p:nvSpPr>
          <p:spPr>
            <a:xfrm>
              <a:off x="7276264" y="1972708"/>
              <a:ext cx="16073" cy="309902"/>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9" name="Freeform 38"/>
            <p:cNvSpPr/>
            <p:nvPr/>
          </p:nvSpPr>
          <p:spPr>
            <a:xfrm>
              <a:off x="6653770" y="1972708"/>
              <a:ext cx="16073" cy="309902"/>
            </a:xfrm>
            <a:custGeom>
              <a:avLst/>
              <a:gdLst/>
              <a:ahLst/>
              <a:cxnLst/>
              <a:rect l="0" t="0" r="0" b="0"/>
              <a:pathLst>
                <a:path w="16891" h="309119">
                  <a:moveTo>
                    <a:pt x="0" y="0"/>
                  </a:moveTo>
                  <a:lnTo>
                    <a:pt x="16890" y="0"/>
                  </a:lnTo>
                  <a:lnTo>
                    <a:pt x="16890" y="309118"/>
                  </a:lnTo>
                  <a:lnTo>
                    <a:pt x="0" y="309118"/>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8399" name="TextBox 39"/>
            <p:cNvSpPr txBox="1">
              <a:spLocks noChangeArrowheads="1"/>
            </p:cNvSpPr>
            <p:nvPr/>
          </p:nvSpPr>
          <p:spPr bwMode="auto">
            <a:xfrm>
              <a:off x="4559300" y="2324100"/>
              <a:ext cx="431800" cy="385143"/>
            </a:xfrm>
            <a:prstGeom prst="rect">
              <a:avLst/>
            </a:prstGeom>
            <a:noFill/>
            <a:ln w="9525">
              <a:noFill/>
              <a:miter lim="800000"/>
              <a:headEnd/>
              <a:tailEnd/>
            </a:ln>
          </p:spPr>
          <p:txBody>
            <a:bodyPr>
              <a:spAutoFit/>
            </a:bodyPr>
            <a:lstStyle/>
            <a:p>
              <a:r>
                <a:rPr lang="en-US" sz="2400">
                  <a:solidFill>
                    <a:srgbClr val="000000"/>
                  </a:solidFill>
                </a:rPr>
                <a:t>-1</a:t>
              </a:r>
            </a:p>
          </p:txBody>
        </p:sp>
        <p:sp>
          <p:nvSpPr>
            <p:cNvPr id="98400" name="TextBox 40"/>
            <p:cNvSpPr txBox="1">
              <a:spLocks noChangeArrowheads="1"/>
            </p:cNvSpPr>
            <p:nvPr/>
          </p:nvSpPr>
          <p:spPr bwMode="auto">
            <a:xfrm>
              <a:off x="4236794" y="2324100"/>
              <a:ext cx="420841" cy="385144"/>
            </a:xfrm>
            <a:prstGeom prst="rect">
              <a:avLst/>
            </a:prstGeom>
            <a:noFill/>
            <a:ln w="9525">
              <a:noFill/>
              <a:miter lim="800000"/>
              <a:headEnd/>
              <a:tailEnd/>
            </a:ln>
          </p:spPr>
          <p:txBody>
            <a:bodyPr wrap="square">
              <a:spAutoFit/>
            </a:bodyPr>
            <a:lstStyle/>
            <a:p>
              <a:r>
                <a:rPr lang="en-US" sz="2400" dirty="0">
                  <a:solidFill>
                    <a:srgbClr val="000000"/>
                  </a:solidFill>
                </a:rPr>
                <a:t>-2</a:t>
              </a:r>
            </a:p>
          </p:txBody>
        </p:sp>
        <p:sp>
          <p:nvSpPr>
            <p:cNvPr id="98401" name="TextBox 41"/>
            <p:cNvSpPr txBox="1">
              <a:spLocks noChangeArrowheads="1"/>
            </p:cNvSpPr>
            <p:nvPr/>
          </p:nvSpPr>
          <p:spPr bwMode="auto">
            <a:xfrm>
              <a:off x="3924300" y="2324101"/>
              <a:ext cx="457200" cy="385143"/>
            </a:xfrm>
            <a:prstGeom prst="rect">
              <a:avLst/>
            </a:prstGeom>
            <a:noFill/>
            <a:ln w="9525">
              <a:noFill/>
              <a:miter lim="800000"/>
              <a:headEnd/>
              <a:tailEnd/>
            </a:ln>
          </p:spPr>
          <p:txBody>
            <a:bodyPr>
              <a:spAutoFit/>
            </a:bodyPr>
            <a:lstStyle/>
            <a:p>
              <a:r>
                <a:rPr lang="en-US" sz="2400">
                  <a:solidFill>
                    <a:srgbClr val="000000"/>
                  </a:solidFill>
                </a:rPr>
                <a:t>-3</a:t>
              </a:r>
            </a:p>
          </p:txBody>
        </p:sp>
        <p:sp>
          <p:nvSpPr>
            <p:cNvPr id="98402" name="TextBox 42"/>
            <p:cNvSpPr txBox="1">
              <a:spLocks noChangeArrowheads="1"/>
            </p:cNvSpPr>
            <p:nvPr/>
          </p:nvSpPr>
          <p:spPr bwMode="auto">
            <a:xfrm>
              <a:off x="3606800" y="2324101"/>
              <a:ext cx="457200" cy="385143"/>
            </a:xfrm>
            <a:prstGeom prst="rect">
              <a:avLst/>
            </a:prstGeom>
            <a:noFill/>
            <a:ln w="9525">
              <a:noFill/>
              <a:miter lim="800000"/>
              <a:headEnd/>
              <a:tailEnd/>
            </a:ln>
          </p:spPr>
          <p:txBody>
            <a:bodyPr>
              <a:spAutoFit/>
            </a:bodyPr>
            <a:lstStyle/>
            <a:p>
              <a:r>
                <a:rPr lang="en-US" sz="2400">
                  <a:solidFill>
                    <a:srgbClr val="000000"/>
                  </a:solidFill>
                </a:rPr>
                <a:t>-4</a:t>
              </a:r>
            </a:p>
          </p:txBody>
        </p:sp>
        <p:sp>
          <p:nvSpPr>
            <p:cNvPr id="98403" name="TextBox 43"/>
            <p:cNvSpPr txBox="1">
              <a:spLocks noChangeArrowheads="1"/>
            </p:cNvSpPr>
            <p:nvPr/>
          </p:nvSpPr>
          <p:spPr bwMode="auto">
            <a:xfrm>
              <a:off x="3314700" y="2324101"/>
              <a:ext cx="457200" cy="385143"/>
            </a:xfrm>
            <a:prstGeom prst="rect">
              <a:avLst/>
            </a:prstGeom>
            <a:noFill/>
            <a:ln w="9525">
              <a:noFill/>
              <a:miter lim="800000"/>
              <a:headEnd/>
              <a:tailEnd/>
            </a:ln>
          </p:spPr>
          <p:txBody>
            <a:bodyPr>
              <a:spAutoFit/>
            </a:bodyPr>
            <a:lstStyle/>
            <a:p>
              <a:r>
                <a:rPr lang="en-US" sz="2400">
                  <a:solidFill>
                    <a:srgbClr val="000000"/>
                  </a:solidFill>
                </a:rPr>
                <a:t>-5</a:t>
              </a:r>
            </a:p>
          </p:txBody>
        </p:sp>
        <p:sp>
          <p:nvSpPr>
            <p:cNvPr id="98404" name="TextBox 44"/>
            <p:cNvSpPr txBox="1">
              <a:spLocks noChangeArrowheads="1"/>
            </p:cNvSpPr>
            <p:nvPr/>
          </p:nvSpPr>
          <p:spPr bwMode="auto">
            <a:xfrm>
              <a:off x="2971800" y="2324101"/>
              <a:ext cx="457200" cy="385143"/>
            </a:xfrm>
            <a:prstGeom prst="rect">
              <a:avLst/>
            </a:prstGeom>
            <a:noFill/>
            <a:ln w="9525">
              <a:noFill/>
              <a:miter lim="800000"/>
              <a:headEnd/>
              <a:tailEnd/>
            </a:ln>
          </p:spPr>
          <p:txBody>
            <a:bodyPr>
              <a:spAutoFit/>
            </a:bodyPr>
            <a:lstStyle/>
            <a:p>
              <a:r>
                <a:rPr lang="en-US" sz="2400">
                  <a:solidFill>
                    <a:srgbClr val="000000"/>
                  </a:solidFill>
                </a:rPr>
                <a:t>-6</a:t>
              </a:r>
            </a:p>
          </p:txBody>
        </p:sp>
        <p:sp>
          <p:nvSpPr>
            <p:cNvPr id="98405" name="TextBox 45"/>
            <p:cNvSpPr txBox="1">
              <a:spLocks noChangeArrowheads="1"/>
            </p:cNvSpPr>
            <p:nvPr/>
          </p:nvSpPr>
          <p:spPr bwMode="auto">
            <a:xfrm>
              <a:off x="2654300" y="2324101"/>
              <a:ext cx="457200" cy="385143"/>
            </a:xfrm>
            <a:prstGeom prst="rect">
              <a:avLst/>
            </a:prstGeom>
            <a:noFill/>
            <a:ln w="9525">
              <a:noFill/>
              <a:miter lim="800000"/>
              <a:headEnd/>
              <a:tailEnd/>
            </a:ln>
          </p:spPr>
          <p:txBody>
            <a:bodyPr>
              <a:spAutoFit/>
            </a:bodyPr>
            <a:lstStyle/>
            <a:p>
              <a:r>
                <a:rPr lang="en-US" sz="2400">
                  <a:solidFill>
                    <a:srgbClr val="000000"/>
                  </a:solidFill>
                </a:rPr>
                <a:t>-7</a:t>
              </a:r>
            </a:p>
          </p:txBody>
        </p:sp>
        <p:sp>
          <p:nvSpPr>
            <p:cNvPr id="98406" name="TextBox 46"/>
            <p:cNvSpPr txBox="1">
              <a:spLocks noChangeArrowheads="1"/>
            </p:cNvSpPr>
            <p:nvPr/>
          </p:nvSpPr>
          <p:spPr bwMode="auto">
            <a:xfrm>
              <a:off x="2349500" y="2324101"/>
              <a:ext cx="457200" cy="385143"/>
            </a:xfrm>
            <a:prstGeom prst="rect">
              <a:avLst/>
            </a:prstGeom>
            <a:noFill/>
            <a:ln w="9525">
              <a:noFill/>
              <a:miter lim="800000"/>
              <a:headEnd/>
              <a:tailEnd/>
            </a:ln>
          </p:spPr>
          <p:txBody>
            <a:bodyPr>
              <a:spAutoFit/>
            </a:bodyPr>
            <a:lstStyle/>
            <a:p>
              <a:r>
                <a:rPr lang="en-US" sz="2400">
                  <a:solidFill>
                    <a:srgbClr val="000000"/>
                  </a:solidFill>
                </a:rPr>
                <a:t>-8</a:t>
              </a:r>
            </a:p>
          </p:txBody>
        </p:sp>
        <p:sp>
          <p:nvSpPr>
            <p:cNvPr id="98407" name="TextBox 47"/>
            <p:cNvSpPr txBox="1">
              <a:spLocks noChangeArrowheads="1"/>
            </p:cNvSpPr>
            <p:nvPr/>
          </p:nvSpPr>
          <p:spPr bwMode="auto">
            <a:xfrm>
              <a:off x="2032000" y="2324101"/>
              <a:ext cx="457200" cy="385143"/>
            </a:xfrm>
            <a:prstGeom prst="rect">
              <a:avLst/>
            </a:prstGeom>
            <a:noFill/>
            <a:ln w="9525">
              <a:noFill/>
              <a:miter lim="800000"/>
              <a:headEnd/>
              <a:tailEnd/>
            </a:ln>
          </p:spPr>
          <p:txBody>
            <a:bodyPr>
              <a:spAutoFit/>
            </a:bodyPr>
            <a:lstStyle/>
            <a:p>
              <a:r>
                <a:rPr lang="en-US" sz="2400">
                  <a:solidFill>
                    <a:srgbClr val="000000"/>
                  </a:solidFill>
                </a:rPr>
                <a:t>-9</a:t>
              </a:r>
            </a:p>
          </p:txBody>
        </p:sp>
        <p:sp>
          <p:nvSpPr>
            <p:cNvPr id="98408" name="TextBox 48"/>
            <p:cNvSpPr txBox="1">
              <a:spLocks noChangeArrowheads="1"/>
            </p:cNvSpPr>
            <p:nvPr/>
          </p:nvSpPr>
          <p:spPr bwMode="auto">
            <a:xfrm>
              <a:off x="1501328" y="2324102"/>
              <a:ext cx="708472" cy="385144"/>
            </a:xfrm>
            <a:prstGeom prst="rect">
              <a:avLst/>
            </a:prstGeom>
            <a:noFill/>
            <a:ln w="9525">
              <a:noFill/>
              <a:miter lim="800000"/>
              <a:headEnd/>
              <a:tailEnd/>
            </a:ln>
          </p:spPr>
          <p:txBody>
            <a:bodyPr wrap="square">
              <a:spAutoFit/>
            </a:bodyPr>
            <a:lstStyle/>
            <a:p>
              <a:r>
                <a:rPr lang="en-US" sz="2400" dirty="0">
                  <a:solidFill>
                    <a:srgbClr val="000000"/>
                  </a:solidFill>
                </a:rPr>
                <a:t>-10</a:t>
              </a:r>
            </a:p>
          </p:txBody>
        </p:sp>
      </p:grpSp>
      <p:sp>
        <p:nvSpPr>
          <p:cNvPr id="51" name="Oval 50"/>
          <p:cNvSpPr/>
          <p:nvPr/>
        </p:nvSpPr>
        <p:spPr bwMode="auto">
          <a:xfrm>
            <a:off x="7804219" y="3128817"/>
            <a:ext cx="220662" cy="242887"/>
          </a:xfrm>
          <a:prstGeom prst="ellipse">
            <a:avLst/>
          </a:prstGeom>
          <a:solidFill>
            <a:schemeClr val="accent1">
              <a:alpha val="1000"/>
            </a:schemeClr>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cxnSp>
        <p:nvCxnSpPr>
          <p:cNvPr id="52" name="Straight Connector 51"/>
          <p:cNvCxnSpPr/>
          <p:nvPr/>
        </p:nvCxnSpPr>
        <p:spPr bwMode="auto">
          <a:xfrm>
            <a:off x="8053456" y="3235179"/>
            <a:ext cx="1379538" cy="0"/>
          </a:xfrm>
          <a:prstGeom prst="line">
            <a:avLst/>
          </a:prstGeom>
          <a:ln w="76200" cap="flat" cmpd="sng" algn="ctr">
            <a:solidFill>
              <a:srgbClr val="FF0000"/>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98307" name="TextBox 53"/>
          <p:cNvSpPr txBox="1">
            <a:spLocks noChangeArrowheads="1"/>
          </p:cNvSpPr>
          <p:nvPr/>
        </p:nvSpPr>
        <p:spPr bwMode="auto">
          <a:xfrm>
            <a:off x="825569" y="1091406"/>
            <a:ext cx="2124075"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Try These.</a:t>
            </a:r>
          </a:p>
        </p:txBody>
      </p:sp>
      <p:sp>
        <p:nvSpPr>
          <p:cNvPr id="98308" name="TextBox 54"/>
          <p:cNvSpPr txBox="1">
            <a:spLocks noChangeArrowheads="1"/>
          </p:cNvSpPr>
          <p:nvPr/>
        </p:nvSpPr>
        <p:spPr bwMode="auto">
          <a:xfrm>
            <a:off x="825569" y="1970261"/>
            <a:ext cx="3806825" cy="84648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Graph the inequality.</a:t>
            </a:r>
          </a:p>
          <a:p>
            <a:r>
              <a:rPr lang="en-US" sz="2400" b="1" dirty="0">
                <a:solidFill>
                  <a:srgbClr val="0000FF"/>
                </a:solidFill>
              </a:rPr>
              <a:t>x &gt; 5</a:t>
            </a:r>
          </a:p>
        </p:txBody>
      </p:sp>
      <p:sp>
        <p:nvSpPr>
          <p:cNvPr id="98309" name="TextBox 55"/>
          <p:cNvSpPr txBox="1">
            <a:spLocks noChangeArrowheads="1"/>
          </p:cNvSpPr>
          <p:nvPr/>
        </p:nvSpPr>
        <p:spPr bwMode="auto">
          <a:xfrm>
            <a:off x="825569" y="5644966"/>
            <a:ext cx="3779837" cy="846480"/>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Graph the inequality </a:t>
            </a:r>
          </a:p>
          <a:p>
            <a:r>
              <a:rPr lang="en-US" sz="2400" b="1" dirty="0">
                <a:solidFill>
                  <a:srgbClr val="0000FF"/>
                </a:solidFill>
              </a:rPr>
              <a:t>-3 </a:t>
            </a:r>
            <a:r>
              <a:rPr lang="en-US" sz="2400" b="1" u="sng" dirty="0">
                <a:solidFill>
                  <a:srgbClr val="0000FF"/>
                </a:solidFill>
              </a:rPr>
              <a:t>&gt;</a:t>
            </a:r>
            <a:r>
              <a:rPr lang="en-US" sz="2400" b="1" dirty="0">
                <a:solidFill>
                  <a:srgbClr val="0000FF"/>
                </a:solidFill>
              </a:rPr>
              <a:t> x</a:t>
            </a:r>
          </a:p>
        </p:txBody>
      </p:sp>
      <p:grpSp>
        <p:nvGrpSpPr>
          <p:cNvPr id="98310" name="Group 106"/>
          <p:cNvGrpSpPr>
            <a:grpSpLocks/>
          </p:cNvGrpSpPr>
          <p:nvPr/>
        </p:nvGrpSpPr>
        <p:grpSpPr bwMode="auto">
          <a:xfrm>
            <a:off x="2301944" y="7056793"/>
            <a:ext cx="8031162" cy="918013"/>
            <a:chOff x="1485900" y="4584700"/>
            <a:chExt cx="7393941" cy="766441"/>
          </a:xfrm>
        </p:grpSpPr>
        <p:grpSp>
          <p:nvGrpSpPr>
            <p:cNvPr id="98313" name="Group 104"/>
            <p:cNvGrpSpPr>
              <a:grpSpLocks/>
            </p:cNvGrpSpPr>
            <p:nvPr/>
          </p:nvGrpSpPr>
          <p:grpSpPr bwMode="auto">
            <a:xfrm>
              <a:off x="1485900" y="4584700"/>
              <a:ext cx="7393941" cy="766441"/>
              <a:chOff x="1485900" y="4584700"/>
              <a:chExt cx="7393941" cy="766441"/>
            </a:xfrm>
          </p:grpSpPr>
          <p:sp>
            <p:nvSpPr>
              <p:cNvPr id="98315" name="TextBox 56"/>
              <p:cNvSpPr txBox="1">
                <a:spLocks noChangeArrowheads="1"/>
              </p:cNvSpPr>
              <p:nvPr/>
            </p:nvSpPr>
            <p:spPr bwMode="auto">
              <a:xfrm>
                <a:off x="5359400" y="4965700"/>
                <a:ext cx="431800" cy="385440"/>
              </a:xfrm>
              <a:prstGeom prst="rect">
                <a:avLst/>
              </a:prstGeom>
              <a:noFill/>
              <a:ln w="9525">
                <a:noFill/>
                <a:miter lim="800000"/>
                <a:headEnd/>
                <a:tailEnd/>
              </a:ln>
            </p:spPr>
            <p:txBody>
              <a:bodyPr>
                <a:spAutoFit/>
              </a:bodyPr>
              <a:lstStyle/>
              <a:p>
                <a:r>
                  <a:rPr lang="en-US" sz="2400">
                    <a:solidFill>
                      <a:srgbClr val="000000"/>
                    </a:solidFill>
                  </a:rPr>
                  <a:t>1</a:t>
                </a:r>
              </a:p>
            </p:txBody>
          </p:sp>
          <p:sp>
            <p:nvSpPr>
              <p:cNvPr id="98316" name="TextBox 57"/>
              <p:cNvSpPr txBox="1">
                <a:spLocks noChangeArrowheads="1"/>
              </p:cNvSpPr>
              <p:nvPr/>
            </p:nvSpPr>
            <p:spPr bwMode="auto">
              <a:xfrm>
                <a:off x="5041900" y="4965700"/>
                <a:ext cx="381000" cy="385440"/>
              </a:xfrm>
              <a:prstGeom prst="rect">
                <a:avLst/>
              </a:prstGeom>
              <a:noFill/>
              <a:ln w="9525">
                <a:noFill/>
                <a:miter lim="800000"/>
                <a:headEnd/>
                <a:tailEnd/>
              </a:ln>
            </p:spPr>
            <p:txBody>
              <a:bodyPr>
                <a:spAutoFit/>
              </a:bodyPr>
              <a:lstStyle/>
              <a:p>
                <a:r>
                  <a:rPr lang="en-US" sz="2400">
                    <a:solidFill>
                      <a:srgbClr val="000000"/>
                    </a:solidFill>
                  </a:rPr>
                  <a:t>0</a:t>
                </a:r>
              </a:p>
            </p:txBody>
          </p:sp>
          <p:sp>
            <p:nvSpPr>
              <p:cNvPr id="98317" name="TextBox 58"/>
              <p:cNvSpPr txBox="1">
                <a:spLocks noChangeArrowheads="1"/>
              </p:cNvSpPr>
              <p:nvPr/>
            </p:nvSpPr>
            <p:spPr bwMode="auto">
              <a:xfrm>
                <a:off x="5702300" y="4965700"/>
                <a:ext cx="330200" cy="385440"/>
              </a:xfrm>
              <a:prstGeom prst="rect">
                <a:avLst/>
              </a:prstGeom>
              <a:noFill/>
              <a:ln w="9525">
                <a:noFill/>
                <a:miter lim="800000"/>
                <a:headEnd/>
                <a:tailEnd/>
              </a:ln>
            </p:spPr>
            <p:txBody>
              <a:bodyPr>
                <a:spAutoFit/>
              </a:bodyPr>
              <a:lstStyle/>
              <a:p>
                <a:r>
                  <a:rPr lang="en-US" sz="2400">
                    <a:solidFill>
                      <a:srgbClr val="000000"/>
                    </a:solidFill>
                  </a:rPr>
                  <a:t>2</a:t>
                </a:r>
              </a:p>
            </p:txBody>
          </p:sp>
          <p:sp>
            <p:nvSpPr>
              <p:cNvPr id="98318" name="TextBox 59"/>
              <p:cNvSpPr txBox="1">
                <a:spLocks noChangeArrowheads="1"/>
              </p:cNvSpPr>
              <p:nvPr/>
            </p:nvSpPr>
            <p:spPr bwMode="auto">
              <a:xfrm>
                <a:off x="6007100" y="4965700"/>
                <a:ext cx="457200" cy="385440"/>
              </a:xfrm>
              <a:prstGeom prst="rect">
                <a:avLst/>
              </a:prstGeom>
              <a:noFill/>
              <a:ln w="9525">
                <a:noFill/>
                <a:miter lim="800000"/>
                <a:headEnd/>
                <a:tailEnd/>
              </a:ln>
            </p:spPr>
            <p:txBody>
              <a:bodyPr>
                <a:spAutoFit/>
              </a:bodyPr>
              <a:lstStyle/>
              <a:p>
                <a:r>
                  <a:rPr lang="en-US" sz="2400">
                    <a:solidFill>
                      <a:srgbClr val="000000"/>
                    </a:solidFill>
                  </a:rPr>
                  <a:t>3</a:t>
                </a:r>
              </a:p>
            </p:txBody>
          </p:sp>
          <p:sp>
            <p:nvSpPr>
              <p:cNvPr id="98319" name="TextBox 60"/>
              <p:cNvSpPr txBox="1">
                <a:spLocks noChangeArrowheads="1"/>
              </p:cNvSpPr>
              <p:nvPr/>
            </p:nvSpPr>
            <p:spPr bwMode="auto">
              <a:xfrm>
                <a:off x="6311900" y="4965700"/>
                <a:ext cx="457200" cy="385440"/>
              </a:xfrm>
              <a:prstGeom prst="rect">
                <a:avLst/>
              </a:prstGeom>
              <a:noFill/>
              <a:ln w="9525">
                <a:noFill/>
                <a:miter lim="800000"/>
                <a:headEnd/>
                <a:tailEnd/>
              </a:ln>
            </p:spPr>
            <p:txBody>
              <a:bodyPr>
                <a:spAutoFit/>
              </a:bodyPr>
              <a:lstStyle/>
              <a:p>
                <a:r>
                  <a:rPr lang="en-US" sz="2400">
                    <a:solidFill>
                      <a:srgbClr val="000000"/>
                    </a:solidFill>
                  </a:rPr>
                  <a:t>4</a:t>
                </a:r>
              </a:p>
            </p:txBody>
          </p:sp>
          <p:sp>
            <p:nvSpPr>
              <p:cNvPr id="98320" name="TextBox 61"/>
              <p:cNvSpPr txBox="1">
                <a:spLocks noChangeArrowheads="1"/>
              </p:cNvSpPr>
              <p:nvPr/>
            </p:nvSpPr>
            <p:spPr bwMode="auto">
              <a:xfrm>
                <a:off x="6654800" y="4965700"/>
                <a:ext cx="457200" cy="385440"/>
              </a:xfrm>
              <a:prstGeom prst="rect">
                <a:avLst/>
              </a:prstGeom>
              <a:noFill/>
              <a:ln w="9525">
                <a:noFill/>
                <a:miter lim="800000"/>
                <a:headEnd/>
                <a:tailEnd/>
              </a:ln>
            </p:spPr>
            <p:txBody>
              <a:bodyPr>
                <a:spAutoFit/>
              </a:bodyPr>
              <a:lstStyle/>
              <a:p>
                <a:r>
                  <a:rPr lang="en-US" sz="2400">
                    <a:solidFill>
                      <a:srgbClr val="000000"/>
                    </a:solidFill>
                  </a:rPr>
                  <a:t>5</a:t>
                </a:r>
              </a:p>
            </p:txBody>
          </p:sp>
          <p:sp>
            <p:nvSpPr>
              <p:cNvPr id="98321" name="TextBox 62"/>
              <p:cNvSpPr txBox="1">
                <a:spLocks noChangeArrowheads="1"/>
              </p:cNvSpPr>
              <p:nvPr/>
            </p:nvSpPr>
            <p:spPr bwMode="auto">
              <a:xfrm>
                <a:off x="6946900" y="4965700"/>
                <a:ext cx="457200" cy="385440"/>
              </a:xfrm>
              <a:prstGeom prst="rect">
                <a:avLst/>
              </a:prstGeom>
              <a:noFill/>
              <a:ln w="9525">
                <a:noFill/>
                <a:miter lim="800000"/>
                <a:headEnd/>
                <a:tailEnd/>
              </a:ln>
            </p:spPr>
            <p:txBody>
              <a:bodyPr>
                <a:spAutoFit/>
              </a:bodyPr>
              <a:lstStyle/>
              <a:p>
                <a:r>
                  <a:rPr lang="en-US" sz="2400">
                    <a:solidFill>
                      <a:srgbClr val="000000"/>
                    </a:solidFill>
                  </a:rPr>
                  <a:t>6</a:t>
                </a:r>
              </a:p>
            </p:txBody>
          </p:sp>
          <p:sp>
            <p:nvSpPr>
              <p:cNvPr id="98322" name="TextBox 63"/>
              <p:cNvSpPr txBox="1">
                <a:spLocks noChangeArrowheads="1"/>
              </p:cNvSpPr>
              <p:nvPr/>
            </p:nvSpPr>
            <p:spPr bwMode="auto">
              <a:xfrm>
                <a:off x="7264400" y="4965700"/>
                <a:ext cx="457200" cy="385440"/>
              </a:xfrm>
              <a:prstGeom prst="rect">
                <a:avLst/>
              </a:prstGeom>
              <a:noFill/>
              <a:ln w="9525">
                <a:noFill/>
                <a:miter lim="800000"/>
                <a:headEnd/>
                <a:tailEnd/>
              </a:ln>
            </p:spPr>
            <p:txBody>
              <a:bodyPr>
                <a:spAutoFit/>
              </a:bodyPr>
              <a:lstStyle/>
              <a:p>
                <a:r>
                  <a:rPr lang="en-US" sz="2400">
                    <a:solidFill>
                      <a:srgbClr val="000000"/>
                    </a:solidFill>
                  </a:rPr>
                  <a:t>7</a:t>
                </a:r>
              </a:p>
            </p:txBody>
          </p:sp>
          <p:sp>
            <p:nvSpPr>
              <p:cNvPr id="98323" name="TextBox 64"/>
              <p:cNvSpPr txBox="1">
                <a:spLocks noChangeArrowheads="1"/>
              </p:cNvSpPr>
              <p:nvPr/>
            </p:nvSpPr>
            <p:spPr bwMode="auto">
              <a:xfrm>
                <a:off x="7581900" y="4953000"/>
                <a:ext cx="457200" cy="385440"/>
              </a:xfrm>
              <a:prstGeom prst="rect">
                <a:avLst/>
              </a:prstGeom>
              <a:noFill/>
              <a:ln w="9525">
                <a:noFill/>
                <a:miter lim="800000"/>
                <a:headEnd/>
                <a:tailEnd/>
              </a:ln>
            </p:spPr>
            <p:txBody>
              <a:bodyPr>
                <a:spAutoFit/>
              </a:bodyPr>
              <a:lstStyle/>
              <a:p>
                <a:r>
                  <a:rPr lang="en-US" sz="2400">
                    <a:solidFill>
                      <a:srgbClr val="000000"/>
                    </a:solidFill>
                  </a:rPr>
                  <a:t>8</a:t>
                </a:r>
              </a:p>
            </p:txBody>
          </p:sp>
          <p:sp>
            <p:nvSpPr>
              <p:cNvPr id="98324" name="TextBox 65"/>
              <p:cNvSpPr txBox="1">
                <a:spLocks noChangeArrowheads="1"/>
              </p:cNvSpPr>
              <p:nvPr/>
            </p:nvSpPr>
            <p:spPr bwMode="auto">
              <a:xfrm>
                <a:off x="7899400" y="4953000"/>
                <a:ext cx="457200" cy="385440"/>
              </a:xfrm>
              <a:prstGeom prst="rect">
                <a:avLst/>
              </a:prstGeom>
              <a:noFill/>
              <a:ln w="9525">
                <a:noFill/>
                <a:miter lim="800000"/>
                <a:headEnd/>
                <a:tailEnd/>
              </a:ln>
            </p:spPr>
            <p:txBody>
              <a:bodyPr>
                <a:spAutoFit/>
              </a:bodyPr>
              <a:lstStyle/>
              <a:p>
                <a:r>
                  <a:rPr lang="en-US" sz="2400">
                    <a:solidFill>
                      <a:srgbClr val="000000"/>
                    </a:solidFill>
                  </a:rPr>
                  <a:t>9</a:t>
                </a:r>
              </a:p>
            </p:txBody>
          </p:sp>
          <p:sp>
            <p:nvSpPr>
              <p:cNvPr id="98325" name="TextBox 66"/>
              <p:cNvSpPr txBox="1">
                <a:spLocks noChangeArrowheads="1"/>
              </p:cNvSpPr>
              <p:nvPr/>
            </p:nvSpPr>
            <p:spPr bwMode="auto">
              <a:xfrm>
                <a:off x="8178800" y="4940300"/>
                <a:ext cx="558800" cy="385440"/>
              </a:xfrm>
              <a:prstGeom prst="rect">
                <a:avLst/>
              </a:prstGeom>
              <a:noFill/>
              <a:ln w="9525">
                <a:noFill/>
                <a:miter lim="800000"/>
                <a:headEnd/>
                <a:tailEnd/>
              </a:ln>
            </p:spPr>
            <p:txBody>
              <a:bodyPr>
                <a:spAutoFit/>
              </a:bodyPr>
              <a:lstStyle/>
              <a:p>
                <a:r>
                  <a:rPr lang="en-US" sz="2400">
                    <a:solidFill>
                      <a:srgbClr val="000000"/>
                    </a:solidFill>
                  </a:rPr>
                  <a:t>10</a:t>
                </a:r>
              </a:p>
            </p:txBody>
          </p:sp>
          <p:grpSp>
            <p:nvGrpSpPr>
              <p:cNvPr id="98326" name="Group 72"/>
              <p:cNvGrpSpPr>
                <a:grpSpLocks/>
              </p:cNvGrpSpPr>
              <p:nvPr/>
            </p:nvGrpSpPr>
            <p:grpSpPr bwMode="auto">
              <a:xfrm>
                <a:off x="1485900" y="4584700"/>
                <a:ext cx="7393941" cy="392304"/>
                <a:chOff x="1485900" y="4584700"/>
                <a:chExt cx="7393941" cy="392304"/>
              </a:xfrm>
            </p:grpSpPr>
            <p:sp>
              <p:nvSpPr>
                <p:cNvPr id="68" name="Freeform 67"/>
                <p:cNvSpPr/>
                <p:nvPr/>
              </p:nvSpPr>
              <p:spPr>
                <a:xfrm>
                  <a:off x="1496130" y="4771581"/>
                  <a:ext cx="7382250" cy="15905"/>
                </a:xfrm>
                <a:custGeom>
                  <a:avLst/>
                  <a:gdLst/>
                  <a:ahLst/>
                  <a:cxnLst/>
                  <a:rect l="0" t="0" r="0" b="0"/>
                  <a:pathLst>
                    <a:path w="7382131" h="14860">
                      <a:moveTo>
                        <a:pt x="0" y="14859"/>
                      </a:moveTo>
                      <a:lnTo>
                        <a:pt x="0" y="0"/>
                      </a:lnTo>
                      <a:lnTo>
                        <a:pt x="7382130" y="0"/>
                      </a:lnTo>
                      <a:lnTo>
                        <a:pt x="7382130" y="1485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9" name="Freeform 68"/>
                <p:cNvSpPr/>
                <p:nvPr/>
              </p:nvSpPr>
              <p:spPr>
                <a:xfrm>
                  <a:off x="1485900" y="4584700"/>
                  <a:ext cx="213385" cy="205436"/>
                </a:xfrm>
                <a:custGeom>
                  <a:avLst/>
                  <a:gdLst/>
                  <a:ahLst/>
                  <a:cxnLst/>
                  <a:rect l="0" t="0" r="0" b="0"/>
                  <a:pathLst>
                    <a:path w="213233" h="205105">
                      <a:moveTo>
                        <a:pt x="10286" y="205104"/>
                      </a:moveTo>
                      <a:lnTo>
                        <a:pt x="0" y="194690"/>
                      </a:lnTo>
                      <a:lnTo>
                        <a:pt x="202819" y="0"/>
                      </a:lnTo>
                      <a:lnTo>
                        <a:pt x="213232" y="1028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0" name="Freeform 69"/>
                <p:cNvSpPr/>
                <p:nvPr/>
              </p:nvSpPr>
              <p:spPr>
                <a:xfrm>
                  <a:off x="1488823" y="4771581"/>
                  <a:ext cx="213385" cy="205435"/>
                </a:xfrm>
                <a:custGeom>
                  <a:avLst/>
                  <a:gdLst/>
                  <a:ahLst/>
                  <a:cxnLst/>
                  <a:rect l="0" t="0" r="0" b="0"/>
                  <a:pathLst>
                    <a:path w="213234" h="205105">
                      <a:moveTo>
                        <a:pt x="0" y="10287"/>
                      </a:moveTo>
                      <a:lnTo>
                        <a:pt x="10414" y="0"/>
                      </a:lnTo>
                      <a:lnTo>
                        <a:pt x="213233" y="194690"/>
                      </a:lnTo>
                      <a:lnTo>
                        <a:pt x="202946" y="20510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1" name="Freeform 70"/>
                <p:cNvSpPr/>
                <p:nvPr/>
              </p:nvSpPr>
              <p:spPr>
                <a:xfrm>
                  <a:off x="8666456" y="4586026"/>
                  <a:ext cx="213385" cy="204110"/>
                </a:xfrm>
                <a:custGeom>
                  <a:avLst/>
                  <a:gdLst/>
                  <a:ahLst/>
                  <a:cxnLst/>
                  <a:rect l="0" t="0" r="0" b="0"/>
                  <a:pathLst>
                    <a:path w="213235" h="205106">
                      <a:moveTo>
                        <a:pt x="213234" y="194692"/>
                      </a:moveTo>
                      <a:lnTo>
                        <a:pt x="202947" y="205105"/>
                      </a:lnTo>
                      <a:lnTo>
                        <a:pt x="0" y="10415"/>
                      </a:lnTo>
                      <a:lnTo>
                        <a:pt x="1028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2" name="Freeform 71"/>
                <p:cNvSpPr/>
                <p:nvPr/>
              </p:nvSpPr>
              <p:spPr>
                <a:xfrm>
                  <a:off x="8663533" y="4771581"/>
                  <a:ext cx="213385" cy="205435"/>
                </a:xfrm>
                <a:custGeom>
                  <a:avLst/>
                  <a:gdLst/>
                  <a:ahLst/>
                  <a:cxnLst/>
                  <a:rect l="0" t="0" r="0" b="0"/>
                  <a:pathLst>
                    <a:path w="213361" h="204979">
                      <a:moveTo>
                        <a:pt x="202947" y="0"/>
                      </a:moveTo>
                      <a:lnTo>
                        <a:pt x="213360" y="10414"/>
                      </a:lnTo>
                      <a:lnTo>
                        <a:pt x="10414" y="204978"/>
                      </a:lnTo>
                      <a:lnTo>
                        <a:pt x="0" y="19469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74" name="Freeform 73"/>
              <p:cNvSpPr/>
              <p:nvPr/>
            </p:nvSpPr>
            <p:spPr>
              <a:xfrm>
                <a:off x="8343456" y="4597954"/>
                <a:ext cx="17539" cy="3088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5" name="Freeform 74"/>
              <p:cNvSpPr/>
              <p:nvPr/>
            </p:nvSpPr>
            <p:spPr>
              <a:xfrm>
                <a:off x="7722300" y="4597954"/>
                <a:ext cx="16077" cy="3088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6" name="Freeform 75"/>
              <p:cNvSpPr/>
              <p:nvPr/>
            </p:nvSpPr>
            <p:spPr>
              <a:xfrm>
                <a:off x="7061683" y="4597954"/>
                <a:ext cx="16077" cy="308816"/>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7" name="Freeform 76"/>
              <p:cNvSpPr/>
              <p:nvPr/>
            </p:nvSpPr>
            <p:spPr>
              <a:xfrm>
                <a:off x="6439066" y="4597954"/>
                <a:ext cx="16077"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8" name="Freeform 77"/>
              <p:cNvSpPr/>
              <p:nvPr/>
            </p:nvSpPr>
            <p:spPr>
              <a:xfrm>
                <a:off x="5816449" y="4597954"/>
                <a:ext cx="17539"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79" name="Freeform 78"/>
              <p:cNvSpPr/>
              <p:nvPr/>
            </p:nvSpPr>
            <p:spPr>
              <a:xfrm>
                <a:off x="4521522" y="4609883"/>
                <a:ext cx="16077" cy="308815"/>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0" name="Freeform 79"/>
              <p:cNvSpPr/>
              <p:nvPr/>
            </p:nvSpPr>
            <p:spPr>
              <a:xfrm>
                <a:off x="3898906" y="4609883"/>
                <a:ext cx="17539" cy="308815"/>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1" name="Freeform 80"/>
              <p:cNvSpPr/>
              <p:nvPr/>
            </p:nvSpPr>
            <p:spPr>
              <a:xfrm>
                <a:off x="3238289" y="4609883"/>
                <a:ext cx="17539" cy="308815"/>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2" name="Freeform 81"/>
              <p:cNvSpPr/>
              <p:nvPr/>
            </p:nvSpPr>
            <p:spPr>
              <a:xfrm>
                <a:off x="2615672" y="4609883"/>
                <a:ext cx="17539"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3" name="Freeform 82"/>
              <p:cNvSpPr/>
              <p:nvPr/>
            </p:nvSpPr>
            <p:spPr>
              <a:xfrm>
                <a:off x="1994517" y="4609883"/>
                <a:ext cx="16077"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4" name="Freeform 83"/>
              <p:cNvSpPr/>
              <p:nvPr/>
            </p:nvSpPr>
            <p:spPr>
              <a:xfrm>
                <a:off x="5168986" y="4597954"/>
                <a:ext cx="16077"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5" name="Freeform 84"/>
              <p:cNvSpPr/>
              <p:nvPr/>
            </p:nvSpPr>
            <p:spPr>
              <a:xfrm>
                <a:off x="3593444" y="4609883"/>
                <a:ext cx="17539" cy="308815"/>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6" name="Freeform 85"/>
              <p:cNvSpPr/>
              <p:nvPr/>
            </p:nvSpPr>
            <p:spPr>
              <a:xfrm>
                <a:off x="2934288" y="4609883"/>
                <a:ext cx="16077"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7" name="Freeform 86"/>
              <p:cNvSpPr/>
              <p:nvPr/>
            </p:nvSpPr>
            <p:spPr>
              <a:xfrm>
                <a:off x="2311671" y="4609883"/>
                <a:ext cx="16077"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8" name="Freeform 87"/>
              <p:cNvSpPr/>
              <p:nvPr/>
            </p:nvSpPr>
            <p:spPr>
              <a:xfrm>
                <a:off x="6108757" y="4597954"/>
                <a:ext cx="17539"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89" name="Freeform 88"/>
              <p:cNvSpPr/>
              <p:nvPr/>
            </p:nvSpPr>
            <p:spPr>
              <a:xfrm>
                <a:off x="5486140" y="4597954"/>
                <a:ext cx="17539"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0" name="Freeform 89"/>
              <p:cNvSpPr/>
              <p:nvPr/>
            </p:nvSpPr>
            <p:spPr>
              <a:xfrm>
                <a:off x="4825523" y="4597954"/>
                <a:ext cx="17539"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1" name="Freeform 90"/>
              <p:cNvSpPr/>
              <p:nvPr/>
            </p:nvSpPr>
            <p:spPr>
              <a:xfrm>
                <a:off x="4204368" y="4597954"/>
                <a:ext cx="16077" cy="308816"/>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2" name="Freeform 91"/>
              <p:cNvSpPr/>
              <p:nvPr/>
            </p:nvSpPr>
            <p:spPr>
              <a:xfrm>
                <a:off x="8001455" y="4609883"/>
                <a:ext cx="16077"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3" name="Freeform 92"/>
              <p:cNvSpPr/>
              <p:nvPr/>
            </p:nvSpPr>
            <p:spPr>
              <a:xfrm>
                <a:off x="7378838" y="4609883"/>
                <a:ext cx="16077"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4" name="Freeform 93"/>
              <p:cNvSpPr/>
              <p:nvPr/>
            </p:nvSpPr>
            <p:spPr>
              <a:xfrm>
                <a:off x="6756221" y="4609883"/>
                <a:ext cx="17539" cy="308815"/>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98348" name="TextBox 94"/>
              <p:cNvSpPr txBox="1">
                <a:spLocks noChangeArrowheads="1"/>
              </p:cNvSpPr>
              <p:nvPr/>
            </p:nvSpPr>
            <p:spPr bwMode="auto">
              <a:xfrm>
                <a:off x="4660900" y="4965700"/>
                <a:ext cx="431800" cy="385440"/>
              </a:xfrm>
              <a:prstGeom prst="rect">
                <a:avLst/>
              </a:prstGeom>
              <a:noFill/>
              <a:ln w="9525">
                <a:noFill/>
                <a:miter lim="800000"/>
                <a:headEnd/>
                <a:tailEnd/>
              </a:ln>
            </p:spPr>
            <p:txBody>
              <a:bodyPr>
                <a:spAutoFit/>
              </a:bodyPr>
              <a:lstStyle/>
              <a:p>
                <a:r>
                  <a:rPr lang="en-US" sz="2400">
                    <a:solidFill>
                      <a:srgbClr val="000000"/>
                    </a:solidFill>
                  </a:rPr>
                  <a:t>-1</a:t>
                </a:r>
              </a:p>
            </p:txBody>
          </p:sp>
          <p:sp>
            <p:nvSpPr>
              <p:cNvPr id="98349" name="TextBox 95"/>
              <p:cNvSpPr txBox="1">
                <a:spLocks noChangeArrowheads="1"/>
              </p:cNvSpPr>
              <p:nvPr/>
            </p:nvSpPr>
            <p:spPr bwMode="auto">
              <a:xfrm>
                <a:off x="4343400" y="4965700"/>
                <a:ext cx="454291" cy="385440"/>
              </a:xfrm>
              <a:prstGeom prst="rect">
                <a:avLst/>
              </a:prstGeom>
              <a:noFill/>
              <a:ln w="9525">
                <a:noFill/>
                <a:miter lim="800000"/>
                <a:headEnd/>
                <a:tailEnd/>
              </a:ln>
            </p:spPr>
            <p:txBody>
              <a:bodyPr wrap="square">
                <a:spAutoFit/>
              </a:bodyPr>
              <a:lstStyle/>
              <a:p>
                <a:r>
                  <a:rPr lang="en-US" sz="2400" dirty="0">
                    <a:solidFill>
                      <a:srgbClr val="000000"/>
                    </a:solidFill>
                  </a:rPr>
                  <a:t>-2</a:t>
                </a:r>
              </a:p>
            </p:txBody>
          </p:sp>
          <p:sp>
            <p:nvSpPr>
              <p:cNvPr id="98350" name="TextBox 96"/>
              <p:cNvSpPr txBox="1">
                <a:spLocks noChangeArrowheads="1"/>
              </p:cNvSpPr>
              <p:nvPr/>
            </p:nvSpPr>
            <p:spPr bwMode="auto">
              <a:xfrm>
                <a:off x="4025900" y="4965700"/>
                <a:ext cx="457200" cy="385440"/>
              </a:xfrm>
              <a:prstGeom prst="rect">
                <a:avLst/>
              </a:prstGeom>
              <a:noFill/>
              <a:ln w="9525">
                <a:noFill/>
                <a:miter lim="800000"/>
                <a:headEnd/>
                <a:tailEnd/>
              </a:ln>
            </p:spPr>
            <p:txBody>
              <a:bodyPr>
                <a:spAutoFit/>
              </a:bodyPr>
              <a:lstStyle/>
              <a:p>
                <a:r>
                  <a:rPr lang="en-US" sz="2400">
                    <a:solidFill>
                      <a:srgbClr val="000000"/>
                    </a:solidFill>
                  </a:rPr>
                  <a:t>-3</a:t>
                </a:r>
              </a:p>
            </p:txBody>
          </p:sp>
          <p:sp>
            <p:nvSpPr>
              <p:cNvPr id="98351" name="TextBox 97"/>
              <p:cNvSpPr txBox="1">
                <a:spLocks noChangeArrowheads="1"/>
              </p:cNvSpPr>
              <p:nvPr/>
            </p:nvSpPr>
            <p:spPr bwMode="auto">
              <a:xfrm>
                <a:off x="3708400" y="4965700"/>
                <a:ext cx="457200" cy="385440"/>
              </a:xfrm>
              <a:prstGeom prst="rect">
                <a:avLst/>
              </a:prstGeom>
              <a:noFill/>
              <a:ln w="9525">
                <a:noFill/>
                <a:miter lim="800000"/>
                <a:headEnd/>
                <a:tailEnd/>
              </a:ln>
            </p:spPr>
            <p:txBody>
              <a:bodyPr>
                <a:spAutoFit/>
              </a:bodyPr>
              <a:lstStyle/>
              <a:p>
                <a:r>
                  <a:rPr lang="en-US" sz="2400">
                    <a:solidFill>
                      <a:srgbClr val="000000"/>
                    </a:solidFill>
                  </a:rPr>
                  <a:t>-4</a:t>
                </a:r>
              </a:p>
            </p:txBody>
          </p:sp>
          <p:sp>
            <p:nvSpPr>
              <p:cNvPr id="98352" name="TextBox 98"/>
              <p:cNvSpPr txBox="1">
                <a:spLocks noChangeArrowheads="1"/>
              </p:cNvSpPr>
              <p:nvPr/>
            </p:nvSpPr>
            <p:spPr bwMode="auto">
              <a:xfrm>
                <a:off x="3416300" y="4965700"/>
                <a:ext cx="457200" cy="385440"/>
              </a:xfrm>
              <a:prstGeom prst="rect">
                <a:avLst/>
              </a:prstGeom>
              <a:noFill/>
              <a:ln w="9525">
                <a:noFill/>
                <a:miter lim="800000"/>
                <a:headEnd/>
                <a:tailEnd/>
              </a:ln>
            </p:spPr>
            <p:txBody>
              <a:bodyPr>
                <a:spAutoFit/>
              </a:bodyPr>
              <a:lstStyle/>
              <a:p>
                <a:r>
                  <a:rPr lang="en-US" sz="2400">
                    <a:solidFill>
                      <a:srgbClr val="000000"/>
                    </a:solidFill>
                  </a:rPr>
                  <a:t>-5</a:t>
                </a:r>
              </a:p>
            </p:txBody>
          </p:sp>
          <p:sp>
            <p:nvSpPr>
              <p:cNvPr id="98353" name="TextBox 99"/>
              <p:cNvSpPr txBox="1">
                <a:spLocks noChangeArrowheads="1"/>
              </p:cNvSpPr>
              <p:nvPr/>
            </p:nvSpPr>
            <p:spPr bwMode="auto">
              <a:xfrm>
                <a:off x="3073400" y="4965700"/>
                <a:ext cx="457200" cy="385440"/>
              </a:xfrm>
              <a:prstGeom prst="rect">
                <a:avLst/>
              </a:prstGeom>
              <a:noFill/>
              <a:ln w="9525">
                <a:noFill/>
                <a:miter lim="800000"/>
                <a:headEnd/>
                <a:tailEnd/>
              </a:ln>
            </p:spPr>
            <p:txBody>
              <a:bodyPr>
                <a:spAutoFit/>
              </a:bodyPr>
              <a:lstStyle/>
              <a:p>
                <a:r>
                  <a:rPr lang="en-US" sz="2400">
                    <a:solidFill>
                      <a:srgbClr val="000000"/>
                    </a:solidFill>
                  </a:rPr>
                  <a:t>-6</a:t>
                </a:r>
              </a:p>
            </p:txBody>
          </p:sp>
          <p:sp>
            <p:nvSpPr>
              <p:cNvPr id="98354" name="TextBox 100"/>
              <p:cNvSpPr txBox="1">
                <a:spLocks noChangeArrowheads="1"/>
              </p:cNvSpPr>
              <p:nvPr/>
            </p:nvSpPr>
            <p:spPr bwMode="auto">
              <a:xfrm>
                <a:off x="2755900" y="4965700"/>
                <a:ext cx="457200" cy="385440"/>
              </a:xfrm>
              <a:prstGeom prst="rect">
                <a:avLst/>
              </a:prstGeom>
              <a:noFill/>
              <a:ln w="9525">
                <a:noFill/>
                <a:miter lim="800000"/>
                <a:headEnd/>
                <a:tailEnd/>
              </a:ln>
            </p:spPr>
            <p:txBody>
              <a:bodyPr>
                <a:spAutoFit/>
              </a:bodyPr>
              <a:lstStyle/>
              <a:p>
                <a:r>
                  <a:rPr lang="en-US" sz="2400">
                    <a:solidFill>
                      <a:srgbClr val="000000"/>
                    </a:solidFill>
                  </a:rPr>
                  <a:t>-7</a:t>
                </a:r>
              </a:p>
            </p:txBody>
          </p:sp>
          <p:sp>
            <p:nvSpPr>
              <p:cNvPr id="98355" name="TextBox 101"/>
              <p:cNvSpPr txBox="1">
                <a:spLocks noChangeArrowheads="1"/>
              </p:cNvSpPr>
              <p:nvPr/>
            </p:nvSpPr>
            <p:spPr bwMode="auto">
              <a:xfrm>
                <a:off x="2451100" y="4965700"/>
                <a:ext cx="457200" cy="385440"/>
              </a:xfrm>
              <a:prstGeom prst="rect">
                <a:avLst/>
              </a:prstGeom>
              <a:noFill/>
              <a:ln w="9525">
                <a:noFill/>
                <a:miter lim="800000"/>
                <a:headEnd/>
                <a:tailEnd/>
              </a:ln>
            </p:spPr>
            <p:txBody>
              <a:bodyPr>
                <a:spAutoFit/>
              </a:bodyPr>
              <a:lstStyle/>
              <a:p>
                <a:r>
                  <a:rPr lang="en-US" sz="2400">
                    <a:solidFill>
                      <a:srgbClr val="000000"/>
                    </a:solidFill>
                  </a:rPr>
                  <a:t>-8</a:t>
                </a:r>
              </a:p>
            </p:txBody>
          </p:sp>
          <p:sp>
            <p:nvSpPr>
              <p:cNvPr id="98356" name="TextBox 102"/>
              <p:cNvSpPr txBox="1">
                <a:spLocks noChangeArrowheads="1"/>
              </p:cNvSpPr>
              <p:nvPr/>
            </p:nvSpPr>
            <p:spPr bwMode="auto">
              <a:xfrm>
                <a:off x="2133600" y="4965700"/>
                <a:ext cx="457200" cy="385440"/>
              </a:xfrm>
              <a:prstGeom prst="rect">
                <a:avLst/>
              </a:prstGeom>
              <a:noFill/>
              <a:ln w="9525">
                <a:noFill/>
                <a:miter lim="800000"/>
                <a:headEnd/>
                <a:tailEnd/>
              </a:ln>
            </p:spPr>
            <p:txBody>
              <a:bodyPr>
                <a:spAutoFit/>
              </a:bodyPr>
              <a:lstStyle/>
              <a:p>
                <a:r>
                  <a:rPr lang="en-US" sz="2400">
                    <a:solidFill>
                      <a:srgbClr val="000000"/>
                    </a:solidFill>
                  </a:rPr>
                  <a:t>-9</a:t>
                </a:r>
              </a:p>
            </p:txBody>
          </p:sp>
          <p:sp>
            <p:nvSpPr>
              <p:cNvPr id="98357" name="TextBox 103"/>
              <p:cNvSpPr txBox="1">
                <a:spLocks noChangeArrowheads="1"/>
              </p:cNvSpPr>
              <p:nvPr/>
            </p:nvSpPr>
            <p:spPr bwMode="auto">
              <a:xfrm>
                <a:off x="1710914" y="4965701"/>
                <a:ext cx="600486" cy="385440"/>
              </a:xfrm>
              <a:prstGeom prst="rect">
                <a:avLst/>
              </a:prstGeom>
              <a:noFill/>
              <a:ln w="9525">
                <a:noFill/>
                <a:miter lim="800000"/>
                <a:headEnd/>
                <a:tailEnd/>
              </a:ln>
            </p:spPr>
            <p:txBody>
              <a:bodyPr wrap="square">
                <a:spAutoFit/>
              </a:bodyPr>
              <a:lstStyle/>
              <a:p>
                <a:r>
                  <a:rPr lang="en-US" sz="2400" dirty="0">
                    <a:solidFill>
                      <a:srgbClr val="000000"/>
                    </a:solidFill>
                  </a:rPr>
                  <a:t>-10</a:t>
                </a:r>
              </a:p>
            </p:txBody>
          </p:sp>
        </p:grpSp>
        <p:cxnSp>
          <p:nvCxnSpPr>
            <p:cNvPr id="106" name="Straight Connector 105"/>
            <p:cNvCxnSpPr/>
            <p:nvPr/>
          </p:nvCxnSpPr>
          <p:spPr>
            <a:xfrm flipH="1">
              <a:off x="1816209" y="4787485"/>
              <a:ext cx="2375005" cy="0"/>
            </a:xfrm>
            <a:prstGeom prst="line">
              <a:avLst/>
            </a:prstGeom>
            <a:ln w="76200" cap="flat" cmpd="sng" algn="ctr">
              <a:solidFill>
                <a:srgbClr val="FF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8" name="Freeform 107"/>
          <p:cNvSpPr/>
          <p:nvPr/>
        </p:nvSpPr>
        <p:spPr>
          <a:xfrm>
            <a:off x="1784350" y="3021806"/>
            <a:ext cx="8999537" cy="1476375"/>
          </a:xfrm>
          <a:custGeom>
            <a:avLst/>
            <a:gdLst/>
            <a:ahLst/>
            <a:cxnLst/>
            <a:rect l="0" t="0" r="0" b="0"/>
            <a:pathLst>
              <a:path w="8284973" h="1234060">
                <a:moveTo>
                  <a:pt x="0" y="0"/>
                </a:moveTo>
                <a:lnTo>
                  <a:pt x="8284972" y="0"/>
                </a:lnTo>
                <a:lnTo>
                  <a:pt x="8284972" y="1234059"/>
                </a:lnTo>
                <a:lnTo>
                  <a:pt x="0" y="1234059"/>
                </a:lnTo>
                <a:close/>
              </a:path>
            </a:pathLst>
          </a:custGeom>
          <a:solidFill>
            <a:srgbClr val="7D9E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09" name="Freeform 108"/>
          <p:cNvSpPr/>
          <p:nvPr/>
        </p:nvSpPr>
        <p:spPr>
          <a:xfrm>
            <a:off x="1784350" y="6755606"/>
            <a:ext cx="8999537" cy="1477962"/>
          </a:xfrm>
          <a:custGeom>
            <a:avLst/>
            <a:gdLst/>
            <a:ahLst/>
            <a:cxnLst/>
            <a:rect l="0" t="0" r="0" b="0"/>
            <a:pathLst>
              <a:path w="8284973" h="1234061">
                <a:moveTo>
                  <a:pt x="0" y="0"/>
                </a:moveTo>
                <a:lnTo>
                  <a:pt x="8284972" y="0"/>
                </a:lnTo>
                <a:lnTo>
                  <a:pt x="8284972" y="1234060"/>
                </a:lnTo>
                <a:lnTo>
                  <a:pt x="0" y="1234060"/>
                </a:lnTo>
                <a:close/>
              </a:path>
            </a:pathLst>
          </a:custGeom>
          <a:solidFill>
            <a:srgbClr val="7D9E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108"/>
                                        </p:tgtEl>
                                      </p:cBhvr>
                                    </p:animEffect>
                                    <p:set>
                                      <p:cBhvr>
                                        <p:cTn id="7" dur="1" fill="hold">
                                          <p:stCondLst>
                                            <p:cond delay="1999"/>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seq concurrent="1" nextAc="seek">
              <p:cTn id="8" restart="whenNotActive" fill="hold" evtFilter="cancelBubble" nodeType="interactiveSeq">
                <p:stCondLst>
                  <p:cond evt="onClick" delay="0">
                    <p:tgtEl>
                      <p:spTgt spid="10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2000"/>
                                        <p:tgtEl>
                                          <p:spTgt spid="109"/>
                                        </p:tgtEl>
                                      </p:cBhvr>
                                    </p:animEffect>
                                    <p:set>
                                      <p:cBhvr>
                                        <p:cTn id="13" dur="1" fill="hold">
                                          <p:stCondLst>
                                            <p:cond delay="1999"/>
                                          </p:stCondLst>
                                        </p:cTn>
                                        <p:tgtEl>
                                          <p:spTgt spid="109"/>
                                        </p:tgtEl>
                                        <p:attrNameLst>
                                          <p:attrName>style.visibility</p:attrName>
                                        </p:attrNameLst>
                                      </p:cBhvr>
                                      <p:to>
                                        <p:strVal val="hidden"/>
                                      </p:to>
                                    </p:set>
                                  </p:childTnLst>
                                </p:cTn>
                              </p:par>
                            </p:childTnLst>
                          </p:cTn>
                        </p:par>
                      </p:childTnLst>
                    </p:cTn>
                  </p:par>
                </p:childTnLst>
              </p:cTn>
              <p:nextCondLst>
                <p:cond evt="onClick" delay="0">
                  <p:tgtEl>
                    <p:spTgt spid="109"/>
                  </p:tgtEl>
                </p:cond>
              </p:nextCondLst>
            </p:seq>
          </p:childTnLst>
        </p:cTn>
      </p:par>
    </p:tnLst>
    <p:bldLst>
      <p:bldP spid="108" grpId="0" animBg="1"/>
      <p:bldP spid="109"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Box 1"/>
          <p:cNvSpPr txBox="1">
            <a:spLocks noChangeArrowheads="1"/>
          </p:cNvSpPr>
          <p:nvPr/>
        </p:nvSpPr>
        <p:spPr bwMode="auto">
          <a:xfrm>
            <a:off x="807278" y="1060484"/>
            <a:ext cx="4911725"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Try these.</a:t>
            </a:r>
          </a:p>
          <a:p>
            <a:r>
              <a:rPr lang="en-US" sz="2400" b="1">
                <a:solidFill>
                  <a:srgbClr val="0000FF"/>
                </a:solidFill>
              </a:rPr>
              <a:t>Graph the inequalities.</a:t>
            </a:r>
          </a:p>
        </p:txBody>
      </p:sp>
      <p:sp>
        <p:nvSpPr>
          <p:cNvPr id="99331" name="TextBox 2"/>
          <p:cNvSpPr txBox="1">
            <a:spLocks noChangeArrowheads="1"/>
          </p:cNvSpPr>
          <p:nvPr/>
        </p:nvSpPr>
        <p:spPr bwMode="auto">
          <a:xfrm>
            <a:off x="793750" y="2701959"/>
            <a:ext cx="4718050"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1.  x </a:t>
            </a:r>
            <a:r>
              <a:rPr lang="en-US" sz="2400" b="1" u="sng" dirty="0">
                <a:solidFill>
                  <a:srgbClr val="0000FF"/>
                </a:solidFill>
              </a:rPr>
              <a:t>&gt;</a:t>
            </a:r>
            <a:r>
              <a:rPr lang="en-US" sz="2400" b="1" dirty="0">
                <a:solidFill>
                  <a:srgbClr val="0000FF"/>
                </a:solidFill>
              </a:rPr>
              <a:t> </a:t>
            </a:r>
            <a:r>
              <a:rPr lang="en-US" sz="2400" b="1" dirty="0" smtClean="0">
                <a:solidFill>
                  <a:srgbClr val="0000FF"/>
                </a:solidFill>
              </a:rPr>
              <a:t>4</a:t>
            </a:r>
            <a:endParaRPr lang="en-US" sz="2400" b="1" dirty="0">
              <a:solidFill>
                <a:srgbClr val="0000FF"/>
              </a:solidFill>
            </a:endParaRPr>
          </a:p>
        </p:txBody>
      </p:sp>
      <p:grpSp>
        <p:nvGrpSpPr>
          <p:cNvPr id="99332" name="Group 31"/>
          <p:cNvGrpSpPr>
            <a:grpSpLocks/>
          </p:cNvGrpSpPr>
          <p:nvPr/>
        </p:nvGrpSpPr>
        <p:grpSpPr bwMode="auto">
          <a:xfrm>
            <a:off x="996191" y="3789398"/>
            <a:ext cx="7513637" cy="865296"/>
            <a:chOff x="401447" y="2469514"/>
            <a:chExt cx="6918198" cy="722852"/>
          </a:xfrm>
        </p:grpSpPr>
        <p:sp>
          <p:nvSpPr>
            <p:cNvPr id="99363" name="TextBox 3"/>
            <p:cNvSpPr txBox="1">
              <a:spLocks noChangeArrowheads="1"/>
            </p:cNvSpPr>
            <p:nvPr/>
          </p:nvSpPr>
          <p:spPr bwMode="auto">
            <a:xfrm>
              <a:off x="3073399" y="2794000"/>
              <a:ext cx="579554" cy="385666"/>
            </a:xfrm>
            <a:prstGeom prst="rect">
              <a:avLst/>
            </a:prstGeom>
            <a:noFill/>
            <a:ln w="9525">
              <a:noFill/>
              <a:miter lim="800000"/>
              <a:headEnd/>
              <a:tailEnd/>
            </a:ln>
          </p:spPr>
          <p:txBody>
            <a:bodyPr wrap="square">
              <a:spAutoFit/>
            </a:bodyPr>
            <a:lstStyle/>
            <a:p>
              <a:r>
                <a:rPr lang="en-US" sz="2400" dirty="0">
                  <a:solidFill>
                    <a:srgbClr val="000000"/>
                  </a:solidFill>
                </a:rPr>
                <a:t>-1</a:t>
              </a:r>
            </a:p>
          </p:txBody>
        </p:sp>
        <p:sp>
          <p:nvSpPr>
            <p:cNvPr id="99364" name="TextBox 4"/>
            <p:cNvSpPr txBox="1">
              <a:spLocks noChangeArrowheads="1"/>
            </p:cNvSpPr>
            <p:nvPr/>
          </p:nvSpPr>
          <p:spPr bwMode="auto">
            <a:xfrm>
              <a:off x="3746500" y="2806700"/>
              <a:ext cx="355600" cy="385666"/>
            </a:xfrm>
            <a:prstGeom prst="rect">
              <a:avLst/>
            </a:prstGeom>
            <a:noFill/>
            <a:ln w="9525">
              <a:noFill/>
              <a:miter lim="800000"/>
              <a:headEnd/>
              <a:tailEnd/>
            </a:ln>
          </p:spPr>
          <p:txBody>
            <a:bodyPr>
              <a:spAutoFit/>
            </a:bodyPr>
            <a:lstStyle/>
            <a:p>
              <a:r>
                <a:rPr lang="en-US" sz="2400">
                  <a:solidFill>
                    <a:srgbClr val="000000"/>
                  </a:solidFill>
                </a:rPr>
                <a:t>0</a:t>
              </a:r>
            </a:p>
          </p:txBody>
        </p:sp>
        <p:sp>
          <p:nvSpPr>
            <p:cNvPr id="99365" name="TextBox 5"/>
            <p:cNvSpPr txBox="1">
              <a:spLocks noChangeArrowheads="1"/>
            </p:cNvSpPr>
            <p:nvPr/>
          </p:nvSpPr>
          <p:spPr bwMode="auto">
            <a:xfrm>
              <a:off x="2390050" y="2794000"/>
              <a:ext cx="429350" cy="385666"/>
            </a:xfrm>
            <a:prstGeom prst="rect">
              <a:avLst/>
            </a:prstGeom>
            <a:noFill/>
            <a:ln w="9525">
              <a:noFill/>
              <a:miter lim="800000"/>
              <a:headEnd/>
              <a:tailEnd/>
            </a:ln>
          </p:spPr>
          <p:txBody>
            <a:bodyPr wrap="square">
              <a:spAutoFit/>
            </a:bodyPr>
            <a:lstStyle/>
            <a:p>
              <a:r>
                <a:rPr lang="en-US" sz="2400" dirty="0">
                  <a:solidFill>
                    <a:srgbClr val="000000"/>
                  </a:solidFill>
                </a:rPr>
                <a:t>-2</a:t>
              </a:r>
            </a:p>
          </p:txBody>
        </p:sp>
        <p:sp>
          <p:nvSpPr>
            <p:cNvPr id="99366" name="TextBox 6"/>
            <p:cNvSpPr txBox="1">
              <a:spLocks noChangeArrowheads="1"/>
            </p:cNvSpPr>
            <p:nvPr/>
          </p:nvSpPr>
          <p:spPr bwMode="auto">
            <a:xfrm>
              <a:off x="1930400" y="2794000"/>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99367" name="TextBox 7"/>
            <p:cNvSpPr txBox="1">
              <a:spLocks noChangeArrowheads="1"/>
            </p:cNvSpPr>
            <p:nvPr/>
          </p:nvSpPr>
          <p:spPr bwMode="auto">
            <a:xfrm>
              <a:off x="1358900" y="2794000"/>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99368" name="TextBox 8"/>
            <p:cNvSpPr txBox="1">
              <a:spLocks noChangeArrowheads="1"/>
            </p:cNvSpPr>
            <p:nvPr/>
          </p:nvSpPr>
          <p:spPr bwMode="auto">
            <a:xfrm>
              <a:off x="812800" y="2794000"/>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sp>
          <p:nvSpPr>
            <p:cNvPr id="99369" name="TextBox 9"/>
            <p:cNvSpPr txBox="1">
              <a:spLocks noChangeArrowheads="1"/>
            </p:cNvSpPr>
            <p:nvPr/>
          </p:nvSpPr>
          <p:spPr bwMode="auto">
            <a:xfrm>
              <a:off x="4318000" y="2794000"/>
              <a:ext cx="406400" cy="385666"/>
            </a:xfrm>
            <a:prstGeom prst="rect">
              <a:avLst/>
            </a:prstGeom>
            <a:noFill/>
            <a:ln w="9525">
              <a:noFill/>
              <a:miter lim="800000"/>
              <a:headEnd/>
              <a:tailEnd/>
            </a:ln>
          </p:spPr>
          <p:txBody>
            <a:bodyPr>
              <a:spAutoFit/>
            </a:bodyPr>
            <a:lstStyle/>
            <a:p>
              <a:r>
                <a:rPr lang="en-US" sz="2400">
                  <a:solidFill>
                    <a:srgbClr val="000000"/>
                  </a:solidFill>
                </a:rPr>
                <a:t>1</a:t>
              </a:r>
            </a:p>
          </p:txBody>
        </p:sp>
        <p:sp>
          <p:nvSpPr>
            <p:cNvPr id="99370" name="TextBox 10"/>
            <p:cNvSpPr txBox="1">
              <a:spLocks noChangeArrowheads="1"/>
            </p:cNvSpPr>
            <p:nvPr/>
          </p:nvSpPr>
          <p:spPr bwMode="auto">
            <a:xfrm>
              <a:off x="4902200" y="2794000"/>
              <a:ext cx="304800" cy="385666"/>
            </a:xfrm>
            <a:prstGeom prst="rect">
              <a:avLst/>
            </a:prstGeom>
            <a:noFill/>
            <a:ln w="9525">
              <a:noFill/>
              <a:miter lim="800000"/>
              <a:headEnd/>
              <a:tailEnd/>
            </a:ln>
          </p:spPr>
          <p:txBody>
            <a:bodyPr>
              <a:spAutoFit/>
            </a:bodyPr>
            <a:lstStyle/>
            <a:p>
              <a:r>
                <a:rPr lang="en-US" sz="2400">
                  <a:solidFill>
                    <a:srgbClr val="000000"/>
                  </a:solidFill>
                </a:rPr>
                <a:t>2</a:t>
              </a:r>
            </a:p>
          </p:txBody>
        </p:sp>
        <p:sp>
          <p:nvSpPr>
            <p:cNvPr id="99371" name="TextBox 11"/>
            <p:cNvSpPr txBox="1">
              <a:spLocks noChangeArrowheads="1"/>
            </p:cNvSpPr>
            <p:nvPr/>
          </p:nvSpPr>
          <p:spPr bwMode="auto">
            <a:xfrm>
              <a:off x="5435600" y="2806700"/>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99372" name="TextBox 12"/>
            <p:cNvSpPr txBox="1">
              <a:spLocks noChangeArrowheads="1"/>
            </p:cNvSpPr>
            <p:nvPr/>
          </p:nvSpPr>
          <p:spPr bwMode="auto">
            <a:xfrm>
              <a:off x="6007100" y="2806700"/>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99373" name="TextBox 13"/>
            <p:cNvSpPr txBox="1">
              <a:spLocks noChangeArrowheads="1"/>
            </p:cNvSpPr>
            <p:nvPr/>
          </p:nvSpPr>
          <p:spPr bwMode="auto">
            <a:xfrm>
              <a:off x="6591300" y="2794000"/>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99374" name="Group 19"/>
            <p:cNvGrpSpPr>
              <a:grpSpLocks/>
            </p:cNvGrpSpPr>
            <p:nvPr/>
          </p:nvGrpSpPr>
          <p:grpSpPr bwMode="auto">
            <a:xfrm>
              <a:off x="401447" y="2469514"/>
              <a:ext cx="6918198" cy="351538"/>
              <a:chOff x="401447" y="2469514"/>
              <a:chExt cx="6918198" cy="351538"/>
            </a:xfrm>
          </p:grpSpPr>
          <p:sp>
            <p:nvSpPr>
              <p:cNvPr id="15" name="Freeform 14"/>
              <p:cNvSpPr/>
              <p:nvPr/>
            </p:nvSpPr>
            <p:spPr>
              <a:xfrm>
                <a:off x="411678" y="2637937"/>
                <a:ext cx="6906505" cy="13262"/>
              </a:xfrm>
              <a:custGeom>
                <a:avLst/>
                <a:gdLst/>
                <a:ahLst/>
                <a:cxnLst/>
                <a:rect l="0" t="0" r="0" b="0"/>
                <a:pathLst>
                  <a:path w="6907150" h="13210">
                    <a:moveTo>
                      <a:pt x="0" y="13209"/>
                    </a:moveTo>
                    <a:lnTo>
                      <a:pt x="0" y="0"/>
                    </a:lnTo>
                    <a:lnTo>
                      <a:pt x="6907149" y="0"/>
                    </a:lnTo>
                    <a:lnTo>
                      <a:pt x="6907149" y="1320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6" name="Freeform 15"/>
              <p:cNvSpPr/>
              <p:nvPr/>
            </p:nvSpPr>
            <p:spPr>
              <a:xfrm>
                <a:off x="401447" y="2469514"/>
                <a:ext cx="198790" cy="184337"/>
              </a:xfrm>
              <a:custGeom>
                <a:avLst/>
                <a:gdLst/>
                <a:ahLst/>
                <a:cxnLst/>
                <a:rect l="0" t="0" r="0" b="0"/>
                <a:pathLst>
                  <a:path w="199517" h="183770">
                    <a:moveTo>
                      <a:pt x="9651" y="183769"/>
                    </a:moveTo>
                    <a:lnTo>
                      <a:pt x="0" y="174499"/>
                    </a:lnTo>
                    <a:lnTo>
                      <a:pt x="189737" y="0"/>
                    </a:lnTo>
                    <a:lnTo>
                      <a:pt x="199516" y="927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7" name="Freeform 16"/>
              <p:cNvSpPr/>
              <p:nvPr/>
            </p:nvSpPr>
            <p:spPr>
              <a:xfrm>
                <a:off x="404370" y="2636611"/>
                <a:ext cx="198790" cy="184337"/>
              </a:xfrm>
              <a:custGeom>
                <a:avLst/>
                <a:gdLst/>
                <a:ahLst/>
                <a:cxnLst/>
                <a:rect l="0" t="0" r="0" b="0"/>
                <a:pathLst>
                  <a:path w="199391" h="183644">
                    <a:moveTo>
                      <a:pt x="0" y="9144"/>
                    </a:moveTo>
                    <a:lnTo>
                      <a:pt x="9653" y="0"/>
                    </a:lnTo>
                    <a:lnTo>
                      <a:pt x="199390" y="174372"/>
                    </a:lnTo>
                    <a:lnTo>
                      <a:pt x="189739" y="18364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8" name="Freeform 17"/>
              <p:cNvSpPr/>
              <p:nvPr/>
            </p:nvSpPr>
            <p:spPr>
              <a:xfrm>
                <a:off x="7120855" y="2470840"/>
                <a:ext cx="198790" cy="183011"/>
              </a:xfrm>
              <a:custGeom>
                <a:avLst/>
                <a:gdLst/>
                <a:ahLst/>
                <a:cxnLst/>
                <a:rect l="0" t="0" r="0" b="0"/>
                <a:pathLst>
                  <a:path w="199517" h="183644">
                    <a:moveTo>
                      <a:pt x="199516" y="174372"/>
                    </a:moveTo>
                    <a:lnTo>
                      <a:pt x="189865" y="183643"/>
                    </a:lnTo>
                    <a:lnTo>
                      <a:pt x="0" y="9272"/>
                    </a:lnTo>
                    <a:lnTo>
                      <a:pt x="9652"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9" name="Freeform 18"/>
              <p:cNvSpPr/>
              <p:nvPr/>
            </p:nvSpPr>
            <p:spPr>
              <a:xfrm>
                <a:off x="7117931" y="2637937"/>
                <a:ext cx="198790" cy="183011"/>
              </a:xfrm>
              <a:custGeom>
                <a:avLst/>
                <a:gdLst/>
                <a:ahLst/>
                <a:cxnLst/>
                <a:rect l="0" t="0" r="0" b="0"/>
                <a:pathLst>
                  <a:path w="199519" h="183644">
                    <a:moveTo>
                      <a:pt x="189865" y="0"/>
                    </a:moveTo>
                    <a:lnTo>
                      <a:pt x="199518" y="9271"/>
                    </a:lnTo>
                    <a:lnTo>
                      <a:pt x="9652" y="183643"/>
                    </a:lnTo>
                    <a:lnTo>
                      <a:pt x="0" y="17437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21" name="Freeform 20"/>
            <p:cNvSpPr/>
            <p:nvPr/>
          </p:nvSpPr>
          <p:spPr>
            <a:xfrm>
              <a:off x="6702810" y="2502668"/>
              <a:ext cx="16079" cy="266560"/>
            </a:xfrm>
            <a:custGeom>
              <a:avLst/>
              <a:gdLst/>
              <a:ahLst/>
              <a:cxnLst/>
              <a:rect l="0" t="0" r="0" b="0"/>
              <a:pathLst>
                <a:path w="15114" h="266955">
                  <a:moveTo>
                    <a:pt x="0" y="0"/>
                  </a:moveTo>
                  <a:lnTo>
                    <a:pt x="15113" y="0"/>
                  </a:lnTo>
                  <a:lnTo>
                    <a:pt x="15113"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2" name="Freeform 21"/>
            <p:cNvSpPr/>
            <p:nvPr/>
          </p:nvSpPr>
          <p:spPr>
            <a:xfrm>
              <a:off x="6141520" y="2502668"/>
              <a:ext cx="14617" cy="266560"/>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3" name="Freeform 22"/>
            <p:cNvSpPr/>
            <p:nvPr/>
          </p:nvSpPr>
          <p:spPr>
            <a:xfrm>
              <a:off x="5545148" y="2502668"/>
              <a:ext cx="16079" cy="266560"/>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4" name="Freeform 23"/>
            <p:cNvSpPr/>
            <p:nvPr/>
          </p:nvSpPr>
          <p:spPr>
            <a:xfrm>
              <a:off x="4983858" y="2502668"/>
              <a:ext cx="16079" cy="266560"/>
            </a:xfrm>
            <a:custGeom>
              <a:avLst/>
              <a:gdLst/>
              <a:ahLst/>
              <a:cxnLst/>
              <a:rect l="0" t="0" r="0" b="0"/>
              <a:pathLst>
                <a:path w="15241" h="266955">
                  <a:moveTo>
                    <a:pt x="0" y="0"/>
                  </a:moveTo>
                  <a:lnTo>
                    <a:pt x="15240" y="0"/>
                  </a:lnTo>
                  <a:lnTo>
                    <a:pt x="15240"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5" name="Freeform 24"/>
            <p:cNvSpPr/>
            <p:nvPr/>
          </p:nvSpPr>
          <p:spPr>
            <a:xfrm>
              <a:off x="4422567" y="2502668"/>
              <a:ext cx="16079" cy="266560"/>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6" name="Freeform 25"/>
            <p:cNvSpPr/>
            <p:nvPr/>
          </p:nvSpPr>
          <p:spPr>
            <a:xfrm>
              <a:off x="3254674" y="2513277"/>
              <a:ext cx="14617" cy="266560"/>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7" name="Freeform 26"/>
            <p:cNvSpPr/>
            <p:nvPr/>
          </p:nvSpPr>
          <p:spPr>
            <a:xfrm>
              <a:off x="2693383" y="2513277"/>
              <a:ext cx="14617" cy="266560"/>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8" name="Freeform 27"/>
            <p:cNvSpPr/>
            <p:nvPr/>
          </p:nvSpPr>
          <p:spPr>
            <a:xfrm>
              <a:off x="2097012" y="2513277"/>
              <a:ext cx="16078" cy="266560"/>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9" name="Freeform 28"/>
            <p:cNvSpPr/>
            <p:nvPr/>
          </p:nvSpPr>
          <p:spPr>
            <a:xfrm>
              <a:off x="1535722" y="2513277"/>
              <a:ext cx="14617" cy="266560"/>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0" name="Freeform 29"/>
            <p:cNvSpPr/>
            <p:nvPr/>
          </p:nvSpPr>
          <p:spPr>
            <a:xfrm>
              <a:off x="974431" y="2513277"/>
              <a:ext cx="14617" cy="266560"/>
            </a:xfrm>
            <a:custGeom>
              <a:avLst/>
              <a:gdLst/>
              <a:ahLst/>
              <a:cxnLst/>
              <a:rect l="0" t="0" r="0" b="0"/>
              <a:pathLst>
                <a:path w="15240" h="266954">
                  <a:moveTo>
                    <a:pt x="0" y="0"/>
                  </a:moveTo>
                  <a:lnTo>
                    <a:pt x="15239" y="0"/>
                  </a:lnTo>
                  <a:lnTo>
                    <a:pt x="15239"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1" name="Freeform 30"/>
            <p:cNvSpPr/>
            <p:nvPr/>
          </p:nvSpPr>
          <p:spPr>
            <a:xfrm>
              <a:off x="3839352" y="2502668"/>
              <a:ext cx="14617" cy="266560"/>
            </a:xfrm>
            <a:custGeom>
              <a:avLst/>
              <a:gdLst/>
              <a:ahLst/>
              <a:cxnLst/>
              <a:rect l="0" t="0" r="0" b="0"/>
              <a:pathLst>
                <a:path w="15240" h="266955">
                  <a:moveTo>
                    <a:pt x="0" y="0"/>
                  </a:moveTo>
                  <a:lnTo>
                    <a:pt x="15239" y="0"/>
                  </a:lnTo>
                  <a:lnTo>
                    <a:pt x="15239"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99333" name="TextBox 32"/>
          <p:cNvSpPr txBox="1">
            <a:spLocks noChangeArrowheads="1"/>
          </p:cNvSpPr>
          <p:nvPr/>
        </p:nvSpPr>
        <p:spPr bwMode="auto">
          <a:xfrm>
            <a:off x="793750" y="5745057"/>
            <a:ext cx="2041525"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x &lt; -5</a:t>
            </a:r>
          </a:p>
        </p:txBody>
      </p:sp>
      <p:grpSp>
        <p:nvGrpSpPr>
          <p:cNvPr id="99334" name="Group 61"/>
          <p:cNvGrpSpPr>
            <a:grpSpLocks/>
          </p:cNvGrpSpPr>
          <p:nvPr/>
        </p:nvGrpSpPr>
        <p:grpSpPr bwMode="auto">
          <a:xfrm>
            <a:off x="996191" y="6908006"/>
            <a:ext cx="7513637" cy="865295"/>
            <a:chOff x="401447" y="5238115"/>
            <a:chExt cx="6918198" cy="722850"/>
          </a:xfrm>
        </p:grpSpPr>
        <p:sp>
          <p:nvSpPr>
            <p:cNvPr id="99335" name="TextBox 33"/>
            <p:cNvSpPr txBox="1">
              <a:spLocks noChangeArrowheads="1"/>
            </p:cNvSpPr>
            <p:nvPr/>
          </p:nvSpPr>
          <p:spPr bwMode="auto">
            <a:xfrm>
              <a:off x="3073399" y="5562600"/>
              <a:ext cx="509392" cy="385666"/>
            </a:xfrm>
            <a:prstGeom prst="rect">
              <a:avLst/>
            </a:prstGeom>
            <a:noFill/>
            <a:ln w="9525">
              <a:noFill/>
              <a:miter lim="800000"/>
              <a:headEnd/>
              <a:tailEnd/>
            </a:ln>
          </p:spPr>
          <p:txBody>
            <a:bodyPr wrap="square">
              <a:spAutoFit/>
            </a:bodyPr>
            <a:lstStyle/>
            <a:p>
              <a:r>
                <a:rPr lang="en-US" sz="2400" dirty="0">
                  <a:solidFill>
                    <a:srgbClr val="000000"/>
                  </a:solidFill>
                </a:rPr>
                <a:t>-1</a:t>
              </a:r>
            </a:p>
          </p:txBody>
        </p:sp>
        <p:sp>
          <p:nvSpPr>
            <p:cNvPr id="99336" name="TextBox 34"/>
            <p:cNvSpPr txBox="1">
              <a:spLocks noChangeArrowheads="1"/>
            </p:cNvSpPr>
            <p:nvPr/>
          </p:nvSpPr>
          <p:spPr bwMode="auto">
            <a:xfrm>
              <a:off x="3746500" y="5575299"/>
              <a:ext cx="355600" cy="385666"/>
            </a:xfrm>
            <a:prstGeom prst="rect">
              <a:avLst/>
            </a:prstGeom>
            <a:noFill/>
            <a:ln w="9525">
              <a:noFill/>
              <a:miter lim="800000"/>
              <a:headEnd/>
              <a:tailEnd/>
            </a:ln>
          </p:spPr>
          <p:txBody>
            <a:bodyPr>
              <a:spAutoFit/>
            </a:bodyPr>
            <a:lstStyle/>
            <a:p>
              <a:r>
                <a:rPr lang="en-US" sz="2400">
                  <a:solidFill>
                    <a:srgbClr val="000000"/>
                  </a:solidFill>
                </a:rPr>
                <a:t>0</a:t>
              </a:r>
            </a:p>
          </p:txBody>
        </p:sp>
        <p:sp>
          <p:nvSpPr>
            <p:cNvPr id="99337" name="TextBox 35"/>
            <p:cNvSpPr txBox="1">
              <a:spLocks noChangeArrowheads="1"/>
            </p:cNvSpPr>
            <p:nvPr/>
          </p:nvSpPr>
          <p:spPr bwMode="auto">
            <a:xfrm>
              <a:off x="2319889" y="5562599"/>
              <a:ext cx="499512" cy="385666"/>
            </a:xfrm>
            <a:prstGeom prst="rect">
              <a:avLst/>
            </a:prstGeom>
            <a:noFill/>
            <a:ln w="9525">
              <a:noFill/>
              <a:miter lim="800000"/>
              <a:headEnd/>
              <a:tailEnd/>
            </a:ln>
          </p:spPr>
          <p:txBody>
            <a:bodyPr wrap="square">
              <a:spAutoFit/>
            </a:bodyPr>
            <a:lstStyle/>
            <a:p>
              <a:r>
                <a:rPr lang="en-US" sz="2400" dirty="0">
                  <a:solidFill>
                    <a:srgbClr val="000000"/>
                  </a:solidFill>
                </a:rPr>
                <a:t>-2</a:t>
              </a:r>
            </a:p>
          </p:txBody>
        </p:sp>
        <p:sp>
          <p:nvSpPr>
            <p:cNvPr id="99338" name="TextBox 36"/>
            <p:cNvSpPr txBox="1">
              <a:spLocks noChangeArrowheads="1"/>
            </p:cNvSpPr>
            <p:nvPr/>
          </p:nvSpPr>
          <p:spPr bwMode="auto">
            <a:xfrm>
              <a:off x="1930400" y="5562599"/>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99339" name="TextBox 37"/>
            <p:cNvSpPr txBox="1">
              <a:spLocks noChangeArrowheads="1"/>
            </p:cNvSpPr>
            <p:nvPr/>
          </p:nvSpPr>
          <p:spPr bwMode="auto">
            <a:xfrm>
              <a:off x="1358900" y="5562599"/>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99340" name="TextBox 38"/>
            <p:cNvSpPr txBox="1">
              <a:spLocks noChangeArrowheads="1"/>
            </p:cNvSpPr>
            <p:nvPr/>
          </p:nvSpPr>
          <p:spPr bwMode="auto">
            <a:xfrm>
              <a:off x="812800" y="5562599"/>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sp>
          <p:nvSpPr>
            <p:cNvPr id="99341" name="TextBox 39"/>
            <p:cNvSpPr txBox="1">
              <a:spLocks noChangeArrowheads="1"/>
            </p:cNvSpPr>
            <p:nvPr/>
          </p:nvSpPr>
          <p:spPr bwMode="auto">
            <a:xfrm>
              <a:off x="4318000" y="5562599"/>
              <a:ext cx="406400" cy="385666"/>
            </a:xfrm>
            <a:prstGeom prst="rect">
              <a:avLst/>
            </a:prstGeom>
            <a:noFill/>
            <a:ln w="9525">
              <a:noFill/>
              <a:miter lim="800000"/>
              <a:headEnd/>
              <a:tailEnd/>
            </a:ln>
          </p:spPr>
          <p:txBody>
            <a:bodyPr>
              <a:spAutoFit/>
            </a:bodyPr>
            <a:lstStyle/>
            <a:p>
              <a:r>
                <a:rPr lang="en-US" sz="2400">
                  <a:solidFill>
                    <a:srgbClr val="000000"/>
                  </a:solidFill>
                </a:rPr>
                <a:t>1</a:t>
              </a:r>
            </a:p>
          </p:txBody>
        </p:sp>
        <p:sp>
          <p:nvSpPr>
            <p:cNvPr id="99342" name="TextBox 40"/>
            <p:cNvSpPr txBox="1">
              <a:spLocks noChangeArrowheads="1"/>
            </p:cNvSpPr>
            <p:nvPr/>
          </p:nvSpPr>
          <p:spPr bwMode="auto">
            <a:xfrm>
              <a:off x="4902200" y="5562599"/>
              <a:ext cx="304800" cy="385666"/>
            </a:xfrm>
            <a:prstGeom prst="rect">
              <a:avLst/>
            </a:prstGeom>
            <a:noFill/>
            <a:ln w="9525">
              <a:noFill/>
              <a:miter lim="800000"/>
              <a:headEnd/>
              <a:tailEnd/>
            </a:ln>
          </p:spPr>
          <p:txBody>
            <a:bodyPr>
              <a:spAutoFit/>
            </a:bodyPr>
            <a:lstStyle/>
            <a:p>
              <a:r>
                <a:rPr lang="en-US" sz="2400">
                  <a:solidFill>
                    <a:srgbClr val="000000"/>
                  </a:solidFill>
                </a:rPr>
                <a:t>2</a:t>
              </a:r>
            </a:p>
          </p:txBody>
        </p:sp>
        <p:sp>
          <p:nvSpPr>
            <p:cNvPr id="99343" name="TextBox 41"/>
            <p:cNvSpPr txBox="1">
              <a:spLocks noChangeArrowheads="1"/>
            </p:cNvSpPr>
            <p:nvPr/>
          </p:nvSpPr>
          <p:spPr bwMode="auto">
            <a:xfrm>
              <a:off x="5435600" y="5575299"/>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99344" name="TextBox 42"/>
            <p:cNvSpPr txBox="1">
              <a:spLocks noChangeArrowheads="1"/>
            </p:cNvSpPr>
            <p:nvPr/>
          </p:nvSpPr>
          <p:spPr bwMode="auto">
            <a:xfrm>
              <a:off x="6007100" y="5575299"/>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99345" name="TextBox 43"/>
            <p:cNvSpPr txBox="1">
              <a:spLocks noChangeArrowheads="1"/>
            </p:cNvSpPr>
            <p:nvPr/>
          </p:nvSpPr>
          <p:spPr bwMode="auto">
            <a:xfrm>
              <a:off x="6591300" y="5562600"/>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99346" name="Group 49"/>
            <p:cNvGrpSpPr>
              <a:grpSpLocks/>
            </p:cNvGrpSpPr>
            <p:nvPr/>
          </p:nvGrpSpPr>
          <p:grpSpPr bwMode="auto">
            <a:xfrm>
              <a:off x="401447" y="5238115"/>
              <a:ext cx="6918198" cy="351537"/>
              <a:chOff x="401447" y="5238115"/>
              <a:chExt cx="6918198" cy="351537"/>
            </a:xfrm>
          </p:grpSpPr>
          <p:sp>
            <p:nvSpPr>
              <p:cNvPr id="45" name="Freeform 44"/>
              <p:cNvSpPr/>
              <p:nvPr/>
            </p:nvSpPr>
            <p:spPr>
              <a:xfrm>
                <a:off x="411678" y="5406538"/>
                <a:ext cx="6906505" cy="13262"/>
              </a:xfrm>
              <a:custGeom>
                <a:avLst/>
                <a:gdLst/>
                <a:ahLst/>
                <a:cxnLst/>
                <a:rect l="0" t="0" r="0" b="0"/>
                <a:pathLst>
                  <a:path w="6907150" h="13208">
                    <a:moveTo>
                      <a:pt x="0" y="13207"/>
                    </a:moveTo>
                    <a:lnTo>
                      <a:pt x="0" y="0"/>
                    </a:lnTo>
                    <a:lnTo>
                      <a:pt x="6907149" y="0"/>
                    </a:lnTo>
                    <a:lnTo>
                      <a:pt x="6907149" y="1320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6" name="Freeform 45"/>
              <p:cNvSpPr/>
              <p:nvPr/>
            </p:nvSpPr>
            <p:spPr>
              <a:xfrm>
                <a:off x="401447" y="5238115"/>
                <a:ext cx="198790" cy="184337"/>
              </a:xfrm>
              <a:custGeom>
                <a:avLst/>
                <a:gdLst/>
                <a:ahLst/>
                <a:cxnLst/>
                <a:rect l="0" t="0" r="0" b="0"/>
                <a:pathLst>
                  <a:path w="199517" h="183770">
                    <a:moveTo>
                      <a:pt x="9651" y="183769"/>
                    </a:moveTo>
                    <a:lnTo>
                      <a:pt x="0" y="174498"/>
                    </a:lnTo>
                    <a:lnTo>
                      <a:pt x="189737" y="0"/>
                    </a:lnTo>
                    <a:lnTo>
                      <a:pt x="199516" y="927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7" name="Freeform 46"/>
              <p:cNvSpPr/>
              <p:nvPr/>
            </p:nvSpPr>
            <p:spPr>
              <a:xfrm>
                <a:off x="404370" y="5405212"/>
                <a:ext cx="198790" cy="184337"/>
              </a:xfrm>
              <a:custGeom>
                <a:avLst/>
                <a:gdLst/>
                <a:ahLst/>
                <a:cxnLst/>
                <a:rect l="0" t="0" r="0" b="0"/>
                <a:pathLst>
                  <a:path w="199391" h="183643">
                    <a:moveTo>
                      <a:pt x="0" y="9144"/>
                    </a:moveTo>
                    <a:lnTo>
                      <a:pt x="9653" y="0"/>
                    </a:lnTo>
                    <a:lnTo>
                      <a:pt x="199390" y="174372"/>
                    </a:lnTo>
                    <a:lnTo>
                      <a:pt x="189739" y="183642"/>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8" name="Freeform 47"/>
              <p:cNvSpPr/>
              <p:nvPr/>
            </p:nvSpPr>
            <p:spPr>
              <a:xfrm>
                <a:off x="7120855" y="5239441"/>
                <a:ext cx="198790" cy="183011"/>
              </a:xfrm>
              <a:custGeom>
                <a:avLst/>
                <a:gdLst/>
                <a:ahLst/>
                <a:cxnLst/>
                <a:rect l="0" t="0" r="0" b="0"/>
                <a:pathLst>
                  <a:path w="199517" h="183643">
                    <a:moveTo>
                      <a:pt x="199516" y="174370"/>
                    </a:moveTo>
                    <a:lnTo>
                      <a:pt x="189865" y="183642"/>
                    </a:lnTo>
                    <a:lnTo>
                      <a:pt x="0" y="9270"/>
                    </a:lnTo>
                    <a:lnTo>
                      <a:pt x="9652"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9" name="Freeform 48"/>
              <p:cNvSpPr/>
              <p:nvPr/>
            </p:nvSpPr>
            <p:spPr>
              <a:xfrm>
                <a:off x="7117931" y="5406538"/>
                <a:ext cx="198790" cy="183011"/>
              </a:xfrm>
              <a:custGeom>
                <a:avLst/>
                <a:gdLst/>
                <a:ahLst/>
                <a:cxnLst/>
                <a:rect l="0" t="0" r="0" b="0"/>
                <a:pathLst>
                  <a:path w="199519" h="183643">
                    <a:moveTo>
                      <a:pt x="189865" y="0"/>
                    </a:moveTo>
                    <a:lnTo>
                      <a:pt x="199518" y="9270"/>
                    </a:lnTo>
                    <a:lnTo>
                      <a:pt x="9652" y="183642"/>
                    </a:lnTo>
                    <a:lnTo>
                      <a:pt x="0" y="17437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51" name="Freeform 50"/>
            <p:cNvSpPr/>
            <p:nvPr/>
          </p:nvSpPr>
          <p:spPr>
            <a:xfrm>
              <a:off x="6702810" y="5271269"/>
              <a:ext cx="16079" cy="266560"/>
            </a:xfrm>
            <a:custGeom>
              <a:avLst/>
              <a:gdLst/>
              <a:ahLst/>
              <a:cxnLst/>
              <a:rect l="0" t="0" r="0" b="0"/>
              <a:pathLst>
                <a:path w="15114" h="266956">
                  <a:moveTo>
                    <a:pt x="0" y="0"/>
                  </a:moveTo>
                  <a:lnTo>
                    <a:pt x="15113" y="0"/>
                  </a:lnTo>
                  <a:lnTo>
                    <a:pt x="15113"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2" name="Freeform 51"/>
            <p:cNvSpPr/>
            <p:nvPr/>
          </p:nvSpPr>
          <p:spPr>
            <a:xfrm>
              <a:off x="6141520" y="5271269"/>
              <a:ext cx="14617" cy="266560"/>
            </a:xfrm>
            <a:custGeom>
              <a:avLst/>
              <a:gdLst/>
              <a:ahLst/>
              <a:cxnLst/>
              <a:rect l="0" t="0" r="0" b="0"/>
              <a:pathLst>
                <a:path w="15242" h="266956">
                  <a:moveTo>
                    <a:pt x="0" y="0"/>
                  </a:moveTo>
                  <a:lnTo>
                    <a:pt x="15241" y="0"/>
                  </a:lnTo>
                  <a:lnTo>
                    <a:pt x="15241"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3" name="Freeform 52"/>
            <p:cNvSpPr/>
            <p:nvPr/>
          </p:nvSpPr>
          <p:spPr>
            <a:xfrm>
              <a:off x="5545148" y="5271269"/>
              <a:ext cx="16079" cy="266560"/>
            </a:xfrm>
            <a:custGeom>
              <a:avLst/>
              <a:gdLst/>
              <a:ahLst/>
              <a:cxnLst/>
              <a:rect l="0" t="0" r="0" b="0"/>
              <a:pathLst>
                <a:path w="15242" h="266956">
                  <a:moveTo>
                    <a:pt x="0" y="0"/>
                  </a:moveTo>
                  <a:lnTo>
                    <a:pt x="15241" y="0"/>
                  </a:lnTo>
                  <a:lnTo>
                    <a:pt x="15241"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4" name="Freeform 53"/>
            <p:cNvSpPr/>
            <p:nvPr/>
          </p:nvSpPr>
          <p:spPr>
            <a:xfrm>
              <a:off x="4983858" y="5271269"/>
              <a:ext cx="16079" cy="266560"/>
            </a:xfrm>
            <a:custGeom>
              <a:avLst/>
              <a:gdLst/>
              <a:ahLst/>
              <a:cxnLst/>
              <a:rect l="0" t="0" r="0" b="0"/>
              <a:pathLst>
                <a:path w="15241" h="266956">
                  <a:moveTo>
                    <a:pt x="0" y="0"/>
                  </a:moveTo>
                  <a:lnTo>
                    <a:pt x="15240" y="0"/>
                  </a:lnTo>
                  <a:lnTo>
                    <a:pt x="15240"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5" name="Freeform 54"/>
            <p:cNvSpPr/>
            <p:nvPr/>
          </p:nvSpPr>
          <p:spPr>
            <a:xfrm>
              <a:off x="4422567" y="5271269"/>
              <a:ext cx="16079" cy="266560"/>
            </a:xfrm>
            <a:custGeom>
              <a:avLst/>
              <a:gdLst/>
              <a:ahLst/>
              <a:cxnLst/>
              <a:rect l="0" t="0" r="0" b="0"/>
              <a:pathLst>
                <a:path w="15242" h="266956">
                  <a:moveTo>
                    <a:pt x="0" y="0"/>
                  </a:moveTo>
                  <a:lnTo>
                    <a:pt x="15241" y="0"/>
                  </a:lnTo>
                  <a:lnTo>
                    <a:pt x="15241"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6" name="Freeform 55"/>
            <p:cNvSpPr/>
            <p:nvPr/>
          </p:nvSpPr>
          <p:spPr>
            <a:xfrm>
              <a:off x="3254674" y="5281878"/>
              <a:ext cx="14617" cy="266560"/>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7" name="Freeform 56"/>
            <p:cNvSpPr/>
            <p:nvPr/>
          </p:nvSpPr>
          <p:spPr>
            <a:xfrm>
              <a:off x="2693383" y="5281878"/>
              <a:ext cx="14617" cy="266560"/>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8" name="Freeform 57"/>
            <p:cNvSpPr/>
            <p:nvPr/>
          </p:nvSpPr>
          <p:spPr>
            <a:xfrm>
              <a:off x="2097012" y="5281878"/>
              <a:ext cx="16078" cy="266560"/>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9" name="Freeform 58"/>
            <p:cNvSpPr/>
            <p:nvPr/>
          </p:nvSpPr>
          <p:spPr>
            <a:xfrm>
              <a:off x="1535722" y="5281878"/>
              <a:ext cx="14617" cy="266560"/>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0" name="Freeform 59"/>
            <p:cNvSpPr/>
            <p:nvPr/>
          </p:nvSpPr>
          <p:spPr>
            <a:xfrm>
              <a:off x="974431" y="5281878"/>
              <a:ext cx="14617" cy="266560"/>
            </a:xfrm>
            <a:custGeom>
              <a:avLst/>
              <a:gdLst/>
              <a:ahLst/>
              <a:cxnLst/>
              <a:rect l="0" t="0" r="0" b="0"/>
              <a:pathLst>
                <a:path w="15240" h="266954">
                  <a:moveTo>
                    <a:pt x="0" y="0"/>
                  </a:moveTo>
                  <a:lnTo>
                    <a:pt x="15239" y="0"/>
                  </a:lnTo>
                  <a:lnTo>
                    <a:pt x="15239"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1" name="Freeform 60"/>
            <p:cNvSpPr/>
            <p:nvPr/>
          </p:nvSpPr>
          <p:spPr>
            <a:xfrm>
              <a:off x="3839352" y="5271269"/>
              <a:ext cx="14617" cy="266560"/>
            </a:xfrm>
            <a:custGeom>
              <a:avLst/>
              <a:gdLst/>
              <a:ahLst/>
              <a:cxnLst/>
              <a:rect l="0" t="0" r="0" b="0"/>
              <a:pathLst>
                <a:path w="15240" h="266956">
                  <a:moveTo>
                    <a:pt x="0" y="0"/>
                  </a:moveTo>
                  <a:lnTo>
                    <a:pt x="15239" y="0"/>
                  </a:lnTo>
                  <a:lnTo>
                    <a:pt x="15239"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Box 1"/>
          <p:cNvSpPr txBox="1">
            <a:spLocks noChangeArrowheads="1"/>
          </p:cNvSpPr>
          <p:nvPr/>
        </p:nvSpPr>
        <p:spPr bwMode="auto">
          <a:xfrm>
            <a:off x="804234" y="1050736"/>
            <a:ext cx="5767388" cy="846480"/>
          </a:xfrm>
          <a:prstGeom prst="rect">
            <a:avLst/>
          </a:prstGeom>
          <a:noFill/>
          <a:ln w="9525">
            <a:noFill/>
            <a:miter lim="800000"/>
            <a:headEnd/>
            <a:tailEnd/>
          </a:ln>
        </p:spPr>
        <p:txBody>
          <a:bodyPr lIns="106774" tIns="53387" rIns="106774" bIns="53387">
            <a:spAutoFit/>
          </a:bodyPr>
          <a:lstStyle/>
          <a:p>
            <a:r>
              <a:rPr lang="en-US" sz="2400" b="1">
                <a:solidFill>
                  <a:srgbClr val="0000FF"/>
                </a:solidFill>
              </a:rPr>
              <a:t>Try these.</a:t>
            </a:r>
          </a:p>
          <a:p>
            <a:r>
              <a:rPr lang="en-US" sz="2400" b="1">
                <a:solidFill>
                  <a:srgbClr val="0000FF"/>
                </a:solidFill>
              </a:rPr>
              <a:t>State the inequality shown.</a:t>
            </a:r>
          </a:p>
        </p:txBody>
      </p:sp>
      <p:sp>
        <p:nvSpPr>
          <p:cNvPr id="100355" name="TextBox 2"/>
          <p:cNvSpPr txBox="1">
            <a:spLocks noChangeArrowheads="1"/>
          </p:cNvSpPr>
          <p:nvPr/>
        </p:nvSpPr>
        <p:spPr bwMode="auto">
          <a:xfrm>
            <a:off x="793750" y="2306380"/>
            <a:ext cx="4773612"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1.  </a:t>
            </a:r>
            <a:r>
              <a:rPr lang="en-US" sz="2400" b="1" dirty="0" smtClean="0">
                <a:solidFill>
                  <a:srgbClr val="0000FF"/>
                </a:solidFill>
              </a:rPr>
              <a:t>x </a:t>
            </a:r>
            <a:r>
              <a:rPr lang="en-US" sz="2400" b="1" u="sng" dirty="0">
                <a:solidFill>
                  <a:srgbClr val="0000FF"/>
                </a:solidFill>
              </a:rPr>
              <a:t>&lt;</a:t>
            </a:r>
            <a:r>
              <a:rPr lang="en-US" sz="2400" b="1" dirty="0">
                <a:solidFill>
                  <a:srgbClr val="0000FF"/>
                </a:solidFill>
              </a:rPr>
              <a:t> 5 </a:t>
            </a:r>
          </a:p>
        </p:txBody>
      </p:sp>
      <p:grpSp>
        <p:nvGrpSpPr>
          <p:cNvPr id="100356" name="Group 35"/>
          <p:cNvGrpSpPr>
            <a:grpSpLocks/>
          </p:cNvGrpSpPr>
          <p:nvPr/>
        </p:nvGrpSpPr>
        <p:grpSpPr bwMode="auto">
          <a:xfrm>
            <a:off x="1047122" y="3673287"/>
            <a:ext cx="7515225" cy="1219426"/>
            <a:chOff x="452247" y="2380614"/>
            <a:chExt cx="6918198" cy="1018684"/>
          </a:xfrm>
        </p:grpSpPr>
        <p:grpSp>
          <p:nvGrpSpPr>
            <p:cNvPr id="100396" name="Group 31"/>
            <p:cNvGrpSpPr>
              <a:grpSpLocks/>
            </p:cNvGrpSpPr>
            <p:nvPr/>
          </p:nvGrpSpPr>
          <p:grpSpPr bwMode="auto">
            <a:xfrm>
              <a:off x="452247" y="2380614"/>
              <a:ext cx="6918198" cy="1018684"/>
              <a:chOff x="452247" y="2380614"/>
              <a:chExt cx="6918198" cy="1018684"/>
            </a:xfrm>
          </p:grpSpPr>
          <p:sp>
            <p:nvSpPr>
              <p:cNvPr id="100400" name="TextBox 3"/>
              <p:cNvSpPr txBox="1">
                <a:spLocks noChangeArrowheads="1"/>
              </p:cNvSpPr>
              <p:nvPr/>
            </p:nvSpPr>
            <p:spPr bwMode="auto">
              <a:xfrm>
                <a:off x="3124200" y="2705100"/>
                <a:ext cx="406400" cy="694198"/>
              </a:xfrm>
              <a:prstGeom prst="rect">
                <a:avLst/>
              </a:prstGeom>
              <a:noFill/>
              <a:ln w="9525">
                <a:noFill/>
                <a:miter lim="800000"/>
                <a:headEnd/>
                <a:tailEnd/>
              </a:ln>
            </p:spPr>
            <p:txBody>
              <a:bodyPr>
                <a:spAutoFit/>
              </a:bodyPr>
              <a:lstStyle/>
              <a:p>
                <a:r>
                  <a:rPr lang="en-US" sz="2400">
                    <a:solidFill>
                      <a:srgbClr val="000000"/>
                    </a:solidFill>
                  </a:rPr>
                  <a:t>-1</a:t>
                </a:r>
              </a:p>
            </p:txBody>
          </p:sp>
          <p:sp>
            <p:nvSpPr>
              <p:cNvPr id="100401" name="TextBox 4"/>
              <p:cNvSpPr txBox="1">
                <a:spLocks noChangeArrowheads="1"/>
              </p:cNvSpPr>
              <p:nvPr/>
            </p:nvSpPr>
            <p:spPr bwMode="auto">
              <a:xfrm>
                <a:off x="3797300" y="2717799"/>
                <a:ext cx="355600" cy="385666"/>
              </a:xfrm>
              <a:prstGeom prst="rect">
                <a:avLst/>
              </a:prstGeom>
              <a:noFill/>
              <a:ln w="9525">
                <a:noFill/>
                <a:miter lim="800000"/>
                <a:headEnd/>
                <a:tailEnd/>
              </a:ln>
            </p:spPr>
            <p:txBody>
              <a:bodyPr>
                <a:spAutoFit/>
              </a:bodyPr>
              <a:lstStyle/>
              <a:p>
                <a:r>
                  <a:rPr lang="en-US" sz="2400">
                    <a:solidFill>
                      <a:srgbClr val="000000"/>
                    </a:solidFill>
                  </a:rPr>
                  <a:t>0</a:t>
                </a:r>
              </a:p>
            </p:txBody>
          </p:sp>
          <p:sp>
            <p:nvSpPr>
              <p:cNvPr id="100402" name="TextBox 5"/>
              <p:cNvSpPr txBox="1">
                <a:spLocks noChangeArrowheads="1"/>
              </p:cNvSpPr>
              <p:nvPr/>
            </p:nvSpPr>
            <p:spPr bwMode="auto">
              <a:xfrm>
                <a:off x="2565400" y="2705099"/>
                <a:ext cx="304800" cy="694198"/>
              </a:xfrm>
              <a:prstGeom prst="rect">
                <a:avLst/>
              </a:prstGeom>
              <a:noFill/>
              <a:ln w="9525">
                <a:noFill/>
                <a:miter lim="800000"/>
                <a:headEnd/>
                <a:tailEnd/>
              </a:ln>
            </p:spPr>
            <p:txBody>
              <a:bodyPr>
                <a:spAutoFit/>
              </a:bodyPr>
              <a:lstStyle/>
              <a:p>
                <a:r>
                  <a:rPr lang="en-US" sz="2400">
                    <a:solidFill>
                      <a:srgbClr val="000000"/>
                    </a:solidFill>
                  </a:rPr>
                  <a:t>-2</a:t>
                </a:r>
              </a:p>
            </p:txBody>
          </p:sp>
          <p:sp>
            <p:nvSpPr>
              <p:cNvPr id="100403" name="TextBox 6"/>
              <p:cNvSpPr txBox="1">
                <a:spLocks noChangeArrowheads="1"/>
              </p:cNvSpPr>
              <p:nvPr/>
            </p:nvSpPr>
            <p:spPr bwMode="auto">
              <a:xfrm>
                <a:off x="1981200" y="2705099"/>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100404" name="TextBox 7"/>
              <p:cNvSpPr txBox="1">
                <a:spLocks noChangeArrowheads="1"/>
              </p:cNvSpPr>
              <p:nvPr/>
            </p:nvSpPr>
            <p:spPr bwMode="auto">
              <a:xfrm>
                <a:off x="1409700" y="2705099"/>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100405" name="TextBox 8"/>
              <p:cNvSpPr txBox="1">
                <a:spLocks noChangeArrowheads="1"/>
              </p:cNvSpPr>
              <p:nvPr/>
            </p:nvSpPr>
            <p:spPr bwMode="auto">
              <a:xfrm>
                <a:off x="863600" y="2705099"/>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sp>
            <p:nvSpPr>
              <p:cNvPr id="100406" name="TextBox 9"/>
              <p:cNvSpPr txBox="1">
                <a:spLocks noChangeArrowheads="1"/>
              </p:cNvSpPr>
              <p:nvPr/>
            </p:nvSpPr>
            <p:spPr bwMode="auto">
              <a:xfrm>
                <a:off x="4368800" y="2705099"/>
                <a:ext cx="406400" cy="385666"/>
              </a:xfrm>
              <a:prstGeom prst="rect">
                <a:avLst/>
              </a:prstGeom>
              <a:noFill/>
              <a:ln w="9525">
                <a:noFill/>
                <a:miter lim="800000"/>
                <a:headEnd/>
                <a:tailEnd/>
              </a:ln>
            </p:spPr>
            <p:txBody>
              <a:bodyPr>
                <a:spAutoFit/>
              </a:bodyPr>
              <a:lstStyle/>
              <a:p>
                <a:r>
                  <a:rPr lang="en-US" sz="2400">
                    <a:solidFill>
                      <a:srgbClr val="000000"/>
                    </a:solidFill>
                  </a:rPr>
                  <a:t>1</a:t>
                </a:r>
              </a:p>
            </p:txBody>
          </p:sp>
          <p:sp>
            <p:nvSpPr>
              <p:cNvPr id="100407" name="TextBox 10"/>
              <p:cNvSpPr txBox="1">
                <a:spLocks noChangeArrowheads="1"/>
              </p:cNvSpPr>
              <p:nvPr/>
            </p:nvSpPr>
            <p:spPr bwMode="auto">
              <a:xfrm>
                <a:off x="4953000" y="2705099"/>
                <a:ext cx="304800" cy="385666"/>
              </a:xfrm>
              <a:prstGeom prst="rect">
                <a:avLst/>
              </a:prstGeom>
              <a:noFill/>
              <a:ln w="9525">
                <a:noFill/>
                <a:miter lim="800000"/>
                <a:headEnd/>
                <a:tailEnd/>
              </a:ln>
            </p:spPr>
            <p:txBody>
              <a:bodyPr>
                <a:spAutoFit/>
              </a:bodyPr>
              <a:lstStyle/>
              <a:p>
                <a:r>
                  <a:rPr lang="en-US" sz="2400">
                    <a:solidFill>
                      <a:srgbClr val="000000"/>
                    </a:solidFill>
                  </a:rPr>
                  <a:t>2</a:t>
                </a:r>
              </a:p>
            </p:txBody>
          </p:sp>
          <p:sp>
            <p:nvSpPr>
              <p:cNvPr id="100408" name="TextBox 11"/>
              <p:cNvSpPr txBox="1">
                <a:spLocks noChangeArrowheads="1"/>
              </p:cNvSpPr>
              <p:nvPr/>
            </p:nvSpPr>
            <p:spPr bwMode="auto">
              <a:xfrm>
                <a:off x="5486400" y="2717799"/>
                <a:ext cx="431800" cy="385666"/>
              </a:xfrm>
              <a:prstGeom prst="rect">
                <a:avLst/>
              </a:prstGeom>
              <a:noFill/>
              <a:ln w="9525">
                <a:noFill/>
                <a:miter lim="800000"/>
                <a:headEnd/>
                <a:tailEnd/>
              </a:ln>
            </p:spPr>
            <p:txBody>
              <a:bodyPr>
                <a:spAutoFit/>
              </a:bodyPr>
              <a:lstStyle/>
              <a:p>
                <a:r>
                  <a:rPr lang="en-US" sz="2400">
                    <a:solidFill>
                      <a:srgbClr val="000000"/>
                    </a:solidFill>
                  </a:rPr>
                  <a:t>3</a:t>
                </a:r>
              </a:p>
            </p:txBody>
          </p:sp>
          <p:sp>
            <p:nvSpPr>
              <p:cNvPr id="100409" name="TextBox 12"/>
              <p:cNvSpPr txBox="1">
                <a:spLocks noChangeArrowheads="1"/>
              </p:cNvSpPr>
              <p:nvPr/>
            </p:nvSpPr>
            <p:spPr bwMode="auto">
              <a:xfrm>
                <a:off x="6057900" y="2717799"/>
                <a:ext cx="431800" cy="385666"/>
              </a:xfrm>
              <a:prstGeom prst="rect">
                <a:avLst/>
              </a:prstGeom>
              <a:noFill/>
              <a:ln w="9525">
                <a:noFill/>
                <a:miter lim="800000"/>
                <a:headEnd/>
                <a:tailEnd/>
              </a:ln>
            </p:spPr>
            <p:txBody>
              <a:bodyPr>
                <a:spAutoFit/>
              </a:bodyPr>
              <a:lstStyle/>
              <a:p>
                <a:r>
                  <a:rPr lang="en-US" sz="2400">
                    <a:solidFill>
                      <a:srgbClr val="000000"/>
                    </a:solidFill>
                  </a:rPr>
                  <a:t>4</a:t>
                </a:r>
              </a:p>
            </p:txBody>
          </p:sp>
          <p:sp>
            <p:nvSpPr>
              <p:cNvPr id="100410" name="TextBox 13"/>
              <p:cNvSpPr txBox="1">
                <a:spLocks noChangeArrowheads="1"/>
              </p:cNvSpPr>
              <p:nvPr/>
            </p:nvSpPr>
            <p:spPr bwMode="auto">
              <a:xfrm>
                <a:off x="6642100" y="2705099"/>
                <a:ext cx="431800" cy="385666"/>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100411" name="Group 19"/>
              <p:cNvGrpSpPr>
                <a:grpSpLocks/>
              </p:cNvGrpSpPr>
              <p:nvPr/>
            </p:nvGrpSpPr>
            <p:grpSpPr bwMode="auto">
              <a:xfrm>
                <a:off x="452247" y="2380614"/>
                <a:ext cx="6918198" cy="351538"/>
                <a:chOff x="452247" y="2380614"/>
                <a:chExt cx="6918198" cy="351538"/>
              </a:xfrm>
            </p:grpSpPr>
            <p:sp>
              <p:nvSpPr>
                <p:cNvPr id="15" name="Freeform 14"/>
                <p:cNvSpPr/>
                <p:nvPr/>
              </p:nvSpPr>
              <p:spPr>
                <a:xfrm>
                  <a:off x="462476" y="2549038"/>
                  <a:ext cx="6906507" cy="13262"/>
                </a:xfrm>
                <a:custGeom>
                  <a:avLst/>
                  <a:gdLst/>
                  <a:ahLst/>
                  <a:cxnLst/>
                  <a:rect l="0" t="0" r="0" b="0"/>
                  <a:pathLst>
                    <a:path w="6907150" h="13210">
                      <a:moveTo>
                        <a:pt x="0" y="13209"/>
                      </a:moveTo>
                      <a:lnTo>
                        <a:pt x="0" y="0"/>
                      </a:lnTo>
                      <a:lnTo>
                        <a:pt x="6907149" y="0"/>
                      </a:lnTo>
                      <a:lnTo>
                        <a:pt x="6907149" y="1320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6" name="Freeform 15"/>
                <p:cNvSpPr/>
                <p:nvPr/>
              </p:nvSpPr>
              <p:spPr>
                <a:xfrm>
                  <a:off x="452247" y="2380614"/>
                  <a:ext cx="200209" cy="184337"/>
                </a:xfrm>
                <a:custGeom>
                  <a:avLst/>
                  <a:gdLst/>
                  <a:ahLst/>
                  <a:cxnLst/>
                  <a:rect l="0" t="0" r="0" b="0"/>
                  <a:pathLst>
                    <a:path w="199517" h="183770">
                      <a:moveTo>
                        <a:pt x="9651" y="183769"/>
                      </a:moveTo>
                      <a:lnTo>
                        <a:pt x="0" y="174499"/>
                      </a:lnTo>
                      <a:lnTo>
                        <a:pt x="189737" y="0"/>
                      </a:lnTo>
                      <a:lnTo>
                        <a:pt x="199516" y="927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7" name="Freeform 16"/>
                <p:cNvSpPr/>
                <p:nvPr/>
              </p:nvSpPr>
              <p:spPr>
                <a:xfrm>
                  <a:off x="455170" y="2547711"/>
                  <a:ext cx="198748" cy="184337"/>
                </a:xfrm>
                <a:custGeom>
                  <a:avLst/>
                  <a:gdLst/>
                  <a:ahLst/>
                  <a:cxnLst/>
                  <a:rect l="0" t="0" r="0" b="0"/>
                  <a:pathLst>
                    <a:path w="199390" h="183644">
                      <a:moveTo>
                        <a:pt x="0" y="9144"/>
                      </a:moveTo>
                      <a:lnTo>
                        <a:pt x="9652" y="0"/>
                      </a:lnTo>
                      <a:lnTo>
                        <a:pt x="199389" y="174372"/>
                      </a:lnTo>
                      <a:lnTo>
                        <a:pt x="189738" y="18364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8" name="Freeform 17"/>
                <p:cNvSpPr/>
                <p:nvPr/>
              </p:nvSpPr>
              <p:spPr>
                <a:xfrm>
                  <a:off x="7170235" y="2381941"/>
                  <a:ext cx="200210" cy="183011"/>
                </a:xfrm>
                <a:custGeom>
                  <a:avLst/>
                  <a:gdLst/>
                  <a:ahLst/>
                  <a:cxnLst/>
                  <a:rect l="0" t="0" r="0" b="0"/>
                  <a:pathLst>
                    <a:path w="199517" h="183644">
                      <a:moveTo>
                        <a:pt x="199516" y="174372"/>
                      </a:moveTo>
                      <a:lnTo>
                        <a:pt x="189865" y="183643"/>
                      </a:lnTo>
                      <a:lnTo>
                        <a:pt x="0" y="9272"/>
                      </a:lnTo>
                      <a:lnTo>
                        <a:pt x="9652"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9" name="Freeform 18"/>
                <p:cNvSpPr/>
                <p:nvPr/>
              </p:nvSpPr>
              <p:spPr>
                <a:xfrm>
                  <a:off x="7168774" y="2549038"/>
                  <a:ext cx="198748" cy="183011"/>
                </a:xfrm>
                <a:custGeom>
                  <a:avLst/>
                  <a:gdLst/>
                  <a:ahLst/>
                  <a:cxnLst/>
                  <a:rect l="0" t="0" r="0" b="0"/>
                  <a:pathLst>
                    <a:path w="199519" h="183644">
                      <a:moveTo>
                        <a:pt x="189865" y="0"/>
                      </a:moveTo>
                      <a:lnTo>
                        <a:pt x="199518" y="9271"/>
                      </a:lnTo>
                      <a:lnTo>
                        <a:pt x="9652" y="183643"/>
                      </a:lnTo>
                      <a:lnTo>
                        <a:pt x="0" y="174371"/>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21" name="Freeform 20"/>
              <p:cNvSpPr/>
              <p:nvPr/>
            </p:nvSpPr>
            <p:spPr>
              <a:xfrm>
                <a:off x="6753740" y="2413769"/>
                <a:ext cx="14614" cy="266559"/>
              </a:xfrm>
              <a:custGeom>
                <a:avLst/>
                <a:gdLst/>
                <a:ahLst/>
                <a:cxnLst/>
                <a:rect l="0" t="0" r="0" b="0"/>
                <a:pathLst>
                  <a:path w="15114" h="266955">
                    <a:moveTo>
                      <a:pt x="0" y="0"/>
                    </a:moveTo>
                    <a:lnTo>
                      <a:pt x="15113" y="0"/>
                    </a:lnTo>
                    <a:lnTo>
                      <a:pt x="15113"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2" name="Freeform 21"/>
              <p:cNvSpPr/>
              <p:nvPr/>
            </p:nvSpPr>
            <p:spPr>
              <a:xfrm>
                <a:off x="6192568" y="2413769"/>
                <a:ext cx="14614" cy="266559"/>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3" name="Freeform 22"/>
              <p:cNvSpPr/>
              <p:nvPr/>
            </p:nvSpPr>
            <p:spPr>
              <a:xfrm>
                <a:off x="5596323" y="2413769"/>
                <a:ext cx="16075" cy="266559"/>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4" name="Freeform 23"/>
              <p:cNvSpPr/>
              <p:nvPr/>
            </p:nvSpPr>
            <p:spPr>
              <a:xfrm>
                <a:off x="5035151" y="2413769"/>
                <a:ext cx="14614" cy="266559"/>
              </a:xfrm>
              <a:custGeom>
                <a:avLst/>
                <a:gdLst/>
                <a:ahLst/>
                <a:cxnLst/>
                <a:rect l="0" t="0" r="0" b="0"/>
                <a:pathLst>
                  <a:path w="15241" h="266955">
                    <a:moveTo>
                      <a:pt x="0" y="0"/>
                    </a:moveTo>
                    <a:lnTo>
                      <a:pt x="15240" y="0"/>
                    </a:lnTo>
                    <a:lnTo>
                      <a:pt x="15240"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5" name="Freeform 24"/>
              <p:cNvSpPr/>
              <p:nvPr/>
            </p:nvSpPr>
            <p:spPr>
              <a:xfrm>
                <a:off x="4473979" y="2413769"/>
                <a:ext cx="14614" cy="266559"/>
              </a:xfrm>
              <a:custGeom>
                <a:avLst/>
                <a:gdLst/>
                <a:ahLst/>
                <a:cxnLst/>
                <a:rect l="0" t="0" r="0" b="0"/>
                <a:pathLst>
                  <a:path w="15242" h="266955">
                    <a:moveTo>
                      <a:pt x="0" y="0"/>
                    </a:moveTo>
                    <a:lnTo>
                      <a:pt x="15241" y="0"/>
                    </a:lnTo>
                    <a:lnTo>
                      <a:pt x="15241"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6" name="Freeform 25"/>
              <p:cNvSpPr/>
              <p:nvPr/>
            </p:nvSpPr>
            <p:spPr>
              <a:xfrm>
                <a:off x="3304871" y="2424378"/>
                <a:ext cx="16075" cy="266559"/>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7" name="Freeform 26"/>
              <p:cNvSpPr/>
              <p:nvPr/>
            </p:nvSpPr>
            <p:spPr>
              <a:xfrm>
                <a:off x="2743699" y="2424378"/>
                <a:ext cx="14614" cy="266559"/>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8" name="Freeform 27"/>
              <p:cNvSpPr/>
              <p:nvPr/>
            </p:nvSpPr>
            <p:spPr>
              <a:xfrm>
                <a:off x="2147454" y="2424378"/>
                <a:ext cx="16075" cy="266559"/>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29" name="Freeform 28"/>
              <p:cNvSpPr/>
              <p:nvPr/>
            </p:nvSpPr>
            <p:spPr>
              <a:xfrm>
                <a:off x="1586282" y="2424378"/>
                <a:ext cx="16075" cy="266559"/>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0" name="Freeform 29"/>
              <p:cNvSpPr/>
              <p:nvPr/>
            </p:nvSpPr>
            <p:spPr>
              <a:xfrm>
                <a:off x="1025110" y="2424378"/>
                <a:ext cx="14614" cy="266559"/>
              </a:xfrm>
              <a:custGeom>
                <a:avLst/>
                <a:gdLst/>
                <a:ahLst/>
                <a:cxnLst/>
                <a:rect l="0" t="0" r="0" b="0"/>
                <a:pathLst>
                  <a:path w="15240" h="266954">
                    <a:moveTo>
                      <a:pt x="0" y="0"/>
                    </a:moveTo>
                    <a:lnTo>
                      <a:pt x="15239" y="0"/>
                    </a:lnTo>
                    <a:lnTo>
                      <a:pt x="15239"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31" name="Freeform 30"/>
              <p:cNvSpPr/>
              <p:nvPr/>
            </p:nvSpPr>
            <p:spPr>
              <a:xfrm>
                <a:off x="3889425" y="2413769"/>
                <a:ext cx="14614" cy="266559"/>
              </a:xfrm>
              <a:custGeom>
                <a:avLst/>
                <a:gdLst/>
                <a:ahLst/>
                <a:cxnLst/>
                <a:rect l="0" t="0" r="0" b="0"/>
                <a:pathLst>
                  <a:path w="15240" h="266955">
                    <a:moveTo>
                      <a:pt x="0" y="0"/>
                    </a:moveTo>
                    <a:lnTo>
                      <a:pt x="15239" y="0"/>
                    </a:lnTo>
                    <a:lnTo>
                      <a:pt x="15239" y="266954"/>
                    </a:lnTo>
                    <a:lnTo>
                      <a:pt x="0" y="26695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grpSp>
          <p:nvGrpSpPr>
            <p:cNvPr id="100397" name="Group 34"/>
            <p:cNvGrpSpPr>
              <a:grpSpLocks/>
            </p:cNvGrpSpPr>
            <p:nvPr/>
          </p:nvGrpSpPr>
          <p:grpSpPr bwMode="auto">
            <a:xfrm flipH="1">
              <a:off x="4178300" y="2438400"/>
              <a:ext cx="2679700" cy="195326"/>
              <a:chOff x="4178300" y="2438400"/>
              <a:chExt cx="2679700" cy="195326"/>
            </a:xfrm>
          </p:grpSpPr>
          <p:sp>
            <p:nvSpPr>
              <p:cNvPr id="33" name="Oval 32"/>
              <p:cNvSpPr/>
              <p:nvPr/>
            </p:nvSpPr>
            <p:spPr>
              <a:xfrm>
                <a:off x="4178802" y="2438966"/>
                <a:ext cx="195826" cy="194947"/>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cxnSp>
            <p:nvCxnSpPr>
              <p:cNvPr id="34" name="Straight Connector 33"/>
              <p:cNvCxnSpPr/>
              <p:nvPr/>
            </p:nvCxnSpPr>
            <p:spPr>
              <a:xfrm>
                <a:off x="4368782" y="2553016"/>
                <a:ext cx="2488739"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grpSp>
      <p:grpSp>
        <p:nvGrpSpPr>
          <p:cNvPr id="100357" name="Group 67"/>
          <p:cNvGrpSpPr>
            <a:grpSpLocks/>
          </p:cNvGrpSpPr>
          <p:nvPr/>
        </p:nvGrpSpPr>
        <p:grpSpPr bwMode="auto">
          <a:xfrm>
            <a:off x="1012197" y="6546657"/>
            <a:ext cx="7515225" cy="1219427"/>
            <a:chOff x="419100" y="4780915"/>
            <a:chExt cx="6918198" cy="1018684"/>
          </a:xfrm>
        </p:grpSpPr>
        <p:grpSp>
          <p:nvGrpSpPr>
            <p:cNvPr id="100365" name="Group 64"/>
            <p:cNvGrpSpPr>
              <a:grpSpLocks/>
            </p:cNvGrpSpPr>
            <p:nvPr/>
          </p:nvGrpSpPr>
          <p:grpSpPr bwMode="auto">
            <a:xfrm>
              <a:off x="419100" y="4780915"/>
              <a:ext cx="6918198" cy="1018684"/>
              <a:chOff x="419100" y="4780915"/>
              <a:chExt cx="6918198" cy="1018684"/>
            </a:xfrm>
          </p:grpSpPr>
          <p:sp>
            <p:nvSpPr>
              <p:cNvPr id="100368" name="TextBox 36"/>
              <p:cNvSpPr txBox="1">
                <a:spLocks noChangeArrowheads="1"/>
              </p:cNvSpPr>
              <p:nvPr/>
            </p:nvSpPr>
            <p:spPr bwMode="auto">
              <a:xfrm>
                <a:off x="3086100" y="5105400"/>
                <a:ext cx="406400" cy="694197"/>
              </a:xfrm>
              <a:prstGeom prst="rect">
                <a:avLst/>
              </a:prstGeom>
              <a:noFill/>
              <a:ln w="9525">
                <a:noFill/>
                <a:miter lim="800000"/>
                <a:headEnd/>
                <a:tailEnd/>
              </a:ln>
            </p:spPr>
            <p:txBody>
              <a:bodyPr>
                <a:spAutoFit/>
              </a:bodyPr>
              <a:lstStyle/>
              <a:p>
                <a:r>
                  <a:rPr lang="en-US" sz="2400">
                    <a:solidFill>
                      <a:srgbClr val="000000"/>
                    </a:solidFill>
                  </a:rPr>
                  <a:t>-1</a:t>
                </a:r>
              </a:p>
            </p:txBody>
          </p:sp>
          <p:sp>
            <p:nvSpPr>
              <p:cNvPr id="100369" name="TextBox 37"/>
              <p:cNvSpPr txBox="1">
                <a:spLocks noChangeArrowheads="1"/>
              </p:cNvSpPr>
              <p:nvPr/>
            </p:nvSpPr>
            <p:spPr bwMode="auto">
              <a:xfrm>
                <a:off x="3759200" y="5118102"/>
                <a:ext cx="355600" cy="385665"/>
              </a:xfrm>
              <a:prstGeom prst="rect">
                <a:avLst/>
              </a:prstGeom>
              <a:noFill/>
              <a:ln w="9525">
                <a:noFill/>
                <a:miter lim="800000"/>
                <a:headEnd/>
                <a:tailEnd/>
              </a:ln>
            </p:spPr>
            <p:txBody>
              <a:bodyPr>
                <a:spAutoFit/>
              </a:bodyPr>
              <a:lstStyle/>
              <a:p>
                <a:r>
                  <a:rPr lang="en-US" sz="2400">
                    <a:solidFill>
                      <a:srgbClr val="000000"/>
                    </a:solidFill>
                  </a:rPr>
                  <a:t>0</a:t>
                </a:r>
              </a:p>
            </p:txBody>
          </p:sp>
          <p:sp>
            <p:nvSpPr>
              <p:cNvPr id="100370" name="TextBox 38"/>
              <p:cNvSpPr txBox="1">
                <a:spLocks noChangeArrowheads="1"/>
              </p:cNvSpPr>
              <p:nvPr/>
            </p:nvSpPr>
            <p:spPr bwMode="auto">
              <a:xfrm>
                <a:off x="2527300" y="5105402"/>
                <a:ext cx="304800" cy="694197"/>
              </a:xfrm>
              <a:prstGeom prst="rect">
                <a:avLst/>
              </a:prstGeom>
              <a:noFill/>
              <a:ln w="9525">
                <a:noFill/>
                <a:miter lim="800000"/>
                <a:headEnd/>
                <a:tailEnd/>
              </a:ln>
            </p:spPr>
            <p:txBody>
              <a:bodyPr>
                <a:spAutoFit/>
              </a:bodyPr>
              <a:lstStyle/>
              <a:p>
                <a:r>
                  <a:rPr lang="en-US" sz="2400">
                    <a:solidFill>
                      <a:srgbClr val="000000"/>
                    </a:solidFill>
                  </a:rPr>
                  <a:t>-2</a:t>
                </a:r>
              </a:p>
            </p:txBody>
          </p:sp>
          <p:sp>
            <p:nvSpPr>
              <p:cNvPr id="100371" name="TextBox 39"/>
              <p:cNvSpPr txBox="1">
                <a:spLocks noChangeArrowheads="1"/>
              </p:cNvSpPr>
              <p:nvPr/>
            </p:nvSpPr>
            <p:spPr bwMode="auto">
              <a:xfrm>
                <a:off x="1943100" y="5105404"/>
                <a:ext cx="431800" cy="385665"/>
              </a:xfrm>
              <a:prstGeom prst="rect">
                <a:avLst/>
              </a:prstGeom>
              <a:noFill/>
              <a:ln w="9525">
                <a:noFill/>
                <a:miter lim="800000"/>
                <a:headEnd/>
                <a:tailEnd/>
              </a:ln>
            </p:spPr>
            <p:txBody>
              <a:bodyPr>
                <a:spAutoFit/>
              </a:bodyPr>
              <a:lstStyle/>
              <a:p>
                <a:r>
                  <a:rPr lang="en-US" sz="2400">
                    <a:solidFill>
                      <a:srgbClr val="000000"/>
                    </a:solidFill>
                  </a:rPr>
                  <a:t>-3</a:t>
                </a:r>
              </a:p>
            </p:txBody>
          </p:sp>
          <p:sp>
            <p:nvSpPr>
              <p:cNvPr id="100372" name="TextBox 40"/>
              <p:cNvSpPr txBox="1">
                <a:spLocks noChangeArrowheads="1"/>
              </p:cNvSpPr>
              <p:nvPr/>
            </p:nvSpPr>
            <p:spPr bwMode="auto">
              <a:xfrm>
                <a:off x="1371600" y="5105404"/>
                <a:ext cx="431800" cy="385665"/>
              </a:xfrm>
              <a:prstGeom prst="rect">
                <a:avLst/>
              </a:prstGeom>
              <a:noFill/>
              <a:ln w="9525">
                <a:noFill/>
                <a:miter lim="800000"/>
                <a:headEnd/>
                <a:tailEnd/>
              </a:ln>
            </p:spPr>
            <p:txBody>
              <a:bodyPr>
                <a:spAutoFit/>
              </a:bodyPr>
              <a:lstStyle/>
              <a:p>
                <a:r>
                  <a:rPr lang="en-US" sz="2400">
                    <a:solidFill>
                      <a:srgbClr val="000000"/>
                    </a:solidFill>
                  </a:rPr>
                  <a:t>-4</a:t>
                </a:r>
              </a:p>
            </p:txBody>
          </p:sp>
          <p:sp>
            <p:nvSpPr>
              <p:cNvPr id="100373" name="TextBox 41"/>
              <p:cNvSpPr txBox="1">
                <a:spLocks noChangeArrowheads="1"/>
              </p:cNvSpPr>
              <p:nvPr/>
            </p:nvSpPr>
            <p:spPr bwMode="auto">
              <a:xfrm>
                <a:off x="825500" y="5105404"/>
                <a:ext cx="431800" cy="385665"/>
              </a:xfrm>
              <a:prstGeom prst="rect">
                <a:avLst/>
              </a:prstGeom>
              <a:noFill/>
              <a:ln w="9525">
                <a:noFill/>
                <a:miter lim="800000"/>
                <a:headEnd/>
                <a:tailEnd/>
              </a:ln>
            </p:spPr>
            <p:txBody>
              <a:bodyPr>
                <a:spAutoFit/>
              </a:bodyPr>
              <a:lstStyle/>
              <a:p>
                <a:r>
                  <a:rPr lang="en-US" sz="2400">
                    <a:solidFill>
                      <a:srgbClr val="000000"/>
                    </a:solidFill>
                  </a:rPr>
                  <a:t>-5</a:t>
                </a:r>
              </a:p>
            </p:txBody>
          </p:sp>
          <p:sp>
            <p:nvSpPr>
              <p:cNvPr id="100374" name="TextBox 42"/>
              <p:cNvSpPr txBox="1">
                <a:spLocks noChangeArrowheads="1"/>
              </p:cNvSpPr>
              <p:nvPr/>
            </p:nvSpPr>
            <p:spPr bwMode="auto">
              <a:xfrm>
                <a:off x="4330700" y="5105404"/>
                <a:ext cx="406400" cy="385665"/>
              </a:xfrm>
              <a:prstGeom prst="rect">
                <a:avLst/>
              </a:prstGeom>
              <a:noFill/>
              <a:ln w="9525">
                <a:noFill/>
                <a:miter lim="800000"/>
                <a:headEnd/>
                <a:tailEnd/>
              </a:ln>
            </p:spPr>
            <p:txBody>
              <a:bodyPr>
                <a:spAutoFit/>
              </a:bodyPr>
              <a:lstStyle/>
              <a:p>
                <a:r>
                  <a:rPr lang="en-US" sz="2400">
                    <a:solidFill>
                      <a:srgbClr val="000000"/>
                    </a:solidFill>
                  </a:rPr>
                  <a:t>1</a:t>
                </a:r>
              </a:p>
            </p:txBody>
          </p:sp>
          <p:sp>
            <p:nvSpPr>
              <p:cNvPr id="100375" name="TextBox 43"/>
              <p:cNvSpPr txBox="1">
                <a:spLocks noChangeArrowheads="1"/>
              </p:cNvSpPr>
              <p:nvPr/>
            </p:nvSpPr>
            <p:spPr bwMode="auto">
              <a:xfrm>
                <a:off x="4914900" y="5105404"/>
                <a:ext cx="304800" cy="385665"/>
              </a:xfrm>
              <a:prstGeom prst="rect">
                <a:avLst/>
              </a:prstGeom>
              <a:noFill/>
              <a:ln w="9525">
                <a:noFill/>
                <a:miter lim="800000"/>
                <a:headEnd/>
                <a:tailEnd/>
              </a:ln>
            </p:spPr>
            <p:txBody>
              <a:bodyPr>
                <a:spAutoFit/>
              </a:bodyPr>
              <a:lstStyle/>
              <a:p>
                <a:r>
                  <a:rPr lang="en-US" sz="2400">
                    <a:solidFill>
                      <a:srgbClr val="000000"/>
                    </a:solidFill>
                  </a:rPr>
                  <a:t>2</a:t>
                </a:r>
              </a:p>
            </p:txBody>
          </p:sp>
          <p:sp>
            <p:nvSpPr>
              <p:cNvPr id="100376" name="TextBox 44"/>
              <p:cNvSpPr txBox="1">
                <a:spLocks noChangeArrowheads="1"/>
              </p:cNvSpPr>
              <p:nvPr/>
            </p:nvSpPr>
            <p:spPr bwMode="auto">
              <a:xfrm>
                <a:off x="5448300" y="5118103"/>
                <a:ext cx="431800" cy="385665"/>
              </a:xfrm>
              <a:prstGeom prst="rect">
                <a:avLst/>
              </a:prstGeom>
              <a:noFill/>
              <a:ln w="9525">
                <a:noFill/>
                <a:miter lim="800000"/>
                <a:headEnd/>
                <a:tailEnd/>
              </a:ln>
            </p:spPr>
            <p:txBody>
              <a:bodyPr>
                <a:spAutoFit/>
              </a:bodyPr>
              <a:lstStyle/>
              <a:p>
                <a:r>
                  <a:rPr lang="en-US" sz="2400">
                    <a:solidFill>
                      <a:srgbClr val="000000"/>
                    </a:solidFill>
                  </a:rPr>
                  <a:t>3</a:t>
                </a:r>
              </a:p>
            </p:txBody>
          </p:sp>
          <p:sp>
            <p:nvSpPr>
              <p:cNvPr id="100377" name="TextBox 45"/>
              <p:cNvSpPr txBox="1">
                <a:spLocks noChangeArrowheads="1"/>
              </p:cNvSpPr>
              <p:nvPr/>
            </p:nvSpPr>
            <p:spPr bwMode="auto">
              <a:xfrm>
                <a:off x="6019800" y="5118103"/>
                <a:ext cx="431800" cy="385665"/>
              </a:xfrm>
              <a:prstGeom prst="rect">
                <a:avLst/>
              </a:prstGeom>
              <a:noFill/>
              <a:ln w="9525">
                <a:noFill/>
                <a:miter lim="800000"/>
                <a:headEnd/>
                <a:tailEnd/>
              </a:ln>
            </p:spPr>
            <p:txBody>
              <a:bodyPr>
                <a:spAutoFit/>
              </a:bodyPr>
              <a:lstStyle/>
              <a:p>
                <a:r>
                  <a:rPr lang="en-US" sz="2400">
                    <a:solidFill>
                      <a:srgbClr val="000000"/>
                    </a:solidFill>
                  </a:rPr>
                  <a:t>4</a:t>
                </a:r>
              </a:p>
            </p:txBody>
          </p:sp>
          <p:sp>
            <p:nvSpPr>
              <p:cNvPr id="100378" name="TextBox 46"/>
              <p:cNvSpPr txBox="1">
                <a:spLocks noChangeArrowheads="1"/>
              </p:cNvSpPr>
              <p:nvPr/>
            </p:nvSpPr>
            <p:spPr bwMode="auto">
              <a:xfrm>
                <a:off x="6604000" y="5105405"/>
                <a:ext cx="431800" cy="385665"/>
              </a:xfrm>
              <a:prstGeom prst="rect">
                <a:avLst/>
              </a:prstGeom>
              <a:noFill/>
              <a:ln w="9525">
                <a:noFill/>
                <a:miter lim="800000"/>
                <a:headEnd/>
                <a:tailEnd/>
              </a:ln>
            </p:spPr>
            <p:txBody>
              <a:bodyPr>
                <a:spAutoFit/>
              </a:bodyPr>
              <a:lstStyle/>
              <a:p>
                <a:r>
                  <a:rPr lang="en-US" sz="2400">
                    <a:solidFill>
                      <a:srgbClr val="000000"/>
                    </a:solidFill>
                  </a:rPr>
                  <a:t>5</a:t>
                </a:r>
              </a:p>
            </p:txBody>
          </p:sp>
          <p:grpSp>
            <p:nvGrpSpPr>
              <p:cNvPr id="100379" name="Group 52"/>
              <p:cNvGrpSpPr>
                <a:grpSpLocks/>
              </p:cNvGrpSpPr>
              <p:nvPr/>
            </p:nvGrpSpPr>
            <p:grpSpPr bwMode="auto">
              <a:xfrm>
                <a:off x="419100" y="4780915"/>
                <a:ext cx="6918198" cy="351537"/>
                <a:chOff x="419100" y="4780915"/>
                <a:chExt cx="6918198" cy="351537"/>
              </a:xfrm>
            </p:grpSpPr>
            <p:sp>
              <p:nvSpPr>
                <p:cNvPr id="48" name="Freeform 47"/>
                <p:cNvSpPr/>
                <p:nvPr/>
              </p:nvSpPr>
              <p:spPr>
                <a:xfrm>
                  <a:off x="429329" y="4949338"/>
                  <a:ext cx="6906507" cy="13262"/>
                </a:xfrm>
                <a:custGeom>
                  <a:avLst/>
                  <a:gdLst/>
                  <a:ahLst/>
                  <a:cxnLst/>
                  <a:rect l="0" t="0" r="0" b="0"/>
                  <a:pathLst>
                    <a:path w="6907151" h="13208">
                      <a:moveTo>
                        <a:pt x="0" y="13207"/>
                      </a:moveTo>
                      <a:lnTo>
                        <a:pt x="0" y="0"/>
                      </a:lnTo>
                      <a:lnTo>
                        <a:pt x="6907150" y="0"/>
                      </a:lnTo>
                      <a:lnTo>
                        <a:pt x="6907150" y="1320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49" name="Freeform 48"/>
                <p:cNvSpPr/>
                <p:nvPr/>
              </p:nvSpPr>
              <p:spPr>
                <a:xfrm>
                  <a:off x="419100" y="4780915"/>
                  <a:ext cx="200209" cy="184337"/>
                </a:xfrm>
                <a:custGeom>
                  <a:avLst/>
                  <a:gdLst/>
                  <a:ahLst/>
                  <a:cxnLst/>
                  <a:rect l="0" t="0" r="0" b="0"/>
                  <a:pathLst>
                    <a:path w="199517" h="183770">
                      <a:moveTo>
                        <a:pt x="9651" y="183769"/>
                      </a:moveTo>
                      <a:lnTo>
                        <a:pt x="0" y="174498"/>
                      </a:lnTo>
                      <a:lnTo>
                        <a:pt x="189737" y="0"/>
                      </a:lnTo>
                      <a:lnTo>
                        <a:pt x="199516" y="927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0" name="Freeform 49"/>
                <p:cNvSpPr/>
                <p:nvPr/>
              </p:nvSpPr>
              <p:spPr>
                <a:xfrm>
                  <a:off x="422023" y="4948011"/>
                  <a:ext cx="198748" cy="184337"/>
                </a:xfrm>
                <a:custGeom>
                  <a:avLst/>
                  <a:gdLst/>
                  <a:ahLst/>
                  <a:cxnLst/>
                  <a:rect l="0" t="0" r="0" b="0"/>
                  <a:pathLst>
                    <a:path w="199390" h="183643">
                      <a:moveTo>
                        <a:pt x="0" y="9144"/>
                      </a:moveTo>
                      <a:lnTo>
                        <a:pt x="9651" y="0"/>
                      </a:lnTo>
                      <a:lnTo>
                        <a:pt x="199389" y="174372"/>
                      </a:lnTo>
                      <a:lnTo>
                        <a:pt x="189737" y="183642"/>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1" name="Freeform 50"/>
                <p:cNvSpPr/>
                <p:nvPr/>
              </p:nvSpPr>
              <p:spPr>
                <a:xfrm>
                  <a:off x="7137088" y="4782242"/>
                  <a:ext cx="200210" cy="183010"/>
                </a:xfrm>
                <a:custGeom>
                  <a:avLst/>
                  <a:gdLst/>
                  <a:ahLst/>
                  <a:cxnLst/>
                  <a:rect l="0" t="0" r="0" b="0"/>
                  <a:pathLst>
                    <a:path w="199517" h="183643">
                      <a:moveTo>
                        <a:pt x="199516" y="174370"/>
                      </a:moveTo>
                      <a:lnTo>
                        <a:pt x="189864" y="183642"/>
                      </a:lnTo>
                      <a:lnTo>
                        <a:pt x="0" y="9270"/>
                      </a:lnTo>
                      <a:lnTo>
                        <a:pt x="9651"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2" name="Freeform 51"/>
                <p:cNvSpPr/>
                <p:nvPr/>
              </p:nvSpPr>
              <p:spPr>
                <a:xfrm>
                  <a:off x="7135627" y="4949338"/>
                  <a:ext cx="198748" cy="183010"/>
                </a:xfrm>
                <a:custGeom>
                  <a:avLst/>
                  <a:gdLst/>
                  <a:ahLst/>
                  <a:cxnLst/>
                  <a:rect l="0" t="0" r="0" b="0"/>
                  <a:pathLst>
                    <a:path w="199519" h="183643">
                      <a:moveTo>
                        <a:pt x="189866" y="0"/>
                      </a:moveTo>
                      <a:lnTo>
                        <a:pt x="199518" y="9270"/>
                      </a:lnTo>
                      <a:lnTo>
                        <a:pt x="9653" y="183642"/>
                      </a:lnTo>
                      <a:lnTo>
                        <a:pt x="0" y="17437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54" name="Freeform 53"/>
              <p:cNvSpPr/>
              <p:nvPr/>
            </p:nvSpPr>
            <p:spPr>
              <a:xfrm>
                <a:off x="6720593" y="4814070"/>
                <a:ext cx="14614" cy="266558"/>
              </a:xfrm>
              <a:custGeom>
                <a:avLst/>
                <a:gdLst/>
                <a:ahLst/>
                <a:cxnLst/>
                <a:rect l="0" t="0" r="0" b="0"/>
                <a:pathLst>
                  <a:path w="15114" h="266956">
                    <a:moveTo>
                      <a:pt x="0" y="0"/>
                    </a:moveTo>
                    <a:lnTo>
                      <a:pt x="15113" y="0"/>
                    </a:lnTo>
                    <a:lnTo>
                      <a:pt x="15113"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5" name="Freeform 54"/>
              <p:cNvSpPr/>
              <p:nvPr/>
            </p:nvSpPr>
            <p:spPr>
              <a:xfrm>
                <a:off x="6159421" y="4814070"/>
                <a:ext cx="14614" cy="266558"/>
              </a:xfrm>
              <a:custGeom>
                <a:avLst/>
                <a:gdLst/>
                <a:ahLst/>
                <a:cxnLst/>
                <a:rect l="0" t="0" r="0" b="0"/>
                <a:pathLst>
                  <a:path w="15240" h="266956">
                    <a:moveTo>
                      <a:pt x="0" y="0"/>
                    </a:moveTo>
                    <a:lnTo>
                      <a:pt x="15239" y="0"/>
                    </a:lnTo>
                    <a:lnTo>
                      <a:pt x="15239"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6" name="Freeform 55"/>
              <p:cNvSpPr/>
              <p:nvPr/>
            </p:nvSpPr>
            <p:spPr>
              <a:xfrm>
                <a:off x="5563176" y="4814070"/>
                <a:ext cx="16075" cy="266558"/>
              </a:xfrm>
              <a:custGeom>
                <a:avLst/>
                <a:gdLst/>
                <a:ahLst/>
                <a:cxnLst/>
                <a:rect l="0" t="0" r="0" b="0"/>
                <a:pathLst>
                  <a:path w="15240" h="266956">
                    <a:moveTo>
                      <a:pt x="0" y="0"/>
                    </a:moveTo>
                    <a:lnTo>
                      <a:pt x="15239" y="0"/>
                    </a:lnTo>
                    <a:lnTo>
                      <a:pt x="15239"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7" name="Freeform 56"/>
              <p:cNvSpPr/>
              <p:nvPr/>
            </p:nvSpPr>
            <p:spPr>
              <a:xfrm>
                <a:off x="5002004" y="4814070"/>
                <a:ext cx="14614" cy="266558"/>
              </a:xfrm>
              <a:custGeom>
                <a:avLst/>
                <a:gdLst/>
                <a:ahLst/>
                <a:cxnLst/>
                <a:rect l="0" t="0" r="0" b="0"/>
                <a:pathLst>
                  <a:path w="15241" h="266956">
                    <a:moveTo>
                      <a:pt x="0" y="0"/>
                    </a:moveTo>
                    <a:lnTo>
                      <a:pt x="15240" y="0"/>
                    </a:lnTo>
                    <a:lnTo>
                      <a:pt x="15240"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8" name="Freeform 57"/>
              <p:cNvSpPr/>
              <p:nvPr/>
            </p:nvSpPr>
            <p:spPr>
              <a:xfrm>
                <a:off x="4440832" y="4814070"/>
                <a:ext cx="14614" cy="266558"/>
              </a:xfrm>
              <a:custGeom>
                <a:avLst/>
                <a:gdLst/>
                <a:ahLst/>
                <a:cxnLst/>
                <a:rect l="0" t="0" r="0" b="0"/>
                <a:pathLst>
                  <a:path w="15240" h="266956">
                    <a:moveTo>
                      <a:pt x="0" y="0"/>
                    </a:moveTo>
                    <a:lnTo>
                      <a:pt x="15239" y="0"/>
                    </a:lnTo>
                    <a:lnTo>
                      <a:pt x="15239"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59" name="Freeform 58"/>
              <p:cNvSpPr/>
              <p:nvPr/>
            </p:nvSpPr>
            <p:spPr>
              <a:xfrm>
                <a:off x="3271724" y="4824679"/>
                <a:ext cx="16075" cy="266558"/>
              </a:xfrm>
              <a:custGeom>
                <a:avLst/>
                <a:gdLst/>
                <a:ahLst/>
                <a:cxnLst/>
                <a:rect l="0" t="0" r="0" b="0"/>
                <a:pathLst>
                  <a:path w="15240" h="266954">
                    <a:moveTo>
                      <a:pt x="0" y="0"/>
                    </a:moveTo>
                    <a:lnTo>
                      <a:pt x="15239" y="0"/>
                    </a:lnTo>
                    <a:lnTo>
                      <a:pt x="15239"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0" name="Freeform 59"/>
              <p:cNvSpPr/>
              <p:nvPr/>
            </p:nvSpPr>
            <p:spPr>
              <a:xfrm>
                <a:off x="2710552" y="4824679"/>
                <a:ext cx="14614" cy="266558"/>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1" name="Freeform 60"/>
              <p:cNvSpPr/>
              <p:nvPr/>
            </p:nvSpPr>
            <p:spPr>
              <a:xfrm>
                <a:off x="2114307" y="4824679"/>
                <a:ext cx="16075" cy="266558"/>
              </a:xfrm>
              <a:custGeom>
                <a:avLst/>
                <a:gdLst/>
                <a:ahLst/>
                <a:cxnLst/>
                <a:rect l="0" t="0" r="0" b="0"/>
                <a:pathLst>
                  <a:path w="15241" h="266954">
                    <a:moveTo>
                      <a:pt x="0" y="0"/>
                    </a:moveTo>
                    <a:lnTo>
                      <a:pt x="15240" y="0"/>
                    </a:lnTo>
                    <a:lnTo>
                      <a:pt x="15240"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2" name="Freeform 61"/>
              <p:cNvSpPr/>
              <p:nvPr/>
            </p:nvSpPr>
            <p:spPr>
              <a:xfrm>
                <a:off x="1553135" y="4824679"/>
                <a:ext cx="16075" cy="266558"/>
              </a:xfrm>
              <a:custGeom>
                <a:avLst/>
                <a:gdLst/>
                <a:ahLst/>
                <a:cxnLst/>
                <a:rect l="0" t="0" r="0" b="0"/>
                <a:pathLst>
                  <a:path w="15242" h="266954">
                    <a:moveTo>
                      <a:pt x="0" y="0"/>
                    </a:moveTo>
                    <a:lnTo>
                      <a:pt x="15241" y="0"/>
                    </a:lnTo>
                    <a:lnTo>
                      <a:pt x="15241"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3" name="Freeform 62"/>
              <p:cNvSpPr/>
              <p:nvPr/>
            </p:nvSpPr>
            <p:spPr>
              <a:xfrm>
                <a:off x="991963" y="4824679"/>
                <a:ext cx="14614" cy="266558"/>
              </a:xfrm>
              <a:custGeom>
                <a:avLst/>
                <a:gdLst/>
                <a:ahLst/>
                <a:cxnLst/>
                <a:rect l="0" t="0" r="0" b="0"/>
                <a:pathLst>
                  <a:path w="15240" h="266954">
                    <a:moveTo>
                      <a:pt x="0" y="0"/>
                    </a:moveTo>
                    <a:lnTo>
                      <a:pt x="15239" y="0"/>
                    </a:lnTo>
                    <a:lnTo>
                      <a:pt x="15239" y="266953"/>
                    </a:lnTo>
                    <a:lnTo>
                      <a:pt x="0" y="266953"/>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64" name="Freeform 63"/>
              <p:cNvSpPr/>
              <p:nvPr/>
            </p:nvSpPr>
            <p:spPr>
              <a:xfrm>
                <a:off x="3856278" y="4814070"/>
                <a:ext cx="14614" cy="266558"/>
              </a:xfrm>
              <a:custGeom>
                <a:avLst/>
                <a:gdLst/>
                <a:ahLst/>
                <a:cxnLst/>
                <a:rect l="0" t="0" r="0" b="0"/>
                <a:pathLst>
                  <a:path w="15242" h="266956">
                    <a:moveTo>
                      <a:pt x="0" y="0"/>
                    </a:moveTo>
                    <a:lnTo>
                      <a:pt x="15241" y="0"/>
                    </a:lnTo>
                    <a:lnTo>
                      <a:pt x="15241" y="266955"/>
                    </a:lnTo>
                    <a:lnTo>
                      <a:pt x="0" y="266955"/>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grpSp>
        <p:sp>
          <p:nvSpPr>
            <p:cNvPr id="66" name="Oval 65"/>
            <p:cNvSpPr/>
            <p:nvPr/>
          </p:nvSpPr>
          <p:spPr>
            <a:xfrm>
              <a:off x="3205961" y="4864464"/>
              <a:ext cx="194365" cy="194946"/>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cxnSp>
          <p:nvCxnSpPr>
            <p:cNvPr id="67" name="Straight Connector 66"/>
            <p:cNvCxnSpPr/>
            <p:nvPr/>
          </p:nvCxnSpPr>
          <p:spPr>
            <a:xfrm>
              <a:off x="3371098" y="4978514"/>
              <a:ext cx="2488739"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100358" name="TextBox 68"/>
          <p:cNvSpPr txBox="1">
            <a:spLocks noChangeArrowheads="1"/>
          </p:cNvSpPr>
          <p:nvPr/>
        </p:nvSpPr>
        <p:spPr bwMode="auto">
          <a:xfrm>
            <a:off x="830194" y="5334502"/>
            <a:ext cx="4579937" cy="477149"/>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rPr>
              <a:t>2.  </a:t>
            </a:r>
            <a:r>
              <a:rPr lang="en-US" sz="2400" b="1" dirty="0" smtClean="0">
                <a:solidFill>
                  <a:srgbClr val="0000FF"/>
                </a:solidFill>
              </a:rPr>
              <a:t>x </a:t>
            </a:r>
            <a:r>
              <a:rPr lang="en-US" sz="2400" b="1" u="sng" dirty="0">
                <a:solidFill>
                  <a:srgbClr val="0000FF"/>
                </a:solidFill>
              </a:rPr>
              <a:t>&gt;</a:t>
            </a:r>
            <a:r>
              <a:rPr lang="en-US" sz="2400" b="1" dirty="0">
                <a:solidFill>
                  <a:srgbClr val="0000FF"/>
                </a:solidFill>
              </a:rPr>
              <a:t> -</a:t>
            </a:r>
            <a:r>
              <a:rPr lang="en-US" sz="2400" b="1" dirty="0" smtClean="0">
                <a:solidFill>
                  <a:srgbClr val="0000FF"/>
                </a:solidFill>
              </a:rPr>
              <a:t>1</a:t>
            </a:r>
            <a:endParaRPr lang="en-US" sz="2400" b="1" dirty="0">
              <a:solidFill>
                <a:srgbClr val="0000FF"/>
              </a:solidFill>
            </a:endParaRPr>
          </a:p>
        </p:txBody>
      </p:sp>
      <p:grpSp>
        <p:nvGrpSpPr>
          <p:cNvPr id="100359" name="Group 71"/>
          <p:cNvGrpSpPr>
            <a:grpSpLocks/>
          </p:cNvGrpSpPr>
          <p:nvPr/>
        </p:nvGrpSpPr>
        <p:grpSpPr bwMode="auto">
          <a:xfrm>
            <a:off x="1174750" y="1981702"/>
            <a:ext cx="1296988" cy="1306512"/>
            <a:chOff x="1961514" y="1148969"/>
            <a:chExt cx="1193800" cy="1092201"/>
          </a:xfrm>
        </p:grpSpPr>
        <p:sp>
          <p:nvSpPr>
            <p:cNvPr id="70" name="Freeform 69"/>
            <p:cNvSpPr/>
            <p:nvPr/>
          </p:nvSpPr>
          <p:spPr>
            <a:xfrm>
              <a:off x="2024346" y="1148969"/>
              <a:ext cx="1068136" cy="1092201"/>
            </a:xfrm>
            <a:custGeom>
              <a:avLst/>
              <a:gdLst/>
              <a:ahLst/>
              <a:cxnLst/>
              <a:rect l="0" t="0" r="0" b="0"/>
              <a:pathLst>
                <a:path w="1066801" h="1092201">
                  <a:moveTo>
                    <a:pt x="0" y="0"/>
                  </a:moveTo>
                  <a:lnTo>
                    <a:pt x="1066800" y="0"/>
                  </a:lnTo>
                  <a:lnTo>
                    <a:pt x="1066800" y="1092200"/>
                  </a:lnTo>
                  <a:lnTo>
                    <a:pt x="0" y="10922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00364" name="TextBox 70"/>
            <p:cNvSpPr txBox="1">
              <a:spLocks noChangeArrowheads="1"/>
            </p:cNvSpPr>
            <p:nvPr/>
          </p:nvSpPr>
          <p:spPr bwMode="auto">
            <a:xfrm>
              <a:off x="1961514" y="1148969"/>
              <a:ext cx="1193800" cy="797602"/>
            </a:xfrm>
            <a:prstGeom prst="rect">
              <a:avLst/>
            </a:prstGeom>
            <a:noFill/>
            <a:ln w="9525">
              <a:noFill/>
              <a:miter lim="800000"/>
              <a:headEnd/>
              <a:tailEnd/>
            </a:ln>
          </p:spPr>
          <p:txBody>
            <a:bodyPr>
              <a:spAutoFit/>
            </a:bodyPr>
            <a:lstStyle/>
            <a:p>
              <a:pPr algn="ctr"/>
              <a:endParaRPr lang="en-US" sz="2400" dirty="0"/>
            </a:p>
            <a:p>
              <a:pPr algn="ctr"/>
              <a:r>
                <a:rPr lang="en-US" sz="1600" b="1" dirty="0">
                  <a:solidFill>
                    <a:schemeClr val="bg1"/>
                  </a:solidFill>
                </a:rPr>
                <a:t>C</a:t>
              </a:r>
              <a:r>
                <a:rPr lang="en-US" sz="1600" b="1" dirty="0">
                  <a:solidFill>
                    <a:srgbClr val="FFFFFF"/>
                  </a:solidFill>
                </a:rPr>
                <a:t>lick to  Reveal </a:t>
              </a:r>
            </a:p>
          </p:txBody>
        </p:sp>
      </p:grpSp>
      <p:grpSp>
        <p:nvGrpSpPr>
          <p:cNvPr id="100360" name="Group 74"/>
          <p:cNvGrpSpPr>
            <a:grpSpLocks/>
          </p:cNvGrpSpPr>
          <p:nvPr/>
        </p:nvGrpSpPr>
        <p:grpSpPr bwMode="auto">
          <a:xfrm>
            <a:off x="1250950" y="4953502"/>
            <a:ext cx="1296987" cy="1308100"/>
            <a:chOff x="1980564" y="3460369"/>
            <a:chExt cx="1193800" cy="1092201"/>
          </a:xfrm>
        </p:grpSpPr>
        <p:sp>
          <p:nvSpPr>
            <p:cNvPr id="73" name="Freeform 72"/>
            <p:cNvSpPr/>
            <p:nvPr/>
          </p:nvSpPr>
          <p:spPr>
            <a:xfrm>
              <a:off x="2043395" y="3460369"/>
              <a:ext cx="1068138" cy="1092201"/>
            </a:xfrm>
            <a:custGeom>
              <a:avLst/>
              <a:gdLst/>
              <a:ahLst/>
              <a:cxnLst/>
              <a:rect l="0" t="0" r="0" b="0"/>
              <a:pathLst>
                <a:path w="1066801" h="1092201">
                  <a:moveTo>
                    <a:pt x="0" y="0"/>
                  </a:moveTo>
                  <a:lnTo>
                    <a:pt x="1066800" y="0"/>
                  </a:lnTo>
                  <a:lnTo>
                    <a:pt x="1066800" y="1092200"/>
                  </a:lnTo>
                  <a:lnTo>
                    <a:pt x="0" y="1092200"/>
                  </a:lnTo>
                  <a:close/>
                </a:path>
              </a:pathLst>
            </a:custGeom>
            <a:solidFill>
              <a:srgbClr val="7B7BC0"/>
            </a:solidFill>
            <a:ln w="38100" cap="flat" cmpd="sng" algn="ctr">
              <a:solidFill>
                <a:srgbClr val="7B7BC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a:latin typeface="Arial" pitchFamily="34" charset="0"/>
                <a:cs typeface="Arial" pitchFamily="34" charset="0"/>
              </a:endParaRPr>
            </a:p>
          </p:txBody>
        </p:sp>
        <p:sp>
          <p:nvSpPr>
            <p:cNvPr id="100362" name="TextBox 73"/>
            <p:cNvSpPr txBox="1">
              <a:spLocks noChangeArrowheads="1"/>
            </p:cNvSpPr>
            <p:nvPr/>
          </p:nvSpPr>
          <p:spPr bwMode="auto">
            <a:xfrm>
              <a:off x="1980564" y="3460369"/>
              <a:ext cx="1193800" cy="796634"/>
            </a:xfrm>
            <a:prstGeom prst="rect">
              <a:avLst/>
            </a:prstGeom>
            <a:noFill/>
            <a:ln w="9525">
              <a:noFill/>
              <a:miter lim="800000"/>
              <a:headEnd/>
              <a:tailEnd/>
            </a:ln>
          </p:spPr>
          <p:txBody>
            <a:bodyPr>
              <a:spAutoFit/>
            </a:bodyPr>
            <a:lstStyle/>
            <a:p>
              <a:pPr algn="ctr"/>
              <a:endParaRPr lang="en-US" sz="2400" dirty="0"/>
            </a:p>
            <a:p>
              <a:pPr algn="ctr"/>
              <a:r>
                <a:rPr lang="en-US" sz="1600" b="1" dirty="0">
                  <a:solidFill>
                    <a:schemeClr val="bg1"/>
                  </a:solidFill>
                </a:rPr>
                <a:t>Cli</a:t>
              </a:r>
              <a:r>
                <a:rPr lang="en-US" sz="1600" b="1" dirty="0">
                  <a:solidFill>
                    <a:srgbClr val="FFFFFF"/>
                  </a:solidFill>
                </a:rPr>
                <a:t>ck to  Reveal </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035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00359"/>
                                        </p:tgtEl>
                                      </p:cBhvr>
                                    </p:animEffect>
                                    <p:set>
                                      <p:cBhvr>
                                        <p:cTn id="7" dur="1" fill="hold">
                                          <p:stCondLst>
                                            <p:cond delay="1999"/>
                                          </p:stCondLst>
                                        </p:cTn>
                                        <p:tgtEl>
                                          <p:spTgt spid="100359"/>
                                        </p:tgtEl>
                                        <p:attrNameLst>
                                          <p:attrName>style.visibility</p:attrName>
                                        </p:attrNameLst>
                                      </p:cBhvr>
                                      <p:to>
                                        <p:strVal val="hidden"/>
                                      </p:to>
                                    </p:set>
                                  </p:childTnLst>
                                </p:cTn>
                              </p:par>
                            </p:childTnLst>
                          </p:cTn>
                        </p:par>
                      </p:childTnLst>
                    </p:cTn>
                  </p:par>
                </p:childTnLst>
              </p:cTn>
              <p:nextCondLst>
                <p:cond evt="onClick" delay="0">
                  <p:tgtEl>
                    <p:spTgt spid="100359"/>
                  </p:tgtEl>
                </p:cond>
              </p:nextCondLst>
            </p:seq>
            <p:seq concurrent="1" nextAc="seek">
              <p:cTn id="8" restart="whenNotActive" fill="hold" evtFilter="cancelBubble" nodeType="interactiveSeq">
                <p:stCondLst>
                  <p:cond evt="onClick" delay="0">
                    <p:tgtEl>
                      <p:spTgt spid="10036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2000"/>
                                        <p:tgtEl>
                                          <p:spTgt spid="100360"/>
                                        </p:tgtEl>
                                      </p:cBhvr>
                                    </p:animEffect>
                                    <p:set>
                                      <p:cBhvr>
                                        <p:cTn id="13" dur="1" fill="hold">
                                          <p:stCondLst>
                                            <p:cond delay="1999"/>
                                          </p:stCondLst>
                                        </p:cTn>
                                        <p:tgtEl>
                                          <p:spTgt spid="100360"/>
                                        </p:tgtEl>
                                        <p:attrNameLst>
                                          <p:attrName>style.visibility</p:attrName>
                                        </p:attrNameLst>
                                      </p:cBhvr>
                                      <p:to>
                                        <p:strVal val="hidden"/>
                                      </p:to>
                                    </p:set>
                                  </p:childTnLst>
                                </p:cTn>
                              </p:par>
                            </p:childTnLst>
                          </p:cTn>
                        </p:par>
                      </p:childTnLst>
                    </p:cTn>
                  </p:par>
                </p:childTnLst>
              </p:cTn>
              <p:nextCondLst>
                <p:cond evt="onClick" delay="0">
                  <p:tgtEl>
                    <p:spTgt spid="100360"/>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Box 1"/>
          <p:cNvSpPr txBox="1">
            <a:spLocks noChangeArrowheads="1"/>
          </p:cNvSpPr>
          <p:nvPr/>
        </p:nvSpPr>
        <p:spPr bwMode="auto">
          <a:xfrm>
            <a:off x="844550" y="1040606"/>
            <a:ext cx="77533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42</a:t>
            </a:r>
          </a:p>
        </p:txBody>
      </p:sp>
      <p:sp>
        <p:nvSpPr>
          <p:cNvPr id="101379" name="TextBox 2"/>
          <p:cNvSpPr txBox="1">
            <a:spLocks noChangeArrowheads="1"/>
          </p:cNvSpPr>
          <p:nvPr/>
        </p:nvSpPr>
        <p:spPr bwMode="auto">
          <a:xfrm>
            <a:off x="1727200" y="1040606"/>
            <a:ext cx="7753350" cy="538704"/>
          </a:xfrm>
          <a:prstGeom prst="rect">
            <a:avLst/>
          </a:prstGeom>
          <a:noFill/>
          <a:ln w="9525">
            <a:noFill/>
            <a:miter lim="800000"/>
            <a:headEnd/>
            <a:tailEnd/>
          </a:ln>
        </p:spPr>
        <p:txBody>
          <a:bodyPr lIns="106774" tIns="53387" rIns="106774" bIns="53387">
            <a:spAutoFit/>
          </a:bodyPr>
          <a:lstStyle/>
          <a:p>
            <a:r>
              <a:rPr lang="en-US" sz="2800" b="1">
                <a:solidFill>
                  <a:srgbClr val="000000"/>
                </a:solidFill>
              </a:rPr>
              <a:t>This solution set graphed below is x </a:t>
            </a:r>
            <a:r>
              <a:rPr lang="en-US" sz="2800" b="1" u="sng">
                <a:solidFill>
                  <a:srgbClr val="000000"/>
                </a:solidFill>
              </a:rPr>
              <a:t>&gt;</a:t>
            </a:r>
            <a:r>
              <a:rPr lang="en-US" sz="2800" b="1">
                <a:solidFill>
                  <a:srgbClr val="000000"/>
                </a:solidFill>
              </a:rPr>
              <a:t> 4?</a:t>
            </a:r>
          </a:p>
        </p:txBody>
      </p:sp>
      <p:sp>
        <p:nvSpPr>
          <p:cNvPr id="101380" name="TextBox 3"/>
          <p:cNvSpPr txBox="1">
            <a:spLocks noChangeArrowheads="1"/>
          </p:cNvSpPr>
          <p:nvPr/>
        </p:nvSpPr>
        <p:spPr bwMode="auto">
          <a:xfrm>
            <a:off x="2403892" y="1923048"/>
            <a:ext cx="228917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A True</a:t>
            </a:r>
            <a:endParaRPr lang="en-US" sz="2400" b="1" dirty="0">
              <a:solidFill>
                <a:srgbClr val="000000"/>
              </a:solidFill>
            </a:endParaRPr>
          </a:p>
        </p:txBody>
      </p:sp>
      <p:sp>
        <p:nvSpPr>
          <p:cNvPr id="101381" name="TextBox 4"/>
          <p:cNvSpPr txBox="1">
            <a:spLocks noChangeArrowheads="1"/>
          </p:cNvSpPr>
          <p:nvPr/>
        </p:nvSpPr>
        <p:spPr bwMode="auto">
          <a:xfrm>
            <a:off x="1503780" y="2693745"/>
            <a:ext cx="2289175" cy="477149"/>
          </a:xfrm>
          <a:prstGeom prst="rect">
            <a:avLst/>
          </a:prstGeom>
          <a:noFill/>
          <a:ln w="9525">
            <a:noFill/>
            <a:miter lim="800000"/>
            <a:headEnd/>
            <a:tailEnd/>
          </a:ln>
        </p:spPr>
        <p:txBody>
          <a:bodyPr lIns="106774" tIns="53387" rIns="106774" bIns="53387">
            <a:spAutoFit/>
          </a:bodyPr>
          <a:lstStyle/>
          <a:p>
            <a:r>
              <a:rPr lang="en-US" sz="2400" b="1" dirty="0" smtClean="0">
                <a:solidFill>
                  <a:srgbClr val="000000"/>
                </a:solidFill>
              </a:rPr>
              <a:t>           B False</a:t>
            </a:r>
            <a:endParaRPr lang="en-US" sz="2400" b="1" dirty="0">
              <a:solidFill>
                <a:srgbClr val="000000"/>
              </a:solidFill>
            </a:endParaRPr>
          </a:p>
        </p:txBody>
      </p:sp>
      <p:grpSp>
        <p:nvGrpSpPr>
          <p:cNvPr id="101382" name="Group 55"/>
          <p:cNvGrpSpPr>
            <a:grpSpLocks/>
          </p:cNvGrpSpPr>
          <p:nvPr/>
        </p:nvGrpSpPr>
        <p:grpSpPr bwMode="auto">
          <a:xfrm>
            <a:off x="946150" y="4393406"/>
            <a:ext cx="8763000" cy="1394842"/>
            <a:chOff x="939800" y="3124200"/>
            <a:chExt cx="7393941" cy="1165620"/>
          </a:xfrm>
        </p:grpSpPr>
        <p:sp>
          <p:nvSpPr>
            <p:cNvPr id="101391" name="TextBox 5"/>
            <p:cNvSpPr txBox="1">
              <a:spLocks noChangeArrowheads="1"/>
            </p:cNvSpPr>
            <p:nvPr/>
          </p:nvSpPr>
          <p:spPr bwMode="auto">
            <a:xfrm>
              <a:off x="4813300" y="3492500"/>
              <a:ext cx="431800" cy="437236"/>
            </a:xfrm>
            <a:prstGeom prst="rect">
              <a:avLst/>
            </a:prstGeom>
            <a:noFill/>
            <a:ln w="9525">
              <a:noFill/>
              <a:miter lim="800000"/>
              <a:headEnd/>
              <a:tailEnd/>
            </a:ln>
          </p:spPr>
          <p:txBody>
            <a:bodyPr>
              <a:spAutoFit/>
            </a:bodyPr>
            <a:lstStyle/>
            <a:p>
              <a:r>
                <a:rPr lang="en-US" sz="2800">
                  <a:solidFill>
                    <a:srgbClr val="000000"/>
                  </a:solidFill>
                </a:rPr>
                <a:t>1</a:t>
              </a:r>
            </a:p>
          </p:txBody>
        </p:sp>
        <p:sp>
          <p:nvSpPr>
            <p:cNvPr id="101392" name="TextBox 6"/>
            <p:cNvSpPr txBox="1">
              <a:spLocks noChangeArrowheads="1"/>
            </p:cNvSpPr>
            <p:nvPr/>
          </p:nvSpPr>
          <p:spPr bwMode="auto">
            <a:xfrm>
              <a:off x="4495800" y="3492501"/>
              <a:ext cx="381000" cy="437236"/>
            </a:xfrm>
            <a:prstGeom prst="rect">
              <a:avLst/>
            </a:prstGeom>
            <a:noFill/>
            <a:ln w="9525">
              <a:noFill/>
              <a:miter lim="800000"/>
              <a:headEnd/>
              <a:tailEnd/>
            </a:ln>
          </p:spPr>
          <p:txBody>
            <a:bodyPr>
              <a:spAutoFit/>
            </a:bodyPr>
            <a:lstStyle/>
            <a:p>
              <a:r>
                <a:rPr lang="en-US" sz="2800">
                  <a:solidFill>
                    <a:srgbClr val="000000"/>
                  </a:solidFill>
                </a:rPr>
                <a:t>0</a:t>
              </a:r>
            </a:p>
          </p:txBody>
        </p:sp>
        <p:sp>
          <p:nvSpPr>
            <p:cNvPr id="101393" name="TextBox 7"/>
            <p:cNvSpPr txBox="1">
              <a:spLocks noChangeArrowheads="1"/>
            </p:cNvSpPr>
            <p:nvPr/>
          </p:nvSpPr>
          <p:spPr bwMode="auto">
            <a:xfrm>
              <a:off x="5156200" y="3492502"/>
              <a:ext cx="330200" cy="437236"/>
            </a:xfrm>
            <a:prstGeom prst="rect">
              <a:avLst/>
            </a:prstGeom>
            <a:noFill/>
            <a:ln w="9525">
              <a:noFill/>
              <a:miter lim="800000"/>
              <a:headEnd/>
              <a:tailEnd/>
            </a:ln>
          </p:spPr>
          <p:txBody>
            <a:bodyPr>
              <a:spAutoFit/>
            </a:bodyPr>
            <a:lstStyle/>
            <a:p>
              <a:r>
                <a:rPr lang="en-US" sz="2800">
                  <a:solidFill>
                    <a:srgbClr val="000000"/>
                  </a:solidFill>
                </a:rPr>
                <a:t>2</a:t>
              </a:r>
            </a:p>
          </p:txBody>
        </p:sp>
        <p:sp>
          <p:nvSpPr>
            <p:cNvPr id="101394" name="TextBox 8"/>
            <p:cNvSpPr txBox="1">
              <a:spLocks noChangeArrowheads="1"/>
            </p:cNvSpPr>
            <p:nvPr/>
          </p:nvSpPr>
          <p:spPr bwMode="auto">
            <a:xfrm>
              <a:off x="5461000" y="3492503"/>
              <a:ext cx="457200" cy="437236"/>
            </a:xfrm>
            <a:prstGeom prst="rect">
              <a:avLst/>
            </a:prstGeom>
            <a:noFill/>
            <a:ln w="9525">
              <a:noFill/>
              <a:miter lim="800000"/>
              <a:headEnd/>
              <a:tailEnd/>
            </a:ln>
          </p:spPr>
          <p:txBody>
            <a:bodyPr>
              <a:spAutoFit/>
            </a:bodyPr>
            <a:lstStyle/>
            <a:p>
              <a:r>
                <a:rPr lang="en-US" sz="2800">
                  <a:solidFill>
                    <a:srgbClr val="000000"/>
                  </a:solidFill>
                </a:rPr>
                <a:t>3</a:t>
              </a:r>
            </a:p>
          </p:txBody>
        </p:sp>
        <p:sp>
          <p:nvSpPr>
            <p:cNvPr id="101395" name="TextBox 9"/>
            <p:cNvSpPr txBox="1">
              <a:spLocks noChangeArrowheads="1"/>
            </p:cNvSpPr>
            <p:nvPr/>
          </p:nvSpPr>
          <p:spPr bwMode="auto">
            <a:xfrm>
              <a:off x="5765800" y="3492504"/>
              <a:ext cx="457200" cy="437236"/>
            </a:xfrm>
            <a:prstGeom prst="rect">
              <a:avLst/>
            </a:prstGeom>
            <a:noFill/>
            <a:ln w="9525">
              <a:noFill/>
              <a:miter lim="800000"/>
              <a:headEnd/>
              <a:tailEnd/>
            </a:ln>
          </p:spPr>
          <p:txBody>
            <a:bodyPr>
              <a:spAutoFit/>
            </a:bodyPr>
            <a:lstStyle/>
            <a:p>
              <a:r>
                <a:rPr lang="en-US" sz="2800">
                  <a:solidFill>
                    <a:srgbClr val="000000"/>
                  </a:solidFill>
                </a:rPr>
                <a:t>4</a:t>
              </a:r>
            </a:p>
          </p:txBody>
        </p:sp>
        <p:sp>
          <p:nvSpPr>
            <p:cNvPr id="101396" name="TextBox 10"/>
            <p:cNvSpPr txBox="1">
              <a:spLocks noChangeArrowheads="1"/>
            </p:cNvSpPr>
            <p:nvPr/>
          </p:nvSpPr>
          <p:spPr bwMode="auto">
            <a:xfrm>
              <a:off x="6108700" y="3492505"/>
              <a:ext cx="457200" cy="437236"/>
            </a:xfrm>
            <a:prstGeom prst="rect">
              <a:avLst/>
            </a:prstGeom>
            <a:noFill/>
            <a:ln w="9525">
              <a:noFill/>
              <a:miter lim="800000"/>
              <a:headEnd/>
              <a:tailEnd/>
            </a:ln>
          </p:spPr>
          <p:txBody>
            <a:bodyPr>
              <a:spAutoFit/>
            </a:bodyPr>
            <a:lstStyle/>
            <a:p>
              <a:r>
                <a:rPr lang="en-US" sz="2800">
                  <a:solidFill>
                    <a:srgbClr val="000000"/>
                  </a:solidFill>
                </a:rPr>
                <a:t>5</a:t>
              </a:r>
            </a:p>
          </p:txBody>
        </p:sp>
        <p:sp>
          <p:nvSpPr>
            <p:cNvPr id="101397" name="TextBox 11"/>
            <p:cNvSpPr txBox="1">
              <a:spLocks noChangeArrowheads="1"/>
            </p:cNvSpPr>
            <p:nvPr/>
          </p:nvSpPr>
          <p:spPr bwMode="auto">
            <a:xfrm>
              <a:off x="6400800" y="3492506"/>
              <a:ext cx="457200" cy="437236"/>
            </a:xfrm>
            <a:prstGeom prst="rect">
              <a:avLst/>
            </a:prstGeom>
            <a:noFill/>
            <a:ln w="9525">
              <a:noFill/>
              <a:miter lim="800000"/>
              <a:headEnd/>
              <a:tailEnd/>
            </a:ln>
          </p:spPr>
          <p:txBody>
            <a:bodyPr>
              <a:spAutoFit/>
            </a:bodyPr>
            <a:lstStyle/>
            <a:p>
              <a:r>
                <a:rPr lang="en-US" sz="2800">
                  <a:solidFill>
                    <a:srgbClr val="000000"/>
                  </a:solidFill>
                </a:rPr>
                <a:t>6</a:t>
              </a:r>
            </a:p>
          </p:txBody>
        </p:sp>
        <p:sp>
          <p:nvSpPr>
            <p:cNvPr id="101398" name="TextBox 12"/>
            <p:cNvSpPr txBox="1">
              <a:spLocks noChangeArrowheads="1"/>
            </p:cNvSpPr>
            <p:nvPr/>
          </p:nvSpPr>
          <p:spPr bwMode="auto">
            <a:xfrm>
              <a:off x="6718300" y="3492507"/>
              <a:ext cx="457200" cy="437236"/>
            </a:xfrm>
            <a:prstGeom prst="rect">
              <a:avLst/>
            </a:prstGeom>
            <a:noFill/>
            <a:ln w="9525">
              <a:noFill/>
              <a:miter lim="800000"/>
              <a:headEnd/>
              <a:tailEnd/>
            </a:ln>
          </p:spPr>
          <p:txBody>
            <a:bodyPr>
              <a:spAutoFit/>
            </a:bodyPr>
            <a:lstStyle/>
            <a:p>
              <a:r>
                <a:rPr lang="en-US" sz="2800">
                  <a:solidFill>
                    <a:srgbClr val="000000"/>
                  </a:solidFill>
                </a:rPr>
                <a:t>7</a:t>
              </a:r>
            </a:p>
          </p:txBody>
        </p:sp>
        <p:sp>
          <p:nvSpPr>
            <p:cNvPr id="101399" name="TextBox 13"/>
            <p:cNvSpPr txBox="1">
              <a:spLocks noChangeArrowheads="1"/>
            </p:cNvSpPr>
            <p:nvPr/>
          </p:nvSpPr>
          <p:spPr bwMode="auto">
            <a:xfrm>
              <a:off x="7035800" y="3479807"/>
              <a:ext cx="457200" cy="437236"/>
            </a:xfrm>
            <a:prstGeom prst="rect">
              <a:avLst/>
            </a:prstGeom>
            <a:noFill/>
            <a:ln w="9525">
              <a:noFill/>
              <a:miter lim="800000"/>
              <a:headEnd/>
              <a:tailEnd/>
            </a:ln>
          </p:spPr>
          <p:txBody>
            <a:bodyPr>
              <a:spAutoFit/>
            </a:bodyPr>
            <a:lstStyle/>
            <a:p>
              <a:r>
                <a:rPr lang="en-US" sz="2800">
                  <a:solidFill>
                    <a:srgbClr val="000000"/>
                  </a:solidFill>
                </a:rPr>
                <a:t>8</a:t>
              </a:r>
            </a:p>
          </p:txBody>
        </p:sp>
        <p:sp>
          <p:nvSpPr>
            <p:cNvPr id="101400" name="TextBox 14"/>
            <p:cNvSpPr txBox="1">
              <a:spLocks noChangeArrowheads="1"/>
            </p:cNvSpPr>
            <p:nvPr/>
          </p:nvSpPr>
          <p:spPr bwMode="auto">
            <a:xfrm>
              <a:off x="7353300" y="3479807"/>
              <a:ext cx="457200" cy="437236"/>
            </a:xfrm>
            <a:prstGeom prst="rect">
              <a:avLst/>
            </a:prstGeom>
            <a:noFill/>
            <a:ln w="9525">
              <a:noFill/>
              <a:miter lim="800000"/>
              <a:headEnd/>
              <a:tailEnd/>
            </a:ln>
          </p:spPr>
          <p:txBody>
            <a:bodyPr>
              <a:spAutoFit/>
            </a:bodyPr>
            <a:lstStyle/>
            <a:p>
              <a:r>
                <a:rPr lang="en-US" sz="2800">
                  <a:solidFill>
                    <a:srgbClr val="000000"/>
                  </a:solidFill>
                </a:rPr>
                <a:t>9</a:t>
              </a:r>
            </a:p>
          </p:txBody>
        </p:sp>
        <p:sp>
          <p:nvSpPr>
            <p:cNvPr id="101401" name="TextBox 15"/>
            <p:cNvSpPr txBox="1">
              <a:spLocks noChangeArrowheads="1"/>
            </p:cNvSpPr>
            <p:nvPr/>
          </p:nvSpPr>
          <p:spPr bwMode="auto">
            <a:xfrm>
              <a:off x="7632700" y="3467107"/>
              <a:ext cx="558800" cy="437236"/>
            </a:xfrm>
            <a:prstGeom prst="rect">
              <a:avLst/>
            </a:prstGeom>
            <a:noFill/>
            <a:ln w="9525">
              <a:noFill/>
              <a:miter lim="800000"/>
              <a:headEnd/>
              <a:tailEnd/>
            </a:ln>
          </p:spPr>
          <p:txBody>
            <a:bodyPr>
              <a:spAutoFit/>
            </a:bodyPr>
            <a:lstStyle/>
            <a:p>
              <a:r>
                <a:rPr lang="en-US" sz="2800">
                  <a:solidFill>
                    <a:srgbClr val="000000"/>
                  </a:solidFill>
                </a:rPr>
                <a:t>10</a:t>
              </a:r>
            </a:p>
          </p:txBody>
        </p:sp>
        <p:grpSp>
          <p:nvGrpSpPr>
            <p:cNvPr id="101402" name="Group 21"/>
            <p:cNvGrpSpPr>
              <a:grpSpLocks/>
            </p:cNvGrpSpPr>
            <p:nvPr/>
          </p:nvGrpSpPr>
          <p:grpSpPr bwMode="auto">
            <a:xfrm>
              <a:off x="939800" y="3124200"/>
              <a:ext cx="7393941" cy="392304"/>
              <a:chOff x="939800" y="3124200"/>
              <a:chExt cx="7393941" cy="392304"/>
            </a:xfrm>
          </p:grpSpPr>
          <p:sp>
            <p:nvSpPr>
              <p:cNvPr id="17" name="Freeform 16"/>
              <p:cNvSpPr/>
              <p:nvPr/>
            </p:nvSpPr>
            <p:spPr>
              <a:xfrm>
                <a:off x="950030" y="3311252"/>
                <a:ext cx="7382250" cy="15919"/>
              </a:xfrm>
              <a:custGeom>
                <a:avLst/>
                <a:gdLst/>
                <a:ahLst/>
                <a:cxnLst/>
                <a:rect l="0" t="0" r="0" b="0"/>
                <a:pathLst>
                  <a:path w="7382131" h="14860">
                    <a:moveTo>
                      <a:pt x="0" y="14859"/>
                    </a:moveTo>
                    <a:lnTo>
                      <a:pt x="0" y="0"/>
                    </a:lnTo>
                    <a:lnTo>
                      <a:pt x="7382130" y="0"/>
                    </a:lnTo>
                    <a:lnTo>
                      <a:pt x="7382130" y="14859"/>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18" name="Freeform 17"/>
              <p:cNvSpPr/>
              <p:nvPr/>
            </p:nvSpPr>
            <p:spPr>
              <a:xfrm>
                <a:off x="939800" y="3124200"/>
                <a:ext cx="213385" cy="205625"/>
              </a:xfrm>
              <a:custGeom>
                <a:avLst/>
                <a:gdLst/>
                <a:ahLst/>
                <a:cxnLst/>
                <a:rect l="0" t="0" r="0" b="0"/>
                <a:pathLst>
                  <a:path w="213234" h="205105">
                    <a:moveTo>
                      <a:pt x="10286" y="205104"/>
                    </a:moveTo>
                    <a:lnTo>
                      <a:pt x="0" y="194690"/>
                    </a:lnTo>
                    <a:lnTo>
                      <a:pt x="202819" y="0"/>
                    </a:lnTo>
                    <a:lnTo>
                      <a:pt x="213233" y="1028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19" name="Freeform 18"/>
              <p:cNvSpPr/>
              <p:nvPr/>
            </p:nvSpPr>
            <p:spPr>
              <a:xfrm>
                <a:off x="942723" y="3311252"/>
                <a:ext cx="213385" cy="205626"/>
              </a:xfrm>
              <a:custGeom>
                <a:avLst/>
                <a:gdLst/>
                <a:ahLst/>
                <a:cxnLst/>
                <a:rect l="0" t="0" r="0" b="0"/>
                <a:pathLst>
                  <a:path w="213233" h="205105">
                    <a:moveTo>
                      <a:pt x="0" y="10287"/>
                    </a:moveTo>
                    <a:lnTo>
                      <a:pt x="10414" y="0"/>
                    </a:lnTo>
                    <a:lnTo>
                      <a:pt x="213232" y="194690"/>
                    </a:lnTo>
                    <a:lnTo>
                      <a:pt x="202945" y="205104"/>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0" name="Freeform 19"/>
              <p:cNvSpPr/>
              <p:nvPr/>
            </p:nvSpPr>
            <p:spPr>
              <a:xfrm>
                <a:off x="8120356" y="3125526"/>
                <a:ext cx="213385" cy="204299"/>
              </a:xfrm>
              <a:custGeom>
                <a:avLst/>
                <a:gdLst/>
                <a:ahLst/>
                <a:cxnLst/>
                <a:rect l="0" t="0" r="0" b="0"/>
                <a:pathLst>
                  <a:path w="213235" h="205106">
                    <a:moveTo>
                      <a:pt x="213234" y="194692"/>
                    </a:moveTo>
                    <a:lnTo>
                      <a:pt x="202947" y="205105"/>
                    </a:lnTo>
                    <a:lnTo>
                      <a:pt x="0" y="10415"/>
                    </a:lnTo>
                    <a:lnTo>
                      <a:pt x="10287" y="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1" name="Freeform 20"/>
              <p:cNvSpPr/>
              <p:nvPr/>
            </p:nvSpPr>
            <p:spPr>
              <a:xfrm>
                <a:off x="8117433" y="3311252"/>
                <a:ext cx="213385" cy="205626"/>
              </a:xfrm>
              <a:custGeom>
                <a:avLst/>
                <a:gdLst/>
                <a:ahLst/>
                <a:cxnLst/>
                <a:rect l="0" t="0" r="0" b="0"/>
                <a:pathLst>
                  <a:path w="213361" h="204979">
                    <a:moveTo>
                      <a:pt x="202947" y="0"/>
                    </a:moveTo>
                    <a:lnTo>
                      <a:pt x="213360" y="10414"/>
                    </a:lnTo>
                    <a:lnTo>
                      <a:pt x="10414" y="204978"/>
                    </a:lnTo>
                    <a:lnTo>
                      <a:pt x="0" y="194690"/>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grpSp>
        <p:sp>
          <p:nvSpPr>
            <p:cNvPr id="23" name="Freeform 22"/>
            <p:cNvSpPr/>
            <p:nvPr/>
          </p:nvSpPr>
          <p:spPr>
            <a:xfrm>
              <a:off x="7797356" y="3137466"/>
              <a:ext cx="17539" cy="309101"/>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4" name="Freeform 23"/>
            <p:cNvSpPr/>
            <p:nvPr/>
          </p:nvSpPr>
          <p:spPr>
            <a:xfrm>
              <a:off x="7176200" y="3137466"/>
              <a:ext cx="16077" cy="309101"/>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5" name="Freeform 24"/>
            <p:cNvSpPr/>
            <p:nvPr/>
          </p:nvSpPr>
          <p:spPr>
            <a:xfrm>
              <a:off x="6515583" y="3137466"/>
              <a:ext cx="16077" cy="309101"/>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6" name="Freeform 25"/>
            <p:cNvSpPr/>
            <p:nvPr/>
          </p:nvSpPr>
          <p:spPr>
            <a:xfrm>
              <a:off x="5892966" y="31374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7" name="Freeform 26"/>
            <p:cNvSpPr/>
            <p:nvPr/>
          </p:nvSpPr>
          <p:spPr>
            <a:xfrm>
              <a:off x="5270349" y="31374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8" name="Freeform 27"/>
            <p:cNvSpPr/>
            <p:nvPr/>
          </p:nvSpPr>
          <p:spPr>
            <a:xfrm>
              <a:off x="3975422" y="3149405"/>
              <a:ext cx="16077"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29" name="Freeform 28"/>
            <p:cNvSpPr/>
            <p:nvPr/>
          </p:nvSpPr>
          <p:spPr>
            <a:xfrm>
              <a:off x="3352806" y="3149405"/>
              <a:ext cx="17539"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0" name="Freeform 29"/>
            <p:cNvSpPr/>
            <p:nvPr/>
          </p:nvSpPr>
          <p:spPr>
            <a:xfrm>
              <a:off x="2692189" y="31494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1" name="Freeform 30"/>
            <p:cNvSpPr/>
            <p:nvPr/>
          </p:nvSpPr>
          <p:spPr>
            <a:xfrm>
              <a:off x="2069572" y="31494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2" name="Freeform 31"/>
            <p:cNvSpPr/>
            <p:nvPr/>
          </p:nvSpPr>
          <p:spPr>
            <a:xfrm>
              <a:off x="1448417" y="31494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3" name="Freeform 32"/>
            <p:cNvSpPr/>
            <p:nvPr/>
          </p:nvSpPr>
          <p:spPr>
            <a:xfrm>
              <a:off x="4622886" y="31374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4" name="Freeform 33"/>
            <p:cNvSpPr/>
            <p:nvPr/>
          </p:nvSpPr>
          <p:spPr>
            <a:xfrm>
              <a:off x="3047344" y="3149405"/>
              <a:ext cx="17539"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5" name="Freeform 34"/>
            <p:cNvSpPr/>
            <p:nvPr/>
          </p:nvSpPr>
          <p:spPr>
            <a:xfrm>
              <a:off x="2388188" y="31494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6" name="Freeform 35"/>
            <p:cNvSpPr/>
            <p:nvPr/>
          </p:nvSpPr>
          <p:spPr>
            <a:xfrm>
              <a:off x="1765571" y="31494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7" name="Freeform 36"/>
            <p:cNvSpPr/>
            <p:nvPr/>
          </p:nvSpPr>
          <p:spPr>
            <a:xfrm>
              <a:off x="5562657" y="31374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8" name="Freeform 37"/>
            <p:cNvSpPr/>
            <p:nvPr/>
          </p:nvSpPr>
          <p:spPr>
            <a:xfrm>
              <a:off x="4940040" y="31374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39" name="Freeform 38"/>
            <p:cNvSpPr/>
            <p:nvPr/>
          </p:nvSpPr>
          <p:spPr>
            <a:xfrm>
              <a:off x="4279423" y="3137466"/>
              <a:ext cx="17539"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40" name="Freeform 39"/>
            <p:cNvSpPr/>
            <p:nvPr/>
          </p:nvSpPr>
          <p:spPr>
            <a:xfrm>
              <a:off x="3658268" y="3137466"/>
              <a:ext cx="16077" cy="309101"/>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41" name="Freeform 40"/>
            <p:cNvSpPr/>
            <p:nvPr/>
          </p:nvSpPr>
          <p:spPr>
            <a:xfrm>
              <a:off x="7455355" y="31494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42" name="Freeform 41"/>
            <p:cNvSpPr/>
            <p:nvPr/>
          </p:nvSpPr>
          <p:spPr>
            <a:xfrm>
              <a:off x="6832738" y="3149405"/>
              <a:ext cx="16077" cy="309102"/>
            </a:xfrm>
            <a:custGeom>
              <a:avLst/>
              <a:gdLst/>
              <a:ahLst/>
              <a:cxnLst/>
              <a:rect l="0" t="0" r="0" b="0"/>
              <a:pathLst>
                <a:path w="16892" h="309118">
                  <a:moveTo>
                    <a:pt x="0" y="0"/>
                  </a:moveTo>
                  <a:lnTo>
                    <a:pt x="16891" y="0"/>
                  </a:lnTo>
                  <a:lnTo>
                    <a:pt x="16891"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43" name="Freeform 42"/>
            <p:cNvSpPr/>
            <p:nvPr/>
          </p:nvSpPr>
          <p:spPr>
            <a:xfrm>
              <a:off x="6210121" y="3149405"/>
              <a:ext cx="17539" cy="309102"/>
            </a:xfrm>
            <a:custGeom>
              <a:avLst/>
              <a:gdLst/>
              <a:ahLst/>
              <a:cxnLst/>
              <a:rect l="0" t="0" r="0" b="0"/>
              <a:pathLst>
                <a:path w="16891" h="309118">
                  <a:moveTo>
                    <a:pt x="0" y="0"/>
                  </a:moveTo>
                  <a:lnTo>
                    <a:pt x="16890" y="0"/>
                  </a:lnTo>
                  <a:lnTo>
                    <a:pt x="16890" y="309117"/>
                  </a:lnTo>
                  <a:lnTo>
                    <a:pt x="0" y="309117"/>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sp>
          <p:nvSpPr>
            <p:cNvPr id="101424" name="TextBox 43"/>
            <p:cNvSpPr txBox="1">
              <a:spLocks noChangeArrowheads="1"/>
            </p:cNvSpPr>
            <p:nvPr/>
          </p:nvSpPr>
          <p:spPr bwMode="auto">
            <a:xfrm>
              <a:off x="4114800" y="3492507"/>
              <a:ext cx="431800" cy="797313"/>
            </a:xfrm>
            <a:prstGeom prst="rect">
              <a:avLst/>
            </a:prstGeom>
            <a:noFill/>
            <a:ln w="9525">
              <a:noFill/>
              <a:miter lim="800000"/>
              <a:headEnd/>
              <a:tailEnd/>
            </a:ln>
          </p:spPr>
          <p:txBody>
            <a:bodyPr>
              <a:spAutoFit/>
            </a:bodyPr>
            <a:lstStyle/>
            <a:p>
              <a:r>
                <a:rPr lang="en-US" sz="2800">
                  <a:solidFill>
                    <a:srgbClr val="000000"/>
                  </a:solidFill>
                </a:rPr>
                <a:t>-1</a:t>
              </a:r>
            </a:p>
          </p:txBody>
        </p:sp>
        <p:sp>
          <p:nvSpPr>
            <p:cNvPr id="101425" name="TextBox 44"/>
            <p:cNvSpPr txBox="1">
              <a:spLocks noChangeArrowheads="1"/>
            </p:cNvSpPr>
            <p:nvPr/>
          </p:nvSpPr>
          <p:spPr bwMode="auto">
            <a:xfrm>
              <a:off x="3797299" y="3492506"/>
              <a:ext cx="485848" cy="437236"/>
            </a:xfrm>
            <a:prstGeom prst="rect">
              <a:avLst/>
            </a:prstGeom>
            <a:noFill/>
            <a:ln w="9525">
              <a:noFill/>
              <a:miter lim="800000"/>
              <a:headEnd/>
              <a:tailEnd/>
            </a:ln>
          </p:spPr>
          <p:txBody>
            <a:bodyPr wrap="square">
              <a:spAutoFit/>
            </a:bodyPr>
            <a:lstStyle/>
            <a:p>
              <a:r>
                <a:rPr lang="en-US" sz="2800" dirty="0">
                  <a:solidFill>
                    <a:srgbClr val="000000"/>
                  </a:solidFill>
                </a:rPr>
                <a:t>-2</a:t>
              </a:r>
            </a:p>
          </p:txBody>
        </p:sp>
        <p:sp>
          <p:nvSpPr>
            <p:cNvPr id="101426" name="TextBox 45"/>
            <p:cNvSpPr txBox="1">
              <a:spLocks noChangeArrowheads="1"/>
            </p:cNvSpPr>
            <p:nvPr/>
          </p:nvSpPr>
          <p:spPr bwMode="auto">
            <a:xfrm>
              <a:off x="3479800" y="3492507"/>
              <a:ext cx="457200" cy="797313"/>
            </a:xfrm>
            <a:prstGeom prst="rect">
              <a:avLst/>
            </a:prstGeom>
            <a:noFill/>
            <a:ln w="9525">
              <a:noFill/>
              <a:miter lim="800000"/>
              <a:headEnd/>
              <a:tailEnd/>
            </a:ln>
          </p:spPr>
          <p:txBody>
            <a:bodyPr>
              <a:spAutoFit/>
            </a:bodyPr>
            <a:lstStyle/>
            <a:p>
              <a:r>
                <a:rPr lang="en-US" sz="2800">
                  <a:solidFill>
                    <a:srgbClr val="000000"/>
                  </a:solidFill>
                </a:rPr>
                <a:t>-3</a:t>
              </a:r>
            </a:p>
          </p:txBody>
        </p:sp>
        <p:sp>
          <p:nvSpPr>
            <p:cNvPr id="101427" name="TextBox 46"/>
            <p:cNvSpPr txBox="1">
              <a:spLocks noChangeArrowheads="1"/>
            </p:cNvSpPr>
            <p:nvPr/>
          </p:nvSpPr>
          <p:spPr bwMode="auto">
            <a:xfrm>
              <a:off x="3162300" y="3492507"/>
              <a:ext cx="457200" cy="797313"/>
            </a:xfrm>
            <a:prstGeom prst="rect">
              <a:avLst/>
            </a:prstGeom>
            <a:noFill/>
            <a:ln w="9525">
              <a:noFill/>
              <a:miter lim="800000"/>
              <a:headEnd/>
              <a:tailEnd/>
            </a:ln>
          </p:spPr>
          <p:txBody>
            <a:bodyPr>
              <a:spAutoFit/>
            </a:bodyPr>
            <a:lstStyle/>
            <a:p>
              <a:r>
                <a:rPr lang="en-US" sz="2800">
                  <a:solidFill>
                    <a:srgbClr val="000000"/>
                  </a:solidFill>
                </a:rPr>
                <a:t>-4</a:t>
              </a:r>
            </a:p>
          </p:txBody>
        </p:sp>
        <p:sp>
          <p:nvSpPr>
            <p:cNvPr id="101428" name="TextBox 47"/>
            <p:cNvSpPr txBox="1">
              <a:spLocks noChangeArrowheads="1"/>
            </p:cNvSpPr>
            <p:nvPr/>
          </p:nvSpPr>
          <p:spPr bwMode="auto">
            <a:xfrm>
              <a:off x="2870200" y="3492507"/>
              <a:ext cx="457200" cy="797313"/>
            </a:xfrm>
            <a:prstGeom prst="rect">
              <a:avLst/>
            </a:prstGeom>
            <a:noFill/>
            <a:ln w="9525">
              <a:noFill/>
              <a:miter lim="800000"/>
              <a:headEnd/>
              <a:tailEnd/>
            </a:ln>
          </p:spPr>
          <p:txBody>
            <a:bodyPr>
              <a:spAutoFit/>
            </a:bodyPr>
            <a:lstStyle/>
            <a:p>
              <a:r>
                <a:rPr lang="en-US" sz="2800">
                  <a:solidFill>
                    <a:srgbClr val="000000"/>
                  </a:solidFill>
                </a:rPr>
                <a:t>-5</a:t>
              </a:r>
            </a:p>
          </p:txBody>
        </p:sp>
        <p:sp>
          <p:nvSpPr>
            <p:cNvPr id="101429" name="TextBox 48"/>
            <p:cNvSpPr txBox="1">
              <a:spLocks noChangeArrowheads="1"/>
            </p:cNvSpPr>
            <p:nvPr/>
          </p:nvSpPr>
          <p:spPr bwMode="auto">
            <a:xfrm>
              <a:off x="2527300" y="3492507"/>
              <a:ext cx="457200" cy="797313"/>
            </a:xfrm>
            <a:prstGeom prst="rect">
              <a:avLst/>
            </a:prstGeom>
            <a:noFill/>
            <a:ln w="9525">
              <a:noFill/>
              <a:miter lim="800000"/>
              <a:headEnd/>
              <a:tailEnd/>
            </a:ln>
          </p:spPr>
          <p:txBody>
            <a:bodyPr>
              <a:spAutoFit/>
            </a:bodyPr>
            <a:lstStyle/>
            <a:p>
              <a:r>
                <a:rPr lang="en-US" sz="2800">
                  <a:solidFill>
                    <a:srgbClr val="000000"/>
                  </a:solidFill>
                </a:rPr>
                <a:t>-6</a:t>
              </a:r>
            </a:p>
          </p:txBody>
        </p:sp>
        <p:sp>
          <p:nvSpPr>
            <p:cNvPr id="101430" name="TextBox 49"/>
            <p:cNvSpPr txBox="1">
              <a:spLocks noChangeArrowheads="1"/>
            </p:cNvSpPr>
            <p:nvPr/>
          </p:nvSpPr>
          <p:spPr bwMode="auto">
            <a:xfrm>
              <a:off x="2209800" y="3492507"/>
              <a:ext cx="457200" cy="797313"/>
            </a:xfrm>
            <a:prstGeom prst="rect">
              <a:avLst/>
            </a:prstGeom>
            <a:noFill/>
            <a:ln w="9525">
              <a:noFill/>
              <a:miter lim="800000"/>
              <a:headEnd/>
              <a:tailEnd/>
            </a:ln>
          </p:spPr>
          <p:txBody>
            <a:bodyPr>
              <a:spAutoFit/>
            </a:bodyPr>
            <a:lstStyle/>
            <a:p>
              <a:r>
                <a:rPr lang="en-US" sz="2800">
                  <a:solidFill>
                    <a:srgbClr val="000000"/>
                  </a:solidFill>
                </a:rPr>
                <a:t>-7</a:t>
              </a:r>
            </a:p>
          </p:txBody>
        </p:sp>
        <p:sp>
          <p:nvSpPr>
            <p:cNvPr id="101431" name="TextBox 50"/>
            <p:cNvSpPr txBox="1">
              <a:spLocks noChangeArrowheads="1"/>
            </p:cNvSpPr>
            <p:nvPr/>
          </p:nvSpPr>
          <p:spPr bwMode="auto">
            <a:xfrm>
              <a:off x="1905000" y="3492507"/>
              <a:ext cx="457200" cy="797313"/>
            </a:xfrm>
            <a:prstGeom prst="rect">
              <a:avLst/>
            </a:prstGeom>
            <a:noFill/>
            <a:ln w="9525">
              <a:noFill/>
              <a:miter lim="800000"/>
              <a:headEnd/>
              <a:tailEnd/>
            </a:ln>
          </p:spPr>
          <p:txBody>
            <a:bodyPr>
              <a:spAutoFit/>
            </a:bodyPr>
            <a:lstStyle/>
            <a:p>
              <a:r>
                <a:rPr lang="en-US" sz="2800">
                  <a:solidFill>
                    <a:srgbClr val="000000"/>
                  </a:solidFill>
                </a:rPr>
                <a:t>-8</a:t>
              </a:r>
            </a:p>
          </p:txBody>
        </p:sp>
        <p:sp>
          <p:nvSpPr>
            <p:cNvPr id="101432" name="TextBox 51"/>
            <p:cNvSpPr txBox="1">
              <a:spLocks noChangeArrowheads="1"/>
            </p:cNvSpPr>
            <p:nvPr/>
          </p:nvSpPr>
          <p:spPr bwMode="auto">
            <a:xfrm>
              <a:off x="1587500" y="3492507"/>
              <a:ext cx="457200" cy="797313"/>
            </a:xfrm>
            <a:prstGeom prst="rect">
              <a:avLst/>
            </a:prstGeom>
            <a:noFill/>
            <a:ln w="9525">
              <a:noFill/>
              <a:miter lim="800000"/>
              <a:headEnd/>
              <a:tailEnd/>
            </a:ln>
          </p:spPr>
          <p:txBody>
            <a:bodyPr>
              <a:spAutoFit/>
            </a:bodyPr>
            <a:lstStyle/>
            <a:p>
              <a:r>
                <a:rPr lang="en-US" sz="2800">
                  <a:solidFill>
                    <a:srgbClr val="000000"/>
                  </a:solidFill>
                </a:rPr>
                <a:t>-9</a:t>
              </a:r>
            </a:p>
          </p:txBody>
        </p:sp>
        <p:sp>
          <p:nvSpPr>
            <p:cNvPr id="101433" name="TextBox 52"/>
            <p:cNvSpPr txBox="1">
              <a:spLocks noChangeArrowheads="1"/>
            </p:cNvSpPr>
            <p:nvPr/>
          </p:nvSpPr>
          <p:spPr bwMode="auto">
            <a:xfrm>
              <a:off x="1132685" y="3492508"/>
              <a:ext cx="632614" cy="437236"/>
            </a:xfrm>
            <a:prstGeom prst="rect">
              <a:avLst/>
            </a:prstGeom>
            <a:noFill/>
            <a:ln w="9525">
              <a:noFill/>
              <a:miter lim="800000"/>
              <a:headEnd/>
              <a:tailEnd/>
            </a:ln>
          </p:spPr>
          <p:txBody>
            <a:bodyPr wrap="square">
              <a:spAutoFit/>
            </a:bodyPr>
            <a:lstStyle/>
            <a:p>
              <a:r>
                <a:rPr lang="en-US" sz="2800" dirty="0">
                  <a:solidFill>
                    <a:srgbClr val="000000"/>
                  </a:solidFill>
                </a:rPr>
                <a:t>-10</a:t>
              </a:r>
            </a:p>
          </p:txBody>
        </p:sp>
        <p:cxnSp>
          <p:nvCxnSpPr>
            <p:cNvPr id="54" name="Straight Connector 53"/>
            <p:cNvCxnSpPr/>
            <p:nvPr/>
          </p:nvCxnSpPr>
          <p:spPr>
            <a:xfrm>
              <a:off x="3466806" y="3301966"/>
              <a:ext cx="3263624" cy="0"/>
            </a:xfrm>
            <a:prstGeom prst="line">
              <a:avLst/>
            </a:prstGeom>
            <a:ln w="76200" cap="flat" cmpd="sng" algn="ctr">
              <a:solidFill>
                <a:srgbClr val="0000FF"/>
              </a:solidFill>
              <a:prstDash val="solid"/>
              <a:round/>
              <a:headEnd type="none" w="med" len="sm"/>
              <a:tailEnd type="triangle" w="med" len="sm"/>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250498" y="3187878"/>
              <a:ext cx="204616" cy="202972"/>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800">
                <a:latin typeface="Arial" pitchFamily="34" charset="0"/>
                <a:cs typeface="Arial" pitchFamily="34" charset="0"/>
              </a:endParaRPr>
            </a:p>
          </p:txBody>
        </p:sp>
      </p:grpSp>
      <p:pic>
        <p:nvPicPr>
          <p:cNvPr id="101384" name="Picture 63" descr="8077db74b6724567a765a296b031eab5.png"/>
          <p:cNvPicPr>
            <a:picLocks/>
          </p:cNvPicPr>
          <p:nvPr/>
        </p:nvPicPr>
        <p:blipFill>
          <a:blip r:embed="rId3" cstate="print"/>
          <a:srcRect/>
          <a:stretch>
            <a:fillRect/>
          </a:stretch>
        </p:blipFill>
        <p:spPr bwMode="auto">
          <a:xfrm>
            <a:off x="123825" y="202406"/>
            <a:ext cx="3532188" cy="76200"/>
          </a:xfrm>
          <a:prstGeom prst="rect">
            <a:avLst/>
          </a:prstGeom>
          <a:solidFill>
            <a:srgbClr val="000000">
              <a:alpha val="0"/>
            </a:srgbClr>
          </a:solidFill>
          <a:ln w="9525">
            <a:noFill/>
            <a:miter lim="800000"/>
            <a:headEnd/>
            <a:tailEnd/>
          </a:ln>
        </p:spPr>
      </p:pic>
      <p:sp>
        <p:nvSpPr>
          <p:cNvPr id="66" name="Oval 65"/>
          <p:cNvSpPr/>
          <p:nvPr/>
        </p:nvSpPr>
        <p:spPr bwMode="auto">
          <a:xfrm>
            <a:off x="1860550" y="19550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
        <p:nvSpPr>
          <p:cNvPr id="67" name="Oval 66"/>
          <p:cNvSpPr/>
          <p:nvPr/>
        </p:nvSpPr>
        <p:spPr bwMode="auto">
          <a:xfrm>
            <a:off x="1860550" y="2717006"/>
            <a:ext cx="365125" cy="365856"/>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7745" fontAlgn="auto">
              <a:spcBef>
                <a:spcPts val="0"/>
              </a:spcBef>
              <a:spcAft>
                <a:spcPts val="0"/>
              </a:spcAft>
              <a:defRPr/>
            </a:pPr>
            <a:endParaRPr lang="en-US" sz="2400" b="1">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TextBox 1"/>
          <p:cNvSpPr txBox="1">
            <a:spLocks noChangeArrowheads="1"/>
          </p:cNvSpPr>
          <p:nvPr/>
        </p:nvSpPr>
        <p:spPr bwMode="auto">
          <a:xfrm>
            <a:off x="0" y="950050"/>
            <a:ext cx="11036300" cy="661815"/>
          </a:xfrm>
          <a:prstGeom prst="rect">
            <a:avLst/>
          </a:prstGeom>
          <a:noFill/>
          <a:ln w="9525">
            <a:noFill/>
            <a:miter lim="800000"/>
            <a:headEnd/>
            <a:tailEnd/>
          </a:ln>
        </p:spPr>
        <p:txBody>
          <a:bodyPr wrap="square" lIns="106774" tIns="53387" rIns="106774" bIns="53387">
            <a:spAutoFit/>
          </a:bodyPr>
          <a:lstStyle/>
          <a:p>
            <a:pPr algn="ctr"/>
            <a:r>
              <a:rPr lang="en-US" sz="3600" b="1" dirty="0">
                <a:solidFill>
                  <a:srgbClr val="0000FF"/>
                </a:solidFill>
              </a:rPr>
              <a:t>Remember!</a:t>
            </a:r>
          </a:p>
        </p:txBody>
      </p:sp>
      <p:sp>
        <p:nvSpPr>
          <p:cNvPr id="102403" name="TextBox 2"/>
          <p:cNvSpPr txBox="1">
            <a:spLocks noChangeArrowheads="1"/>
          </p:cNvSpPr>
          <p:nvPr/>
        </p:nvSpPr>
        <p:spPr bwMode="auto">
          <a:xfrm>
            <a:off x="1589088" y="2034117"/>
            <a:ext cx="9491662" cy="5278463"/>
          </a:xfrm>
          <a:prstGeom prst="rect">
            <a:avLst/>
          </a:prstGeom>
          <a:noFill/>
          <a:ln w="9525">
            <a:noFill/>
            <a:miter lim="800000"/>
            <a:headEnd/>
            <a:tailEnd/>
          </a:ln>
        </p:spPr>
        <p:txBody>
          <a:bodyPr lIns="106774" tIns="53387" rIns="106774" bIns="53387">
            <a:spAutoFit/>
          </a:bodyPr>
          <a:lstStyle/>
          <a:p>
            <a:r>
              <a:rPr lang="en-US" sz="2400" b="1" dirty="0">
                <a:solidFill>
                  <a:srgbClr val="0000FF"/>
                </a:solidFill>
                <a:latin typeface="Arial - 23"/>
              </a:rPr>
              <a:t>Closed circle means the solution set includes that number  </a:t>
            </a:r>
            <a:endParaRPr lang="en-US" sz="2400" b="1" dirty="0" smtClean="0">
              <a:solidFill>
                <a:srgbClr val="0000FF"/>
              </a:solidFill>
              <a:latin typeface="Arial - 23"/>
            </a:endParaRPr>
          </a:p>
          <a:p>
            <a:r>
              <a:rPr lang="en-US" sz="2400" b="1" dirty="0" smtClean="0">
                <a:solidFill>
                  <a:srgbClr val="0000FF"/>
                </a:solidFill>
                <a:latin typeface="Arial - 23"/>
              </a:rPr>
              <a:t>and </a:t>
            </a:r>
            <a:r>
              <a:rPr lang="en-US" sz="2400" b="1" dirty="0">
                <a:solidFill>
                  <a:srgbClr val="0000FF"/>
                </a:solidFill>
                <a:latin typeface="Arial - 23"/>
              </a:rPr>
              <a:t>is used to represent ≤ or ≥.</a:t>
            </a:r>
          </a:p>
          <a:p>
            <a:endParaRPr lang="en-US" sz="2400" b="1" dirty="0">
              <a:solidFill>
                <a:srgbClr val="0000FF"/>
              </a:solidFill>
              <a:latin typeface="Arial - 23"/>
            </a:endParaRPr>
          </a:p>
          <a:p>
            <a:r>
              <a:rPr lang="en-US" sz="2400" b="1" dirty="0">
                <a:solidFill>
                  <a:srgbClr val="0000FF"/>
                </a:solidFill>
                <a:latin typeface="Arial - 23"/>
              </a:rPr>
              <a:t>Open circle means that number is not included in the  </a:t>
            </a:r>
            <a:endParaRPr lang="en-US" sz="2400" b="1" dirty="0" smtClean="0">
              <a:solidFill>
                <a:srgbClr val="0000FF"/>
              </a:solidFill>
              <a:latin typeface="Arial - 23"/>
            </a:endParaRPr>
          </a:p>
          <a:p>
            <a:r>
              <a:rPr lang="en-US" sz="2400" b="1" dirty="0" smtClean="0">
                <a:solidFill>
                  <a:srgbClr val="0000FF"/>
                </a:solidFill>
                <a:latin typeface="Arial - 23"/>
              </a:rPr>
              <a:t>solution </a:t>
            </a:r>
            <a:r>
              <a:rPr lang="en-US" sz="2400" b="1" dirty="0">
                <a:solidFill>
                  <a:srgbClr val="0000FF"/>
                </a:solidFill>
                <a:latin typeface="Arial - 23"/>
              </a:rPr>
              <a:t>set and is used to represent &lt; or &gt;.</a:t>
            </a:r>
          </a:p>
          <a:p>
            <a:endParaRPr lang="en-US" sz="2400" b="1" dirty="0">
              <a:solidFill>
                <a:srgbClr val="0000FF"/>
              </a:solidFill>
              <a:latin typeface="Arial - 23"/>
            </a:endParaRPr>
          </a:p>
          <a:p>
            <a:endParaRPr lang="en-US" sz="2400" b="1" dirty="0">
              <a:solidFill>
                <a:srgbClr val="0000FF"/>
              </a:solidFill>
              <a:latin typeface="Arial - 23"/>
            </a:endParaRPr>
          </a:p>
          <a:p>
            <a:r>
              <a:rPr lang="en-US" sz="2400" b="1" dirty="0">
                <a:solidFill>
                  <a:srgbClr val="0000FF"/>
                </a:solidFill>
                <a:latin typeface="Arial - 23"/>
              </a:rPr>
              <a:t>Extend your line to the right when </a:t>
            </a:r>
            <a:r>
              <a:rPr lang="en-US" sz="2400" b="1" dirty="0" smtClean="0">
                <a:solidFill>
                  <a:srgbClr val="0000FF"/>
                </a:solidFill>
                <a:latin typeface="Arial - 23"/>
              </a:rPr>
              <a:t>the variable</a:t>
            </a:r>
            <a:r>
              <a:rPr lang="en-US" sz="2400" b="1" dirty="0" smtClean="0">
                <a:solidFill>
                  <a:srgbClr val="0000FF"/>
                </a:solidFill>
                <a:latin typeface="Arial - 23"/>
              </a:rPr>
              <a:t> </a:t>
            </a:r>
            <a:r>
              <a:rPr lang="en-US" sz="2400" b="1" dirty="0">
                <a:solidFill>
                  <a:srgbClr val="0000FF"/>
                </a:solidFill>
                <a:latin typeface="Arial - 23"/>
              </a:rPr>
              <a:t>is larger  </a:t>
            </a:r>
            <a:endParaRPr lang="en-US" sz="2400" b="1" dirty="0" smtClean="0">
              <a:solidFill>
                <a:srgbClr val="0000FF"/>
              </a:solidFill>
              <a:latin typeface="Arial - 23"/>
            </a:endParaRPr>
          </a:p>
          <a:p>
            <a:r>
              <a:rPr lang="en-US" sz="2400" b="1" dirty="0" smtClean="0">
                <a:solidFill>
                  <a:srgbClr val="0000FF"/>
                </a:solidFill>
                <a:latin typeface="Arial - 23"/>
              </a:rPr>
              <a:t>than </a:t>
            </a:r>
            <a:r>
              <a:rPr lang="en-US" sz="2400" b="1" dirty="0">
                <a:solidFill>
                  <a:srgbClr val="0000FF"/>
                </a:solidFill>
                <a:latin typeface="Arial - 23"/>
              </a:rPr>
              <a:t>the </a:t>
            </a:r>
            <a:r>
              <a:rPr lang="en-US" sz="2400" b="1" dirty="0" smtClean="0">
                <a:solidFill>
                  <a:srgbClr val="0000FF"/>
                </a:solidFill>
                <a:latin typeface="Arial - 23"/>
              </a:rPr>
              <a:t>number</a:t>
            </a:r>
            <a:r>
              <a:rPr lang="en-US" sz="2400" b="1" dirty="0" smtClean="0">
                <a:solidFill>
                  <a:srgbClr val="0000FF"/>
                </a:solidFill>
                <a:latin typeface="Arial - 23"/>
              </a:rPr>
              <a:t>.</a:t>
            </a:r>
            <a:endParaRPr lang="en-US" sz="2400" b="1" dirty="0">
              <a:solidFill>
                <a:srgbClr val="0000FF"/>
              </a:solidFill>
              <a:latin typeface="Arial - 23"/>
            </a:endParaRPr>
          </a:p>
          <a:p>
            <a:r>
              <a:rPr lang="en-US" sz="2400" b="1" dirty="0" smtClean="0">
                <a:solidFill>
                  <a:srgbClr val="0000FF"/>
                </a:solidFill>
                <a:latin typeface="Arial - 23"/>
              </a:rPr>
              <a:t># </a:t>
            </a:r>
            <a:r>
              <a:rPr lang="en-US" sz="2400" b="1" dirty="0">
                <a:solidFill>
                  <a:srgbClr val="0000FF"/>
                </a:solidFill>
                <a:latin typeface="Arial - 23"/>
              </a:rPr>
              <a:t>&lt;</a:t>
            </a:r>
            <a:r>
              <a:rPr lang="en-US" sz="2400" b="1" dirty="0" smtClean="0">
                <a:solidFill>
                  <a:srgbClr val="0000FF"/>
                </a:solidFill>
                <a:latin typeface="Arial - 23"/>
              </a:rPr>
              <a:t> </a:t>
            </a:r>
            <a:r>
              <a:rPr lang="en-US" sz="2400" b="1" dirty="0" smtClean="0">
                <a:solidFill>
                  <a:srgbClr val="0000FF"/>
                </a:solidFill>
                <a:latin typeface="Arial - 23"/>
              </a:rPr>
              <a:t>variable </a:t>
            </a:r>
            <a:r>
              <a:rPr lang="en-US" sz="2400" b="1" dirty="0" smtClean="0">
                <a:solidFill>
                  <a:srgbClr val="0000FF"/>
                </a:solidFill>
                <a:latin typeface="Arial - 23"/>
              </a:rPr>
              <a:t>			</a:t>
            </a:r>
            <a:r>
              <a:rPr lang="en-US" sz="2400" b="1" dirty="0" err="1" smtClean="0">
                <a:solidFill>
                  <a:srgbClr val="0000FF"/>
                </a:solidFill>
                <a:latin typeface="Arial - 23"/>
              </a:rPr>
              <a:t>variable</a:t>
            </a:r>
            <a:r>
              <a:rPr lang="en-US" sz="2400" b="1" dirty="0" smtClean="0">
                <a:solidFill>
                  <a:srgbClr val="0000FF"/>
                </a:solidFill>
                <a:latin typeface="Arial - 23"/>
              </a:rPr>
              <a:t> </a:t>
            </a:r>
            <a:r>
              <a:rPr lang="en-US" sz="2400" b="1" dirty="0">
                <a:solidFill>
                  <a:srgbClr val="0000FF"/>
                </a:solidFill>
                <a:latin typeface="Arial - 23"/>
              </a:rPr>
              <a:t>&gt;</a:t>
            </a:r>
            <a:r>
              <a:rPr lang="en-US" sz="2400" b="1" dirty="0" smtClean="0">
                <a:solidFill>
                  <a:srgbClr val="0000FF"/>
                </a:solidFill>
                <a:latin typeface="Arial - 23"/>
              </a:rPr>
              <a:t> </a:t>
            </a:r>
            <a:r>
              <a:rPr lang="en-US" sz="2400" b="1" dirty="0">
                <a:solidFill>
                  <a:srgbClr val="0000FF"/>
                </a:solidFill>
                <a:latin typeface="Arial - 23"/>
              </a:rPr>
              <a:t>#</a:t>
            </a:r>
          </a:p>
          <a:p>
            <a:endParaRPr lang="en-US" sz="2400" b="1" dirty="0">
              <a:solidFill>
                <a:srgbClr val="0000FF"/>
              </a:solidFill>
              <a:latin typeface="Arial - 23"/>
            </a:endParaRPr>
          </a:p>
          <a:p>
            <a:r>
              <a:rPr lang="en-US" sz="2400" b="1" dirty="0">
                <a:solidFill>
                  <a:srgbClr val="0000FF"/>
                </a:solidFill>
                <a:latin typeface="Arial - 23"/>
              </a:rPr>
              <a:t>Extend your line to the left when </a:t>
            </a:r>
            <a:r>
              <a:rPr lang="en-US" sz="2400" b="1" dirty="0" smtClean="0">
                <a:solidFill>
                  <a:srgbClr val="0000FF"/>
                </a:solidFill>
                <a:latin typeface="Arial - 23"/>
              </a:rPr>
              <a:t>the variable</a:t>
            </a:r>
            <a:r>
              <a:rPr lang="en-US" sz="2400" b="1" dirty="0" smtClean="0">
                <a:solidFill>
                  <a:srgbClr val="0000FF"/>
                </a:solidFill>
                <a:latin typeface="Arial - 23"/>
              </a:rPr>
              <a:t> </a:t>
            </a:r>
            <a:r>
              <a:rPr lang="en-US" sz="2400" b="1" dirty="0">
                <a:solidFill>
                  <a:srgbClr val="0000FF"/>
                </a:solidFill>
                <a:latin typeface="Arial - 23"/>
              </a:rPr>
              <a:t>is smaller  </a:t>
            </a:r>
            <a:endParaRPr lang="en-US" sz="2400" b="1" dirty="0" smtClean="0">
              <a:solidFill>
                <a:srgbClr val="0000FF"/>
              </a:solidFill>
              <a:latin typeface="Arial - 23"/>
            </a:endParaRPr>
          </a:p>
          <a:p>
            <a:r>
              <a:rPr lang="en-US" sz="2400" b="1" dirty="0" smtClean="0">
                <a:solidFill>
                  <a:srgbClr val="0000FF"/>
                </a:solidFill>
                <a:latin typeface="Arial - 23"/>
              </a:rPr>
              <a:t>than </a:t>
            </a:r>
            <a:r>
              <a:rPr lang="en-US" sz="2400" b="1" dirty="0">
                <a:solidFill>
                  <a:srgbClr val="0000FF"/>
                </a:solidFill>
                <a:latin typeface="Arial - 23"/>
              </a:rPr>
              <a:t>the </a:t>
            </a:r>
            <a:r>
              <a:rPr lang="en-US" sz="2400" b="1" dirty="0" smtClean="0">
                <a:solidFill>
                  <a:srgbClr val="0000FF"/>
                </a:solidFill>
                <a:latin typeface="Arial - 23"/>
              </a:rPr>
              <a:t>number</a:t>
            </a:r>
            <a:r>
              <a:rPr lang="en-US" sz="2400" b="1" dirty="0" smtClean="0">
                <a:solidFill>
                  <a:srgbClr val="0000FF"/>
                </a:solidFill>
                <a:latin typeface="Arial - 23"/>
              </a:rPr>
              <a:t>.</a:t>
            </a:r>
            <a:endParaRPr lang="en-US" sz="2400" b="1" dirty="0">
              <a:solidFill>
                <a:srgbClr val="0000FF"/>
              </a:solidFill>
              <a:latin typeface="Arial - 23"/>
            </a:endParaRPr>
          </a:p>
          <a:p>
            <a:r>
              <a:rPr lang="en-US" sz="2400" b="1" dirty="0" smtClean="0">
                <a:solidFill>
                  <a:srgbClr val="0000FF"/>
                </a:solidFill>
                <a:latin typeface="Arial - 23"/>
              </a:rPr>
              <a:t># </a:t>
            </a:r>
            <a:r>
              <a:rPr lang="en-US" sz="2400" b="1" dirty="0">
                <a:solidFill>
                  <a:srgbClr val="0000FF"/>
                </a:solidFill>
                <a:latin typeface="Arial - 23"/>
              </a:rPr>
              <a:t>&gt;</a:t>
            </a:r>
            <a:r>
              <a:rPr lang="en-US" sz="2400" b="1" dirty="0" smtClean="0">
                <a:solidFill>
                  <a:srgbClr val="0000FF"/>
                </a:solidFill>
                <a:latin typeface="Arial - 23"/>
              </a:rPr>
              <a:t> </a:t>
            </a:r>
            <a:r>
              <a:rPr lang="en-US" sz="2400" b="1" dirty="0" smtClean="0">
                <a:solidFill>
                  <a:srgbClr val="0000FF"/>
                </a:solidFill>
                <a:latin typeface="Arial - 23"/>
              </a:rPr>
              <a:t>variable </a:t>
            </a:r>
            <a:r>
              <a:rPr lang="en-US" sz="2400" b="1" dirty="0" smtClean="0">
                <a:solidFill>
                  <a:srgbClr val="0000FF"/>
                </a:solidFill>
                <a:latin typeface="Arial - 23"/>
              </a:rPr>
              <a:t>			</a:t>
            </a:r>
            <a:r>
              <a:rPr lang="en-US" sz="2400" b="1" dirty="0" err="1" smtClean="0">
                <a:solidFill>
                  <a:srgbClr val="0000FF"/>
                </a:solidFill>
                <a:latin typeface="Arial - 23"/>
              </a:rPr>
              <a:t>variable</a:t>
            </a:r>
            <a:r>
              <a:rPr lang="en-US" sz="2400" b="1" dirty="0" smtClean="0">
                <a:solidFill>
                  <a:srgbClr val="0000FF"/>
                </a:solidFill>
                <a:latin typeface="Arial - 23"/>
              </a:rPr>
              <a:t> </a:t>
            </a:r>
            <a:r>
              <a:rPr lang="en-US" sz="2400" b="1" dirty="0">
                <a:solidFill>
                  <a:srgbClr val="0000FF"/>
                </a:solidFill>
                <a:latin typeface="Arial - 23"/>
              </a:rPr>
              <a:t>&lt;</a:t>
            </a:r>
            <a:r>
              <a:rPr lang="en-US" sz="2400" b="1" dirty="0" smtClean="0">
                <a:solidFill>
                  <a:srgbClr val="0000FF"/>
                </a:solidFill>
                <a:latin typeface="Arial - 23"/>
              </a:rPr>
              <a:t> </a:t>
            </a:r>
            <a:r>
              <a:rPr lang="en-US" sz="2400" b="1" dirty="0">
                <a:solidFill>
                  <a:srgbClr val="0000FF"/>
                </a:solidFill>
                <a:latin typeface="Arial - 23"/>
              </a:rPr>
              <a:t>#</a:t>
            </a:r>
          </a:p>
        </p:txBody>
      </p:sp>
      <p:sp>
        <p:nvSpPr>
          <p:cNvPr id="4" name="Oval 3"/>
          <p:cNvSpPr/>
          <p:nvPr/>
        </p:nvSpPr>
        <p:spPr>
          <a:xfrm>
            <a:off x="981076" y="3282156"/>
            <a:ext cx="179387" cy="196850"/>
          </a:xfrm>
          <a:prstGeom prst="ellipse">
            <a:avLst/>
          </a:prstGeom>
          <a:solidFill>
            <a:schemeClr val="accent1">
              <a:alpha val="1000"/>
            </a:schemeClr>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p>
        </p:txBody>
      </p:sp>
      <p:sp>
        <p:nvSpPr>
          <p:cNvPr id="5" name="Oval 4"/>
          <p:cNvSpPr/>
          <p:nvPr/>
        </p:nvSpPr>
        <p:spPr>
          <a:xfrm>
            <a:off x="981076" y="2139156"/>
            <a:ext cx="179387" cy="196850"/>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6774" tIns="53387" rIns="106774" bIns="53387" anchor="ctr"/>
          <a:lstStyle/>
          <a:p>
            <a:pPr algn="ctr" defTabSz="1067745" fontAlgn="auto">
              <a:spcBef>
                <a:spcPts val="0"/>
              </a:spcBef>
              <a:spcAft>
                <a:spcPts val="0"/>
              </a:spcAft>
              <a:defRPr/>
            </a:pPr>
            <a:endParaRPr lang="en-US" sz="2400"/>
          </a:p>
        </p:txBody>
      </p:sp>
      <p:cxnSp>
        <p:nvCxnSpPr>
          <p:cNvPr id="6" name="Straight Connector 5"/>
          <p:cNvCxnSpPr/>
          <p:nvPr/>
        </p:nvCxnSpPr>
        <p:spPr>
          <a:xfrm>
            <a:off x="1708150" y="4317206"/>
            <a:ext cx="8305800" cy="0"/>
          </a:xfrm>
          <a:prstGeom prst="line">
            <a:avLst/>
          </a:prstGeom>
          <a:ln w="38100" cap="flat" cmpd="sng" algn="ctr">
            <a:solidFill>
              <a:srgbClr val="0000FF"/>
            </a:solidFill>
            <a:prstDash val="dash"/>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3613</TotalTime>
  <Words>4884</Words>
  <Application>Microsoft Office PowerPoint</Application>
  <PresentationFormat>Custom</PresentationFormat>
  <Paragraphs>1383</Paragraphs>
  <Slides>107</Slides>
  <Notes>56</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107</vt:i4>
      </vt:variant>
    </vt:vector>
  </HeadingPairs>
  <TitlesOfParts>
    <vt:vector size="127" baseType="lpstr">
      <vt:lpstr>Arial</vt:lpstr>
      <vt:lpstr>Arial - 15</vt:lpstr>
      <vt:lpstr>Calibri</vt:lpstr>
      <vt:lpstr>Arial - 23</vt:lpstr>
      <vt:lpstr>Arial - 24</vt:lpstr>
      <vt:lpstr>Arial - 19</vt:lpstr>
      <vt:lpstr>Arial - 25</vt:lpstr>
      <vt:lpstr>Arial - 36</vt:lpstr>
      <vt:lpstr>Arial - 7</vt:lpstr>
      <vt:lpstr>Arial - 11</vt:lpstr>
      <vt:lpstr>Arial - 16</vt:lpstr>
      <vt:lpstr>Arial - 22</vt:lpstr>
      <vt:lpstr>Arial - 20</vt:lpstr>
      <vt:lpstr>Times New Roman - 16</vt:lpstr>
      <vt:lpstr>Arial - 12</vt:lpstr>
      <vt:lpstr>Arial - 9</vt:lpstr>
      <vt:lpstr>Arial - 10</vt:lpstr>
      <vt:lpstr>Times New Roman - 12</vt:lpstr>
      <vt:lpstr>Arial - 30</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vector>
  </TitlesOfParts>
  <Company>eInstruction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Betty Kamstra</dc:creator>
  <cp:lastModifiedBy>Melissa</cp:lastModifiedBy>
  <cp:revision>194</cp:revision>
  <dcterms:created xsi:type="dcterms:W3CDTF">2012-09-12T19:33:20Z</dcterms:created>
  <dcterms:modified xsi:type="dcterms:W3CDTF">2013-04-19T19:31:27Z</dcterms:modified>
</cp:coreProperties>
</file>