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heme/theme5.xml" ContentType="application/vnd.openxmlformats-officedocument.theme+xml"/>
  <Override PartName="/ppt/slides/slide120.xml" ContentType="application/vnd.openxmlformats-officedocument.presentationml.slide+xml"/>
  <Override PartName="/ppt/slides/slide218.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221.xml" ContentType="application/vnd.openxmlformats-officedocument.presentationml.slide+xml"/>
  <Override PartName="/ppt/notesSlides/notesSlide41.xml" ContentType="application/vnd.openxmlformats-officedocument.presentationml.notesSlide+xml"/>
  <Override PartName="/ppt/slides/slide158.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slideLayouts/slideLayout43.xml" ContentType="application/vnd.openxmlformats-officedocument.presentationml.slideLayout+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slides/slide223.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slides/slide157.xml" ContentType="application/vnd.openxmlformats-officedocument.presentationml.slide+xml"/>
  <Override PartName="/ppt/slides/slide220.xml" ContentType="application/vnd.openxmlformats-officedocument.presentationml.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Layouts/slideLayout39.xml" ContentType="application/vnd.openxmlformats-officedocument.presentationml.slideLayout+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slides/slide214.xml" ContentType="application/vnd.openxmlformats-officedocument.presentationml.slide+xml"/>
  <Default Extension="fntdata" ContentType="application/x-fontdata"/>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notesSlides/notesSlide128.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notesSlides/notesSlide125.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Layouts/slideLayout44.xml" ContentType="application/vnd.openxmlformats-officedocument.presentationml.slideLayout+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Layouts/slideLayout38.xml" ContentType="application/vnd.openxmlformats-officedocument.presentationml.slideLayout+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Override PartName="/ppt/slideLayouts/slideLayout16.xml" ContentType="application/vnd.openxmlformats-officedocument.presentationml.slideLayout+xml"/>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Default Extension="jpeg" ContentType="image/jpeg"/>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Layouts/slideLayout41.xml" ContentType="application/vnd.openxmlformats-officedocument.presentationml.slideLayout+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notesSlides/notesSlide116.xml" ContentType="application/vnd.openxmlformats-officedocument.presentationml.notesSlide+xml"/>
  <Override PartName="/ppt/slideMasters/slideMaster3.xml" ContentType="application/vnd.openxmlformats-officedocument.presentationml.slideMaster+xml"/>
  <Override PartName="/ppt/slides/slide58.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s/slide207.xml" ContentType="application/vnd.openxmlformats-officedocument.presentationml.slide+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684" r:id="rId4"/>
  </p:sldMasterIdLst>
  <p:notesMasterIdLst>
    <p:notesMasterId r:id="rId233"/>
  </p:notesMasterIdLst>
  <p:sldIdLst>
    <p:sldId id="483" r:id="rId5"/>
    <p:sldId id="484" r:id="rId6"/>
    <p:sldId id="488"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486" r:id="rId99"/>
    <p:sldId id="485" r:id="rId100"/>
    <p:sldId id="487"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 id="388" r:id="rId138"/>
    <p:sldId id="389" r:id="rId139"/>
    <p:sldId id="390" r:id="rId140"/>
    <p:sldId id="391" r:id="rId141"/>
    <p:sldId id="392" r:id="rId142"/>
    <p:sldId id="393" r:id="rId143"/>
    <p:sldId id="394" r:id="rId144"/>
    <p:sldId id="395" r:id="rId145"/>
    <p:sldId id="396" r:id="rId146"/>
    <p:sldId id="397" r:id="rId147"/>
    <p:sldId id="398" r:id="rId148"/>
    <p:sldId id="399" r:id="rId149"/>
    <p:sldId id="400" r:id="rId150"/>
    <p:sldId id="401" r:id="rId151"/>
    <p:sldId id="402" r:id="rId152"/>
    <p:sldId id="403" r:id="rId153"/>
    <p:sldId id="404" r:id="rId154"/>
    <p:sldId id="405" r:id="rId155"/>
    <p:sldId id="406" r:id="rId156"/>
    <p:sldId id="407" r:id="rId157"/>
    <p:sldId id="408" r:id="rId158"/>
    <p:sldId id="409" r:id="rId159"/>
    <p:sldId id="410" r:id="rId160"/>
    <p:sldId id="411" r:id="rId161"/>
    <p:sldId id="412" r:id="rId162"/>
    <p:sldId id="413" r:id="rId163"/>
    <p:sldId id="414" r:id="rId164"/>
    <p:sldId id="415" r:id="rId165"/>
    <p:sldId id="416" r:id="rId166"/>
    <p:sldId id="417" r:id="rId167"/>
    <p:sldId id="418" r:id="rId168"/>
    <p:sldId id="419" r:id="rId169"/>
    <p:sldId id="420" r:id="rId170"/>
    <p:sldId id="421" r:id="rId171"/>
    <p:sldId id="422" r:id="rId172"/>
    <p:sldId id="423" r:id="rId173"/>
    <p:sldId id="424" r:id="rId174"/>
    <p:sldId id="425" r:id="rId175"/>
    <p:sldId id="426" r:id="rId176"/>
    <p:sldId id="427" r:id="rId177"/>
    <p:sldId id="428" r:id="rId178"/>
    <p:sldId id="429" r:id="rId179"/>
    <p:sldId id="430" r:id="rId180"/>
    <p:sldId id="431" r:id="rId181"/>
    <p:sldId id="432" r:id="rId182"/>
    <p:sldId id="433" r:id="rId183"/>
    <p:sldId id="434" r:id="rId184"/>
    <p:sldId id="435" r:id="rId185"/>
    <p:sldId id="436" r:id="rId186"/>
    <p:sldId id="437" r:id="rId187"/>
    <p:sldId id="438" r:id="rId188"/>
    <p:sldId id="439" r:id="rId189"/>
    <p:sldId id="440" r:id="rId190"/>
    <p:sldId id="441" r:id="rId191"/>
    <p:sldId id="442" r:id="rId192"/>
    <p:sldId id="443" r:id="rId193"/>
    <p:sldId id="444" r:id="rId194"/>
    <p:sldId id="445" r:id="rId195"/>
    <p:sldId id="446" r:id="rId196"/>
    <p:sldId id="447" r:id="rId197"/>
    <p:sldId id="448" r:id="rId198"/>
    <p:sldId id="449" r:id="rId199"/>
    <p:sldId id="450" r:id="rId200"/>
    <p:sldId id="451" r:id="rId201"/>
    <p:sldId id="452" r:id="rId202"/>
    <p:sldId id="453" r:id="rId203"/>
    <p:sldId id="454" r:id="rId204"/>
    <p:sldId id="455" r:id="rId205"/>
    <p:sldId id="456" r:id="rId206"/>
    <p:sldId id="457" r:id="rId207"/>
    <p:sldId id="458" r:id="rId208"/>
    <p:sldId id="459" r:id="rId209"/>
    <p:sldId id="460" r:id="rId210"/>
    <p:sldId id="461" r:id="rId211"/>
    <p:sldId id="462" r:id="rId212"/>
    <p:sldId id="463" r:id="rId213"/>
    <p:sldId id="464" r:id="rId214"/>
    <p:sldId id="465" r:id="rId215"/>
    <p:sldId id="466" r:id="rId216"/>
    <p:sldId id="467" r:id="rId217"/>
    <p:sldId id="468" r:id="rId218"/>
    <p:sldId id="469" r:id="rId219"/>
    <p:sldId id="470" r:id="rId220"/>
    <p:sldId id="471" r:id="rId221"/>
    <p:sldId id="472" r:id="rId222"/>
    <p:sldId id="473" r:id="rId223"/>
    <p:sldId id="474" r:id="rId224"/>
    <p:sldId id="475" r:id="rId225"/>
    <p:sldId id="476" r:id="rId226"/>
    <p:sldId id="477" r:id="rId227"/>
    <p:sldId id="478" r:id="rId228"/>
    <p:sldId id="479" r:id="rId229"/>
    <p:sldId id="480" r:id="rId230"/>
    <p:sldId id="481" r:id="rId231"/>
    <p:sldId id="482" r:id="rId232"/>
  </p:sldIdLst>
  <p:sldSz cx="9144000" cy="6858000" type="screen4x3"/>
  <p:notesSz cx="6858000" cy="9144000"/>
  <p:embeddedFontLst>
    <p:embeddedFont>
      <p:font typeface="Calibri" pitchFamily="34" charset="0"/>
      <p:regular r:id="rId234"/>
      <p:bold r:id="rId235"/>
      <p:italic r:id="rId236"/>
      <p:boldItalic r:id="rId237"/>
    </p:embeddedFont>
  </p:embeddedFontLst>
  <p:defaultTextStyle>
    <a:defPPr>
      <a:defRPr lang="en-US"/>
    </a:defPPr>
    <a:lvl1pPr marL="0" algn="l" defTabSz="732434" rtl="0" eaLnBrk="1" latinLnBrk="0" hangingPunct="1">
      <a:defRPr sz="1400" kern="1200">
        <a:solidFill>
          <a:schemeClr val="tx1"/>
        </a:solidFill>
        <a:latin typeface="+mn-lt"/>
        <a:ea typeface="+mn-ea"/>
        <a:cs typeface="+mn-cs"/>
      </a:defRPr>
    </a:lvl1pPr>
    <a:lvl2pPr marL="366217" algn="l" defTabSz="732434" rtl="0" eaLnBrk="1" latinLnBrk="0" hangingPunct="1">
      <a:defRPr sz="1400" kern="1200">
        <a:solidFill>
          <a:schemeClr val="tx1"/>
        </a:solidFill>
        <a:latin typeface="+mn-lt"/>
        <a:ea typeface="+mn-ea"/>
        <a:cs typeface="+mn-cs"/>
      </a:defRPr>
    </a:lvl2pPr>
    <a:lvl3pPr marL="732434" algn="l" defTabSz="732434" rtl="0" eaLnBrk="1" latinLnBrk="0" hangingPunct="1">
      <a:defRPr sz="1400" kern="1200">
        <a:solidFill>
          <a:schemeClr val="tx1"/>
        </a:solidFill>
        <a:latin typeface="+mn-lt"/>
        <a:ea typeface="+mn-ea"/>
        <a:cs typeface="+mn-cs"/>
      </a:defRPr>
    </a:lvl3pPr>
    <a:lvl4pPr marL="1098652" algn="l" defTabSz="732434" rtl="0" eaLnBrk="1" latinLnBrk="0" hangingPunct="1">
      <a:defRPr sz="1400" kern="1200">
        <a:solidFill>
          <a:schemeClr val="tx1"/>
        </a:solidFill>
        <a:latin typeface="+mn-lt"/>
        <a:ea typeface="+mn-ea"/>
        <a:cs typeface="+mn-cs"/>
      </a:defRPr>
    </a:lvl4pPr>
    <a:lvl5pPr marL="1464869" algn="l" defTabSz="732434" rtl="0" eaLnBrk="1" latinLnBrk="0" hangingPunct="1">
      <a:defRPr sz="1400" kern="1200">
        <a:solidFill>
          <a:schemeClr val="tx1"/>
        </a:solidFill>
        <a:latin typeface="+mn-lt"/>
        <a:ea typeface="+mn-ea"/>
        <a:cs typeface="+mn-cs"/>
      </a:defRPr>
    </a:lvl5pPr>
    <a:lvl6pPr marL="1831086" algn="l" defTabSz="732434" rtl="0" eaLnBrk="1" latinLnBrk="0" hangingPunct="1">
      <a:defRPr sz="1400" kern="1200">
        <a:solidFill>
          <a:schemeClr val="tx1"/>
        </a:solidFill>
        <a:latin typeface="+mn-lt"/>
        <a:ea typeface="+mn-ea"/>
        <a:cs typeface="+mn-cs"/>
      </a:defRPr>
    </a:lvl6pPr>
    <a:lvl7pPr marL="2197303" algn="l" defTabSz="732434" rtl="0" eaLnBrk="1" latinLnBrk="0" hangingPunct="1">
      <a:defRPr sz="1400" kern="1200">
        <a:solidFill>
          <a:schemeClr val="tx1"/>
        </a:solidFill>
        <a:latin typeface="+mn-lt"/>
        <a:ea typeface="+mn-ea"/>
        <a:cs typeface="+mn-cs"/>
      </a:defRPr>
    </a:lvl7pPr>
    <a:lvl8pPr marL="2563520" algn="l" defTabSz="732434" rtl="0" eaLnBrk="1" latinLnBrk="0" hangingPunct="1">
      <a:defRPr sz="1400" kern="1200">
        <a:solidFill>
          <a:schemeClr val="tx1"/>
        </a:solidFill>
        <a:latin typeface="+mn-lt"/>
        <a:ea typeface="+mn-ea"/>
        <a:cs typeface="+mn-cs"/>
      </a:defRPr>
    </a:lvl8pPr>
    <a:lvl9pPr marL="2929738" algn="l" defTabSz="732434" rtl="0" eaLnBrk="1" latinLnBrk="0" hangingPunct="1">
      <a:defRPr sz="1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586" autoAdjust="0"/>
  </p:normalViewPr>
  <p:slideViewPr>
    <p:cSldViewPr>
      <p:cViewPr varScale="1">
        <p:scale>
          <a:sx n="66" d="100"/>
          <a:sy n="66" d="100"/>
        </p:scale>
        <p:origin x="-150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slide" Target="slides/slide22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openxmlformats.org/officeDocument/2006/relationships/font" Target="fonts/font4.fntdata"/><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201" Type="http://schemas.openxmlformats.org/officeDocument/2006/relationships/slide" Target="slides/slide197.xml"/><Relationship Id="rId222" Type="http://schemas.openxmlformats.org/officeDocument/2006/relationships/slide" Target="slides/slide218.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slide" Target="slides/slide183.xml"/><Relationship Id="rId217" Type="http://schemas.openxmlformats.org/officeDocument/2006/relationships/slide" Target="slides/slide213.xml"/><Relationship Id="rId1" Type="http://schemas.openxmlformats.org/officeDocument/2006/relationships/slideMaster" Target="slideMasters/slideMaster1.xml"/><Relationship Id="rId6" Type="http://schemas.openxmlformats.org/officeDocument/2006/relationships/slide" Target="slides/slide2.xml"/><Relationship Id="rId212" Type="http://schemas.openxmlformats.org/officeDocument/2006/relationships/slide" Target="slides/slide208.xml"/><Relationship Id="rId233" Type="http://schemas.openxmlformats.org/officeDocument/2006/relationships/notesMaster" Target="notesMasters/notesMaster1.xml"/><Relationship Id="rId238" Type="http://schemas.openxmlformats.org/officeDocument/2006/relationships/presProps" Target="presProps.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slide" Target="slides/slide203.xml"/><Relationship Id="rId223" Type="http://schemas.openxmlformats.org/officeDocument/2006/relationships/slide" Target="slides/slide219.xml"/><Relationship Id="rId228" Type="http://schemas.openxmlformats.org/officeDocument/2006/relationships/slide" Target="slides/slide224.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slide" Target="slides/slide209.xml"/><Relationship Id="rId218" Type="http://schemas.openxmlformats.org/officeDocument/2006/relationships/slide" Target="slides/slide214.xml"/><Relationship Id="rId234" Type="http://schemas.openxmlformats.org/officeDocument/2006/relationships/font" Target="fonts/font1.fntdata"/><Relationship Id="rId239"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229" Type="http://schemas.openxmlformats.org/officeDocument/2006/relationships/slide" Target="slides/slide225.xml"/><Relationship Id="rId19" Type="http://schemas.openxmlformats.org/officeDocument/2006/relationships/slide" Target="slides/slide15.xml"/><Relationship Id="rId224" Type="http://schemas.openxmlformats.org/officeDocument/2006/relationships/slide" Target="slides/slide220.xml"/><Relationship Id="rId240" Type="http://schemas.openxmlformats.org/officeDocument/2006/relationships/theme" Target="theme/theme1.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slide" Target="slides/slide215.xml"/><Relationship Id="rId3" Type="http://schemas.openxmlformats.org/officeDocument/2006/relationships/slideMaster" Target="slideMasters/slideMaster3.xml"/><Relationship Id="rId214" Type="http://schemas.openxmlformats.org/officeDocument/2006/relationships/slide" Target="slides/slide210.xml"/><Relationship Id="rId230" Type="http://schemas.openxmlformats.org/officeDocument/2006/relationships/slide" Target="slides/slide226.xml"/><Relationship Id="rId235" Type="http://schemas.openxmlformats.org/officeDocument/2006/relationships/font" Target="fonts/font2.fntdata"/><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slide" Target="slides/slide221.xml"/><Relationship Id="rId241"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36" Type="http://schemas.openxmlformats.org/officeDocument/2006/relationships/font" Target="fonts/font3.fntdata"/><Relationship Id="rId26" Type="http://schemas.openxmlformats.org/officeDocument/2006/relationships/slide" Target="slides/slide22.xml"/><Relationship Id="rId231" Type="http://schemas.openxmlformats.org/officeDocument/2006/relationships/slide" Target="slides/slide227.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CD80E7-455B-4B06-B71A-B1FAA94D66F3}" type="datetimeFigureOut">
              <a:rPr lang="en-US" smtClean="0"/>
              <a:pPr/>
              <a:t>11/16/2012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722268-20CB-4DC2-9D52-DEABD679905F}" type="slidenum">
              <a:rPr lang="en-US" smtClean="0"/>
              <a:pPr/>
              <a:t>‹#›</a:t>
            </a:fld>
            <a:endParaRPr lang="en-US"/>
          </a:p>
        </p:txBody>
      </p:sp>
    </p:spTree>
    <p:extLst>
      <p:ext uri="{BB962C8B-B14F-4D97-AF65-F5344CB8AC3E}">
        <p14:creationId xmlns:p14="http://schemas.microsoft.com/office/powerpoint/2010/main" xmlns="" val="1899588508"/>
      </p:ext>
    </p:extLst>
  </p:cSld>
  <p:clrMap bg1="lt1" tx1="dk1" bg2="lt2" tx2="dk2" accent1="accent1" accent2="accent2" accent3="accent3" accent4="accent4" accent5="accent5" accent6="accent6" hlink="hlink" folHlink="folHlink"/>
  <p:notesStyle>
    <a:lvl1pPr marL="0" algn="l" defTabSz="732434" rtl="0" eaLnBrk="1" latinLnBrk="0" hangingPunct="1">
      <a:defRPr sz="1000" kern="1200">
        <a:solidFill>
          <a:schemeClr val="tx1"/>
        </a:solidFill>
        <a:latin typeface="+mn-lt"/>
        <a:ea typeface="+mn-ea"/>
        <a:cs typeface="+mn-cs"/>
      </a:defRPr>
    </a:lvl1pPr>
    <a:lvl2pPr marL="366217" algn="l" defTabSz="732434" rtl="0" eaLnBrk="1" latinLnBrk="0" hangingPunct="1">
      <a:defRPr sz="1000" kern="1200">
        <a:solidFill>
          <a:schemeClr val="tx1"/>
        </a:solidFill>
        <a:latin typeface="+mn-lt"/>
        <a:ea typeface="+mn-ea"/>
        <a:cs typeface="+mn-cs"/>
      </a:defRPr>
    </a:lvl2pPr>
    <a:lvl3pPr marL="732434" algn="l" defTabSz="732434" rtl="0" eaLnBrk="1" latinLnBrk="0" hangingPunct="1">
      <a:defRPr sz="1000" kern="1200">
        <a:solidFill>
          <a:schemeClr val="tx1"/>
        </a:solidFill>
        <a:latin typeface="+mn-lt"/>
        <a:ea typeface="+mn-ea"/>
        <a:cs typeface="+mn-cs"/>
      </a:defRPr>
    </a:lvl3pPr>
    <a:lvl4pPr marL="1098652" algn="l" defTabSz="732434" rtl="0" eaLnBrk="1" latinLnBrk="0" hangingPunct="1">
      <a:defRPr sz="1000" kern="1200">
        <a:solidFill>
          <a:schemeClr val="tx1"/>
        </a:solidFill>
        <a:latin typeface="+mn-lt"/>
        <a:ea typeface="+mn-ea"/>
        <a:cs typeface="+mn-cs"/>
      </a:defRPr>
    </a:lvl4pPr>
    <a:lvl5pPr marL="1464869" algn="l" defTabSz="732434" rtl="0" eaLnBrk="1" latinLnBrk="0" hangingPunct="1">
      <a:defRPr sz="1000" kern="1200">
        <a:solidFill>
          <a:schemeClr val="tx1"/>
        </a:solidFill>
        <a:latin typeface="+mn-lt"/>
        <a:ea typeface="+mn-ea"/>
        <a:cs typeface="+mn-cs"/>
      </a:defRPr>
    </a:lvl5pPr>
    <a:lvl6pPr marL="1831086" algn="l" defTabSz="732434" rtl="0" eaLnBrk="1" latinLnBrk="0" hangingPunct="1">
      <a:defRPr sz="1000" kern="1200">
        <a:solidFill>
          <a:schemeClr val="tx1"/>
        </a:solidFill>
        <a:latin typeface="+mn-lt"/>
        <a:ea typeface="+mn-ea"/>
        <a:cs typeface="+mn-cs"/>
      </a:defRPr>
    </a:lvl6pPr>
    <a:lvl7pPr marL="2197303" algn="l" defTabSz="732434" rtl="0" eaLnBrk="1" latinLnBrk="0" hangingPunct="1">
      <a:defRPr sz="1000" kern="1200">
        <a:solidFill>
          <a:schemeClr val="tx1"/>
        </a:solidFill>
        <a:latin typeface="+mn-lt"/>
        <a:ea typeface="+mn-ea"/>
        <a:cs typeface="+mn-cs"/>
      </a:defRPr>
    </a:lvl7pPr>
    <a:lvl8pPr marL="2563520" algn="l" defTabSz="732434" rtl="0" eaLnBrk="1" latinLnBrk="0" hangingPunct="1">
      <a:defRPr sz="1000" kern="1200">
        <a:solidFill>
          <a:schemeClr val="tx1"/>
        </a:solidFill>
        <a:latin typeface="+mn-lt"/>
        <a:ea typeface="+mn-ea"/>
        <a:cs typeface="+mn-cs"/>
      </a:defRPr>
    </a:lvl8pPr>
    <a:lvl9pPr marL="2929738" algn="l" defTabSz="732434"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3</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9</a:t>
            </a:fld>
            <a:endParaRPr lang="en-US"/>
          </a:p>
        </p:txBody>
      </p:sp>
    </p:spTree>
    <p:extLst>
      <p:ext uri="{BB962C8B-B14F-4D97-AF65-F5344CB8AC3E}">
        <p14:creationId xmlns:p14="http://schemas.microsoft.com/office/powerpoint/2010/main" xmlns="" val="566708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343</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26</a:t>
            </a:fld>
            <a:endParaRPr lang="en-US"/>
          </a:p>
        </p:txBody>
      </p:sp>
    </p:spTree>
    <p:extLst>
      <p:ext uri="{BB962C8B-B14F-4D97-AF65-F5344CB8AC3E}">
        <p14:creationId xmlns:p14="http://schemas.microsoft.com/office/powerpoint/2010/main" xmlns="" val="239714376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 True</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185</a:t>
            </a:fld>
            <a:endParaRPr lang="en-US"/>
          </a:p>
        </p:txBody>
      </p:sp>
    </p:spTree>
    <p:extLst>
      <p:ext uri="{BB962C8B-B14F-4D97-AF65-F5344CB8AC3E}">
        <p14:creationId xmlns:p14="http://schemas.microsoft.com/office/powerpoint/2010/main" xmlns="" val="136785939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188</a:t>
            </a:fld>
            <a:endParaRPr lang="en-US"/>
          </a:p>
        </p:txBody>
      </p:sp>
    </p:spTree>
    <p:extLst>
      <p:ext uri="{BB962C8B-B14F-4D97-AF65-F5344CB8AC3E}">
        <p14:creationId xmlns:p14="http://schemas.microsoft.com/office/powerpoint/2010/main" xmlns="" val="1322745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C</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189</a:t>
            </a:fld>
            <a:endParaRPr lang="en-US"/>
          </a:p>
        </p:txBody>
      </p:sp>
    </p:spTree>
    <p:extLst>
      <p:ext uri="{BB962C8B-B14F-4D97-AF65-F5344CB8AC3E}">
        <p14:creationId xmlns:p14="http://schemas.microsoft.com/office/powerpoint/2010/main" xmlns="" val="52447330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190</a:t>
            </a:fld>
            <a:endParaRPr lang="en-US"/>
          </a:p>
        </p:txBody>
      </p:sp>
    </p:spTree>
    <p:extLst>
      <p:ext uri="{BB962C8B-B14F-4D97-AF65-F5344CB8AC3E}">
        <p14:creationId xmlns:p14="http://schemas.microsoft.com/office/powerpoint/2010/main" xmlns="" val="274649301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C</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191</a:t>
            </a:fld>
            <a:endParaRPr lang="en-US"/>
          </a:p>
        </p:txBody>
      </p:sp>
    </p:spTree>
    <p:extLst>
      <p:ext uri="{BB962C8B-B14F-4D97-AF65-F5344CB8AC3E}">
        <p14:creationId xmlns:p14="http://schemas.microsoft.com/office/powerpoint/2010/main" xmlns="" val="354220978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C</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192</a:t>
            </a:fld>
            <a:endParaRPr lang="en-US"/>
          </a:p>
        </p:txBody>
      </p:sp>
    </p:spTree>
    <p:extLst>
      <p:ext uri="{BB962C8B-B14F-4D97-AF65-F5344CB8AC3E}">
        <p14:creationId xmlns:p14="http://schemas.microsoft.com/office/powerpoint/2010/main" xmlns="" val="173435576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C</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193</a:t>
            </a:fld>
            <a:endParaRPr lang="en-US"/>
          </a:p>
        </p:txBody>
      </p:sp>
    </p:spTree>
    <p:extLst>
      <p:ext uri="{BB962C8B-B14F-4D97-AF65-F5344CB8AC3E}">
        <p14:creationId xmlns:p14="http://schemas.microsoft.com/office/powerpoint/2010/main" xmlns="" val="300221726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Teacher’s instructions:</a:t>
            </a:r>
            <a:r>
              <a:rPr lang="en-US" b="0" baseline="0" dirty="0" smtClean="0"/>
              <a:t> </a:t>
            </a:r>
            <a:r>
              <a:rPr lang="en-US" sz="1000" b="0" dirty="0" smtClean="0">
                <a:solidFill>
                  <a:srgbClr val="0000FF"/>
                </a:solidFill>
                <a:latin typeface="Arial - 29"/>
              </a:rPr>
              <a:t>To find the greatest common factor, use the prime factorization of each number.</a:t>
            </a:r>
          </a:p>
          <a:p>
            <a:r>
              <a:rPr lang="en-US" sz="1000" b="0" dirty="0" smtClean="0">
                <a:solidFill>
                  <a:srgbClr val="0000FF"/>
                </a:solidFill>
                <a:latin typeface="Arial - 29"/>
              </a:rPr>
              <a:t>12:  2</a:t>
            </a:r>
            <a:r>
              <a:rPr lang="en-US" sz="800" b="0" baseline="70000" dirty="0" smtClean="0">
                <a:solidFill>
                  <a:srgbClr val="0000FF"/>
                </a:solidFill>
                <a:latin typeface="Arial - 29"/>
              </a:rPr>
              <a:t>2</a:t>
            </a:r>
            <a:r>
              <a:rPr lang="en-US" sz="1000" b="0" dirty="0" smtClean="0">
                <a:solidFill>
                  <a:srgbClr val="0000FF"/>
                </a:solidFill>
                <a:latin typeface="Arial - 29"/>
              </a:rPr>
              <a:t> x 3</a:t>
            </a:r>
          </a:p>
          <a:p>
            <a:r>
              <a:rPr lang="en-US" sz="1000" b="0" dirty="0" smtClean="0">
                <a:solidFill>
                  <a:srgbClr val="0000FF"/>
                </a:solidFill>
                <a:latin typeface="Arial - 29"/>
              </a:rPr>
              <a:t>30:  2 x 3 x 5</a:t>
            </a:r>
          </a:p>
          <a:p>
            <a:r>
              <a:rPr lang="en-US" sz="1000" b="0" dirty="0" smtClean="0">
                <a:solidFill>
                  <a:srgbClr val="0000FF"/>
                </a:solidFill>
                <a:latin typeface="Arial - 29"/>
              </a:rPr>
              <a:t>Both have 2 and 3 in common, so the GCF is 2 x 3 = 6.</a:t>
            </a:r>
          </a:p>
        </p:txBody>
      </p:sp>
      <p:sp>
        <p:nvSpPr>
          <p:cNvPr id="4" name="Slide Number Placeholder 3"/>
          <p:cNvSpPr>
            <a:spLocks noGrp="1"/>
          </p:cNvSpPr>
          <p:nvPr>
            <p:ph type="sldNum" sz="quarter" idx="10"/>
          </p:nvPr>
        </p:nvSpPr>
        <p:spPr/>
        <p:txBody>
          <a:bodyPr/>
          <a:lstStyle/>
          <a:p>
            <a:fld id="{06722268-20CB-4DC2-9D52-DEABD679905F}" type="slidenum">
              <a:rPr lang="en-US" smtClean="0"/>
              <a:pPr/>
              <a:t>194</a:t>
            </a:fld>
            <a:endParaRPr lang="en-US"/>
          </a:p>
        </p:txBody>
      </p:sp>
    </p:spTree>
    <p:extLst>
      <p:ext uri="{BB962C8B-B14F-4D97-AF65-F5344CB8AC3E}">
        <p14:creationId xmlns:p14="http://schemas.microsoft.com/office/powerpoint/2010/main" xmlns="" val="307693606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C</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196</a:t>
            </a:fld>
            <a:endParaRPr lang="en-US"/>
          </a:p>
        </p:txBody>
      </p:sp>
    </p:spTree>
    <p:extLst>
      <p:ext uri="{BB962C8B-B14F-4D97-AF65-F5344CB8AC3E}">
        <p14:creationId xmlns:p14="http://schemas.microsoft.com/office/powerpoint/2010/main" xmlns="" val="407774525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197</a:t>
            </a:fld>
            <a:endParaRPr lang="en-US"/>
          </a:p>
        </p:txBody>
      </p:sp>
    </p:spTree>
    <p:extLst>
      <p:ext uri="{BB962C8B-B14F-4D97-AF65-F5344CB8AC3E}">
        <p14:creationId xmlns:p14="http://schemas.microsoft.com/office/powerpoint/2010/main" xmlns="" val="1917007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16</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27</a:t>
            </a:fld>
            <a:endParaRPr lang="en-US"/>
          </a:p>
        </p:txBody>
      </p:sp>
    </p:spTree>
    <p:extLst>
      <p:ext uri="{BB962C8B-B14F-4D97-AF65-F5344CB8AC3E}">
        <p14:creationId xmlns:p14="http://schemas.microsoft.com/office/powerpoint/2010/main" xmlns="" val="162299108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198</a:t>
            </a:fld>
            <a:endParaRPr lang="en-US"/>
          </a:p>
        </p:txBody>
      </p:sp>
    </p:spTree>
    <p:extLst>
      <p:ext uri="{BB962C8B-B14F-4D97-AF65-F5344CB8AC3E}">
        <p14:creationId xmlns:p14="http://schemas.microsoft.com/office/powerpoint/2010/main" xmlns="" val="427586137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199</a:t>
            </a:fld>
            <a:endParaRPr lang="en-US"/>
          </a:p>
        </p:txBody>
      </p:sp>
    </p:spTree>
    <p:extLst>
      <p:ext uri="{BB962C8B-B14F-4D97-AF65-F5344CB8AC3E}">
        <p14:creationId xmlns:p14="http://schemas.microsoft.com/office/powerpoint/2010/main" xmlns="" val="355598388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C</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200</a:t>
            </a:fld>
            <a:endParaRPr lang="en-US"/>
          </a:p>
        </p:txBody>
      </p:sp>
    </p:spTree>
    <p:extLst>
      <p:ext uri="{BB962C8B-B14F-4D97-AF65-F5344CB8AC3E}">
        <p14:creationId xmlns:p14="http://schemas.microsoft.com/office/powerpoint/2010/main" xmlns="" val="184736063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C</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204</a:t>
            </a:fld>
            <a:endParaRPr lang="en-US"/>
          </a:p>
        </p:txBody>
      </p:sp>
    </p:spTree>
    <p:extLst>
      <p:ext uri="{BB962C8B-B14F-4D97-AF65-F5344CB8AC3E}">
        <p14:creationId xmlns:p14="http://schemas.microsoft.com/office/powerpoint/2010/main" xmlns="" val="381655959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205</a:t>
            </a:fld>
            <a:endParaRPr lang="en-US"/>
          </a:p>
        </p:txBody>
      </p:sp>
    </p:spTree>
    <p:extLst>
      <p:ext uri="{BB962C8B-B14F-4D97-AF65-F5344CB8AC3E}">
        <p14:creationId xmlns:p14="http://schemas.microsoft.com/office/powerpoint/2010/main" xmlns="" val="366856278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206</a:t>
            </a:fld>
            <a:endParaRPr lang="en-US"/>
          </a:p>
        </p:txBody>
      </p:sp>
    </p:spTree>
    <p:extLst>
      <p:ext uri="{BB962C8B-B14F-4D97-AF65-F5344CB8AC3E}">
        <p14:creationId xmlns:p14="http://schemas.microsoft.com/office/powerpoint/2010/main" xmlns="" val="76852760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C, D, E</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209</a:t>
            </a:fld>
            <a:endParaRPr lang="en-US"/>
          </a:p>
        </p:txBody>
      </p:sp>
    </p:spTree>
    <p:extLst>
      <p:ext uri="{BB962C8B-B14F-4D97-AF65-F5344CB8AC3E}">
        <p14:creationId xmlns:p14="http://schemas.microsoft.com/office/powerpoint/2010/main" xmlns="" val="398108347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 E</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210</a:t>
            </a:fld>
            <a:endParaRPr lang="en-US"/>
          </a:p>
        </p:txBody>
      </p:sp>
    </p:spTree>
    <p:extLst>
      <p:ext uri="{BB962C8B-B14F-4D97-AF65-F5344CB8AC3E}">
        <p14:creationId xmlns:p14="http://schemas.microsoft.com/office/powerpoint/2010/main" xmlns="" val="259529815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C, E</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211</a:t>
            </a:fld>
            <a:endParaRPr lang="en-US"/>
          </a:p>
        </p:txBody>
      </p:sp>
    </p:spTree>
    <p:extLst>
      <p:ext uri="{BB962C8B-B14F-4D97-AF65-F5344CB8AC3E}">
        <p14:creationId xmlns:p14="http://schemas.microsoft.com/office/powerpoint/2010/main" xmlns="" val="333767997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 C, E</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212</a:t>
            </a:fld>
            <a:endParaRPr lang="en-US"/>
          </a:p>
        </p:txBody>
      </p:sp>
    </p:spTree>
    <p:extLst>
      <p:ext uri="{BB962C8B-B14F-4D97-AF65-F5344CB8AC3E}">
        <p14:creationId xmlns:p14="http://schemas.microsoft.com/office/powerpoint/2010/main" xmlns="" val="3402764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36</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49</a:t>
            </a:fld>
            <a:endParaRPr lang="en-US"/>
          </a:p>
        </p:txBody>
      </p:sp>
    </p:spTree>
    <p:extLst>
      <p:ext uri="{BB962C8B-B14F-4D97-AF65-F5344CB8AC3E}">
        <p14:creationId xmlns:p14="http://schemas.microsoft.com/office/powerpoint/2010/main" xmlns="" val="154488258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 E</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213</a:t>
            </a:fld>
            <a:endParaRPr lang="en-US"/>
          </a:p>
        </p:txBody>
      </p:sp>
    </p:spTree>
    <p:extLst>
      <p:ext uri="{BB962C8B-B14F-4D97-AF65-F5344CB8AC3E}">
        <p14:creationId xmlns:p14="http://schemas.microsoft.com/office/powerpoint/2010/main" xmlns="" val="2493375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 True</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216</a:t>
            </a:fld>
            <a:endParaRPr lang="en-US"/>
          </a:p>
        </p:txBody>
      </p:sp>
    </p:spTree>
    <p:extLst>
      <p:ext uri="{BB962C8B-B14F-4D97-AF65-F5344CB8AC3E}">
        <p14:creationId xmlns:p14="http://schemas.microsoft.com/office/powerpoint/2010/main" xmlns="" val="111410671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 False</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217</a:t>
            </a:fld>
            <a:endParaRPr lang="en-US"/>
          </a:p>
        </p:txBody>
      </p:sp>
    </p:spTree>
    <p:extLst>
      <p:ext uri="{BB962C8B-B14F-4D97-AF65-F5344CB8AC3E}">
        <p14:creationId xmlns:p14="http://schemas.microsoft.com/office/powerpoint/2010/main" xmlns="" val="192977619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 False</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218</a:t>
            </a:fld>
            <a:endParaRPr lang="en-US"/>
          </a:p>
        </p:txBody>
      </p:sp>
    </p:spTree>
    <p:extLst>
      <p:ext uri="{BB962C8B-B14F-4D97-AF65-F5344CB8AC3E}">
        <p14:creationId xmlns:p14="http://schemas.microsoft.com/office/powerpoint/2010/main" xmlns="" val="337382656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 True</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219</a:t>
            </a:fld>
            <a:endParaRPr lang="en-US"/>
          </a:p>
        </p:txBody>
      </p:sp>
    </p:spTree>
    <p:extLst>
      <p:ext uri="{BB962C8B-B14F-4D97-AF65-F5344CB8AC3E}">
        <p14:creationId xmlns:p14="http://schemas.microsoft.com/office/powerpoint/2010/main" xmlns="" val="319339877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 False</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220</a:t>
            </a:fld>
            <a:endParaRPr lang="en-US"/>
          </a:p>
        </p:txBody>
      </p:sp>
    </p:spTree>
    <p:extLst>
      <p:ext uri="{BB962C8B-B14F-4D97-AF65-F5344CB8AC3E}">
        <p14:creationId xmlns:p14="http://schemas.microsoft.com/office/powerpoint/2010/main" xmlns="" val="332163129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 True</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221</a:t>
            </a:fld>
            <a:endParaRPr lang="en-US"/>
          </a:p>
        </p:txBody>
      </p:sp>
    </p:spTree>
    <p:extLst>
      <p:ext uri="{BB962C8B-B14F-4D97-AF65-F5344CB8AC3E}">
        <p14:creationId xmlns:p14="http://schemas.microsoft.com/office/powerpoint/2010/main" xmlns="" val="75007842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 False</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222</a:t>
            </a:fld>
            <a:endParaRPr lang="en-US"/>
          </a:p>
        </p:txBody>
      </p:sp>
    </p:spTree>
    <p:extLst>
      <p:ext uri="{BB962C8B-B14F-4D97-AF65-F5344CB8AC3E}">
        <p14:creationId xmlns:p14="http://schemas.microsoft.com/office/powerpoint/2010/main" xmlns="" val="341919441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 False</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223</a:t>
            </a:fld>
            <a:endParaRPr lang="en-US"/>
          </a:p>
        </p:txBody>
      </p:sp>
    </p:spTree>
    <p:extLst>
      <p:ext uri="{BB962C8B-B14F-4D97-AF65-F5344CB8AC3E}">
        <p14:creationId xmlns:p14="http://schemas.microsoft.com/office/powerpoint/2010/main" xmlns="" val="1701065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 True</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224</a:t>
            </a:fld>
            <a:endParaRPr lang="en-US"/>
          </a:p>
        </p:txBody>
      </p:sp>
    </p:spTree>
    <p:extLst>
      <p:ext uri="{BB962C8B-B14F-4D97-AF65-F5344CB8AC3E}">
        <p14:creationId xmlns:p14="http://schemas.microsoft.com/office/powerpoint/2010/main" xmlns="" val="386787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72</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50</a:t>
            </a:fld>
            <a:endParaRPr lang="en-US"/>
          </a:p>
        </p:txBody>
      </p:sp>
    </p:spTree>
    <p:extLst>
      <p:ext uri="{BB962C8B-B14F-4D97-AF65-F5344CB8AC3E}">
        <p14:creationId xmlns:p14="http://schemas.microsoft.com/office/powerpoint/2010/main" xmlns="" val="135315942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 False</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225</a:t>
            </a:fld>
            <a:endParaRPr lang="en-US"/>
          </a:p>
        </p:txBody>
      </p:sp>
    </p:spTree>
    <p:extLst>
      <p:ext uri="{BB962C8B-B14F-4D97-AF65-F5344CB8AC3E}">
        <p14:creationId xmlns:p14="http://schemas.microsoft.com/office/powerpoint/2010/main" xmlns="" val="122681174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 True</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226</a:t>
            </a:fld>
            <a:endParaRPr lang="en-US"/>
          </a:p>
        </p:txBody>
      </p:sp>
    </p:spTree>
    <p:extLst>
      <p:ext uri="{BB962C8B-B14F-4D97-AF65-F5344CB8AC3E}">
        <p14:creationId xmlns:p14="http://schemas.microsoft.com/office/powerpoint/2010/main" xmlns="" val="3780776419"/>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 False</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227</a:t>
            </a:fld>
            <a:endParaRPr lang="en-US"/>
          </a:p>
        </p:txBody>
      </p:sp>
    </p:spTree>
    <p:extLst>
      <p:ext uri="{BB962C8B-B14F-4D97-AF65-F5344CB8AC3E}">
        <p14:creationId xmlns:p14="http://schemas.microsoft.com/office/powerpoint/2010/main" xmlns="" val="2284294642"/>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228</a:t>
            </a:fld>
            <a:endParaRPr lang="en-US"/>
          </a:p>
        </p:txBody>
      </p:sp>
    </p:spTree>
    <p:extLst>
      <p:ext uri="{BB962C8B-B14F-4D97-AF65-F5344CB8AC3E}">
        <p14:creationId xmlns:p14="http://schemas.microsoft.com/office/powerpoint/2010/main" xmlns="" val="2903522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3</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51</a:t>
            </a:fld>
            <a:endParaRPr lang="en-US"/>
          </a:p>
        </p:txBody>
      </p:sp>
    </p:spTree>
    <p:extLst>
      <p:ext uri="{BB962C8B-B14F-4D97-AF65-F5344CB8AC3E}">
        <p14:creationId xmlns:p14="http://schemas.microsoft.com/office/powerpoint/2010/main" xmlns="" val="1862021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20</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52</a:t>
            </a:fld>
            <a:endParaRPr lang="en-US"/>
          </a:p>
        </p:txBody>
      </p:sp>
    </p:spTree>
    <p:extLst>
      <p:ext uri="{BB962C8B-B14F-4D97-AF65-F5344CB8AC3E}">
        <p14:creationId xmlns:p14="http://schemas.microsoft.com/office/powerpoint/2010/main" xmlns="" val="222796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27</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53</a:t>
            </a:fld>
            <a:endParaRPr lang="en-US"/>
          </a:p>
        </p:txBody>
      </p:sp>
    </p:spTree>
    <p:extLst>
      <p:ext uri="{BB962C8B-B14F-4D97-AF65-F5344CB8AC3E}">
        <p14:creationId xmlns:p14="http://schemas.microsoft.com/office/powerpoint/2010/main" xmlns="" val="215208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4</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54</a:t>
            </a:fld>
            <a:endParaRPr lang="en-US"/>
          </a:p>
        </p:txBody>
      </p:sp>
    </p:spTree>
    <p:extLst>
      <p:ext uri="{BB962C8B-B14F-4D97-AF65-F5344CB8AC3E}">
        <p14:creationId xmlns:p14="http://schemas.microsoft.com/office/powerpoint/2010/main" xmlns="" val="3097752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45</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55</a:t>
            </a:fld>
            <a:endParaRPr lang="en-US"/>
          </a:p>
        </p:txBody>
      </p:sp>
    </p:spTree>
    <p:extLst>
      <p:ext uri="{BB962C8B-B14F-4D97-AF65-F5344CB8AC3E}">
        <p14:creationId xmlns:p14="http://schemas.microsoft.com/office/powerpoint/2010/main" xmlns="" val="649357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57</a:t>
            </a:fld>
            <a:endParaRPr lang="en-US"/>
          </a:p>
        </p:txBody>
      </p:sp>
    </p:spTree>
    <p:extLst>
      <p:ext uri="{BB962C8B-B14F-4D97-AF65-F5344CB8AC3E}">
        <p14:creationId xmlns:p14="http://schemas.microsoft.com/office/powerpoint/2010/main" xmlns="" val="1943906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2</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10</a:t>
            </a:fld>
            <a:endParaRPr lang="en-US"/>
          </a:p>
        </p:txBody>
      </p:sp>
    </p:spTree>
    <p:extLst>
      <p:ext uri="{BB962C8B-B14F-4D97-AF65-F5344CB8AC3E}">
        <p14:creationId xmlns:p14="http://schemas.microsoft.com/office/powerpoint/2010/main" xmlns="" val="3570086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$33.50</a:t>
            </a:r>
          </a:p>
          <a:p>
            <a:r>
              <a:rPr lang="en-US" dirty="0" smtClean="0"/>
              <a:t>(10 + 20 + 8 + 13 + 16)/2 = 33.50</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58</a:t>
            </a:fld>
            <a:endParaRPr lang="en-US"/>
          </a:p>
        </p:txBody>
      </p:sp>
    </p:spTree>
    <p:extLst>
      <p:ext uri="{BB962C8B-B14F-4D97-AF65-F5344CB8AC3E}">
        <p14:creationId xmlns:p14="http://schemas.microsoft.com/office/powerpoint/2010/main" xmlns="" val="4185177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$63.75</a:t>
            </a:r>
          </a:p>
          <a:p>
            <a:r>
              <a:rPr lang="en-US" dirty="0" smtClean="0"/>
              <a:t>15(2.00 + 1.50 + 0.75) = 63.75</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59</a:t>
            </a:fld>
            <a:endParaRPr lang="en-US"/>
          </a:p>
        </p:txBody>
      </p:sp>
    </p:spTree>
    <p:extLst>
      <p:ext uri="{BB962C8B-B14F-4D97-AF65-F5344CB8AC3E}">
        <p14:creationId xmlns:p14="http://schemas.microsoft.com/office/powerpoint/2010/main" xmlns="" val="2249501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$12.50</a:t>
            </a:r>
          </a:p>
          <a:p>
            <a:r>
              <a:rPr lang="en-US" dirty="0" smtClean="0"/>
              <a:t>55 – (7.50 x 3) – 5 – 15 = 12.50</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60</a:t>
            </a:fld>
            <a:endParaRPr lang="en-US"/>
          </a:p>
        </p:txBody>
      </p:sp>
    </p:spTree>
    <p:extLst>
      <p:ext uri="{BB962C8B-B14F-4D97-AF65-F5344CB8AC3E}">
        <p14:creationId xmlns:p14="http://schemas.microsoft.com/office/powerpoint/2010/main" xmlns="" val="1744380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18</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63</a:t>
            </a:fld>
            <a:endParaRPr lang="en-US"/>
          </a:p>
        </p:txBody>
      </p:sp>
    </p:spTree>
    <p:extLst>
      <p:ext uri="{BB962C8B-B14F-4D97-AF65-F5344CB8AC3E}">
        <p14:creationId xmlns:p14="http://schemas.microsoft.com/office/powerpoint/2010/main" xmlns="" val="30014078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24</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64</a:t>
            </a:fld>
            <a:endParaRPr lang="en-US"/>
          </a:p>
        </p:txBody>
      </p:sp>
    </p:spTree>
    <p:extLst>
      <p:ext uri="{BB962C8B-B14F-4D97-AF65-F5344CB8AC3E}">
        <p14:creationId xmlns:p14="http://schemas.microsoft.com/office/powerpoint/2010/main" xmlns="" val="2410540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Teacher’s instruction:</a:t>
            </a:r>
          </a:p>
          <a:p>
            <a:r>
              <a:rPr lang="en-US" sz="1000" b="0" dirty="0" smtClean="0">
                <a:solidFill>
                  <a:srgbClr val="0000FF"/>
                </a:solidFill>
                <a:latin typeface="Arial - 22"/>
              </a:rPr>
              <a:t>2.4 [3.1 + (5.8) 4]</a:t>
            </a:r>
          </a:p>
          <a:p>
            <a:r>
              <a:rPr lang="en-US" sz="1000" b="0" dirty="0" smtClean="0">
                <a:solidFill>
                  <a:srgbClr val="0000FF"/>
                </a:solidFill>
                <a:latin typeface="Arial - 22"/>
              </a:rPr>
              <a:t>2.4 [3.1 + 23.2]</a:t>
            </a:r>
          </a:p>
          <a:p>
            <a:r>
              <a:rPr lang="en-US" sz="1000" b="0" dirty="0" smtClean="0">
                <a:solidFill>
                  <a:srgbClr val="0000FF"/>
                </a:solidFill>
                <a:latin typeface="Arial - 22"/>
              </a:rPr>
              <a:t>2.4 [26.3]</a:t>
            </a:r>
          </a:p>
          <a:p>
            <a:r>
              <a:rPr lang="en-US" sz="1000" b="0" dirty="0" smtClean="0">
                <a:solidFill>
                  <a:srgbClr val="0000FF"/>
                </a:solidFill>
                <a:latin typeface="Arial - 22"/>
              </a:rPr>
              <a:t>63.12</a:t>
            </a:r>
          </a:p>
          <a:p>
            <a:endParaRPr lang="en-US" dirty="0" smtClean="0"/>
          </a:p>
          <a:p>
            <a:r>
              <a:rPr lang="en-US" dirty="0" smtClean="0"/>
              <a:t>4/27</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66</a:t>
            </a:fld>
            <a:endParaRPr lang="en-US"/>
          </a:p>
        </p:txBody>
      </p:sp>
    </p:spTree>
    <p:extLst>
      <p:ext uri="{BB962C8B-B14F-4D97-AF65-F5344CB8AC3E}">
        <p14:creationId xmlns:p14="http://schemas.microsoft.com/office/powerpoint/2010/main" xmlns="" val="39760698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103</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67</a:t>
            </a:fld>
            <a:endParaRPr lang="en-US"/>
          </a:p>
        </p:txBody>
      </p:sp>
    </p:spTree>
    <p:extLst>
      <p:ext uri="{BB962C8B-B14F-4D97-AF65-F5344CB8AC3E}">
        <p14:creationId xmlns:p14="http://schemas.microsoft.com/office/powerpoint/2010/main" xmlns="" val="793487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-5</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68</a:t>
            </a:fld>
            <a:endParaRPr lang="en-US"/>
          </a:p>
        </p:txBody>
      </p:sp>
    </p:spTree>
    <p:extLst>
      <p:ext uri="{BB962C8B-B14F-4D97-AF65-F5344CB8AC3E}">
        <p14:creationId xmlns:p14="http://schemas.microsoft.com/office/powerpoint/2010/main" xmlns="" val="20000588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46</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69</a:t>
            </a:fld>
            <a:endParaRPr lang="en-US"/>
          </a:p>
        </p:txBody>
      </p:sp>
    </p:spTree>
    <p:extLst>
      <p:ext uri="{BB962C8B-B14F-4D97-AF65-F5344CB8AC3E}">
        <p14:creationId xmlns:p14="http://schemas.microsoft.com/office/powerpoint/2010/main" xmlns="" val="11863333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20</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70</a:t>
            </a:fld>
            <a:endParaRPr lang="en-US"/>
          </a:p>
        </p:txBody>
      </p:sp>
    </p:spTree>
    <p:extLst>
      <p:ext uri="{BB962C8B-B14F-4D97-AF65-F5344CB8AC3E}">
        <p14:creationId xmlns:p14="http://schemas.microsoft.com/office/powerpoint/2010/main" xmlns="" val="1333450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7</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11</a:t>
            </a:fld>
            <a:endParaRPr lang="en-US"/>
          </a:p>
        </p:txBody>
      </p:sp>
    </p:spTree>
    <p:extLst>
      <p:ext uri="{BB962C8B-B14F-4D97-AF65-F5344CB8AC3E}">
        <p14:creationId xmlns:p14="http://schemas.microsoft.com/office/powerpoint/2010/main" xmlns="" val="42169283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18</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71</a:t>
            </a:fld>
            <a:endParaRPr lang="en-US"/>
          </a:p>
        </p:txBody>
      </p:sp>
    </p:spTree>
    <p:extLst>
      <p:ext uri="{BB962C8B-B14F-4D97-AF65-F5344CB8AC3E}">
        <p14:creationId xmlns:p14="http://schemas.microsoft.com/office/powerpoint/2010/main" xmlns="" val="23613890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50</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72</a:t>
            </a:fld>
            <a:endParaRPr lang="en-US"/>
          </a:p>
        </p:txBody>
      </p:sp>
    </p:spTree>
    <p:extLst>
      <p:ext uri="{BB962C8B-B14F-4D97-AF65-F5344CB8AC3E}">
        <p14:creationId xmlns:p14="http://schemas.microsoft.com/office/powerpoint/2010/main" xmlns="" val="28335104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Teacher’s </a:t>
            </a:r>
            <a:r>
              <a:rPr lang="en-US" b="0" dirty="0" smtClean="0"/>
              <a:t>instruction:</a:t>
            </a:r>
            <a:r>
              <a:rPr lang="en-US" b="0" baseline="0" dirty="0" smtClean="0"/>
              <a:t> </a:t>
            </a:r>
          </a:p>
          <a:p>
            <a:pPr marL="0" marR="0" indent="0" algn="l" defTabSz="732434" rtl="0" eaLnBrk="1" fontAlgn="auto" latinLnBrk="0" hangingPunct="1">
              <a:lnSpc>
                <a:spcPct val="100000"/>
              </a:lnSpc>
              <a:spcBef>
                <a:spcPts val="0"/>
              </a:spcBef>
              <a:spcAft>
                <a:spcPts val="0"/>
              </a:spcAft>
              <a:buClrTx/>
              <a:buSzTx/>
              <a:buFontTx/>
              <a:buNone/>
              <a:tabLst/>
              <a:defRPr/>
            </a:pPr>
            <a:r>
              <a:rPr lang="en-US" b="0" baseline="0" dirty="0" smtClean="0"/>
              <a:t>One possible way: </a:t>
            </a:r>
            <a:r>
              <a:rPr lang="en-US" sz="1000" b="0" dirty="0" smtClean="0">
                <a:solidFill>
                  <a:srgbClr val="0000FF"/>
                </a:solidFill>
                <a:latin typeface="Arial - 27"/>
              </a:rPr>
              <a:t>5(4) + </a:t>
            </a:r>
            <a:r>
              <a:rPr lang="en-US" sz="1000" b="0" dirty="0" smtClean="0">
                <a:solidFill>
                  <a:srgbClr val="FF0000"/>
                </a:solidFill>
                <a:latin typeface="Arial - 27"/>
              </a:rPr>
              <a:t>(</a:t>
            </a:r>
            <a:r>
              <a:rPr lang="en-US" sz="1000" b="0" dirty="0" smtClean="0">
                <a:solidFill>
                  <a:srgbClr val="0000FF"/>
                </a:solidFill>
                <a:latin typeface="Arial - 27"/>
              </a:rPr>
              <a:t>7 - 2</a:t>
            </a:r>
            <a:r>
              <a:rPr lang="en-US" sz="1000" b="0" dirty="0" smtClean="0">
                <a:solidFill>
                  <a:srgbClr val="FF0000"/>
                </a:solidFill>
                <a:latin typeface="Arial - 27"/>
              </a:rPr>
              <a:t>)</a:t>
            </a:r>
            <a:r>
              <a:rPr lang="en-US" sz="800" b="0" baseline="70000" dirty="0" smtClean="0">
                <a:solidFill>
                  <a:srgbClr val="0000FF"/>
                </a:solidFill>
                <a:latin typeface="Arial - 27"/>
              </a:rPr>
              <a:t>2</a:t>
            </a:r>
          </a:p>
          <a:p>
            <a:pPr marL="0" marR="0" indent="0" algn="l" defTabSz="732434" rtl="0" eaLnBrk="1" fontAlgn="auto" latinLnBrk="0" hangingPunct="1">
              <a:lnSpc>
                <a:spcPct val="100000"/>
              </a:lnSpc>
              <a:spcBef>
                <a:spcPts val="0"/>
              </a:spcBef>
              <a:spcAft>
                <a:spcPts val="0"/>
              </a:spcAft>
              <a:buClrTx/>
              <a:buSzTx/>
              <a:buFontTx/>
              <a:buNone/>
              <a:tabLst/>
              <a:defRPr/>
            </a:pPr>
            <a:r>
              <a:rPr lang="en-US" b="0" dirty="0" smtClean="0"/>
              <a:t>Another possible way : </a:t>
            </a:r>
            <a:r>
              <a:rPr lang="en-US" sz="1000" b="0" dirty="0" smtClean="0">
                <a:solidFill>
                  <a:srgbClr val="0000FF"/>
                </a:solidFill>
                <a:latin typeface="Arial - 27"/>
              </a:rPr>
              <a:t>5</a:t>
            </a:r>
            <a:r>
              <a:rPr lang="en-US" sz="1000" b="0" dirty="0" smtClean="0">
                <a:solidFill>
                  <a:srgbClr val="FF0000"/>
                </a:solidFill>
                <a:latin typeface="Arial - 27"/>
              </a:rPr>
              <a:t>[</a:t>
            </a:r>
            <a:r>
              <a:rPr lang="en-US" sz="1000" b="0" dirty="0" smtClean="0">
                <a:solidFill>
                  <a:srgbClr val="0000FF"/>
                </a:solidFill>
                <a:latin typeface="Arial - 27"/>
              </a:rPr>
              <a:t>(4) + 7</a:t>
            </a:r>
            <a:r>
              <a:rPr lang="en-US" sz="1000" b="0" dirty="0" smtClean="0">
                <a:solidFill>
                  <a:srgbClr val="FF0000"/>
                </a:solidFill>
                <a:latin typeface="Arial - 27"/>
              </a:rPr>
              <a:t>]</a:t>
            </a:r>
            <a:r>
              <a:rPr lang="en-US" sz="1000" b="0" dirty="0" smtClean="0">
                <a:solidFill>
                  <a:srgbClr val="0000FF"/>
                </a:solidFill>
                <a:latin typeface="Arial - 27"/>
              </a:rPr>
              <a:t> - 2</a:t>
            </a:r>
            <a:r>
              <a:rPr lang="en-US" sz="800" b="0" baseline="70000" dirty="0" smtClean="0">
                <a:solidFill>
                  <a:srgbClr val="0000FF"/>
                </a:solidFill>
                <a:latin typeface="Arial - 27"/>
              </a:rPr>
              <a:t>2</a:t>
            </a:r>
          </a:p>
        </p:txBody>
      </p:sp>
      <p:sp>
        <p:nvSpPr>
          <p:cNvPr id="4" name="Slide Number Placeholder 3"/>
          <p:cNvSpPr>
            <a:spLocks noGrp="1"/>
          </p:cNvSpPr>
          <p:nvPr>
            <p:ph type="sldNum" sz="quarter" idx="10"/>
          </p:nvPr>
        </p:nvSpPr>
        <p:spPr/>
        <p:txBody>
          <a:bodyPr/>
          <a:lstStyle/>
          <a:p>
            <a:fld id="{06722268-20CB-4DC2-9D52-DEABD679905F}" type="slidenum">
              <a:rPr lang="en-US" smtClean="0"/>
              <a:pPr/>
              <a:t>74</a:t>
            </a:fld>
            <a:endParaRPr lang="en-US"/>
          </a:p>
        </p:txBody>
      </p:sp>
    </p:spTree>
    <p:extLst>
      <p:ext uri="{BB962C8B-B14F-4D97-AF65-F5344CB8AC3E}">
        <p14:creationId xmlns:p14="http://schemas.microsoft.com/office/powerpoint/2010/main" xmlns="" val="1396068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Teacher’s instruction:</a:t>
            </a:r>
            <a:r>
              <a:rPr lang="en-US" b="0" baseline="0" dirty="0" smtClean="0"/>
              <a:t> </a:t>
            </a:r>
          </a:p>
          <a:p>
            <a:pPr marL="0" marR="0" indent="0" algn="l" defTabSz="732434" rtl="0" eaLnBrk="1" fontAlgn="auto" latinLnBrk="0" hangingPunct="1">
              <a:lnSpc>
                <a:spcPct val="100000"/>
              </a:lnSpc>
              <a:spcBef>
                <a:spcPts val="0"/>
              </a:spcBef>
              <a:spcAft>
                <a:spcPts val="0"/>
              </a:spcAft>
              <a:buClrTx/>
              <a:buSzTx/>
              <a:buFontTx/>
              <a:buNone/>
              <a:tabLst/>
              <a:defRPr/>
            </a:pPr>
            <a:r>
              <a:rPr lang="en-US" b="0" baseline="0" dirty="0" smtClean="0"/>
              <a:t>One possible way: </a:t>
            </a:r>
            <a:r>
              <a:rPr lang="en-US" sz="1000" b="0" dirty="0" smtClean="0">
                <a:solidFill>
                  <a:srgbClr val="0000FF"/>
                </a:solidFill>
                <a:latin typeface="Arial - 28"/>
              </a:rPr>
              <a:t>12 - </a:t>
            </a:r>
            <a:r>
              <a:rPr lang="en-US" sz="1000" b="0" dirty="0" smtClean="0">
                <a:solidFill>
                  <a:srgbClr val="FF0000"/>
                </a:solidFill>
                <a:latin typeface="Arial - 28"/>
              </a:rPr>
              <a:t>(</a:t>
            </a:r>
            <a:r>
              <a:rPr lang="en-US" sz="1000" b="0" dirty="0" smtClean="0">
                <a:solidFill>
                  <a:srgbClr val="0000FF"/>
                </a:solidFill>
                <a:latin typeface="Arial - 28"/>
              </a:rPr>
              <a:t>3 + 9</a:t>
            </a:r>
            <a:r>
              <a:rPr lang="en-US" sz="1000" b="0" dirty="0" smtClean="0">
                <a:solidFill>
                  <a:srgbClr val="FF0000"/>
                </a:solidFill>
                <a:latin typeface="Arial - 28"/>
              </a:rPr>
              <a:t>)</a:t>
            </a:r>
            <a:r>
              <a:rPr lang="en-US" sz="1000" b="0" dirty="0" smtClean="0">
                <a:solidFill>
                  <a:srgbClr val="0000FF"/>
                </a:solidFill>
                <a:latin typeface="Lucida Sans Unicode - 28"/>
              </a:rPr>
              <a:t>÷</a:t>
            </a:r>
            <a:r>
              <a:rPr lang="en-US" sz="1000" b="0" dirty="0" smtClean="0">
                <a:solidFill>
                  <a:srgbClr val="0000FF"/>
                </a:solidFill>
                <a:latin typeface="Arial - 28"/>
              </a:rPr>
              <a:t>3</a:t>
            </a:r>
          </a:p>
          <a:p>
            <a:pPr marL="0" marR="0" indent="0" algn="l" defTabSz="732434" rtl="0" eaLnBrk="1" fontAlgn="auto" latinLnBrk="0" hangingPunct="1">
              <a:lnSpc>
                <a:spcPct val="100000"/>
              </a:lnSpc>
              <a:spcBef>
                <a:spcPts val="0"/>
              </a:spcBef>
              <a:spcAft>
                <a:spcPts val="0"/>
              </a:spcAft>
              <a:buClrTx/>
              <a:buSzTx/>
              <a:buFontTx/>
              <a:buNone/>
              <a:tabLst/>
              <a:defRPr/>
            </a:pPr>
            <a:r>
              <a:rPr lang="en-US" b="0" dirty="0" smtClean="0"/>
              <a:t>Another possible way: </a:t>
            </a:r>
            <a:r>
              <a:rPr lang="en-US" sz="1000" b="0" dirty="0" smtClean="0">
                <a:solidFill>
                  <a:srgbClr val="FF0000"/>
                </a:solidFill>
                <a:latin typeface="Arial - 28"/>
              </a:rPr>
              <a:t>(</a:t>
            </a:r>
            <a:r>
              <a:rPr lang="en-US" sz="1000" b="0" dirty="0" smtClean="0">
                <a:solidFill>
                  <a:srgbClr val="0000FF"/>
                </a:solidFill>
                <a:latin typeface="Arial - 28"/>
              </a:rPr>
              <a:t>12 - 3 + 9</a:t>
            </a:r>
            <a:r>
              <a:rPr lang="en-US" sz="1000" b="0" dirty="0" smtClean="0">
                <a:solidFill>
                  <a:srgbClr val="FF0000"/>
                </a:solidFill>
                <a:latin typeface="Arial - 28"/>
              </a:rPr>
              <a:t>)</a:t>
            </a:r>
            <a:r>
              <a:rPr lang="en-US" sz="1000" b="0" dirty="0" smtClean="0">
                <a:solidFill>
                  <a:srgbClr val="0000FF"/>
                </a:solidFill>
                <a:latin typeface="Lucida Sans Unicode - 28"/>
              </a:rPr>
              <a:t>÷</a:t>
            </a:r>
            <a:r>
              <a:rPr lang="en-US" sz="1000" b="0" dirty="0" smtClean="0">
                <a:solidFill>
                  <a:srgbClr val="0000FF"/>
                </a:solidFill>
                <a:latin typeface="Arial - 28"/>
              </a:rPr>
              <a:t>3</a:t>
            </a:r>
          </a:p>
        </p:txBody>
      </p:sp>
      <p:sp>
        <p:nvSpPr>
          <p:cNvPr id="4" name="Slide Number Placeholder 3"/>
          <p:cNvSpPr>
            <a:spLocks noGrp="1"/>
          </p:cNvSpPr>
          <p:nvPr>
            <p:ph type="sldNum" sz="quarter" idx="10"/>
          </p:nvPr>
        </p:nvSpPr>
        <p:spPr/>
        <p:txBody>
          <a:bodyPr/>
          <a:lstStyle/>
          <a:p>
            <a:fld id="{06722268-20CB-4DC2-9D52-DEABD679905F}" type="slidenum">
              <a:rPr lang="en-US" smtClean="0"/>
              <a:pPr/>
              <a:t>75</a:t>
            </a:fld>
            <a:endParaRPr lang="en-US"/>
          </a:p>
        </p:txBody>
      </p:sp>
    </p:spTree>
    <p:extLst>
      <p:ext uri="{BB962C8B-B14F-4D97-AF65-F5344CB8AC3E}">
        <p14:creationId xmlns:p14="http://schemas.microsoft.com/office/powerpoint/2010/main" xmlns="" val="40173957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76</a:t>
            </a:fld>
            <a:endParaRPr lang="en-US"/>
          </a:p>
        </p:txBody>
      </p:sp>
    </p:spTree>
    <p:extLst>
      <p:ext uri="{BB962C8B-B14F-4D97-AF65-F5344CB8AC3E}">
        <p14:creationId xmlns:p14="http://schemas.microsoft.com/office/powerpoint/2010/main" xmlns="" val="860997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77</a:t>
            </a:fld>
            <a:endParaRPr lang="en-US"/>
          </a:p>
        </p:txBody>
      </p:sp>
    </p:spTree>
    <p:extLst>
      <p:ext uri="{BB962C8B-B14F-4D97-AF65-F5344CB8AC3E}">
        <p14:creationId xmlns:p14="http://schemas.microsoft.com/office/powerpoint/2010/main" xmlns="" val="41636752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78</a:t>
            </a:fld>
            <a:endParaRPr lang="en-US"/>
          </a:p>
        </p:txBody>
      </p:sp>
    </p:spTree>
    <p:extLst>
      <p:ext uri="{BB962C8B-B14F-4D97-AF65-F5344CB8AC3E}">
        <p14:creationId xmlns:p14="http://schemas.microsoft.com/office/powerpoint/2010/main" xmlns="" val="4179787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 True</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85</a:t>
            </a:fld>
            <a:endParaRPr lang="en-US"/>
          </a:p>
        </p:txBody>
      </p:sp>
    </p:spTree>
    <p:extLst>
      <p:ext uri="{BB962C8B-B14F-4D97-AF65-F5344CB8AC3E}">
        <p14:creationId xmlns:p14="http://schemas.microsoft.com/office/powerpoint/2010/main" xmlns="" val="27879537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 True</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86</a:t>
            </a:fld>
            <a:endParaRPr lang="en-US"/>
          </a:p>
        </p:txBody>
      </p:sp>
    </p:spTree>
    <p:extLst>
      <p:ext uri="{BB962C8B-B14F-4D97-AF65-F5344CB8AC3E}">
        <p14:creationId xmlns:p14="http://schemas.microsoft.com/office/powerpoint/2010/main" xmlns="" val="34494046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 False</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87</a:t>
            </a:fld>
            <a:endParaRPr lang="en-US"/>
          </a:p>
        </p:txBody>
      </p:sp>
    </p:spTree>
    <p:extLst>
      <p:ext uri="{BB962C8B-B14F-4D97-AF65-F5344CB8AC3E}">
        <p14:creationId xmlns:p14="http://schemas.microsoft.com/office/powerpoint/2010/main" xmlns="" val="436115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3</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12</a:t>
            </a:fld>
            <a:endParaRPr lang="en-US"/>
          </a:p>
        </p:txBody>
      </p:sp>
    </p:spTree>
    <p:extLst>
      <p:ext uri="{BB962C8B-B14F-4D97-AF65-F5344CB8AC3E}">
        <p14:creationId xmlns:p14="http://schemas.microsoft.com/office/powerpoint/2010/main" xmlns="" val="8945217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88</a:t>
            </a:fld>
            <a:endParaRPr lang="en-US"/>
          </a:p>
        </p:txBody>
      </p:sp>
    </p:spTree>
    <p:extLst>
      <p:ext uri="{BB962C8B-B14F-4D97-AF65-F5344CB8AC3E}">
        <p14:creationId xmlns:p14="http://schemas.microsoft.com/office/powerpoint/2010/main" xmlns="" val="7767435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C</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89</a:t>
            </a:fld>
            <a:endParaRPr lang="en-US"/>
          </a:p>
        </p:txBody>
      </p:sp>
    </p:spTree>
    <p:extLst>
      <p:ext uri="{BB962C8B-B14F-4D97-AF65-F5344CB8AC3E}">
        <p14:creationId xmlns:p14="http://schemas.microsoft.com/office/powerpoint/2010/main" xmlns="" val="10017626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 False</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90</a:t>
            </a:fld>
            <a:endParaRPr lang="en-US"/>
          </a:p>
        </p:txBody>
      </p:sp>
    </p:spTree>
    <p:extLst>
      <p:ext uri="{BB962C8B-B14F-4D97-AF65-F5344CB8AC3E}">
        <p14:creationId xmlns:p14="http://schemas.microsoft.com/office/powerpoint/2010/main" xmlns="" val="12405502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Yes,</a:t>
            </a:r>
            <a:r>
              <a:rPr lang="en-US" baseline="0" dirty="0" smtClean="0"/>
              <a:t> 2 terms</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94</a:t>
            </a:fld>
            <a:endParaRPr lang="en-US"/>
          </a:p>
        </p:txBody>
      </p:sp>
    </p:spTree>
    <p:extLst>
      <p:ext uri="{BB962C8B-B14F-4D97-AF65-F5344CB8AC3E}">
        <p14:creationId xmlns:p14="http://schemas.microsoft.com/office/powerpoint/2010/main" xmlns="" val="10490997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Yes,</a:t>
            </a:r>
            <a:r>
              <a:rPr lang="en-US" baseline="0" dirty="0" smtClean="0"/>
              <a:t> 2 terms</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95</a:t>
            </a:fld>
            <a:endParaRPr lang="en-US"/>
          </a:p>
        </p:txBody>
      </p:sp>
    </p:spTree>
    <p:extLst>
      <p:ext uri="{BB962C8B-B14F-4D97-AF65-F5344CB8AC3E}">
        <p14:creationId xmlns:p14="http://schemas.microsoft.com/office/powerpoint/2010/main" xmlns="" val="10490997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Yes,</a:t>
            </a:r>
            <a:r>
              <a:rPr lang="en-US" baseline="0" dirty="0" smtClean="0"/>
              <a:t> 1 term</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96</a:t>
            </a:fld>
            <a:endParaRPr lang="en-US"/>
          </a:p>
        </p:txBody>
      </p:sp>
    </p:spTree>
    <p:extLst>
      <p:ext uri="{BB962C8B-B14F-4D97-AF65-F5344CB8AC3E}">
        <p14:creationId xmlns:p14="http://schemas.microsoft.com/office/powerpoint/2010/main" xmlns="" val="10490997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Yes,</a:t>
            </a:r>
            <a:r>
              <a:rPr lang="en-US" baseline="0" dirty="0" smtClean="0"/>
              <a:t> 1 term</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97</a:t>
            </a:fld>
            <a:endParaRPr lang="en-US"/>
          </a:p>
        </p:txBody>
      </p:sp>
    </p:spTree>
    <p:extLst>
      <p:ext uri="{BB962C8B-B14F-4D97-AF65-F5344CB8AC3E}">
        <p14:creationId xmlns:p14="http://schemas.microsoft.com/office/powerpoint/2010/main" xmlns="" val="10490997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 True</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98</a:t>
            </a:fld>
            <a:endParaRPr lang="en-US"/>
          </a:p>
        </p:txBody>
      </p:sp>
    </p:spTree>
    <p:extLst>
      <p:ext uri="{BB962C8B-B14F-4D97-AF65-F5344CB8AC3E}">
        <p14:creationId xmlns:p14="http://schemas.microsoft.com/office/powerpoint/2010/main" xmlns="" val="36711405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 False</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99</a:t>
            </a:fld>
            <a:endParaRPr lang="en-US"/>
          </a:p>
        </p:txBody>
      </p:sp>
    </p:spTree>
    <p:extLst>
      <p:ext uri="{BB962C8B-B14F-4D97-AF65-F5344CB8AC3E}">
        <p14:creationId xmlns:p14="http://schemas.microsoft.com/office/powerpoint/2010/main" xmlns="" val="11769518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 True</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100</a:t>
            </a:fld>
            <a:endParaRPr lang="en-US"/>
          </a:p>
        </p:txBody>
      </p:sp>
    </p:spTree>
    <p:extLst>
      <p:ext uri="{BB962C8B-B14F-4D97-AF65-F5344CB8AC3E}">
        <p14:creationId xmlns:p14="http://schemas.microsoft.com/office/powerpoint/2010/main" xmlns="" val="2294904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9</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13</a:t>
            </a:fld>
            <a:endParaRPr lang="en-US"/>
          </a:p>
        </p:txBody>
      </p:sp>
    </p:spTree>
    <p:extLst>
      <p:ext uri="{BB962C8B-B14F-4D97-AF65-F5344CB8AC3E}">
        <p14:creationId xmlns:p14="http://schemas.microsoft.com/office/powerpoint/2010/main" xmlns="" val="27147360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 D, E</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101</a:t>
            </a:fld>
            <a:endParaRPr lang="en-US"/>
          </a:p>
        </p:txBody>
      </p:sp>
    </p:spTree>
    <p:extLst>
      <p:ext uri="{BB962C8B-B14F-4D97-AF65-F5344CB8AC3E}">
        <p14:creationId xmlns:p14="http://schemas.microsoft.com/office/powerpoint/2010/main" xmlns="" val="21198701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102</a:t>
            </a:fld>
            <a:endParaRPr lang="en-US"/>
          </a:p>
        </p:txBody>
      </p:sp>
    </p:spTree>
    <p:extLst>
      <p:ext uri="{BB962C8B-B14F-4D97-AF65-F5344CB8AC3E}">
        <p14:creationId xmlns:p14="http://schemas.microsoft.com/office/powerpoint/2010/main" xmlns="" val="24554827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 False</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103</a:t>
            </a:fld>
            <a:endParaRPr lang="en-US"/>
          </a:p>
        </p:txBody>
      </p:sp>
    </p:spTree>
    <p:extLst>
      <p:ext uri="{BB962C8B-B14F-4D97-AF65-F5344CB8AC3E}">
        <p14:creationId xmlns:p14="http://schemas.microsoft.com/office/powerpoint/2010/main" xmlns="" val="42039198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 True</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106</a:t>
            </a:fld>
            <a:endParaRPr lang="en-US"/>
          </a:p>
        </p:txBody>
      </p:sp>
    </p:spTree>
    <p:extLst>
      <p:ext uri="{BB962C8B-B14F-4D97-AF65-F5344CB8AC3E}">
        <p14:creationId xmlns:p14="http://schemas.microsoft.com/office/powerpoint/2010/main" xmlns="" val="26968812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True</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107</a:t>
            </a:fld>
            <a:endParaRPr lang="en-US"/>
          </a:p>
        </p:txBody>
      </p:sp>
    </p:spTree>
    <p:extLst>
      <p:ext uri="{BB962C8B-B14F-4D97-AF65-F5344CB8AC3E}">
        <p14:creationId xmlns:p14="http://schemas.microsoft.com/office/powerpoint/2010/main" xmlns="" val="41742606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 C, D</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108</a:t>
            </a:fld>
            <a:endParaRPr lang="en-US"/>
          </a:p>
        </p:txBody>
      </p:sp>
    </p:spTree>
    <p:extLst>
      <p:ext uri="{BB962C8B-B14F-4D97-AF65-F5344CB8AC3E}">
        <p14:creationId xmlns:p14="http://schemas.microsoft.com/office/powerpoint/2010/main" xmlns="" val="23639330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 B, E</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109</a:t>
            </a:fld>
            <a:endParaRPr lang="en-US"/>
          </a:p>
        </p:txBody>
      </p:sp>
    </p:spTree>
    <p:extLst>
      <p:ext uri="{BB962C8B-B14F-4D97-AF65-F5344CB8AC3E}">
        <p14:creationId xmlns:p14="http://schemas.microsoft.com/office/powerpoint/2010/main" xmlns="" val="26843856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 E</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110</a:t>
            </a:fld>
            <a:endParaRPr lang="en-US"/>
          </a:p>
        </p:txBody>
      </p:sp>
    </p:spTree>
    <p:extLst>
      <p:ext uri="{BB962C8B-B14F-4D97-AF65-F5344CB8AC3E}">
        <p14:creationId xmlns:p14="http://schemas.microsoft.com/office/powerpoint/2010/main" xmlns="" val="28328367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Answer:</a:t>
            </a:r>
          </a:p>
          <a:p>
            <a:r>
              <a:rPr lang="en-US" b="0" dirty="0" smtClean="0">
                <a:solidFill>
                  <a:srgbClr val="000000"/>
                </a:solidFill>
                <a:latin typeface="Arial - 23"/>
              </a:rPr>
              <a:t>Sum       	               More than</a:t>
            </a:r>
          </a:p>
          <a:p>
            <a:r>
              <a:rPr lang="en-US" b="0" dirty="0" smtClean="0">
                <a:solidFill>
                  <a:srgbClr val="000000"/>
                </a:solidFill>
                <a:latin typeface="Arial - 23"/>
              </a:rPr>
              <a:t>Total        	               Altogether</a:t>
            </a:r>
          </a:p>
          <a:p>
            <a:r>
              <a:rPr lang="en-US" b="0" dirty="0" smtClean="0">
                <a:solidFill>
                  <a:srgbClr val="000000"/>
                </a:solidFill>
                <a:latin typeface="Arial - 23"/>
              </a:rPr>
              <a:t>Add	  	In all</a:t>
            </a:r>
          </a:p>
          <a:p>
            <a:r>
              <a:rPr lang="en-US" b="0" dirty="0" smtClean="0">
                <a:solidFill>
                  <a:srgbClr val="000000"/>
                </a:solidFill>
                <a:latin typeface="Arial - 23"/>
              </a:rPr>
              <a:t>Plus 	  </a:t>
            </a:r>
            <a:r>
              <a:rPr lang="en-US" b="0" baseline="0" dirty="0" smtClean="0">
                <a:solidFill>
                  <a:srgbClr val="000000"/>
                </a:solidFill>
                <a:latin typeface="Arial - 23"/>
              </a:rPr>
              <a:t>             </a:t>
            </a:r>
            <a:r>
              <a:rPr lang="en-US" b="0" dirty="0" smtClean="0">
                <a:solidFill>
                  <a:srgbClr val="000000"/>
                </a:solidFill>
                <a:latin typeface="Arial - 23"/>
              </a:rPr>
              <a:t>Added to</a:t>
            </a:r>
          </a:p>
          <a:p>
            <a:r>
              <a:rPr lang="en-US" b="0" dirty="0" smtClean="0">
                <a:solidFill>
                  <a:srgbClr val="000000"/>
                </a:solidFill>
                <a:latin typeface="Arial - 23"/>
              </a:rPr>
              <a:t>Increased by</a:t>
            </a:r>
          </a:p>
        </p:txBody>
      </p:sp>
      <p:sp>
        <p:nvSpPr>
          <p:cNvPr id="4" name="Slide Number Placeholder 3"/>
          <p:cNvSpPr>
            <a:spLocks noGrp="1"/>
          </p:cNvSpPr>
          <p:nvPr>
            <p:ph type="sldNum" sz="quarter" idx="10"/>
          </p:nvPr>
        </p:nvSpPr>
        <p:spPr/>
        <p:txBody>
          <a:bodyPr/>
          <a:lstStyle/>
          <a:p>
            <a:fld id="{06722268-20CB-4DC2-9D52-DEABD679905F}" type="slidenum">
              <a:rPr lang="en-US" smtClean="0"/>
              <a:pPr/>
              <a:t>112</a:t>
            </a:fld>
            <a:endParaRPr lang="en-US"/>
          </a:p>
        </p:txBody>
      </p:sp>
    </p:spTree>
    <p:extLst>
      <p:ext uri="{BB962C8B-B14F-4D97-AF65-F5344CB8AC3E}">
        <p14:creationId xmlns:p14="http://schemas.microsoft.com/office/powerpoint/2010/main" xmlns="" val="26731701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Answer:</a:t>
            </a:r>
          </a:p>
          <a:p>
            <a:r>
              <a:rPr lang="en-US" b="0" dirty="0" smtClean="0">
                <a:solidFill>
                  <a:srgbClr val="000000"/>
                </a:solidFill>
                <a:latin typeface="Arial - 23"/>
              </a:rPr>
              <a:t>Minus           Decreased by </a:t>
            </a:r>
          </a:p>
          <a:p>
            <a:r>
              <a:rPr lang="en-US" b="0" dirty="0" smtClean="0">
                <a:solidFill>
                  <a:srgbClr val="000000"/>
                </a:solidFill>
                <a:latin typeface="Arial - 23"/>
              </a:rPr>
              <a:t>Difference     Less</a:t>
            </a:r>
          </a:p>
          <a:p>
            <a:r>
              <a:rPr lang="en-US" b="0" dirty="0" smtClean="0">
                <a:solidFill>
                  <a:srgbClr val="000000"/>
                </a:solidFill>
                <a:latin typeface="Arial - 23"/>
              </a:rPr>
              <a:t>Take away	    Fewer than</a:t>
            </a:r>
          </a:p>
          <a:p>
            <a:r>
              <a:rPr lang="en-US" b="0" dirty="0" smtClean="0">
                <a:solidFill>
                  <a:srgbClr val="000000"/>
                </a:solidFill>
                <a:latin typeface="Arial - 23"/>
              </a:rPr>
              <a:t>Less than	    Subtracted from</a:t>
            </a:r>
          </a:p>
          <a:p>
            <a:r>
              <a:rPr lang="en-US" b="0" dirty="0" smtClean="0">
                <a:solidFill>
                  <a:srgbClr val="000000"/>
                </a:solidFill>
                <a:latin typeface="Arial - 23"/>
              </a:rPr>
              <a:t>Subtract	    How many more</a:t>
            </a:r>
          </a:p>
        </p:txBody>
      </p:sp>
      <p:sp>
        <p:nvSpPr>
          <p:cNvPr id="4" name="Slide Number Placeholder 3"/>
          <p:cNvSpPr>
            <a:spLocks noGrp="1"/>
          </p:cNvSpPr>
          <p:nvPr>
            <p:ph type="sldNum" sz="quarter" idx="10"/>
          </p:nvPr>
        </p:nvSpPr>
        <p:spPr/>
        <p:txBody>
          <a:bodyPr/>
          <a:lstStyle/>
          <a:p>
            <a:fld id="{06722268-20CB-4DC2-9D52-DEABD679905F}" type="slidenum">
              <a:rPr lang="en-US" smtClean="0"/>
              <a:pPr/>
              <a:t>113</a:t>
            </a:fld>
            <a:endParaRPr lang="en-US"/>
          </a:p>
        </p:txBody>
      </p:sp>
    </p:spTree>
    <p:extLst>
      <p:ext uri="{BB962C8B-B14F-4D97-AF65-F5344CB8AC3E}">
        <p14:creationId xmlns:p14="http://schemas.microsoft.com/office/powerpoint/2010/main" xmlns="" val="1436418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9</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22</a:t>
            </a:fld>
            <a:endParaRPr lang="en-US"/>
          </a:p>
        </p:txBody>
      </p:sp>
    </p:spTree>
    <p:extLst>
      <p:ext uri="{BB962C8B-B14F-4D97-AF65-F5344CB8AC3E}">
        <p14:creationId xmlns:p14="http://schemas.microsoft.com/office/powerpoint/2010/main" xmlns="" val="11177549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p>
          <a:p>
            <a:r>
              <a:rPr lang="en-US" b="0" dirty="0" smtClean="0">
                <a:solidFill>
                  <a:srgbClr val="000000"/>
                </a:solidFill>
                <a:latin typeface="Arial - 24"/>
              </a:rPr>
              <a:t>Product      Multiplied by</a:t>
            </a:r>
          </a:p>
          <a:p>
            <a:r>
              <a:rPr lang="en-US" b="0" dirty="0" smtClean="0">
                <a:solidFill>
                  <a:srgbClr val="000000"/>
                </a:solidFill>
                <a:latin typeface="Arial - 24"/>
              </a:rPr>
              <a:t>Times	 Groups of </a:t>
            </a:r>
          </a:p>
          <a:p>
            <a:r>
              <a:rPr lang="en-US" b="0" dirty="0" smtClean="0">
                <a:solidFill>
                  <a:srgbClr val="000000"/>
                </a:solidFill>
                <a:latin typeface="Arial - 24"/>
              </a:rPr>
              <a:t>Of	 Factor</a:t>
            </a:r>
          </a:p>
          <a:p>
            <a:r>
              <a:rPr lang="en-US" b="0" dirty="0" smtClean="0">
                <a:solidFill>
                  <a:srgbClr val="000000"/>
                </a:solidFill>
                <a:latin typeface="Arial - 24"/>
              </a:rPr>
              <a:t>Twice...</a:t>
            </a:r>
          </a:p>
          <a:p>
            <a:r>
              <a:rPr lang="en-US" b="0" dirty="0" smtClean="0">
                <a:solidFill>
                  <a:srgbClr val="000000"/>
                </a:solidFill>
                <a:latin typeface="Arial - 24"/>
              </a:rPr>
              <a:t>Double...</a:t>
            </a:r>
          </a:p>
        </p:txBody>
      </p:sp>
      <p:sp>
        <p:nvSpPr>
          <p:cNvPr id="4" name="Slide Number Placeholder 3"/>
          <p:cNvSpPr>
            <a:spLocks noGrp="1"/>
          </p:cNvSpPr>
          <p:nvPr>
            <p:ph type="sldNum" sz="quarter" idx="10"/>
          </p:nvPr>
        </p:nvSpPr>
        <p:spPr/>
        <p:txBody>
          <a:bodyPr/>
          <a:lstStyle/>
          <a:p>
            <a:fld id="{06722268-20CB-4DC2-9D52-DEABD679905F}" type="slidenum">
              <a:rPr lang="en-US" smtClean="0"/>
              <a:pPr/>
              <a:t>114</a:t>
            </a:fld>
            <a:endParaRPr lang="en-US"/>
          </a:p>
        </p:txBody>
      </p:sp>
    </p:spTree>
    <p:extLst>
      <p:ext uri="{BB962C8B-B14F-4D97-AF65-F5344CB8AC3E}">
        <p14:creationId xmlns:p14="http://schemas.microsoft.com/office/powerpoint/2010/main" xmlns="" val="14950319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p>
          <a:p>
            <a:r>
              <a:rPr lang="en-US" b="0" dirty="0" smtClean="0">
                <a:solidFill>
                  <a:srgbClr val="000000"/>
                </a:solidFill>
                <a:latin typeface="Arial - 24"/>
              </a:rPr>
              <a:t>Divided by         	Divisible by</a:t>
            </a:r>
          </a:p>
          <a:p>
            <a:r>
              <a:rPr lang="en-US" b="0" dirty="0" smtClean="0">
                <a:solidFill>
                  <a:srgbClr val="000000"/>
                </a:solidFill>
                <a:latin typeface="Arial - 24"/>
              </a:rPr>
              <a:t>Quotient of         </a:t>
            </a:r>
            <a:r>
              <a:rPr lang="en-US" b="0" baseline="0" dirty="0" smtClean="0">
                <a:solidFill>
                  <a:srgbClr val="000000"/>
                </a:solidFill>
                <a:latin typeface="Arial - 24"/>
              </a:rPr>
              <a:t>      </a:t>
            </a:r>
            <a:r>
              <a:rPr lang="en-US" b="0" dirty="0" smtClean="0">
                <a:solidFill>
                  <a:srgbClr val="000000"/>
                </a:solidFill>
                <a:latin typeface="Arial - 24"/>
              </a:rPr>
              <a:t>Divisibility</a:t>
            </a:r>
          </a:p>
          <a:p>
            <a:r>
              <a:rPr lang="en-US" b="0" dirty="0" smtClean="0">
                <a:solidFill>
                  <a:srgbClr val="000000"/>
                </a:solidFill>
                <a:latin typeface="Arial - 24"/>
              </a:rPr>
              <a:t>Half...	               Each</a:t>
            </a:r>
          </a:p>
          <a:p>
            <a:r>
              <a:rPr lang="en-US" b="0" dirty="0" smtClean="0">
                <a:solidFill>
                  <a:srgbClr val="000000"/>
                </a:solidFill>
                <a:latin typeface="Arial - 24"/>
              </a:rPr>
              <a:t>Fractions	               Per</a:t>
            </a:r>
          </a:p>
        </p:txBody>
      </p:sp>
      <p:sp>
        <p:nvSpPr>
          <p:cNvPr id="4" name="Slide Number Placeholder 3"/>
          <p:cNvSpPr>
            <a:spLocks noGrp="1"/>
          </p:cNvSpPr>
          <p:nvPr>
            <p:ph type="sldNum" sz="quarter" idx="10"/>
          </p:nvPr>
        </p:nvSpPr>
        <p:spPr/>
        <p:txBody>
          <a:bodyPr/>
          <a:lstStyle/>
          <a:p>
            <a:fld id="{06722268-20CB-4DC2-9D52-DEABD679905F}" type="slidenum">
              <a:rPr lang="en-US" smtClean="0"/>
              <a:pPr/>
              <a:t>115</a:t>
            </a:fld>
            <a:endParaRPr lang="en-US"/>
          </a:p>
        </p:txBody>
      </p:sp>
    </p:spTree>
    <p:extLst>
      <p:ext uri="{BB962C8B-B14F-4D97-AF65-F5344CB8AC3E}">
        <p14:creationId xmlns:p14="http://schemas.microsoft.com/office/powerpoint/2010/main" xmlns="" val="16339141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130</a:t>
            </a:fld>
            <a:endParaRPr lang="en-US"/>
          </a:p>
        </p:txBody>
      </p:sp>
    </p:spTree>
    <p:extLst>
      <p:ext uri="{BB962C8B-B14F-4D97-AF65-F5344CB8AC3E}">
        <p14:creationId xmlns:p14="http://schemas.microsoft.com/office/powerpoint/2010/main" xmlns="" val="40368311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131</a:t>
            </a:fld>
            <a:endParaRPr lang="en-US"/>
          </a:p>
        </p:txBody>
      </p:sp>
    </p:spTree>
    <p:extLst>
      <p:ext uri="{BB962C8B-B14F-4D97-AF65-F5344CB8AC3E}">
        <p14:creationId xmlns:p14="http://schemas.microsoft.com/office/powerpoint/2010/main" xmlns="" val="10235656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132</a:t>
            </a:fld>
            <a:endParaRPr lang="en-US"/>
          </a:p>
        </p:txBody>
      </p:sp>
    </p:spTree>
    <p:extLst>
      <p:ext uri="{BB962C8B-B14F-4D97-AF65-F5344CB8AC3E}">
        <p14:creationId xmlns:p14="http://schemas.microsoft.com/office/powerpoint/2010/main" xmlns="" val="13084169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133</a:t>
            </a:fld>
            <a:endParaRPr lang="en-US"/>
          </a:p>
        </p:txBody>
      </p:sp>
    </p:spTree>
    <p:extLst>
      <p:ext uri="{BB962C8B-B14F-4D97-AF65-F5344CB8AC3E}">
        <p14:creationId xmlns:p14="http://schemas.microsoft.com/office/powerpoint/2010/main" xmlns="" val="35750654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134</a:t>
            </a:fld>
            <a:endParaRPr lang="en-US"/>
          </a:p>
        </p:txBody>
      </p:sp>
    </p:spTree>
    <p:extLst>
      <p:ext uri="{BB962C8B-B14F-4D97-AF65-F5344CB8AC3E}">
        <p14:creationId xmlns:p14="http://schemas.microsoft.com/office/powerpoint/2010/main" xmlns="" val="26431828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C</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135</a:t>
            </a:fld>
            <a:endParaRPr lang="en-US"/>
          </a:p>
        </p:txBody>
      </p:sp>
    </p:spTree>
    <p:extLst>
      <p:ext uri="{BB962C8B-B14F-4D97-AF65-F5344CB8AC3E}">
        <p14:creationId xmlns:p14="http://schemas.microsoft.com/office/powerpoint/2010/main" xmlns="" val="75370397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136</a:t>
            </a:fld>
            <a:endParaRPr lang="en-US"/>
          </a:p>
        </p:txBody>
      </p:sp>
    </p:spTree>
    <p:extLst>
      <p:ext uri="{BB962C8B-B14F-4D97-AF65-F5344CB8AC3E}">
        <p14:creationId xmlns:p14="http://schemas.microsoft.com/office/powerpoint/2010/main" xmlns="" val="163199568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137</a:t>
            </a:fld>
            <a:endParaRPr lang="en-US"/>
          </a:p>
        </p:txBody>
      </p:sp>
    </p:spTree>
    <p:extLst>
      <p:ext uri="{BB962C8B-B14F-4D97-AF65-F5344CB8AC3E}">
        <p14:creationId xmlns:p14="http://schemas.microsoft.com/office/powerpoint/2010/main" xmlns="" val="1023204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25</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23</a:t>
            </a:fld>
            <a:endParaRPr lang="en-US"/>
          </a:p>
        </p:txBody>
      </p:sp>
    </p:spTree>
    <p:extLst>
      <p:ext uri="{BB962C8B-B14F-4D97-AF65-F5344CB8AC3E}">
        <p14:creationId xmlns:p14="http://schemas.microsoft.com/office/powerpoint/2010/main" xmlns="" val="17172382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138</a:t>
            </a:fld>
            <a:endParaRPr lang="en-US"/>
          </a:p>
        </p:txBody>
      </p:sp>
    </p:spTree>
    <p:extLst>
      <p:ext uri="{BB962C8B-B14F-4D97-AF65-F5344CB8AC3E}">
        <p14:creationId xmlns:p14="http://schemas.microsoft.com/office/powerpoint/2010/main" xmlns="" val="201313089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C</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139</a:t>
            </a:fld>
            <a:endParaRPr lang="en-US"/>
          </a:p>
        </p:txBody>
      </p:sp>
    </p:spTree>
    <p:extLst>
      <p:ext uri="{BB962C8B-B14F-4D97-AF65-F5344CB8AC3E}">
        <p14:creationId xmlns:p14="http://schemas.microsoft.com/office/powerpoint/2010/main" xmlns="" val="40957480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140</a:t>
            </a:fld>
            <a:endParaRPr lang="en-US"/>
          </a:p>
        </p:txBody>
      </p:sp>
    </p:spTree>
    <p:extLst>
      <p:ext uri="{BB962C8B-B14F-4D97-AF65-F5344CB8AC3E}">
        <p14:creationId xmlns:p14="http://schemas.microsoft.com/office/powerpoint/2010/main" xmlns="" val="412589077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141</a:t>
            </a:fld>
            <a:endParaRPr lang="en-US"/>
          </a:p>
        </p:txBody>
      </p:sp>
    </p:spTree>
    <p:extLst>
      <p:ext uri="{BB962C8B-B14F-4D97-AF65-F5344CB8AC3E}">
        <p14:creationId xmlns:p14="http://schemas.microsoft.com/office/powerpoint/2010/main" xmlns="" val="411223372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142</a:t>
            </a:fld>
            <a:endParaRPr lang="en-US"/>
          </a:p>
        </p:txBody>
      </p:sp>
    </p:spTree>
    <p:extLst>
      <p:ext uri="{BB962C8B-B14F-4D97-AF65-F5344CB8AC3E}">
        <p14:creationId xmlns:p14="http://schemas.microsoft.com/office/powerpoint/2010/main" xmlns="" val="183821402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143</a:t>
            </a:fld>
            <a:endParaRPr lang="en-US"/>
          </a:p>
        </p:txBody>
      </p:sp>
    </p:spTree>
    <p:extLst>
      <p:ext uri="{BB962C8B-B14F-4D97-AF65-F5344CB8AC3E}">
        <p14:creationId xmlns:p14="http://schemas.microsoft.com/office/powerpoint/2010/main" xmlns="" val="428920838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144</a:t>
            </a:fld>
            <a:endParaRPr lang="en-US"/>
          </a:p>
        </p:txBody>
      </p:sp>
    </p:spTree>
    <p:extLst>
      <p:ext uri="{BB962C8B-B14F-4D97-AF65-F5344CB8AC3E}">
        <p14:creationId xmlns:p14="http://schemas.microsoft.com/office/powerpoint/2010/main" xmlns="" val="269251865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145</a:t>
            </a:fld>
            <a:endParaRPr lang="en-US"/>
          </a:p>
        </p:txBody>
      </p:sp>
    </p:spTree>
    <p:extLst>
      <p:ext uri="{BB962C8B-B14F-4D97-AF65-F5344CB8AC3E}">
        <p14:creationId xmlns:p14="http://schemas.microsoft.com/office/powerpoint/2010/main" xmlns="" val="35309444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11</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155</a:t>
            </a:fld>
            <a:endParaRPr lang="en-US"/>
          </a:p>
        </p:txBody>
      </p:sp>
    </p:spTree>
    <p:extLst>
      <p:ext uri="{BB962C8B-B14F-4D97-AF65-F5344CB8AC3E}">
        <p14:creationId xmlns:p14="http://schemas.microsoft.com/office/powerpoint/2010/main" xmlns="" val="242983214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-27</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156</a:t>
            </a:fld>
            <a:endParaRPr lang="en-US"/>
          </a:p>
        </p:txBody>
      </p:sp>
    </p:spTree>
    <p:extLst>
      <p:ext uri="{BB962C8B-B14F-4D97-AF65-F5344CB8AC3E}">
        <p14:creationId xmlns:p14="http://schemas.microsoft.com/office/powerpoint/2010/main" xmlns="" val="786622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64</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24</a:t>
            </a:fld>
            <a:endParaRPr lang="en-US"/>
          </a:p>
        </p:txBody>
      </p:sp>
    </p:spTree>
    <p:extLst>
      <p:ext uri="{BB962C8B-B14F-4D97-AF65-F5344CB8AC3E}">
        <p14:creationId xmlns:p14="http://schemas.microsoft.com/office/powerpoint/2010/main" xmlns="" val="361829455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18</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157</a:t>
            </a:fld>
            <a:endParaRPr lang="en-US"/>
          </a:p>
        </p:txBody>
      </p:sp>
    </p:spTree>
    <p:extLst>
      <p:ext uri="{BB962C8B-B14F-4D97-AF65-F5344CB8AC3E}">
        <p14:creationId xmlns:p14="http://schemas.microsoft.com/office/powerpoint/2010/main" xmlns="" val="151604026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Answer: 77</a:t>
            </a:r>
            <a:endParaRPr lang="en-US"/>
          </a:p>
        </p:txBody>
      </p:sp>
      <p:sp>
        <p:nvSpPr>
          <p:cNvPr id="4" name="Slide Number Placeholder 3"/>
          <p:cNvSpPr>
            <a:spLocks noGrp="1"/>
          </p:cNvSpPr>
          <p:nvPr>
            <p:ph type="sldNum" sz="quarter" idx="10"/>
          </p:nvPr>
        </p:nvSpPr>
        <p:spPr/>
        <p:txBody>
          <a:bodyPr/>
          <a:lstStyle/>
          <a:p>
            <a:fld id="{06722268-20CB-4DC2-9D52-DEABD679905F}" type="slidenum">
              <a:rPr lang="en-US" smtClean="0"/>
              <a:pPr/>
              <a:t>158</a:t>
            </a:fld>
            <a:endParaRPr lang="en-US"/>
          </a:p>
        </p:txBody>
      </p:sp>
    </p:spTree>
    <p:extLst>
      <p:ext uri="{BB962C8B-B14F-4D97-AF65-F5344CB8AC3E}">
        <p14:creationId xmlns:p14="http://schemas.microsoft.com/office/powerpoint/2010/main" xmlns="" val="279927994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56</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159</a:t>
            </a:fld>
            <a:endParaRPr lang="en-US"/>
          </a:p>
        </p:txBody>
      </p:sp>
    </p:spTree>
    <p:extLst>
      <p:ext uri="{BB962C8B-B14F-4D97-AF65-F5344CB8AC3E}">
        <p14:creationId xmlns:p14="http://schemas.microsoft.com/office/powerpoint/2010/main" xmlns="" val="31825433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4</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160</a:t>
            </a:fld>
            <a:endParaRPr lang="en-US"/>
          </a:p>
        </p:txBody>
      </p:sp>
    </p:spTree>
    <p:extLst>
      <p:ext uri="{BB962C8B-B14F-4D97-AF65-F5344CB8AC3E}">
        <p14:creationId xmlns:p14="http://schemas.microsoft.com/office/powerpoint/2010/main" xmlns="" val="425391704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36</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161</a:t>
            </a:fld>
            <a:endParaRPr lang="en-US"/>
          </a:p>
        </p:txBody>
      </p:sp>
    </p:spTree>
    <p:extLst>
      <p:ext uri="{BB962C8B-B14F-4D97-AF65-F5344CB8AC3E}">
        <p14:creationId xmlns:p14="http://schemas.microsoft.com/office/powerpoint/2010/main" xmlns="" val="225349330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162</a:t>
            </a:fld>
            <a:endParaRPr lang="en-US"/>
          </a:p>
        </p:txBody>
      </p:sp>
    </p:spTree>
    <p:extLst>
      <p:ext uri="{BB962C8B-B14F-4D97-AF65-F5344CB8AC3E}">
        <p14:creationId xmlns:p14="http://schemas.microsoft.com/office/powerpoint/2010/main" xmlns="" val="284319662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163</a:t>
            </a:fld>
            <a:endParaRPr lang="en-US"/>
          </a:p>
        </p:txBody>
      </p:sp>
    </p:spTree>
    <p:extLst>
      <p:ext uri="{BB962C8B-B14F-4D97-AF65-F5344CB8AC3E}">
        <p14:creationId xmlns:p14="http://schemas.microsoft.com/office/powerpoint/2010/main" xmlns="" val="158092535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16</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166</a:t>
            </a:fld>
            <a:endParaRPr lang="en-US"/>
          </a:p>
        </p:txBody>
      </p:sp>
    </p:spTree>
    <p:extLst>
      <p:ext uri="{BB962C8B-B14F-4D97-AF65-F5344CB8AC3E}">
        <p14:creationId xmlns:p14="http://schemas.microsoft.com/office/powerpoint/2010/main" xmlns="" val="86828639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10</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167</a:t>
            </a:fld>
            <a:endParaRPr lang="en-US"/>
          </a:p>
        </p:txBody>
      </p:sp>
    </p:spTree>
    <p:extLst>
      <p:ext uri="{BB962C8B-B14F-4D97-AF65-F5344CB8AC3E}">
        <p14:creationId xmlns:p14="http://schemas.microsoft.com/office/powerpoint/2010/main" xmlns="" val="386043892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42</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168</a:t>
            </a:fld>
            <a:endParaRPr lang="en-US"/>
          </a:p>
        </p:txBody>
      </p:sp>
    </p:spTree>
    <p:extLst>
      <p:ext uri="{BB962C8B-B14F-4D97-AF65-F5344CB8AC3E}">
        <p14:creationId xmlns:p14="http://schemas.microsoft.com/office/powerpoint/2010/main" xmlns="" val="4273482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64</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25</a:t>
            </a:fld>
            <a:endParaRPr lang="en-US"/>
          </a:p>
        </p:txBody>
      </p:sp>
    </p:spTree>
    <p:extLst>
      <p:ext uri="{BB962C8B-B14F-4D97-AF65-F5344CB8AC3E}">
        <p14:creationId xmlns:p14="http://schemas.microsoft.com/office/powerpoint/2010/main" xmlns="" val="403570956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78</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169</a:t>
            </a:fld>
            <a:endParaRPr lang="en-US"/>
          </a:p>
        </p:txBody>
      </p:sp>
    </p:spTree>
    <p:extLst>
      <p:ext uri="{BB962C8B-B14F-4D97-AF65-F5344CB8AC3E}">
        <p14:creationId xmlns:p14="http://schemas.microsoft.com/office/powerpoint/2010/main" xmlns="" val="351720903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170</a:t>
            </a:fld>
            <a:endParaRPr lang="en-US"/>
          </a:p>
        </p:txBody>
      </p:sp>
    </p:spTree>
    <p:extLst>
      <p:ext uri="{BB962C8B-B14F-4D97-AF65-F5344CB8AC3E}">
        <p14:creationId xmlns:p14="http://schemas.microsoft.com/office/powerpoint/2010/main" xmlns="" val="326565505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180 miles</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172</a:t>
            </a:fld>
            <a:endParaRPr lang="en-US"/>
          </a:p>
        </p:txBody>
      </p:sp>
    </p:spTree>
    <p:extLst>
      <p:ext uri="{BB962C8B-B14F-4D97-AF65-F5344CB8AC3E}">
        <p14:creationId xmlns:p14="http://schemas.microsoft.com/office/powerpoint/2010/main" xmlns="" val="191645903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45 miles</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173</a:t>
            </a:fld>
            <a:endParaRPr lang="en-US"/>
          </a:p>
        </p:txBody>
      </p:sp>
    </p:spTree>
    <p:extLst>
      <p:ext uri="{BB962C8B-B14F-4D97-AF65-F5344CB8AC3E}">
        <p14:creationId xmlns:p14="http://schemas.microsoft.com/office/powerpoint/2010/main" xmlns="" val="260294358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25 miles</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174</a:t>
            </a:fld>
            <a:endParaRPr lang="en-US"/>
          </a:p>
        </p:txBody>
      </p:sp>
    </p:spTree>
    <p:extLst>
      <p:ext uri="{BB962C8B-B14F-4D97-AF65-F5344CB8AC3E}">
        <p14:creationId xmlns:p14="http://schemas.microsoft.com/office/powerpoint/2010/main" xmlns="" val="22425831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252.5 miles</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175</a:t>
            </a:fld>
            <a:endParaRPr lang="en-US"/>
          </a:p>
        </p:txBody>
      </p:sp>
    </p:spTree>
    <p:extLst>
      <p:ext uri="{BB962C8B-B14F-4D97-AF65-F5344CB8AC3E}">
        <p14:creationId xmlns:p14="http://schemas.microsoft.com/office/powerpoint/2010/main" xmlns="" val="370836579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175 miles</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176</a:t>
            </a:fld>
            <a:endParaRPr lang="en-US"/>
          </a:p>
        </p:txBody>
      </p:sp>
    </p:spTree>
    <p:extLst>
      <p:ext uri="{BB962C8B-B14F-4D97-AF65-F5344CB8AC3E}">
        <p14:creationId xmlns:p14="http://schemas.microsoft.com/office/powerpoint/2010/main" xmlns="" val="165199326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B False</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182</a:t>
            </a:fld>
            <a:endParaRPr lang="en-US"/>
          </a:p>
        </p:txBody>
      </p:sp>
    </p:spTree>
    <p:extLst>
      <p:ext uri="{BB962C8B-B14F-4D97-AF65-F5344CB8AC3E}">
        <p14:creationId xmlns:p14="http://schemas.microsoft.com/office/powerpoint/2010/main" xmlns="" val="264674973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 True</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183</a:t>
            </a:fld>
            <a:endParaRPr lang="en-US"/>
          </a:p>
        </p:txBody>
      </p:sp>
    </p:spTree>
    <p:extLst>
      <p:ext uri="{BB962C8B-B14F-4D97-AF65-F5344CB8AC3E}">
        <p14:creationId xmlns:p14="http://schemas.microsoft.com/office/powerpoint/2010/main" xmlns="" val="381894908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 False</a:t>
            </a:r>
            <a:endParaRPr lang="en-US" dirty="0"/>
          </a:p>
        </p:txBody>
      </p:sp>
      <p:sp>
        <p:nvSpPr>
          <p:cNvPr id="4" name="Slide Number Placeholder 3"/>
          <p:cNvSpPr>
            <a:spLocks noGrp="1"/>
          </p:cNvSpPr>
          <p:nvPr>
            <p:ph type="sldNum" sz="quarter" idx="10"/>
          </p:nvPr>
        </p:nvSpPr>
        <p:spPr/>
        <p:txBody>
          <a:bodyPr/>
          <a:lstStyle/>
          <a:p>
            <a:fld id="{06722268-20CB-4DC2-9D52-DEABD679905F}" type="slidenum">
              <a:rPr lang="en-US" smtClean="0"/>
              <a:pPr/>
              <a:t>184</a:t>
            </a:fld>
            <a:endParaRPr lang="en-US"/>
          </a:p>
        </p:txBody>
      </p:sp>
    </p:spTree>
    <p:extLst>
      <p:ext uri="{BB962C8B-B14F-4D97-AF65-F5344CB8AC3E}">
        <p14:creationId xmlns:p14="http://schemas.microsoft.com/office/powerpoint/2010/main" xmlns="" val="2392966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66217" indent="0" algn="ctr">
              <a:buNone/>
              <a:defRPr>
                <a:solidFill>
                  <a:schemeClr val="tx1">
                    <a:tint val="75000"/>
                  </a:schemeClr>
                </a:solidFill>
              </a:defRPr>
            </a:lvl2pPr>
            <a:lvl3pPr marL="732434" indent="0" algn="ctr">
              <a:buNone/>
              <a:defRPr>
                <a:solidFill>
                  <a:schemeClr val="tx1">
                    <a:tint val="75000"/>
                  </a:schemeClr>
                </a:solidFill>
              </a:defRPr>
            </a:lvl3pPr>
            <a:lvl4pPr marL="1098652" indent="0" algn="ctr">
              <a:buNone/>
              <a:defRPr>
                <a:solidFill>
                  <a:schemeClr val="tx1">
                    <a:tint val="75000"/>
                  </a:schemeClr>
                </a:solidFill>
              </a:defRPr>
            </a:lvl4pPr>
            <a:lvl5pPr marL="1464869" indent="0" algn="ctr">
              <a:buNone/>
              <a:defRPr>
                <a:solidFill>
                  <a:schemeClr val="tx1">
                    <a:tint val="75000"/>
                  </a:schemeClr>
                </a:solidFill>
              </a:defRPr>
            </a:lvl5pPr>
            <a:lvl6pPr marL="1831086" indent="0" algn="ctr">
              <a:buNone/>
              <a:defRPr>
                <a:solidFill>
                  <a:schemeClr val="tx1">
                    <a:tint val="75000"/>
                  </a:schemeClr>
                </a:solidFill>
              </a:defRPr>
            </a:lvl6pPr>
            <a:lvl7pPr marL="2197303" indent="0" algn="ctr">
              <a:buNone/>
              <a:defRPr>
                <a:solidFill>
                  <a:schemeClr val="tx1">
                    <a:tint val="75000"/>
                  </a:schemeClr>
                </a:solidFill>
              </a:defRPr>
            </a:lvl7pPr>
            <a:lvl8pPr marL="2563520" indent="0" algn="ctr">
              <a:buNone/>
              <a:defRPr>
                <a:solidFill>
                  <a:schemeClr val="tx1">
                    <a:tint val="75000"/>
                  </a:schemeClr>
                </a:solidFill>
              </a:defRPr>
            </a:lvl8pPr>
            <a:lvl9pPr marL="292973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B2A86D-8689-41C0-85F8-B737AB60450C}" type="datetimeFigureOut">
              <a:rPr lang="en-US" smtClean="0"/>
              <a:pPr/>
              <a:t>11/16/2012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AC73F-2386-4629-A714-9B5CF2DB93BA}" type="slidenum">
              <a:rPr lang="en-US" smtClean="0"/>
              <a:pPr/>
              <a:t>‹#›</a:t>
            </a:fld>
            <a:endParaRPr lang="en-US"/>
          </a:p>
        </p:txBody>
      </p:sp>
    </p:spTree>
    <p:extLst>
      <p:ext uri="{BB962C8B-B14F-4D97-AF65-F5344CB8AC3E}">
        <p14:creationId xmlns:p14="http://schemas.microsoft.com/office/powerpoint/2010/main" xmlns="" val="2989398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B2A86D-8689-41C0-85F8-B737AB60450C}" type="datetimeFigureOut">
              <a:rPr lang="en-US" smtClean="0"/>
              <a:pPr/>
              <a:t>11/16/2012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AC73F-2386-4629-A714-9B5CF2DB93BA}" type="slidenum">
              <a:rPr lang="en-US" smtClean="0"/>
              <a:pPr/>
              <a:t>‹#›</a:t>
            </a:fld>
            <a:endParaRPr lang="en-US"/>
          </a:p>
        </p:txBody>
      </p:sp>
    </p:spTree>
    <p:extLst>
      <p:ext uri="{BB962C8B-B14F-4D97-AF65-F5344CB8AC3E}">
        <p14:creationId xmlns:p14="http://schemas.microsoft.com/office/powerpoint/2010/main" xmlns="" val="916079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2"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B2A86D-8689-41C0-85F8-B737AB60450C}" type="datetimeFigureOut">
              <a:rPr lang="en-US" smtClean="0"/>
              <a:pPr/>
              <a:t>11/16/2012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AC73F-2386-4629-A714-9B5CF2DB93BA}" type="slidenum">
              <a:rPr lang="en-US" smtClean="0"/>
              <a:pPr/>
              <a:t>‹#›</a:t>
            </a:fld>
            <a:endParaRPr lang="en-US"/>
          </a:p>
        </p:txBody>
      </p:sp>
    </p:spTree>
    <p:extLst>
      <p:ext uri="{BB962C8B-B14F-4D97-AF65-F5344CB8AC3E}">
        <p14:creationId xmlns:p14="http://schemas.microsoft.com/office/powerpoint/2010/main" xmlns="" val="3191339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73807" indent="0" algn="ctr">
              <a:buNone/>
              <a:defRPr>
                <a:solidFill>
                  <a:schemeClr val="tx1">
                    <a:tint val="75000"/>
                  </a:schemeClr>
                </a:solidFill>
              </a:defRPr>
            </a:lvl2pPr>
            <a:lvl3pPr marL="747613" indent="0" algn="ctr">
              <a:buNone/>
              <a:defRPr>
                <a:solidFill>
                  <a:schemeClr val="tx1">
                    <a:tint val="75000"/>
                  </a:schemeClr>
                </a:solidFill>
              </a:defRPr>
            </a:lvl3pPr>
            <a:lvl4pPr marL="1121420" indent="0" algn="ctr">
              <a:buNone/>
              <a:defRPr>
                <a:solidFill>
                  <a:schemeClr val="tx1">
                    <a:tint val="75000"/>
                  </a:schemeClr>
                </a:solidFill>
              </a:defRPr>
            </a:lvl4pPr>
            <a:lvl5pPr marL="1495227" indent="0" algn="ctr">
              <a:buNone/>
              <a:defRPr>
                <a:solidFill>
                  <a:schemeClr val="tx1">
                    <a:tint val="75000"/>
                  </a:schemeClr>
                </a:solidFill>
              </a:defRPr>
            </a:lvl5pPr>
            <a:lvl6pPr marL="1869034" indent="0" algn="ctr">
              <a:buNone/>
              <a:defRPr>
                <a:solidFill>
                  <a:schemeClr val="tx1">
                    <a:tint val="75000"/>
                  </a:schemeClr>
                </a:solidFill>
              </a:defRPr>
            </a:lvl6pPr>
            <a:lvl7pPr marL="2242840" indent="0" algn="ctr">
              <a:buNone/>
              <a:defRPr>
                <a:solidFill>
                  <a:schemeClr val="tx1">
                    <a:tint val="75000"/>
                  </a:schemeClr>
                </a:solidFill>
              </a:defRPr>
            </a:lvl7pPr>
            <a:lvl8pPr marL="2616647" indent="0" algn="ctr">
              <a:buNone/>
              <a:defRPr>
                <a:solidFill>
                  <a:schemeClr val="tx1">
                    <a:tint val="75000"/>
                  </a:schemeClr>
                </a:solidFill>
              </a:defRPr>
            </a:lvl8pPr>
            <a:lvl9pPr marL="299045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DFB2AD-8B28-4A6E-AA63-4F90A42B684C}" type="datetimeFigureOut">
              <a:rPr lang="en-US" smtClean="0">
                <a:solidFill>
                  <a:prstClr val="black">
                    <a:tint val="75000"/>
                  </a:prstClr>
                </a:solidFill>
              </a:rPr>
              <a:pPr/>
              <a:t>11/16/2012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3A717B-050D-49D7-A635-DB5616FAA0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06930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DFB2AD-8B28-4A6E-AA63-4F90A42B684C}" type="datetimeFigureOut">
              <a:rPr lang="en-US" smtClean="0">
                <a:solidFill>
                  <a:prstClr val="black">
                    <a:tint val="75000"/>
                  </a:prstClr>
                </a:solidFill>
              </a:rPr>
              <a:pPr/>
              <a:t>11/16/2012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3A717B-050D-49D7-A635-DB5616FAA0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45106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3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1600">
                <a:solidFill>
                  <a:schemeClr val="tx1">
                    <a:tint val="75000"/>
                  </a:schemeClr>
                </a:solidFill>
              </a:defRPr>
            </a:lvl1pPr>
            <a:lvl2pPr marL="373807" indent="0">
              <a:buNone/>
              <a:defRPr sz="1500">
                <a:solidFill>
                  <a:schemeClr val="tx1">
                    <a:tint val="75000"/>
                  </a:schemeClr>
                </a:solidFill>
              </a:defRPr>
            </a:lvl2pPr>
            <a:lvl3pPr marL="747613" indent="0">
              <a:buNone/>
              <a:defRPr sz="1300">
                <a:solidFill>
                  <a:schemeClr val="tx1">
                    <a:tint val="75000"/>
                  </a:schemeClr>
                </a:solidFill>
              </a:defRPr>
            </a:lvl3pPr>
            <a:lvl4pPr marL="1121420" indent="0">
              <a:buNone/>
              <a:defRPr sz="1100">
                <a:solidFill>
                  <a:schemeClr val="tx1">
                    <a:tint val="75000"/>
                  </a:schemeClr>
                </a:solidFill>
              </a:defRPr>
            </a:lvl4pPr>
            <a:lvl5pPr marL="1495227" indent="0">
              <a:buNone/>
              <a:defRPr sz="1100">
                <a:solidFill>
                  <a:schemeClr val="tx1">
                    <a:tint val="75000"/>
                  </a:schemeClr>
                </a:solidFill>
              </a:defRPr>
            </a:lvl5pPr>
            <a:lvl6pPr marL="1869034" indent="0">
              <a:buNone/>
              <a:defRPr sz="1100">
                <a:solidFill>
                  <a:schemeClr val="tx1">
                    <a:tint val="75000"/>
                  </a:schemeClr>
                </a:solidFill>
              </a:defRPr>
            </a:lvl6pPr>
            <a:lvl7pPr marL="2242840" indent="0">
              <a:buNone/>
              <a:defRPr sz="1100">
                <a:solidFill>
                  <a:schemeClr val="tx1">
                    <a:tint val="75000"/>
                  </a:schemeClr>
                </a:solidFill>
              </a:defRPr>
            </a:lvl7pPr>
            <a:lvl8pPr marL="2616647" indent="0">
              <a:buNone/>
              <a:defRPr sz="1100">
                <a:solidFill>
                  <a:schemeClr val="tx1">
                    <a:tint val="75000"/>
                  </a:schemeClr>
                </a:solidFill>
              </a:defRPr>
            </a:lvl8pPr>
            <a:lvl9pPr marL="2990454"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DFB2AD-8B28-4A6E-AA63-4F90A42B684C}" type="datetimeFigureOut">
              <a:rPr lang="en-US" smtClean="0">
                <a:solidFill>
                  <a:prstClr val="black">
                    <a:tint val="75000"/>
                  </a:prstClr>
                </a:solidFill>
              </a:rPr>
              <a:pPr/>
              <a:t>11/16/2012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3A717B-050D-49D7-A635-DB5616FAA0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9626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300"/>
            </a:lvl1pPr>
            <a:lvl2pPr>
              <a:defRPr sz="20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2"/>
            <a:ext cx="4038600" cy="4525963"/>
          </a:xfrm>
        </p:spPr>
        <p:txBody>
          <a:bodyPr/>
          <a:lstStyle>
            <a:lvl1pPr>
              <a:defRPr sz="2300"/>
            </a:lvl1pPr>
            <a:lvl2pPr>
              <a:defRPr sz="20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DFB2AD-8B28-4A6E-AA63-4F90A42B684C}" type="datetimeFigureOut">
              <a:rPr lang="en-US" smtClean="0">
                <a:solidFill>
                  <a:prstClr val="black">
                    <a:tint val="75000"/>
                  </a:prstClr>
                </a:solidFill>
              </a:rPr>
              <a:pPr/>
              <a:t>11/16/2012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3A717B-050D-49D7-A635-DB5616FAA0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95900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373807" indent="0">
              <a:buNone/>
              <a:defRPr sz="1600" b="1"/>
            </a:lvl2pPr>
            <a:lvl3pPr marL="747613" indent="0">
              <a:buNone/>
              <a:defRPr sz="1500" b="1"/>
            </a:lvl3pPr>
            <a:lvl4pPr marL="1121420" indent="0">
              <a:buNone/>
              <a:defRPr sz="1300" b="1"/>
            </a:lvl4pPr>
            <a:lvl5pPr marL="1495227" indent="0">
              <a:buNone/>
              <a:defRPr sz="1300" b="1"/>
            </a:lvl5pPr>
            <a:lvl6pPr marL="1869034" indent="0">
              <a:buNone/>
              <a:defRPr sz="1300" b="1"/>
            </a:lvl6pPr>
            <a:lvl7pPr marL="2242840" indent="0">
              <a:buNone/>
              <a:defRPr sz="1300" b="1"/>
            </a:lvl7pPr>
            <a:lvl8pPr marL="2616647" indent="0">
              <a:buNone/>
              <a:defRPr sz="1300" b="1"/>
            </a:lvl8pPr>
            <a:lvl9pPr marL="2990454"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000" b="1"/>
            </a:lvl1pPr>
            <a:lvl2pPr marL="373807" indent="0">
              <a:buNone/>
              <a:defRPr sz="1600" b="1"/>
            </a:lvl2pPr>
            <a:lvl3pPr marL="747613" indent="0">
              <a:buNone/>
              <a:defRPr sz="1500" b="1"/>
            </a:lvl3pPr>
            <a:lvl4pPr marL="1121420" indent="0">
              <a:buNone/>
              <a:defRPr sz="1300" b="1"/>
            </a:lvl4pPr>
            <a:lvl5pPr marL="1495227" indent="0">
              <a:buNone/>
              <a:defRPr sz="1300" b="1"/>
            </a:lvl5pPr>
            <a:lvl6pPr marL="1869034" indent="0">
              <a:buNone/>
              <a:defRPr sz="1300" b="1"/>
            </a:lvl6pPr>
            <a:lvl7pPr marL="2242840" indent="0">
              <a:buNone/>
              <a:defRPr sz="1300" b="1"/>
            </a:lvl7pPr>
            <a:lvl8pPr marL="2616647" indent="0">
              <a:buNone/>
              <a:defRPr sz="1300" b="1"/>
            </a:lvl8pPr>
            <a:lvl9pPr marL="2990454"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0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DFB2AD-8B28-4A6E-AA63-4F90A42B684C}" type="datetimeFigureOut">
              <a:rPr lang="en-US" smtClean="0">
                <a:solidFill>
                  <a:prstClr val="black">
                    <a:tint val="75000"/>
                  </a:prstClr>
                </a:solidFill>
              </a:rPr>
              <a:pPr/>
              <a:t>11/16/2012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63A717B-050D-49D7-A635-DB5616FAA0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44470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DFB2AD-8B28-4A6E-AA63-4F90A42B684C}" type="datetimeFigureOut">
              <a:rPr lang="en-US" smtClean="0">
                <a:solidFill>
                  <a:prstClr val="black">
                    <a:tint val="75000"/>
                  </a:prstClr>
                </a:solidFill>
              </a:rPr>
              <a:pPr/>
              <a:t>11/16/2012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63A717B-050D-49D7-A635-DB5616FAA0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11672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DFB2AD-8B28-4A6E-AA63-4F90A42B684C}" type="datetimeFigureOut">
              <a:rPr lang="en-US" smtClean="0">
                <a:solidFill>
                  <a:prstClr val="black">
                    <a:tint val="75000"/>
                  </a:prstClr>
                </a:solidFill>
              </a:rPr>
              <a:pPr/>
              <a:t>11/16/2012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3A717B-050D-49D7-A635-DB5616FAA0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41471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2600"/>
            </a:lvl1pPr>
            <a:lvl2pPr>
              <a:defRPr sz="23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100"/>
            </a:lvl1pPr>
            <a:lvl2pPr marL="373807" indent="0">
              <a:buNone/>
              <a:defRPr sz="1000"/>
            </a:lvl2pPr>
            <a:lvl3pPr marL="747613" indent="0">
              <a:buNone/>
              <a:defRPr sz="800"/>
            </a:lvl3pPr>
            <a:lvl4pPr marL="1121420" indent="0">
              <a:buNone/>
              <a:defRPr sz="700"/>
            </a:lvl4pPr>
            <a:lvl5pPr marL="1495227" indent="0">
              <a:buNone/>
              <a:defRPr sz="700"/>
            </a:lvl5pPr>
            <a:lvl6pPr marL="1869034" indent="0">
              <a:buNone/>
              <a:defRPr sz="700"/>
            </a:lvl6pPr>
            <a:lvl7pPr marL="2242840" indent="0">
              <a:buNone/>
              <a:defRPr sz="700"/>
            </a:lvl7pPr>
            <a:lvl8pPr marL="2616647" indent="0">
              <a:buNone/>
              <a:defRPr sz="700"/>
            </a:lvl8pPr>
            <a:lvl9pPr marL="2990454"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DFB2AD-8B28-4A6E-AA63-4F90A42B684C}" type="datetimeFigureOut">
              <a:rPr lang="en-US" smtClean="0">
                <a:solidFill>
                  <a:prstClr val="black">
                    <a:tint val="75000"/>
                  </a:prstClr>
                </a:solidFill>
              </a:rPr>
              <a:pPr/>
              <a:t>11/16/2012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3A717B-050D-49D7-A635-DB5616FAA0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53927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B2A86D-8689-41C0-85F8-B737AB60450C}" type="datetimeFigureOut">
              <a:rPr lang="en-US" smtClean="0"/>
              <a:pPr/>
              <a:t>11/16/2012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AC73F-2386-4629-A714-9B5CF2DB93BA}" type="slidenum">
              <a:rPr lang="en-US" smtClean="0"/>
              <a:pPr/>
              <a:t>‹#›</a:t>
            </a:fld>
            <a:endParaRPr lang="en-US"/>
          </a:p>
        </p:txBody>
      </p:sp>
    </p:spTree>
    <p:extLst>
      <p:ext uri="{BB962C8B-B14F-4D97-AF65-F5344CB8AC3E}">
        <p14:creationId xmlns:p14="http://schemas.microsoft.com/office/powerpoint/2010/main" xmlns="" val="10058853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600"/>
            </a:lvl1pPr>
            <a:lvl2pPr marL="373807" indent="0">
              <a:buNone/>
              <a:defRPr sz="2300"/>
            </a:lvl2pPr>
            <a:lvl3pPr marL="747613" indent="0">
              <a:buNone/>
              <a:defRPr sz="2000"/>
            </a:lvl3pPr>
            <a:lvl4pPr marL="1121420" indent="0">
              <a:buNone/>
              <a:defRPr sz="1600"/>
            </a:lvl4pPr>
            <a:lvl5pPr marL="1495227" indent="0">
              <a:buNone/>
              <a:defRPr sz="1600"/>
            </a:lvl5pPr>
            <a:lvl6pPr marL="1869034" indent="0">
              <a:buNone/>
              <a:defRPr sz="1600"/>
            </a:lvl6pPr>
            <a:lvl7pPr marL="2242840" indent="0">
              <a:buNone/>
              <a:defRPr sz="1600"/>
            </a:lvl7pPr>
            <a:lvl8pPr marL="2616647" indent="0">
              <a:buNone/>
              <a:defRPr sz="1600"/>
            </a:lvl8pPr>
            <a:lvl9pPr marL="2990454" indent="0">
              <a:buNone/>
              <a:defRPr sz="16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100"/>
            </a:lvl1pPr>
            <a:lvl2pPr marL="373807" indent="0">
              <a:buNone/>
              <a:defRPr sz="1000"/>
            </a:lvl2pPr>
            <a:lvl3pPr marL="747613" indent="0">
              <a:buNone/>
              <a:defRPr sz="800"/>
            </a:lvl3pPr>
            <a:lvl4pPr marL="1121420" indent="0">
              <a:buNone/>
              <a:defRPr sz="700"/>
            </a:lvl4pPr>
            <a:lvl5pPr marL="1495227" indent="0">
              <a:buNone/>
              <a:defRPr sz="700"/>
            </a:lvl5pPr>
            <a:lvl6pPr marL="1869034" indent="0">
              <a:buNone/>
              <a:defRPr sz="700"/>
            </a:lvl6pPr>
            <a:lvl7pPr marL="2242840" indent="0">
              <a:buNone/>
              <a:defRPr sz="700"/>
            </a:lvl7pPr>
            <a:lvl8pPr marL="2616647" indent="0">
              <a:buNone/>
              <a:defRPr sz="700"/>
            </a:lvl8pPr>
            <a:lvl9pPr marL="2990454"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DFB2AD-8B28-4A6E-AA63-4F90A42B684C}" type="datetimeFigureOut">
              <a:rPr lang="en-US" smtClean="0">
                <a:solidFill>
                  <a:prstClr val="black">
                    <a:tint val="75000"/>
                  </a:prstClr>
                </a:solidFill>
              </a:rPr>
              <a:pPr/>
              <a:t>11/16/2012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3A717B-050D-49D7-A635-DB5616FAA0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98737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DFB2AD-8B28-4A6E-AA63-4F90A42B684C}" type="datetimeFigureOut">
              <a:rPr lang="en-US" smtClean="0">
                <a:solidFill>
                  <a:prstClr val="black">
                    <a:tint val="75000"/>
                  </a:prstClr>
                </a:solidFill>
              </a:rPr>
              <a:pPr/>
              <a:t>11/16/2012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3A717B-050D-49D7-A635-DB5616FAA0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826960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2"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DFB2AD-8B28-4A6E-AA63-4F90A42B684C}" type="datetimeFigureOut">
              <a:rPr lang="en-US" smtClean="0">
                <a:solidFill>
                  <a:prstClr val="black">
                    <a:tint val="75000"/>
                  </a:prstClr>
                </a:solidFill>
              </a:rPr>
              <a:pPr/>
              <a:t>11/16/2012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3A717B-050D-49D7-A635-DB5616FAA0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55517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73807" indent="0" algn="ctr">
              <a:buNone/>
              <a:defRPr>
                <a:solidFill>
                  <a:schemeClr val="tx1">
                    <a:tint val="75000"/>
                  </a:schemeClr>
                </a:solidFill>
              </a:defRPr>
            </a:lvl2pPr>
            <a:lvl3pPr marL="747613" indent="0" algn="ctr">
              <a:buNone/>
              <a:defRPr>
                <a:solidFill>
                  <a:schemeClr val="tx1">
                    <a:tint val="75000"/>
                  </a:schemeClr>
                </a:solidFill>
              </a:defRPr>
            </a:lvl3pPr>
            <a:lvl4pPr marL="1121420" indent="0" algn="ctr">
              <a:buNone/>
              <a:defRPr>
                <a:solidFill>
                  <a:schemeClr val="tx1">
                    <a:tint val="75000"/>
                  </a:schemeClr>
                </a:solidFill>
              </a:defRPr>
            </a:lvl4pPr>
            <a:lvl5pPr marL="1495227" indent="0" algn="ctr">
              <a:buNone/>
              <a:defRPr>
                <a:solidFill>
                  <a:schemeClr val="tx1">
                    <a:tint val="75000"/>
                  </a:schemeClr>
                </a:solidFill>
              </a:defRPr>
            </a:lvl5pPr>
            <a:lvl6pPr marL="1869034" indent="0" algn="ctr">
              <a:buNone/>
              <a:defRPr>
                <a:solidFill>
                  <a:schemeClr val="tx1">
                    <a:tint val="75000"/>
                  </a:schemeClr>
                </a:solidFill>
              </a:defRPr>
            </a:lvl6pPr>
            <a:lvl7pPr marL="2242840" indent="0" algn="ctr">
              <a:buNone/>
              <a:defRPr>
                <a:solidFill>
                  <a:schemeClr val="tx1">
                    <a:tint val="75000"/>
                  </a:schemeClr>
                </a:solidFill>
              </a:defRPr>
            </a:lvl7pPr>
            <a:lvl8pPr marL="2616647" indent="0" algn="ctr">
              <a:buNone/>
              <a:defRPr>
                <a:solidFill>
                  <a:schemeClr val="tx1">
                    <a:tint val="75000"/>
                  </a:schemeClr>
                </a:solidFill>
              </a:defRPr>
            </a:lvl8pPr>
            <a:lvl9pPr marL="299045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DFB2AD-8B28-4A6E-AA63-4F90A42B684C}" type="datetimeFigureOut">
              <a:rPr lang="en-US" smtClean="0">
                <a:solidFill>
                  <a:prstClr val="black">
                    <a:tint val="75000"/>
                  </a:prstClr>
                </a:solidFill>
              </a:rPr>
              <a:pPr/>
              <a:t>11/16/2012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3A717B-050D-49D7-A635-DB5616FAA0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469634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DFB2AD-8B28-4A6E-AA63-4F90A42B684C}" type="datetimeFigureOut">
              <a:rPr lang="en-US" smtClean="0">
                <a:solidFill>
                  <a:prstClr val="black">
                    <a:tint val="75000"/>
                  </a:prstClr>
                </a:solidFill>
              </a:rPr>
              <a:pPr/>
              <a:t>11/16/2012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3A717B-050D-49D7-A635-DB5616FAA0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966719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3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1600">
                <a:solidFill>
                  <a:schemeClr val="tx1">
                    <a:tint val="75000"/>
                  </a:schemeClr>
                </a:solidFill>
              </a:defRPr>
            </a:lvl1pPr>
            <a:lvl2pPr marL="373807" indent="0">
              <a:buNone/>
              <a:defRPr sz="1500">
                <a:solidFill>
                  <a:schemeClr val="tx1">
                    <a:tint val="75000"/>
                  </a:schemeClr>
                </a:solidFill>
              </a:defRPr>
            </a:lvl2pPr>
            <a:lvl3pPr marL="747613" indent="0">
              <a:buNone/>
              <a:defRPr sz="1300">
                <a:solidFill>
                  <a:schemeClr val="tx1">
                    <a:tint val="75000"/>
                  </a:schemeClr>
                </a:solidFill>
              </a:defRPr>
            </a:lvl3pPr>
            <a:lvl4pPr marL="1121420" indent="0">
              <a:buNone/>
              <a:defRPr sz="1100">
                <a:solidFill>
                  <a:schemeClr val="tx1">
                    <a:tint val="75000"/>
                  </a:schemeClr>
                </a:solidFill>
              </a:defRPr>
            </a:lvl4pPr>
            <a:lvl5pPr marL="1495227" indent="0">
              <a:buNone/>
              <a:defRPr sz="1100">
                <a:solidFill>
                  <a:schemeClr val="tx1">
                    <a:tint val="75000"/>
                  </a:schemeClr>
                </a:solidFill>
              </a:defRPr>
            </a:lvl5pPr>
            <a:lvl6pPr marL="1869034" indent="0">
              <a:buNone/>
              <a:defRPr sz="1100">
                <a:solidFill>
                  <a:schemeClr val="tx1">
                    <a:tint val="75000"/>
                  </a:schemeClr>
                </a:solidFill>
              </a:defRPr>
            </a:lvl6pPr>
            <a:lvl7pPr marL="2242840" indent="0">
              <a:buNone/>
              <a:defRPr sz="1100">
                <a:solidFill>
                  <a:schemeClr val="tx1">
                    <a:tint val="75000"/>
                  </a:schemeClr>
                </a:solidFill>
              </a:defRPr>
            </a:lvl7pPr>
            <a:lvl8pPr marL="2616647" indent="0">
              <a:buNone/>
              <a:defRPr sz="1100">
                <a:solidFill>
                  <a:schemeClr val="tx1">
                    <a:tint val="75000"/>
                  </a:schemeClr>
                </a:solidFill>
              </a:defRPr>
            </a:lvl8pPr>
            <a:lvl9pPr marL="2990454"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DFB2AD-8B28-4A6E-AA63-4F90A42B684C}" type="datetimeFigureOut">
              <a:rPr lang="en-US" smtClean="0">
                <a:solidFill>
                  <a:prstClr val="black">
                    <a:tint val="75000"/>
                  </a:prstClr>
                </a:solidFill>
              </a:rPr>
              <a:pPr/>
              <a:t>11/16/2012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3A717B-050D-49D7-A635-DB5616FAA0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055014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300"/>
            </a:lvl1pPr>
            <a:lvl2pPr>
              <a:defRPr sz="20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2"/>
            <a:ext cx="4038600" cy="4525963"/>
          </a:xfrm>
        </p:spPr>
        <p:txBody>
          <a:bodyPr/>
          <a:lstStyle>
            <a:lvl1pPr>
              <a:defRPr sz="2300"/>
            </a:lvl1pPr>
            <a:lvl2pPr>
              <a:defRPr sz="20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DFB2AD-8B28-4A6E-AA63-4F90A42B684C}" type="datetimeFigureOut">
              <a:rPr lang="en-US" smtClean="0">
                <a:solidFill>
                  <a:prstClr val="black">
                    <a:tint val="75000"/>
                  </a:prstClr>
                </a:solidFill>
              </a:rPr>
              <a:pPr/>
              <a:t>11/16/2012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3A717B-050D-49D7-A635-DB5616FAA0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362335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373807" indent="0">
              <a:buNone/>
              <a:defRPr sz="1600" b="1"/>
            </a:lvl2pPr>
            <a:lvl3pPr marL="747613" indent="0">
              <a:buNone/>
              <a:defRPr sz="1500" b="1"/>
            </a:lvl3pPr>
            <a:lvl4pPr marL="1121420" indent="0">
              <a:buNone/>
              <a:defRPr sz="1300" b="1"/>
            </a:lvl4pPr>
            <a:lvl5pPr marL="1495227" indent="0">
              <a:buNone/>
              <a:defRPr sz="1300" b="1"/>
            </a:lvl5pPr>
            <a:lvl6pPr marL="1869034" indent="0">
              <a:buNone/>
              <a:defRPr sz="1300" b="1"/>
            </a:lvl6pPr>
            <a:lvl7pPr marL="2242840" indent="0">
              <a:buNone/>
              <a:defRPr sz="1300" b="1"/>
            </a:lvl7pPr>
            <a:lvl8pPr marL="2616647" indent="0">
              <a:buNone/>
              <a:defRPr sz="1300" b="1"/>
            </a:lvl8pPr>
            <a:lvl9pPr marL="2990454"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000" b="1"/>
            </a:lvl1pPr>
            <a:lvl2pPr marL="373807" indent="0">
              <a:buNone/>
              <a:defRPr sz="1600" b="1"/>
            </a:lvl2pPr>
            <a:lvl3pPr marL="747613" indent="0">
              <a:buNone/>
              <a:defRPr sz="1500" b="1"/>
            </a:lvl3pPr>
            <a:lvl4pPr marL="1121420" indent="0">
              <a:buNone/>
              <a:defRPr sz="1300" b="1"/>
            </a:lvl4pPr>
            <a:lvl5pPr marL="1495227" indent="0">
              <a:buNone/>
              <a:defRPr sz="1300" b="1"/>
            </a:lvl5pPr>
            <a:lvl6pPr marL="1869034" indent="0">
              <a:buNone/>
              <a:defRPr sz="1300" b="1"/>
            </a:lvl6pPr>
            <a:lvl7pPr marL="2242840" indent="0">
              <a:buNone/>
              <a:defRPr sz="1300" b="1"/>
            </a:lvl7pPr>
            <a:lvl8pPr marL="2616647" indent="0">
              <a:buNone/>
              <a:defRPr sz="1300" b="1"/>
            </a:lvl8pPr>
            <a:lvl9pPr marL="2990454"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000"/>
            </a:lvl1pPr>
            <a:lvl2pPr>
              <a:defRPr sz="16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DFB2AD-8B28-4A6E-AA63-4F90A42B684C}" type="datetimeFigureOut">
              <a:rPr lang="en-US" smtClean="0">
                <a:solidFill>
                  <a:prstClr val="black">
                    <a:tint val="75000"/>
                  </a:prstClr>
                </a:solidFill>
              </a:rPr>
              <a:pPr/>
              <a:t>11/16/2012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63A717B-050D-49D7-A635-DB5616FAA0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920655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DFB2AD-8B28-4A6E-AA63-4F90A42B684C}" type="datetimeFigureOut">
              <a:rPr lang="en-US" smtClean="0">
                <a:solidFill>
                  <a:prstClr val="black">
                    <a:tint val="75000"/>
                  </a:prstClr>
                </a:solidFill>
              </a:rPr>
              <a:pPr/>
              <a:t>11/16/2012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63A717B-050D-49D7-A635-DB5616FAA0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439369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DFB2AD-8B28-4A6E-AA63-4F90A42B684C}" type="datetimeFigureOut">
              <a:rPr lang="en-US" smtClean="0">
                <a:solidFill>
                  <a:prstClr val="black">
                    <a:tint val="75000"/>
                  </a:prstClr>
                </a:solidFill>
              </a:rPr>
              <a:pPr/>
              <a:t>11/16/2012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3A717B-050D-49D7-A635-DB5616FAA0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81419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2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1600">
                <a:solidFill>
                  <a:schemeClr val="tx1">
                    <a:tint val="75000"/>
                  </a:schemeClr>
                </a:solidFill>
              </a:defRPr>
            </a:lvl1pPr>
            <a:lvl2pPr marL="366217" indent="0">
              <a:buNone/>
              <a:defRPr sz="1400">
                <a:solidFill>
                  <a:schemeClr val="tx1">
                    <a:tint val="75000"/>
                  </a:schemeClr>
                </a:solidFill>
              </a:defRPr>
            </a:lvl2pPr>
            <a:lvl3pPr marL="732434" indent="0">
              <a:buNone/>
              <a:defRPr sz="1300">
                <a:solidFill>
                  <a:schemeClr val="tx1">
                    <a:tint val="75000"/>
                  </a:schemeClr>
                </a:solidFill>
              </a:defRPr>
            </a:lvl3pPr>
            <a:lvl4pPr marL="1098652" indent="0">
              <a:buNone/>
              <a:defRPr sz="1100">
                <a:solidFill>
                  <a:schemeClr val="tx1">
                    <a:tint val="75000"/>
                  </a:schemeClr>
                </a:solidFill>
              </a:defRPr>
            </a:lvl4pPr>
            <a:lvl5pPr marL="1464869" indent="0">
              <a:buNone/>
              <a:defRPr sz="1100">
                <a:solidFill>
                  <a:schemeClr val="tx1">
                    <a:tint val="75000"/>
                  </a:schemeClr>
                </a:solidFill>
              </a:defRPr>
            </a:lvl5pPr>
            <a:lvl6pPr marL="1831086" indent="0">
              <a:buNone/>
              <a:defRPr sz="1100">
                <a:solidFill>
                  <a:schemeClr val="tx1">
                    <a:tint val="75000"/>
                  </a:schemeClr>
                </a:solidFill>
              </a:defRPr>
            </a:lvl6pPr>
            <a:lvl7pPr marL="2197303" indent="0">
              <a:buNone/>
              <a:defRPr sz="1100">
                <a:solidFill>
                  <a:schemeClr val="tx1">
                    <a:tint val="75000"/>
                  </a:schemeClr>
                </a:solidFill>
              </a:defRPr>
            </a:lvl7pPr>
            <a:lvl8pPr marL="2563520" indent="0">
              <a:buNone/>
              <a:defRPr sz="1100">
                <a:solidFill>
                  <a:schemeClr val="tx1">
                    <a:tint val="75000"/>
                  </a:schemeClr>
                </a:solidFill>
              </a:defRPr>
            </a:lvl8pPr>
            <a:lvl9pPr marL="2929738"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B2A86D-8689-41C0-85F8-B737AB60450C}" type="datetimeFigureOut">
              <a:rPr lang="en-US" smtClean="0"/>
              <a:pPr/>
              <a:t>11/16/2012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2AC73F-2386-4629-A714-9B5CF2DB93BA}" type="slidenum">
              <a:rPr lang="en-US" smtClean="0"/>
              <a:pPr/>
              <a:t>‹#›</a:t>
            </a:fld>
            <a:endParaRPr lang="en-US"/>
          </a:p>
        </p:txBody>
      </p:sp>
    </p:spTree>
    <p:extLst>
      <p:ext uri="{BB962C8B-B14F-4D97-AF65-F5344CB8AC3E}">
        <p14:creationId xmlns:p14="http://schemas.microsoft.com/office/powerpoint/2010/main" xmlns="" val="36940239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2600"/>
            </a:lvl1pPr>
            <a:lvl2pPr>
              <a:defRPr sz="23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100"/>
            </a:lvl1pPr>
            <a:lvl2pPr marL="373807" indent="0">
              <a:buNone/>
              <a:defRPr sz="1000"/>
            </a:lvl2pPr>
            <a:lvl3pPr marL="747613" indent="0">
              <a:buNone/>
              <a:defRPr sz="800"/>
            </a:lvl3pPr>
            <a:lvl4pPr marL="1121420" indent="0">
              <a:buNone/>
              <a:defRPr sz="700"/>
            </a:lvl4pPr>
            <a:lvl5pPr marL="1495227" indent="0">
              <a:buNone/>
              <a:defRPr sz="700"/>
            </a:lvl5pPr>
            <a:lvl6pPr marL="1869034" indent="0">
              <a:buNone/>
              <a:defRPr sz="700"/>
            </a:lvl6pPr>
            <a:lvl7pPr marL="2242840" indent="0">
              <a:buNone/>
              <a:defRPr sz="700"/>
            </a:lvl7pPr>
            <a:lvl8pPr marL="2616647" indent="0">
              <a:buNone/>
              <a:defRPr sz="700"/>
            </a:lvl8pPr>
            <a:lvl9pPr marL="2990454"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DFB2AD-8B28-4A6E-AA63-4F90A42B684C}" type="datetimeFigureOut">
              <a:rPr lang="en-US" smtClean="0">
                <a:solidFill>
                  <a:prstClr val="black">
                    <a:tint val="75000"/>
                  </a:prstClr>
                </a:solidFill>
              </a:rPr>
              <a:pPr/>
              <a:t>11/16/2012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3A717B-050D-49D7-A635-DB5616FAA0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954537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600"/>
            </a:lvl1pPr>
            <a:lvl2pPr marL="373807" indent="0">
              <a:buNone/>
              <a:defRPr sz="2300"/>
            </a:lvl2pPr>
            <a:lvl3pPr marL="747613" indent="0">
              <a:buNone/>
              <a:defRPr sz="2000"/>
            </a:lvl3pPr>
            <a:lvl4pPr marL="1121420" indent="0">
              <a:buNone/>
              <a:defRPr sz="1600"/>
            </a:lvl4pPr>
            <a:lvl5pPr marL="1495227" indent="0">
              <a:buNone/>
              <a:defRPr sz="1600"/>
            </a:lvl5pPr>
            <a:lvl6pPr marL="1869034" indent="0">
              <a:buNone/>
              <a:defRPr sz="1600"/>
            </a:lvl6pPr>
            <a:lvl7pPr marL="2242840" indent="0">
              <a:buNone/>
              <a:defRPr sz="1600"/>
            </a:lvl7pPr>
            <a:lvl8pPr marL="2616647" indent="0">
              <a:buNone/>
              <a:defRPr sz="1600"/>
            </a:lvl8pPr>
            <a:lvl9pPr marL="2990454" indent="0">
              <a:buNone/>
              <a:defRPr sz="16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100"/>
            </a:lvl1pPr>
            <a:lvl2pPr marL="373807" indent="0">
              <a:buNone/>
              <a:defRPr sz="1000"/>
            </a:lvl2pPr>
            <a:lvl3pPr marL="747613" indent="0">
              <a:buNone/>
              <a:defRPr sz="800"/>
            </a:lvl3pPr>
            <a:lvl4pPr marL="1121420" indent="0">
              <a:buNone/>
              <a:defRPr sz="700"/>
            </a:lvl4pPr>
            <a:lvl5pPr marL="1495227" indent="0">
              <a:buNone/>
              <a:defRPr sz="700"/>
            </a:lvl5pPr>
            <a:lvl6pPr marL="1869034" indent="0">
              <a:buNone/>
              <a:defRPr sz="700"/>
            </a:lvl6pPr>
            <a:lvl7pPr marL="2242840" indent="0">
              <a:buNone/>
              <a:defRPr sz="700"/>
            </a:lvl7pPr>
            <a:lvl8pPr marL="2616647" indent="0">
              <a:buNone/>
              <a:defRPr sz="700"/>
            </a:lvl8pPr>
            <a:lvl9pPr marL="2990454"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DFB2AD-8B28-4A6E-AA63-4F90A42B684C}" type="datetimeFigureOut">
              <a:rPr lang="en-US" smtClean="0">
                <a:solidFill>
                  <a:prstClr val="black">
                    <a:tint val="75000"/>
                  </a:prstClr>
                </a:solidFill>
              </a:rPr>
              <a:pPr/>
              <a:t>11/16/2012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3A717B-050D-49D7-A635-DB5616FAA0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279049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DFB2AD-8B28-4A6E-AA63-4F90A42B684C}" type="datetimeFigureOut">
              <a:rPr lang="en-US" smtClean="0">
                <a:solidFill>
                  <a:prstClr val="black">
                    <a:tint val="75000"/>
                  </a:prstClr>
                </a:solidFill>
              </a:rPr>
              <a:pPr/>
              <a:t>11/16/2012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3A717B-050D-49D7-A635-DB5616FAA0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776356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2"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DFB2AD-8B28-4A6E-AA63-4F90A42B684C}" type="datetimeFigureOut">
              <a:rPr lang="en-US" smtClean="0">
                <a:solidFill>
                  <a:prstClr val="black">
                    <a:tint val="75000"/>
                  </a:prstClr>
                </a:solidFill>
              </a:rPr>
              <a:pPr/>
              <a:t>11/16/2012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3A717B-050D-49D7-A635-DB5616FAA0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156801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36"/>
            <a:ext cx="7772400" cy="147002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345814" indent="0" algn="ctr">
              <a:buNone/>
              <a:defRPr>
                <a:solidFill>
                  <a:schemeClr val="tx1">
                    <a:tint val="75000"/>
                  </a:schemeClr>
                </a:solidFill>
              </a:defRPr>
            </a:lvl2pPr>
            <a:lvl3pPr marL="691629" indent="0" algn="ctr">
              <a:buNone/>
              <a:defRPr>
                <a:solidFill>
                  <a:schemeClr val="tx1">
                    <a:tint val="75000"/>
                  </a:schemeClr>
                </a:solidFill>
              </a:defRPr>
            </a:lvl3pPr>
            <a:lvl4pPr marL="1037442" indent="0" algn="ctr">
              <a:buNone/>
              <a:defRPr>
                <a:solidFill>
                  <a:schemeClr val="tx1">
                    <a:tint val="75000"/>
                  </a:schemeClr>
                </a:solidFill>
              </a:defRPr>
            </a:lvl4pPr>
            <a:lvl5pPr marL="1383257" indent="0" algn="ctr">
              <a:buNone/>
              <a:defRPr>
                <a:solidFill>
                  <a:schemeClr val="tx1">
                    <a:tint val="75000"/>
                  </a:schemeClr>
                </a:solidFill>
              </a:defRPr>
            </a:lvl5pPr>
            <a:lvl6pPr marL="1729071" indent="0" algn="ctr">
              <a:buNone/>
              <a:defRPr>
                <a:solidFill>
                  <a:schemeClr val="tx1">
                    <a:tint val="75000"/>
                  </a:schemeClr>
                </a:solidFill>
              </a:defRPr>
            </a:lvl6pPr>
            <a:lvl7pPr marL="2074886" indent="0" algn="ctr">
              <a:buNone/>
              <a:defRPr>
                <a:solidFill>
                  <a:schemeClr val="tx1">
                    <a:tint val="75000"/>
                  </a:schemeClr>
                </a:solidFill>
              </a:defRPr>
            </a:lvl7pPr>
            <a:lvl8pPr marL="2420699" indent="0" algn="ctr">
              <a:buNone/>
              <a:defRPr>
                <a:solidFill>
                  <a:schemeClr val="tx1">
                    <a:tint val="75000"/>
                  </a:schemeClr>
                </a:solidFill>
              </a:defRPr>
            </a:lvl8pPr>
            <a:lvl9pPr marL="276651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3E3C90-EB26-49A0-B9D0-39D586F57617}" type="datetimeFigureOut">
              <a:rPr lang="en-US" smtClean="0">
                <a:solidFill>
                  <a:prstClr val="black">
                    <a:tint val="75000"/>
                  </a:prstClr>
                </a:solidFill>
              </a:rPr>
              <a:pPr/>
              <a:t>11/16/2012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A655B7-8BEE-42A3-AC56-BF0A8DD818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392321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E3C90-EB26-49A0-B9D0-39D586F57617}" type="datetimeFigureOut">
              <a:rPr lang="en-US" smtClean="0">
                <a:solidFill>
                  <a:prstClr val="black">
                    <a:tint val="75000"/>
                  </a:prstClr>
                </a:solidFill>
              </a:rPr>
              <a:pPr/>
              <a:t>11/16/2012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A655B7-8BEE-42A3-AC56-BF0A8DD818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559473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9"/>
            <a:ext cx="7772400" cy="1362075"/>
          </a:xfrm>
        </p:spPr>
        <p:txBody>
          <a:bodyPr anchor="t"/>
          <a:lstStyle>
            <a:lvl1pPr algn="l">
              <a:defRPr sz="31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21"/>
            <a:ext cx="7772400" cy="1500187"/>
          </a:xfrm>
        </p:spPr>
        <p:txBody>
          <a:bodyPr anchor="b"/>
          <a:lstStyle>
            <a:lvl1pPr marL="0" indent="0">
              <a:buNone/>
              <a:defRPr sz="1500">
                <a:solidFill>
                  <a:schemeClr val="tx1">
                    <a:tint val="75000"/>
                  </a:schemeClr>
                </a:solidFill>
              </a:defRPr>
            </a:lvl1pPr>
            <a:lvl2pPr marL="345814" indent="0">
              <a:buNone/>
              <a:defRPr sz="1400">
                <a:solidFill>
                  <a:schemeClr val="tx1">
                    <a:tint val="75000"/>
                  </a:schemeClr>
                </a:solidFill>
              </a:defRPr>
            </a:lvl2pPr>
            <a:lvl3pPr marL="691629" indent="0">
              <a:buNone/>
              <a:defRPr sz="1200">
                <a:solidFill>
                  <a:schemeClr val="tx1">
                    <a:tint val="75000"/>
                  </a:schemeClr>
                </a:solidFill>
              </a:defRPr>
            </a:lvl3pPr>
            <a:lvl4pPr marL="1037442" indent="0">
              <a:buNone/>
              <a:defRPr sz="1000">
                <a:solidFill>
                  <a:schemeClr val="tx1">
                    <a:tint val="75000"/>
                  </a:schemeClr>
                </a:solidFill>
              </a:defRPr>
            </a:lvl4pPr>
            <a:lvl5pPr marL="1383257" indent="0">
              <a:buNone/>
              <a:defRPr sz="1000">
                <a:solidFill>
                  <a:schemeClr val="tx1">
                    <a:tint val="75000"/>
                  </a:schemeClr>
                </a:solidFill>
              </a:defRPr>
            </a:lvl5pPr>
            <a:lvl6pPr marL="1729071" indent="0">
              <a:buNone/>
              <a:defRPr sz="1000">
                <a:solidFill>
                  <a:schemeClr val="tx1">
                    <a:tint val="75000"/>
                  </a:schemeClr>
                </a:solidFill>
              </a:defRPr>
            </a:lvl6pPr>
            <a:lvl7pPr marL="2074886" indent="0">
              <a:buNone/>
              <a:defRPr sz="1000">
                <a:solidFill>
                  <a:schemeClr val="tx1">
                    <a:tint val="75000"/>
                  </a:schemeClr>
                </a:solidFill>
              </a:defRPr>
            </a:lvl7pPr>
            <a:lvl8pPr marL="2420699" indent="0">
              <a:buNone/>
              <a:defRPr sz="1000">
                <a:solidFill>
                  <a:schemeClr val="tx1">
                    <a:tint val="75000"/>
                  </a:schemeClr>
                </a:solidFill>
              </a:defRPr>
            </a:lvl8pPr>
            <a:lvl9pPr marL="2766514" indent="0">
              <a:buNone/>
              <a:defRPr sz="1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3E3C90-EB26-49A0-B9D0-39D586F57617}" type="datetimeFigureOut">
              <a:rPr lang="en-US" smtClean="0">
                <a:solidFill>
                  <a:prstClr val="black">
                    <a:tint val="75000"/>
                  </a:prstClr>
                </a:solidFill>
              </a:rPr>
              <a:pPr/>
              <a:t>11/16/2012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A655B7-8BEE-42A3-AC56-BF0A8DD818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67775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8" y="1600202"/>
            <a:ext cx="403860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17" y="1600202"/>
            <a:ext cx="403860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3E3C90-EB26-49A0-B9D0-39D586F57617}" type="datetimeFigureOut">
              <a:rPr lang="en-US" smtClean="0">
                <a:solidFill>
                  <a:prstClr val="black">
                    <a:tint val="75000"/>
                  </a:prstClr>
                </a:solidFill>
              </a:rPr>
              <a:pPr/>
              <a:t>11/16/2012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A655B7-8BEE-42A3-AC56-BF0A8DD818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83883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21"/>
            <a:ext cx="4040188" cy="639762"/>
          </a:xfrm>
        </p:spPr>
        <p:txBody>
          <a:bodyPr anchor="b"/>
          <a:lstStyle>
            <a:lvl1pPr marL="0" indent="0">
              <a:buNone/>
              <a:defRPr sz="1800" b="1"/>
            </a:lvl1pPr>
            <a:lvl2pPr marL="345814" indent="0">
              <a:buNone/>
              <a:defRPr sz="1500" b="1"/>
            </a:lvl2pPr>
            <a:lvl3pPr marL="691629" indent="0">
              <a:buNone/>
              <a:defRPr sz="1400" b="1"/>
            </a:lvl3pPr>
            <a:lvl4pPr marL="1037442" indent="0">
              <a:buNone/>
              <a:defRPr sz="1200" b="1"/>
            </a:lvl4pPr>
            <a:lvl5pPr marL="1383257" indent="0">
              <a:buNone/>
              <a:defRPr sz="1200" b="1"/>
            </a:lvl5pPr>
            <a:lvl6pPr marL="1729071" indent="0">
              <a:buNone/>
              <a:defRPr sz="1200" b="1"/>
            </a:lvl6pPr>
            <a:lvl7pPr marL="2074886" indent="0">
              <a:buNone/>
              <a:defRPr sz="1200" b="1"/>
            </a:lvl7pPr>
            <a:lvl8pPr marL="2420699" indent="0">
              <a:buNone/>
              <a:defRPr sz="1200" b="1"/>
            </a:lvl8pPr>
            <a:lvl9pPr marL="2766514"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1" y="2174876"/>
            <a:ext cx="4040188" cy="3951287"/>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21"/>
            <a:ext cx="4041775" cy="639762"/>
          </a:xfrm>
        </p:spPr>
        <p:txBody>
          <a:bodyPr anchor="b"/>
          <a:lstStyle>
            <a:lvl1pPr marL="0" indent="0">
              <a:buNone/>
              <a:defRPr sz="1800" b="1"/>
            </a:lvl1pPr>
            <a:lvl2pPr marL="345814" indent="0">
              <a:buNone/>
              <a:defRPr sz="1500" b="1"/>
            </a:lvl2pPr>
            <a:lvl3pPr marL="691629" indent="0">
              <a:buNone/>
              <a:defRPr sz="1400" b="1"/>
            </a:lvl3pPr>
            <a:lvl4pPr marL="1037442" indent="0">
              <a:buNone/>
              <a:defRPr sz="1200" b="1"/>
            </a:lvl4pPr>
            <a:lvl5pPr marL="1383257" indent="0">
              <a:buNone/>
              <a:defRPr sz="1200" b="1"/>
            </a:lvl5pPr>
            <a:lvl6pPr marL="1729071" indent="0">
              <a:buNone/>
              <a:defRPr sz="1200" b="1"/>
            </a:lvl6pPr>
            <a:lvl7pPr marL="2074886" indent="0">
              <a:buNone/>
              <a:defRPr sz="1200" b="1"/>
            </a:lvl7pPr>
            <a:lvl8pPr marL="2420699" indent="0">
              <a:buNone/>
              <a:defRPr sz="1200" b="1"/>
            </a:lvl8pPr>
            <a:lvl9pPr marL="2766514"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30" y="2174876"/>
            <a:ext cx="4041775" cy="3951287"/>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3E3C90-EB26-49A0-B9D0-39D586F57617}" type="datetimeFigureOut">
              <a:rPr lang="en-US" smtClean="0">
                <a:solidFill>
                  <a:prstClr val="black">
                    <a:tint val="75000"/>
                  </a:prstClr>
                </a:solidFill>
              </a:rPr>
              <a:pPr/>
              <a:t>11/16/2012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8A655B7-8BEE-42A3-AC56-BF0A8DD818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905181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3E3C90-EB26-49A0-B9D0-39D586F57617}" type="datetimeFigureOut">
              <a:rPr lang="en-US" smtClean="0">
                <a:solidFill>
                  <a:prstClr val="black">
                    <a:tint val="75000"/>
                  </a:prstClr>
                </a:solidFill>
              </a:rPr>
              <a:pPr/>
              <a:t>11/16/2012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8A655B7-8BEE-42A3-AC56-BF0A8DD818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40390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2"/>
            <a:ext cx="4038600" cy="4525963"/>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B2A86D-8689-41C0-85F8-B737AB60450C}" type="datetimeFigureOut">
              <a:rPr lang="en-US" smtClean="0"/>
              <a:pPr/>
              <a:t>11/16/2012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2AC73F-2386-4629-A714-9B5CF2DB93BA}" type="slidenum">
              <a:rPr lang="en-US" smtClean="0"/>
              <a:pPr/>
              <a:t>‹#›</a:t>
            </a:fld>
            <a:endParaRPr lang="en-US"/>
          </a:p>
        </p:txBody>
      </p:sp>
    </p:spTree>
    <p:extLst>
      <p:ext uri="{BB962C8B-B14F-4D97-AF65-F5344CB8AC3E}">
        <p14:creationId xmlns:p14="http://schemas.microsoft.com/office/powerpoint/2010/main" xmlns="" val="21386210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E3C90-EB26-49A0-B9D0-39D586F57617}" type="datetimeFigureOut">
              <a:rPr lang="en-US" smtClean="0">
                <a:solidFill>
                  <a:prstClr val="black">
                    <a:tint val="75000"/>
                  </a:prstClr>
                </a:solidFill>
              </a:rPr>
              <a:pPr/>
              <a:t>11/16/2012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8A655B7-8BEE-42A3-AC56-BF0A8DD818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722480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25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000"/>
            </a:lvl1pPr>
            <a:lvl2pPr marL="345814" indent="0">
              <a:buNone/>
              <a:defRPr sz="900"/>
            </a:lvl2pPr>
            <a:lvl3pPr marL="691629" indent="0">
              <a:buNone/>
              <a:defRPr sz="800"/>
            </a:lvl3pPr>
            <a:lvl4pPr marL="1037442" indent="0">
              <a:buNone/>
              <a:defRPr sz="700"/>
            </a:lvl4pPr>
            <a:lvl5pPr marL="1383257" indent="0">
              <a:buNone/>
              <a:defRPr sz="700"/>
            </a:lvl5pPr>
            <a:lvl6pPr marL="1729071" indent="0">
              <a:buNone/>
              <a:defRPr sz="700"/>
            </a:lvl6pPr>
            <a:lvl7pPr marL="2074886" indent="0">
              <a:buNone/>
              <a:defRPr sz="700"/>
            </a:lvl7pPr>
            <a:lvl8pPr marL="2420699" indent="0">
              <a:buNone/>
              <a:defRPr sz="700"/>
            </a:lvl8pPr>
            <a:lvl9pPr marL="2766514"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E3C90-EB26-49A0-B9D0-39D586F57617}" type="datetimeFigureOut">
              <a:rPr lang="en-US" smtClean="0">
                <a:solidFill>
                  <a:prstClr val="black">
                    <a:tint val="75000"/>
                  </a:prstClr>
                </a:solidFill>
              </a:rPr>
              <a:pPr/>
              <a:t>11/16/2012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A655B7-8BEE-42A3-AC56-BF0A8DD818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47272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8"/>
            <a:ext cx="5486400" cy="566739"/>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500"/>
            </a:lvl1pPr>
            <a:lvl2pPr marL="345814" indent="0">
              <a:buNone/>
              <a:defRPr sz="2100"/>
            </a:lvl2pPr>
            <a:lvl3pPr marL="691629" indent="0">
              <a:buNone/>
              <a:defRPr sz="1800"/>
            </a:lvl3pPr>
            <a:lvl4pPr marL="1037442" indent="0">
              <a:buNone/>
              <a:defRPr sz="1500"/>
            </a:lvl4pPr>
            <a:lvl5pPr marL="1383257" indent="0">
              <a:buNone/>
              <a:defRPr sz="1500"/>
            </a:lvl5pPr>
            <a:lvl6pPr marL="1729071" indent="0">
              <a:buNone/>
              <a:defRPr sz="1500"/>
            </a:lvl6pPr>
            <a:lvl7pPr marL="2074886" indent="0">
              <a:buNone/>
              <a:defRPr sz="1500"/>
            </a:lvl7pPr>
            <a:lvl8pPr marL="2420699" indent="0">
              <a:buNone/>
              <a:defRPr sz="1500"/>
            </a:lvl8pPr>
            <a:lvl9pPr marL="2766514" indent="0">
              <a:buNone/>
              <a:defRPr sz="1500"/>
            </a:lvl9pPr>
          </a:lstStyle>
          <a:p>
            <a:endParaRPr lang="en-US"/>
          </a:p>
        </p:txBody>
      </p:sp>
      <p:sp>
        <p:nvSpPr>
          <p:cNvPr id="4" name="Text Placeholder 3"/>
          <p:cNvSpPr>
            <a:spLocks noGrp="1"/>
          </p:cNvSpPr>
          <p:nvPr>
            <p:ph type="body" sz="half" idx="2"/>
          </p:nvPr>
        </p:nvSpPr>
        <p:spPr>
          <a:xfrm>
            <a:off x="1792288" y="5367346"/>
            <a:ext cx="5486400" cy="804861"/>
          </a:xfrm>
        </p:spPr>
        <p:txBody>
          <a:bodyPr/>
          <a:lstStyle>
            <a:lvl1pPr marL="0" indent="0">
              <a:buNone/>
              <a:defRPr sz="1000"/>
            </a:lvl1pPr>
            <a:lvl2pPr marL="345814" indent="0">
              <a:buNone/>
              <a:defRPr sz="900"/>
            </a:lvl2pPr>
            <a:lvl3pPr marL="691629" indent="0">
              <a:buNone/>
              <a:defRPr sz="800"/>
            </a:lvl3pPr>
            <a:lvl4pPr marL="1037442" indent="0">
              <a:buNone/>
              <a:defRPr sz="700"/>
            </a:lvl4pPr>
            <a:lvl5pPr marL="1383257" indent="0">
              <a:buNone/>
              <a:defRPr sz="700"/>
            </a:lvl5pPr>
            <a:lvl6pPr marL="1729071" indent="0">
              <a:buNone/>
              <a:defRPr sz="700"/>
            </a:lvl6pPr>
            <a:lvl7pPr marL="2074886" indent="0">
              <a:buNone/>
              <a:defRPr sz="700"/>
            </a:lvl7pPr>
            <a:lvl8pPr marL="2420699" indent="0">
              <a:buNone/>
              <a:defRPr sz="700"/>
            </a:lvl8pPr>
            <a:lvl9pPr marL="2766514"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E3C90-EB26-49A0-B9D0-39D586F57617}" type="datetimeFigureOut">
              <a:rPr lang="en-US" smtClean="0">
                <a:solidFill>
                  <a:prstClr val="black">
                    <a:tint val="75000"/>
                  </a:prstClr>
                </a:solidFill>
              </a:rPr>
              <a:pPr/>
              <a:t>11/16/2012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A655B7-8BEE-42A3-AC56-BF0A8DD818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205630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E3C90-EB26-49A0-B9D0-39D586F57617}" type="datetimeFigureOut">
              <a:rPr lang="en-US" smtClean="0">
                <a:solidFill>
                  <a:prstClr val="black">
                    <a:tint val="75000"/>
                  </a:prstClr>
                </a:solidFill>
              </a:rPr>
              <a:pPr/>
              <a:t>11/16/2012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A655B7-8BEE-42A3-AC56-BF0A8DD818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744247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2"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E3C90-EB26-49A0-B9D0-39D586F57617}" type="datetimeFigureOut">
              <a:rPr lang="en-US" smtClean="0">
                <a:solidFill>
                  <a:prstClr val="black">
                    <a:tint val="75000"/>
                  </a:prstClr>
                </a:solidFill>
              </a:rPr>
              <a:pPr/>
              <a:t>11/16/2012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A655B7-8BEE-42A3-AC56-BF0A8DD818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84781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900" b="1"/>
            </a:lvl1pPr>
            <a:lvl2pPr marL="366217" indent="0">
              <a:buNone/>
              <a:defRPr sz="1600" b="1"/>
            </a:lvl2pPr>
            <a:lvl3pPr marL="732434" indent="0">
              <a:buNone/>
              <a:defRPr sz="1400" b="1"/>
            </a:lvl3pPr>
            <a:lvl4pPr marL="1098652" indent="0">
              <a:buNone/>
              <a:defRPr sz="1300" b="1"/>
            </a:lvl4pPr>
            <a:lvl5pPr marL="1464869" indent="0">
              <a:buNone/>
              <a:defRPr sz="1300" b="1"/>
            </a:lvl5pPr>
            <a:lvl6pPr marL="1831086" indent="0">
              <a:buNone/>
              <a:defRPr sz="1300" b="1"/>
            </a:lvl6pPr>
            <a:lvl7pPr marL="2197303" indent="0">
              <a:buNone/>
              <a:defRPr sz="1300" b="1"/>
            </a:lvl7pPr>
            <a:lvl8pPr marL="2563520" indent="0">
              <a:buNone/>
              <a:defRPr sz="1300" b="1"/>
            </a:lvl8pPr>
            <a:lvl9pPr marL="2929738"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900" b="1"/>
            </a:lvl1pPr>
            <a:lvl2pPr marL="366217" indent="0">
              <a:buNone/>
              <a:defRPr sz="1600" b="1"/>
            </a:lvl2pPr>
            <a:lvl3pPr marL="732434" indent="0">
              <a:buNone/>
              <a:defRPr sz="1400" b="1"/>
            </a:lvl3pPr>
            <a:lvl4pPr marL="1098652" indent="0">
              <a:buNone/>
              <a:defRPr sz="1300" b="1"/>
            </a:lvl4pPr>
            <a:lvl5pPr marL="1464869" indent="0">
              <a:buNone/>
              <a:defRPr sz="1300" b="1"/>
            </a:lvl5pPr>
            <a:lvl6pPr marL="1831086" indent="0">
              <a:buNone/>
              <a:defRPr sz="1300" b="1"/>
            </a:lvl6pPr>
            <a:lvl7pPr marL="2197303" indent="0">
              <a:buNone/>
              <a:defRPr sz="1300" b="1"/>
            </a:lvl7pPr>
            <a:lvl8pPr marL="2563520" indent="0">
              <a:buNone/>
              <a:defRPr sz="1300" b="1"/>
            </a:lvl8pPr>
            <a:lvl9pPr marL="2929738"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B2A86D-8689-41C0-85F8-B737AB60450C}" type="datetimeFigureOut">
              <a:rPr lang="en-US" smtClean="0"/>
              <a:pPr/>
              <a:t>11/16/2012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2AC73F-2386-4629-A714-9B5CF2DB93BA}" type="slidenum">
              <a:rPr lang="en-US" smtClean="0"/>
              <a:pPr/>
              <a:t>‹#›</a:t>
            </a:fld>
            <a:endParaRPr lang="en-US"/>
          </a:p>
        </p:txBody>
      </p:sp>
    </p:spTree>
    <p:extLst>
      <p:ext uri="{BB962C8B-B14F-4D97-AF65-F5344CB8AC3E}">
        <p14:creationId xmlns:p14="http://schemas.microsoft.com/office/powerpoint/2010/main" xmlns="" val="2490321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B2A86D-8689-41C0-85F8-B737AB60450C}" type="datetimeFigureOut">
              <a:rPr lang="en-US" smtClean="0"/>
              <a:pPr/>
              <a:t>11/16/2012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2AC73F-2386-4629-A714-9B5CF2DB93BA}" type="slidenum">
              <a:rPr lang="en-US" smtClean="0"/>
              <a:pPr/>
              <a:t>‹#›</a:t>
            </a:fld>
            <a:endParaRPr lang="en-US"/>
          </a:p>
        </p:txBody>
      </p:sp>
    </p:spTree>
    <p:extLst>
      <p:ext uri="{BB962C8B-B14F-4D97-AF65-F5344CB8AC3E}">
        <p14:creationId xmlns:p14="http://schemas.microsoft.com/office/powerpoint/2010/main" xmlns="" val="2276512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B2A86D-8689-41C0-85F8-B737AB60450C}" type="datetimeFigureOut">
              <a:rPr lang="en-US" smtClean="0"/>
              <a:pPr/>
              <a:t>11/16/2012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2AC73F-2386-4629-A714-9B5CF2DB93BA}" type="slidenum">
              <a:rPr lang="en-US" smtClean="0"/>
              <a:pPr/>
              <a:t>‹#›</a:t>
            </a:fld>
            <a:endParaRPr lang="en-US"/>
          </a:p>
        </p:txBody>
      </p:sp>
    </p:spTree>
    <p:extLst>
      <p:ext uri="{BB962C8B-B14F-4D97-AF65-F5344CB8AC3E}">
        <p14:creationId xmlns:p14="http://schemas.microsoft.com/office/powerpoint/2010/main" xmlns="" val="26564266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6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100"/>
            </a:lvl1pPr>
            <a:lvl2pPr marL="366217" indent="0">
              <a:buNone/>
              <a:defRPr sz="1000"/>
            </a:lvl2pPr>
            <a:lvl3pPr marL="732434" indent="0">
              <a:buNone/>
              <a:defRPr sz="800"/>
            </a:lvl3pPr>
            <a:lvl4pPr marL="1098652" indent="0">
              <a:buNone/>
              <a:defRPr sz="700"/>
            </a:lvl4pPr>
            <a:lvl5pPr marL="1464869" indent="0">
              <a:buNone/>
              <a:defRPr sz="700"/>
            </a:lvl5pPr>
            <a:lvl6pPr marL="1831086" indent="0">
              <a:buNone/>
              <a:defRPr sz="700"/>
            </a:lvl6pPr>
            <a:lvl7pPr marL="2197303" indent="0">
              <a:buNone/>
              <a:defRPr sz="700"/>
            </a:lvl7pPr>
            <a:lvl8pPr marL="2563520" indent="0">
              <a:buNone/>
              <a:defRPr sz="700"/>
            </a:lvl8pPr>
            <a:lvl9pPr marL="292973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B2A86D-8689-41C0-85F8-B737AB60450C}" type="datetimeFigureOut">
              <a:rPr lang="en-US" smtClean="0"/>
              <a:pPr/>
              <a:t>11/16/2012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2AC73F-2386-4629-A714-9B5CF2DB93BA}" type="slidenum">
              <a:rPr lang="en-US" smtClean="0"/>
              <a:pPr/>
              <a:t>‹#›</a:t>
            </a:fld>
            <a:endParaRPr lang="en-US"/>
          </a:p>
        </p:txBody>
      </p:sp>
    </p:spTree>
    <p:extLst>
      <p:ext uri="{BB962C8B-B14F-4D97-AF65-F5344CB8AC3E}">
        <p14:creationId xmlns:p14="http://schemas.microsoft.com/office/powerpoint/2010/main" xmlns="" val="1423882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600"/>
            </a:lvl1pPr>
            <a:lvl2pPr marL="366217" indent="0">
              <a:buNone/>
              <a:defRPr sz="2200"/>
            </a:lvl2pPr>
            <a:lvl3pPr marL="732434" indent="0">
              <a:buNone/>
              <a:defRPr sz="1900"/>
            </a:lvl3pPr>
            <a:lvl4pPr marL="1098652" indent="0">
              <a:buNone/>
              <a:defRPr sz="1600"/>
            </a:lvl4pPr>
            <a:lvl5pPr marL="1464869" indent="0">
              <a:buNone/>
              <a:defRPr sz="1600"/>
            </a:lvl5pPr>
            <a:lvl6pPr marL="1831086" indent="0">
              <a:buNone/>
              <a:defRPr sz="1600"/>
            </a:lvl6pPr>
            <a:lvl7pPr marL="2197303" indent="0">
              <a:buNone/>
              <a:defRPr sz="1600"/>
            </a:lvl7pPr>
            <a:lvl8pPr marL="2563520" indent="0">
              <a:buNone/>
              <a:defRPr sz="1600"/>
            </a:lvl8pPr>
            <a:lvl9pPr marL="2929738" indent="0">
              <a:buNone/>
              <a:defRPr sz="16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100"/>
            </a:lvl1pPr>
            <a:lvl2pPr marL="366217" indent="0">
              <a:buNone/>
              <a:defRPr sz="1000"/>
            </a:lvl2pPr>
            <a:lvl3pPr marL="732434" indent="0">
              <a:buNone/>
              <a:defRPr sz="800"/>
            </a:lvl3pPr>
            <a:lvl4pPr marL="1098652" indent="0">
              <a:buNone/>
              <a:defRPr sz="700"/>
            </a:lvl4pPr>
            <a:lvl5pPr marL="1464869" indent="0">
              <a:buNone/>
              <a:defRPr sz="700"/>
            </a:lvl5pPr>
            <a:lvl6pPr marL="1831086" indent="0">
              <a:buNone/>
              <a:defRPr sz="700"/>
            </a:lvl6pPr>
            <a:lvl7pPr marL="2197303" indent="0">
              <a:buNone/>
              <a:defRPr sz="700"/>
            </a:lvl7pPr>
            <a:lvl8pPr marL="2563520" indent="0">
              <a:buNone/>
              <a:defRPr sz="700"/>
            </a:lvl8pPr>
            <a:lvl9pPr marL="292973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B2A86D-8689-41C0-85F8-B737AB60450C}" type="datetimeFigureOut">
              <a:rPr lang="en-US" smtClean="0"/>
              <a:pPr/>
              <a:t>11/16/2012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2AC73F-2386-4629-A714-9B5CF2DB93BA}" type="slidenum">
              <a:rPr lang="en-US" smtClean="0"/>
              <a:pPr/>
              <a:t>‹#›</a:t>
            </a:fld>
            <a:endParaRPr lang="en-US"/>
          </a:p>
        </p:txBody>
      </p:sp>
    </p:spTree>
    <p:extLst>
      <p:ext uri="{BB962C8B-B14F-4D97-AF65-F5344CB8AC3E}">
        <p14:creationId xmlns:p14="http://schemas.microsoft.com/office/powerpoint/2010/main" xmlns="" val="4241354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73243" tIns="36622" rIns="73243" bIns="3662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73243" tIns="36622" rIns="73243" bIns="3662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2" y="6356351"/>
            <a:ext cx="2133600" cy="365125"/>
          </a:xfrm>
          <a:prstGeom prst="rect">
            <a:avLst/>
          </a:prstGeom>
        </p:spPr>
        <p:txBody>
          <a:bodyPr vert="horz" lIns="73243" tIns="36622" rIns="73243" bIns="36622" rtlCol="0" anchor="ctr"/>
          <a:lstStyle>
            <a:lvl1pPr algn="l">
              <a:defRPr sz="1000">
                <a:solidFill>
                  <a:schemeClr val="tx1">
                    <a:tint val="75000"/>
                  </a:schemeClr>
                </a:solidFill>
              </a:defRPr>
            </a:lvl1pPr>
          </a:lstStyle>
          <a:p>
            <a:fld id="{44B2A86D-8689-41C0-85F8-B737AB60450C}" type="datetimeFigureOut">
              <a:rPr lang="en-US" smtClean="0"/>
              <a:pPr/>
              <a:t>11/16/2012</a:t>
            </a:fld>
            <a:endParaRPr lang="en-US"/>
          </a:p>
        </p:txBody>
      </p:sp>
      <p:sp>
        <p:nvSpPr>
          <p:cNvPr id="5" name="Footer Placeholder 4"/>
          <p:cNvSpPr>
            <a:spLocks noGrp="1"/>
          </p:cNvSpPr>
          <p:nvPr>
            <p:ph type="ftr" sz="quarter" idx="3"/>
          </p:nvPr>
        </p:nvSpPr>
        <p:spPr>
          <a:xfrm>
            <a:off x="3124202" y="6356351"/>
            <a:ext cx="2895600" cy="365125"/>
          </a:xfrm>
          <a:prstGeom prst="rect">
            <a:avLst/>
          </a:prstGeom>
        </p:spPr>
        <p:txBody>
          <a:bodyPr vert="horz" lIns="73243" tIns="36622" rIns="73243" bIns="36622"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1" y="6356351"/>
            <a:ext cx="2133600" cy="365125"/>
          </a:xfrm>
          <a:prstGeom prst="rect">
            <a:avLst/>
          </a:prstGeom>
        </p:spPr>
        <p:txBody>
          <a:bodyPr vert="horz" lIns="73243" tIns="36622" rIns="73243" bIns="36622" rtlCol="0" anchor="ctr"/>
          <a:lstStyle>
            <a:lvl1pPr algn="r">
              <a:defRPr sz="1000">
                <a:solidFill>
                  <a:schemeClr val="tx1">
                    <a:tint val="75000"/>
                  </a:schemeClr>
                </a:solidFill>
              </a:defRPr>
            </a:lvl1pPr>
          </a:lstStyle>
          <a:p>
            <a:fld id="{E82AC73F-2386-4629-A714-9B5CF2DB93BA}" type="slidenum">
              <a:rPr lang="en-US" smtClean="0"/>
              <a:pPr/>
              <a:t>‹#›</a:t>
            </a:fld>
            <a:endParaRPr lang="en-US"/>
          </a:p>
        </p:txBody>
      </p:sp>
    </p:spTree>
    <p:extLst>
      <p:ext uri="{BB962C8B-B14F-4D97-AF65-F5344CB8AC3E}">
        <p14:creationId xmlns:p14="http://schemas.microsoft.com/office/powerpoint/2010/main" xmlns="" val="2810324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32434" rtl="0" eaLnBrk="1" latinLnBrk="0" hangingPunct="1">
        <a:spcBef>
          <a:spcPct val="0"/>
        </a:spcBef>
        <a:buNone/>
        <a:defRPr sz="3500" kern="1200">
          <a:solidFill>
            <a:schemeClr val="tx1"/>
          </a:solidFill>
          <a:latin typeface="+mj-lt"/>
          <a:ea typeface="+mj-ea"/>
          <a:cs typeface="+mj-cs"/>
        </a:defRPr>
      </a:lvl1pPr>
    </p:titleStyle>
    <p:bodyStyle>
      <a:lvl1pPr marL="274663" indent="-274663" algn="l" defTabSz="732434"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595103" indent="-228886" algn="l" defTabSz="732434"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915543" indent="-183109" algn="l" defTabSz="732434"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81760" indent="-183109" algn="l" defTabSz="732434"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47977" indent="-183109" algn="l" defTabSz="732434"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014195" indent="-183109" algn="l" defTabSz="732434"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80412" indent="-183109" algn="l" defTabSz="732434"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746629" indent="-183109" algn="l" defTabSz="732434"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112846" indent="-183109" algn="l" defTabSz="732434"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32434" rtl="0" eaLnBrk="1" latinLnBrk="0" hangingPunct="1">
        <a:defRPr sz="1400" kern="1200">
          <a:solidFill>
            <a:schemeClr val="tx1"/>
          </a:solidFill>
          <a:latin typeface="+mn-lt"/>
          <a:ea typeface="+mn-ea"/>
          <a:cs typeface="+mn-cs"/>
        </a:defRPr>
      </a:lvl1pPr>
      <a:lvl2pPr marL="366217" algn="l" defTabSz="732434" rtl="0" eaLnBrk="1" latinLnBrk="0" hangingPunct="1">
        <a:defRPr sz="1400" kern="1200">
          <a:solidFill>
            <a:schemeClr val="tx1"/>
          </a:solidFill>
          <a:latin typeface="+mn-lt"/>
          <a:ea typeface="+mn-ea"/>
          <a:cs typeface="+mn-cs"/>
        </a:defRPr>
      </a:lvl2pPr>
      <a:lvl3pPr marL="732434" algn="l" defTabSz="732434" rtl="0" eaLnBrk="1" latinLnBrk="0" hangingPunct="1">
        <a:defRPr sz="1400" kern="1200">
          <a:solidFill>
            <a:schemeClr val="tx1"/>
          </a:solidFill>
          <a:latin typeface="+mn-lt"/>
          <a:ea typeface="+mn-ea"/>
          <a:cs typeface="+mn-cs"/>
        </a:defRPr>
      </a:lvl3pPr>
      <a:lvl4pPr marL="1098652" algn="l" defTabSz="732434" rtl="0" eaLnBrk="1" latinLnBrk="0" hangingPunct="1">
        <a:defRPr sz="1400" kern="1200">
          <a:solidFill>
            <a:schemeClr val="tx1"/>
          </a:solidFill>
          <a:latin typeface="+mn-lt"/>
          <a:ea typeface="+mn-ea"/>
          <a:cs typeface="+mn-cs"/>
        </a:defRPr>
      </a:lvl4pPr>
      <a:lvl5pPr marL="1464869" algn="l" defTabSz="732434" rtl="0" eaLnBrk="1" latinLnBrk="0" hangingPunct="1">
        <a:defRPr sz="1400" kern="1200">
          <a:solidFill>
            <a:schemeClr val="tx1"/>
          </a:solidFill>
          <a:latin typeface="+mn-lt"/>
          <a:ea typeface="+mn-ea"/>
          <a:cs typeface="+mn-cs"/>
        </a:defRPr>
      </a:lvl5pPr>
      <a:lvl6pPr marL="1831086" algn="l" defTabSz="732434" rtl="0" eaLnBrk="1" latinLnBrk="0" hangingPunct="1">
        <a:defRPr sz="1400" kern="1200">
          <a:solidFill>
            <a:schemeClr val="tx1"/>
          </a:solidFill>
          <a:latin typeface="+mn-lt"/>
          <a:ea typeface="+mn-ea"/>
          <a:cs typeface="+mn-cs"/>
        </a:defRPr>
      </a:lvl6pPr>
      <a:lvl7pPr marL="2197303" algn="l" defTabSz="732434" rtl="0" eaLnBrk="1" latinLnBrk="0" hangingPunct="1">
        <a:defRPr sz="1400" kern="1200">
          <a:solidFill>
            <a:schemeClr val="tx1"/>
          </a:solidFill>
          <a:latin typeface="+mn-lt"/>
          <a:ea typeface="+mn-ea"/>
          <a:cs typeface="+mn-cs"/>
        </a:defRPr>
      </a:lvl7pPr>
      <a:lvl8pPr marL="2563520" algn="l" defTabSz="732434" rtl="0" eaLnBrk="1" latinLnBrk="0" hangingPunct="1">
        <a:defRPr sz="1400" kern="1200">
          <a:solidFill>
            <a:schemeClr val="tx1"/>
          </a:solidFill>
          <a:latin typeface="+mn-lt"/>
          <a:ea typeface="+mn-ea"/>
          <a:cs typeface="+mn-cs"/>
        </a:defRPr>
      </a:lvl8pPr>
      <a:lvl9pPr marL="2929738" algn="l" defTabSz="732434"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74761" tIns="37381" rIns="74761" bIns="3738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74761" tIns="37381" rIns="74761" bIns="3738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2" y="6356352"/>
            <a:ext cx="2133600" cy="365125"/>
          </a:xfrm>
          <a:prstGeom prst="rect">
            <a:avLst/>
          </a:prstGeom>
        </p:spPr>
        <p:txBody>
          <a:bodyPr vert="horz" lIns="74761" tIns="37381" rIns="74761" bIns="37381" rtlCol="0" anchor="ctr"/>
          <a:lstStyle>
            <a:lvl1pPr algn="l">
              <a:defRPr sz="1000">
                <a:solidFill>
                  <a:schemeClr val="tx1">
                    <a:tint val="75000"/>
                  </a:schemeClr>
                </a:solidFill>
              </a:defRPr>
            </a:lvl1pPr>
          </a:lstStyle>
          <a:p>
            <a:pPr defTabSz="747613"/>
            <a:fld id="{1EDFB2AD-8B28-4A6E-AA63-4F90A42B684C}" type="datetimeFigureOut">
              <a:rPr lang="en-US" smtClean="0">
                <a:solidFill>
                  <a:prstClr val="black">
                    <a:tint val="75000"/>
                  </a:prstClr>
                </a:solidFill>
              </a:rPr>
              <a:pPr defTabSz="747613"/>
              <a:t>11/16/2012</a:t>
            </a:fld>
            <a:endParaRPr lang="en-US">
              <a:solidFill>
                <a:prstClr val="black">
                  <a:tint val="75000"/>
                </a:prstClr>
              </a:solidFill>
            </a:endParaRPr>
          </a:p>
        </p:txBody>
      </p:sp>
      <p:sp>
        <p:nvSpPr>
          <p:cNvPr id="5" name="Footer Placeholder 4"/>
          <p:cNvSpPr>
            <a:spLocks noGrp="1"/>
          </p:cNvSpPr>
          <p:nvPr>
            <p:ph type="ftr" sz="quarter" idx="3"/>
          </p:nvPr>
        </p:nvSpPr>
        <p:spPr>
          <a:xfrm>
            <a:off x="3124202" y="6356352"/>
            <a:ext cx="2895600" cy="365125"/>
          </a:xfrm>
          <a:prstGeom prst="rect">
            <a:avLst/>
          </a:prstGeom>
        </p:spPr>
        <p:txBody>
          <a:bodyPr vert="horz" lIns="74761" tIns="37381" rIns="74761" bIns="37381" rtlCol="0" anchor="ctr"/>
          <a:lstStyle>
            <a:lvl1pPr algn="ctr">
              <a:defRPr sz="1000">
                <a:solidFill>
                  <a:schemeClr val="tx1">
                    <a:tint val="75000"/>
                  </a:schemeClr>
                </a:solidFill>
              </a:defRPr>
            </a:lvl1pPr>
          </a:lstStyle>
          <a:p>
            <a:pPr defTabSz="747613"/>
            <a:endParaRPr lang="en-US">
              <a:solidFill>
                <a:prstClr val="black">
                  <a:tint val="75000"/>
                </a:prstClr>
              </a:solidFill>
            </a:endParaRPr>
          </a:p>
        </p:txBody>
      </p:sp>
      <p:sp>
        <p:nvSpPr>
          <p:cNvPr id="6" name="Slide Number Placeholder 5"/>
          <p:cNvSpPr>
            <a:spLocks noGrp="1"/>
          </p:cNvSpPr>
          <p:nvPr>
            <p:ph type="sldNum" sz="quarter" idx="4"/>
          </p:nvPr>
        </p:nvSpPr>
        <p:spPr>
          <a:xfrm>
            <a:off x="6553201" y="6356352"/>
            <a:ext cx="2133600" cy="365125"/>
          </a:xfrm>
          <a:prstGeom prst="rect">
            <a:avLst/>
          </a:prstGeom>
        </p:spPr>
        <p:txBody>
          <a:bodyPr vert="horz" lIns="74761" tIns="37381" rIns="74761" bIns="37381" rtlCol="0" anchor="ctr"/>
          <a:lstStyle>
            <a:lvl1pPr algn="r">
              <a:defRPr sz="1000">
                <a:solidFill>
                  <a:schemeClr val="tx1">
                    <a:tint val="75000"/>
                  </a:schemeClr>
                </a:solidFill>
              </a:defRPr>
            </a:lvl1pPr>
          </a:lstStyle>
          <a:p>
            <a:pPr defTabSz="747613"/>
            <a:fld id="{963A717B-050D-49D7-A635-DB5616FAA06A}" type="slidenum">
              <a:rPr lang="en-US" smtClean="0">
                <a:solidFill>
                  <a:prstClr val="black">
                    <a:tint val="75000"/>
                  </a:prstClr>
                </a:solidFill>
              </a:rPr>
              <a:pPr defTabSz="747613"/>
              <a:t>‹#›</a:t>
            </a:fld>
            <a:endParaRPr lang="en-US">
              <a:solidFill>
                <a:prstClr val="black">
                  <a:tint val="75000"/>
                </a:prstClr>
              </a:solidFill>
            </a:endParaRPr>
          </a:p>
        </p:txBody>
      </p:sp>
    </p:spTree>
    <p:extLst>
      <p:ext uri="{BB962C8B-B14F-4D97-AF65-F5344CB8AC3E}">
        <p14:creationId xmlns:p14="http://schemas.microsoft.com/office/powerpoint/2010/main" xmlns="" val="8549995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747613" rtl="0" eaLnBrk="1" latinLnBrk="0" hangingPunct="1">
        <a:spcBef>
          <a:spcPct val="0"/>
        </a:spcBef>
        <a:buNone/>
        <a:defRPr sz="3600" kern="1200">
          <a:solidFill>
            <a:schemeClr val="tx1"/>
          </a:solidFill>
          <a:latin typeface="+mj-lt"/>
          <a:ea typeface="+mj-ea"/>
          <a:cs typeface="+mj-cs"/>
        </a:defRPr>
      </a:lvl1pPr>
    </p:titleStyle>
    <p:bodyStyle>
      <a:lvl1pPr marL="280355" indent="-280355" algn="l" defTabSz="747613"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607436" indent="-233629" algn="l" defTabSz="747613" rtl="0" eaLnBrk="1" latinLnBrk="0" hangingPunct="1">
        <a:spcBef>
          <a:spcPct val="20000"/>
        </a:spcBef>
        <a:buFont typeface="Arial" pitchFamily="34" charset="0"/>
        <a:buChar char="–"/>
        <a:defRPr sz="2300" kern="1200">
          <a:solidFill>
            <a:schemeClr val="tx1"/>
          </a:solidFill>
          <a:latin typeface="+mn-lt"/>
          <a:ea typeface="+mn-ea"/>
          <a:cs typeface="+mn-cs"/>
        </a:defRPr>
      </a:lvl2pPr>
      <a:lvl3pPr marL="934517" indent="-186903" algn="l" defTabSz="747613"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08324" indent="-186903" algn="l" defTabSz="747613"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82130" indent="-186903" algn="l" defTabSz="747613"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055937" indent="-186903" algn="l" defTabSz="747613"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429744" indent="-186903" algn="l" defTabSz="747613"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803550" indent="-186903" algn="l" defTabSz="747613"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177357" indent="-186903" algn="l" defTabSz="747613"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47613" rtl="0" eaLnBrk="1" latinLnBrk="0" hangingPunct="1">
        <a:defRPr sz="1500" kern="1200">
          <a:solidFill>
            <a:schemeClr val="tx1"/>
          </a:solidFill>
          <a:latin typeface="+mn-lt"/>
          <a:ea typeface="+mn-ea"/>
          <a:cs typeface="+mn-cs"/>
        </a:defRPr>
      </a:lvl1pPr>
      <a:lvl2pPr marL="373807" algn="l" defTabSz="747613" rtl="0" eaLnBrk="1" latinLnBrk="0" hangingPunct="1">
        <a:defRPr sz="1500" kern="1200">
          <a:solidFill>
            <a:schemeClr val="tx1"/>
          </a:solidFill>
          <a:latin typeface="+mn-lt"/>
          <a:ea typeface="+mn-ea"/>
          <a:cs typeface="+mn-cs"/>
        </a:defRPr>
      </a:lvl2pPr>
      <a:lvl3pPr marL="747613" algn="l" defTabSz="747613" rtl="0" eaLnBrk="1" latinLnBrk="0" hangingPunct="1">
        <a:defRPr sz="1500" kern="1200">
          <a:solidFill>
            <a:schemeClr val="tx1"/>
          </a:solidFill>
          <a:latin typeface="+mn-lt"/>
          <a:ea typeface="+mn-ea"/>
          <a:cs typeface="+mn-cs"/>
        </a:defRPr>
      </a:lvl3pPr>
      <a:lvl4pPr marL="1121420" algn="l" defTabSz="747613" rtl="0" eaLnBrk="1" latinLnBrk="0" hangingPunct="1">
        <a:defRPr sz="1500" kern="1200">
          <a:solidFill>
            <a:schemeClr val="tx1"/>
          </a:solidFill>
          <a:latin typeface="+mn-lt"/>
          <a:ea typeface="+mn-ea"/>
          <a:cs typeface="+mn-cs"/>
        </a:defRPr>
      </a:lvl4pPr>
      <a:lvl5pPr marL="1495227" algn="l" defTabSz="747613" rtl="0" eaLnBrk="1" latinLnBrk="0" hangingPunct="1">
        <a:defRPr sz="1500" kern="1200">
          <a:solidFill>
            <a:schemeClr val="tx1"/>
          </a:solidFill>
          <a:latin typeface="+mn-lt"/>
          <a:ea typeface="+mn-ea"/>
          <a:cs typeface="+mn-cs"/>
        </a:defRPr>
      </a:lvl5pPr>
      <a:lvl6pPr marL="1869034" algn="l" defTabSz="747613" rtl="0" eaLnBrk="1" latinLnBrk="0" hangingPunct="1">
        <a:defRPr sz="1500" kern="1200">
          <a:solidFill>
            <a:schemeClr val="tx1"/>
          </a:solidFill>
          <a:latin typeface="+mn-lt"/>
          <a:ea typeface="+mn-ea"/>
          <a:cs typeface="+mn-cs"/>
        </a:defRPr>
      </a:lvl6pPr>
      <a:lvl7pPr marL="2242840" algn="l" defTabSz="747613" rtl="0" eaLnBrk="1" latinLnBrk="0" hangingPunct="1">
        <a:defRPr sz="1500" kern="1200">
          <a:solidFill>
            <a:schemeClr val="tx1"/>
          </a:solidFill>
          <a:latin typeface="+mn-lt"/>
          <a:ea typeface="+mn-ea"/>
          <a:cs typeface="+mn-cs"/>
        </a:defRPr>
      </a:lvl7pPr>
      <a:lvl8pPr marL="2616647" algn="l" defTabSz="747613" rtl="0" eaLnBrk="1" latinLnBrk="0" hangingPunct="1">
        <a:defRPr sz="1500" kern="1200">
          <a:solidFill>
            <a:schemeClr val="tx1"/>
          </a:solidFill>
          <a:latin typeface="+mn-lt"/>
          <a:ea typeface="+mn-ea"/>
          <a:cs typeface="+mn-cs"/>
        </a:defRPr>
      </a:lvl8pPr>
      <a:lvl9pPr marL="2990454" algn="l" defTabSz="747613"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74761" tIns="37381" rIns="74761" bIns="3738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74761" tIns="37381" rIns="74761" bIns="3738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2" y="6356352"/>
            <a:ext cx="2133600" cy="365125"/>
          </a:xfrm>
          <a:prstGeom prst="rect">
            <a:avLst/>
          </a:prstGeom>
        </p:spPr>
        <p:txBody>
          <a:bodyPr vert="horz" lIns="74761" tIns="37381" rIns="74761" bIns="37381" rtlCol="0" anchor="ctr"/>
          <a:lstStyle>
            <a:lvl1pPr algn="l">
              <a:defRPr sz="1000">
                <a:solidFill>
                  <a:schemeClr val="tx1">
                    <a:tint val="75000"/>
                  </a:schemeClr>
                </a:solidFill>
              </a:defRPr>
            </a:lvl1pPr>
          </a:lstStyle>
          <a:p>
            <a:pPr defTabSz="747613"/>
            <a:fld id="{1EDFB2AD-8B28-4A6E-AA63-4F90A42B684C}" type="datetimeFigureOut">
              <a:rPr lang="en-US" smtClean="0">
                <a:solidFill>
                  <a:prstClr val="black">
                    <a:tint val="75000"/>
                  </a:prstClr>
                </a:solidFill>
              </a:rPr>
              <a:pPr defTabSz="747613"/>
              <a:t>11/16/2012</a:t>
            </a:fld>
            <a:endParaRPr lang="en-US">
              <a:solidFill>
                <a:prstClr val="black">
                  <a:tint val="75000"/>
                </a:prstClr>
              </a:solidFill>
            </a:endParaRPr>
          </a:p>
        </p:txBody>
      </p:sp>
      <p:sp>
        <p:nvSpPr>
          <p:cNvPr id="5" name="Footer Placeholder 4"/>
          <p:cNvSpPr>
            <a:spLocks noGrp="1"/>
          </p:cNvSpPr>
          <p:nvPr>
            <p:ph type="ftr" sz="quarter" idx="3"/>
          </p:nvPr>
        </p:nvSpPr>
        <p:spPr>
          <a:xfrm>
            <a:off x="3124202" y="6356352"/>
            <a:ext cx="2895600" cy="365125"/>
          </a:xfrm>
          <a:prstGeom prst="rect">
            <a:avLst/>
          </a:prstGeom>
        </p:spPr>
        <p:txBody>
          <a:bodyPr vert="horz" lIns="74761" tIns="37381" rIns="74761" bIns="37381" rtlCol="0" anchor="ctr"/>
          <a:lstStyle>
            <a:lvl1pPr algn="ctr">
              <a:defRPr sz="1000">
                <a:solidFill>
                  <a:schemeClr val="tx1">
                    <a:tint val="75000"/>
                  </a:schemeClr>
                </a:solidFill>
              </a:defRPr>
            </a:lvl1pPr>
          </a:lstStyle>
          <a:p>
            <a:pPr defTabSz="747613"/>
            <a:endParaRPr lang="en-US">
              <a:solidFill>
                <a:prstClr val="black">
                  <a:tint val="75000"/>
                </a:prstClr>
              </a:solidFill>
            </a:endParaRPr>
          </a:p>
        </p:txBody>
      </p:sp>
      <p:sp>
        <p:nvSpPr>
          <p:cNvPr id="6" name="Slide Number Placeholder 5"/>
          <p:cNvSpPr>
            <a:spLocks noGrp="1"/>
          </p:cNvSpPr>
          <p:nvPr>
            <p:ph type="sldNum" sz="quarter" idx="4"/>
          </p:nvPr>
        </p:nvSpPr>
        <p:spPr>
          <a:xfrm>
            <a:off x="6553201" y="6356352"/>
            <a:ext cx="2133600" cy="365125"/>
          </a:xfrm>
          <a:prstGeom prst="rect">
            <a:avLst/>
          </a:prstGeom>
        </p:spPr>
        <p:txBody>
          <a:bodyPr vert="horz" lIns="74761" tIns="37381" rIns="74761" bIns="37381" rtlCol="0" anchor="ctr"/>
          <a:lstStyle>
            <a:lvl1pPr algn="r">
              <a:defRPr sz="1000">
                <a:solidFill>
                  <a:schemeClr val="tx1">
                    <a:tint val="75000"/>
                  </a:schemeClr>
                </a:solidFill>
              </a:defRPr>
            </a:lvl1pPr>
          </a:lstStyle>
          <a:p>
            <a:pPr defTabSz="747613"/>
            <a:fld id="{963A717B-050D-49D7-A635-DB5616FAA06A}" type="slidenum">
              <a:rPr lang="en-US" smtClean="0">
                <a:solidFill>
                  <a:prstClr val="black">
                    <a:tint val="75000"/>
                  </a:prstClr>
                </a:solidFill>
              </a:rPr>
              <a:pPr defTabSz="747613"/>
              <a:t>‹#›</a:t>
            </a:fld>
            <a:endParaRPr lang="en-US">
              <a:solidFill>
                <a:prstClr val="black">
                  <a:tint val="75000"/>
                </a:prstClr>
              </a:solidFill>
            </a:endParaRPr>
          </a:p>
        </p:txBody>
      </p:sp>
    </p:spTree>
    <p:extLst>
      <p:ext uri="{BB962C8B-B14F-4D97-AF65-F5344CB8AC3E}">
        <p14:creationId xmlns:p14="http://schemas.microsoft.com/office/powerpoint/2010/main" xmlns="" val="37247241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747613" rtl="0" eaLnBrk="1" latinLnBrk="0" hangingPunct="1">
        <a:spcBef>
          <a:spcPct val="0"/>
        </a:spcBef>
        <a:buNone/>
        <a:defRPr sz="3600" kern="1200">
          <a:solidFill>
            <a:schemeClr val="tx1"/>
          </a:solidFill>
          <a:latin typeface="+mj-lt"/>
          <a:ea typeface="+mj-ea"/>
          <a:cs typeface="+mj-cs"/>
        </a:defRPr>
      </a:lvl1pPr>
    </p:titleStyle>
    <p:bodyStyle>
      <a:lvl1pPr marL="280355" indent="-280355" algn="l" defTabSz="747613"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607436" indent="-233629" algn="l" defTabSz="747613" rtl="0" eaLnBrk="1" latinLnBrk="0" hangingPunct="1">
        <a:spcBef>
          <a:spcPct val="20000"/>
        </a:spcBef>
        <a:buFont typeface="Arial" pitchFamily="34" charset="0"/>
        <a:buChar char="–"/>
        <a:defRPr sz="2300" kern="1200">
          <a:solidFill>
            <a:schemeClr val="tx1"/>
          </a:solidFill>
          <a:latin typeface="+mn-lt"/>
          <a:ea typeface="+mn-ea"/>
          <a:cs typeface="+mn-cs"/>
        </a:defRPr>
      </a:lvl2pPr>
      <a:lvl3pPr marL="934517" indent="-186903" algn="l" defTabSz="747613"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08324" indent="-186903" algn="l" defTabSz="747613"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82130" indent="-186903" algn="l" defTabSz="747613"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055937" indent="-186903" algn="l" defTabSz="747613"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429744" indent="-186903" algn="l" defTabSz="747613"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803550" indent="-186903" algn="l" defTabSz="747613"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177357" indent="-186903" algn="l" defTabSz="747613"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47613" rtl="0" eaLnBrk="1" latinLnBrk="0" hangingPunct="1">
        <a:defRPr sz="1500" kern="1200">
          <a:solidFill>
            <a:schemeClr val="tx1"/>
          </a:solidFill>
          <a:latin typeface="+mn-lt"/>
          <a:ea typeface="+mn-ea"/>
          <a:cs typeface="+mn-cs"/>
        </a:defRPr>
      </a:lvl1pPr>
      <a:lvl2pPr marL="373807" algn="l" defTabSz="747613" rtl="0" eaLnBrk="1" latinLnBrk="0" hangingPunct="1">
        <a:defRPr sz="1500" kern="1200">
          <a:solidFill>
            <a:schemeClr val="tx1"/>
          </a:solidFill>
          <a:latin typeface="+mn-lt"/>
          <a:ea typeface="+mn-ea"/>
          <a:cs typeface="+mn-cs"/>
        </a:defRPr>
      </a:lvl2pPr>
      <a:lvl3pPr marL="747613" algn="l" defTabSz="747613" rtl="0" eaLnBrk="1" latinLnBrk="0" hangingPunct="1">
        <a:defRPr sz="1500" kern="1200">
          <a:solidFill>
            <a:schemeClr val="tx1"/>
          </a:solidFill>
          <a:latin typeface="+mn-lt"/>
          <a:ea typeface="+mn-ea"/>
          <a:cs typeface="+mn-cs"/>
        </a:defRPr>
      </a:lvl3pPr>
      <a:lvl4pPr marL="1121420" algn="l" defTabSz="747613" rtl="0" eaLnBrk="1" latinLnBrk="0" hangingPunct="1">
        <a:defRPr sz="1500" kern="1200">
          <a:solidFill>
            <a:schemeClr val="tx1"/>
          </a:solidFill>
          <a:latin typeface="+mn-lt"/>
          <a:ea typeface="+mn-ea"/>
          <a:cs typeface="+mn-cs"/>
        </a:defRPr>
      </a:lvl4pPr>
      <a:lvl5pPr marL="1495227" algn="l" defTabSz="747613" rtl="0" eaLnBrk="1" latinLnBrk="0" hangingPunct="1">
        <a:defRPr sz="1500" kern="1200">
          <a:solidFill>
            <a:schemeClr val="tx1"/>
          </a:solidFill>
          <a:latin typeface="+mn-lt"/>
          <a:ea typeface="+mn-ea"/>
          <a:cs typeface="+mn-cs"/>
        </a:defRPr>
      </a:lvl5pPr>
      <a:lvl6pPr marL="1869034" algn="l" defTabSz="747613" rtl="0" eaLnBrk="1" latinLnBrk="0" hangingPunct="1">
        <a:defRPr sz="1500" kern="1200">
          <a:solidFill>
            <a:schemeClr val="tx1"/>
          </a:solidFill>
          <a:latin typeface="+mn-lt"/>
          <a:ea typeface="+mn-ea"/>
          <a:cs typeface="+mn-cs"/>
        </a:defRPr>
      </a:lvl6pPr>
      <a:lvl7pPr marL="2242840" algn="l" defTabSz="747613" rtl="0" eaLnBrk="1" latinLnBrk="0" hangingPunct="1">
        <a:defRPr sz="1500" kern="1200">
          <a:solidFill>
            <a:schemeClr val="tx1"/>
          </a:solidFill>
          <a:latin typeface="+mn-lt"/>
          <a:ea typeface="+mn-ea"/>
          <a:cs typeface="+mn-cs"/>
        </a:defRPr>
      </a:lvl7pPr>
      <a:lvl8pPr marL="2616647" algn="l" defTabSz="747613" rtl="0" eaLnBrk="1" latinLnBrk="0" hangingPunct="1">
        <a:defRPr sz="1500" kern="1200">
          <a:solidFill>
            <a:schemeClr val="tx1"/>
          </a:solidFill>
          <a:latin typeface="+mn-lt"/>
          <a:ea typeface="+mn-ea"/>
          <a:cs typeface="+mn-cs"/>
        </a:defRPr>
      </a:lvl8pPr>
      <a:lvl9pPr marL="2990454" algn="l" defTabSz="747613" rtl="0" eaLnBrk="1" latinLnBrk="0" hangingPunct="1">
        <a:defRPr sz="1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4"/>
            <a:ext cx="8229600" cy="1142999"/>
          </a:xfrm>
          <a:prstGeom prst="rect">
            <a:avLst/>
          </a:prstGeom>
        </p:spPr>
        <p:txBody>
          <a:bodyPr vert="horz" lIns="69163" tIns="34581" rIns="69163" bIns="3458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69163" tIns="34581" rIns="69163" bIns="3458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4" y="6356352"/>
            <a:ext cx="2133600" cy="365125"/>
          </a:xfrm>
          <a:prstGeom prst="rect">
            <a:avLst/>
          </a:prstGeom>
        </p:spPr>
        <p:txBody>
          <a:bodyPr vert="horz" lIns="69163" tIns="34581" rIns="69163" bIns="34581" rtlCol="0" anchor="ctr"/>
          <a:lstStyle>
            <a:lvl1pPr algn="l">
              <a:defRPr sz="900">
                <a:solidFill>
                  <a:schemeClr val="tx1">
                    <a:tint val="75000"/>
                  </a:schemeClr>
                </a:solidFill>
              </a:defRPr>
            </a:lvl1pPr>
          </a:lstStyle>
          <a:p>
            <a:pPr defTabSz="691629"/>
            <a:fld id="{313E3C90-EB26-49A0-B9D0-39D586F57617}" type="datetimeFigureOut">
              <a:rPr lang="en-US" smtClean="0">
                <a:solidFill>
                  <a:prstClr val="black">
                    <a:tint val="75000"/>
                  </a:prstClr>
                </a:solidFill>
              </a:rPr>
              <a:pPr defTabSz="691629"/>
              <a:t>11/16/2012</a:t>
            </a:fld>
            <a:endParaRPr lang="en-US">
              <a:solidFill>
                <a:prstClr val="black">
                  <a:tint val="75000"/>
                </a:prstClr>
              </a:solidFill>
            </a:endParaRPr>
          </a:p>
        </p:txBody>
      </p:sp>
      <p:sp>
        <p:nvSpPr>
          <p:cNvPr id="5" name="Footer Placeholder 4"/>
          <p:cNvSpPr>
            <a:spLocks noGrp="1"/>
          </p:cNvSpPr>
          <p:nvPr>
            <p:ph type="ftr" sz="quarter" idx="3"/>
          </p:nvPr>
        </p:nvSpPr>
        <p:spPr>
          <a:xfrm>
            <a:off x="3124202" y="6356352"/>
            <a:ext cx="2895600" cy="365125"/>
          </a:xfrm>
          <a:prstGeom prst="rect">
            <a:avLst/>
          </a:prstGeom>
        </p:spPr>
        <p:txBody>
          <a:bodyPr vert="horz" lIns="69163" tIns="34581" rIns="69163" bIns="34581" rtlCol="0" anchor="ctr"/>
          <a:lstStyle>
            <a:lvl1pPr algn="ctr">
              <a:defRPr sz="900">
                <a:solidFill>
                  <a:schemeClr val="tx1">
                    <a:tint val="75000"/>
                  </a:schemeClr>
                </a:solidFill>
              </a:defRPr>
            </a:lvl1pPr>
          </a:lstStyle>
          <a:p>
            <a:pPr defTabSz="691629"/>
            <a:endParaRPr lang="en-US">
              <a:solidFill>
                <a:prstClr val="black">
                  <a:tint val="75000"/>
                </a:prstClr>
              </a:solidFill>
            </a:endParaRPr>
          </a:p>
        </p:txBody>
      </p:sp>
      <p:sp>
        <p:nvSpPr>
          <p:cNvPr id="6" name="Slide Number Placeholder 5"/>
          <p:cNvSpPr>
            <a:spLocks noGrp="1"/>
          </p:cNvSpPr>
          <p:nvPr>
            <p:ph type="sldNum" sz="quarter" idx="4"/>
          </p:nvPr>
        </p:nvSpPr>
        <p:spPr>
          <a:xfrm>
            <a:off x="6553221" y="6356352"/>
            <a:ext cx="2133600" cy="365125"/>
          </a:xfrm>
          <a:prstGeom prst="rect">
            <a:avLst/>
          </a:prstGeom>
        </p:spPr>
        <p:txBody>
          <a:bodyPr vert="horz" lIns="69163" tIns="34581" rIns="69163" bIns="34581" rtlCol="0" anchor="ctr"/>
          <a:lstStyle>
            <a:lvl1pPr algn="r">
              <a:defRPr sz="900">
                <a:solidFill>
                  <a:schemeClr val="tx1">
                    <a:tint val="75000"/>
                  </a:schemeClr>
                </a:solidFill>
              </a:defRPr>
            </a:lvl1pPr>
          </a:lstStyle>
          <a:p>
            <a:pPr defTabSz="691629"/>
            <a:fld id="{68A655B7-8BEE-42A3-AC56-BF0A8DD818C3}" type="slidenum">
              <a:rPr lang="en-US" smtClean="0">
                <a:solidFill>
                  <a:prstClr val="black">
                    <a:tint val="75000"/>
                  </a:prstClr>
                </a:solidFill>
              </a:rPr>
              <a:pPr defTabSz="691629"/>
              <a:t>‹#›</a:t>
            </a:fld>
            <a:endParaRPr lang="en-US">
              <a:solidFill>
                <a:prstClr val="black">
                  <a:tint val="75000"/>
                </a:prstClr>
              </a:solidFill>
            </a:endParaRPr>
          </a:p>
        </p:txBody>
      </p:sp>
    </p:spTree>
    <p:extLst>
      <p:ext uri="{BB962C8B-B14F-4D97-AF65-F5344CB8AC3E}">
        <p14:creationId xmlns:p14="http://schemas.microsoft.com/office/powerpoint/2010/main" xmlns="" val="32245517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691629" rtl="0" eaLnBrk="1" latinLnBrk="0" hangingPunct="1">
        <a:spcBef>
          <a:spcPct val="0"/>
        </a:spcBef>
        <a:buNone/>
        <a:defRPr sz="3300" kern="1200">
          <a:solidFill>
            <a:schemeClr val="tx1"/>
          </a:solidFill>
          <a:latin typeface="+mj-lt"/>
          <a:ea typeface="+mj-ea"/>
          <a:cs typeface="+mj-cs"/>
        </a:defRPr>
      </a:lvl1pPr>
    </p:titleStyle>
    <p:bodyStyle>
      <a:lvl1pPr marL="259361" indent="-259361" algn="l" defTabSz="691629"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61948" indent="-216134" algn="l" defTabSz="691629"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64536" indent="-172907" algn="l" defTabSz="691629"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10350" indent="-172907" algn="l" defTabSz="691629"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56164" indent="-172907" algn="l" defTabSz="691629"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901978" indent="-172907" algn="l" defTabSz="691629"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47793" indent="-172907" algn="l" defTabSz="691629"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93607" indent="-172907" algn="l" defTabSz="691629"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39421" indent="-172907" algn="l" defTabSz="691629"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91629" rtl="0" eaLnBrk="1" latinLnBrk="0" hangingPunct="1">
        <a:defRPr sz="1400" kern="1200">
          <a:solidFill>
            <a:schemeClr val="tx1"/>
          </a:solidFill>
          <a:latin typeface="+mn-lt"/>
          <a:ea typeface="+mn-ea"/>
          <a:cs typeface="+mn-cs"/>
        </a:defRPr>
      </a:lvl1pPr>
      <a:lvl2pPr marL="345814" algn="l" defTabSz="691629" rtl="0" eaLnBrk="1" latinLnBrk="0" hangingPunct="1">
        <a:defRPr sz="1400" kern="1200">
          <a:solidFill>
            <a:schemeClr val="tx1"/>
          </a:solidFill>
          <a:latin typeface="+mn-lt"/>
          <a:ea typeface="+mn-ea"/>
          <a:cs typeface="+mn-cs"/>
        </a:defRPr>
      </a:lvl2pPr>
      <a:lvl3pPr marL="691629" algn="l" defTabSz="691629" rtl="0" eaLnBrk="1" latinLnBrk="0" hangingPunct="1">
        <a:defRPr sz="1400" kern="1200">
          <a:solidFill>
            <a:schemeClr val="tx1"/>
          </a:solidFill>
          <a:latin typeface="+mn-lt"/>
          <a:ea typeface="+mn-ea"/>
          <a:cs typeface="+mn-cs"/>
        </a:defRPr>
      </a:lvl3pPr>
      <a:lvl4pPr marL="1037442" algn="l" defTabSz="691629" rtl="0" eaLnBrk="1" latinLnBrk="0" hangingPunct="1">
        <a:defRPr sz="1400" kern="1200">
          <a:solidFill>
            <a:schemeClr val="tx1"/>
          </a:solidFill>
          <a:latin typeface="+mn-lt"/>
          <a:ea typeface="+mn-ea"/>
          <a:cs typeface="+mn-cs"/>
        </a:defRPr>
      </a:lvl4pPr>
      <a:lvl5pPr marL="1383257" algn="l" defTabSz="691629" rtl="0" eaLnBrk="1" latinLnBrk="0" hangingPunct="1">
        <a:defRPr sz="1400" kern="1200">
          <a:solidFill>
            <a:schemeClr val="tx1"/>
          </a:solidFill>
          <a:latin typeface="+mn-lt"/>
          <a:ea typeface="+mn-ea"/>
          <a:cs typeface="+mn-cs"/>
        </a:defRPr>
      </a:lvl5pPr>
      <a:lvl6pPr marL="1729071" algn="l" defTabSz="691629" rtl="0" eaLnBrk="1" latinLnBrk="0" hangingPunct="1">
        <a:defRPr sz="1400" kern="1200">
          <a:solidFill>
            <a:schemeClr val="tx1"/>
          </a:solidFill>
          <a:latin typeface="+mn-lt"/>
          <a:ea typeface="+mn-ea"/>
          <a:cs typeface="+mn-cs"/>
        </a:defRPr>
      </a:lvl6pPr>
      <a:lvl7pPr marL="2074886" algn="l" defTabSz="691629" rtl="0" eaLnBrk="1" latinLnBrk="0" hangingPunct="1">
        <a:defRPr sz="1400" kern="1200">
          <a:solidFill>
            <a:schemeClr val="tx1"/>
          </a:solidFill>
          <a:latin typeface="+mn-lt"/>
          <a:ea typeface="+mn-ea"/>
          <a:cs typeface="+mn-cs"/>
        </a:defRPr>
      </a:lvl7pPr>
      <a:lvl8pPr marL="2420699" algn="l" defTabSz="691629" rtl="0" eaLnBrk="1" latinLnBrk="0" hangingPunct="1">
        <a:defRPr sz="1400" kern="1200">
          <a:solidFill>
            <a:schemeClr val="tx1"/>
          </a:solidFill>
          <a:latin typeface="+mn-lt"/>
          <a:ea typeface="+mn-ea"/>
          <a:cs typeface="+mn-cs"/>
        </a:defRPr>
      </a:lvl8pPr>
      <a:lvl9pPr marL="2766514" algn="l" defTabSz="691629"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njctl.org/" TargetMode="Externa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njctl.org/" TargetMode="Externa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91.xml"/><Relationship Id="rId7" Type="http://schemas.openxmlformats.org/officeDocument/2006/relationships/slide" Target="slide177.xml"/><Relationship Id="rId2" Type="http://schemas.openxmlformats.org/officeDocument/2006/relationships/slide" Target="slide79.xml"/><Relationship Id="rId1" Type="http://schemas.openxmlformats.org/officeDocument/2006/relationships/slideLayout" Target="../slideLayouts/slideLayout7.xml"/><Relationship Id="rId6" Type="http://schemas.openxmlformats.org/officeDocument/2006/relationships/slide" Target="slide207.xml"/><Relationship Id="rId5" Type="http://schemas.openxmlformats.org/officeDocument/2006/relationships/slide" Target="slide111.xml"/><Relationship Id="rId10" Type="http://schemas.openxmlformats.org/officeDocument/2006/relationships/slide" Target="slide201.xml"/><Relationship Id="rId4" Type="http://schemas.openxmlformats.org/officeDocument/2006/relationships/slide" Target="slide146.xml"/><Relationship Id="rId9" Type="http://schemas.openxmlformats.org/officeDocument/2006/relationships/slide" Target="slide2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audio" Target="file:///\\10.10.30.2\newdata\users\shared\TO_MANDY\from%20Betty%20K\NJCTL\PPT%20files\Original%20PPT%20files\Grade%206\6th-Expressions%202012-08-06%20no%20flash\CROWD_CHEER_SMAL_60829601.mp3" TargetMode="Externa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gif"/></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audio" Target="file:///\\10.10.30.2\newdata\users\shared\TO_MANDY\from%20Betty%20K\NJCTL\PPT%20files\Original%20PPT%20files\Grade%206\6th-Expressions%202012-08-06%20no%20flash\CROWD_CHEER_SMAL_60829601.mp3" TargetMode="Externa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gif"/></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audio" Target="file:///\\10.10.30.2\newdata\users\shared\TO_MANDY\from%20Betty%20K\NJCTL\PPT%20files\Original%20PPT%20files\Grade%206\6th-Expressions%202012-08-06%20no%20flash\CROWD_CHEER_SMAL_60829601.mp3" TargetMode="Externa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gif"/></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audio" Target="file:///\\10.10.30.2\newdata\users\shared\TO_MANDY\from%20Betty%20K\NJCTL\PPT%20files\Original%20PPT%20files\Grade%206\6th-Expressions%202012-08-06%20no%20flash\CROWD_CHEER_SMAL_60829601.mp3" TargetMode="Externa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gif"/></Relationships>
</file>

<file path=ppt/slides/_rels/slide9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0" y="189451"/>
            <a:ext cx="2972500" cy="4458751"/>
          </a:xfrm>
          <a:prstGeom prst="rect">
            <a:avLst/>
          </a:prstGeom>
          <a:solidFill>
            <a:scrgbClr r="0" g="0" b="0">
              <a:alpha val="0"/>
            </a:scrgbClr>
          </a:solidFill>
        </p:spPr>
      </p:pic>
      <p:sp>
        <p:nvSpPr>
          <p:cNvPr id="3" name="TextBox 2"/>
          <p:cNvSpPr txBox="1"/>
          <p:nvPr/>
        </p:nvSpPr>
        <p:spPr>
          <a:xfrm>
            <a:off x="2743200" y="1194425"/>
            <a:ext cx="5962802" cy="3562375"/>
          </a:xfrm>
          <a:prstGeom prst="rect">
            <a:avLst/>
          </a:prstGeom>
          <a:noFill/>
        </p:spPr>
        <p:txBody>
          <a:bodyPr vert="horz" lIns="67556" tIns="33778" rIns="67556" bIns="33778" rtlCol="0">
            <a:spAutoFit/>
          </a:bodyPr>
          <a:lstStyle/>
          <a:p>
            <a:pPr defTabSz="747613"/>
            <a:r>
              <a:rPr lang="en-US" sz="2000" dirty="0">
                <a:solidFill>
                  <a:srgbClr val="000000"/>
                </a:solidFill>
                <a:latin typeface="Arial" pitchFamily="34" charset="0"/>
                <a:cs typeface="Arial" pitchFamily="34" charset="0"/>
              </a:rPr>
              <a:t>This material is made freely available at www.njctl.org and is intended for the non-commercial use of students and teachers. These materials may not be used for any commercial purpose without the written permission of the owners. NJCTL maintains its website for the convenience of teachers who wish to make their work available to other teachers, participate in a virtual professional learning community, and/or provide access to course materials to parents, students and others.</a:t>
            </a:r>
          </a:p>
        </p:txBody>
      </p:sp>
      <p:sp>
        <p:nvSpPr>
          <p:cNvPr id="4" name="TextBox 3">
            <a:hlinkClick r:id="rId2"/>
          </p:cNvPr>
          <p:cNvSpPr txBox="1"/>
          <p:nvPr/>
        </p:nvSpPr>
        <p:spPr>
          <a:xfrm>
            <a:off x="2857500" y="4878815"/>
            <a:ext cx="3314700" cy="683769"/>
          </a:xfrm>
          <a:prstGeom prst="rect">
            <a:avLst/>
          </a:prstGeom>
          <a:noFill/>
        </p:spPr>
        <p:txBody>
          <a:bodyPr vert="horz" lIns="67556" tIns="33778" rIns="67556" bIns="33778" rtlCol="0">
            <a:spAutoFit/>
          </a:bodyPr>
          <a:lstStyle/>
          <a:p>
            <a:pPr defTabSz="747613"/>
            <a:r>
              <a:rPr lang="en-US" sz="2000" b="1" dirty="0">
                <a:solidFill>
                  <a:srgbClr val="0000FF"/>
                </a:solidFill>
                <a:latin typeface="Arial" pitchFamily="34" charset="0"/>
                <a:cs typeface="Arial" pitchFamily="34" charset="0"/>
              </a:rPr>
              <a:t>Click to go to website:</a:t>
            </a:r>
          </a:p>
          <a:p>
            <a:pPr defTabSz="747613"/>
            <a:r>
              <a:rPr lang="en-US" sz="2000" b="1" dirty="0">
                <a:solidFill>
                  <a:srgbClr val="0000FF"/>
                </a:solidFill>
                <a:latin typeface="Arial" pitchFamily="34" charset="0"/>
                <a:cs typeface="Arial" pitchFamily="34" charset="0"/>
              </a:rPr>
              <a:t>www.njctl.org</a:t>
            </a:r>
          </a:p>
        </p:txBody>
      </p:sp>
      <p:sp>
        <p:nvSpPr>
          <p:cNvPr id="5" name="TextBox 4"/>
          <p:cNvSpPr txBox="1"/>
          <p:nvPr/>
        </p:nvSpPr>
        <p:spPr>
          <a:xfrm>
            <a:off x="2731770" y="181872"/>
            <a:ext cx="6240780" cy="991545"/>
          </a:xfrm>
          <a:prstGeom prst="rect">
            <a:avLst/>
          </a:prstGeom>
          <a:noFill/>
        </p:spPr>
        <p:txBody>
          <a:bodyPr vert="horz" lIns="67556" tIns="33778" rIns="67556" bIns="33778" rtlCol="0">
            <a:spAutoFit/>
          </a:bodyPr>
          <a:lstStyle/>
          <a:p>
            <a:pPr defTabSz="747613"/>
            <a:r>
              <a:rPr lang="en-US" sz="2000" b="1" dirty="0">
                <a:solidFill>
                  <a:srgbClr val="0000FF"/>
                </a:solidFill>
                <a:latin typeface="Arial" pitchFamily="34" charset="0"/>
                <a:cs typeface="Arial" pitchFamily="34" charset="0"/>
              </a:rPr>
              <a:t>New Jersey Center for Teaching and Learning</a:t>
            </a:r>
          </a:p>
          <a:p>
            <a:pPr defTabSz="747613"/>
            <a:endParaRPr lang="en-US" sz="2000" b="1" dirty="0">
              <a:solidFill>
                <a:srgbClr val="0000FF"/>
              </a:solidFill>
              <a:latin typeface="Arial" pitchFamily="34" charset="0"/>
              <a:cs typeface="Arial" pitchFamily="34" charset="0"/>
            </a:endParaRPr>
          </a:p>
          <a:p>
            <a:pPr defTabSz="747613"/>
            <a:r>
              <a:rPr lang="en-US" sz="2000" b="1" dirty="0">
                <a:solidFill>
                  <a:srgbClr val="0000FF"/>
                </a:solidFill>
                <a:latin typeface="Arial" pitchFamily="34" charset="0"/>
                <a:cs typeface="Arial" pitchFamily="34" charset="0"/>
              </a:rPr>
              <a:t>Progressive Mathematics Initiative</a:t>
            </a:r>
          </a:p>
        </p:txBody>
      </p:sp>
    </p:spTree>
    <p:extLst>
      <p:ext uri="{BB962C8B-B14F-4D97-AF65-F5344CB8AC3E}">
        <p14:creationId xmlns:p14="http://schemas.microsoft.com/office/powerpoint/2010/main" xmlns="" val="3644324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73904" y="614579"/>
            <a:ext cx="7305176"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2</a:t>
            </a:r>
          </a:p>
        </p:txBody>
      </p:sp>
      <p:sp>
        <p:nvSpPr>
          <p:cNvPr id="3" name="TextBox 2"/>
          <p:cNvSpPr txBox="1"/>
          <p:nvPr/>
        </p:nvSpPr>
        <p:spPr>
          <a:xfrm>
            <a:off x="1305424" y="614579"/>
            <a:ext cx="7305176" cy="1366621"/>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What is the exponent in this expression? </a:t>
            </a:r>
          </a:p>
          <a:p>
            <a:endParaRPr lang="en-US" sz="2800" b="1">
              <a:solidFill>
                <a:srgbClr val="000000"/>
              </a:solidFill>
              <a:latin typeface="Arial" pitchFamily="34" charset="0"/>
              <a:cs typeface="Arial" pitchFamily="34" charset="0"/>
            </a:endParaRPr>
          </a:p>
          <a:p>
            <a:r>
              <a:rPr lang="en-US" sz="2800" b="1">
                <a:solidFill>
                  <a:srgbClr val="000000"/>
                </a:solidFill>
                <a:latin typeface="Arial" pitchFamily="34" charset="0"/>
                <a:cs typeface="Arial" pitchFamily="34" charset="0"/>
              </a:rPr>
              <a:t>3</a:t>
            </a:r>
            <a:r>
              <a:rPr lang="en-US" sz="2800" b="1" baseline="70000">
                <a:solidFill>
                  <a:srgbClr val="000000"/>
                </a:solidFill>
                <a:latin typeface="Arial" pitchFamily="34" charset="0"/>
                <a:cs typeface="Arial" pitchFamily="34" charset="0"/>
              </a:rPr>
              <a:t>2</a:t>
            </a: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5730" y="62103"/>
            <a:ext cx="3657600" cy="44360"/>
          </a:xfrm>
          <a:prstGeom prst="rect">
            <a:avLst/>
          </a:prstGeom>
          <a:solidFill>
            <a:scrgbClr r="0" g="0" b="0">
              <a:alpha val="0"/>
            </a:scrgbClr>
          </a:solidFill>
        </p:spPr>
      </p:pic>
    </p:spTree>
    <p:extLst>
      <p:ext uri="{BB962C8B-B14F-4D97-AF65-F5344CB8AC3E}">
        <p14:creationId xmlns:p14="http://schemas.microsoft.com/office/powerpoint/2010/main" xmlns="" val="195470639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47329" y="588266"/>
            <a:ext cx="5526752"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42</a:t>
            </a:r>
            <a:endParaRPr lang="en-US" sz="2800" b="1">
              <a:solidFill>
                <a:srgbClr val="000000"/>
              </a:solidFill>
              <a:latin typeface="Arial" pitchFamily="34" charset="0"/>
              <a:cs typeface="Arial" pitchFamily="34" charset="0"/>
            </a:endParaRPr>
          </a:p>
        </p:txBody>
      </p:sp>
      <p:sp>
        <p:nvSpPr>
          <p:cNvPr id="3" name="TextBox 2"/>
          <p:cNvSpPr txBox="1"/>
          <p:nvPr/>
        </p:nvSpPr>
        <p:spPr>
          <a:xfrm>
            <a:off x="1178849" y="588266"/>
            <a:ext cx="6822151"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17y - 17 is an algebraic expression.</a:t>
            </a:r>
            <a:endParaRPr lang="en-US" sz="2800" b="1" dirty="0">
              <a:solidFill>
                <a:srgbClr val="000000"/>
              </a:solidFill>
              <a:latin typeface="Arial" pitchFamily="34" charset="0"/>
              <a:cs typeface="Arial" pitchFamily="34" charset="0"/>
            </a:endParaRPr>
          </a:p>
        </p:txBody>
      </p:sp>
      <p:pic>
        <p:nvPicPr>
          <p:cNvPr id="14" name="Picture 13"/>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5730" y="70975"/>
            <a:ext cx="3108960" cy="44360"/>
          </a:xfrm>
          <a:prstGeom prst="rect">
            <a:avLst/>
          </a:prstGeom>
          <a:solidFill>
            <a:scrgbClr r="0" g="0" b="0">
              <a:alpha val="0"/>
            </a:scrgbClr>
          </a:solidFill>
        </p:spPr>
      </p:pic>
      <p:sp>
        <p:nvSpPr>
          <p:cNvPr id="15" name="TextBox 14"/>
          <p:cNvSpPr txBox="1"/>
          <p:nvPr/>
        </p:nvSpPr>
        <p:spPr>
          <a:xfrm>
            <a:off x="2381250" y="1284082"/>
            <a:ext cx="176022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True</a:t>
            </a:r>
            <a:endParaRPr lang="en-US" sz="2800" b="1" dirty="0">
              <a:solidFill>
                <a:srgbClr val="000000"/>
              </a:solidFill>
              <a:latin typeface="Arial" pitchFamily="34" charset="0"/>
              <a:cs typeface="Arial" pitchFamily="34" charset="0"/>
            </a:endParaRPr>
          </a:p>
        </p:txBody>
      </p:sp>
      <p:sp>
        <p:nvSpPr>
          <p:cNvPr id="16" name="TextBox 15"/>
          <p:cNvSpPr txBox="1"/>
          <p:nvPr/>
        </p:nvSpPr>
        <p:spPr>
          <a:xfrm>
            <a:off x="2404110" y="1857354"/>
            <a:ext cx="186309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False</a:t>
            </a:r>
            <a:endParaRPr lang="en-US" sz="2800" b="1" dirty="0">
              <a:solidFill>
                <a:srgbClr val="000000"/>
              </a:solidFill>
              <a:latin typeface="Arial" pitchFamily="34" charset="0"/>
              <a:cs typeface="Arial" pitchFamily="34" charset="0"/>
            </a:endParaRPr>
          </a:p>
        </p:txBody>
      </p:sp>
      <p:sp>
        <p:nvSpPr>
          <p:cNvPr id="17" name="TextBox 16"/>
          <p:cNvSpPr txBox="1"/>
          <p:nvPr/>
        </p:nvSpPr>
        <p:spPr>
          <a:xfrm>
            <a:off x="1710690" y="1261358"/>
            <a:ext cx="57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A</a:t>
            </a:r>
            <a:endParaRPr lang="en-US" sz="2800" b="1" dirty="0">
              <a:solidFill>
                <a:srgbClr val="000000"/>
              </a:solidFill>
              <a:latin typeface="Arial" pitchFamily="34" charset="0"/>
              <a:cs typeface="Arial" pitchFamily="34" charset="0"/>
            </a:endParaRPr>
          </a:p>
        </p:txBody>
      </p:sp>
      <p:sp>
        <p:nvSpPr>
          <p:cNvPr id="18" name="TextBox 17"/>
          <p:cNvSpPr txBox="1"/>
          <p:nvPr/>
        </p:nvSpPr>
        <p:spPr>
          <a:xfrm>
            <a:off x="1710690" y="1876926"/>
            <a:ext cx="57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B</a:t>
            </a:r>
            <a:endParaRPr lang="en-US" sz="2800" b="1" dirty="0">
              <a:solidFill>
                <a:srgbClr val="000000"/>
              </a:solidFill>
              <a:latin typeface="Arial" pitchFamily="34" charset="0"/>
              <a:cs typeface="Arial" pitchFamily="34" charset="0"/>
            </a:endParaRPr>
          </a:p>
        </p:txBody>
      </p:sp>
      <p:sp>
        <p:nvSpPr>
          <p:cNvPr id="19" name="Oval 18"/>
          <p:cNvSpPr/>
          <p:nvPr/>
        </p:nvSpPr>
        <p:spPr>
          <a:xfrm>
            <a:off x="1219200" y="1406957"/>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0" name="Oval 19"/>
          <p:cNvSpPr/>
          <p:nvPr/>
        </p:nvSpPr>
        <p:spPr>
          <a:xfrm>
            <a:off x="1219200" y="1986399"/>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100270445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57200" y="609600"/>
            <a:ext cx="5343872"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43</a:t>
            </a:r>
            <a:endParaRPr lang="en-US" sz="2800" b="1">
              <a:solidFill>
                <a:srgbClr val="000000"/>
              </a:solidFill>
              <a:latin typeface="Arial" pitchFamily="34" charset="0"/>
              <a:cs typeface="Arial" pitchFamily="34" charset="0"/>
            </a:endParaRPr>
          </a:p>
        </p:txBody>
      </p:sp>
      <p:sp>
        <p:nvSpPr>
          <p:cNvPr id="3" name="TextBox 2"/>
          <p:cNvSpPr txBox="1"/>
          <p:nvPr/>
        </p:nvSpPr>
        <p:spPr>
          <a:xfrm>
            <a:off x="1188720" y="609600"/>
            <a:ext cx="635508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Identify the algebraic expressions</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1653540" y="1150787"/>
            <a:ext cx="249174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2385060" y="1150787"/>
            <a:ext cx="249174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3x + 1 = 5</a:t>
            </a:r>
            <a:endParaRPr lang="en-US" sz="2800" b="1">
              <a:solidFill>
                <a:srgbClr val="000000"/>
              </a:solidFill>
              <a:latin typeface="Arial" pitchFamily="34" charset="0"/>
              <a:cs typeface="Arial" pitchFamily="34" charset="0"/>
            </a:endParaRPr>
          </a:p>
        </p:txBody>
      </p:sp>
      <p:sp>
        <p:nvSpPr>
          <p:cNvPr id="6" name="TextBox 5"/>
          <p:cNvSpPr txBox="1"/>
          <p:nvPr/>
        </p:nvSpPr>
        <p:spPr>
          <a:xfrm>
            <a:off x="1653540" y="1532280"/>
            <a:ext cx="197739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2385060" y="1532280"/>
            <a:ext cx="197739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2x - 4</a:t>
            </a:r>
            <a:endParaRPr lang="en-US" sz="2800" b="1">
              <a:solidFill>
                <a:srgbClr val="000000"/>
              </a:solidFill>
              <a:latin typeface="Arial" pitchFamily="34" charset="0"/>
              <a:cs typeface="Arial" pitchFamily="34" charset="0"/>
            </a:endParaRPr>
          </a:p>
        </p:txBody>
      </p:sp>
      <p:sp>
        <p:nvSpPr>
          <p:cNvPr id="8" name="TextBox 7"/>
          <p:cNvSpPr txBox="1"/>
          <p:nvPr/>
        </p:nvSpPr>
        <p:spPr>
          <a:xfrm>
            <a:off x="1653540" y="1913773"/>
            <a:ext cx="205740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2385060" y="1913773"/>
            <a:ext cx="205740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5x = 2</a:t>
            </a:r>
            <a:endParaRPr lang="en-US" sz="2800" b="1">
              <a:solidFill>
                <a:srgbClr val="000000"/>
              </a:solidFill>
              <a:latin typeface="Arial" pitchFamily="34" charset="0"/>
              <a:cs typeface="Arial" pitchFamily="34" charset="0"/>
            </a:endParaRPr>
          </a:p>
        </p:txBody>
      </p:sp>
      <p:sp>
        <p:nvSpPr>
          <p:cNvPr id="10" name="TextBox 9"/>
          <p:cNvSpPr txBox="1"/>
          <p:nvPr/>
        </p:nvSpPr>
        <p:spPr>
          <a:xfrm>
            <a:off x="1653540" y="2295266"/>
            <a:ext cx="189738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2385060" y="2295266"/>
            <a:ext cx="189738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x + 3</a:t>
            </a:r>
            <a:endParaRPr lang="en-US" sz="2800" b="1">
              <a:solidFill>
                <a:srgbClr val="000000"/>
              </a:solidFill>
              <a:latin typeface="Arial" pitchFamily="34" charset="0"/>
              <a:cs typeface="Arial" pitchFamily="34" charset="0"/>
            </a:endParaRPr>
          </a:p>
        </p:txBody>
      </p:sp>
      <p:sp>
        <p:nvSpPr>
          <p:cNvPr id="12" name="TextBox 11"/>
          <p:cNvSpPr txBox="1"/>
          <p:nvPr/>
        </p:nvSpPr>
        <p:spPr>
          <a:xfrm>
            <a:off x="1653540" y="2676759"/>
            <a:ext cx="227457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E</a:t>
            </a:r>
            <a:endParaRPr lang="en-US" sz="2800" b="1">
              <a:solidFill>
                <a:srgbClr val="000000"/>
              </a:solidFill>
              <a:latin typeface="Arial" pitchFamily="34" charset="0"/>
              <a:cs typeface="Arial" pitchFamily="34" charset="0"/>
            </a:endParaRPr>
          </a:p>
        </p:txBody>
      </p:sp>
      <p:sp>
        <p:nvSpPr>
          <p:cNvPr id="13" name="TextBox 12"/>
          <p:cNvSpPr txBox="1"/>
          <p:nvPr/>
        </p:nvSpPr>
        <p:spPr>
          <a:xfrm>
            <a:off x="2385060" y="2676759"/>
            <a:ext cx="227457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4x - 100</a:t>
            </a:r>
            <a:endParaRPr lang="en-US" sz="2800" b="1">
              <a:solidFill>
                <a:srgbClr val="000000"/>
              </a:solidFill>
              <a:latin typeface="Arial" pitchFamily="34" charset="0"/>
              <a:cs typeface="Arial" pitchFamily="34" charset="0"/>
            </a:endParaRPr>
          </a:p>
        </p:txBody>
      </p:sp>
      <p:pic>
        <p:nvPicPr>
          <p:cNvPr id="21" name="Picture 2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14300" y="70975"/>
            <a:ext cx="3108960" cy="44360"/>
          </a:xfrm>
          <a:prstGeom prst="rect">
            <a:avLst/>
          </a:prstGeom>
          <a:solidFill>
            <a:scrgbClr r="0" g="0" b="0">
              <a:alpha val="0"/>
            </a:scrgbClr>
          </a:solidFill>
        </p:spPr>
      </p:pic>
      <p:sp>
        <p:nvSpPr>
          <p:cNvPr id="22" name="Oval 21"/>
          <p:cNvSpPr/>
          <p:nvPr/>
        </p:nvSpPr>
        <p:spPr>
          <a:xfrm>
            <a:off x="1219200" y="1242646"/>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19200" y="1623646"/>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4" name="Oval 23"/>
          <p:cNvSpPr/>
          <p:nvPr/>
        </p:nvSpPr>
        <p:spPr>
          <a:xfrm>
            <a:off x="1219200" y="2016369"/>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5" name="Oval 24"/>
          <p:cNvSpPr/>
          <p:nvPr/>
        </p:nvSpPr>
        <p:spPr>
          <a:xfrm>
            <a:off x="1219200" y="2397369"/>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6" name="Oval 25"/>
          <p:cNvSpPr/>
          <p:nvPr/>
        </p:nvSpPr>
        <p:spPr>
          <a:xfrm>
            <a:off x="1219200" y="27736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227258623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00050" y="629722"/>
            <a:ext cx="6395432"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44</a:t>
            </a:r>
            <a:endParaRPr lang="en-US" sz="2800" b="1">
              <a:solidFill>
                <a:srgbClr val="000000"/>
              </a:solidFill>
              <a:latin typeface="Arial" pitchFamily="34" charset="0"/>
              <a:cs typeface="Arial" pitchFamily="34" charset="0"/>
            </a:endParaRPr>
          </a:p>
        </p:txBody>
      </p:sp>
      <p:sp>
        <p:nvSpPr>
          <p:cNvPr id="3" name="TextBox 2"/>
          <p:cNvSpPr txBox="1"/>
          <p:nvPr/>
        </p:nvSpPr>
        <p:spPr>
          <a:xfrm>
            <a:off x="1131570" y="629722"/>
            <a:ext cx="728853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An example of an algebraic expression is </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1592580" y="1170909"/>
            <a:ext cx="185166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2324100" y="1170909"/>
            <a:ext cx="185166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x + 2</a:t>
            </a:r>
            <a:endParaRPr lang="en-US" sz="2800" b="1">
              <a:solidFill>
                <a:srgbClr val="000000"/>
              </a:solidFill>
              <a:latin typeface="Arial" pitchFamily="34" charset="0"/>
              <a:cs typeface="Arial" pitchFamily="34" charset="0"/>
            </a:endParaRPr>
          </a:p>
        </p:txBody>
      </p:sp>
      <p:sp>
        <p:nvSpPr>
          <p:cNvPr id="6" name="TextBox 5"/>
          <p:cNvSpPr txBox="1"/>
          <p:nvPr/>
        </p:nvSpPr>
        <p:spPr>
          <a:xfrm>
            <a:off x="1592580" y="1552402"/>
            <a:ext cx="234315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2324100" y="1552402"/>
            <a:ext cx="234315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y = x + 2</a:t>
            </a:r>
            <a:endParaRPr lang="en-US" sz="2800" b="1">
              <a:solidFill>
                <a:srgbClr val="000000"/>
              </a:solidFill>
              <a:latin typeface="Arial" pitchFamily="34" charset="0"/>
              <a:cs typeface="Arial" pitchFamily="34" charset="0"/>
            </a:endParaRPr>
          </a:p>
        </p:txBody>
      </p:sp>
      <p:sp>
        <p:nvSpPr>
          <p:cNvPr id="8" name="TextBox 7"/>
          <p:cNvSpPr txBox="1"/>
          <p:nvPr/>
        </p:nvSpPr>
        <p:spPr>
          <a:xfrm>
            <a:off x="1592580" y="1933895"/>
            <a:ext cx="235458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2324100" y="1933895"/>
            <a:ext cx="235458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y &lt; x + 2</a:t>
            </a:r>
            <a:endParaRPr lang="en-US" sz="2800" b="1">
              <a:solidFill>
                <a:srgbClr val="000000"/>
              </a:solidFill>
              <a:latin typeface="Arial" pitchFamily="34" charset="0"/>
              <a:cs typeface="Arial" pitchFamily="34" charset="0"/>
            </a:endParaRPr>
          </a:p>
        </p:txBody>
      </p:sp>
      <p:sp>
        <p:nvSpPr>
          <p:cNvPr id="10" name="TextBox 9"/>
          <p:cNvSpPr txBox="1"/>
          <p:nvPr/>
        </p:nvSpPr>
        <p:spPr>
          <a:xfrm>
            <a:off x="1592580" y="2315388"/>
            <a:ext cx="262890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2324100" y="2315388"/>
            <a:ext cx="262890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y = x2 + 2x</a:t>
            </a:r>
            <a:endParaRPr lang="en-US" sz="2800" b="1">
              <a:solidFill>
                <a:srgbClr val="000000"/>
              </a:solidFill>
              <a:latin typeface="Arial" pitchFamily="34" charset="0"/>
              <a:cs typeface="Arial" pitchFamily="34" charset="0"/>
            </a:endParaRPr>
          </a:p>
        </p:txBody>
      </p:sp>
      <p:sp>
        <p:nvSpPr>
          <p:cNvPr id="12" name="TextBox 11"/>
          <p:cNvSpPr txBox="1"/>
          <p:nvPr/>
        </p:nvSpPr>
        <p:spPr>
          <a:xfrm>
            <a:off x="502920" y="5257800"/>
            <a:ext cx="8412480" cy="720290"/>
          </a:xfrm>
          <a:prstGeom prst="rect">
            <a:avLst/>
          </a:prstGeom>
          <a:noFill/>
        </p:spPr>
        <p:txBody>
          <a:bodyPr vert="horz" lIns="73243" tIns="36622" rIns="73243" bIns="36622" rtlCol="0">
            <a:spAutoFit/>
          </a:bodyPr>
          <a:lstStyle/>
          <a:p>
            <a:r>
              <a:rPr lang="en-US" b="1" dirty="0">
                <a:solidFill>
                  <a:srgbClr val="000000"/>
                </a:solidFill>
                <a:latin typeface="Arial" pitchFamily="34" charset="0"/>
                <a:cs typeface="Arial" pitchFamily="34" charset="0"/>
              </a:rPr>
              <a:t>From the New York State Education Department. Office of Assessment Policy, Development and </a:t>
            </a:r>
          </a:p>
          <a:p>
            <a:r>
              <a:rPr lang="en-US" b="1" dirty="0">
                <a:solidFill>
                  <a:srgbClr val="000000"/>
                </a:solidFill>
                <a:latin typeface="Arial" pitchFamily="34" charset="0"/>
                <a:cs typeface="Arial" pitchFamily="34" charset="0"/>
              </a:rPr>
              <a:t>Administration. Internet. Available from www.nysedregents.org/IntegratedAlgebra; accessed 17, June, 2011.</a:t>
            </a:r>
          </a:p>
        </p:txBody>
      </p:sp>
      <p:pic>
        <p:nvPicPr>
          <p:cNvPr id="20" name="Picture 1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79847"/>
            <a:ext cx="3108960" cy="44360"/>
          </a:xfrm>
          <a:prstGeom prst="rect">
            <a:avLst/>
          </a:prstGeom>
          <a:solidFill>
            <a:scrgbClr r="0" g="0" b="0">
              <a:alpha val="0"/>
            </a:scrgbClr>
          </a:solidFill>
        </p:spPr>
      </p:pic>
      <p:sp>
        <p:nvSpPr>
          <p:cNvPr id="21" name="Oval 20"/>
          <p:cNvSpPr/>
          <p:nvPr/>
        </p:nvSpPr>
        <p:spPr>
          <a:xfrm>
            <a:off x="1219200" y="1277815"/>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2" name="Oval 21"/>
          <p:cNvSpPr/>
          <p:nvPr/>
        </p:nvSpPr>
        <p:spPr>
          <a:xfrm>
            <a:off x="1219200" y="1658815"/>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19200" y="2051538"/>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4" name="Oval 23"/>
          <p:cNvSpPr/>
          <p:nvPr/>
        </p:nvSpPr>
        <p:spPr>
          <a:xfrm>
            <a:off x="1219200" y="2432538"/>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415038545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80295" y="625520"/>
            <a:ext cx="6050985"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45</a:t>
            </a:r>
          </a:p>
        </p:txBody>
      </p:sp>
      <p:sp>
        <p:nvSpPr>
          <p:cNvPr id="3" name="TextBox 2"/>
          <p:cNvSpPr txBox="1"/>
          <p:nvPr/>
        </p:nvSpPr>
        <p:spPr>
          <a:xfrm>
            <a:off x="1492815" y="625520"/>
            <a:ext cx="6050985"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sym typeface="Symbol"/>
              </a:rPr>
              <a:t> </a:t>
            </a:r>
            <a:r>
              <a:rPr lang="en-US" sz="2800" b="1" dirty="0" smtClean="0">
                <a:solidFill>
                  <a:srgbClr val="000000"/>
                </a:solidFill>
                <a:latin typeface="Arial" pitchFamily="34" charset="0"/>
                <a:cs typeface="Arial" pitchFamily="34" charset="0"/>
              </a:rPr>
              <a:t>is </a:t>
            </a:r>
            <a:r>
              <a:rPr lang="en-US" sz="2800" b="1" dirty="0">
                <a:solidFill>
                  <a:srgbClr val="000000"/>
                </a:solidFill>
                <a:latin typeface="Arial" pitchFamily="34" charset="0"/>
                <a:cs typeface="Arial" pitchFamily="34" charset="0"/>
              </a:rPr>
              <a:t>an algebraic expression.</a:t>
            </a:r>
          </a:p>
        </p:txBody>
      </p:sp>
      <p:pic>
        <p:nvPicPr>
          <p:cNvPr id="14" name="Picture 13"/>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79847"/>
            <a:ext cx="3108960" cy="44360"/>
          </a:xfrm>
          <a:prstGeom prst="rect">
            <a:avLst/>
          </a:prstGeom>
          <a:solidFill>
            <a:scrgbClr r="0" g="0" b="0">
              <a:alpha val="0"/>
            </a:scrgbClr>
          </a:solidFill>
        </p:spPr>
      </p:pic>
      <p:sp>
        <p:nvSpPr>
          <p:cNvPr id="15" name="TextBox 14"/>
          <p:cNvSpPr txBox="1"/>
          <p:nvPr/>
        </p:nvSpPr>
        <p:spPr>
          <a:xfrm>
            <a:off x="2686050" y="1284082"/>
            <a:ext cx="176022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True</a:t>
            </a:r>
            <a:endParaRPr lang="en-US" sz="2800" b="1" dirty="0">
              <a:solidFill>
                <a:srgbClr val="000000"/>
              </a:solidFill>
              <a:latin typeface="Arial" pitchFamily="34" charset="0"/>
              <a:cs typeface="Arial" pitchFamily="34" charset="0"/>
            </a:endParaRPr>
          </a:p>
        </p:txBody>
      </p:sp>
      <p:sp>
        <p:nvSpPr>
          <p:cNvPr id="16" name="TextBox 15"/>
          <p:cNvSpPr txBox="1"/>
          <p:nvPr/>
        </p:nvSpPr>
        <p:spPr>
          <a:xfrm>
            <a:off x="2708910" y="1857354"/>
            <a:ext cx="186309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False</a:t>
            </a:r>
            <a:endParaRPr lang="en-US" sz="2800" b="1" dirty="0">
              <a:solidFill>
                <a:srgbClr val="000000"/>
              </a:solidFill>
              <a:latin typeface="Arial" pitchFamily="34" charset="0"/>
              <a:cs typeface="Arial" pitchFamily="34" charset="0"/>
            </a:endParaRPr>
          </a:p>
        </p:txBody>
      </p:sp>
      <p:sp>
        <p:nvSpPr>
          <p:cNvPr id="17" name="TextBox 16"/>
          <p:cNvSpPr txBox="1"/>
          <p:nvPr/>
        </p:nvSpPr>
        <p:spPr>
          <a:xfrm>
            <a:off x="2015490" y="1261358"/>
            <a:ext cx="57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A</a:t>
            </a:r>
            <a:endParaRPr lang="en-US" sz="2800" b="1" dirty="0">
              <a:solidFill>
                <a:srgbClr val="000000"/>
              </a:solidFill>
              <a:latin typeface="Arial" pitchFamily="34" charset="0"/>
              <a:cs typeface="Arial" pitchFamily="34" charset="0"/>
            </a:endParaRPr>
          </a:p>
        </p:txBody>
      </p:sp>
      <p:sp>
        <p:nvSpPr>
          <p:cNvPr id="18" name="TextBox 17"/>
          <p:cNvSpPr txBox="1"/>
          <p:nvPr/>
        </p:nvSpPr>
        <p:spPr>
          <a:xfrm>
            <a:off x="2015490" y="1876926"/>
            <a:ext cx="57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B</a:t>
            </a:r>
            <a:endParaRPr lang="en-US" sz="2800" b="1" dirty="0">
              <a:solidFill>
                <a:srgbClr val="000000"/>
              </a:solidFill>
              <a:latin typeface="Arial" pitchFamily="34" charset="0"/>
              <a:cs typeface="Arial" pitchFamily="34" charset="0"/>
            </a:endParaRPr>
          </a:p>
        </p:txBody>
      </p:sp>
      <p:sp>
        <p:nvSpPr>
          <p:cNvPr id="19" name="Oval 18"/>
          <p:cNvSpPr/>
          <p:nvPr/>
        </p:nvSpPr>
        <p:spPr>
          <a:xfrm>
            <a:off x="1524000" y="1406957"/>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0" name="Oval 19"/>
          <p:cNvSpPr/>
          <p:nvPr/>
        </p:nvSpPr>
        <p:spPr>
          <a:xfrm>
            <a:off x="1524000" y="1986399"/>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135312031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019300" y="585548"/>
            <a:ext cx="5067300" cy="627957"/>
          </a:xfrm>
          <a:prstGeom prst="rect">
            <a:avLst/>
          </a:prstGeom>
          <a:noFill/>
        </p:spPr>
        <p:txBody>
          <a:bodyPr vert="horz" wrap="square" lIns="73243" tIns="36622" rIns="73243" bIns="36622" rtlCol="0">
            <a:spAutoFit/>
          </a:bodyPr>
          <a:lstStyle/>
          <a:p>
            <a:r>
              <a:rPr lang="en-US" sz="3600" b="1" dirty="0">
                <a:solidFill>
                  <a:srgbClr val="0000FF"/>
                </a:solidFill>
                <a:latin typeface="Arial" pitchFamily="34" charset="0"/>
                <a:cs typeface="Arial" pitchFamily="34" charset="0"/>
              </a:rPr>
              <a:t>What is an Equation?</a:t>
            </a:r>
          </a:p>
        </p:txBody>
      </p:sp>
      <p:sp>
        <p:nvSpPr>
          <p:cNvPr id="3" name="TextBox 2"/>
          <p:cNvSpPr txBox="1"/>
          <p:nvPr/>
        </p:nvSpPr>
        <p:spPr>
          <a:xfrm>
            <a:off x="3211830" y="2439780"/>
            <a:ext cx="1783080" cy="1181955"/>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Example:</a:t>
            </a:r>
          </a:p>
          <a:p>
            <a:endParaRPr lang="en-US" sz="2400" b="1" smtClean="0">
              <a:solidFill>
                <a:srgbClr val="0000FF"/>
              </a:solidFill>
              <a:latin typeface="Arial" pitchFamily="34" charset="0"/>
              <a:cs typeface="Arial" pitchFamily="34" charset="0"/>
            </a:endParaRPr>
          </a:p>
          <a:p>
            <a:r>
              <a:rPr lang="en-US" sz="2400" b="1" smtClean="0">
                <a:solidFill>
                  <a:srgbClr val="0000FF"/>
                </a:solidFill>
                <a:latin typeface="Arial" pitchFamily="34" charset="0"/>
                <a:cs typeface="Arial" pitchFamily="34" charset="0"/>
              </a:rPr>
              <a:t>4x + 2 = 14</a:t>
            </a:r>
            <a:endParaRPr lang="en-US" sz="2400" b="1">
              <a:solidFill>
                <a:srgbClr val="0000FF"/>
              </a:solidFill>
              <a:latin typeface="Arial" pitchFamily="34" charset="0"/>
              <a:cs typeface="Arial" pitchFamily="34" charset="0"/>
            </a:endParaRPr>
          </a:p>
        </p:txBody>
      </p:sp>
      <p:sp>
        <p:nvSpPr>
          <p:cNvPr id="4" name="TextBox 3"/>
          <p:cNvSpPr txBox="1"/>
          <p:nvPr/>
        </p:nvSpPr>
        <p:spPr>
          <a:xfrm>
            <a:off x="0" y="1561459"/>
            <a:ext cx="9144000" cy="443291"/>
          </a:xfrm>
          <a:prstGeom prst="rect">
            <a:avLst/>
          </a:prstGeom>
          <a:noFill/>
        </p:spPr>
        <p:txBody>
          <a:bodyPr vert="horz" wrap="square" lIns="73243" tIns="36622" rIns="73243" bIns="36622" rtlCol="0">
            <a:spAutoFit/>
          </a:bodyPr>
          <a:lstStyle/>
          <a:p>
            <a:pPr algn="ctr"/>
            <a:r>
              <a:rPr lang="en-US" sz="2400" b="1" dirty="0" smtClean="0">
                <a:solidFill>
                  <a:srgbClr val="0000FF"/>
                </a:solidFill>
                <a:latin typeface="Arial" pitchFamily="34" charset="0"/>
                <a:cs typeface="Arial" pitchFamily="34" charset="0"/>
              </a:rPr>
              <a:t>An equation is two expressions balanced with an equal sign.</a:t>
            </a:r>
            <a:endParaRPr lang="en-US" sz="2400" b="1" dirty="0">
              <a:solidFill>
                <a:srgbClr val="0000FF"/>
              </a:solidFill>
              <a:latin typeface="Arial" pitchFamily="34" charset="0"/>
              <a:cs typeface="Arial" pitchFamily="34" charset="0"/>
            </a:endParaRPr>
          </a:p>
        </p:txBody>
      </p:sp>
      <p:sp>
        <p:nvSpPr>
          <p:cNvPr id="7" name="TextBox 6"/>
          <p:cNvSpPr txBox="1"/>
          <p:nvPr/>
        </p:nvSpPr>
        <p:spPr>
          <a:xfrm>
            <a:off x="2160270" y="3900109"/>
            <a:ext cx="2080260" cy="443291"/>
          </a:xfrm>
          <a:prstGeom prst="rect">
            <a:avLst/>
          </a:prstGeom>
          <a:noFill/>
        </p:spPr>
        <p:txBody>
          <a:bodyPr vert="horz" lIns="73243" tIns="36622" rIns="73243" bIns="36622" rtlCol="0">
            <a:spAutoFit/>
          </a:bodyPr>
          <a:lstStyle/>
          <a:p>
            <a:r>
              <a:rPr lang="en-US" sz="2400" b="1" dirty="0">
                <a:solidFill>
                  <a:srgbClr val="0000FF"/>
                </a:solidFill>
                <a:latin typeface="Arial" pitchFamily="34" charset="0"/>
                <a:cs typeface="Arial" pitchFamily="34" charset="0"/>
              </a:rPr>
              <a:t>Expression 1</a:t>
            </a:r>
          </a:p>
        </p:txBody>
      </p:sp>
      <p:sp>
        <p:nvSpPr>
          <p:cNvPr id="8" name="TextBox 7"/>
          <p:cNvSpPr txBox="1"/>
          <p:nvPr/>
        </p:nvSpPr>
        <p:spPr>
          <a:xfrm>
            <a:off x="4423410" y="3900109"/>
            <a:ext cx="2080260" cy="443291"/>
          </a:xfrm>
          <a:prstGeom prst="rect">
            <a:avLst/>
          </a:prstGeom>
          <a:noFill/>
        </p:spPr>
        <p:txBody>
          <a:bodyPr vert="horz" lIns="73243" tIns="36622" rIns="73243" bIns="36622" rtlCol="0">
            <a:spAutoFit/>
          </a:bodyPr>
          <a:lstStyle/>
          <a:p>
            <a:r>
              <a:rPr lang="en-US" sz="2400" b="1" dirty="0">
                <a:solidFill>
                  <a:srgbClr val="0000FF"/>
                </a:solidFill>
                <a:latin typeface="Arial" pitchFamily="34" charset="0"/>
                <a:cs typeface="Arial" pitchFamily="34" charset="0"/>
              </a:rPr>
              <a:t>Expression 2</a:t>
            </a:r>
          </a:p>
        </p:txBody>
      </p:sp>
      <p:sp>
        <p:nvSpPr>
          <p:cNvPr id="9" name="Freeform 8"/>
          <p:cNvSpPr/>
          <p:nvPr/>
        </p:nvSpPr>
        <p:spPr>
          <a:xfrm flipV="1">
            <a:off x="4648200" y="3581398"/>
            <a:ext cx="228600" cy="412485"/>
          </a:xfrm>
          <a:custGeom>
            <a:avLst/>
            <a:gdLst/>
            <a:ahLst/>
            <a:cxnLst/>
            <a:rect l="0" t="0" r="0" b="0"/>
            <a:pathLst>
              <a:path w="211202" h="413259">
                <a:moveTo>
                  <a:pt x="211201" y="213106"/>
                </a:moveTo>
                <a:lnTo>
                  <a:pt x="117602" y="413258"/>
                </a:lnTo>
                <a:lnTo>
                  <a:pt x="0" y="213106"/>
                </a:lnTo>
                <a:lnTo>
                  <a:pt x="67691" y="231394"/>
                </a:lnTo>
                <a:lnTo>
                  <a:pt x="67183" y="227965"/>
                </a:lnTo>
                <a:lnTo>
                  <a:pt x="66675" y="219837"/>
                </a:lnTo>
                <a:lnTo>
                  <a:pt x="66294" y="207899"/>
                </a:lnTo>
                <a:lnTo>
                  <a:pt x="65786" y="192913"/>
                </a:lnTo>
                <a:lnTo>
                  <a:pt x="65278" y="175260"/>
                </a:lnTo>
                <a:lnTo>
                  <a:pt x="64389" y="155956"/>
                </a:lnTo>
                <a:lnTo>
                  <a:pt x="63881" y="134874"/>
                </a:lnTo>
                <a:lnTo>
                  <a:pt x="63373" y="113792"/>
                </a:lnTo>
                <a:lnTo>
                  <a:pt x="62357" y="92202"/>
                </a:lnTo>
                <a:lnTo>
                  <a:pt x="61976" y="71501"/>
                </a:lnTo>
                <a:lnTo>
                  <a:pt x="60960" y="52324"/>
                </a:lnTo>
                <a:lnTo>
                  <a:pt x="60452" y="35560"/>
                </a:lnTo>
                <a:lnTo>
                  <a:pt x="60071" y="20701"/>
                </a:lnTo>
                <a:lnTo>
                  <a:pt x="60071" y="9652"/>
                </a:lnTo>
                <a:lnTo>
                  <a:pt x="59563" y="2413"/>
                </a:lnTo>
                <a:lnTo>
                  <a:pt x="59563" y="0"/>
                </a:lnTo>
                <a:lnTo>
                  <a:pt x="141605" y="0"/>
                </a:lnTo>
                <a:lnTo>
                  <a:pt x="141097" y="230378"/>
                </a:lnTo>
                <a:close/>
              </a:path>
            </a:pathLst>
          </a:custGeom>
          <a:solidFill>
            <a:srgbClr val="0000FF"/>
          </a:solidFill>
          <a:ln w="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sz="2400">
              <a:latin typeface="Arial" pitchFamily="34" charset="0"/>
              <a:cs typeface="Arial" pitchFamily="34" charset="0"/>
            </a:endParaRPr>
          </a:p>
        </p:txBody>
      </p:sp>
      <p:sp>
        <p:nvSpPr>
          <p:cNvPr id="10" name="Freeform 9"/>
          <p:cNvSpPr/>
          <p:nvPr/>
        </p:nvSpPr>
        <p:spPr>
          <a:xfrm flipV="1">
            <a:off x="3657600" y="3581400"/>
            <a:ext cx="228600" cy="412485"/>
          </a:xfrm>
          <a:custGeom>
            <a:avLst/>
            <a:gdLst/>
            <a:ahLst/>
            <a:cxnLst/>
            <a:rect l="0" t="0" r="0" b="0"/>
            <a:pathLst>
              <a:path w="211202" h="413259">
                <a:moveTo>
                  <a:pt x="211201" y="213106"/>
                </a:moveTo>
                <a:lnTo>
                  <a:pt x="117602" y="413258"/>
                </a:lnTo>
                <a:lnTo>
                  <a:pt x="0" y="213106"/>
                </a:lnTo>
                <a:lnTo>
                  <a:pt x="67691" y="231394"/>
                </a:lnTo>
                <a:lnTo>
                  <a:pt x="67183" y="227965"/>
                </a:lnTo>
                <a:lnTo>
                  <a:pt x="66675" y="219837"/>
                </a:lnTo>
                <a:lnTo>
                  <a:pt x="66294" y="207899"/>
                </a:lnTo>
                <a:lnTo>
                  <a:pt x="65786" y="192913"/>
                </a:lnTo>
                <a:lnTo>
                  <a:pt x="65278" y="175260"/>
                </a:lnTo>
                <a:lnTo>
                  <a:pt x="64389" y="155956"/>
                </a:lnTo>
                <a:lnTo>
                  <a:pt x="63881" y="134874"/>
                </a:lnTo>
                <a:lnTo>
                  <a:pt x="63373" y="113792"/>
                </a:lnTo>
                <a:lnTo>
                  <a:pt x="62357" y="92202"/>
                </a:lnTo>
                <a:lnTo>
                  <a:pt x="61976" y="71501"/>
                </a:lnTo>
                <a:lnTo>
                  <a:pt x="60960" y="52324"/>
                </a:lnTo>
                <a:lnTo>
                  <a:pt x="60452" y="35560"/>
                </a:lnTo>
                <a:lnTo>
                  <a:pt x="60071" y="20701"/>
                </a:lnTo>
                <a:lnTo>
                  <a:pt x="60071" y="9652"/>
                </a:lnTo>
                <a:lnTo>
                  <a:pt x="59563" y="2413"/>
                </a:lnTo>
                <a:lnTo>
                  <a:pt x="59563" y="0"/>
                </a:lnTo>
                <a:lnTo>
                  <a:pt x="141605" y="0"/>
                </a:lnTo>
                <a:lnTo>
                  <a:pt x="141097" y="230378"/>
                </a:lnTo>
                <a:close/>
              </a:path>
            </a:pathLst>
          </a:custGeom>
          <a:solidFill>
            <a:srgbClr val="0000FF"/>
          </a:solidFill>
          <a:ln w="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sz="2400">
              <a:latin typeface="Arial" pitchFamily="34" charset="0"/>
              <a:cs typeface="Arial" pitchFamily="34" charset="0"/>
            </a:endParaRPr>
          </a:p>
        </p:txBody>
      </p:sp>
      <p:sp>
        <p:nvSpPr>
          <p:cNvPr id="11" name="Rectangle 10"/>
          <p:cNvSpPr/>
          <p:nvPr/>
        </p:nvSpPr>
        <p:spPr>
          <a:xfrm>
            <a:off x="0" y="1213505"/>
            <a:ext cx="9144000" cy="5644495"/>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9229808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005839" y="150823"/>
            <a:ext cx="7596059" cy="443291"/>
          </a:xfrm>
          <a:prstGeom prst="rect">
            <a:avLst/>
          </a:prstGeom>
          <a:noFill/>
        </p:spPr>
        <p:txBody>
          <a:bodyPr vert="horz" wrap="square" lIns="73243" tIns="36622" rIns="73243" bIns="36622" rtlCol="0">
            <a:spAutoFit/>
          </a:bodyPr>
          <a:lstStyle/>
          <a:p>
            <a:r>
              <a:rPr lang="en-US" sz="2400" b="1" dirty="0" smtClean="0">
                <a:solidFill>
                  <a:srgbClr val="0000FF"/>
                </a:solidFill>
                <a:latin typeface="Arial" pitchFamily="34" charset="0"/>
                <a:cs typeface="Arial" pitchFamily="34" charset="0"/>
              </a:rPr>
              <a:t>Sort each as either an expression or an equation.</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1668780" y="2168558"/>
            <a:ext cx="5915025" cy="443291"/>
          </a:xfrm>
          <a:prstGeom prst="rect">
            <a:avLst/>
          </a:prstGeom>
          <a:noFill/>
        </p:spPr>
        <p:txBody>
          <a:bodyPr vert="horz" wrap="square" lIns="73243" tIns="36622" rIns="73243" bIns="36622" rtlCol="0">
            <a:spAutoFit/>
          </a:bodyPr>
          <a:lstStyle/>
          <a:p>
            <a:r>
              <a:rPr lang="en-US" sz="2400" b="1" dirty="0" smtClean="0">
                <a:solidFill>
                  <a:srgbClr val="0000FF"/>
                </a:solidFill>
                <a:latin typeface="Arial" pitchFamily="34" charset="0"/>
                <a:cs typeface="Arial" pitchFamily="34" charset="0"/>
              </a:rPr>
              <a:t>Expression			 Equation</a:t>
            </a:r>
            <a:endParaRPr lang="en-US" sz="2400" b="1" dirty="0">
              <a:solidFill>
                <a:srgbClr val="0000FF"/>
              </a:solidFill>
              <a:latin typeface="Arial" pitchFamily="34" charset="0"/>
              <a:cs typeface="Arial" pitchFamily="34" charset="0"/>
            </a:endParaRPr>
          </a:p>
        </p:txBody>
      </p:sp>
      <p:cxnSp>
        <p:nvCxnSpPr>
          <p:cNvPr id="4" name="Straight Connector 3"/>
          <p:cNvCxnSpPr/>
          <p:nvPr/>
        </p:nvCxnSpPr>
        <p:spPr>
          <a:xfrm>
            <a:off x="0" y="2562035"/>
            <a:ext cx="9088222"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427068" y="2172558"/>
            <a:ext cx="0" cy="2925518"/>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31470" y="576675"/>
            <a:ext cx="1192530" cy="443291"/>
          </a:xfrm>
          <a:prstGeom prst="rect">
            <a:avLst/>
          </a:prstGeom>
          <a:noFill/>
        </p:spPr>
        <p:txBody>
          <a:bodyPr vert="horz" wrap="square" lIns="73243" tIns="36622" rIns="73243" bIns="36622" rtlCol="0">
            <a:spAutoFit/>
          </a:bodyPr>
          <a:lstStyle/>
          <a:p>
            <a:r>
              <a:rPr lang="en-US" sz="2400" b="1" dirty="0" smtClean="0">
                <a:solidFill>
                  <a:srgbClr val="0000FF"/>
                </a:solidFill>
                <a:latin typeface="Arial" pitchFamily="34" charset="0"/>
                <a:cs typeface="Arial" pitchFamily="34" charset="0"/>
              </a:rPr>
              <a:t>3x + 5</a:t>
            </a:r>
            <a:endParaRPr lang="en-US" sz="2400" b="1" dirty="0">
              <a:solidFill>
                <a:srgbClr val="0000FF"/>
              </a:solidFill>
              <a:latin typeface="Arial" pitchFamily="34" charset="0"/>
              <a:cs typeface="Arial" pitchFamily="34" charset="0"/>
            </a:endParaRPr>
          </a:p>
        </p:txBody>
      </p:sp>
      <p:sp>
        <p:nvSpPr>
          <p:cNvPr id="7" name="TextBox 6"/>
          <p:cNvSpPr txBox="1"/>
          <p:nvPr/>
        </p:nvSpPr>
        <p:spPr>
          <a:xfrm>
            <a:off x="7583806" y="547309"/>
            <a:ext cx="1018094" cy="443291"/>
          </a:xfrm>
          <a:prstGeom prst="rect">
            <a:avLst/>
          </a:prstGeom>
          <a:noFill/>
        </p:spPr>
        <p:txBody>
          <a:bodyPr vert="horz" wrap="square" lIns="73243" tIns="36622" rIns="73243" bIns="36622" rtlCol="0">
            <a:spAutoFit/>
          </a:bodyPr>
          <a:lstStyle/>
          <a:p>
            <a:r>
              <a:rPr lang="en-US" sz="2400" b="1" smtClean="0">
                <a:solidFill>
                  <a:srgbClr val="0000FF"/>
                </a:solidFill>
                <a:latin typeface="Arial" pitchFamily="34" charset="0"/>
                <a:cs typeface="Arial" pitchFamily="34" charset="0"/>
              </a:rPr>
              <a:t>7 - x</a:t>
            </a:r>
            <a:endParaRPr lang="en-US" sz="2400" b="1">
              <a:solidFill>
                <a:srgbClr val="0000FF"/>
              </a:solidFill>
              <a:latin typeface="Arial" pitchFamily="34" charset="0"/>
              <a:cs typeface="Arial" pitchFamily="34" charset="0"/>
            </a:endParaRPr>
          </a:p>
        </p:txBody>
      </p:sp>
      <p:sp>
        <p:nvSpPr>
          <p:cNvPr id="8" name="TextBox 7"/>
          <p:cNvSpPr txBox="1"/>
          <p:nvPr/>
        </p:nvSpPr>
        <p:spPr>
          <a:xfrm>
            <a:off x="3874770" y="1570331"/>
            <a:ext cx="929098" cy="443291"/>
          </a:xfrm>
          <a:prstGeom prst="rect">
            <a:avLst/>
          </a:prstGeom>
          <a:noFill/>
        </p:spPr>
        <p:txBody>
          <a:bodyPr vert="horz" wrap="square" lIns="73243" tIns="36622" rIns="73243" bIns="36622" rtlCol="0">
            <a:spAutoFit/>
          </a:bodyPr>
          <a:lstStyle/>
          <a:p>
            <a:r>
              <a:rPr lang="en-US" sz="2400" b="1" smtClean="0">
                <a:solidFill>
                  <a:srgbClr val="0000FF"/>
                </a:solidFill>
                <a:latin typeface="Arial" pitchFamily="34" charset="0"/>
                <a:cs typeface="Arial" pitchFamily="34" charset="0"/>
              </a:rPr>
              <a:t>x - 5</a:t>
            </a:r>
            <a:endParaRPr lang="en-US" sz="2400" b="1">
              <a:solidFill>
                <a:srgbClr val="0000FF"/>
              </a:solidFill>
              <a:latin typeface="Arial" pitchFamily="34" charset="0"/>
              <a:cs typeface="Arial" pitchFamily="34" charset="0"/>
            </a:endParaRPr>
          </a:p>
        </p:txBody>
      </p:sp>
      <p:sp>
        <p:nvSpPr>
          <p:cNvPr id="9" name="TextBox 8"/>
          <p:cNvSpPr txBox="1"/>
          <p:nvPr/>
        </p:nvSpPr>
        <p:spPr>
          <a:xfrm>
            <a:off x="1097280" y="1064631"/>
            <a:ext cx="1417320" cy="443291"/>
          </a:xfrm>
          <a:prstGeom prst="rect">
            <a:avLst/>
          </a:prstGeom>
          <a:noFill/>
        </p:spPr>
        <p:txBody>
          <a:bodyPr vert="horz" wrap="square" lIns="73243" tIns="36622" rIns="73243" bIns="36622" rtlCol="0">
            <a:spAutoFit/>
          </a:bodyPr>
          <a:lstStyle/>
          <a:p>
            <a:r>
              <a:rPr lang="en-US" sz="2400" b="1" smtClean="0">
                <a:solidFill>
                  <a:srgbClr val="0000FF"/>
                </a:solidFill>
                <a:latin typeface="Arial" pitchFamily="34" charset="0"/>
                <a:cs typeface="Arial" pitchFamily="34" charset="0"/>
              </a:rPr>
              <a:t>7(3) + y</a:t>
            </a:r>
            <a:endParaRPr lang="en-US" sz="2400" b="1">
              <a:solidFill>
                <a:srgbClr val="0000FF"/>
              </a:solidFill>
              <a:latin typeface="Arial" pitchFamily="34" charset="0"/>
              <a:cs typeface="Arial" pitchFamily="34" charset="0"/>
            </a:endParaRPr>
          </a:p>
        </p:txBody>
      </p:sp>
      <p:sp>
        <p:nvSpPr>
          <p:cNvPr id="10" name="TextBox 9"/>
          <p:cNvSpPr txBox="1"/>
          <p:nvPr/>
        </p:nvSpPr>
        <p:spPr>
          <a:xfrm>
            <a:off x="6400800" y="621035"/>
            <a:ext cx="1118106" cy="443291"/>
          </a:xfrm>
          <a:prstGeom prst="rect">
            <a:avLst/>
          </a:prstGeom>
          <a:noFill/>
        </p:spPr>
        <p:txBody>
          <a:bodyPr vert="horz" wrap="square" lIns="73243" tIns="36622" rIns="73243" bIns="36622" rtlCol="0">
            <a:spAutoFit/>
          </a:bodyPr>
          <a:lstStyle/>
          <a:p>
            <a:r>
              <a:rPr lang="en-US" sz="2400" b="1" smtClean="0">
                <a:solidFill>
                  <a:srgbClr val="0000FF"/>
                </a:solidFill>
                <a:latin typeface="Arial" pitchFamily="34" charset="0"/>
                <a:cs typeface="Arial" pitchFamily="34" charset="0"/>
              </a:rPr>
              <a:t>3f - 5</a:t>
            </a:r>
            <a:endParaRPr lang="en-US" sz="2400" b="1">
              <a:solidFill>
                <a:srgbClr val="0000FF"/>
              </a:solidFill>
              <a:latin typeface="Arial" pitchFamily="34" charset="0"/>
              <a:cs typeface="Arial" pitchFamily="34" charset="0"/>
            </a:endParaRPr>
          </a:p>
        </p:txBody>
      </p:sp>
      <p:sp>
        <p:nvSpPr>
          <p:cNvPr id="11" name="TextBox 10"/>
          <p:cNvSpPr txBox="1"/>
          <p:nvPr/>
        </p:nvSpPr>
        <p:spPr>
          <a:xfrm>
            <a:off x="3303271" y="603291"/>
            <a:ext cx="1649729" cy="443291"/>
          </a:xfrm>
          <a:prstGeom prst="rect">
            <a:avLst/>
          </a:prstGeom>
          <a:noFill/>
        </p:spPr>
        <p:txBody>
          <a:bodyPr vert="horz" wrap="square" lIns="73243" tIns="36622" rIns="73243" bIns="36622" rtlCol="0">
            <a:spAutoFit/>
          </a:bodyPr>
          <a:lstStyle/>
          <a:p>
            <a:r>
              <a:rPr lang="en-US" sz="2400" b="1" dirty="0" smtClean="0">
                <a:solidFill>
                  <a:srgbClr val="0000FF"/>
                </a:solidFill>
                <a:latin typeface="Arial" pitchFamily="34" charset="0"/>
                <a:cs typeface="Arial" pitchFamily="34" charset="0"/>
              </a:rPr>
              <a:t>6x - 4 = 8</a:t>
            </a:r>
            <a:endParaRPr lang="en-US" sz="2400" b="1" dirty="0">
              <a:solidFill>
                <a:srgbClr val="0000FF"/>
              </a:solidFill>
              <a:latin typeface="Arial" pitchFamily="34" charset="0"/>
              <a:cs typeface="Arial" pitchFamily="34" charset="0"/>
            </a:endParaRPr>
          </a:p>
        </p:txBody>
      </p:sp>
      <p:sp>
        <p:nvSpPr>
          <p:cNvPr id="12" name="TextBox 11"/>
          <p:cNvSpPr txBox="1"/>
          <p:nvPr/>
        </p:nvSpPr>
        <p:spPr>
          <a:xfrm>
            <a:off x="7086600" y="1073503"/>
            <a:ext cx="1641119" cy="443291"/>
          </a:xfrm>
          <a:prstGeom prst="rect">
            <a:avLst/>
          </a:prstGeom>
          <a:noFill/>
        </p:spPr>
        <p:txBody>
          <a:bodyPr vert="horz" wrap="square" lIns="73243" tIns="36622" rIns="73243" bIns="36622" rtlCol="0">
            <a:spAutoFit/>
          </a:bodyPr>
          <a:lstStyle/>
          <a:p>
            <a:r>
              <a:rPr lang="en-US" sz="2400" b="1" dirty="0" smtClean="0">
                <a:solidFill>
                  <a:srgbClr val="0000FF"/>
                </a:solidFill>
                <a:latin typeface="Arial" pitchFamily="34" charset="0"/>
                <a:cs typeface="Arial" pitchFamily="34" charset="0"/>
              </a:rPr>
              <a:t>x + 5 = 14</a:t>
            </a:r>
            <a:endParaRPr lang="en-US" sz="2400" b="1" dirty="0">
              <a:solidFill>
                <a:srgbClr val="0000FF"/>
              </a:solidFill>
              <a:latin typeface="Arial" pitchFamily="34" charset="0"/>
              <a:cs typeface="Arial" pitchFamily="34" charset="0"/>
            </a:endParaRPr>
          </a:p>
        </p:txBody>
      </p:sp>
      <p:sp>
        <p:nvSpPr>
          <p:cNvPr id="13" name="TextBox 12"/>
          <p:cNvSpPr txBox="1"/>
          <p:nvPr/>
        </p:nvSpPr>
        <p:spPr>
          <a:xfrm>
            <a:off x="6663690" y="1623563"/>
            <a:ext cx="1840230" cy="443291"/>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y - 3 = 9</a:t>
            </a:r>
            <a:endParaRPr lang="en-US" sz="2400" b="1">
              <a:solidFill>
                <a:srgbClr val="0000FF"/>
              </a:solidFill>
              <a:latin typeface="Arial" pitchFamily="34" charset="0"/>
              <a:cs typeface="Arial" pitchFamily="34" charset="0"/>
            </a:endParaRPr>
          </a:p>
        </p:txBody>
      </p:sp>
      <p:cxnSp>
        <p:nvCxnSpPr>
          <p:cNvPr id="14" name="Straight Connector 13"/>
          <p:cNvCxnSpPr/>
          <p:nvPr/>
        </p:nvCxnSpPr>
        <p:spPr>
          <a:xfrm>
            <a:off x="68580" y="2162798"/>
            <a:ext cx="9088222"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69081" y="1046887"/>
            <a:ext cx="2103119" cy="443291"/>
          </a:xfrm>
          <a:prstGeom prst="rect">
            <a:avLst/>
          </a:prstGeom>
          <a:noFill/>
        </p:spPr>
        <p:txBody>
          <a:bodyPr vert="horz" wrap="square" lIns="73243" tIns="36622" rIns="73243" bIns="36622" rtlCol="0">
            <a:spAutoFit/>
          </a:bodyPr>
          <a:lstStyle/>
          <a:p>
            <a:r>
              <a:rPr lang="en-US" sz="2400" b="1" dirty="0" smtClean="0">
                <a:solidFill>
                  <a:srgbClr val="0000FF"/>
                </a:solidFill>
                <a:latin typeface="Arial" pitchFamily="34" charset="0"/>
                <a:cs typeface="Arial" pitchFamily="34" charset="0"/>
              </a:rPr>
              <a:t>y + 5(2) = 20</a:t>
            </a:r>
            <a:endParaRPr lang="en-US" sz="2400" b="1" dirty="0">
              <a:solidFill>
                <a:srgbClr val="0000FF"/>
              </a:solidFill>
              <a:latin typeface="Arial" pitchFamily="34" charset="0"/>
              <a:cs typeface="Arial" pitchFamily="34" charset="0"/>
            </a:endParaRPr>
          </a:p>
        </p:txBody>
      </p:sp>
      <p:sp>
        <p:nvSpPr>
          <p:cNvPr id="16" name="TextBox 15"/>
          <p:cNvSpPr txBox="1"/>
          <p:nvPr/>
        </p:nvSpPr>
        <p:spPr>
          <a:xfrm>
            <a:off x="594360" y="1552587"/>
            <a:ext cx="1539240" cy="443291"/>
          </a:xfrm>
          <a:prstGeom prst="rect">
            <a:avLst/>
          </a:prstGeom>
          <a:noFill/>
        </p:spPr>
        <p:txBody>
          <a:bodyPr vert="horz" wrap="square" lIns="73243" tIns="36622" rIns="73243" bIns="36622" rtlCol="0">
            <a:spAutoFit/>
          </a:bodyPr>
          <a:lstStyle/>
          <a:p>
            <a:r>
              <a:rPr lang="en-US" sz="2400" b="1" dirty="0" smtClean="0">
                <a:solidFill>
                  <a:srgbClr val="0000FF"/>
                </a:solidFill>
                <a:latin typeface="Arial" pitchFamily="34" charset="0"/>
                <a:cs typeface="Arial" pitchFamily="34" charset="0"/>
              </a:rPr>
              <a:t>7h = 21</a:t>
            </a: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xmlns="" val="289965429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04446" y="588266"/>
            <a:ext cx="5892512"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46</a:t>
            </a:r>
            <a:endParaRPr lang="en-US" sz="2800" b="1">
              <a:solidFill>
                <a:srgbClr val="000000"/>
              </a:solidFill>
              <a:latin typeface="Arial" pitchFamily="34" charset="0"/>
              <a:cs typeface="Arial" pitchFamily="34" charset="0"/>
            </a:endParaRPr>
          </a:p>
        </p:txBody>
      </p:sp>
      <p:sp>
        <p:nvSpPr>
          <p:cNvPr id="3" name="TextBox 2"/>
          <p:cNvSpPr txBox="1"/>
          <p:nvPr/>
        </p:nvSpPr>
        <p:spPr>
          <a:xfrm>
            <a:off x="1371600" y="588266"/>
            <a:ext cx="7093634"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An equation must have an equal sign.</a:t>
            </a:r>
            <a:endParaRPr lang="en-US" sz="2800" b="1" dirty="0">
              <a:solidFill>
                <a:srgbClr val="000000"/>
              </a:solidFill>
              <a:latin typeface="Arial" pitchFamily="34" charset="0"/>
              <a:cs typeface="Arial" pitchFamily="34" charset="0"/>
            </a:endParaRPr>
          </a:p>
        </p:txBody>
      </p:sp>
      <p:pic>
        <p:nvPicPr>
          <p:cNvPr id="13" name="Picture 12"/>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97591"/>
            <a:ext cx="3108960" cy="44360"/>
          </a:xfrm>
          <a:prstGeom prst="rect">
            <a:avLst/>
          </a:prstGeom>
          <a:solidFill>
            <a:scrgbClr r="0" g="0" b="0">
              <a:alpha val="0"/>
            </a:scrgbClr>
          </a:solidFill>
        </p:spPr>
      </p:pic>
      <p:sp>
        <p:nvSpPr>
          <p:cNvPr id="14" name="TextBox 13"/>
          <p:cNvSpPr txBox="1"/>
          <p:nvPr/>
        </p:nvSpPr>
        <p:spPr>
          <a:xfrm>
            <a:off x="2686050" y="1284082"/>
            <a:ext cx="176022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True</a:t>
            </a:r>
            <a:endParaRPr lang="en-US" sz="2800" b="1" dirty="0">
              <a:solidFill>
                <a:srgbClr val="000000"/>
              </a:solidFill>
              <a:latin typeface="Arial" pitchFamily="34" charset="0"/>
              <a:cs typeface="Arial" pitchFamily="34" charset="0"/>
            </a:endParaRPr>
          </a:p>
        </p:txBody>
      </p:sp>
      <p:sp>
        <p:nvSpPr>
          <p:cNvPr id="15" name="TextBox 14"/>
          <p:cNvSpPr txBox="1"/>
          <p:nvPr/>
        </p:nvSpPr>
        <p:spPr>
          <a:xfrm>
            <a:off x="2708910" y="1857354"/>
            <a:ext cx="186309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False</a:t>
            </a:r>
            <a:endParaRPr lang="en-US" sz="2800" b="1" dirty="0">
              <a:solidFill>
                <a:srgbClr val="000000"/>
              </a:solidFill>
              <a:latin typeface="Arial" pitchFamily="34" charset="0"/>
              <a:cs typeface="Arial" pitchFamily="34" charset="0"/>
            </a:endParaRPr>
          </a:p>
        </p:txBody>
      </p:sp>
      <p:sp>
        <p:nvSpPr>
          <p:cNvPr id="16" name="TextBox 15"/>
          <p:cNvSpPr txBox="1"/>
          <p:nvPr/>
        </p:nvSpPr>
        <p:spPr>
          <a:xfrm>
            <a:off x="2015490" y="1261358"/>
            <a:ext cx="57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A</a:t>
            </a:r>
            <a:endParaRPr lang="en-US" sz="2800" b="1" dirty="0">
              <a:solidFill>
                <a:srgbClr val="000000"/>
              </a:solidFill>
              <a:latin typeface="Arial" pitchFamily="34" charset="0"/>
              <a:cs typeface="Arial" pitchFamily="34" charset="0"/>
            </a:endParaRPr>
          </a:p>
        </p:txBody>
      </p:sp>
      <p:sp>
        <p:nvSpPr>
          <p:cNvPr id="17" name="TextBox 16"/>
          <p:cNvSpPr txBox="1"/>
          <p:nvPr/>
        </p:nvSpPr>
        <p:spPr>
          <a:xfrm>
            <a:off x="2015490" y="1876926"/>
            <a:ext cx="57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B</a:t>
            </a:r>
            <a:endParaRPr lang="en-US" sz="2800" b="1" dirty="0">
              <a:solidFill>
                <a:srgbClr val="000000"/>
              </a:solidFill>
              <a:latin typeface="Arial" pitchFamily="34" charset="0"/>
              <a:cs typeface="Arial" pitchFamily="34" charset="0"/>
            </a:endParaRPr>
          </a:p>
        </p:txBody>
      </p:sp>
      <p:sp>
        <p:nvSpPr>
          <p:cNvPr id="18" name="Oval 17"/>
          <p:cNvSpPr/>
          <p:nvPr/>
        </p:nvSpPr>
        <p:spPr>
          <a:xfrm>
            <a:off x="1447800" y="1406957"/>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19" name="Oval 18"/>
          <p:cNvSpPr/>
          <p:nvPr/>
        </p:nvSpPr>
        <p:spPr>
          <a:xfrm>
            <a:off x="1447800" y="1986399"/>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31480176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9709" y="588266"/>
            <a:ext cx="6829771"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47</a:t>
            </a:r>
            <a:endParaRPr lang="en-US" sz="2800" b="1">
              <a:solidFill>
                <a:srgbClr val="000000"/>
              </a:solidFill>
              <a:latin typeface="Arial" pitchFamily="34" charset="0"/>
              <a:cs typeface="Arial" pitchFamily="34" charset="0"/>
            </a:endParaRPr>
          </a:p>
        </p:txBody>
      </p:sp>
      <p:sp>
        <p:nvSpPr>
          <p:cNvPr id="3" name="TextBox 2"/>
          <p:cNvSpPr txBox="1"/>
          <p:nvPr/>
        </p:nvSpPr>
        <p:spPr>
          <a:xfrm>
            <a:off x="1323629" y="588266"/>
            <a:ext cx="6829771" cy="935734"/>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An algebraic expression does not have an equal sign.</a:t>
            </a:r>
            <a:endParaRPr lang="en-US" sz="2800" b="1" dirty="0">
              <a:solidFill>
                <a:srgbClr val="000000"/>
              </a:solidFill>
              <a:latin typeface="Arial" pitchFamily="34" charset="0"/>
              <a:cs typeface="Arial" pitchFamily="34" charset="0"/>
            </a:endParaRPr>
          </a:p>
        </p:txBody>
      </p:sp>
      <p:pic>
        <p:nvPicPr>
          <p:cNvPr id="13" name="Picture 12"/>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79847"/>
            <a:ext cx="3108960" cy="44360"/>
          </a:xfrm>
          <a:prstGeom prst="rect">
            <a:avLst/>
          </a:prstGeom>
          <a:solidFill>
            <a:scrgbClr r="0" g="0" b="0">
              <a:alpha val="0"/>
            </a:scrgbClr>
          </a:solidFill>
        </p:spPr>
      </p:pic>
      <p:sp>
        <p:nvSpPr>
          <p:cNvPr id="14" name="TextBox 13"/>
          <p:cNvSpPr txBox="1"/>
          <p:nvPr/>
        </p:nvSpPr>
        <p:spPr>
          <a:xfrm>
            <a:off x="2686050" y="1569310"/>
            <a:ext cx="176022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True</a:t>
            </a:r>
            <a:endParaRPr lang="en-US" sz="2800" b="1" dirty="0">
              <a:solidFill>
                <a:srgbClr val="000000"/>
              </a:solidFill>
              <a:latin typeface="Arial" pitchFamily="34" charset="0"/>
              <a:cs typeface="Arial" pitchFamily="34" charset="0"/>
            </a:endParaRPr>
          </a:p>
        </p:txBody>
      </p:sp>
      <p:sp>
        <p:nvSpPr>
          <p:cNvPr id="15" name="TextBox 14"/>
          <p:cNvSpPr txBox="1"/>
          <p:nvPr/>
        </p:nvSpPr>
        <p:spPr>
          <a:xfrm>
            <a:off x="2708910" y="2142582"/>
            <a:ext cx="186309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False</a:t>
            </a:r>
            <a:endParaRPr lang="en-US" sz="2800" b="1" dirty="0">
              <a:solidFill>
                <a:srgbClr val="000000"/>
              </a:solidFill>
              <a:latin typeface="Arial" pitchFamily="34" charset="0"/>
              <a:cs typeface="Arial" pitchFamily="34" charset="0"/>
            </a:endParaRPr>
          </a:p>
        </p:txBody>
      </p:sp>
      <p:sp>
        <p:nvSpPr>
          <p:cNvPr id="16" name="TextBox 15"/>
          <p:cNvSpPr txBox="1"/>
          <p:nvPr/>
        </p:nvSpPr>
        <p:spPr>
          <a:xfrm>
            <a:off x="2015490" y="1546586"/>
            <a:ext cx="57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A</a:t>
            </a:r>
            <a:endParaRPr lang="en-US" sz="2800" b="1" dirty="0">
              <a:solidFill>
                <a:srgbClr val="000000"/>
              </a:solidFill>
              <a:latin typeface="Arial" pitchFamily="34" charset="0"/>
              <a:cs typeface="Arial" pitchFamily="34" charset="0"/>
            </a:endParaRPr>
          </a:p>
        </p:txBody>
      </p:sp>
      <p:sp>
        <p:nvSpPr>
          <p:cNvPr id="17" name="TextBox 16"/>
          <p:cNvSpPr txBox="1"/>
          <p:nvPr/>
        </p:nvSpPr>
        <p:spPr>
          <a:xfrm>
            <a:off x="2015490" y="2162154"/>
            <a:ext cx="57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B</a:t>
            </a:r>
            <a:endParaRPr lang="en-US" sz="2800" b="1" dirty="0">
              <a:solidFill>
                <a:srgbClr val="000000"/>
              </a:solidFill>
              <a:latin typeface="Arial" pitchFamily="34" charset="0"/>
              <a:cs typeface="Arial" pitchFamily="34" charset="0"/>
            </a:endParaRPr>
          </a:p>
        </p:txBody>
      </p:sp>
      <p:sp>
        <p:nvSpPr>
          <p:cNvPr id="18" name="Oval 17"/>
          <p:cNvSpPr/>
          <p:nvPr/>
        </p:nvSpPr>
        <p:spPr>
          <a:xfrm>
            <a:off x="1524000" y="1692185"/>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19" name="Oval 18"/>
          <p:cNvSpPr/>
          <p:nvPr/>
        </p:nvSpPr>
        <p:spPr>
          <a:xfrm>
            <a:off x="1524000" y="2271627"/>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205277409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24469" y="609600"/>
            <a:ext cx="5549612"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48</a:t>
            </a:r>
            <a:endParaRPr lang="en-US" sz="2800" b="1">
              <a:solidFill>
                <a:srgbClr val="000000"/>
              </a:solidFill>
              <a:latin typeface="Arial" pitchFamily="34" charset="0"/>
              <a:cs typeface="Arial" pitchFamily="34" charset="0"/>
            </a:endParaRPr>
          </a:p>
        </p:txBody>
      </p:sp>
      <p:sp>
        <p:nvSpPr>
          <p:cNvPr id="3" name="TextBox 2"/>
          <p:cNvSpPr txBox="1"/>
          <p:nvPr/>
        </p:nvSpPr>
        <p:spPr>
          <a:xfrm>
            <a:off x="1155989" y="609600"/>
            <a:ext cx="6540211"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Identify the algebraic expression(s)</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1648549" y="1434689"/>
            <a:ext cx="2043341"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2380069" y="1434689"/>
            <a:ext cx="2043341"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3x + 1</a:t>
            </a:r>
            <a:endParaRPr lang="en-US" sz="2800" b="1">
              <a:solidFill>
                <a:srgbClr val="000000"/>
              </a:solidFill>
              <a:latin typeface="Arial" pitchFamily="34" charset="0"/>
              <a:cs typeface="Arial" pitchFamily="34" charset="0"/>
            </a:endParaRPr>
          </a:p>
        </p:txBody>
      </p:sp>
      <p:sp>
        <p:nvSpPr>
          <p:cNvPr id="6" name="TextBox 5"/>
          <p:cNvSpPr txBox="1"/>
          <p:nvPr/>
        </p:nvSpPr>
        <p:spPr>
          <a:xfrm>
            <a:off x="1633576" y="1931517"/>
            <a:ext cx="2435504"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2365096" y="1931517"/>
            <a:ext cx="2435504"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4x - 2 = 6</a:t>
            </a:r>
            <a:endParaRPr lang="en-US" sz="2800" b="1">
              <a:solidFill>
                <a:srgbClr val="000000"/>
              </a:solidFill>
              <a:latin typeface="Arial" pitchFamily="34" charset="0"/>
              <a:cs typeface="Arial" pitchFamily="34" charset="0"/>
            </a:endParaRPr>
          </a:p>
        </p:txBody>
      </p:sp>
      <p:sp>
        <p:nvSpPr>
          <p:cNvPr id="8" name="TextBox 7"/>
          <p:cNvSpPr txBox="1"/>
          <p:nvPr/>
        </p:nvSpPr>
        <p:spPr>
          <a:xfrm>
            <a:off x="1648549" y="2392857"/>
            <a:ext cx="1586141"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2380069" y="2392857"/>
            <a:ext cx="1586141"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6y</a:t>
            </a:r>
            <a:endParaRPr lang="en-US" sz="2800" b="1">
              <a:solidFill>
                <a:srgbClr val="000000"/>
              </a:solidFill>
              <a:latin typeface="Arial" pitchFamily="34" charset="0"/>
              <a:cs typeface="Arial" pitchFamily="34" charset="0"/>
            </a:endParaRPr>
          </a:p>
        </p:txBody>
      </p:sp>
      <p:sp>
        <p:nvSpPr>
          <p:cNvPr id="10" name="TextBox 9"/>
          <p:cNvSpPr txBox="1"/>
          <p:nvPr/>
        </p:nvSpPr>
        <p:spPr>
          <a:xfrm>
            <a:off x="1646263" y="2863069"/>
            <a:ext cx="1839887"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2377783" y="2863069"/>
            <a:ext cx="1839887"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x - 3</a:t>
            </a:r>
            <a:endParaRPr lang="en-US" sz="2800" b="1">
              <a:solidFill>
                <a:srgbClr val="000000"/>
              </a:solidFill>
              <a:latin typeface="Arial" pitchFamily="34" charset="0"/>
              <a:cs typeface="Arial" pitchFamily="34" charset="0"/>
            </a:endParaRPr>
          </a:p>
        </p:txBody>
      </p:sp>
      <p:sp>
        <p:nvSpPr>
          <p:cNvPr id="12" name="TextBox 11"/>
          <p:cNvSpPr txBox="1"/>
          <p:nvPr/>
        </p:nvSpPr>
        <p:spPr>
          <a:xfrm>
            <a:off x="1644777" y="3439745"/>
            <a:ext cx="2344293"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E</a:t>
            </a:r>
            <a:endParaRPr lang="en-US" sz="2800" b="1">
              <a:solidFill>
                <a:srgbClr val="000000"/>
              </a:solidFill>
              <a:latin typeface="Arial" pitchFamily="34" charset="0"/>
              <a:cs typeface="Arial" pitchFamily="34" charset="0"/>
            </a:endParaRPr>
          </a:p>
        </p:txBody>
      </p:sp>
      <p:sp>
        <p:nvSpPr>
          <p:cNvPr id="13" name="TextBox 12"/>
          <p:cNvSpPr txBox="1"/>
          <p:nvPr/>
        </p:nvSpPr>
        <p:spPr>
          <a:xfrm>
            <a:off x="2376297" y="3439745"/>
            <a:ext cx="2344293"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x + 1 = 9</a:t>
            </a:r>
          </a:p>
        </p:txBody>
      </p:sp>
      <p:pic>
        <p:nvPicPr>
          <p:cNvPr id="21" name="Picture 2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79847"/>
            <a:ext cx="3108960" cy="44360"/>
          </a:xfrm>
          <a:prstGeom prst="rect">
            <a:avLst/>
          </a:prstGeom>
          <a:solidFill>
            <a:scrgbClr r="0" g="0" b="0">
              <a:alpha val="0"/>
            </a:scrgbClr>
          </a:solidFill>
        </p:spPr>
      </p:pic>
      <p:sp>
        <p:nvSpPr>
          <p:cNvPr id="22" name="Oval 21"/>
          <p:cNvSpPr/>
          <p:nvPr/>
        </p:nvSpPr>
        <p:spPr>
          <a:xfrm>
            <a:off x="1219200" y="1542757"/>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19200" y="1999957"/>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4" name="Oval 23"/>
          <p:cNvSpPr/>
          <p:nvPr/>
        </p:nvSpPr>
        <p:spPr>
          <a:xfrm>
            <a:off x="1219200" y="2486465"/>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5" name="Oval 24"/>
          <p:cNvSpPr/>
          <p:nvPr/>
        </p:nvSpPr>
        <p:spPr>
          <a:xfrm>
            <a:off x="1219200" y="2961249"/>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6" name="Oval 25"/>
          <p:cNvSpPr/>
          <p:nvPr/>
        </p:nvSpPr>
        <p:spPr>
          <a:xfrm>
            <a:off x="1219200" y="35356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109824845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57200" y="586697"/>
            <a:ext cx="3972272"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49</a:t>
            </a:r>
            <a:endParaRPr lang="en-US" sz="2800" b="1">
              <a:solidFill>
                <a:srgbClr val="000000"/>
              </a:solidFill>
              <a:latin typeface="Arial" pitchFamily="34" charset="0"/>
              <a:cs typeface="Arial" pitchFamily="34" charset="0"/>
            </a:endParaRPr>
          </a:p>
        </p:txBody>
      </p:sp>
      <p:sp>
        <p:nvSpPr>
          <p:cNvPr id="3" name="TextBox 2"/>
          <p:cNvSpPr txBox="1"/>
          <p:nvPr/>
        </p:nvSpPr>
        <p:spPr>
          <a:xfrm>
            <a:off x="1188720" y="586697"/>
            <a:ext cx="4678680" cy="504846"/>
          </a:xfrm>
          <a:prstGeom prst="rect">
            <a:avLst/>
          </a:prstGeom>
          <a:noFill/>
        </p:spPr>
        <p:txBody>
          <a:bodyPr vert="horz" wrap="square" lIns="73243" tIns="36622" rIns="73243" bIns="36622" rtlCol="0">
            <a:spAutoFit/>
          </a:bodyPr>
          <a:lstStyle/>
          <a:p>
            <a:r>
              <a:rPr lang="en-US" sz="2800" b="1" smtClean="0">
                <a:solidFill>
                  <a:srgbClr val="000000"/>
                </a:solidFill>
                <a:latin typeface="Arial" pitchFamily="34" charset="0"/>
                <a:cs typeface="Arial" pitchFamily="34" charset="0"/>
              </a:rPr>
              <a:t>Identify the equation(s)</a:t>
            </a:r>
            <a:endParaRPr lang="en-US" sz="2800" b="1">
              <a:solidFill>
                <a:srgbClr val="000000"/>
              </a:solidFill>
              <a:latin typeface="Arial" pitchFamily="34" charset="0"/>
              <a:cs typeface="Arial" pitchFamily="34" charset="0"/>
            </a:endParaRPr>
          </a:p>
        </p:txBody>
      </p:sp>
      <p:sp>
        <p:nvSpPr>
          <p:cNvPr id="4" name="TextBox 3"/>
          <p:cNvSpPr txBox="1"/>
          <p:nvPr/>
        </p:nvSpPr>
        <p:spPr>
          <a:xfrm>
            <a:off x="1634261" y="1358554"/>
            <a:ext cx="2297659"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2365781" y="1358554"/>
            <a:ext cx="2297659"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x - 5 = 1</a:t>
            </a:r>
            <a:endParaRPr lang="en-US" sz="2800" b="1">
              <a:solidFill>
                <a:srgbClr val="000000"/>
              </a:solidFill>
              <a:latin typeface="Arial" pitchFamily="34" charset="0"/>
              <a:cs typeface="Arial" pitchFamily="34" charset="0"/>
            </a:endParaRPr>
          </a:p>
        </p:txBody>
      </p:sp>
      <p:sp>
        <p:nvSpPr>
          <p:cNvPr id="6" name="TextBox 5"/>
          <p:cNvSpPr txBox="1"/>
          <p:nvPr/>
        </p:nvSpPr>
        <p:spPr>
          <a:xfrm>
            <a:off x="1625689" y="1864254"/>
            <a:ext cx="2043341"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2357209" y="1864254"/>
            <a:ext cx="2043341"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2x = 4</a:t>
            </a:r>
            <a:endParaRPr lang="en-US" sz="2800" b="1">
              <a:solidFill>
                <a:srgbClr val="000000"/>
              </a:solidFill>
              <a:latin typeface="Arial" pitchFamily="34" charset="0"/>
              <a:cs typeface="Arial" pitchFamily="34" charset="0"/>
            </a:endParaRPr>
          </a:p>
        </p:txBody>
      </p:sp>
      <p:sp>
        <p:nvSpPr>
          <p:cNvPr id="8" name="TextBox 7"/>
          <p:cNvSpPr txBox="1"/>
          <p:nvPr/>
        </p:nvSpPr>
        <p:spPr>
          <a:xfrm>
            <a:off x="1600200" y="2369955"/>
            <a:ext cx="181737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C</a:t>
            </a:r>
          </a:p>
        </p:txBody>
      </p:sp>
      <p:sp>
        <p:nvSpPr>
          <p:cNvPr id="9" name="TextBox 8"/>
          <p:cNvSpPr txBox="1"/>
          <p:nvPr/>
        </p:nvSpPr>
        <p:spPr>
          <a:xfrm>
            <a:off x="2331720" y="2369954"/>
            <a:ext cx="181737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x - 8</a:t>
            </a:r>
            <a:endParaRPr lang="en-US" sz="2800" b="1">
              <a:solidFill>
                <a:srgbClr val="000000"/>
              </a:solidFill>
              <a:latin typeface="Arial" pitchFamily="34" charset="0"/>
              <a:cs typeface="Arial" pitchFamily="34" charset="0"/>
            </a:endParaRPr>
          </a:p>
        </p:txBody>
      </p:sp>
      <p:sp>
        <p:nvSpPr>
          <p:cNvPr id="10" name="TextBox 9"/>
          <p:cNvSpPr txBox="1"/>
          <p:nvPr/>
        </p:nvSpPr>
        <p:spPr>
          <a:xfrm>
            <a:off x="1602829" y="2875654"/>
            <a:ext cx="2066201"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2334349" y="2875654"/>
            <a:ext cx="2066201"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5x + 3</a:t>
            </a:r>
            <a:endParaRPr lang="en-US" sz="2800" b="1">
              <a:solidFill>
                <a:srgbClr val="000000"/>
              </a:solidFill>
              <a:latin typeface="Arial" pitchFamily="34" charset="0"/>
              <a:cs typeface="Arial" pitchFamily="34" charset="0"/>
            </a:endParaRPr>
          </a:p>
        </p:txBody>
      </p:sp>
      <p:sp>
        <p:nvSpPr>
          <p:cNvPr id="12" name="TextBox 11"/>
          <p:cNvSpPr txBox="1"/>
          <p:nvPr/>
        </p:nvSpPr>
        <p:spPr>
          <a:xfrm>
            <a:off x="1625689" y="3381354"/>
            <a:ext cx="1883321"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E</a:t>
            </a:r>
            <a:endParaRPr lang="en-US" sz="2800" b="1">
              <a:solidFill>
                <a:srgbClr val="000000"/>
              </a:solidFill>
              <a:latin typeface="Arial" pitchFamily="34" charset="0"/>
              <a:cs typeface="Arial" pitchFamily="34" charset="0"/>
            </a:endParaRPr>
          </a:p>
        </p:txBody>
      </p:sp>
      <p:sp>
        <p:nvSpPr>
          <p:cNvPr id="13" name="TextBox 12"/>
          <p:cNvSpPr txBox="1"/>
          <p:nvPr/>
        </p:nvSpPr>
        <p:spPr>
          <a:xfrm>
            <a:off x="2357209" y="3381354"/>
            <a:ext cx="1883321"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y = 2</a:t>
            </a:r>
            <a:endParaRPr lang="en-US" sz="2800" b="1">
              <a:solidFill>
                <a:srgbClr val="000000"/>
              </a:solidFill>
              <a:latin typeface="Arial" pitchFamily="34" charset="0"/>
              <a:cs typeface="Arial" pitchFamily="34" charset="0"/>
            </a:endParaRPr>
          </a:p>
        </p:txBody>
      </p:sp>
      <p:pic>
        <p:nvPicPr>
          <p:cNvPr id="21" name="Picture 2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79847"/>
            <a:ext cx="3108960" cy="44360"/>
          </a:xfrm>
          <a:prstGeom prst="rect">
            <a:avLst/>
          </a:prstGeom>
          <a:solidFill>
            <a:scrgbClr r="0" g="0" b="0">
              <a:alpha val="0"/>
            </a:scrgbClr>
          </a:solidFill>
        </p:spPr>
      </p:pic>
      <p:sp>
        <p:nvSpPr>
          <p:cNvPr id="22" name="Oval 21"/>
          <p:cNvSpPr/>
          <p:nvPr/>
        </p:nvSpPr>
        <p:spPr>
          <a:xfrm>
            <a:off x="1219200" y="1494692"/>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19200" y="1951892"/>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4" name="Oval 23"/>
          <p:cNvSpPr/>
          <p:nvPr/>
        </p:nvSpPr>
        <p:spPr>
          <a:xfrm>
            <a:off x="1219200" y="24384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5" name="Oval 24"/>
          <p:cNvSpPr/>
          <p:nvPr/>
        </p:nvSpPr>
        <p:spPr>
          <a:xfrm>
            <a:off x="1219200" y="291318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6" name="Oval 25"/>
          <p:cNvSpPr/>
          <p:nvPr/>
        </p:nvSpPr>
        <p:spPr>
          <a:xfrm>
            <a:off x="1219200" y="3487615"/>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1591938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96764" y="614579"/>
            <a:ext cx="6596516"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3</a:t>
            </a:r>
          </a:p>
        </p:txBody>
      </p:sp>
      <p:sp>
        <p:nvSpPr>
          <p:cNvPr id="3" name="TextBox 2"/>
          <p:cNvSpPr txBox="1"/>
          <p:nvPr/>
        </p:nvSpPr>
        <p:spPr>
          <a:xfrm>
            <a:off x="1328284" y="614579"/>
            <a:ext cx="6596516" cy="1366621"/>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What is the base in this expression? </a:t>
            </a:r>
          </a:p>
          <a:p>
            <a:endParaRPr lang="en-US" sz="2800" b="1">
              <a:solidFill>
                <a:srgbClr val="000000"/>
              </a:solidFill>
              <a:latin typeface="Arial" pitchFamily="34" charset="0"/>
              <a:cs typeface="Arial" pitchFamily="34" charset="0"/>
            </a:endParaRPr>
          </a:p>
          <a:p>
            <a:r>
              <a:rPr lang="en-US" sz="2800" b="1">
                <a:solidFill>
                  <a:srgbClr val="000000"/>
                </a:solidFill>
                <a:latin typeface="Arial" pitchFamily="34" charset="0"/>
                <a:cs typeface="Arial" pitchFamily="34" charset="0"/>
              </a:rPr>
              <a:t>7</a:t>
            </a:r>
            <a:r>
              <a:rPr lang="en-US" sz="2800" b="1" baseline="70000">
                <a:solidFill>
                  <a:srgbClr val="000000"/>
                </a:solidFill>
                <a:latin typeface="Arial" pitchFamily="34" charset="0"/>
                <a:cs typeface="Arial" pitchFamily="34" charset="0"/>
              </a:rPr>
              <a:t>3</a:t>
            </a: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160" y="79847"/>
            <a:ext cx="3657600" cy="44360"/>
          </a:xfrm>
          <a:prstGeom prst="rect">
            <a:avLst/>
          </a:prstGeom>
          <a:solidFill>
            <a:scrgbClr r="0" g="0" b="0">
              <a:alpha val="0"/>
            </a:scrgbClr>
          </a:solidFill>
        </p:spPr>
      </p:pic>
    </p:spTree>
    <p:extLst>
      <p:ext uri="{BB962C8B-B14F-4D97-AF65-F5344CB8AC3E}">
        <p14:creationId xmlns:p14="http://schemas.microsoft.com/office/powerpoint/2010/main" xmlns="" val="249404631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24469" y="609600"/>
            <a:ext cx="5549612"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50</a:t>
            </a:r>
            <a:endParaRPr lang="en-US" sz="2800" b="1">
              <a:solidFill>
                <a:srgbClr val="000000"/>
              </a:solidFill>
              <a:latin typeface="Arial" pitchFamily="34" charset="0"/>
              <a:cs typeface="Arial" pitchFamily="34" charset="0"/>
            </a:endParaRPr>
          </a:p>
        </p:txBody>
      </p:sp>
      <p:sp>
        <p:nvSpPr>
          <p:cNvPr id="3" name="TextBox 2"/>
          <p:cNvSpPr txBox="1"/>
          <p:nvPr/>
        </p:nvSpPr>
        <p:spPr>
          <a:xfrm>
            <a:off x="1155989" y="609600"/>
            <a:ext cx="6159211"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Identify the algebraic expression(s)</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1572349" y="1425817"/>
            <a:ext cx="2043341"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2303869" y="1425817"/>
            <a:ext cx="2043341"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4x = 1</a:t>
            </a:r>
            <a:endParaRPr lang="en-US" sz="2800" b="1">
              <a:solidFill>
                <a:srgbClr val="000000"/>
              </a:solidFill>
              <a:latin typeface="Arial" pitchFamily="34" charset="0"/>
              <a:cs typeface="Arial" pitchFamily="34" charset="0"/>
            </a:endParaRPr>
          </a:p>
        </p:txBody>
      </p:sp>
      <p:sp>
        <p:nvSpPr>
          <p:cNvPr id="6" name="TextBox 5"/>
          <p:cNvSpPr txBox="1"/>
          <p:nvPr/>
        </p:nvSpPr>
        <p:spPr>
          <a:xfrm>
            <a:off x="1604353" y="1869413"/>
            <a:ext cx="1885607"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2335873" y="1869413"/>
            <a:ext cx="1885607"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x = 4</a:t>
            </a:r>
            <a:endParaRPr lang="en-US" sz="2800" b="1">
              <a:solidFill>
                <a:srgbClr val="000000"/>
              </a:solidFill>
              <a:latin typeface="Arial" pitchFamily="34" charset="0"/>
              <a:cs typeface="Arial" pitchFamily="34" charset="0"/>
            </a:endParaRPr>
          </a:p>
        </p:txBody>
      </p:sp>
      <p:sp>
        <p:nvSpPr>
          <p:cNvPr id="8" name="TextBox 7"/>
          <p:cNvSpPr txBox="1"/>
          <p:nvPr/>
        </p:nvSpPr>
        <p:spPr>
          <a:xfrm>
            <a:off x="1603896" y="2375113"/>
            <a:ext cx="2388984"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2335416" y="2375113"/>
            <a:ext cx="2388984"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sym typeface="Symbol"/>
              </a:rPr>
              <a:t></a:t>
            </a:r>
            <a:r>
              <a:rPr lang="en-US" sz="2800" b="1" dirty="0" smtClean="0">
                <a:solidFill>
                  <a:srgbClr val="000000"/>
                </a:solidFill>
                <a:latin typeface="Arial" pitchFamily="34" charset="0"/>
                <a:cs typeface="Arial" pitchFamily="34" charset="0"/>
              </a:rPr>
              <a:t>x - 8 = 9</a:t>
            </a:r>
            <a:endParaRPr lang="en-US" sz="2800" b="1" dirty="0">
              <a:solidFill>
                <a:srgbClr val="000000"/>
              </a:solidFill>
              <a:latin typeface="Arial" pitchFamily="34" charset="0"/>
              <a:cs typeface="Arial" pitchFamily="34" charset="0"/>
            </a:endParaRPr>
          </a:p>
        </p:txBody>
      </p:sp>
      <p:sp>
        <p:nvSpPr>
          <p:cNvPr id="10" name="TextBox 9"/>
          <p:cNvSpPr txBox="1"/>
          <p:nvPr/>
        </p:nvSpPr>
        <p:spPr>
          <a:xfrm>
            <a:off x="1606639" y="2871941"/>
            <a:ext cx="1929041"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2338159" y="2871941"/>
            <a:ext cx="1929041"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x - 1 </a:t>
            </a:r>
            <a:endParaRPr lang="en-US" sz="2800" b="1">
              <a:solidFill>
                <a:srgbClr val="000000"/>
              </a:solidFill>
              <a:latin typeface="Arial" pitchFamily="34" charset="0"/>
              <a:cs typeface="Arial" pitchFamily="34" charset="0"/>
            </a:endParaRPr>
          </a:p>
        </p:txBody>
      </p:sp>
      <p:sp>
        <p:nvSpPr>
          <p:cNvPr id="12" name="TextBox 11"/>
          <p:cNvSpPr txBox="1"/>
          <p:nvPr/>
        </p:nvSpPr>
        <p:spPr>
          <a:xfrm>
            <a:off x="1640929" y="3359897"/>
            <a:ext cx="1974761"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E</a:t>
            </a:r>
            <a:endParaRPr lang="en-US" sz="2800" b="1">
              <a:solidFill>
                <a:srgbClr val="000000"/>
              </a:solidFill>
              <a:latin typeface="Arial" pitchFamily="34" charset="0"/>
              <a:cs typeface="Arial" pitchFamily="34" charset="0"/>
            </a:endParaRPr>
          </a:p>
        </p:txBody>
      </p:sp>
      <p:sp>
        <p:nvSpPr>
          <p:cNvPr id="13" name="TextBox 12"/>
          <p:cNvSpPr txBox="1"/>
          <p:nvPr/>
        </p:nvSpPr>
        <p:spPr>
          <a:xfrm>
            <a:off x="2372449" y="3359897"/>
            <a:ext cx="1974761"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sym typeface="Symbol"/>
              </a:rPr>
              <a:t></a:t>
            </a:r>
            <a:r>
              <a:rPr lang="en-US" sz="2800" b="1" dirty="0" smtClean="0">
                <a:solidFill>
                  <a:srgbClr val="000000"/>
                </a:solidFill>
                <a:latin typeface="Arial" pitchFamily="34" charset="0"/>
                <a:cs typeface="Arial" pitchFamily="34" charset="0"/>
              </a:rPr>
              <a:t>y + 2</a:t>
            </a:r>
            <a:endParaRPr lang="en-US" sz="2800" b="1" dirty="0">
              <a:solidFill>
                <a:srgbClr val="000000"/>
              </a:solidFill>
              <a:latin typeface="Arial" pitchFamily="34" charset="0"/>
              <a:cs typeface="Arial" pitchFamily="34" charset="0"/>
            </a:endParaRPr>
          </a:p>
        </p:txBody>
      </p:sp>
      <p:pic>
        <p:nvPicPr>
          <p:cNvPr id="23" name="Picture 22"/>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79847"/>
            <a:ext cx="3108960" cy="44360"/>
          </a:xfrm>
          <a:prstGeom prst="rect">
            <a:avLst/>
          </a:prstGeom>
          <a:solidFill>
            <a:scrgbClr r="0" g="0" b="0">
              <a:alpha val="0"/>
            </a:scrgbClr>
          </a:solidFill>
        </p:spPr>
      </p:pic>
      <p:sp>
        <p:nvSpPr>
          <p:cNvPr id="24" name="Oval 23"/>
          <p:cNvSpPr/>
          <p:nvPr/>
        </p:nvSpPr>
        <p:spPr>
          <a:xfrm>
            <a:off x="1219200" y="15240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5" name="Oval 24"/>
          <p:cNvSpPr/>
          <p:nvPr/>
        </p:nvSpPr>
        <p:spPr>
          <a:xfrm>
            <a:off x="1219200" y="19812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6" name="Oval 25"/>
          <p:cNvSpPr/>
          <p:nvPr/>
        </p:nvSpPr>
        <p:spPr>
          <a:xfrm>
            <a:off x="1219200" y="2467708"/>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7" name="Oval 26"/>
          <p:cNvSpPr/>
          <p:nvPr/>
        </p:nvSpPr>
        <p:spPr>
          <a:xfrm>
            <a:off x="1219200" y="2942492"/>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8" name="Oval 27"/>
          <p:cNvSpPr/>
          <p:nvPr/>
        </p:nvSpPr>
        <p:spPr>
          <a:xfrm>
            <a:off x="1219200" y="3516923"/>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25837037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017270" y="1600200"/>
            <a:ext cx="7109460" cy="1551287"/>
          </a:xfrm>
          <a:prstGeom prst="rect">
            <a:avLst/>
          </a:prstGeom>
          <a:noFill/>
        </p:spPr>
        <p:txBody>
          <a:bodyPr vert="horz" lIns="73243" tIns="36622" rIns="73243" bIns="36622" rtlCol="0">
            <a:spAutoFit/>
          </a:bodyPr>
          <a:lstStyle/>
          <a:p>
            <a:pPr algn="ctr"/>
            <a:r>
              <a:rPr lang="en-US" sz="4800" b="1" dirty="0">
                <a:solidFill>
                  <a:srgbClr val="0000FF"/>
                </a:solidFill>
                <a:latin typeface="Arial" pitchFamily="34" charset="0"/>
                <a:cs typeface="Arial" pitchFamily="34" charset="0"/>
              </a:rPr>
              <a:t>Translating Between Words and Expressions</a:t>
            </a:r>
          </a:p>
        </p:txBody>
      </p:sp>
      <p:grpSp>
        <p:nvGrpSpPr>
          <p:cNvPr id="4" name="Group 3"/>
          <p:cNvGrpSpPr/>
          <p:nvPr/>
        </p:nvGrpSpPr>
        <p:grpSpPr>
          <a:xfrm>
            <a:off x="6400800" y="3453044"/>
            <a:ext cx="1295400" cy="890356"/>
            <a:chOff x="6400800" y="3453044"/>
            <a:chExt cx="1295400" cy="890356"/>
          </a:xfrm>
        </p:grpSpPr>
        <p:sp>
          <p:nvSpPr>
            <p:cNvPr id="5" name="TextBox 4">
              <a:hlinkClick r:id="rId2" action="ppaction://hlinksldjump"/>
            </p:cNvPr>
            <p:cNvSpPr txBox="1"/>
            <p:nvPr/>
          </p:nvSpPr>
          <p:spPr>
            <a:xfrm>
              <a:off x="6400800" y="3453044"/>
              <a:ext cx="1295400" cy="814156"/>
            </a:xfrm>
            <a:prstGeom prst="rect">
              <a:avLst/>
            </a:prstGeom>
            <a:noFill/>
          </p:spPr>
          <p:txBody>
            <a:bodyPr vert="horz" wrap="square" lIns="74761" tIns="37381" rIns="74761" bIns="37381" rtlCol="0">
              <a:spAutoFit/>
            </a:bodyPr>
            <a:lstStyle/>
            <a:p>
              <a:r>
                <a:rPr lang="en-US" sz="1600" b="1" i="1" dirty="0" smtClean="0">
                  <a:solidFill>
                    <a:srgbClr val="0000FF"/>
                  </a:solidFill>
                  <a:latin typeface="Arial" pitchFamily="34" charset="0"/>
                  <a:cs typeface="Arial" pitchFamily="34" charset="0"/>
                </a:rPr>
                <a:t>Return to Table of Contents</a:t>
              </a:r>
              <a:endParaRPr lang="en-US" sz="1600" b="1" i="1" dirty="0">
                <a:solidFill>
                  <a:srgbClr val="0000FF"/>
                </a:solidFill>
                <a:latin typeface="Arial" pitchFamily="34" charset="0"/>
                <a:cs typeface="Arial" pitchFamily="34" charset="0"/>
              </a:endParaRPr>
            </a:p>
          </p:txBody>
        </p:sp>
        <p:sp>
          <p:nvSpPr>
            <p:cNvPr id="6" name="Rectangle 5"/>
            <p:cNvSpPr/>
            <p:nvPr/>
          </p:nvSpPr>
          <p:spPr>
            <a:xfrm>
              <a:off x="6400800" y="3453044"/>
              <a:ext cx="1295400" cy="8903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158158803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extBox 6"/>
          <p:cNvSpPr txBox="1"/>
          <p:nvPr/>
        </p:nvSpPr>
        <p:spPr>
          <a:xfrm>
            <a:off x="2473681" y="381000"/>
            <a:ext cx="4155719" cy="812623"/>
          </a:xfrm>
          <a:prstGeom prst="rect">
            <a:avLst/>
          </a:prstGeom>
          <a:noFill/>
        </p:spPr>
        <p:txBody>
          <a:bodyPr vert="horz" lIns="73243" tIns="36622" rIns="73243" bIns="36622" rtlCol="0">
            <a:spAutoFit/>
          </a:bodyPr>
          <a:lstStyle/>
          <a:p>
            <a:pPr algn="ctr"/>
            <a:r>
              <a:rPr lang="en-US" sz="2400" b="1" dirty="0" smtClean="0">
                <a:solidFill>
                  <a:srgbClr val="0000FF"/>
                </a:solidFill>
                <a:latin typeface="Arial" pitchFamily="34" charset="0"/>
                <a:cs typeface="Arial" pitchFamily="34" charset="0"/>
              </a:rPr>
              <a:t>List words that indicate</a:t>
            </a:r>
          </a:p>
          <a:p>
            <a:pPr algn="ctr"/>
            <a:r>
              <a:rPr lang="en-US" sz="2400" b="1" dirty="0" smtClean="0">
                <a:solidFill>
                  <a:srgbClr val="FF0000"/>
                </a:solidFill>
                <a:latin typeface="Arial" pitchFamily="34" charset="0"/>
                <a:cs typeface="Arial" pitchFamily="34" charset="0"/>
              </a:rPr>
              <a:t>addition</a:t>
            </a:r>
            <a:endParaRPr lang="en-US" sz="2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xmlns="" val="196978653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extBox 6"/>
          <p:cNvSpPr txBox="1"/>
          <p:nvPr/>
        </p:nvSpPr>
        <p:spPr>
          <a:xfrm>
            <a:off x="1848841" y="330377"/>
            <a:ext cx="5390159" cy="812623"/>
          </a:xfrm>
          <a:prstGeom prst="rect">
            <a:avLst/>
          </a:prstGeom>
          <a:noFill/>
        </p:spPr>
        <p:txBody>
          <a:bodyPr vert="horz" lIns="73243" tIns="36622" rIns="73243" bIns="36622" rtlCol="0">
            <a:spAutoFit/>
          </a:bodyPr>
          <a:lstStyle/>
          <a:p>
            <a:pPr algn="ctr"/>
            <a:r>
              <a:rPr lang="en-US" sz="2400" b="1" dirty="0" smtClean="0">
                <a:solidFill>
                  <a:srgbClr val="0000FF"/>
                </a:solidFill>
                <a:latin typeface="Arial" pitchFamily="34" charset="0"/>
                <a:cs typeface="Arial" pitchFamily="34" charset="0"/>
              </a:rPr>
              <a:t>List words that indicate </a:t>
            </a:r>
          </a:p>
          <a:p>
            <a:pPr algn="ctr"/>
            <a:r>
              <a:rPr lang="en-US" sz="2400" b="1" dirty="0" smtClean="0">
                <a:solidFill>
                  <a:srgbClr val="FF0000"/>
                </a:solidFill>
                <a:latin typeface="Arial" pitchFamily="34" charset="0"/>
                <a:cs typeface="Arial" pitchFamily="34" charset="0"/>
              </a:rPr>
              <a:t>subtraction</a:t>
            </a:r>
            <a:endParaRPr lang="en-US" sz="2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xmlns="" val="66317607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extBox 6"/>
          <p:cNvSpPr txBox="1"/>
          <p:nvPr/>
        </p:nvSpPr>
        <p:spPr>
          <a:xfrm>
            <a:off x="1848841" y="330377"/>
            <a:ext cx="5390159" cy="812623"/>
          </a:xfrm>
          <a:prstGeom prst="rect">
            <a:avLst/>
          </a:prstGeom>
          <a:noFill/>
        </p:spPr>
        <p:txBody>
          <a:bodyPr vert="horz" lIns="73243" tIns="36622" rIns="73243" bIns="36622" rtlCol="0">
            <a:spAutoFit/>
          </a:bodyPr>
          <a:lstStyle/>
          <a:p>
            <a:pPr algn="ctr"/>
            <a:r>
              <a:rPr lang="en-US" sz="2400" b="1" dirty="0" smtClean="0">
                <a:solidFill>
                  <a:srgbClr val="0000FF"/>
                </a:solidFill>
                <a:latin typeface="Arial" pitchFamily="34" charset="0"/>
                <a:cs typeface="Arial" pitchFamily="34" charset="0"/>
              </a:rPr>
              <a:t>List words that indicate </a:t>
            </a:r>
            <a:r>
              <a:rPr lang="en-US" sz="2400" b="1" dirty="0" smtClean="0">
                <a:solidFill>
                  <a:srgbClr val="FF0000"/>
                </a:solidFill>
                <a:latin typeface="Arial" pitchFamily="34" charset="0"/>
                <a:cs typeface="Arial" pitchFamily="34" charset="0"/>
              </a:rPr>
              <a:t>multiplication</a:t>
            </a:r>
            <a:endParaRPr lang="en-US" sz="2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xmlns="" val="77242301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extBox 5"/>
          <p:cNvSpPr txBox="1"/>
          <p:nvPr/>
        </p:nvSpPr>
        <p:spPr>
          <a:xfrm>
            <a:off x="1848841" y="330377"/>
            <a:ext cx="5390159" cy="812623"/>
          </a:xfrm>
          <a:prstGeom prst="rect">
            <a:avLst/>
          </a:prstGeom>
          <a:noFill/>
        </p:spPr>
        <p:txBody>
          <a:bodyPr vert="horz" lIns="73243" tIns="36622" rIns="73243" bIns="36622" rtlCol="0">
            <a:spAutoFit/>
          </a:bodyPr>
          <a:lstStyle/>
          <a:p>
            <a:pPr algn="ctr"/>
            <a:r>
              <a:rPr lang="en-US" sz="2400" b="1" dirty="0" smtClean="0">
                <a:solidFill>
                  <a:srgbClr val="0000FF"/>
                </a:solidFill>
                <a:latin typeface="Arial" pitchFamily="34" charset="0"/>
                <a:cs typeface="Arial" pitchFamily="34" charset="0"/>
              </a:rPr>
              <a:t>List words that indicate </a:t>
            </a:r>
          </a:p>
          <a:p>
            <a:pPr algn="ctr"/>
            <a:r>
              <a:rPr lang="en-US" sz="2400" b="1" dirty="0" smtClean="0">
                <a:solidFill>
                  <a:srgbClr val="FF0000"/>
                </a:solidFill>
                <a:latin typeface="Arial" pitchFamily="34" charset="0"/>
                <a:cs typeface="Arial" pitchFamily="34" charset="0"/>
              </a:rPr>
              <a:t>division</a:t>
            </a:r>
            <a:endParaRPr lang="en-US" sz="2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xmlns="" val="344136936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52400" y="304800"/>
            <a:ext cx="8740140" cy="443291"/>
          </a:xfrm>
          <a:prstGeom prst="rect">
            <a:avLst/>
          </a:prstGeom>
          <a:noFill/>
        </p:spPr>
        <p:txBody>
          <a:bodyPr vert="horz" wrap="square" lIns="73243" tIns="36622" rIns="73243" bIns="36622" rtlCol="0">
            <a:spAutoFit/>
          </a:bodyPr>
          <a:lstStyle/>
          <a:p>
            <a:pPr algn="ctr"/>
            <a:r>
              <a:rPr lang="en-US" sz="2400" b="1" dirty="0" smtClean="0">
                <a:solidFill>
                  <a:srgbClr val="0000FF"/>
                </a:solidFill>
                <a:latin typeface="Arial" pitchFamily="34" charset="0"/>
                <a:cs typeface="Arial" pitchFamily="34" charset="0"/>
              </a:rPr>
              <a:t>Sort each as either an addition word or subtraction word.</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1668780" y="2644805"/>
            <a:ext cx="6360795" cy="443291"/>
          </a:xfrm>
          <a:prstGeom prst="rect">
            <a:avLst/>
          </a:prstGeom>
          <a:noFill/>
        </p:spPr>
        <p:txBody>
          <a:bodyPr vert="horz" wrap="square" lIns="73243" tIns="36622" rIns="73243" bIns="36622" rtlCol="0">
            <a:spAutoFit/>
          </a:bodyPr>
          <a:lstStyle/>
          <a:p>
            <a:r>
              <a:rPr lang="en-US" sz="2400" b="1" dirty="0" smtClean="0">
                <a:solidFill>
                  <a:srgbClr val="0000FF"/>
                </a:solidFill>
                <a:latin typeface="Arial" pitchFamily="34" charset="0"/>
                <a:cs typeface="Arial" pitchFamily="34" charset="0"/>
              </a:rPr>
              <a:t>Addition 				Subtraction </a:t>
            </a:r>
            <a:endParaRPr lang="en-US" sz="2400" b="1" dirty="0">
              <a:solidFill>
                <a:srgbClr val="0000FF"/>
              </a:solidFill>
              <a:latin typeface="Arial" pitchFamily="34" charset="0"/>
              <a:cs typeface="Arial" pitchFamily="34" charset="0"/>
            </a:endParaRPr>
          </a:p>
        </p:txBody>
      </p:sp>
      <p:cxnSp>
        <p:nvCxnSpPr>
          <p:cNvPr id="4" name="Straight Connector 3"/>
          <p:cNvCxnSpPr/>
          <p:nvPr/>
        </p:nvCxnSpPr>
        <p:spPr>
          <a:xfrm>
            <a:off x="0" y="3026559"/>
            <a:ext cx="9088222"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427068" y="2637082"/>
            <a:ext cx="0" cy="2925518"/>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 y="2592153"/>
            <a:ext cx="9088222"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85800" y="1192022"/>
            <a:ext cx="822137" cy="443291"/>
          </a:xfrm>
          <a:prstGeom prst="rect">
            <a:avLst/>
          </a:prstGeom>
          <a:noFill/>
        </p:spPr>
        <p:txBody>
          <a:bodyPr vert="horz" wrap="square" lIns="73243" tIns="36622" rIns="73243" bIns="36622" rtlCol="0">
            <a:spAutoFit/>
          </a:bodyPr>
          <a:lstStyle/>
          <a:p>
            <a:r>
              <a:rPr lang="en-US" sz="2400" b="1" smtClean="0">
                <a:solidFill>
                  <a:srgbClr val="0000FF"/>
                </a:solidFill>
                <a:latin typeface="Arial" pitchFamily="34" charset="0"/>
                <a:cs typeface="Arial" pitchFamily="34" charset="0"/>
              </a:rPr>
              <a:t>plus</a:t>
            </a:r>
            <a:endParaRPr lang="en-US" sz="2400" b="1">
              <a:solidFill>
                <a:srgbClr val="0000FF"/>
              </a:solidFill>
              <a:latin typeface="Arial" pitchFamily="34" charset="0"/>
              <a:cs typeface="Arial" pitchFamily="34" charset="0"/>
            </a:endParaRPr>
          </a:p>
        </p:txBody>
      </p:sp>
      <p:sp>
        <p:nvSpPr>
          <p:cNvPr id="8" name="TextBox 7"/>
          <p:cNvSpPr txBox="1"/>
          <p:nvPr/>
        </p:nvSpPr>
        <p:spPr>
          <a:xfrm>
            <a:off x="1096868" y="2079215"/>
            <a:ext cx="994136" cy="443291"/>
          </a:xfrm>
          <a:prstGeom prst="rect">
            <a:avLst/>
          </a:prstGeom>
          <a:noFill/>
        </p:spPr>
        <p:txBody>
          <a:bodyPr vert="horz" wrap="square" lIns="73243" tIns="36622" rIns="73243" bIns="36622" rtlCol="0">
            <a:spAutoFit/>
          </a:bodyPr>
          <a:lstStyle/>
          <a:p>
            <a:r>
              <a:rPr lang="en-US" sz="2400" b="1" dirty="0" smtClean="0">
                <a:solidFill>
                  <a:srgbClr val="0000FF"/>
                </a:solidFill>
                <a:latin typeface="Arial" pitchFamily="34" charset="0"/>
                <a:cs typeface="Arial" pitchFamily="34" charset="0"/>
              </a:rPr>
              <a:t>sum</a:t>
            </a:r>
            <a:endParaRPr lang="en-US" sz="2400" b="1" dirty="0">
              <a:solidFill>
                <a:srgbClr val="0000FF"/>
              </a:solidFill>
              <a:latin typeface="Arial" pitchFamily="34" charset="0"/>
              <a:cs typeface="Arial" pitchFamily="34" charset="0"/>
            </a:endParaRPr>
          </a:p>
        </p:txBody>
      </p:sp>
      <p:sp>
        <p:nvSpPr>
          <p:cNvPr id="9" name="TextBox 8"/>
          <p:cNvSpPr txBox="1"/>
          <p:nvPr/>
        </p:nvSpPr>
        <p:spPr>
          <a:xfrm>
            <a:off x="304800" y="1671106"/>
            <a:ext cx="1284976" cy="443291"/>
          </a:xfrm>
          <a:prstGeom prst="rect">
            <a:avLst/>
          </a:prstGeom>
          <a:noFill/>
        </p:spPr>
        <p:txBody>
          <a:bodyPr vert="horz" wrap="square" lIns="73243" tIns="36622" rIns="73243" bIns="36622" rtlCol="0">
            <a:spAutoFit/>
          </a:bodyPr>
          <a:lstStyle/>
          <a:p>
            <a:r>
              <a:rPr lang="en-US" sz="2400" b="1" dirty="0" smtClean="0">
                <a:solidFill>
                  <a:srgbClr val="0000FF"/>
                </a:solidFill>
                <a:latin typeface="Arial" pitchFamily="34" charset="0"/>
                <a:cs typeface="Arial" pitchFamily="34" charset="0"/>
              </a:rPr>
              <a:t>addend</a:t>
            </a:r>
            <a:endParaRPr lang="en-US" sz="2400" b="1" dirty="0">
              <a:solidFill>
                <a:srgbClr val="0000FF"/>
              </a:solidFill>
              <a:latin typeface="Arial" pitchFamily="34" charset="0"/>
              <a:cs typeface="Arial" pitchFamily="34" charset="0"/>
            </a:endParaRPr>
          </a:p>
        </p:txBody>
      </p:sp>
      <p:sp>
        <p:nvSpPr>
          <p:cNvPr id="10" name="TextBox 9"/>
          <p:cNvSpPr txBox="1"/>
          <p:nvPr/>
        </p:nvSpPr>
        <p:spPr>
          <a:xfrm>
            <a:off x="6858000" y="1254125"/>
            <a:ext cx="1981200" cy="443291"/>
          </a:xfrm>
          <a:prstGeom prst="rect">
            <a:avLst/>
          </a:prstGeom>
          <a:noFill/>
        </p:spPr>
        <p:txBody>
          <a:bodyPr vert="horz" wrap="square" lIns="73243" tIns="36622" rIns="73243" bIns="36622" rtlCol="0">
            <a:spAutoFit/>
          </a:bodyPr>
          <a:lstStyle/>
          <a:p>
            <a:r>
              <a:rPr lang="en-US" sz="2400" b="1" dirty="0" smtClean="0">
                <a:solidFill>
                  <a:srgbClr val="0000FF"/>
                </a:solidFill>
                <a:latin typeface="Arial" pitchFamily="34" charset="0"/>
                <a:cs typeface="Arial" pitchFamily="34" charset="0"/>
              </a:rPr>
              <a:t>put together </a:t>
            </a:r>
            <a:endParaRPr lang="en-US" sz="2400" b="1" dirty="0">
              <a:solidFill>
                <a:srgbClr val="0000FF"/>
              </a:solidFill>
              <a:latin typeface="Arial" pitchFamily="34" charset="0"/>
              <a:cs typeface="Arial" pitchFamily="34" charset="0"/>
            </a:endParaRPr>
          </a:p>
        </p:txBody>
      </p:sp>
      <p:sp>
        <p:nvSpPr>
          <p:cNvPr id="11" name="TextBox 10"/>
          <p:cNvSpPr txBox="1"/>
          <p:nvPr/>
        </p:nvSpPr>
        <p:spPr>
          <a:xfrm>
            <a:off x="1965960" y="1192022"/>
            <a:ext cx="1082040" cy="443291"/>
          </a:xfrm>
          <a:prstGeom prst="rect">
            <a:avLst/>
          </a:prstGeom>
          <a:noFill/>
        </p:spPr>
        <p:txBody>
          <a:bodyPr vert="horz" wrap="square" lIns="73243" tIns="36622" rIns="73243" bIns="36622" rtlCol="0">
            <a:spAutoFit/>
          </a:bodyPr>
          <a:lstStyle/>
          <a:p>
            <a:r>
              <a:rPr lang="en-US" sz="2400" b="1" smtClean="0">
                <a:solidFill>
                  <a:srgbClr val="0000FF"/>
                </a:solidFill>
                <a:latin typeface="Arial" pitchFamily="34" charset="0"/>
                <a:cs typeface="Arial" pitchFamily="34" charset="0"/>
              </a:rPr>
              <a:t>minus</a:t>
            </a:r>
            <a:endParaRPr lang="en-US" sz="2400" b="1">
              <a:solidFill>
                <a:srgbClr val="0000FF"/>
              </a:solidFill>
              <a:latin typeface="Arial" pitchFamily="34" charset="0"/>
              <a:cs typeface="Arial" pitchFamily="34" charset="0"/>
            </a:endParaRPr>
          </a:p>
        </p:txBody>
      </p:sp>
      <p:sp>
        <p:nvSpPr>
          <p:cNvPr id="12" name="TextBox 11"/>
          <p:cNvSpPr txBox="1"/>
          <p:nvPr/>
        </p:nvSpPr>
        <p:spPr>
          <a:xfrm>
            <a:off x="2743200" y="1635618"/>
            <a:ext cx="1927319" cy="443291"/>
          </a:xfrm>
          <a:prstGeom prst="rect">
            <a:avLst/>
          </a:prstGeom>
          <a:noFill/>
        </p:spPr>
        <p:txBody>
          <a:bodyPr vert="horz" wrap="square" lIns="73243" tIns="36622" rIns="73243" bIns="36622" rtlCol="0">
            <a:spAutoFit/>
          </a:bodyPr>
          <a:lstStyle/>
          <a:p>
            <a:r>
              <a:rPr lang="en-US" sz="2400" b="1" dirty="0" smtClean="0">
                <a:solidFill>
                  <a:srgbClr val="0000FF"/>
                </a:solidFill>
                <a:latin typeface="Arial" pitchFamily="34" charset="0"/>
                <a:cs typeface="Arial" pitchFamily="34" charset="0"/>
              </a:rPr>
              <a:t>difference </a:t>
            </a:r>
            <a:endParaRPr lang="en-US" sz="2400" b="1" dirty="0">
              <a:solidFill>
                <a:srgbClr val="0000FF"/>
              </a:solidFill>
              <a:latin typeface="Arial" pitchFamily="34" charset="0"/>
              <a:cs typeface="Arial" pitchFamily="34" charset="0"/>
            </a:endParaRPr>
          </a:p>
        </p:txBody>
      </p:sp>
      <p:sp>
        <p:nvSpPr>
          <p:cNvPr id="13" name="TextBox 12"/>
          <p:cNvSpPr txBox="1"/>
          <p:nvPr/>
        </p:nvSpPr>
        <p:spPr>
          <a:xfrm>
            <a:off x="7040880" y="2088087"/>
            <a:ext cx="1977390" cy="443291"/>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less than</a:t>
            </a:r>
            <a:endParaRPr lang="en-US" sz="2400" b="1">
              <a:solidFill>
                <a:srgbClr val="0000FF"/>
              </a:solidFill>
              <a:latin typeface="Arial" pitchFamily="34" charset="0"/>
              <a:cs typeface="Arial" pitchFamily="34" charset="0"/>
            </a:endParaRPr>
          </a:p>
        </p:txBody>
      </p:sp>
      <p:sp>
        <p:nvSpPr>
          <p:cNvPr id="14" name="TextBox 13"/>
          <p:cNvSpPr txBox="1"/>
          <p:nvPr/>
        </p:nvSpPr>
        <p:spPr>
          <a:xfrm>
            <a:off x="3200400" y="2079215"/>
            <a:ext cx="2799824" cy="443291"/>
          </a:xfrm>
          <a:prstGeom prst="rect">
            <a:avLst/>
          </a:prstGeom>
          <a:noFill/>
        </p:spPr>
        <p:txBody>
          <a:bodyPr vert="horz" wrap="square" lIns="73243" tIns="36622" rIns="73243" bIns="36622" rtlCol="0">
            <a:spAutoFit/>
          </a:bodyPr>
          <a:lstStyle/>
          <a:p>
            <a:r>
              <a:rPr lang="en-US" sz="2400" b="1" smtClean="0">
                <a:solidFill>
                  <a:srgbClr val="0000FF"/>
                </a:solidFill>
                <a:latin typeface="Arial" pitchFamily="34" charset="0"/>
                <a:cs typeface="Arial" pitchFamily="34" charset="0"/>
              </a:rPr>
              <a:t>how much more</a:t>
            </a:r>
            <a:endParaRPr lang="en-US" sz="2400" b="1">
              <a:solidFill>
                <a:srgbClr val="0000FF"/>
              </a:solidFill>
              <a:latin typeface="Arial" pitchFamily="34" charset="0"/>
              <a:cs typeface="Arial" pitchFamily="34" charset="0"/>
            </a:endParaRPr>
          </a:p>
        </p:txBody>
      </p:sp>
      <p:sp>
        <p:nvSpPr>
          <p:cNvPr id="15" name="TextBox 14"/>
          <p:cNvSpPr txBox="1"/>
          <p:nvPr/>
        </p:nvSpPr>
        <p:spPr>
          <a:xfrm>
            <a:off x="3886200" y="1218638"/>
            <a:ext cx="2464216" cy="443291"/>
          </a:xfrm>
          <a:prstGeom prst="rect">
            <a:avLst/>
          </a:prstGeom>
          <a:noFill/>
        </p:spPr>
        <p:txBody>
          <a:bodyPr vert="horz" wrap="square" lIns="73243" tIns="36622" rIns="73243" bIns="36622" rtlCol="0">
            <a:spAutoFit/>
          </a:bodyPr>
          <a:lstStyle/>
          <a:p>
            <a:r>
              <a:rPr lang="en-US" sz="2400" b="1" dirty="0" smtClean="0">
                <a:solidFill>
                  <a:srgbClr val="0000FF"/>
                </a:solidFill>
                <a:latin typeface="Arial" pitchFamily="34" charset="0"/>
                <a:cs typeface="Arial" pitchFamily="34" charset="0"/>
              </a:rPr>
              <a:t>how much less</a:t>
            </a:r>
            <a:endParaRPr lang="en-US" sz="2400" b="1" dirty="0">
              <a:solidFill>
                <a:srgbClr val="0000FF"/>
              </a:solidFill>
              <a:latin typeface="Arial" pitchFamily="34" charset="0"/>
              <a:cs typeface="Arial" pitchFamily="34" charset="0"/>
            </a:endParaRPr>
          </a:p>
        </p:txBody>
      </p:sp>
      <p:sp>
        <p:nvSpPr>
          <p:cNvPr id="16" name="TextBox 15"/>
          <p:cNvSpPr txBox="1"/>
          <p:nvPr/>
        </p:nvSpPr>
        <p:spPr>
          <a:xfrm>
            <a:off x="6172200" y="1662234"/>
            <a:ext cx="2343150" cy="443291"/>
          </a:xfrm>
          <a:prstGeom prst="rect">
            <a:avLst/>
          </a:prstGeom>
          <a:noFill/>
        </p:spPr>
        <p:txBody>
          <a:bodyPr vert="horz" lIns="73243" tIns="36622" rIns="73243" bIns="36622" rtlCol="0">
            <a:spAutoFit/>
          </a:bodyPr>
          <a:lstStyle/>
          <a:p>
            <a:r>
              <a:rPr lang="en-US" sz="2400" b="1" dirty="0" smtClean="0">
                <a:solidFill>
                  <a:srgbClr val="0000FF"/>
                </a:solidFill>
                <a:latin typeface="Arial" pitchFamily="34" charset="0"/>
                <a:cs typeface="Arial" pitchFamily="34" charset="0"/>
              </a:rPr>
              <a:t>take away</a:t>
            </a: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xmlns="" val="263938134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04800" y="318709"/>
            <a:ext cx="8713470" cy="443291"/>
          </a:xfrm>
          <a:prstGeom prst="rect">
            <a:avLst/>
          </a:prstGeom>
          <a:noFill/>
        </p:spPr>
        <p:txBody>
          <a:bodyPr vert="horz" wrap="square" lIns="73243" tIns="36622" rIns="73243" bIns="36622" rtlCol="0">
            <a:spAutoFit/>
          </a:bodyPr>
          <a:lstStyle/>
          <a:p>
            <a:r>
              <a:rPr lang="en-US" sz="2400" b="1" dirty="0" smtClean="0">
                <a:solidFill>
                  <a:srgbClr val="0000FF"/>
                </a:solidFill>
                <a:latin typeface="Arial" pitchFamily="34" charset="0"/>
                <a:cs typeface="Arial" pitchFamily="34" charset="0"/>
              </a:rPr>
              <a:t>Sort each as either a multiplication word or division word.</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1451610" y="2624210"/>
            <a:ext cx="6076874" cy="443291"/>
          </a:xfrm>
          <a:prstGeom prst="rect">
            <a:avLst/>
          </a:prstGeom>
          <a:noFill/>
        </p:spPr>
        <p:txBody>
          <a:bodyPr vert="horz" lIns="73243" tIns="36622" rIns="73243" bIns="36622" rtlCol="0">
            <a:spAutoFit/>
          </a:bodyPr>
          <a:lstStyle/>
          <a:p>
            <a:r>
              <a:rPr lang="en-US" sz="2400" b="1" dirty="0" smtClean="0">
                <a:solidFill>
                  <a:srgbClr val="0000FF"/>
                </a:solidFill>
                <a:latin typeface="Arial" pitchFamily="34" charset="0"/>
                <a:cs typeface="Arial" pitchFamily="34" charset="0"/>
              </a:rPr>
              <a:t>Multiplication				 Division </a:t>
            </a:r>
            <a:endParaRPr lang="en-US" sz="2400" b="1" dirty="0">
              <a:solidFill>
                <a:srgbClr val="0000FF"/>
              </a:solidFill>
              <a:latin typeface="Arial" pitchFamily="34" charset="0"/>
              <a:cs typeface="Arial" pitchFamily="34" charset="0"/>
            </a:endParaRPr>
          </a:p>
        </p:txBody>
      </p:sp>
      <p:cxnSp>
        <p:nvCxnSpPr>
          <p:cNvPr id="4" name="Straight Connector 3"/>
          <p:cNvCxnSpPr/>
          <p:nvPr/>
        </p:nvCxnSpPr>
        <p:spPr>
          <a:xfrm>
            <a:off x="0" y="3026559"/>
            <a:ext cx="9088222"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427068" y="2637082"/>
            <a:ext cx="0" cy="2925518"/>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 y="2627322"/>
            <a:ext cx="9088222"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11529" y="1192022"/>
            <a:ext cx="1483957" cy="443291"/>
          </a:xfrm>
          <a:prstGeom prst="rect">
            <a:avLst/>
          </a:prstGeom>
          <a:noFill/>
        </p:spPr>
        <p:txBody>
          <a:bodyPr vert="horz" wrap="square" lIns="73243" tIns="36622" rIns="73243" bIns="36622" rtlCol="0">
            <a:spAutoFit/>
          </a:bodyPr>
          <a:lstStyle/>
          <a:p>
            <a:r>
              <a:rPr lang="en-US" sz="2400" b="1" dirty="0" smtClean="0">
                <a:solidFill>
                  <a:srgbClr val="0000FF"/>
                </a:solidFill>
                <a:latin typeface="Arial" pitchFamily="34" charset="0"/>
                <a:cs typeface="Arial" pitchFamily="34" charset="0"/>
              </a:rPr>
              <a:t>product</a:t>
            </a:r>
            <a:endParaRPr lang="en-US" sz="2400" b="1" dirty="0">
              <a:solidFill>
                <a:srgbClr val="0000FF"/>
              </a:solidFill>
              <a:latin typeface="Arial" pitchFamily="34" charset="0"/>
              <a:cs typeface="Arial" pitchFamily="34" charset="0"/>
            </a:endParaRPr>
          </a:p>
        </p:txBody>
      </p:sp>
      <p:sp>
        <p:nvSpPr>
          <p:cNvPr id="8" name="TextBox 7"/>
          <p:cNvSpPr txBox="1"/>
          <p:nvPr/>
        </p:nvSpPr>
        <p:spPr>
          <a:xfrm>
            <a:off x="1345074" y="2079215"/>
            <a:ext cx="1169526" cy="443291"/>
          </a:xfrm>
          <a:prstGeom prst="rect">
            <a:avLst/>
          </a:prstGeom>
          <a:noFill/>
        </p:spPr>
        <p:txBody>
          <a:bodyPr vert="horz" wrap="square" lIns="73243" tIns="36622" rIns="73243" bIns="36622" rtlCol="0">
            <a:spAutoFit/>
          </a:bodyPr>
          <a:lstStyle/>
          <a:p>
            <a:r>
              <a:rPr lang="en-US" sz="2400" b="1" dirty="0" smtClean="0">
                <a:solidFill>
                  <a:srgbClr val="0000FF"/>
                </a:solidFill>
                <a:latin typeface="Arial" pitchFamily="34" charset="0"/>
                <a:cs typeface="Arial" pitchFamily="34" charset="0"/>
              </a:rPr>
              <a:t>factor</a:t>
            </a:r>
            <a:endParaRPr lang="en-US" sz="2400" b="1" dirty="0">
              <a:solidFill>
                <a:srgbClr val="0000FF"/>
              </a:solidFill>
              <a:latin typeface="Arial" pitchFamily="34" charset="0"/>
              <a:cs typeface="Arial" pitchFamily="34" charset="0"/>
            </a:endParaRPr>
          </a:p>
        </p:txBody>
      </p:sp>
      <p:sp>
        <p:nvSpPr>
          <p:cNvPr id="9" name="TextBox 8"/>
          <p:cNvSpPr txBox="1"/>
          <p:nvPr/>
        </p:nvSpPr>
        <p:spPr>
          <a:xfrm>
            <a:off x="228600" y="1671106"/>
            <a:ext cx="1470949" cy="443291"/>
          </a:xfrm>
          <a:prstGeom prst="rect">
            <a:avLst/>
          </a:prstGeom>
          <a:noFill/>
        </p:spPr>
        <p:txBody>
          <a:bodyPr vert="horz" wrap="square" lIns="73243" tIns="36622" rIns="73243" bIns="36622" rtlCol="0">
            <a:spAutoFit/>
          </a:bodyPr>
          <a:lstStyle/>
          <a:p>
            <a:r>
              <a:rPr lang="en-US" sz="2400" b="1" dirty="0" smtClean="0">
                <a:solidFill>
                  <a:srgbClr val="0000FF"/>
                </a:solidFill>
                <a:latin typeface="Arial" pitchFamily="34" charset="0"/>
                <a:cs typeface="Arial" pitchFamily="34" charset="0"/>
              </a:rPr>
              <a:t>quotient</a:t>
            </a:r>
            <a:endParaRPr lang="en-US" sz="2400" b="1" dirty="0">
              <a:solidFill>
                <a:srgbClr val="0000FF"/>
              </a:solidFill>
              <a:latin typeface="Arial" pitchFamily="34" charset="0"/>
              <a:cs typeface="Arial" pitchFamily="34" charset="0"/>
            </a:endParaRPr>
          </a:p>
        </p:txBody>
      </p:sp>
      <p:sp>
        <p:nvSpPr>
          <p:cNvPr id="10" name="TextBox 9"/>
          <p:cNvSpPr txBox="1"/>
          <p:nvPr/>
        </p:nvSpPr>
        <p:spPr>
          <a:xfrm>
            <a:off x="7555306" y="1254125"/>
            <a:ext cx="979094" cy="443291"/>
          </a:xfrm>
          <a:prstGeom prst="rect">
            <a:avLst/>
          </a:prstGeom>
          <a:noFill/>
        </p:spPr>
        <p:txBody>
          <a:bodyPr vert="horz" wrap="square" lIns="73243" tIns="36622" rIns="73243" bIns="36622" rtlCol="0">
            <a:spAutoFit/>
          </a:bodyPr>
          <a:lstStyle/>
          <a:p>
            <a:r>
              <a:rPr lang="en-US" sz="2400" b="1" dirty="0" smtClean="0">
                <a:solidFill>
                  <a:srgbClr val="0000FF"/>
                </a:solidFill>
                <a:latin typeface="Arial" pitchFamily="34" charset="0"/>
                <a:cs typeface="Arial" pitchFamily="34" charset="0"/>
              </a:rPr>
              <a:t>times </a:t>
            </a:r>
            <a:endParaRPr lang="en-US" sz="2400" b="1" dirty="0">
              <a:solidFill>
                <a:srgbClr val="0000FF"/>
              </a:solidFill>
              <a:latin typeface="Arial" pitchFamily="34" charset="0"/>
              <a:cs typeface="Arial" pitchFamily="34" charset="0"/>
            </a:endParaRPr>
          </a:p>
        </p:txBody>
      </p:sp>
      <p:sp>
        <p:nvSpPr>
          <p:cNvPr id="11" name="TextBox 10"/>
          <p:cNvSpPr txBox="1"/>
          <p:nvPr/>
        </p:nvSpPr>
        <p:spPr>
          <a:xfrm>
            <a:off x="3200400" y="1635618"/>
            <a:ext cx="610156" cy="443291"/>
          </a:xfrm>
          <a:prstGeom prst="rect">
            <a:avLst/>
          </a:prstGeom>
          <a:noFill/>
        </p:spPr>
        <p:txBody>
          <a:bodyPr vert="horz" wrap="square" lIns="73243" tIns="36622" rIns="73243" bIns="36622" rtlCol="0">
            <a:spAutoFit/>
          </a:bodyPr>
          <a:lstStyle/>
          <a:p>
            <a:r>
              <a:rPr lang="en-US" sz="2400" b="1" smtClean="0">
                <a:solidFill>
                  <a:srgbClr val="0000FF"/>
                </a:solidFill>
                <a:latin typeface="Arial" pitchFamily="34" charset="0"/>
                <a:cs typeface="Arial" pitchFamily="34" charset="0"/>
              </a:rPr>
              <a:t>of</a:t>
            </a:r>
            <a:endParaRPr lang="en-US" sz="2400" b="1">
              <a:solidFill>
                <a:srgbClr val="0000FF"/>
              </a:solidFill>
              <a:latin typeface="Arial" pitchFamily="34" charset="0"/>
              <a:cs typeface="Arial" pitchFamily="34" charset="0"/>
            </a:endParaRPr>
          </a:p>
        </p:txBody>
      </p:sp>
      <p:sp>
        <p:nvSpPr>
          <p:cNvPr id="12" name="TextBox 11"/>
          <p:cNvSpPr txBox="1"/>
          <p:nvPr/>
        </p:nvSpPr>
        <p:spPr>
          <a:xfrm>
            <a:off x="7040880" y="2088087"/>
            <a:ext cx="1264920" cy="443291"/>
          </a:xfrm>
          <a:prstGeom prst="rect">
            <a:avLst/>
          </a:prstGeom>
          <a:noFill/>
        </p:spPr>
        <p:txBody>
          <a:bodyPr vert="horz" wrap="square" lIns="73243" tIns="36622" rIns="73243" bIns="36622" rtlCol="0">
            <a:spAutoFit/>
          </a:bodyPr>
          <a:lstStyle/>
          <a:p>
            <a:r>
              <a:rPr lang="en-US" sz="2400" b="1" dirty="0" smtClean="0">
                <a:solidFill>
                  <a:srgbClr val="0000FF"/>
                </a:solidFill>
                <a:latin typeface="Arial" pitchFamily="34" charset="0"/>
                <a:cs typeface="Arial" pitchFamily="34" charset="0"/>
              </a:rPr>
              <a:t>divisor</a:t>
            </a:r>
            <a:endParaRPr lang="en-US" sz="2400" b="1" dirty="0">
              <a:solidFill>
                <a:srgbClr val="0000FF"/>
              </a:solidFill>
              <a:latin typeface="Arial" pitchFamily="34" charset="0"/>
              <a:cs typeface="Arial" pitchFamily="34" charset="0"/>
            </a:endParaRPr>
          </a:p>
        </p:txBody>
      </p:sp>
      <p:sp>
        <p:nvSpPr>
          <p:cNvPr id="13" name="TextBox 12"/>
          <p:cNvSpPr txBox="1"/>
          <p:nvPr/>
        </p:nvSpPr>
        <p:spPr>
          <a:xfrm>
            <a:off x="3714750" y="2079215"/>
            <a:ext cx="1008815" cy="443291"/>
          </a:xfrm>
          <a:prstGeom prst="rect">
            <a:avLst/>
          </a:prstGeom>
          <a:noFill/>
        </p:spPr>
        <p:txBody>
          <a:bodyPr vert="horz" wrap="square" lIns="73243" tIns="36622" rIns="73243" bIns="36622" rtlCol="0">
            <a:spAutoFit/>
          </a:bodyPr>
          <a:lstStyle/>
          <a:p>
            <a:r>
              <a:rPr lang="en-US" sz="2400" b="1" dirty="0" smtClean="0">
                <a:solidFill>
                  <a:srgbClr val="0000FF"/>
                </a:solidFill>
                <a:latin typeface="Arial" pitchFamily="34" charset="0"/>
                <a:cs typeface="Arial" pitchFamily="34" charset="0"/>
              </a:rPr>
              <a:t>share</a:t>
            </a:r>
            <a:endParaRPr lang="en-US" sz="2400" b="1" dirty="0">
              <a:solidFill>
                <a:srgbClr val="0000FF"/>
              </a:solidFill>
              <a:latin typeface="Arial" pitchFamily="34" charset="0"/>
              <a:cs typeface="Arial" pitchFamily="34" charset="0"/>
            </a:endParaRPr>
          </a:p>
        </p:txBody>
      </p:sp>
      <p:sp>
        <p:nvSpPr>
          <p:cNvPr id="14" name="TextBox 13"/>
          <p:cNvSpPr txBox="1"/>
          <p:nvPr/>
        </p:nvSpPr>
        <p:spPr>
          <a:xfrm>
            <a:off x="3962400" y="1218638"/>
            <a:ext cx="1522331" cy="443291"/>
          </a:xfrm>
          <a:prstGeom prst="rect">
            <a:avLst/>
          </a:prstGeom>
          <a:noFill/>
        </p:spPr>
        <p:txBody>
          <a:bodyPr vert="horz" wrap="square" lIns="73243" tIns="36622" rIns="73243" bIns="36622" rtlCol="0">
            <a:spAutoFit/>
          </a:bodyPr>
          <a:lstStyle/>
          <a:p>
            <a:r>
              <a:rPr lang="en-US" sz="2400" b="1" dirty="0" smtClean="0">
                <a:solidFill>
                  <a:srgbClr val="0000FF"/>
                </a:solidFill>
                <a:latin typeface="Arial" pitchFamily="34" charset="0"/>
                <a:cs typeface="Arial" pitchFamily="34" charset="0"/>
              </a:rPr>
              <a:t>dividend</a:t>
            </a:r>
            <a:endParaRPr lang="en-US" sz="2400" b="1" dirty="0">
              <a:solidFill>
                <a:srgbClr val="0000FF"/>
              </a:solidFill>
              <a:latin typeface="Arial" pitchFamily="34" charset="0"/>
              <a:cs typeface="Arial" pitchFamily="34" charset="0"/>
            </a:endParaRPr>
          </a:p>
        </p:txBody>
      </p:sp>
      <p:sp>
        <p:nvSpPr>
          <p:cNvPr id="15" name="TextBox 14"/>
          <p:cNvSpPr txBox="1"/>
          <p:nvPr/>
        </p:nvSpPr>
        <p:spPr>
          <a:xfrm>
            <a:off x="6248400" y="1662234"/>
            <a:ext cx="1371600" cy="443291"/>
          </a:xfrm>
          <a:prstGeom prst="rect">
            <a:avLst/>
          </a:prstGeom>
          <a:noFill/>
        </p:spPr>
        <p:txBody>
          <a:bodyPr vert="horz" wrap="square" lIns="73243" tIns="36622" rIns="73243" bIns="36622" rtlCol="0">
            <a:spAutoFit/>
          </a:bodyPr>
          <a:lstStyle/>
          <a:p>
            <a:r>
              <a:rPr lang="en-US" sz="2400" b="1" dirty="0" smtClean="0">
                <a:solidFill>
                  <a:srgbClr val="0000FF"/>
                </a:solidFill>
                <a:latin typeface="Arial" pitchFamily="34" charset="0"/>
                <a:cs typeface="Arial" pitchFamily="34" charset="0"/>
              </a:rPr>
              <a:t>divide</a:t>
            </a: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xmlns="" val="99306515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6892" y="663990"/>
            <a:ext cx="9029700" cy="4136610"/>
          </a:xfrm>
          <a:prstGeom prst="rect">
            <a:avLst/>
          </a:prstGeom>
          <a:noFill/>
        </p:spPr>
        <p:txBody>
          <a:bodyPr vert="horz" wrap="square" lIns="73243" tIns="36622" rIns="73243" bIns="36622" rtlCol="0">
            <a:spAutoFit/>
          </a:bodyPr>
          <a:lstStyle/>
          <a:p>
            <a:pPr algn="ctr"/>
            <a:r>
              <a:rPr lang="en-US" sz="2400" b="1" dirty="0">
                <a:solidFill>
                  <a:srgbClr val="0000FF"/>
                </a:solidFill>
                <a:latin typeface="Arial" pitchFamily="34" charset="0"/>
                <a:cs typeface="Arial" pitchFamily="34" charset="0"/>
              </a:rPr>
              <a:t>Be aware of the difference between "less" and "less than".</a:t>
            </a:r>
          </a:p>
          <a:p>
            <a:pPr algn="ctr"/>
            <a:endParaRPr lang="en-US" sz="2400" b="1" dirty="0">
              <a:solidFill>
                <a:srgbClr val="0000FF"/>
              </a:solidFill>
              <a:latin typeface="Arial" pitchFamily="34" charset="0"/>
              <a:cs typeface="Arial" pitchFamily="34" charset="0"/>
            </a:endParaRPr>
          </a:p>
          <a:p>
            <a:pPr algn="ctr"/>
            <a:r>
              <a:rPr lang="en-US" sz="2400" b="1" dirty="0">
                <a:solidFill>
                  <a:srgbClr val="0000FF"/>
                </a:solidFill>
                <a:latin typeface="Arial" pitchFamily="34" charset="0"/>
                <a:cs typeface="Arial" pitchFamily="34" charset="0"/>
              </a:rPr>
              <a:t>For example:</a:t>
            </a:r>
          </a:p>
          <a:p>
            <a:pPr algn="ctr"/>
            <a:r>
              <a:rPr lang="en-US" sz="2400" b="1" dirty="0">
                <a:solidFill>
                  <a:srgbClr val="0000FF"/>
                </a:solidFill>
                <a:latin typeface="Arial" pitchFamily="34" charset="0"/>
                <a:cs typeface="Arial" pitchFamily="34" charset="0"/>
              </a:rPr>
              <a:t>"Eight less three" and "Three less than Eight" are equivalent expressions.  So what is the difference in wording?</a:t>
            </a:r>
          </a:p>
          <a:p>
            <a:pPr algn="ctr"/>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	Eight less three:	8 - 3</a:t>
            </a:r>
          </a:p>
          <a:p>
            <a:r>
              <a:rPr lang="en-US" sz="2400" b="1" dirty="0">
                <a:solidFill>
                  <a:srgbClr val="0000FF"/>
                </a:solidFill>
                <a:latin typeface="Arial" pitchFamily="34" charset="0"/>
                <a:cs typeface="Arial" pitchFamily="34" charset="0"/>
              </a:rPr>
              <a:t>	Three less than eight:	8 - 3</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When you see "less than", you need to switch the order of the numbers.</a:t>
            </a:r>
          </a:p>
        </p:txBody>
      </p:sp>
    </p:spTree>
    <p:extLst>
      <p:ext uri="{BB962C8B-B14F-4D97-AF65-F5344CB8AC3E}">
        <p14:creationId xmlns:p14="http://schemas.microsoft.com/office/powerpoint/2010/main" xmlns="" val="54573852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62890" y="505700"/>
            <a:ext cx="9144000" cy="3028614"/>
          </a:xfrm>
          <a:prstGeom prst="rect">
            <a:avLst/>
          </a:prstGeom>
          <a:noFill/>
        </p:spPr>
        <p:txBody>
          <a:bodyPr vert="horz" lIns="73243" tIns="36622" rIns="73243" bIns="36622" rtlCol="0">
            <a:spAutoFit/>
          </a:bodyPr>
          <a:lstStyle/>
          <a:p>
            <a:pPr algn="ctr"/>
            <a:r>
              <a:rPr lang="en-US" sz="2400" b="1" dirty="0">
                <a:solidFill>
                  <a:srgbClr val="0000FF"/>
                </a:solidFill>
                <a:latin typeface="Arial" pitchFamily="34" charset="0"/>
                <a:cs typeface="Arial" pitchFamily="34" charset="0"/>
              </a:rPr>
              <a:t>As a rule of thumb, if you see the words "</a:t>
            </a:r>
            <a:r>
              <a:rPr lang="en-US" sz="2400" b="1" dirty="0">
                <a:solidFill>
                  <a:srgbClr val="FF0000"/>
                </a:solidFill>
                <a:latin typeface="Arial" pitchFamily="34" charset="0"/>
                <a:cs typeface="Arial" pitchFamily="34" charset="0"/>
              </a:rPr>
              <a:t>than</a:t>
            </a:r>
            <a:r>
              <a:rPr lang="en-US" sz="2400" b="1" dirty="0">
                <a:solidFill>
                  <a:srgbClr val="0000FF"/>
                </a:solidFill>
                <a:latin typeface="Arial" pitchFamily="34" charset="0"/>
                <a:cs typeface="Arial" pitchFamily="34" charset="0"/>
              </a:rPr>
              <a:t>" or </a:t>
            </a:r>
          </a:p>
          <a:p>
            <a:pPr algn="ctr"/>
            <a:r>
              <a:rPr lang="en-US" sz="2400" b="1" dirty="0">
                <a:solidFill>
                  <a:srgbClr val="0000FF"/>
                </a:solidFill>
                <a:latin typeface="Arial" pitchFamily="34" charset="0"/>
                <a:cs typeface="Arial" pitchFamily="34" charset="0"/>
              </a:rPr>
              <a:t>"</a:t>
            </a:r>
            <a:r>
              <a:rPr lang="en-US" sz="2400" b="1" dirty="0">
                <a:solidFill>
                  <a:srgbClr val="FF0000"/>
                </a:solidFill>
                <a:latin typeface="Arial" pitchFamily="34" charset="0"/>
                <a:cs typeface="Arial" pitchFamily="34" charset="0"/>
              </a:rPr>
              <a:t>from</a:t>
            </a:r>
            <a:r>
              <a:rPr lang="en-US" sz="2400" b="1" dirty="0">
                <a:solidFill>
                  <a:srgbClr val="0000FF"/>
                </a:solidFill>
                <a:latin typeface="Arial" pitchFamily="34" charset="0"/>
                <a:cs typeface="Arial" pitchFamily="34" charset="0"/>
              </a:rPr>
              <a:t>" it means you have to reverse the order </a:t>
            </a:r>
          </a:p>
          <a:p>
            <a:pPr algn="ctr"/>
            <a:r>
              <a:rPr lang="en-US" sz="2400" b="1" dirty="0">
                <a:solidFill>
                  <a:srgbClr val="0000FF"/>
                </a:solidFill>
                <a:latin typeface="Arial" pitchFamily="34" charset="0"/>
                <a:cs typeface="Arial" pitchFamily="34" charset="0"/>
              </a:rPr>
              <a:t>of the two items on either side of the word.</a:t>
            </a:r>
          </a:p>
          <a:p>
            <a:pPr algn="ctr"/>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Examples:  </a:t>
            </a:r>
          </a:p>
          <a:p>
            <a:r>
              <a:rPr lang="en-US" sz="2400" b="1" dirty="0">
                <a:solidFill>
                  <a:srgbClr val="0000FF"/>
                </a:solidFill>
                <a:latin typeface="Arial" pitchFamily="34" charset="0"/>
                <a:cs typeface="Arial" pitchFamily="34" charset="0"/>
              </a:rPr>
              <a:t>·8 </a:t>
            </a:r>
            <a:r>
              <a:rPr lang="en-US" sz="2400" b="1" dirty="0">
                <a:solidFill>
                  <a:srgbClr val="FF0000"/>
                </a:solidFill>
                <a:latin typeface="Arial" pitchFamily="34" charset="0"/>
                <a:cs typeface="Arial" pitchFamily="34" charset="0"/>
              </a:rPr>
              <a:t>less than</a:t>
            </a:r>
            <a:r>
              <a:rPr lang="en-US" sz="2400" b="1" dirty="0">
                <a:solidFill>
                  <a:srgbClr val="00008B"/>
                </a:solidFill>
                <a:latin typeface="Arial" pitchFamily="34" charset="0"/>
                <a:cs typeface="Arial" pitchFamily="34" charset="0"/>
              </a:rPr>
              <a:t> </a:t>
            </a:r>
            <a:r>
              <a:rPr lang="en-US" sz="2400" b="1" dirty="0">
                <a:solidFill>
                  <a:srgbClr val="0000FF"/>
                </a:solidFill>
                <a:latin typeface="Arial" pitchFamily="34" charset="0"/>
                <a:cs typeface="Arial" pitchFamily="34" charset="0"/>
              </a:rPr>
              <a:t>b means b - 8</a:t>
            </a:r>
          </a:p>
          <a:p>
            <a:r>
              <a:rPr lang="en-US" sz="2400" b="1" dirty="0">
                <a:solidFill>
                  <a:srgbClr val="0000FF"/>
                </a:solidFill>
                <a:latin typeface="Arial" pitchFamily="34" charset="0"/>
                <a:cs typeface="Arial" pitchFamily="34" charset="0"/>
              </a:rPr>
              <a:t>·3 </a:t>
            </a:r>
            <a:r>
              <a:rPr lang="en-US" sz="2400" b="1" dirty="0">
                <a:solidFill>
                  <a:srgbClr val="FF0000"/>
                </a:solidFill>
                <a:latin typeface="Arial" pitchFamily="34" charset="0"/>
                <a:cs typeface="Arial" pitchFamily="34" charset="0"/>
              </a:rPr>
              <a:t>more than</a:t>
            </a:r>
            <a:r>
              <a:rPr lang="en-US" sz="2400" b="1" dirty="0">
                <a:solidFill>
                  <a:srgbClr val="00008B"/>
                </a:solidFill>
                <a:latin typeface="Arial" pitchFamily="34" charset="0"/>
                <a:cs typeface="Arial" pitchFamily="34" charset="0"/>
              </a:rPr>
              <a:t> </a:t>
            </a:r>
            <a:r>
              <a:rPr lang="en-US" sz="2400" b="1" dirty="0">
                <a:solidFill>
                  <a:srgbClr val="0000FF"/>
                </a:solidFill>
                <a:latin typeface="Arial" pitchFamily="34" charset="0"/>
                <a:cs typeface="Arial" pitchFamily="34" charset="0"/>
              </a:rPr>
              <a:t>x means x + 3</a:t>
            </a:r>
          </a:p>
          <a:p>
            <a:r>
              <a:rPr lang="en-US" sz="2400" b="1" dirty="0">
                <a:solidFill>
                  <a:srgbClr val="0000FF"/>
                </a:solidFill>
                <a:latin typeface="Arial" pitchFamily="34" charset="0"/>
                <a:cs typeface="Arial" pitchFamily="34" charset="0"/>
              </a:rPr>
              <a:t>·x </a:t>
            </a:r>
            <a:r>
              <a:rPr lang="en-US" sz="2400" b="1" dirty="0">
                <a:solidFill>
                  <a:srgbClr val="FF0000"/>
                </a:solidFill>
                <a:latin typeface="Arial" pitchFamily="34" charset="0"/>
                <a:cs typeface="Arial" pitchFamily="34" charset="0"/>
              </a:rPr>
              <a:t>less than</a:t>
            </a:r>
            <a:r>
              <a:rPr lang="en-US" sz="2400" b="1" dirty="0">
                <a:solidFill>
                  <a:srgbClr val="00008B"/>
                </a:solidFill>
                <a:latin typeface="Arial" pitchFamily="34" charset="0"/>
                <a:cs typeface="Arial" pitchFamily="34" charset="0"/>
              </a:rPr>
              <a:t> </a:t>
            </a:r>
            <a:r>
              <a:rPr lang="en-US" sz="2400" b="1" dirty="0">
                <a:solidFill>
                  <a:srgbClr val="0000FF"/>
                </a:solidFill>
                <a:latin typeface="Arial" pitchFamily="34" charset="0"/>
                <a:cs typeface="Arial" pitchFamily="34" charset="0"/>
              </a:rPr>
              <a:t>2 means 2 - x</a:t>
            </a:r>
          </a:p>
        </p:txBody>
      </p:sp>
      <p:grpSp>
        <p:nvGrpSpPr>
          <p:cNvPr id="5" name="Group 4"/>
          <p:cNvGrpSpPr/>
          <p:nvPr/>
        </p:nvGrpSpPr>
        <p:grpSpPr>
          <a:xfrm>
            <a:off x="114300" y="2415530"/>
            <a:ext cx="5817871" cy="1242070"/>
            <a:chOff x="127000" y="6948316"/>
            <a:chExt cx="6464301" cy="1778002"/>
          </a:xfrm>
        </p:grpSpPr>
        <p:sp>
          <p:nvSpPr>
            <p:cNvPr id="3" name="Freeform 2"/>
            <p:cNvSpPr/>
            <p:nvPr/>
          </p:nvSpPr>
          <p:spPr>
            <a:xfrm>
              <a:off x="127000" y="6948316"/>
              <a:ext cx="6464301" cy="1778002"/>
            </a:xfrm>
            <a:custGeom>
              <a:avLst/>
              <a:gdLst/>
              <a:ahLst/>
              <a:cxnLst/>
              <a:rect l="0" t="0" r="0" b="0"/>
              <a:pathLst>
                <a:path w="6464301" h="1778001">
                  <a:moveTo>
                    <a:pt x="0" y="0"/>
                  </a:moveTo>
                  <a:lnTo>
                    <a:pt x="6464300" y="0"/>
                  </a:lnTo>
                  <a:lnTo>
                    <a:pt x="6464300" y="1778000"/>
                  </a:lnTo>
                  <a:lnTo>
                    <a:pt x="0" y="1778000"/>
                  </a:lnTo>
                  <a:close/>
                </a:path>
              </a:pathLst>
            </a:custGeom>
            <a:solidFill>
              <a:srgbClr val="D2D2D2"/>
            </a:solidFill>
            <a:ln w="38100" cap="flat" cmpd="sng" algn="ctr">
              <a:solidFill>
                <a:srgbClr val="D2D2D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 name="TextBox 3"/>
            <p:cNvSpPr txBox="1"/>
            <p:nvPr/>
          </p:nvSpPr>
          <p:spPr>
            <a:xfrm>
              <a:off x="2583961" y="7744608"/>
              <a:ext cx="1714500" cy="484634"/>
            </a:xfrm>
            <a:prstGeom prst="rect">
              <a:avLst/>
            </a:prstGeom>
            <a:noFill/>
          </p:spPr>
          <p:txBody>
            <a:bodyPr vert="horz" wrap="square" rtlCol="0">
              <a:spAutoFit/>
            </a:bodyPr>
            <a:lstStyle/>
            <a:p>
              <a:r>
                <a:rPr lang="en-US" sz="1600" b="1" dirty="0">
                  <a:solidFill>
                    <a:srgbClr val="0000FF"/>
                  </a:solidFill>
                  <a:latin typeface="Arial" pitchFamily="34" charset="0"/>
                  <a:cs typeface="Arial" pitchFamily="34" charset="0"/>
                </a:rPr>
                <a:t>click to reveal</a:t>
              </a:r>
            </a:p>
          </p:txBody>
        </p:sp>
      </p:grpSp>
    </p:spTree>
    <p:extLst>
      <p:ext uri="{BB962C8B-B14F-4D97-AF65-F5344CB8AC3E}">
        <p14:creationId xmlns:p14="http://schemas.microsoft.com/office/powerpoint/2010/main" xmlns="" val="22247525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66284" y="614579"/>
            <a:ext cx="7236596"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4</a:t>
            </a:r>
          </a:p>
        </p:txBody>
      </p:sp>
      <p:sp>
        <p:nvSpPr>
          <p:cNvPr id="3" name="TextBox 2"/>
          <p:cNvSpPr txBox="1"/>
          <p:nvPr/>
        </p:nvSpPr>
        <p:spPr>
          <a:xfrm>
            <a:off x="1297804" y="614579"/>
            <a:ext cx="7236596" cy="1366621"/>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What is the exponent in this expression?</a:t>
            </a:r>
          </a:p>
          <a:p>
            <a:endParaRPr lang="en-US" sz="2800" b="1">
              <a:solidFill>
                <a:srgbClr val="000000"/>
              </a:solidFill>
              <a:latin typeface="Arial" pitchFamily="34" charset="0"/>
              <a:cs typeface="Arial" pitchFamily="34" charset="0"/>
            </a:endParaRPr>
          </a:p>
          <a:p>
            <a:r>
              <a:rPr lang="en-US" sz="2800" b="1">
                <a:solidFill>
                  <a:srgbClr val="000000"/>
                </a:solidFill>
                <a:latin typeface="Arial" pitchFamily="34" charset="0"/>
                <a:cs typeface="Arial" pitchFamily="34" charset="0"/>
              </a:rPr>
              <a:t>4</a:t>
            </a:r>
            <a:r>
              <a:rPr lang="en-US" sz="2800" b="1" baseline="70000">
                <a:solidFill>
                  <a:srgbClr val="000000"/>
                </a:solidFill>
                <a:latin typeface="Arial" pitchFamily="34" charset="0"/>
                <a:cs typeface="Arial" pitchFamily="34" charset="0"/>
              </a:rPr>
              <a:t>3</a:t>
            </a: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160" y="70975"/>
            <a:ext cx="3657600" cy="44360"/>
          </a:xfrm>
          <a:prstGeom prst="rect">
            <a:avLst/>
          </a:prstGeom>
          <a:solidFill>
            <a:scrgbClr r="0" g="0" b="0">
              <a:alpha val="0"/>
            </a:scrgbClr>
          </a:solidFill>
        </p:spPr>
      </p:pic>
    </p:spTree>
    <p:extLst>
      <p:ext uri="{BB962C8B-B14F-4D97-AF65-F5344CB8AC3E}">
        <p14:creationId xmlns:p14="http://schemas.microsoft.com/office/powerpoint/2010/main" xmlns="" val="286522532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34390" y="1667923"/>
            <a:ext cx="2674620" cy="3982722"/>
          </a:xfrm>
          <a:prstGeom prst="rect">
            <a:avLst/>
          </a:prstGeom>
          <a:noFill/>
        </p:spPr>
        <p:txBody>
          <a:bodyPr vert="horz" lIns="73243" tIns="36622" rIns="73243" bIns="36622" rtlCol="0">
            <a:spAutoFit/>
          </a:bodyPr>
          <a:lstStyle/>
          <a:p>
            <a:endParaRPr lang="en-US" dirty="0" smtClean="0"/>
          </a:p>
          <a:p>
            <a:endParaRPr lang="en-US" sz="2400" dirty="0" smtClean="0">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Th</a:t>
            </a:r>
            <a:r>
              <a:rPr lang="en-US" sz="2400" b="1" dirty="0">
                <a:solidFill>
                  <a:srgbClr val="0000FF"/>
                </a:solidFill>
                <a:latin typeface="Arial" pitchFamily="34" charset="0"/>
                <a:cs typeface="Arial" pitchFamily="34" charset="0"/>
              </a:rPr>
              <a:t>ree times j</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Eight divided by j</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j less than 7</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5 more than j</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4 less than j</a:t>
            </a:r>
          </a:p>
        </p:txBody>
      </p:sp>
      <p:sp>
        <p:nvSpPr>
          <p:cNvPr id="3" name="TextBox 2"/>
          <p:cNvSpPr txBox="1"/>
          <p:nvPr/>
        </p:nvSpPr>
        <p:spPr>
          <a:xfrm>
            <a:off x="8321040" y="825090"/>
            <a:ext cx="73152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1</a:t>
            </a:r>
          </a:p>
        </p:txBody>
      </p:sp>
      <p:sp>
        <p:nvSpPr>
          <p:cNvPr id="4" name="TextBox 3"/>
          <p:cNvSpPr txBox="1"/>
          <p:nvPr/>
        </p:nvSpPr>
        <p:spPr>
          <a:xfrm>
            <a:off x="8332470" y="1286430"/>
            <a:ext cx="73152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2</a:t>
            </a:r>
          </a:p>
        </p:txBody>
      </p:sp>
      <p:sp>
        <p:nvSpPr>
          <p:cNvPr id="5" name="TextBox 4"/>
          <p:cNvSpPr txBox="1"/>
          <p:nvPr/>
        </p:nvSpPr>
        <p:spPr>
          <a:xfrm>
            <a:off x="8321040" y="1818746"/>
            <a:ext cx="73152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3</a:t>
            </a:r>
          </a:p>
        </p:txBody>
      </p:sp>
      <p:sp>
        <p:nvSpPr>
          <p:cNvPr id="6" name="TextBox 5"/>
          <p:cNvSpPr txBox="1"/>
          <p:nvPr/>
        </p:nvSpPr>
        <p:spPr>
          <a:xfrm>
            <a:off x="8309610" y="2359933"/>
            <a:ext cx="73152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4</a:t>
            </a:r>
          </a:p>
        </p:txBody>
      </p:sp>
      <p:sp>
        <p:nvSpPr>
          <p:cNvPr id="7" name="TextBox 6"/>
          <p:cNvSpPr txBox="1"/>
          <p:nvPr/>
        </p:nvSpPr>
        <p:spPr>
          <a:xfrm>
            <a:off x="8321040" y="2883377"/>
            <a:ext cx="73152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5</a:t>
            </a:r>
          </a:p>
        </p:txBody>
      </p:sp>
      <p:sp>
        <p:nvSpPr>
          <p:cNvPr id="8" name="TextBox 7"/>
          <p:cNvSpPr txBox="1"/>
          <p:nvPr/>
        </p:nvSpPr>
        <p:spPr>
          <a:xfrm>
            <a:off x="8321040" y="3415693"/>
            <a:ext cx="73152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6</a:t>
            </a:r>
          </a:p>
        </p:txBody>
      </p:sp>
      <p:sp>
        <p:nvSpPr>
          <p:cNvPr id="9" name="TextBox 8"/>
          <p:cNvSpPr txBox="1"/>
          <p:nvPr/>
        </p:nvSpPr>
        <p:spPr>
          <a:xfrm>
            <a:off x="8355330" y="3965752"/>
            <a:ext cx="73152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7</a:t>
            </a:r>
          </a:p>
        </p:txBody>
      </p:sp>
      <p:sp>
        <p:nvSpPr>
          <p:cNvPr id="10" name="TextBox 9"/>
          <p:cNvSpPr txBox="1"/>
          <p:nvPr/>
        </p:nvSpPr>
        <p:spPr>
          <a:xfrm>
            <a:off x="8378190" y="4506940"/>
            <a:ext cx="73152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8</a:t>
            </a:r>
          </a:p>
        </p:txBody>
      </p:sp>
      <p:sp>
        <p:nvSpPr>
          <p:cNvPr id="11" name="TextBox 10"/>
          <p:cNvSpPr txBox="1"/>
          <p:nvPr/>
        </p:nvSpPr>
        <p:spPr>
          <a:xfrm>
            <a:off x="8401050" y="5065871"/>
            <a:ext cx="73152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9</a:t>
            </a:r>
          </a:p>
        </p:txBody>
      </p:sp>
      <p:sp>
        <p:nvSpPr>
          <p:cNvPr id="12" name="TextBox 11"/>
          <p:cNvSpPr txBox="1"/>
          <p:nvPr/>
        </p:nvSpPr>
        <p:spPr>
          <a:xfrm>
            <a:off x="8309610" y="310518"/>
            <a:ext cx="73152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0</a:t>
            </a:r>
          </a:p>
        </p:txBody>
      </p:sp>
      <p:sp>
        <p:nvSpPr>
          <p:cNvPr id="13" name="TextBox 12"/>
          <p:cNvSpPr txBox="1"/>
          <p:nvPr/>
        </p:nvSpPr>
        <p:spPr>
          <a:xfrm>
            <a:off x="7429500" y="1925209"/>
            <a:ext cx="75438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a:t>
            </a:r>
          </a:p>
        </p:txBody>
      </p:sp>
      <p:sp>
        <p:nvSpPr>
          <p:cNvPr id="14" name="TextBox 13"/>
          <p:cNvSpPr txBox="1"/>
          <p:nvPr/>
        </p:nvSpPr>
        <p:spPr>
          <a:xfrm>
            <a:off x="7475220" y="2785786"/>
            <a:ext cx="662940" cy="443291"/>
          </a:xfrm>
          <a:prstGeom prst="rect">
            <a:avLst/>
          </a:prstGeom>
          <a:noFill/>
        </p:spPr>
        <p:txBody>
          <a:bodyPr vert="horz" lIns="73243" tIns="36622" rIns="73243" bIns="36622" rtlCol="0">
            <a:spAutoFit/>
          </a:bodyPr>
          <a:lstStyle/>
          <a:p>
            <a:r>
              <a:rPr lang="en-US" sz="2400" b="1" dirty="0">
                <a:solidFill>
                  <a:srgbClr val="0000FF"/>
                </a:solidFill>
                <a:latin typeface="Arial" pitchFamily="34" charset="0"/>
                <a:cs typeface="Arial" pitchFamily="34" charset="0"/>
              </a:rPr>
              <a:t>-</a:t>
            </a:r>
          </a:p>
        </p:txBody>
      </p:sp>
      <p:sp>
        <p:nvSpPr>
          <p:cNvPr id="15" name="TextBox 14"/>
          <p:cNvSpPr txBox="1"/>
          <p:nvPr/>
        </p:nvSpPr>
        <p:spPr>
          <a:xfrm>
            <a:off x="7452360" y="3513283"/>
            <a:ext cx="388620" cy="443291"/>
          </a:xfrm>
          <a:prstGeom prst="rect">
            <a:avLst/>
          </a:prstGeom>
          <a:noFill/>
        </p:spPr>
        <p:txBody>
          <a:bodyPr vert="horz" wrap="square" lIns="73243" tIns="36622" rIns="73243" bIns="36622" rtlCol="0">
            <a:spAutoFit/>
          </a:bodyPr>
          <a:lstStyle/>
          <a:p>
            <a:r>
              <a:rPr lang="en-US" sz="2400" b="1" dirty="0">
                <a:solidFill>
                  <a:srgbClr val="0000FF"/>
                </a:solidFill>
                <a:latin typeface="Arial" pitchFamily="34" charset="0"/>
                <a:cs typeface="Arial" pitchFamily="34" charset="0"/>
                <a:sym typeface="Symbol"/>
              </a:rPr>
              <a:t></a:t>
            </a:r>
            <a:endParaRPr lang="en-US" sz="2400" b="1" dirty="0">
              <a:solidFill>
                <a:srgbClr val="0000FF"/>
              </a:solidFill>
              <a:latin typeface="Arial" pitchFamily="34" charset="0"/>
              <a:cs typeface="Arial" pitchFamily="34" charset="0"/>
            </a:endParaRPr>
          </a:p>
        </p:txBody>
      </p:sp>
      <p:sp>
        <p:nvSpPr>
          <p:cNvPr id="16" name="TextBox 15"/>
          <p:cNvSpPr txBox="1"/>
          <p:nvPr/>
        </p:nvSpPr>
        <p:spPr>
          <a:xfrm>
            <a:off x="7475220" y="4799713"/>
            <a:ext cx="75438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a:t>
            </a:r>
          </a:p>
        </p:txBody>
      </p:sp>
      <p:grpSp>
        <p:nvGrpSpPr>
          <p:cNvPr id="19" name="Group 18"/>
          <p:cNvGrpSpPr/>
          <p:nvPr/>
        </p:nvGrpSpPr>
        <p:grpSpPr>
          <a:xfrm>
            <a:off x="354330" y="239543"/>
            <a:ext cx="7486650" cy="1200329"/>
            <a:chOff x="393700" y="342900"/>
            <a:chExt cx="8318500" cy="1718249"/>
          </a:xfrm>
        </p:grpSpPr>
        <p:sp>
          <p:nvSpPr>
            <p:cNvPr id="17" name="Freeform 16"/>
            <p:cNvSpPr/>
            <p:nvPr/>
          </p:nvSpPr>
          <p:spPr>
            <a:xfrm>
              <a:off x="457200" y="342900"/>
              <a:ext cx="8191501" cy="1612901"/>
            </a:xfrm>
            <a:custGeom>
              <a:avLst/>
              <a:gdLst/>
              <a:ahLst/>
              <a:cxnLst/>
              <a:rect l="0" t="0" r="0" b="0"/>
              <a:pathLst>
                <a:path w="8191501" h="1612901">
                  <a:moveTo>
                    <a:pt x="0" y="0"/>
                  </a:moveTo>
                  <a:lnTo>
                    <a:pt x="8191500" y="0"/>
                  </a:lnTo>
                  <a:lnTo>
                    <a:pt x="8191500" y="1612900"/>
                  </a:lnTo>
                  <a:lnTo>
                    <a:pt x="0" y="1612900"/>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93700" y="342900"/>
              <a:ext cx="8318500" cy="1718249"/>
            </a:xfrm>
            <a:prstGeom prst="rect">
              <a:avLst/>
            </a:prstGeom>
            <a:noFill/>
          </p:spPr>
          <p:txBody>
            <a:bodyPr vert="horz" rtlCol="0">
              <a:spAutoFit/>
            </a:bodyPr>
            <a:lstStyle/>
            <a:p>
              <a:pPr algn="ctr"/>
              <a:r>
                <a:rPr lang="en-US" sz="2400" b="1" dirty="0">
                  <a:solidFill>
                    <a:srgbClr val="0000FF"/>
                  </a:solidFill>
                  <a:latin typeface="Arial" pitchFamily="34" charset="0"/>
                  <a:cs typeface="Arial" pitchFamily="34" charset="0"/>
                </a:rPr>
                <a:t>TRANSLATE THE WORDS </a:t>
              </a:r>
            </a:p>
            <a:p>
              <a:pPr algn="ctr"/>
              <a:r>
                <a:rPr lang="en-US" sz="2400" b="1" dirty="0">
                  <a:solidFill>
                    <a:srgbClr val="0000FF"/>
                  </a:solidFill>
                  <a:latin typeface="Arial" pitchFamily="34" charset="0"/>
                  <a:cs typeface="Arial" pitchFamily="34" charset="0"/>
                </a:rPr>
                <a:t>INTO AN </a:t>
              </a:r>
            </a:p>
            <a:p>
              <a:pPr algn="ctr"/>
              <a:r>
                <a:rPr lang="en-US" sz="2400" b="1" dirty="0">
                  <a:solidFill>
                    <a:srgbClr val="0000FF"/>
                  </a:solidFill>
                  <a:latin typeface="Arial" pitchFamily="34" charset="0"/>
                  <a:cs typeface="Arial" pitchFamily="34" charset="0"/>
                </a:rPr>
                <a:t>ALGEBRAIC EXPRESSION </a:t>
              </a:r>
            </a:p>
          </p:txBody>
        </p:sp>
      </p:grpSp>
      <p:sp>
        <p:nvSpPr>
          <p:cNvPr id="20" name="TextBox 19"/>
          <p:cNvSpPr txBox="1"/>
          <p:nvPr/>
        </p:nvSpPr>
        <p:spPr>
          <a:xfrm>
            <a:off x="6480810" y="3229382"/>
            <a:ext cx="66294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j</a:t>
            </a:r>
          </a:p>
        </p:txBody>
      </p:sp>
    </p:spTree>
    <p:extLst>
      <p:ext uri="{BB962C8B-B14F-4D97-AF65-F5344CB8AC3E}">
        <p14:creationId xmlns:p14="http://schemas.microsoft.com/office/powerpoint/2010/main" xmlns="" val="61892779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85800" y="248414"/>
            <a:ext cx="715518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The many ways to represent multiplication...</a:t>
            </a:r>
          </a:p>
        </p:txBody>
      </p:sp>
      <p:grpSp>
        <p:nvGrpSpPr>
          <p:cNvPr id="5" name="Group 4"/>
          <p:cNvGrpSpPr/>
          <p:nvPr/>
        </p:nvGrpSpPr>
        <p:grpSpPr>
          <a:xfrm>
            <a:off x="76200" y="1219200"/>
            <a:ext cx="8903970" cy="4893641"/>
            <a:chOff x="84667" y="1745262"/>
            <a:chExt cx="9893300" cy="7005160"/>
          </a:xfrm>
        </p:grpSpPr>
        <p:sp>
          <p:nvSpPr>
            <p:cNvPr id="3" name="TextBox 2"/>
            <p:cNvSpPr txBox="1"/>
            <p:nvPr/>
          </p:nvSpPr>
          <p:spPr>
            <a:xfrm>
              <a:off x="84667" y="1745262"/>
              <a:ext cx="9893300" cy="7005160"/>
            </a:xfrm>
            <a:prstGeom prst="rect">
              <a:avLst/>
            </a:prstGeom>
            <a:noFill/>
          </p:spPr>
          <p:txBody>
            <a:bodyPr vert="horz" wrap="square" rtlCol="0">
              <a:spAutoFit/>
            </a:bodyPr>
            <a:lstStyle/>
            <a:p>
              <a:r>
                <a:rPr lang="en-US" sz="2400" b="1" dirty="0">
                  <a:solidFill>
                    <a:srgbClr val="0000FF"/>
                  </a:solidFill>
                  <a:latin typeface="Arial" pitchFamily="34" charset="0"/>
                  <a:cs typeface="Arial" pitchFamily="34" charset="0"/>
                </a:rPr>
                <a:t>How do you represent "three times </a:t>
              </a:r>
              <a:r>
                <a:rPr lang="en-US" sz="2400" b="1" i="1" dirty="0">
                  <a:solidFill>
                    <a:srgbClr val="0000FF"/>
                  </a:solidFill>
                  <a:latin typeface="Arial" pitchFamily="34" charset="0"/>
                  <a:cs typeface="Arial" pitchFamily="34" charset="0"/>
                </a:rPr>
                <a:t>a</a:t>
              </a:r>
              <a:r>
                <a:rPr lang="en-US" sz="2400" b="1" dirty="0">
                  <a:solidFill>
                    <a:srgbClr val="0000FF"/>
                  </a:solidFill>
                  <a:latin typeface="Arial" pitchFamily="34" charset="0"/>
                  <a:cs typeface="Arial" pitchFamily="34" charset="0"/>
                </a:rPr>
                <a:t>"?</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(3)(a)	3(a)	3 a	3a</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The preferred representation is 3a</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When a variable is being multiplied by a number, the number (coefficient) is always written in front of the variable.</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The following are not allowed:</a:t>
              </a:r>
            </a:p>
            <a:p>
              <a:r>
                <a:rPr lang="en-US" sz="2400" b="1" dirty="0">
                  <a:solidFill>
                    <a:srgbClr val="0000FF"/>
                  </a:solidFill>
                  <a:latin typeface="Arial" pitchFamily="34" charset="0"/>
                  <a:cs typeface="Arial" pitchFamily="34" charset="0"/>
                </a:rPr>
                <a:t>3xa	... </a:t>
              </a:r>
              <a:r>
                <a:rPr lang="en-US" sz="2400" b="1" dirty="0" smtClean="0">
                  <a:solidFill>
                    <a:srgbClr val="0000FF"/>
                  </a:solidFill>
                  <a:latin typeface="Arial" pitchFamily="34" charset="0"/>
                  <a:cs typeface="Arial" pitchFamily="34" charset="0"/>
                </a:rPr>
                <a:t>The </a:t>
              </a:r>
              <a:r>
                <a:rPr lang="en-US" sz="2400" b="1" dirty="0">
                  <a:solidFill>
                    <a:srgbClr val="0000FF"/>
                  </a:solidFill>
                  <a:latin typeface="Arial" pitchFamily="34" charset="0"/>
                  <a:cs typeface="Arial" pitchFamily="34" charset="0"/>
                </a:rPr>
                <a:t>multiplication sign looks like another variable</a:t>
              </a:r>
            </a:p>
            <a:p>
              <a:r>
                <a:rPr lang="en-US" sz="2400" b="1" dirty="0">
                  <a:solidFill>
                    <a:srgbClr val="0000FF"/>
                  </a:solidFill>
                  <a:latin typeface="Arial" pitchFamily="34" charset="0"/>
                  <a:cs typeface="Arial" pitchFamily="34" charset="0"/>
                </a:rPr>
                <a:t>a3	</a:t>
              </a:r>
              <a:r>
                <a:rPr lang="en-US" sz="2400" b="1" dirty="0" smtClean="0">
                  <a:solidFill>
                    <a:srgbClr val="0000FF"/>
                  </a:solidFill>
                  <a:latin typeface="Arial" pitchFamily="34" charset="0"/>
                  <a:cs typeface="Arial" pitchFamily="34" charset="0"/>
                </a:rPr>
                <a:t>... The </a:t>
              </a:r>
              <a:r>
                <a:rPr lang="en-US" sz="2400" b="1" dirty="0">
                  <a:solidFill>
                    <a:srgbClr val="0000FF"/>
                  </a:solidFill>
                  <a:latin typeface="Arial" pitchFamily="34" charset="0"/>
                  <a:cs typeface="Arial" pitchFamily="34" charset="0"/>
                </a:rPr>
                <a:t>number is always written in front of the variable</a:t>
              </a:r>
            </a:p>
          </p:txBody>
        </p:sp>
        <p:sp>
          <p:nvSpPr>
            <p:cNvPr id="4" name="Freeform 3"/>
            <p:cNvSpPr/>
            <p:nvPr/>
          </p:nvSpPr>
          <p:spPr>
            <a:xfrm>
              <a:off x="4229100" y="2095500"/>
              <a:ext cx="12701" cy="12701"/>
            </a:xfrm>
            <a:custGeom>
              <a:avLst/>
              <a:gdLst/>
              <a:ahLst/>
              <a:cxnLst/>
              <a:rect l="0" t="0" r="0" b="0"/>
              <a:pathLst>
                <a:path w="12701" h="12701">
                  <a:moveTo>
                    <a:pt x="0" y="0"/>
                  </a:moveTo>
                  <a:lnTo>
                    <a:pt x="12700" y="12700"/>
                  </a:lnTo>
                </a:path>
              </a:pathLst>
            </a:custGeom>
            <a:ln w="762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itchFamily="34" charset="0"/>
                <a:cs typeface="Arial" pitchFamily="34" charset="0"/>
              </a:endParaRPr>
            </a:p>
          </p:txBody>
        </p:sp>
      </p:grpSp>
    </p:spTree>
    <p:extLst>
      <p:ext uri="{BB962C8B-B14F-4D97-AF65-F5344CB8AC3E}">
        <p14:creationId xmlns:p14="http://schemas.microsoft.com/office/powerpoint/2010/main" xmlns="" val="22616712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1060" y="609600"/>
            <a:ext cx="6835140" cy="3767278"/>
          </a:xfrm>
          <a:prstGeom prst="rect">
            <a:avLst/>
          </a:prstGeom>
          <a:noFill/>
        </p:spPr>
        <p:txBody>
          <a:bodyPr vert="horz" lIns="73243" tIns="36622" rIns="73243" bIns="36622" rtlCol="0">
            <a:spAutoFit/>
          </a:bodyPr>
          <a:lstStyle/>
          <a:p>
            <a:r>
              <a:rPr lang="en-US" sz="2400" b="1" dirty="0">
                <a:solidFill>
                  <a:srgbClr val="0000FF"/>
                </a:solidFill>
                <a:latin typeface="Arial" pitchFamily="34" charset="0"/>
                <a:cs typeface="Arial" pitchFamily="34" charset="0"/>
              </a:rPr>
              <a:t>When choosing a variable, there are some that are often avoided:</a:t>
            </a:r>
          </a:p>
          <a:p>
            <a:endParaRPr lang="en-US" sz="2400" b="1" dirty="0">
              <a:solidFill>
                <a:srgbClr val="0000FF"/>
              </a:solidFill>
              <a:latin typeface="Arial" pitchFamily="34" charset="0"/>
              <a:cs typeface="Arial" pitchFamily="34" charset="0"/>
            </a:endParaRPr>
          </a:p>
          <a:p>
            <a:pPr algn="ctr"/>
            <a:r>
              <a:rPr lang="en-US" sz="2400" b="1" dirty="0">
                <a:solidFill>
                  <a:srgbClr val="0000FF"/>
                </a:solidFill>
                <a:latin typeface="Arial" pitchFamily="34" charset="0"/>
                <a:cs typeface="Arial" pitchFamily="34" charset="0"/>
              </a:rPr>
              <a:t>l, </a:t>
            </a:r>
            <a:r>
              <a:rPr lang="en-US" sz="2400" b="1" dirty="0" err="1">
                <a:solidFill>
                  <a:srgbClr val="0000FF"/>
                </a:solidFill>
                <a:latin typeface="Arial" pitchFamily="34" charset="0"/>
                <a:cs typeface="Arial" pitchFamily="34" charset="0"/>
              </a:rPr>
              <a:t>i</a:t>
            </a:r>
            <a:r>
              <a:rPr lang="en-US" sz="2400" b="1" dirty="0">
                <a:solidFill>
                  <a:srgbClr val="0000FF"/>
                </a:solidFill>
                <a:latin typeface="Arial" pitchFamily="34" charset="0"/>
                <a:cs typeface="Arial" pitchFamily="34" charset="0"/>
              </a:rPr>
              <a:t>, t, o, O, s, S</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Why might these be avoided?</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It is best to avoid using letters that might be confused for numbers or operations.  In the case above (1, +, 0, 5)</a:t>
            </a:r>
          </a:p>
        </p:txBody>
      </p:sp>
      <p:sp>
        <p:nvSpPr>
          <p:cNvPr id="3" name="Rectangle 2"/>
          <p:cNvSpPr/>
          <p:nvPr/>
        </p:nvSpPr>
        <p:spPr>
          <a:xfrm>
            <a:off x="12879" y="3124200"/>
            <a:ext cx="9144000" cy="52578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10121509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606290" y="2661578"/>
            <a:ext cx="960120" cy="443291"/>
          </a:xfrm>
          <a:prstGeom prst="rect">
            <a:avLst/>
          </a:prstGeom>
          <a:noFill/>
        </p:spPr>
        <p:txBody>
          <a:bodyPr vert="horz" lIns="73243" tIns="36622" rIns="73243" bIns="36622" rtlCol="0">
            <a:spAutoFit/>
          </a:bodyPr>
          <a:lstStyle/>
          <a:p>
            <a:r>
              <a:rPr lang="en-US" sz="2400" dirty="0" smtClean="0">
                <a:solidFill>
                  <a:srgbClr val="0000FF"/>
                </a:solidFill>
                <a:latin typeface="Arial" pitchFamily="34" charset="0"/>
                <a:cs typeface="Arial" pitchFamily="34" charset="0"/>
              </a:rPr>
              <a:t>71+c</a:t>
            </a:r>
            <a:endParaRPr lang="en-US" sz="2400" dirty="0">
              <a:solidFill>
                <a:srgbClr val="0000FF"/>
              </a:solidFill>
              <a:latin typeface="Arial" pitchFamily="34" charset="0"/>
              <a:cs typeface="Arial" pitchFamily="34" charset="0"/>
            </a:endParaRPr>
          </a:p>
        </p:txBody>
      </p:sp>
      <p:sp>
        <p:nvSpPr>
          <p:cNvPr id="3" name="TextBox 2"/>
          <p:cNvSpPr txBox="1"/>
          <p:nvPr/>
        </p:nvSpPr>
        <p:spPr>
          <a:xfrm>
            <a:off x="2286000" y="1561460"/>
            <a:ext cx="3429000" cy="443291"/>
          </a:xfrm>
          <a:prstGeom prst="rect">
            <a:avLst/>
          </a:prstGeom>
          <a:noFill/>
        </p:spPr>
        <p:txBody>
          <a:bodyPr vert="horz" wrap="square" lIns="73243" tIns="36622" rIns="73243" bIns="36622" rtlCol="0">
            <a:spAutoFit/>
          </a:bodyPr>
          <a:lstStyle/>
          <a:p>
            <a:r>
              <a:rPr lang="en-US" sz="2400" b="1" dirty="0">
                <a:solidFill>
                  <a:srgbClr val="0000FF"/>
                </a:solidFill>
                <a:latin typeface="Arial" pitchFamily="34" charset="0"/>
                <a:cs typeface="Arial" pitchFamily="34" charset="0"/>
              </a:rPr>
              <a:t>Seventy-one plus c</a:t>
            </a:r>
          </a:p>
        </p:txBody>
      </p:sp>
      <p:sp>
        <p:nvSpPr>
          <p:cNvPr id="4" name="TextBox 3"/>
          <p:cNvSpPr txBox="1"/>
          <p:nvPr/>
        </p:nvSpPr>
        <p:spPr>
          <a:xfrm>
            <a:off x="400050" y="505700"/>
            <a:ext cx="8869680" cy="812623"/>
          </a:xfrm>
          <a:prstGeom prst="rect">
            <a:avLst/>
          </a:prstGeom>
          <a:noFill/>
        </p:spPr>
        <p:txBody>
          <a:bodyPr vert="horz" lIns="73243" tIns="36622" rIns="73243" bIns="36622" rtlCol="0">
            <a:spAutoFit/>
          </a:bodyPr>
          <a:lstStyle/>
          <a:p>
            <a:pPr algn="ctr"/>
            <a:r>
              <a:rPr lang="en-US" sz="2400" b="1">
                <a:solidFill>
                  <a:srgbClr val="0000FF"/>
                </a:solidFill>
                <a:latin typeface="Arial" pitchFamily="34" charset="0"/>
                <a:cs typeface="Arial" pitchFamily="34" charset="0"/>
              </a:rPr>
              <a:t>Write the expression for each statement.</a:t>
            </a:r>
          </a:p>
          <a:p>
            <a:pPr algn="ctr"/>
            <a:r>
              <a:rPr lang="en-US" sz="2400" b="1">
                <a:solidFill>
                  <a:srgbClr val="0000FF"/>
                </a:solidFill>
                <a:latin typeface="Arial" pitchFamily="34" charset="0"/>
                <a:cs typeface="Arial" pitchFamily="34" charset="0"/>
              </a:rPr>
              <a:t>Then check your answer.</a:t>
            </a:r>
          </a:p>
        </p:txBody>
      </p:sp>
      <p:sp>
        <p:nvSpPr>
          <p:cNvPr id="5" name="Freeform 4"/>
          <p:cNvSpPr/>
          <p:nvPr/>
        </p:nvSpPr>
        <p:spPr>
          <a:xfrm>
            <a:off x="4606290" y="2554828"/>
            <a:ext cx="846164" cy="656789"/>
          </a:xfrm>
          <a:custGeom>
            <a:avLst/>
            <a:gdLst/>
            <a:ahLst/>
            <a:cxnLst/>
            <a:rect l="0" t="0" r="0" b="0"/>
            <a:pathLst>
              <a:path w="940182" h="940182">
                <a:moveTo>
                  <a:pt x="0" y="0"/>
                </a:moveTo>
                <a:lnTo>
                  <a:pt x="940181" y="0"/>
                </a:lnTo>
                <a:lnTo>
                  <a:pt x="940181" y="940181"/>
                </a:lnTo>
                <a:lnTo>
                  <a:pt x="0" y="940181"/>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Tree>
    <p:extLst>
      <p:ext uri="{BB962C8B-B14F-4D97-AF65-F5344CB8AC3E}">
        <p14:creationId xmlns:p14="http://schemas.microsoft.com/office/powerpoint/2010/main" xmlns="" val="12034501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5"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594860" y="2697066"/>
            <a:ext cx="1165860" cy="443291"/>
          </a:xfrm>
          <a:prstGeom prst="rect">
            <a:avLst/>
          </a:prstGeom>
          <a:noFill/>
        </p:spPr>
        <p:txBody>
          <a:bodyPr vert="horz" lIns="73243" tIns="36622" rIns="73243" bIns="36622" rtlCol="0">
            <a:spAutoFit/>
          </a:bodyPr>
          <a:lstStyle/>
          <a:p>
            <a:r>
              <a:rPr lang="en-US" sz="2400" smtClean="0">
                <a:solidFill>
                  <a:srgbClr val="0000FF"/>
                </a:solidFill>
                <a:latin typeface="Arial" pitchFamily="34" charset="0"/>
                <a:cs typeface="Arial" pitchFamily="34" charset="0"/>
              </a:rPr>
              <a:t>d - 24</a:t>
            </a:r>
            <a:endParaRPr lang="en-US" sz="2400">
              <a:solidFill>
                <a:srgbClr val="0000FF"/>
              </a:solidFill>
              <a:latin typeface="Arial" pitchFamily="34" charset="0"/>
              <a:cs typeface="Arial" pitchFamily="34" charset="0"/>
            </a:endParaRPr>
          </a:p>
        </p:txBody>
      </p:sp>
      <p:sp>
        <p:nvSpPr>
          <p:cNvPr id="3" name="TextBox 2"/>
          <p:cNvSpPr txBox="1"/>
          <p:nvPr/>
        </p:nvSpPr>
        <p:spPr>
          <a:xfrm>
            <a:off x="1965960" y="1756642"/>
            <a:ext cx="3794760" cy="443291"/>
          </a:xfrm>
          <a:prstGeom prst="rect">
            <a:avLst/>
          </a:prstGeom>
          <a:noFill/>
        </p:spPr>
        <p:txBody>
          <a:bodyPr vert="horz" wrap="square" lIns="73243" tIns="36622" rIns="73243" bIns="36622" rtlCol="0">
            <a:spAutoFit/>
          </a:bodyPr>
          <a:lstStyle/>
          <a:p>
            <a:r>
              <a:rPr lang="en-US" sz="2400" b="1" dirty="0">
                <a:solidFill>
                  <a:srgbClr val="0000FF"/>
                </a:solidFill>
                <a:latin typeface="Arial" pitchFamily="34" charset="0"/>
                <a:cs typeface="Arial" pitchFamily="34" charset="0"/>
              </a:rPr>
              <a:t>Twenty-four less than d</a:t>
            </a:r>
          </a:p>
        </p:txBody>
      </p:sp>
      <p:sp>
        <p:nvSpPr>
          <p:cNvPr id="4" name="Freeform 3"/>
          <p:cNvSpPr/>
          <p:nvPr/>
        </p:nvSpPr>
        <p:spPr>
          <a:xfrm>
            <a:off x="4594860" y="2590316"/>
            <a:ext cx="846164" cy="656789"/>
          </a:xfrm>
          <a:custGeom>
            <a:avLst/>
            <a:gdLst/>
            <a:ahLst/>
            <a:cxnLst/>
            <a:rect l="0" t="0" r="0" b="0"/>
            <a:pathLst>
              <a:path w="940182" h="940182">
                <a:moveTo>
                  <a:pt x="0" y="0"/>
                </a:moveTo>
                <a:lnTo>
                  <a:pt x="940181" y="0"/>
                </a:lnTo>
                <a:lnTo>
                  <a:pt x="940181" y="940181"/>
                </a:lnTo>
                <a:lnTo>
                  <a:pt x="0" y="940181"/>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sz="2400">
              <a:latin typeface="Arial" pitchFamily="34" charset="0"/>
              <a:cs typeface="Arial" pitchFamily="34" charset="0"/>
            </a:endParaRPr>
          </a:p>
        </p:txBody>
      </p:sp>
      <p:sp>
        <p:nvSpPr>
          <p:cNvPr id="5" name="TextBox 4"/>
          <p:cNvSpPr txBox="1"/>
          <p:nvPr/>
        </p:nvSpPr>
        <p:spPr>
          <a:xfrm>
            <a:off x="400050" y="505700"/>
            <a:ext cx="8869680" cy="812623"/>
          </a:xfrm>
          <a:prstGeom prst="rect">
            <a:avLst/>
          </a:prstGeom>
          <a:noFill/>
        </p:spPr>
        <p:txBody>
          <a:bodyPr vert="horz" lIns="73243" tIns="36622" rIns="73243" bIns="36622" rtlCol="0">
            <a:spAutoFit/>
          </a:bodyPr>
          <a:lstStyle/>
          <a:p>
            <a:pPr algn="ctr"/>
            <a:r>
              <a:rPr lang="en-US" sz="2400" b="1">
                <a:solidFill>
                  <a:srgbClr val="0000FF"/>
                </a:solidFill>
                <a:latin typeface="Arial" pitchFamily="34" charset="0"/>
                <a:cs typeface="Arial" pitchFamily="34" charset="0"/>
              </a:rPr>
              <a:t>Write the expression for each statement.</a:t>
            </a:r>
          </a:p>
          <a:p>
            <a:pPr algn="ctr"/>
            <a:r>
              <a:rPr lang="en-US" sz="2400" b="1">
                <a:solidFill>
                  <a:srgbClr val="0000FF"/>
                </a:solidFill>
                <a:latin typeface="Arial" pitchFamily="34" charset="0"/>
                <a:cs typeface="Arial" pitchFamily="34" charset="0"/>
              </a:rPr>
              <a:t>Then check your answer.</a:t>
            </a:r>
          </a:p>
        </p:txBody>
      </p:sp>
    </p:spTree>
    <p:extLst>
      <p:ext uri="{BB962C8B-B14F-4D97-AF65-F5344CB8AC3E}">
        <p14:creationId xmlns:p14="http://schemas.microsoft.com/office/powerpoint/2010/main" xmlns="" val="19165198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4"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549140" y="2830145"/>
            <a:ext cx="1234440" cy="443291"/>
          </a:xfrm>
          <a:prstGeom prst="rect">
            <a:avLst/>
          </a:prstGeom>
          <a:noFill/>
        </p:spPr>
        <p:txBody>
          <a:bodyPr vert="horz" lIns="73243" tIns="36622" rIns="73243" bIns="36622" rtlCol="0">
            <a:spAutoFit/>
          </a:bodyPr>
          <a:lstStyle/>
          <a:p>
            <a:r>
              <a:rPr lang="en-US" sz="2400" smtClean="0">
                <a:solidFill>
                  <a:srgbClr val="0000FF"/>
                </a:solidFill>
                <a:latin typeface="Arial" pitchFamily="34" charset="0"/>
                <a:cs typeface="Arial" pitchFamily="34" charset="0"/>
              </a:rPr>
              <a:t>23 + m</a:t>
            </a:r>
            <a:endParaRPr lang="en-US" sz="2400">
              <a:solidFill>
                <a:srgbClr val="0000FF"/>
              </a:solidFill>
              <a:latin typeface="Arial" pitchFamily="34" charset="0"/>
              <a:cs typeface="Arial" pitchFamily="34" charset="0"/>
            </a:endParaRPr>
          </a:p>
        </p:txBody>
      </p:sp>
      <p:sp>
        <p:nvSpPr>
          <p:cNvPr id="3" name="TextBox 2"/>
          <p:cNvSpPr txBox="1"/>
          <p:nvPr/>
        </p:nvSpPr>
        <p:spPr>
          <a:xfrm>
            <a:off x="1565910" y="1605819"/>
            <a:ext cx="4987290" cy="443291"/>
          </a:xfrm>
          <a:prstGeom prst="rect">
            <a:avLst/>
          </a:prstGeom>
          <a:noFill/>
        </p:spPr>
        <p:txBody>
          <a:bodyPr vert="horz" wrap="square" lIns="73243" tIns="36622" rIns="73243" bIns="36622" rtlCol="0">
            <a:spAutoFit/>
          </a:bodyPr>
          <a:lstStyle/>
          <a:p>
            <a:r>
              <a:rPr lang="en-US" sz="2400" b="1" dirty="0">
                <a:solidFill>
                  <a:srgbClr val="0000FF"/>
                </a:solidFill>
                <a:latin typeface="Arial" pitchFamily="34" charset="0"/>
                <a:cs typeface="Arial" pitchFamily="34" charset="0"/>
              </a:rPr>
              <a:t>The sum of twenty-three and m</a:t>
            </a:r>
          </a:p>
        </p:txBody>
      </p:sp>
      <p:sp>
        <p:nvSpPr>
          <p:cNvPr id="4" name="TextBox 3"/>
          <p:cNvSpPr txBox="1"/>
          <p:nvPr/>
        </p:nvSpPr>
        <p:spPr>
          <a:xfrm>
            <a:off x="400050" y="505700"/>
            <a:ext cx="8869680" cy="812623"/>
          </a:xfrm>
          <a:prstGeom prst="rect">
            <a:avLst/>
          </a:prstGeom>
          <a:noFill/>
        </p:spPr>
        <p:txBody>
          <a:bodyPr vert="horz" lIns="73243" tIns="36622" rIns="73243" bIns="36622" rtlCol="0">
            <a:spAutoFit/>
          </a:bodyPr>
          <a:lstStyle/>
          <a:p>
            <a:pPr algn="ctr"/>
            <a:r>
              <a:rPr lang="en-US" sz="2400" b="1">
                <a:solidFill>
                  <a:srgbClr val="0000FF"/>
                </a:solidFill>
                <a:latin typeface="Arial" pitchFamily="34" charset="0"/>
                <a:cs typeface="Arial" pitchFamily="34" charset="0"/>
              </a:rPr>
              <a:t>Write the expression for each statement.</a:t>
            </a:r>
          </a:p>
          <a:p>
            <a:pPr algn="ctr"/>
            <a:r>
              <a:rPr lang="en-US" sz="2400" b="1">
                <a:solidFill>
                  <a:srgbClr val="0000FF"/>
                </a:solidFill>
                <a:latin typeface="Arial" pitchFamily="34" charset="0"/>
                <a:cs typeface="Arial" pitchFamily="34" charset="0"/>
              </a:rPr>
              <a:t>Then check your answer.</a:t>
            </a:r>
          </a:p>
        </p:txBody>
      </p:sp>
      <p:sp>
        <p:nvSpPr>
          <p:cNvPr id="5" name="Freeform 4"/>
          <p:cNvSpPr/>
          <p:nvPr/>
        </p:nvSpPr>
        <p:spPr>
          <a:xfrm>
            <a:off x="4579486" y="2723395"/>
            <a:ext cx="1059314" cy="656789"/>
          </a:xfrm>
          <a:custGeom>
            <a:avLst/>
            <a:gdLst/>
            <a:ahLst/>
            <a:cxnLst/>
            <a:rect l="0" t="0" r="0" b="0"/>
            <a:pathLst>
              <a:path w="940182" h="940182">
                <a:moveTo>
                  <a:pt x="0" y="0"/>
                </a:moveTo>
                <a:lnTo>
                  <a:pt x="940181" y="0"/>
                </a:lnTo>
                <a:lnTo>
                  <a:pt x="940181" y="940181"/>
                </a:lnTo>
                <a:lnTo>
                  <a:pt x="0" y="940181"/>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xmlns="" val="95023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5"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560570" y="2732554"/>
            <a:ext cx="1028700" cy="443291"/>
          </a:xfrm>
          <a:prstGeom prst="rect">
            <a:avLst/>
          </a:prstGeom>
          <a:noFill/>
        </p:spPr>
        <p:txBody>
          <a:bodyPr vert="horz" lIns="73243" tIns="36622" rIns="73243" bIns="36622" rtlCol="0">
            <a:spAutoFit/>
          </a:bodyPr>
          <a:lstStyle/>
          <a:p>
            <a:r>
              <a:rPr lang="en-US" sz="2400" smtClean="0">
                <a:solidFill>
                  <a:srgbClr val="0000FF"/>
                </a:solidFill>
                <a:latin typeface="Arial" pitchFamily="34" charset="0"/>
                <a:cs typeface="Arial" pitchFamily="34" charset="0"/>
              </a:rPr>
              <a:t>4(8-j)</a:t>
            </a:r>
            <a:endParaRPr lang="en-US" sz="2400">
              <a:solidFill>
                <a:srgbClr val="0000FF"/>
              </a:solidFill>
              <a:latin typeface="Arial" pitchFamily="34" charset="0"/>
              <a:cs typeface="Arial" pitchFamily="34" charset="0"/>
            </a:endParaRPr>
          </a:p>
        </p:txBody>
      </p:sp>
      <p:sp>
        <p:nvSpPr>
          <p:cNvPr id="3" name="TextBox 2"/>
          <p:cNvSpPr txBox="1"/>
          <p:nvPr/>
        </p:nvSpPr>
        <p:spPr>
          <a:xfrm>
            <a:off x="1223010" y="457200"/>
            <a:ext cx="6168390" cy="1181955"/>
          </a:xfrm>
          <a:prstGeom prst="rect">
            <a:avLst/>
          </a:prstGeom>
          <a:noFill/>
        </p:spPr>
        <p:txBody>
          <a:bodyPr vert="horz" wrap="square" lIns="73243" tIns="36622" rIns="73243" bIns="36622" rtlCol="0">
            <a:spAutoFit/>
          </a:bodyPr>
          <a:lstStyle/>
          <a:p>
            <a:r>
              <a:rPr lang="en-US" sz="2400" b="1" dirty="0">
                <a:solidFill>
                  <a:srgbClr val="0000FF"/>
                </a:solidFill>
                <a:latin typeface="Arial" pitchFamily="34" charset="0"/>
                <a:cs typeface="Arial" pitchFamily="34" charset="0"/>
              </a:rPr>
              <a:t>Write the expression for each statement.</a:t>
            </a:r>
          </a:p>
          <a:p>
            <a:r>
              <a:rPr lang="en-US" sz="2400" b="1" dirty="0">
                <a:solidFill>
                  <a:srgbClr val="0000FF"/>
                </a:solidFill>
                <a:latin typeface="Arial" pitchFamily="34" charset="0"/>
                <a:cs typeface="Arial" pitchFamily="34" charset="0"/>
              </a:rPr>
              <a:t>Remember, sometimes you need to use parentheses for a quantity.</a:t>
            </a:r>
          </a:p>
        </p:txBody>
      </p:sp>
      <p:sp>
        <p:nvSpPr>
          <p:cNvPr id="4" name="TextBox 3"/>
          <p:cNvSpPr txBox="1"/>
          <p:nvPr/>
        </p:nvSpPr>
        <p:spPr>
          <a:xfrm>
            <a:off x="1223010" y="1995109"/>
            <a:ext cx="6396990" cy="443291"/>
          </a:xfrm>
          <a:prstGeom prst="rect">
            <a:avLst/>
          </a:prstGeom>
          <a:noFill/>
        </p:spPr>
        <p:txBody>
          <a:bodyPr vert="horz" wrap="square" lIns="73243" tIns="36622" rIns="73243" bIns="36622" rtlCol="0">
            <a:spAutoFit/>
          </a:bodyPr>
          <a:lstStyle/>
          <a:p>
            <a:r>
              <a:rPr lang="en-US" sz="2400" b="1" dirty="0">
                <a:solidFill>
                  <a:srgbClr val="0000FF"/>
                </a:solidFill>
                <a:latin typeface="Arial" pitchFamily="34" charset="0"/>
                <a:cs typeface="Arial" pitchFamily="34" charset="0"/>
              </a:rPr>
              <a:t>Four times the difference of eight and j</a:t>
            </a:r>
          </a:p>
        </p:txBody>
      </p:sp>
      <p:sp>
        <p:nvSpPr>
          <p:cNvPr id="5" name="Freeform 4"/>
          <p:cNvSpPr/>
          <p:nvPr/>
        </p:nvSpPr>
        <p:spPr>
          <a:xfrm>
            <a:off x="4577716" y="2667000"/>
            <a:ext cx="866166" cy="672315"/>
          </a:xfrm>
          <a:custGeom>
            <a:avLst/>
            <a:gdLst/>
            <a:ahLst/>
            <a:cxnLst/>
            <a:rect l="0" t="0" r="0" b="0"/>
            <a:pathLst>
              <a:path w="962407" h="962407">
                <a:moveTo>
                  <a:pt x="0" y="0"/>
                </a:moveTo>
                <a:lnTo>
                  <a:pt x="962406" y="0"/>
                </a:lnTo>
                <a:lnTo>
                  <a:pt x="962406" y="962406"/>
                </a:lnTo>
                <a:lnTo>
                  <a:pt x="0" y="962406"/>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xmlns="" val="14627357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5"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674870" y="2741426"/>
            <a:ext cx="731520" cy="812623"/>
          </a:xfrm>
          <a:prstGeom prst="rect">
            <a:avLst/>
          </a:prstGeom>
          <a:noFill/>
        </p:spPr>
        <p:txBody>
          <a:bodyPr vert="horz" lIns="73243" tIns="36622" rIns="73243" bIns="36622" rtlCol="0">
            <a:spAutoFit/>
          </a:bodyPr>
          <a:lstStyle/>
          <a:p>
            <a:r>
              <a:rPr lang="en-US" sz="2400" u="sng" dirty="0" smtClean="0">
                <a:solidFill>
                  <a:srgbClr val="0000FF"/>
                </a:solidFill>
                <a:latin typeface="Arial" pitchFamily="34" charset="0"/>
                <a:cs typeface="Arial" pitchFamily="34" charset="0"/>
              </a:rPr>
              <a:t>7w</a:t>
            </a:r>
          </a:p>
          <a:p>
            <a:r>
              <a:rPr lang="en-US" sz="2400" dirty="0" smtClean="0">
                <a:solidFill>
                  <a:srgbClr val="0000FF"/>
                </a:solidFill>
                <a:latin typeface="Arial" pitchFamily="34" charset="0"/>
                <a:cs typeface="Arial" pitchFamily="34" charset="0"/>
              </a:rPr>
              <a:t>12</a:t>
            </a:r>
            <a:endParaRPr lang="en-US" sz="2400" dirty="0">
              <a:solidFill>
                <a:srgbClr val="0000FF"/>
              </a:solidFill>
              <a:latin typeface="Arial" pitchFamily="34" charset="0"/>
              <a:cs typeface="Arial" pitchFamily="34" charset="0"/>
            </a:endParaRPr>
          </a:p>
        </p:txBody>
      </p:sp>
      <p:sp>
        <p:nvSpPr>
          <p:cNvPr id="3" name="TextBox 2"/>
          <p:cNvSpPr txBox="1"/>
          <p:nvPr/>
        </p:nvSpPr>
        <p:spPr>
          <a:xfrm>
            <a:off x="1600200" y="1537909"/>
            <a:ext cx="6372397" cy="443291"/>
          </a:xfrm>
          <a:prstGeom prst="rect">
            <a:avLst/>
          </a:prstGeom>
          <a:noFill/>
        </p:spPr>
        <p:txBody>
          <a:bodyPr vert="horz" wrap="square" lIns="73243" tIns="36622" rIns="73243" bIns="36622" rtlCol="0">
            <a:spAutoFit/>
          </a:bodyPr>
          <a:lstStyle/>
          <a:p>
            <a:r>
              <a:rPr lang="en-US" sz="2400" b="1" dirty="0" smtClean="0">
                <a:solidFill>
                  <a:srgbClr val="0000FF"/>
                </a:solidFill>
                <a:latin typeface="Arial" pitchFamily="34" charset="0"/>
                <a:cs typeface="Arial" pitchFamily="34" charset="0"/>
              </a:rPr>
              <a:t>The product of seven and w, divided by 12</a:t>
            </a:r>
            <a:endParaRPr lang="en-US" sz="2400" b="1" dirty="0">
              <a:solidFill>
                <a:srgbClr val="0000FF"/>
              </a:solidFill>
              <a:latin typeface="Arial" pitchFamily="34" charset="0"/>
              <a:cs typeface="Arial" pitchFamily="34" charset="0"/>
            </a:endParaRPr>
          </a:p>
        </p:txBody>
      </p:sp>
      <p:sp>
        <p:nvSpPr>
          <p:cNvPr id="4" name="TextBox 3"/>
          <p:cNvSpPr txBox="1"/>
          <p:nvPr/>
        </p:nvSpPr>
        <p:spPr>
          <a:xfrm>
            <a:off x="400050" y="505700"/>
            <a:ext cx="8869680" cy="812623"/>
          </a:xfrm>
          <a:prstGeom prst="rect">
            <a:avLst/>
          </a:prstGeom>
          <a:noFill/>
        </p:spPr>
        <p:txBody>
          <a:bodyPr vert="horz" lIns="73243" tIns="36622" rIns="73243" bIns="36622" rtlCol="0">
            <a:spAutoFit/>
          </a:bodyPr>
          <a:lstStyle/>
          <a:p>
            <a:pPr algn="ctr"/>
            <a:r>
              <a:rPr lang="en-US" sz="2400" b="1">
                <a:solidFill>
                  <a:srgbClr val="0000FF"/>
                </a:solidFill>
                <a:latin typeface="Arial" pitchFamily="34" charset="0"/>
                <a:cs typeface="Arial" pitchFamily="34" charset="0"/>
              </a:rPr>
              <a:t>Write the expression for each statement.</a:t>
            </a:r>
          </a:p>
          <a:p>
            <a:pPr algn="ctr"/>
            <a:r>
              <a:rPr lang="en-US" sz="2400" b="1">
                <a:solidFill>
                  <a:srgbClr val="0000FF"/>
                </a:solidFill>
                <a:latin typeface="Arial" pitchFamily="34" charset="0"/>
                <a:cs typeface="Arial" pitchFamily="34" charset="0"/>
              </a:rPr>
              <a:t>Then check your answer.</a:t>
            </a:r>
          </a:p>
        </p:txBody>
      </p:sp>
      <p:sp>
        <p:nvSpPr>
          <p:cNvPr id="5" name="Freeform 4"/>
          <p:cNvSpPr/>
          <p:nvPr/>
        </p:nvSpPr>
        <p:spPr>
          <a:xfrm>
            <a:off x="4602909" y="2819342"/>
            <a:ext cx="846164" cy="656789"/>
          </a:xfrm>
          <a:custGeom>
            <a:avLst/>
            <a:gdLst/>
            <a:ahLst/>
            <a:cxnLst/>
            <a:rect l="0" t="0" r="0" b="0"/>
            <a:pathLst>
              <a:path w="940182" h="940182">
                <a:moveTo>
                  <a:pt x="0" y="0"/>
                </a:moveTo>
                <a:lnTo>
                  <a:pt x="940181" y="0"/>
                </a:lnTo>
                <a:lnTo>
                  <a:pt x="940181" y="940181"/>
                </a:lnTo>
                <a:lnTo>
                  <a:pt x="0" y="940181"/>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xmlns="" val="31822721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5"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583430" y="2723682"/>
            <a:ext cx="1143000" cy="443291"/>
          </a:xfrm>
          <a:prstGeom prst="rect">
            <a:avLst/>
          </a:prstGeom>
          <a:noFill/>
        </p:spPr>
        <p:txBody>
          <a:bodyPr vert="horz" lIns="73243" tIns="36622" rIns="73243" bIns="36622" rtlCol="0">
            <a:spAutoFit/>
          </a:bodyPr>
          <a:lstStyle/>
          <a:p>
            <a:r>
              <a:rPr lang="en-US" sz="2400" smtClean="0">
                <a:solidFill>
                  <a:srgbClr val="0000FF"/>
                </a:solidFill>
                <a:latin typeface="Arial" pitchFamily="34" charset="0"/>
                <a:cs typeface="Arial" pitchFamily="34" charset="0"/>
              </a:rPr>
              <a:t>(6+p)</a:t>
            </a:r>
            <a:r>
              <a:rPr lang="en-US" sz="2400" baseline="70000">
                <a:solidFill>
                  <a:srgbClr val="0000FF"/>
                </a:solidFill>
                <a:latin typeface="Arial" pitchFamily="34" charset="0"/>
                <a:cs typeface="Arial" pitchFamily="34" charset="0"/>
              </a:rPr>
              <a:t>2</a:t>
            </a:r>
          </a:p>
        </p:txBody>
      </p:sp>
      <p:sp>
        <p:nvSpPr>
          <p:cNvPr id="3" name="TextBox 2"/>
          <p:cNvSpPr txBox="1"/>
          <p:nvPr/>
        </p:nvSpPr>
        <p:spPr>
          <a:xfrm>
            <a:off x="160020" y="457200"/>
            <a:ext cx="8869680" cy="812623"/>
          </a:xfrm>
          <a:prstGeom prst="rect">
            <a:avLst/>
          </a:prstGeom>
          <a:noFill/>
        </p:spPr>
        <p:txBody>
          <a:bodyPr vert="horz" lIns="73243" tIns="36622" rIns="73243" bIns="36622" rtlCol="0">
            <a:spAutoFit/>
          </a:bodyPr>
          <a:lstStyle/>
          <a:p>
            <a:pPr algn="ctr"/>
            <a:r>
              <a:rPr lang="en-US" sz="2400" b="1">
                <a:solidFill>
                  <a:srgbClr val="0000FF"/>
                </a:solidFill>
                <a:latin typeface="Arial" pitchFamily="34" charset="0"/>
                <a:cs typeface="Arial" pitchFamily="34" charset="0"/>
              </a:rPr>
              <a:t>Write the expression for each statement.</a:t>
            </a:r>
          </a:p>
          <a:p>
            <a:pPr algn="ctr"/>
            <a:r>
              <a:rPr lang="en-US" sz="2400" b="1">
                <a:solidFill>
                  <a:srgbClr val="0000FF"/>
                </a:solidFill>
                <a:latin typeface="Arial" pitchFamily="34" charset="0"/>
                <a:cs typeface="Arial" pitchFamily="34" charset="0"/>
              </a:rPr>
              <a:t>Then check your answer.</a:t>
            </a:r>
          </a:p>
        </p:txBody>
      </p:sp>
      <p:sp>
        <p:nvSpPr>
          <p:cNvPr id="4" name="TextBox 3"/>
          <p:cNvSpPr txBox="1"/>
          <p:nvPr/>
        </p:nvSpPr>
        <p:spPr>
          <a:xfrm>
            <a:off x="2171700" y="1495215"/>
            <a:ext cx="5372100" cy="443291"/>
          </a:xfrm>
          <a:prstGeom prst="rect">
            <a:avLst/>
          </a:prstGeom>
          <a:noFill/>
        </p:spPr>
        <p:txBody>
          <a:bodyPr vert="horz" wrap="square" lIns="73243" tIns="36622" rIns="73243" bIns="36622" rtlCol="0">
            <a:spAutoFit/>
          </a:bodyPr>
          <a:lstStyle/>
          <a:p>
            <a:r>
              <a:rPr lang="en-US" sz="2400" b="1" dirty="0">
                <a:solidFill>
                  <a:srgbClr val="0000FF"/>
                </a:solidFill>
                <a:latin typeface="Arial" pitchFamily="34" charset="0"/>
                <a:cs typeface="Arial" pitchFamily="34" charset="0"/>
              </a:rPr>
              <a:t>The square of the sum of six and p</a:t>
            </a:r>
          </a:p>
        </p:txBody>
      </p:sp>
      <p:sp>
        <p:nvSpPr>
          <p:cNvPr id="5" name="Freeform 4"/>
          <p:cNvSpPr/>
          <p:nvPr/>
        </p:nvSpPr>
        <p:spPr>
          <a:xfrm>
            <a:off x="4662634" y="2510184"/>
            <a:ext cx="1063795" cy="656789"/>
          </a:xfrm>
          <a:custGeom>
            <a:avLst/>
            <a:gdLst/>
            <a:ahLst/>
            <a:cxnLst/>
            <a:rect l="0" t="0" r="0" b="0"/>
            <a:pathLst>
              <a:path w="940182" h="940182">
                <a:moveTo>
                  <a:pt x="0" y="0"/>
                </a:moveTo>
                <a:lnTo>
                  <a:pt x="940181" y="0"/>
                </a:lnTo>
                <a:lnTo>
                  <a:pt x="940181" y="940181"/>
                </a:lnTo>
                <a:lnTo>
                  <a:pt x="0" y="940181"/>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xmlns="" val="7523715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5"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22960" y="373590"/>
            <a:ext cx="8092440" cy="1920619"/>
          </a:xfrm>
          <a:prstGeom prst="rect">
            <a:avLst/>
          </a:prstGeom>
          <a:noFill/>
        </p:spPr>
        <p:txBody>
          <a:bodyPr vert="horz" wrap="square" lIns="73243" tIns="36622" rIns="73243" bIns="36622" rtlCol="0">
            <a:spAutoFit/>
          </a:bodyPr>
          <a:lstStyle/>
          <a:p>
            <a:r>
              <a:rPr lang="en-US" sz="2400" b="1" smtClean="0">
                <a:solidFill>
                  <a:srgbClr val="0000FF"/>
                </a:solidFill>
                <a:latin typeface="Arial" pitchFamily="34" charset="0"/>
                <a:cs typeface="Arial" pitchFamily="34" charset="0"/>
              </a:rPr>
              <a:t>Which expression matches this problem?</a:t>
            </a:r>
          </a:p>
          <a:p>
            <a:r>
              <a:rPr lang="en-US" sz="2400" b="1" smtClean="0">
                <a:solidFill>
                  <a:srgbClr val="0000FF"/>
                </a:solidFill>
                <a:latin typeface="Arial" pitchFamily="34" charset="0"/>
                <a:cs typeface="Arial" pitchFamily="34" charset="0"/>
              </a:rPr>
              <a:t>Holly bought 10 comic books.  She gave a few of them to Kyle.  Let c represent the number of comic books she gave to Kyle.  Write an expression for the number of comic books Holly has left.</a:t>
            </a:r>
            <a:endParaRPr lang="en-US" sz="2400" b="1">
              <a:solidFill>
                <a:srgbClr val="0000FF"/>
              </a:solidFill>
              <a:latin typeface="Arial" pitchFamily="34" charset="0"/>
              <a:cs typeface="Arial" pitchFamily="34" charset="0"/>
            </a:endParaRPr>
          </a:p>
        </p:txBody>
      </p:sp>
      <p:sp>
        <p:nvSpPr>
          <p:cNvPr id="3" name="TextBox 2"/>
          <p:cNvSpPr txBox="1"/>
          <p:nvPr/>
        </p:nvSpPr>
        <p:spPr>
          <a:xfrm>
            <a:off x="1295400" y="2538340"/>
            <a:ext cx="6553200" cy="443291"/>
          </a:xfrm>
          <a:prstGeom prst="rect">
            <a:avLst/>
          </a:prstGeom>
          <a:noFill/>
        </p:spPr>
        <p:txBody>
          <a:bodyPr vert="horz" wrap="square" lIns="73243" tIns="36622" rIns="73243" bIns="36622" rtlCol="0">
            <a:spAutoFit/>
          </a:bodyPr>
          <a:lstStyle/>
          <a:p>
            <a:r>
              <a:rPr lang="en-US" sz="2400" b="1" dirty="0">
                <a:solidFill>
                  <a:srgbClr val="0000FF"/>
                </a:solidFill>
                <a:latin typeface="Arial" pitchFamily="34" charset="0"/>
                <a:cs typeface="Arial" pitchFamily="34" charset="0"/>
              </a:rPr>
              <a:t>10 - c		</a:t>
            </a:r>
            <a:r>
              <a:rPr lang="en-US" sz="2400" b="1" dirty="0" smtClean="0">
                <a:solidFill>
                  <a:srgbClr val="0000FF"/>
                </a:solidFill>
                <a:latin typeface="Arial" pitchFamily="34" charset="0"/>
                <a:cs typeface="Arial" pitchFamily="34" charset="0"/>
              </a:rPr>
              <a:t>          or </a:t>
            </a:r>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c </a:t>
            </a:r>
            <a:r>
              <a:rPr lang="en-US" sz="2400" b="1" dirty="0">
                <a:solidFill>
                  <a:srgbClr val="0000FF"/>
                </a:solidFill>
                <a:latin typeface="Arial" pitchFamily="34" charset="0"/>
                <a:cs typeface="Arial" pitchFamily="34" charset="0"/>
              </a:rPr>
              <a:t>- 10</a:t>
            </a:r>
          </a:p>
        </p:txBody>
      </p:sp>
      <p:sp>
        <p:nvSpPr>
          <p:cNvPr id="4" name="TextBox 3"/>
          <p:cNvSpPr txBox="1"/>
          <p:nvPr/>
        </p:nvSpPr>
        <p:spPr>
          <a:xfrm>
            <a:off x="3886200" y="3390045"/>
            <a:ext cx="1389248" cy="1181955"/>
          </a:xfrm>
          <a:prstGeom prst="rect">
            <a:avLst/>
          </a:prstGeom>
          <a:noFill/>
        </p:spPr>
        <p:txBody>
          <a:bodyPr vert="horz" lIns="73243" tIns="36622" rIns="73243" bIns="36622" rtlCol="0">
            <a:spAutoFit/>
          </a:bodyPr>
          <a:lstStyle/>
          <a:p>
            <a:pPr algn="ctr"/>
            <a:r>
              <a:rPr lang="en-US" sz="2400" b="1" dirty="0" smtClean="0">
                <a:solidFill>
                  <a:srgbClr val="0000FF"/>
                </a:solidFill>
                <a:latin typeface="Arial" pitchFamily="34" charset="0"/>
                <a:cs typeface="Arial" pitchFamily="34" charset="0"/>
              </a:rPr>
              <a:t>10 - c </a:t>
            </a:r>
          </a:p>
          <a:p>
            <a:pPr algn="ctr"/>
            <a:r>
              <a:rPr lang="en-US" sz="2400" b="1" dirty="0" smtClean="0">
                <a:solidFill>
                  <a:srgbClr val="0000FF"/>
                </a:solidFill>
                <a:latin typeface="Arial" pitchFamily="34" charset="0"/>
                <a:cs typeface="Arial" pitchFamily="34" charset="0"/>
              </a:rPr>
              <a:t>is correct</a:t>
            </a:r>
            <a:endParaRPr lang="en-US" sz="2400" b="1" dirty="0">
              <a:solidFill>
                <a:srgbClr val="0000FF"/>
              </a:solidFill>
              <a:latin typeface="Arial" pitchFamily="34" charset="0"/>
              <a:cs typeface="Arial" pitchFamily="34" charset="0"/>
            </a:endParaRPr>
          </a:p>
        </p:txBody>
      </p:sp>
      <p:grpSp>
        <p:nvGrpSpPr>
          <p:cNvPr id="7" name="Group 6"/>
          <p:cNvGrpSpPr/>
          <p:nvPr/>
        </p:nvGrpSpPr>
        <p:grpSpPr>
          <a:xfrm>
            <a:off x="3315122" y="3464073"/>
            <a:ext cx="2531403" cy="1107927"/>
            <a:chOff x="3605530" y="4249801"/>
            <a:chExt cx="2812670" cy="1585977"/>
          </a:xfrm>
        </p:grpSpPr>
        <p:sp>
          <p:nvSpPr>
            <p:cNvPr id="5" name="Freeform 4"/>
            <p:cNvSpPr/>
            <p:nvPr/>
          </p:nvSpPr>
          <p:spPr>
            <a:xfrm>
              <a:off x="3605530" y="4249801"/>
              <a:ext cx="2812670" cy="1585977"/>
            </a:xfrm>
            <a:custGeom>
              <a:avLst/>
              <a:gdLst/>
              <a:ahLst/>
              <a:cxnLst/>
              <a:rect l="0" t="0" r="0" b="0"/>
              <a:pathLst>
                <a:path w="2812670" h="1585977">
                  <a:moveTo>
                    <a:pt x="0" y="0"/>
                  </a:moveTo>
                  <a:lnTo>
                    <a:pt x="2812669" y="0"/>
                  </a:lnTo>
                  <a:lnTo>
                    <a:pt x="2812669" y="1585976"/>
                  </a:lnTo>
                  <a:lnTo>
                    <a:pt x="0" y="1585976"/>
                  </a:lnTo>
                  <a:close/>
                </a:path>
              </a:pathLst>
            </a:custGeom>
            <a:solidFill>
              <a:srgbClr val="FFFFFF"/>
            </a:solidFill>
            <a:ln w="38100" cap="flat" cmpd="sng" algn="ctr">
              <a:solidFill>
                <a:srgbClr val="C0C0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 name="TextBox 5"/>
            <p:cNvSpPr txBox="1"/>
            <p:nvPr/>
          </p:nvSpPr>
          <p:spPr>
            <a:xfrm>
              <a:off x="3792824" y="4855956"/>
              <a:ext cx="2572131" cy="484634"/>
            </a:xfrm>
            <a:prstGeom prst="rect">
              <a:avLst/>
            </a:prstGeom>
            <a:noFill/>
          </p:spPr>
          <p:txBody>
            <a:bodyPr vert="horz" wrap="square" rtlCol="0">
              <a:spAutoFit/>
            </a:bodyPr>
            <a:lstStyle/>
            <a:p>
              <a:r>
                <a:rPr lang="en-US" sz="1600" b="1" i="1" dirty="0">
                  <a:solidFill>
                    <a:srgbClr val="0000FF"/>
                  </a:solidFill>
                  <a:latin typeface="Arial" pitchFamily="34" charset="0"/>
                  <a:cs typeface="Arial" pitchFamily="34" charset="0"/>
                </a:rPr>
                <a:t>click to reveal answer</a:t>
              </a:r>
            </a:p>
          </p:txBody>
        </p:sp>
      </p:grpSp>
    </p:spTree>
    <p:extLst>
      <p:ext uri="{BB962C8B-B14F-4D97-AF65-F5344CB8AC3E}">
        <p14:creationId xmlns:p14="http://schemas.microsoft.com/office/powerpoint/2010/main" xmlns="" val="27927977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96764" y="614579"/>
            <a:ext cx="6596516"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5</a:t>
            </a:r>
          </a:p>
        </p:txBody>
      </p:sp>
      <p:sp>
        <p:nvSpPr>
          <p:cNvPr id="3" name="TextBox 2"/>
          <p:cNvSpPr txBox="1"/>
          <p:nvPr/>
        </p:nvSpPr>
        <p:spPr>
          <a:xfrm>
            <a:off x="1328284" y="614579"/>
            <a:ext cx="6596516" cy="1366621"/>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What is the base in this expression? </a:t>
            </a:r>
          </a:p>
          <a:p>
            <a:endParaRPr lang="en-US" sz="2800" b="1">
              <a:solidFill>
                <a:srgbClr val="000000"/>
              </a:solidFill>
              <a:latin typeface="Arial" pitchFamily="34" charset="0"/>
              <a:cs typeface="Arial" pitchFamily="34" charset="0"/>
            </a:endParaRPr>
          </a:p>
          <a:p>
            <a:r>
              <a:rPr lang="en-US" sz="2800" b="1">
                <a:solidFill>
                  <a:srgbClr val="000000"/>
                </a:solidFill>
                <a:latin typeface="Arial" pitchFamily="34" charset="0"/>
                <a:cs typeface="Arial" pitchFamily="34" charset="0"/>
              </a:rPr>
              <a:t>9</a:t>
            </a:r>
            <a:r>
              <a:rPr lang="en-US" sz="2800" b="1" baseline="70000">
                <a:solidFill>
                  <a:srgbClr val="000000"/>
                </a:solidFill>
                <a:latin typeface="Arial" pitchFamily="34" charset="0"/>
                <a:cs typeface="Arial" pitchFamily="34" charset="0"/>
              </a:rPr>
              <a:t>4</a:t>
            </a: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5730" y="70975"/>
            <a:ext cx="3657600" cy="44360"/>
          </a:xfrm>
          <a:prstGeom prst="rect">
            <a:avLst/>
          </a:prstGeom>
          <a:solidFill>
            <a:scrgbClr r="0" g="0" b="0">
              <a:alpha val="0"/>
            </a:scrgbClr>
          </a:solidFill>
        </p:spPr>
      </p:pic>
    </p:spTree>
    <p:extLst>
      <p:ext uri="{BB962C8B-B14F-4D97-AF65-F5344CB8AC3E}">
        <p14:creationId xmlns:p14="http://schemas.microsoft.com/office/powerpoint/2010/main" xmlns="" val="211731788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15290" y="609600"/>
            <a:ext cx="4132292"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51</a:t>
            </a:r>
            <a:endParaRPr lang="en-US" sz="2800" b="1">
              <a:solidFill>
                <a:srgbClr val="000000"/>
              </a:solidFill>
              <a:latin typeface="Arial" pitchFamily="34" charset="0"/>
              <a:cs typeface="Arial" pitchFamily="34" charset="0"/>
            </a:endParaRPr>
          </a:p>
        </p:txBody>
      </p:sp>
      <p:sp>
        <p:nvSpPr>
          <p:cNvPr id="3" name="TextBox 2"/>
          <p:cNvSpPr txBox="1"/>
          <p:nvPr/>
        </p:nvSpPr>
        <p:spPr>
          <a:xfrm>
            <a:off x="1146810" y="609600"/>
            <a:ext cx="479679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Twenty-seven minus ten</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1634490" y="1310483"/>
            <a:ext cx="193167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A</a:t>
            </a:r>
          </a:p>
        </p:txBody>
      </p:sp>
      <p:sp>
        <p:nvSpPr>
          <p:cNvPr id="5" name="TextBox 4"/>
          <p:cNvSpPr txBox="1"/>
          <p:nvPr/>
        </p:nvSpPr>
        <p:spPr>
          <a:xfrm>
            <a:off x="2366010" y="1310483"/>
            <a:ext cx="193167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10 - 27</a:t>
            </a:r>
          </a:p>
        </p:txBody>
      </p:sp>
      <p:sp>
        <p:nvSpPr>
          <p:cNvPr id="6" name="TextBox 5"/>
          <p:cNvSpPr txBox="1"/>
          <p:nvPr/>
        </p:nvSpPr>
        <p:spPr>
          <a:xfrm>
            <a:off x="1634490" y="1816183"/>
            <a:ext cx="188595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B</a:t>
            </a:r>
          </a:p>
        </p:txBody>
      </p:sp>
      <p:sp>
        <p:nvSpPr>
          <p:cNvPr id="7" name="TextBox 6"/>
          <p:cNvSpPr txBox="1"/>
          <p:nvPr/>
        </p:nvSpPr>
        <p:spPr>
          <a:xfrm>
            <a:off x="2366010" y="1816183"/>
            <a:ext cx="188595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27 - 10</a:t>
            </a:r>
          </a:p>
        </p:txBody>
      </p:sp>
      <p:sp>
        <p:nvSpPr>
          <p:cNvPr id="8" name="TextBox 7"/>
          <p:cNvSpPr txBox="1"/>
          <p:nvPr/>
        </p:nvSpPr>
        <p:spPr>
          <a:xfrm>
            <a:off x="1611630" y="2321883"/>
            <a:ext cx="382905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C</a:t>
            </a:r>
          </a:p>
        </p:txBody>
      </p:sp>
      <p:sp>
        <p:nvSpPr>
          <p:cNvPr id="9" name="TextBox 8"/>
          <p:cNvSpPr txBox="1"/>
          <p:nvPr/>
        </p:nvSpPr>
        <p:spPr>
          <a:xfrm>
            <a:off x="2343150" y="2321883"/>
            <a:ext cx="4514850" cy="504846"/>
          </a:xfrm>
          <a:prstGeom prst="rect">
            <a:avLst/>
          </a:prstGeom>
          <a:noFill/>
        </p:spPr>
        <p:txBody>
          <a:bodyPr vert="horz" wrap="square" lIns="73243" tIns="36622" rIns="73243" bIns="36622" rtlCol="0">
            <a:spAutoFit/>
          </a:bodyPr>
          <a:lstStyle/>
          <a:p>
            <a:r>
              <a:rPr lang="en-US" sz="2800" b="1" dirty="0">
                <a:solidFill>
                  <a:srgbClr val="000000"/>
                </a:solidFill>
                <a:latin typeface="Arial" pitchFamily="34" charset="0"/>
                <a:cs typeface="Arial" pitchFamily="34" charset="0"/>
              </a:rPr>
              <a:t>Both A &amp; B are correct</a:t>
            </a:r>
          </a:p>
        </p:txBody>
      </p:sp>
      <p:sp>
        <p:nvSpPr>
          <p:cNvPr id="10" name="TextBox 9"/>
          <p:cNvSpPr txBox="1"/>
          <p:nvPr/>
        </p:nvSpPr>
        <p:spPr>
          <a:xfrm>
            <a:off x="1611630" y="2827583"/>
            <a:ext cx="232029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D</a:t>
            </a:r>
          </a:p>
        </p:txBody>
      </p:sp>
      <p:sp>
        <p:nvSpPr>
          <p:cNvPr id="11" name="TextBox 10"/>
          <p:cNvSpPr txBox="1"/>
          <p:nvPr/>
        </p:nvSpPr>
        <p:spPr>
          <a:xfrm>
            <a:off x="2343150" y="2827582"/>
            <a:ext cx="232029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20 - 7 - 10 </a:t>
            </a:r>
          </a:p>
        </p:txBody>
      </p:sp>
      <p:pic>
        <p:nvPicPr>
          <p:cNvPr id="19" name="Picture 18"/>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160" y="70975"/>
            <a:ext cx="3108960" cy="44360"/>
          </a:xfrm>
          <a:prstGeom prst="rect">
            <a:avLst/>
          </a:prstGeom>
          <a:solidFill>
            <a:scrgbClr r="0" g="0" b="0">
              <a:alpha val="0"/>
            </a:scrgbClr>
          </a:solidFill>
        </p:spPr>
      </p:pic>
      <p:sp>
        <p:nvSpPr>
          <p:cNvPr id="20" name="Oval 19"/>
          <p:cNvSpPr/>
          <p:nvPr/>
        </p:nvSpPr>
        <p:spPr>
          <a:xfrm>
            <a:off x="1219200" y="141446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1" name="Oval 20"/>
          <p:cNvSpPr/>
          <p:nvPr/>
        </p:nvSpPr>
        <p:spPr>
          <a:xfrm>
            <a:off x="1219200" y="19354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2" name="Oval 21"/>
          <p:cNvSpPr/>
          <p:nvPr/>
        </p:nvSpPr>
        <p:spPr>
          <a:xfrm>
            <a:off x="1219200" y="24688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19200" y="30022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172627504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41960" y="594484"/>
            <a:ext cx="3606512"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52</a:t>
            </a:r>
            <a:endParaRPr lang="en-US" sz="2800" b="1">
              <a:solidFill>
                <a:srgbClr val="000000"/>
              </a:solidFill>
              <a:latin typeface="Arial" pitchFamily="34" charset="0"/>
              <a:cs typeface="Arial" pitchFamily="34" charset="0"/>
            </a:endParaRPr>
          </a:p>
        </p:txBody>
      </p:sp>
      <p:sp>
        <p:nvSpPr>
          <p:cNvPr id="3" name="TextBox 2"/>
          <p:cNvSpPr txBox="1"/>
          <p:nvPr/>
        </p:nvSpPr>
        <p:spPr>
          <a:xfrm>
            <a:off x="1173480" y="594484"/>
            <a:ext cx="3606512"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Take away 45 from h</a:t>
            </a:r>
            <a:endParaRPr lang="en-US" sz="2800" b="1">
              <a:solidFill>
                <a:srgbClr val="000000"/>
              </a:solidFill>
              <a:latin typeface="Arial" pitchFamily="34" charset="0"/>
              <a:cs typeface="Arial" pitchFamily="34" charset="0"/>
            </a:endParaRPr>
          </a:p>
        </p:txBody>
      </p:sp>
      <p:sp>
        <p:nvSpPr>
          <p:cNvPr id="4" name="TextBox 3"/>
          <p:cNvSpPr txBox="1"/>
          <p:nvPr/>
        </p:nvSpPr>
        <p:spPr>
          <a:xfrm>
            <a:off x="1680210" y="1330854"/>
            <a:ext cx="180594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A</a:t>
            </a:r>
          </a:p>
        </p:txBody>
      </p:sp>
      <p:sp>
        <p:nvSpPr>
          <p:cNvPr id="5" name="TextBox 4"/>
          <p:cNvSpPr txBox="1"/>
          <p:nvPr/>
        </p:nvSpPr>
        <p:spPr>
          <a:xfrm>
            <a:off x="2411730" y="1330854"/>
            <a:ext cx="180594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45 + h</a:t>
            </a:r>
          </a:p>
        </p:txBody>
      </p:sp>
      <p:sp>
        <p:nvSpPr>
          <p:cNvPr id="6" name="TextBox 5"/>
          <p:cNvSpPr txBox="1"/>
          <p:nvPr/>
        </p:nvSpPr>
        <p:spPr>
          <a:xfrm>
            <a:off x="1680210" y="1836554"/>
            <a:ext cx="170307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B</a:t>
            </a:r>
          </a:p>
        </p:txBody>
      </p:sp>
      <p:sp>
        <p:nvSpPr>
          <p:cNvPr id="7" name="TextBox 6"/>
          <p:cNvSpPr txBox="1"/>
          <p:nvPr/>
        </p:nvSpPr>
        <p:spPr>
          <a:xfrm>
            <a:off x="2411730" y="1836554"/>
            <a:ext cx="170307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h - 45</a:t>
            </a:r>
          </a:p>
        </p:txBody>
      </p:sp>
      <p:sp>
        <p:nvSpPr>
          <p:cNvPr id="8" name="TextBox 7"/>
          <p:cNvSpPr txBox="1"/>
          <p:nvPr/>
        </p:nvSpPr>
        <p:spPr>
          <a:xfrm>
            <a:off x="1657350" y="2342254"/>
            <a:ext cx="174879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C</a:t>
            </a:r>
          </a:p>
        </p:txBody>
      </p:sp>
      <p:sp>
        <p:nvSpPr>
          <p:cNvPr id="9" name="TextBox 8"/>
          <p:cNvSpPr txBox="1"/>
          <p:nvPr/>
        </p:nvSpPr>
        <p:spPr>
          <a:xfrm>
            <a:off x="2388870" y="2342254"/>
            <a:ext cx="174879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45 - h</a:t>
            </a:r>
          </a:p>
        </p:txBody>
      </p:sp>
      <p:sp>
        <p:nvSpPr>
          <p:cNvPr id="10" name="TextBox 9"/>
          <p:cNvSpPr txBox="1"/>
          <p:nvPr/>
        </p:nvSpPr>
        <p:spPr>
          <a:xfrm>
            <a:off x="1657350" y="2847954"/>
            <a:ext cx="309753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D</a:t>
            </a:r>
          </a:p>
        </p:txBody>
      </p:sp>
      <p:sp>
        <p:nvSpPr>
          <p:cNvPr id="11" name="TextBox 10"/>
          <p:cNvSpPr txBox="1"/>
          <p:nvPr/>
        </p:nvSpPr>
        <p:spPr>
          <a:xfrm>
            <a:off x="2388870" y="2847954"/>
            <a:ext cx="309753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B &amp; C are correct</a:t>
            </a:r>
          </a:p>
        </p:txBody>
      </p:sp>
      <p:pic>
        <p:nvPicPr>
          <p:cNvPr id="19" name="Picture 18"/>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5730" y="70975"/>
            <a:ext cx="3108960" cy="44360"/>
          </a:xfrm>
          <a:prstGeom prst="rect">
            <a:avLst/>
          </a:prstGeom>
          <a:solidFill>
            <a:scrgbClr r="0" g="0" b="0">
              <a:alpha val="0"/>
            </a:scrgbClr>
          </a:solidFill>
        </p:spPr>
      </p:pic>
      <p:sp>
        <p:nvSpPr>
          <p:cNvPr id="20" name="Oval 19"/>
          <p:cNvSpPr/>
          <p:nvPr/>
        </p:nvSpPr>
        <p:spPr>
          <a:xfrm>
            <a:off x="1219200" y="141446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1" name="Oval 20"/>
          <p:cNvSpPr/>
          <p:nvPr/>
        </p:nvSpPr>
        <p:spPr>
          <a:xfrm>
            <a:off x="1219200" y="19354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2" name="Oval 21"/>
          <p:cNvSpPr/>
          <p:nvPr/>
        </p:nvSpPr>
        <p:spPr>
          <a:xfrm>
            <a:off x="1219200" y="24688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19200" y="30022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302502286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98838" y="623950"/>
            <a:ext cx="7556442"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53</a:t>
            </a:r>
            <a:endParaRPr lang="en-US" sz="2800" b="1">
              <a:solidFill>
                <a:srgbClr val="000000"/>
              </a:solidFill>
              <a:latin typeface="Arial" pitchFamily="34" charset="0"/>
              <a:cs typeface="Arial" pitchFamily="34" charset="0"/>
            </a:endParaRPr>
          </a:p>
        </p:txBody>
      </p:sp>
      <p:sp>
        <p:nvSpPr>
          <p:cNvPr id="3" name="TextBox 2"/>
          <p:cNvSpPr txBox="1"/>
          <p:nvPr/>
        </p:nvSpPr>
        <p:spPr>
          <a:xfrm>
            <a:off x="1130358" y="623951"/>
            <a:ext cx="7556442" cy="935734"/>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The quotient of 100 and the quantity of k times 6</a:t>
            </a:r>
          </a:p>
        </p:txBody>
      </p:sp>
      <p:sp>
        <p:nvSpPr>
          <p:cNvPr id="4" name="TextBox 3"/>
          <p:cNvSpPr txBox="1"/>
          <p:nvPr/>
        </p:nvSpPr>
        <p:spPr>
          <a:xfrm>
            <a:off x="1676400" y="1546631"/>
            <a:ext cx="217170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A</a:t>
            </a:r>
          </a:p>
        </p:txBody>
      </p:sp>
      <p:sp>
        <p:nvSpPr>
          <p:cNvPr id="5" name="TextBox 4"/>
          <p:cNvSpPr txBox="1"/>
          <p:nvPr/>
        </p:nvSpPr>
        <p:spPr>
          <a:xfrm>
            <a:off x="2407920" y="1460903"/>
            <a:ext cx="2171700" cy="935734"/>
          </a:xfrm>
          <a:prstGeom prst="rect">
            <a:avLst/>
          </a:prstGeom>
          <a:noFill/>
        </p:spPr>
        <p:txBody>
          <a:bodyPr vert="horz" lIns="73243" tIns="36622" rIns="73243" bIns="36622" rtlCol="0">
            <a:spAutoFit/>
          </a:bodyPr>
          <a:lstStyle/>
          <a:p>
            <a:r>
              <a:rPr lang="en-US" sz="2800" b="1" u="sng">
                <a:solidFill>
                  <a:srgbClr val="000000"/>
                </a:solidFill>
                <a:latin typeface="Arial" pitchFamily="34" charset="0"/>
                <a:cs typeface="Arial" pitchFamily="34" charset="0"/>
              </a:rPr>
              <a:t>100  </a:t>
            </a:r>
            <a:r>
              <a:rPr lang="en-US" sz="2800" b="1">
                <a:solidFill>
                  <a:srgbClr val="000000"/>
                </a:solidFill>
                <a:latin typeface="Arial" pitchFamily="34" charset="0"/>
                <a:cs typeface="Arial" pitchFamily="34" charset="0"/>
              </a:rPr>
              <a:t>     </a:t>
            </a:r>
          </a:p>
          <a:p>
            <a:r>
              <a:rPr lang="en-US" sz="2800" b="1">
                <a:solidFill>
                  <a:srgbClr val="000000"/>
                </a:solidFill>
                <a:latin typeface="Arial" pitchFamily="34" charset="0"/>
                <a:cs typeface="Arial" pitchFamily="34" charset="0"/>
              </a:rPr>
              <a:t> 6k</a:t>
            </a:r>
          </a:p>
        </p:txBody>
      </p:sp>
      <p:sp>
        <p:nvSpPr>
          <p:cNvPr id="6" name="TextBox 5"/>
          <p:cNvSpPr txBox="1"/>
          <p:nvPr/>
        </p:nvSpPr>
        <p:spPr>
          <a:xfrm>
            <a:off x="1699260" y="2309482"/>
            <a:ext cx="227457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B</a:t>
            </a:r>
          </a:p>
        </p:txBody>
      </p:sp>
      <p:sp>
        <p:nvSpPr>
          <p:cNvPr id="7" name="TextBox 6"/>
          <p:cNvSpPr txBox="1"/>
          <p:nvPr/>
        </p:nvSpPr>
        <p:spPr>
          <a:xfrm>
            <a:off x="2430780" y="2309481"/>
            <a:ext cx="227457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100 - (6k)</a:t>
            </a:r>
          </a:p>
        </p:txBody>
      </p:sp>
      <p:sp>
        <p:nvSpPr>
          <p:cNvPr id="8" name="TextBox 7"/>
          <p:cNvSpPr txBox="1"/>
          <p:nvPr/>
        </p:nvSpPr>
        <p:spPr>
          <a:xfrm>
            <a:off x="1687830" y="2825766"/>
            <a:ext cx="206883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C</a:t>
            </a:r>
          </a:p>
        </p:txBody>
      </p:sp>
      <p:sp>
        <p:nvSpPr>
          <p:cNvPr id="9" name="TextBox 8"/>
          <p:cNvSpPr txBox="1"/>
          <p:nvPr/>
        </p:nvSpPr>
        <p:spPr>
          <a:xfrm>
            <a:off x="2419350" y="2825766"/>
            <a:ext cx="206883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100(6k)</a:t>
            </a:r>
          </a:p>
        </p:txBody>
      </p:sp>
      <p:sp>
        <p:nvSpPr>
          <p:cNvPr id="10" name="TextBox 9"/>
          <p:cNvSpPr txBox="1"/>
          <p:nvPr/>
        </p:nvSpPr>
        <p:spPr>
          <a:xfrm>
            <a:off x="1687830" y="3407666"/>
            <a:ext cx="193167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D</a:t>
            </a:r>
          </a:p>
        </p:txBody>
      </p:sp>
      <p:sp>
        <p:nvSpPr>
          <p:cNvPr id="11" name="TextBox 10"/>
          <p:cNvSpPr txBox="1"/>
          <p:nvPr/>
        </p:nvSpPr>
        <p:spPr>
          <a:xfrm>
            <a:off x="2419350" y="3407666"/>
            <a:ext cx="1931670" cy="935734"/>
          </a:xfrm>
          <a:prstGeom prst="rect">
            <a:avLst/>
          </a:prstGeom>
          <a:noFill/>
        </p:spPr>
        <p:txBody>
          <a:bodyPr vert="horz" lIns="73243" tIns="36622" rIns="73243" bIns="36622" rtlCol="0">
            <a:spAutoFit/>
          </a:bodyPr>
          <a:lstStyle/>
          <a:p>
            <a:r>
              <a:rPr lang="en-US" sz="2800" b="1" u="sng">
                <a:solidFill>
                  <a:srgbClr val="000000"/>
                </a:solidFill>
                <a:latin typeface="Arial" pitchFamily="34" charset="0"/>
                <a:cs typeface="Arial" pitchFamily="34" charset="0"/>
              </a:rPr>
              <a:t>6k </a:t>
            </a:r>
            <a:r>
              <a:rPr lang="en-US" sz="2800" b="1">
                <a:solidFill>
                  <a:srgbClr val="000000"/>
                </a:solidFill>
                <a:latin typeface="Arial" pitchFamily="34" charset="0"/>
                <a:cs typeface="Arial" pitchFamily="34" charset="0"/>
              </a:rPr>
              <a:t>      </a:t>
            </a:r>
          </a:p>
          <a:p>
            <a:r>
              <a:rPr lang="en-US" sz="2800" b="1">
                <a:solidFill>
                  <a:srgbClr val="000000"/>
                </a:solidFill>
                <a:latin typeface="Arial" pitchFamily="34" charset="0"/>
                <a:cs typeface="Arial" pitchFamily="34" charset="0"/>
              </a:rPr>
              <a:t>100</a:t>
            </a:r>
          </a:p>
        </p:txBody>
      </p:sp>
      <p:pic>
        <p:nvPicPr>
          <p:cNvPr id="19" name="Picture 18"/>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79847"/>
            <a:ext cx="3108960" cy="44360"/>
          </a:xfrm>
          <a:prstGeom prst="rect">
            <a:avLst/>
          </a:prstGeom>
          <a:solidFill>
            <a:scrgbClr r="0" g="0" b="0">
              <a:alpha val="0"/>
            </a:scrgbClr>
          </a:solidFill>
        </p:spPr>
      </p:pic>
      <p:sp>
        <p:nvSpPr>
          <p:cNvPr id="20" name="Oval 19"/>
          <p:cNvSpPr/>
          <p:nvPr/>
        </p:nvSpPr>
        <p:spPr>
          <a:xfrm>
            <a:off x="1219200" y="16764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1" name="Oval 20"/>
          <p:cNvSpPr/>
          <p:nvPr/>
        </p:nvSpPr>
        <p:spPr>
          <a:xfrm>
            <a:off x="1219200" y="23926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2" name="Oval 21"/>
          <p:cNvSpPr/>
          <p:nvPr/>
        </p:nvSpPr>
        <p:spPr>
          <a:xfrm>
            <a:off x="1219200" y="29260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19200" y="35356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287141879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2088" y="536028"/>
            <a:ext cx="5846792"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54</a:t>
            </a:r>
            <a:endParaRPr lang="en-US" sz="2800" b="1">
              <a:solidFill>
                <a:srgbClr val="000000"/>
              </a:solidFill>
              <a:latin typeface="Arial" pitchFamily="34" charset="0"/>
              <a:cs typeface="Arial" pitchFamily="34" charset="0"/>
            </a:endParaRPr>
          </a:p>
        </p:txBody>
      </p:sp>
      <p:sp>
        <p:nvSpPr>
          <p:cNvPr id="3" name="TextBox 2"/>
          <p:cNvSpPr txBox="1"/>
          <p:nvPr/>
        </p:nvSpPr>
        <p:spPr>
          <a:xfrm>
            <a:off x="1163608" y="536028"/>
            <a:ext cx="6684992"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35 multiplied by the quantity r less 45</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1634490" y="1254654"/>
            <a:ext cx="201168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A</a:t>
            </a:r>
          </a:p>
        </p:txBody>
      </p:sp>
      <p:sp>
        <p:nvSpPr>
          <p:cNvPr id="5" name="TextBox 4"/>
          <p:cNvSpPr txBox="1"/>
          <p:nvPr/>
        </p:nvSpPr>
        <p:spPr>
          <a:xfrm>
            <a:off x="2366010" y="1254654"/>
            <a:ext cx="201168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35r - 45</a:t>
            </a:r>
          </a:p>
        </p:txBody>
      </p:sp>
      <p:sp>
        <p:nvSpPr>
          <p:cNvPr id="6" name="TextBox 5"/>
          <p:cNvSpPr txBox="1"/>
          <p:nvPr/>
        </p:nvSpPr>
        <p:spPr>
          <a:xfrm>
            <a:off x="1634490" y="1760354"/>
            <a:ext cx="218313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B</a:t>
            </a:r>
          </a:p>
        </p:txBody>
      </p:sp>
      <p:sp>
        <p:nvSpPr>
          <p:cNvPr id="7" name="TextBox 6"/>
          <p:cNvSpPr txBox="1"/>
          <p:nvPr/>
        </p:nvSpPr>
        <p:spPr>
          <a:xfrm>
            <a:off x="2366010" y="1760354"/>
            <a:ext cx="218313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35(45) - r</a:t>
            </a:r>
          </a:p>
        </p:txBody>
      </p:sp>
      <p:sp>
        <p:nvSpPr>
          <p:cNvPr id="8" name="TextBox 7"/>
          <p:cNvSpPr txBox="1"/>
          <p:nvPr/>
        </p:nvSpPr>
        <p:spPr>
          <a:xfrm>
            <a:off x="1611630" y="2266054"/>
            <a:ext cx="222885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C</a:t>
            </a:r>
          </a:p>
        </p:txBody>
      </p:sp>
      <p:sp>
        <p:nvSpPr>
          <p:cNvPr id="9" name="TextBox 8"/>
          <p:cNvSpPr txBox="1"/>
          <p:nvPr/>
        </p:nvSpPr>
        <p:spPr>
          <a:xfrm>
            <a:off x="2343150" y="2266054"/>
            <a:ext cx="222885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35(45 - r)</a:t>
            </a:r>
          </a:p>
        </p:txBody>
      </p:sp>
      <p:sp>
        <p:nvSpPr>
          <p:cNvPr id="10" name="TextBox 9"/>
          <p:cNvSpPr txBox="1"/>
          <p:nvPr/>
        </p:nvSpPr>
        <p:spPr>
          <a:xfrm>
            <a:off x="1611630" y="2771754"/>
            <a:ext cx="222885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D</a:t>
            </a:r>
          </a:p>
        </p:txBody>
      </p:sp>
      <p:sp>
        <p:nvSpPr>
          <p:cNvPr id="11" name="TextBox 10"/>
          <p:cNvSpPr txBox="1"/>
          <p:nvPr/>
        </p:nvSpPr>
        <p:spPr>
          <a:xfrm>
            <a:off x="2343150" y="2771753"/>
            <a:ext cx="222885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35(r - 45)</a:t>
            </a:r>
          </a:p>
        </p:txBody>
      </p:sp>
      <p:pic>
        <p:nvPicPr>
          <p:cNvPr id="19" name="Picture 18"/>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70975"/>
            <a:ext cx="3108960" cy="44360"/>
          </a:xfrm>
          <a:prstGeom prst="rect">
            <a:avLst/>
          </a:prstGeom>
          <a:solidFill>
            <a:scrgbClr r="0" g="0" b="0">
              <a:alpha val="0"/>
            </a:scrgbClr>
          </a:solidFill>
        </p:spPr>
      </p:pic>
      <p:sp>
        <p:nvSpPr>
          <p:cNvPr id="20" name="Oval 19"/>
          <p:cNvSpPr/>
          <p:nvPr/>
        </p:nvSpPr>
        <p:spPr>
          <a:xfrm>
            <a:off x="1219200" y="134302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1" name="Oval 20"/>
          <p:cNvSpPr/>
          <p:nvPr/>
        </p:nvSpPr>
        <p:spPr>
          <a:xfrm>
            <a:off x="1219200" y="186404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2" name="Oval 21"/>
          <p:cNvSpPr/>
          <p:nvPr/>
        </p:nvSpPr>
        <p:spPr>
          <a:xfrm>
            <a:off x="1219200" y="239744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19200" y="293084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401722820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16848" y="576740"/>
            <a:ext cx="2737832"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55</a:t>
            </a:r>
            <a:endParaRPr lang="en-US" sz="2800" b="1">
              <a:solidFill>
                <a:srgbClr val="000000"/>
              </a:solidFill>
              <a:latin typeface="Arial" pitchFamily="34" charset="0"/>
              <a:cs typeface="Arial" pitchFamily="34" charset="0"/>
            </a:endParaRPr>
          </a:p>
        </p:txBody>
      </p:sp>
      <p:sp>
        <p:nvSpPr>
          <p:cNvPr id="3" name="TextBox 2"/>
          <p:cNvSpPr txBox="1"/>
          <p:nvPr/>
        </p:nvSpPr>
        <p:spPr>
          <a:xfrm>
            <a:off x="1148368" y="576740"/>
            <a:ext cx="2737832"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8 fewer than x</a:t>
            </a:r>
            <a:endParaRPr lang="en-US" sz="2800" b="1">
              <a:solidFill>
                <a:srgbClr val="000000"/>
              </a:solidFill>
              <a:latin typeface="Arial" pitchFamily="34" charset="0"/>
              <a:cs typeface="Arial" pitchFamily="34" charset="0"/>
            </a:endParaRPr>
          </a:p>
        </p:txBody>
      </p:sp>
      <p:sp>
        <p:nvSpPr>
          <p:cNvPr id="4" name="TextBox 3"/>
          <p:cNvSpPr txBox="1"/>
          <p:nvPr/>
        </p:nvSpPr>
        <p:spPr>
          <a:xfrm>
            <a:off x="1649730" y="1268751"/>
            <a:ext cx="162306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A</a:t>
            </a:r>
          </a:p>
        </p:txBody>
      </p:sp>
      <p:sp>
        <p:nvSpPr>
          <p:cNvPr id="5" name="TextBox 4"/>
          <p:cNvSpPr txBox="1"/>
          <p:nvPr/>
        </p:nvSpPr>
        <p:spPr>
          <a:xfrm>
            <a:off x="2381250" y="1268751"/>
            <a:ext cx="162306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8 - x</a:t>
            </a:r>
          </a:p>
        </p:txBody>
      </p:sp>
      <p:sp>
        <p:nvSpPr>
          <p:cNvPr id="6" name="TextBox 5"/>
          <p:cNvSpPr txBox="1"/>
          <p:nvPr/>
        </p:nvSpPr>
        <p:spPr>
          <a:xfrm>
            <a:off x="1649730" y="1850651"/>
            <a:ext cx="138303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B</a:t>
            </a:r>
          </a:p>
        </p:txBody>
      </p:sp>
      <p:sp>
        <p:nvSpPr>
          <p:cNvPr id="7" name="TextBox 6"/>
          <p:cNvSpPr txBox="1"/>
          <p:nvPr/>
        </p:nvSpPr>
        <p:spPr>
          <a:xfrm>
            <a:off x="2381250" y="1850651"/>
            <a:ext cx="138303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8x</a:t>
            </a:r>
          </a:p>
        </p:txBody>
      </p:sp>
      <p:sp>
        <p:nvSpPr>
          <p:cNvPr id="8" name="TextBox 7"/>
          <p:cNvSpPr txBox="1"/>
          <p:nvPr/>
        </p:nvSpPr>
        <p:spPr>
          <a:xfrm>
            <a:off x="1626870" y="2432551"/>
            <a:ext cx="129159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C</a:t>
            </a:r>
          </a:p>
        </p:txBody>
      </p:sp>
      <p:sp>
        <p:nvSpPr>
          <p:cNvPr id="9" name="TextBox 8"/>
          <p:cNvSpPr txBox="1"/>
          <p:nvPr/>
        </p:nvSpPr>
        <p:spPr>
          <a:xfrm>
            <a:off x="2358390" y="2432551"/>
            <a:ext cx="1291590" cy="935734"/>
          </a:xfrm>
          <a:prstGeom prst="rect">
            <a:avLst/>
          </a:prstGeom>
          <a:noFill/>
        </p:spPr>
        <p:txBody>
          <a:bodyPr vert="horz" lIns="73243" tIns="36622" rIns="73243" bIns="36622" rtlCol="0">
            <a:spAutoFit/>
          </a:bodyPr>
          <a:lstStyle/>
          <a:p>
            <a:r>
              <a:rPr lang="en-US" sz="2800" b="1" u="sng" dirty="0">
                <a:solidFill>
                  <a:srgbClr val="000000"/>
                </a:solidFill>
                <a:latin typeface="Arial" pitchFamily="34" charset="0"/>
                <a:cs typeface="Arial" pitchFamily="34" charset="0"/>
              </a:rPr>
              <a:t>x</a:t>
            </a:r>
          </a:p>
          <a:p>
            <a:r>
              <a:rPr lang="en-US" sz="2800" b="1" dirty="0">
                <a:solidFill>
                  <a:srgbClr val="000000"/>
                </a:solidFill>
                <a:latin typeface="Arial" pitchFamily="34" charset="0"/>
                <a:cs typeface="Arial" pitchFamily="34" charset="0"/>
              </a:rPr>
              <a:t>8</a:t>
            </a:r>
          </a:p>
        </p:txBody>
      </p:sp>
      <p:sp>
        <p:nvSpPr>
          <p:cNvPr id="10" name="TextBox 9"/>
          <p:cNvSpPr txBox="1"/>
          <p:nvPr/>
        </p:nvSpPr>
        <p:spPr>
          <a:xfrm>
            <a:off x="1626870" y="3305154"/>
            <a:ext cx="168021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D</a:t>
            </a:r>
          </a:p>
        </p:txBody>
      </p:sp>
      <p:sp>
        <p:nvSpPr>
          <p:cNvPr id="11" name="TextBox 10"/>
          <p:cNvSpPr txBox="1"/>
          <p:nvPr/>
        </p:nvSpPr>
        <p:spPr>
          <a:xfrm>
            <a:off x="2358390" y="3305154"/>
            <a:ext cx="168021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x - 8</a:t>
            </a:r>
          </a:p>
        </p:txBody>
      </p:sp>
      <p:pic>
        <p:nvPicPr>
          <p:cNvPr id="19" name="Picture 18"/>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5730" y="70975"/>
            <a:ext cx="3108960" cy="44360"/>
          </a:xfrm>
          <a:prstGeom prst="rect">
            <a:avLst/>
          </a:prstGeom>
          <a:solidFill>
            <a:scrgbClr r="0" g="0" b="0">
              <a:alpha val="0"/>
            </a:scrgbClr>
          </a:solidFill>
        </p:spPr>
      </p:pic>
      <p:sp>
        <p:nvSpPr>
          <p:cNvPr id="20" name="Oval 19"/>
          <p:cNvSpPr/>
          <p:nvPr/>
        </p:nvSpPr>
        <p:spPr>
          <a:xfrm>
            <a:off x="1219200" y="141446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1" name="Oval 20"/>
          <p:cNvSpPr/>
          <p:nvPr/>
        </p:nvSpPr>
        <p:spPr>
          <a:xfrm>
            <a:off x="1219200" y="20116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2" name="Oval 21"/>
          <p:cNvSpPr/>
          <p:nvPr/>
        </p:nvSpPr>
        <p:spPr>
          <a:xfrm>
            <a:off x="1219200" y="26212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19200" y="34594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10774473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73117" y="619030"/>
            <a:ext cx="7810763"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56</a:t>
            </a:r>
          </a:p>
        </p:txBody>
      </p:sp>
      <p:sp>
        <p:nvSpPr>
          <p:cNvPr id="3" name="TextBox 2"/>
          <p:cNvSpPr txBox="1"/>
          <p:nvPr/>
        </p:nvSpPr>
        <p:spPr>
          <a:xfrm>
            <a:off x="1104637" y="619030"/>
            <a:ext cx="7810763" cy="935734"/>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The quotient of 21 and the quantity of m minus j</a:t>
            </a:r>
          </a:p>
        </p:txBody>
      </p:sp>
      <p:sp>
        <p:nvSpPr>
          <p:cNvPr id="4" name="TextBox 3"/>
          <p:cNvSpPr txBox="1"/>
          <p:nvPr/>
        </p:nvSpPr>
        <p:spPr>
          <a:xfrm>
            <a:off x="1607820" y="1559454"/>
            <a:ext cx="248031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A</a:t>
            </a:r>
          </a:p>
        </p:txBody>
      </p:sp>
      <p:sp>
        <p:nvSpPr>
          <p:cNvPr id="5" name="TextBox 4"/>
          <p:cNvSpPr txBox="1"/>
          <p:nvPr/>
        </p:nvSpPr>
        <p:spPr>
          <a:xfrm>
            <a:off x="2339340" y="1559454"/>
            <a:ext cx="248031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21 </a:t>
            </a:r>
            <a:r>
              <a:rPr lang="en-US" sz="2800" b="1" dirty="0" smtClean="0">
                <a:solidFill>
                  <a:srgbClr val="000000"/>
                </a:solidFill>
                <a:latin typeface="Arial" pitchFamily="34" charset="0"/>
                <a:cs typeface="Arial" pitchFamily="34" charset="0"/>
                <a:sym typeface="Symbol"/>
              </a:rPr>
              <a:t></a:t>
            </a:r>
            <a:r>
              <a:rPr lang="en-US" sz="2800" b="1" dirty="0" smtClean="0">
                <a:solidFill>
                  <a:srgbClr val="000000"/>
                </a:solidFill>
                <a:latin typeface="Arial" pitchFamily="34" charset="0"/>
                <a:cs typeface="Arial" pitchFamily="34" charset="0"/>
              </a:rPr>
              <a:t>  m </a:t>
            </a:r>
            <a:r>
              <a:rPr lang="en-US" sz="2800" b="1" dirty="0">
                <a:solidFill>
                  <a:srgbClr val="000000"/>
                </a:solidFill>
                <a:latin typeface="Arial" pitchFamily="34" charset="0"/>
                <a:cs typeface="Arial" pitchFamily="34" charset="0"/>
              </a:rPr>
              <a:t>- j</a:t>
            </a:r>
          </a:p>
        </p:txBody>
      </p:sp>
      <p:sp>
        <p:nvSpPr>
          <p:cNvPr id="6" name="TextBox 5"/>
          <p:cNvSpPr txBox="1"/>
          <p:nvPr/>
        </p:nvSpPr>
        <p:spPr>
          <a:xfrm>
            <a:off x="1607820" y="2029666"/>
            <a:ext cx="264033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B</a:t>
            </a:r>
          </a:p>
        </p:txBody>
      </p:sp>
      <p:sp>
        <p:nvSpPr>
          <p:cNvPr id="7" name="TextBox 6"/>
          <p:cNvSpPr txBox="1"/>
          <p:nvPr/>
        </p:nvSpPr>
        <p:spPr>
          <a:xfrm>
            <a:off x="2339340" y="2029666"/>
            <a:ext cx="2640330" cy="504846"/>
          </a:xfrm>
          <a:prstGeom prst="rect">
            <a:avLst/>
          </a:prstGeom>
          <a:noFill/>
        </p:spPr>
        <p:txBody>
          <a:bodyPr vert="horz" lIns="73243" tIns="36622" rIns="73243" bIns="36622" rtlCol="0">
            <a:spAutoFit/>
          </a:bodyPr>
          <a:lstStyle/>
          <a:p>
            <a:r>
              <a:rPr lang="en-US" sz="2800" b="1" dirty="0">
                <a:solidFill>
                  <a:srgbClr val="000000"/>
                </a:solidFill>
                <a:latin typeface="Arial" pitchFamily="34" charset="0"/>
                <a:cs typeface="Arial" pitchFamily="34" charset="0"/>
              </a:rPr>
              <a:t>21 - m </a:t>
            </a:r>
            <a:r>
              <a:rPr lang="en-US" sz="2800" b="1" dirty="0">
                <a:solidFill>
                  <a:srgbClr val="000000"/>
                </a:solidFill>
                <a:latin typeface="Arial" pitchFamily="34" charset="0"/>
                <a:cs typeface="Arial" pitchFamily="34" charset="0"/>
                <a:sym typeface="Symbol"/>
              </a:rPr>
              <a:t></a:t>
            </a:r>
            <a:r>
              <a:rPr lang="en-US" sz="2800" b="1" dirty="0" smtClean="0">
                <a:solidFill>
                  <a:srgbClr val="000000"/>
                </a:solidFill>
                <a:latin typeface="Arial" pitchFamily="34" charset="0"/>
                <a:cs typeface="Arial" pitchFamily="34" charset="0"/>
              </a:rPr>
              <a:t>  </a:t>
            </a:r>
            <a:r>
              <a:rPr lang="en-US" sz="2800" b="1" dirty="0">
                <a:solidFill>
                  <a:srgbClr val="000000"/>
                </a:solidFill>
                <a:latin typeface="Arial" pitchFamily="34" charset="0"/>
                <a:cs typeface="Arial" pitchFamily="34" charset="0"/>
              </a:rPr>
              <a:t>j</a:t>
            </a:r>
          </a:p>
        </p:txBody>
      </p:sp>
      <p:sp>
        <p:nvSpPr>
          <p:cNvPr id="8" name="TextBox 7"/>
          <p:cNvSpPr txBox="1"/>
          <p:nvPr/>
        </p:nvSpPr>
        <p:spPr>
          <a:xfrm>
            <a:off x="1596390" y="2570854"/>
            <a:ext cx="2823210" cy="504846"/>
          </a:xfrm>
          <a:prstGeom prst="rect">
            <a:avLst/>
          </a:prstGeom>
          <a:noFill/>
        </p:spPr>
        <p:txBody>
          <a:bodyPr vert="horz" lIns="73243" tIns="36622" rIns="73243" bIns="36622" rtlCol="0">
            <a:spAutoFit/>
          </a:bodyPr>
          <a:lstStyle/>
          <a:p>
            <a:r>
              <a:rPr lang="en-US" sz="2800" b="1" dirty="0">
                <a:solidFill>
                  <a:srgbClr val="000000"/>
                </a:solidFill>
                <a:latin typeface="Arial" pitchFamily="34" charset="0"/>
                <a:cs typeface="Arial" pitchFamily="34" charset="0"/>
              </a:rPr>
              <a:t>C</a:t>
            </a:r>
          </a:p>
        </p:txBody>
      </p:sp>
      <p:sp>
        <p:nvSpPr>
          <p:cNvPr id="9" name="TextBox 8"/>
          <p:cNvSpPr txBox="1"/>
          <p:nvPr/>
        </p:nvSpPr>
        <p:spPr>
          <a:xfrm>
            <a:off x="2282190" y="2570854"/>
            <a:ext cx="2823210" cy="504846"/>
          </a:xfrm>
          <a:prstGeom prst="rect">
            <a:avLst/>
          </a:prstGeom>
          <a:noFill/>
        </p:spPr>
        <p:txBody>
          <a:bodyPr vert="horz" lIns="73243" tIns="36622" rIns="73243" bIns="36622" rtlCol="0">
            <a:spAutoFit/>
          </a:bodyPr>
          <a:lstStyle/>
          <a:p>
            <a:r>
              <a:rPr lang="en-US" sz="2800" b="1" dirty="0">
                <a:solidFill>
                  <a:srgbClr val="000000"/>
                </a:solidFill>
                <a:latin typeface="Arial" pitchFamily="34" charset="0"/>
                <a:cs typeface="Arial" pitchFamily="34" charset="0"/>
              </a:rPr>
              <a:t>21 </a:t>
            </a:r>
            <a:r>
              <a:rPr lang="en-US" sz="2800" b="1" dirty="0">
                <a:solidFill>
                  <a:srgbClr val="000000"/>
                </a:solidFill>
                <a:latin typeface="Arial" pitchFamily="34" charset="0"/>
                <a:cs typeface="Arial" pitchFamily="34" charset="0"/>
                <a:sym typeface="Symbol"/>
              </a:rPr>
              <a:t></a:t>
            </a:r>
            <a:r>
              <a:rPr lang="en-US" sz="2800" b="1" dirty="0" smtClean="0">
                <a:solidFill>
                  <a:srgbClr val="000000"/>
                </a:solidFill>
                <a:latin typeface="Arial" pitchFamily="34" charset="0"/>
                <a:cs typeface="Arial" pitchFamily="34" charset="0"/>
              </a:rPr>
              <a:t>  </a:t>
            </a:r>
            <a:r>
              <a:rPr lang="en-US" sz="2800" b="1" dirty="0">
                <a:solidFill>
                  <a:srgbClr val="000000"/>
                </a:solidFill>
                <a:latin typeface="Arial" pitchFamily="34" charset="0"/>
                <a:cs typeface="Arial" pitchFamily="34" charset="0"/>
              </a:rPr>
              <a:t>(m - j)</a:t>
            </a:r>
          </a:p>
        </p:txBody>
      </p:sp>
      <p:sp>
        <p:nvSpPr>
          <p:cNvPr id="10" name="TextBox 9"/>
          <p:cNvSpPr txBox="1"/>
          <p:nvPr/>
        </p:nvSpPr>
        <p:spPr>
          <a:xfrm>
            <a:off x="1619250" y="3076554"/>
            <a:ext cx="280035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D</a:t>
            </a:r>
          </a:p>
        </p:txBody>
      </p:sp>
      <p:sp>
        <p:nvSpPr>
          <p:cNvPr id="11" name="TextBox 10"/>
          <p:cNvSpPr txBox="1"/>
          <p:nvPr/>
        </p:nvSpPr>
        <p:spPr>
          <a:xfrm>
            <a:off x="2282190" y="3076554"/>
            <a:ext cx="2800350" cy="504846"/>
          </a:xfrm>
          <a:prstGeom prst="rect">
            <a:avLst/>
          </a:prstGeom>
          <a:noFill/>
        </p:spPr>
        <p:txBody>
          <a:bodyPr vert="horz" lIns="73243" tIns="36622" rIns="73243" bIns="36622" rtlCol="0">
            <a:spAutoFit/>
          </a:bodyPr>
          <a:lstStyle/>
          <a:p>
            <a:r>
              <a:rPr lang="en-US" sz="2800" b="1" dirty="0">
                <a:solidFill>
                  <a:srgbClr val="000000"/>
                </a:solidFill>
                <a:latin typeface="Arial" pitchFamily="34" charset="0"/>
                <a:cs typeface="Arial" pitchFamily="34" charset="0"/>
              </a:rPr>
              <a:t>(21 </a:t>
            </a:r>
            <a:r>
              <a:rPr lang="en-US" sz="2800" b="1" dirty="0" smtClean="0">
                <a:solidFill>
                  <a:srgbClr val="000000"/>
                </a:solidFill>
                <a:latin typeface="Arial" pitchFamily="34" charset="0"/>
                <a:cs typeface="Arial" pitchFamily="34" charset="0"/>
                <a:sym typeface="Symbol"/>
              </a:rPr>
              <a:t></a:t>
            </a:r>
            <a:r>
              <a:rPr lang="en-US" sz="2800" b="1" dirty="0" smtClean="0">
                <a:solidFill>
                  <a:srgbClr val="000000"/>
                </a:solidFill>
                <a:latin typeface="Arial" pitchFamily="34" charset="0"/>
                <a:cs typeface="Arial" pitchFamily="34" charset="0"/>
              </a:rPr>
              <a:t>  </a:t>
            </a:r>
            <a:r>
              <a:rPr lang="en-US" sz="2800" b="1" dirty="0">
                <a:solidFill>
                  <a:srgbClr val="000000"/>
                </a:solidFill>
                <a:latin typeface="Arial" pitchFamily="34" charset="0"/>
                <a:cs typeface="Arial" pitchFamily="34" charset="0"/>
              </a:rPr>
              <a:t>m) - j</a:t>
            </a:r>
          </a:p>
        </p:txBody>
      </p:sp>
      <p:pic>
        <p:nvPicPr>
          <p:cNvPr id="39" name="Picture 38"/>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79847"/>
            <a:ext cx="3108960" cy="44360"/>
          </a:xfrm>
          <a:prstGeom prst="rect">
            <a:avLst/>
          </a:prstGeom>
          <a:solidFill>
            <a:scrgbClr r="0" g="0" b="0">
              <a:alpha val="0"/>
            </a:scrgbClr>
          </a:solidFill>
        </p:spPr>
      </p:pic>
      <p:sp>
        <p:nvSpPr>
          <p:cNvPr id="40" name="Oval 39"/>
          <p:cNvSpPr/>
          <p:nvPr/>
        </p:nvSpPr>
        <p:spPr>
          <a:xfrm>
            <a:off x="1219200" y="164306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41" name="Oval 40"/>
          <p:cNvSpPr/>
          <p:nvPr/>
        </p:nvSpPr>
        <p:spPr>
          <a:xfrm>
            <a:off x="1219200" y="21640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42" name="Oval 41"/>
          <p:cNvSpPr/>
          <p:nvPr/>
        </p:nvSpPr>
        <p:spPr>
          <a:xfrm>
            <a:off x="1219200" y="26974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43" name="Oval 42"/>
          <p:cNvSpPr/>
          <p:nvPr/>
        </p:nvSpPr>
        <p:spPr>
          <a:xfrm>
            <a:off x="1219200" y="320230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69202120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22910" y="578288"/>
            <a:ext cx="8475691"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57</a:t>
            </a:r>
            <a:endParaRPr lang="en-US" sz="2800" b="1">
              <a:solidFill>
                <a:srgbClr val="000000"/>
              </a:solidFill>
              <a:latin typeface="Arial" pitchFamily="34" charset="0"/>
              <a:cs typeface="Arial" pitchFamily="34" charset="0"/>
            </a:endParaRPr>
          </a:p>
        </p:txBody>
      </p:sp>
      <p:sp>
        <p:nvSpPr>
          <p:cNvPr id="3" name="TextBox 2"/>
          <p:cNvSpPr txBox="1"/>
          <p:nvPr/>
        </p:nvSpPr>
        <p:spPr>
          <a:xfrm>
            <a:off x="1154430" y="578288"/>
            <a:ext cx="7989570" cy="935734"/>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If n + 4 represents an odd integer, the next larger odd integer is represented by</a:t>
            </a:r>
            <a:endParaRPr lang="en-US" sz="2800" b="1">
              <a:solidFill>
                <a:srgbClr val="000000"/>
              </a:solidFill>
              <a:latin typeface="Arial" pitchFamily="34" charset="0"/>
              <a:cs typeface="Arial" pitchFamily="34" charset="0"/>
            </a:endParaRPr>
          </a:p>
        </p:txBody>
      </p:sp>
      <p:sp>
        <p:nvSpPr>
          <p:cNvPr id="4" name="TextBox 3"/>
          <p:cNvSpPr txBox="1"/>
          <p:nvPr/>
        </p:nvSpPr>
        <p:spPr>
          <a:xfrm>
            <a:off x="1676400" y="1492620"/>
            <a:ext cx="19088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2407920" y="1492620"/>
            <a:ext cx="19088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n + 2</a:t>
            </a:r>
            <a:endParaRPr lang="en-US" sz="2800" b="1">
              <a:solidFill>
                <a:srgbClr val="000000"/>
              </a:solidFill>
              <a:latin typeface="Arial" pitchFamily="34" charset="0"/>
              <a:cs typeface="Arial" pitchFamily="34" charset="0"/>
            </a:endParaRPr>
          </a:p>
        </p:txBody>
      </p:sp>
      <p:sp>
        <p:nvSpPr>
          <p:cNvPr id="6" name="TextBox 5"/>
          <p:cNvSpPr txBox="1"/>
          <p:nvPr/>
        </p:nvSpPr>
        <p:spPr>
          <a:xfrm>
            <a:off x="1676400" y="2035384"/>
            <a:ext cx="19088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2407920" y="2035384"/>
            <a:ext cx="19088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n + 3</a:t>
            </a:r>
            <a:endParaRPr lang="en-US" sz="2800" b="1">
              <a:solidFill>
                <a:srgbClr val="000000"/>
              </a:solidFill>
              <a:latin typeface="Arial" pitchFamily="34" charset="0"/>
              <a:cs typeface="Arial" pitchFamily="34" charset="0"/>
            </a:endParaRPr>
          </a:p>
        </p:txBody>
      </p:sp>
      <p:sp>
        <p:nvSpPr>
          <p:cNvPr id="8" name="TextBox 7"/>
          <p:cNvSpPr txBox="1"/>
          <p:nvPr/>
        </p:nvSpPr>
        <p:spPr>
          <a:xfrm>
            <a:off x="1676400" y="2542662"/>
            <a:ext cx="193167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2407920" y="2542662"/>
            <a:ext cx="193167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n + 5</a:t>
            </a:r>
            <a:endParaRPr lang="en-US" sz="2800" b="1">
              <a:solidFill>
                <a:srgbClr val="000000"/>
              </a:solidFill>
              <a:latin typeface="Arial" pitchFamily="34" charset="0"/>
              <a:cs typeface="Arial" pitchFamily="34" charset="0"/>
            </a:endParaRPr>
          </a:p>
        </p:txBody>
      </p:sp>
      <p:sp>
        <p:nvSpPr>
          <p:cNvPr id="10" name="TextBox 9"/>
          <p:cNvSpPr txBox="1"/>
          <p:nvPr/>
        </p:nvSpPr>
        <p:spPr>
          <a:xfrm>
            <a:off x="1676400" y="3076554"/>
            <a:ext cx="193167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2407920" y="3076554"/>
            <a:ext cx="193167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n + 6</a:t>
            </a:r>
            <a:endParaRPr lang="en-US" sz="2800" b="1">
              <a:solidFill>
                <a:srgbClr val="000000"/>
              </a:solidFill>
              <a:latin typeface="Arial" pitchFamily="34" charset="0"/>
              <a:cs typeface="Arial" pitchFamily="34" charset="0"/>
            </a:endParaRPr>
          </a:p>
        </p:txBody>
      </p:sp>
      <p:sp>
        <p:nvSpPr>
          <p:cNvPr id="12" name="TextBox 11"/>
          <p:cNvSpPr txBox="1"/>
          <p:nvPr/>
        </p:nvSpPr>
        <p:spPr>
          <a:xfrm>
            <a:off x="240030" y="5257800"/>
            <a:ext cx="8892540" cy="720290"/>
          </a:xfrm>
          <a:prstGeom prst="rect">
            <a:avLst/>
          </a:prstGeom>
          <a:noFill/>
        </p:spPr>
        <p:txBody>
          <a:bodyPr vert="horz" lIns="73243" tIns="36622" rIns="73243" bIns="36622" rtlCol="0">
            <a:spAutoFit/>
          </a:bodyPr>
          <a:lstStyle/>
          <a:p>
            <a:r>
              <a:rPr lang="en-US" b="1" dirty="0">
                <a:solidFill>
                  <a:srgbClr val="000000"/>
                </a:solidFill>
                <a:latin typeface="Arial" pitchFamily="34" charset="0"/>
                <a:cs typeface="Arial" pitchFamily="34" charset="0"/>
              </a:rPr>
              <a:t>From the New York State Education Department. Office of Assessment Policy, Development and </a:t>
            </a:r>
            <a:r>
              <a:rPr lang="en-US" b="1" dirty="0" smtClean="0">
                <a:solidFill>
                  <a:srgbClr val="000000"/>
                </a:solidFill>
                <a:latin typeface="Arial" pitchFamily="34" charset="0"/>
                <a:cs typeface="Arial" pitchFamily="34" charset="0"/>
              </a:rPr>
              <a:t>Administration</a:t>
            </a:r>
            <a:r>
              <a:rPr lang="en-US" b="1" dirty="0">
                <a:solidFill>
                  <a:srgbClr val="000000"/>
                </a:solidFill>
                <a:latin typeface="Arial" pitchFamily="34" charset="0"/>
                <a:cs typeface="Arial" pitchFamily="34" charset="0"/>
              </a:rPr>
              <a:t>. Internet. Available from www.nysedregents.org/IntegratedAlgebra; accessed 17, June, 2011.</a:t>
            </a:r>
          </a:p>
        </p:txBody>
      </p:sp>
      <p:pic>
        <p:nvPicPr>
          <p:cNvPr id="20" name="Picture 1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5730" y="70975"/>
            <a:ext cx="3108960" cy="44360"/>
          </a:xfrm>
          <a:prstGeom prst="rect">
            <a:avLst/>
          </a:prstGeom>
          <a:solidFill>
            <a:scrgbClr r="0" g="0" b="0">
              <a:alpha val="0"/>
            </a:scrgbClr>
          </a:solidFill>
        </p:spPr>
      </p:pic>
      <p:sp>
        <p:nvSpPr>
          <p:cNvPr id="22" name="Oval 21"/>
          <p:cNvSpPr/>
          <p:nvPr/>
        </p:nvSpPr>
        <p:spPr>
          <a:xfrm>
            <a:off x="1219200" y="16002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19200" y="2121216"/>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4" name="Oval 23"/>
          <p:cNvSpPr/>
          <p:nvPr/>
        </p:nvSpPr>
        <p:spPr>
          <a:xfrm>
            <a:off x="1219200" y="2654616"/>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5" name="Oval 24"/>
          <p:cNvSpPr/>
          <p:nvPr/>
        </p:nvSpPr>
        <p:spPr>
          <a:xfrm>
            <a:off x="1219200" y="315944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344656843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45770" y="609600"/>
            <a:ext cx="3130619"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58</a:t>
            </a:r>
          </a:p>
        </p:txBody>
      </p:sp>
      <p:sp>
        <p:nvSpPr>
          <p:cNvPr id="3" name="TextBox 2"/>
          <p:cNvSpPr txBox="1"/>
          <p:nvPr/>
        </p:nvSpPr>
        <p:spPr>
          <a:xfrm>
            <a:off x="1177290" y="609600"/>
            <a:ext cx="3130619" cy="504846"/>
          </a:xfrm>
          <a:prstGeom prst="rect">
            <a:avLst/>
          </a:prstGeom>
          <a:noFill/>
        </p:spPr>
        <p:txBody>
          <a:bodyPr vert="horz" lIns="73243" tIns="36622" rIns="73243" bIns="36622" rtlCol="0">
            <a:spAutoFit/>
          </a:bodyPr>
          <a:lstStyle/>
          <a:p>
            <a:r>
              <a:rPr lang="en-US" sz="2800" b="1" i="1">
                <a:solidFill>
                  <a:srgbClr val="000000"/>
                </a:solidFill>
                <a:latin typeface="Arial" pitchFamily="34" charset="0"/>
                <a:cs typeface="Arial" pitchFamily="34" charset="0"/>
              </a:rPr>
              <a:t>a</a:t>
            </a:r>
            <a:r>
              <a:rPr lang="en-US" sz="2800" b="1">
                <a:solidFill>
                  <a:srgbClr val="000000"/>
                </a:solidFill>
                <a:latin typeface="Arial" pitchFamily="34" charset="0"/>
                <a:cs typeface="Arial" pitchFamily="34" charset="0"/>
              </a:rPr>
              <a:t> less than 27</a:t>
            </a:r>
          </a:p>
        </p:txBody>
      </p:sp>
      <p:sp>
        <p:nvSpPr>
          <p:cNvPr id="4" name="TextBox 3"/>
          <p:cNvSpPr txBox="1"/>
          <p:nvPr/>
        </p:nvSpPr>
        <p:spPr>
          <a:xfrm>
            <a:off x="1630680" y="1219200"/>
            <a:ext cx="220599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A</a:t>
            </a:r>
          </a:p>
        </p:txBody>
      </p:sp>
      <p:sp>
        <p:nvSpPr>
          <p:cNvPr id="5" name="TextBox 4"/>
          <p:cNvSpPr txBox="1"/>
          <p:nvPr/>
        </p:nvSpPr>
        <p:spPr>
          <a:xfrm>
            <a:off x="2362200" y="1219200"/>
            <a:ext cx="220599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27 - a</a:t>
            </a:r>
          </a:p>
        </p:txBody>
      </p:sp>
      <p:sp>
        <p:nvSpPr>
          <p:cNvPr id="6" name="TextBox 5"/>
          <p:cNvSpPr txBox="1"/>
          <p:nvPr/>
        </p:nvSpPr>
        <p:spPr>
          <a:xfrm>
            <a:off x="1619250" y="1781176"/>
            <a:ext cx="1748790" cy="504846"/>
          </a:xfrm>
          <a:prstGeom prst="rect">
            <a:avLst/>
          </a:prstGeom>
          <a:noFill/>
        </p:spPr>
        <p:txBody>
          <a:bodyPr vert="horz" lIns="73243" tIns="36622" rIns="73243" bIns="36622" rtlCol="0">
            <a:spAutoFit/>
          </a:bodyPr>
          <a:lstStyle/>
          <a:p>
            <a:r>
              <a:rPr lang="en-US" sz="2800" b="1" dirty="0">
                <a:solidFill>
                  <a:srgbClr val="000000"/>
                </a:solidFill>
                <a:latin typeface="Arial" pitchFamily="34" charset="0"/>
                <a:cs typeface="Arial" pitchFamily="34" charset="0"/>
              </a:rPr>
              <a:t>B</a:t>
            </a:r>
          </a:p>
        </p:txBody>
      </p:sp>
      <p:sp>
        <p:nvSpPr>
          <p:cNvPr id="7" name="TextBox 6"/>
          <p:cNvSpPr txBox="1"/>
          <p:nvPr/>
        </p:nvSpPr>
        <p:spPr>
          <a:xfrm>
            <a:off x="2350770" y="1653924"/>
            <a:ext cx="1748790" cy="935734"/>
          </a:xfrm>
          <a:prstGeom prst="rect">
            <a:avLst/>
          </a:prstGeom>
          <a:noFill/>
        </p:spPr>
        <p:txBody>
          <a:bodyPr vert="horz" lIns="73243" tIns="36622" rIns="73243" bIns="36622" rtlCol="0">
            <a:spAutoFit/>
          </a:bodyPr>
          <a:lstStyle/>
          <a:p>
            <a:r>
              <a:rPr lang="en-US" sz="2800" b="1" u="sng" dirty="0">
                <a:solidFill>
                  <a:srgbClr val="000000"/>
                </a:solidFill>
                <a:latin typeface="Arial" pitchFamily="34" charset="0"/>
                <a:cs typeface="Arial" pitchFamily="34" charset="0"/>
              </a:rPr>
              <a:t> a </a:t>
            </a:r>
          </a:p>
          <a:p>
            <a:r>
              <a:rPr lang="en-US" sz="2800" b="1" dirty="0">
                <a:solidFill>
                  <a:srgbClr val="000000"/>
                </a:solidFill>
                <a:latin typeface="Arial" pitchFamily="34" charset="0"/>
                <a:cs typeface="Arial" pitchFamily="34" charset="0"/>
              </a:rPr>
              <a:t>27</a:t>
            </a:r>
          </a:p>
        </p:txBody>
      </p:sp>
      <p:sp>
        <p:nvSpPr>
          <p:cNvPr id="8" name="TextBox 7"/>
          <p:cNvSpPr txBox="1"/>
          <p:nvPr/>
        </p:nvSpPr>
        <p:spPr>
          <a:xfrm>
            <a:off x="1619250" y="2494654"/>
            <a:ext cx="222885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C</a:t>
            </a:r>
          </a:p>
        </p:txBody>
      </p:sp>
      <p:sp>
        <p:nvSpPr>
          <p:cNvPr id="9" name="TextBox 8"/>
          <p:cNvSpPr txBox="1"/>
          <p:nvPr/>
        </p:nvSpPr>
        <p:spPr>
          <a:xfrm>
            <a:off x="2350770" y="2494654"/>
            <a:ext cx="222885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a - 27</a:t>
            </a:r>
          </a:p>
        </p:txBody>
      </p:sp>
      <p:sp>
        <p:nvSpPr>
          <p:cNvPr id="10" name="TextBox 9"/>
          <p:cNvSpPr txBox="1"/>
          <p:nvPr/>
        </p:nvSpPr>
        <p:spPr>
          <a:xfrm>
            <a:off x="1619250" y="3076554"/>
            <a:ext cx="229743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D</a:t>
            </a:r>
          </a:p>
        </p:txBody>
      </p:sp>
      <p:sp>
        <p:nvSpPr>
          <p:cNvPr id="11" name="TextBox 10"/>
          <p:cNvSpPr txBox="1"/>
          <p:nvPr/>
        </p:nvSpPr>
        <p:spPr>
          <a:xfrm>
            <a:off x="2350770" y="3076554"/>
            <a:ext cx="229743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27 + a</a:t>
            </a:r>
          </a:p>
        </p:txBody>
      </p:sp>
      <p:pic>
        <p:nvPicPr>
          <p:cNvPr id="19" name="Picture 18"/>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5730" y="79847"/>
            <a:ext cx="3108960" cy="44360"/>
          </a:xfrm>
          <a:prstGeom prst="rect">
            <a:avLst/>
          </a:prstGeom>
          <a:solidFill>
            <a:scrgbClr r="0" g="0" b="0">
              <a:alpha val="0"/>
            </a:scrgbClr>
          </a:solidFill>
        </p:spPr>
      </p:pic>
      <p:sp>
        <p:nvSpPr>
          <p:cNvPr id="20" name="Oval 19"/>
          <p:cNvSpPr/>
          <p:nvPr/>
        </p:nvSpPr>
        <p:spPr>
          <a:xfrm>
            <a:off x="1219200" y="133826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1" name="Oval 20"/>
          <p:cNvSpPr/>
          <p:nvPr/>
        </p:nvSpPr>
        <p:spPr>
          <a:xfrm>
            <a:off x="1219200" y="18592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2" name="Oval 21"/>
          <p:cNvSpPr/>
          <p:nvPr/>
        </p:nvSpPr>
        <p:spPr>
          <a:xfrm>
            <a:off x="1219200" y="2633656"/>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19200" y="32146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392124693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82559" y="562644"/>
            <a:ext cx="6921211"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59</a:t>
            </a:r>
            <a:endParaRPr lang="en-US" sz="2800" b="1">
              <a:solidFill>
                <a:srgbClr val="000000"/>
              </a:solidFill>
              <a:latin typeface="Arial" pitchFamily="34" charset="0"/>
              <a:cs typeface="Arial" pitchFamily="34" charset="0"/>
            </a:endParaRPr>
          </a:p>
        </p:txBody>
      </p:sp>
      <p:sp>
        <p:nvSpPr>
          <p:cNvPr id="3" name="TextBox 2"/>
          <p:cNvSpPr txBox="1"/>
          <p:nvPr/>
        </p:nvSpPr>
        <p:spPr>
          <a:xfrm>
            <a:off x="1079789" y="562644"/>
            <a:ext cx="7911811" cy="1366621"/>
          </a:xfrm>
          <a:prstGeom prst="rect">
            <a:avLst/>
          </a:prstGeom>
          <a:noFill/>
        </p:spPr>
        <p:txBody>
          <a:bodyPr vert="horz" wrap="square" lIns="73243" tIns="36622" rIns="73243" bIns="36622" rtlCol="0">
            <a:spAutoFit/>
          </a:bodyPr>
          <a:lstStyle/>
          <a:p>
            <a:r>
              <a:rPr lang="en-US" sz="2800" b="1" dirty="0">
                <a:solidFill>
                  <a:srgbClr val="000000"/>
                </a:solidFill>
                <a:latin typeface="Arial" pitchFamily="34" charset="0"/>
                <a:cs typeface="Arial" pitchFamily="34" charset="0"/>
              </a:rPr>
              <a:t>If h represents a number, which equation is a </a:t>
            </a:r>
          </a:p>
          <a:p>
            <a:r>
              <a:rPr lang="en-US" sz="2800" b="1" dirty="0">
                <a:solidFill>
                  <a:srgbClr val="000000"/>
                </a:solidFill>
                <a:latin typeface="Arial" pitchFamily="34" charset="0"/>
                <a:cs typeface="Arial" pitchFamily="34" charset="0"/>
              </a:rPr>
              <a:t>correct translation of:</a:t>
            </a:r>
          </a:p>
          <a:p>
            <a:r>
              <a:rPr lang="en-US" sz="2800" b="1" dirty="0">
                <a:solidFill>
                  <a:srgbClr val="000000"/>
                </a:solidFill>
                <a:latin typeface="Arial" pitchFamily="34" charset="0"/>
                <a:cs typeface="Arial" pitchFamily="34" charset="0"/>
              </a:rPr>
              <a:t>“Sixty more than 9 times a number is 375”?</a:t>
            </a:r>
          </a:p>
        </p:txBody>
      </p:sp>
      <p:sp>
        <p:nvSpPr>
          <p:cNvPr id="4" name="TextBox 3"/>
          <p:cNvSpPr txBox="1"/>
          <p:nvPr/>
        </p:nvSpPr>
        <p:spPr>
          <a:xfrm>
            <a:off x="1649730" y="2133600"/>
            <a:ext cx="23660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2381250" y="2133600"/>
            <a:ext cx="23660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9h = 375</a:t>
            </a:r>
            <a:endParaRPr lang="en-US" sz="2800" b="1">
              <a:solidFill>
                <a:srgbClr val="000000"/>
              </a:solidFill>
              <a:latin typeface="Arial" pitchFamily="34" charset="0"/>
              <a:cs typeface="Arial" pitchFamily="34" charset="0"/>
            </a:endParaRPr>
          </a:p>
        </p:txBody>
      </p:sp>
      <p:sp>
        <p:nvSpPr>
          <p:cNvPr id="6" name="TextBox 5"/>
          <p:cNvSpPr txBox="1"/>
          <p:nvPr/>
        </p:nvSpPr>
        <p:spPr>
          <a:xfrm>
            <a:off x="1649730" y="2515093"/>
            <a:ext cx="302895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2381250" y="2515093"/>
            <a:ext cx="302895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9h + 60 = 375</a:t>
            </a:r>
            <a:endParaRPr lang="en-US" sz="2800" b="1">
              <a:solidFill>
                <a:srgbClr val="000000"/>
              </a:solidFill>
              <a:latin typeface="Arial" pitchFamily="34" charset="0"/>
              <a:cs typeface="Arial" pitchFamily="34" charset="0"/>
            </a:endParaRPr>
          </a:p>
        </p:txBody>
      </p:sp>
      <p:sp>
        <p:nvSpPr>
          <p:cNvPr id="8" name="TextBox 7"/>
          <p:cNvSpPr txBox="1"/>
          <p:nvPr/>
        </p:nvSpPr>
        <p:spPr>
          <a:xfrm>
            <a:off x="1649730" y="2896586"/>
            <a:ext cx="29375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2381250" y="2896586"/>
            <a:ext cx="29375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9h - 60 = 375</a:t>
            </a:r>
            <a:endParaRPr lang="en-US" sz="2800" b="1">
              <a:solidFill>
                <a:srgbClr val="000000"/>
              </a:solidFill>
              <a:latin typeface="Arial" pitchFamily="34" charset="0"/>
              <a:cs typeface="Arial" pitchFamily="34" charset="0"/>
            </a:endParaRPr>
          </a:p>
        </p:txBody>
      </p:sp>
      <p:sp>
        <p:nvSpPr>
          <p:cNvPr id="10" name="TextBox 9"/>
          <p:cNvSpPr txBox="1"/>
          <p:nvPr/>
        </p:nvSpPr>
        <p:spPr>
          <a:xfrm>
            <a:off x="1649730" y="3278079"/>
            <a:ext cx="302895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2381250" y="3278079"/>
            <a:ext cx="302895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60h + 9 = 375</a:t>
            </a:r>
            <a:endParaRPr lang="en-US" sz="2800" b="1">
              <a:solidFill>
                <a:srgbClr val="000000"/>
              </a:solidFill>
              <a:latin typeface="Arial" pitchFamily="34" charset="0"/>
              <a:cs typeface="Arial" pitchFamily="34" charset="0"/>
            </a:endParaRPr>
          </a:p>
        </p:txBody>
      </p:sp>
      <p:sp>
        <p:nvSpPr>
          <p:cNvPr id="12" name="TextBox 11"/>
          <p:cNvSpPr txBox="1"/>
          <p:nvPr/>
        </p:nvSpPr>
        <p:spPr>
          <a:xfrm>
            <a:off x="377190" y="5257800"/>
            <a:ext cx="8538210" cy="720290"/>
          </a:xfrm>
          <a:prstGeom prst="rect">
            <a:avLst/>
          </a:prstGeom>
          <a:noFill/>
        </p:spPr>
        <p:txBody>
          <a:bodyPr vert="horz" wrap="square" lIns="73243" tIns="36622" rIns="73243" bIns="36622" rtlCol="0">
            <a:spAutoFit/>
          </a:bodyPr>
          <a:lstStyle/>
          <a:p>
            <a:r>
              <a:rPr lang="en-US" b="1" dirty="0">
                <a:solidFill>
                  <a:srgbClr val="000000"/>
                </a:solidFill>
                <a:latin typeface="Arial" pitchFamily="34" charset="0"/>
                <a:cs typeface="Arial" pitchFamily="34" charset="0"/>
              </a:rPr>
              <a:t>From the New York State Education Department. Office of Assessment Policy, Development and </a:t>
            </a:r>
          </a:p>
          <a:p>
            <a:r>
              <a:rPr lang="en-US" b="1" dirty="0">
                <a:solidFill>
                  <a:srgbClr val="000000"/>
                </a:solidFill>
                <a:latin typeface="Arial" pitchFamily="34" charset="0"/>
                <a:cs typeface="Arial" pitchFamily="34" charset="0"/>
              </a:rPr>
              <a:t>Administration. Internet. Available from www.nysedregents.org/IntegratedAlgebra; accessed 17, June, 2011.</a:t>
            </a:r>
          </a:p>
        </p:txBody>
      </p:sp>
      <p:pic>
        <p:nvPicPr>
          <p:cNvPr id="20" name="Picture 1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5730" y="62103"/>
            <a:ext cx="3108960" cy="44360"/>
          </a:xfrm>
          <a:prstGeom prst="rect">
            <a:avLst/>
          </a:prstGeom>
          <a:solidFill>
            <a:scrgbClr r="0" g="0" b="0">
              <a:alpha val="0"/>
            </a:scrgbClr>
          </a:solidFill>
        </p:spPr>
      </p:pic>
      <p:sp>
        <p:nvSpPr>
          <p:cNvPr id="21" name="Oval 20"/>
          <p:cNvSpPr/>
          <p:nvPr/>
        </p:nvSpPr>
        <p:spPr>
          <a:xfrm>
            <a:off x="1219200" y="220504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2" name="Oval 21"/>
          <p:cNvSpPr/>
          <p:nvPr/>
        </p:nvSpPr>
        <p:spPr>
          <a:xfrm>
            <a:off x="1219200" y="26212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19200" y="301942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4" name="Oval 23"/>
          <p:cNvSpPr/>
          <p:nvPr/>
        </p:nvSpPr>
        <p:spPr>
          <a:xfrm>
            <a:off x="1219200" y="3414712"/>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276533835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16849" y="585120"/>
            <a:ext cx="7767031"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60</a:t>
            </a:r>
            <a:endParaRPr lang="en-US" sz="2800" b="1">
              <a:solidFill>
                <a:srgbClr val="000000"/>
              </a:solidFill>
              <a:latin typeface="Arial" pitchFamily="34" charset="0"/>
              <a:cs typeface="Arial" pitchFamily="34" charset="0"/>
            </a:endParaRPr>
          </a:p>
        </p:txBody>
      </p:sp>
      <p:sp>
        <p:nvSpPr>
          <p:cNvPr id="3" name="TextBox 2"/>
          <p:cNvSpPr txBox="1"/>
          <p:nvPr/>
        </p:nvSpPr>
        <p:spPr>
          <a:xfrm>
            <a:off x="1148369" y="585120"/>
            <a:ext cx="7767031" cy="1366621"/>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Bob has x dollars. Mary has 4 more dollars than Bob. Write an expression for Mary's money.</a:t>
            </a:r>
            <a:endParaRPr lang="en-US" sz="2800" b="1">
              <a:solidFill>
                <a:srgbClr val="000000"/>
              </a:solidFill>
              <a:latin typeface="Arial" pitchFamily="34" charset="0"/>
              <a:cs typeface="Arial" pitchFamily="34" charset="0"/>
            </a:endParaRPr>
          </a:p>
        </p:txBody>
      </p:sp>
      <p:sp>
        <p:nvSpPr>
          <p:cNvPr id="4" name="TextBox 3"/>
          <p:cNvSpPr txBox="1"/>
          <p:nvPr/>
        </p:nvSpPr>
        <p:spPr>
          <a:xfrm>
            <a:off x="1676400" y="2084475"/>
            <a:ext cx="152019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2407920" y="2084475"/>
            <a:ext cx="152019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4x</a:t>
            </a:r>
            <a:endParaRPr lang="en-US" sz="2800" b="1">
              <a:solidFill>
                <a:srgbClr val="000000"/>
              </a:solidFill>
              <a:latin typeface="Arial" pitchFamily="34" charset="0"/>
              <a:cs typeface="Arial" pitchFamily="34" charset="0"/>
            </a:endParaRPr>
          </a:p>
        </p:txBody>
      </p:sp>
      <p:sp>
        <p:nvSpPr>
          <p:cNvPr id="6" name="TextBox 5"/>
          <p:cNvSpPr txBox="1"/>
          <p:nvPr/>
        </p:nvSpPr>
        <p:spPr>
          <a:xfrm>
            <a:off x="1676400" y="2542168"/>
            <a:ext cx="180594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2407920" y="2542168"/>
            <a:ext cx="180594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x - 4</a:t>
            </a:r>
            <a:endParaRPr lang="en-US" sz="2800" b="1">
              <a:solidFill>
                <a:srgbClr val="000000"/>
              </a:solidFill>
              <a:latin typeface="Arial" pitchFamily="34" charset="0"/>
              <a:cs typeface="Arial" pitchFamily="34" charset="0"/>
            </a:endParaRPr>
          </a:p>
        </p:txBody>
      </p:sp>
      <p:sp>
        <p:nvSpPr>
          <p:cNvPr id="8" name="TextBox 7"/>
          <p:cNvSpPr txBox="1"/>
          <p:nvPr/>
        </p:nvSpPr>
        <p:spPr>
          <a:xfrm>
            <a:off x="1676400" y="2999861"/>
            <a:ext cx="189738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2407920" y="2999861"/>
            <a:ext cx="189738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x + 4</a:t>
            </a:r>
            <a:endParaRPr lang="en-US" sz="2800" b="1">
              <a:solidFill>
                <a:srgbClr val="000000"/>
              </a:solidFill>
              <a:latin typeface="Arial" pitchFamily="34" charset="0"/>
              <a:cs typeface="Arial" pitchFamily="34" charset="0"/>
            </a:endParaRPr>
          </a:p>
        </p:txBody>
      </p:sp>
      <p:sp>
        <p:nvSpPr>
          <p:cNvPr id="10" name="TextBox 9"/>
          <p:cNvSpPr txBox="1"/>
          <p:nvPr/>
        </p:nvSpPr>
        <p:spPr>
          <a:xfrm>
            <a:off x="1676400" y="3457554"/>
            <a:ext cx="205740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2407920" y="3457554"/>
            <a:ext cx="205740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4x + 4</a:t>
            </a:r>
            <a:endParaRPr lang="en-US" sz="2800" b="1">
              <a:solidFill>
                <a:srgbClr val="000000"/>
              </a:solidFill>
              <a:latin typeface="Arial" pitchFamily="34" charset="0"/>
              <a:cs typeface="Arial" pitchFamily="34" charset="0"/>
            </a:endParaRPr>
          </a:p>
        </p:txBody>
      </p:sp>
      <p:pic>
        <p:nvPicPr>
          <p:cNvPr id="19" name="Picture 18"/>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160" y="70975"/>
            <a:ext cx="3108960" cy="44360"/>
          </a:xfrm>
          <a:prstGeom prst="rect">
            <a:avLst/>
          </a:prstGeom>
          <a:solidFill>
            <a:scrgbClr r="0" g="0" b="0">
              <a:alpha val="0"/>
            </a:scrgbClr>
          </a:solidFill>
        </p:spPr>
      </p:pic>
      <p:sp>
        <p:nvSpPr>
          <p:cNvPr id="20" name="Oval 19"/>
          <p:cNvSpPr/>
          <p:nvPr/>
        </p:nvSpPr>
        <p:spPr>
          <a:xfrm>
            <a:off x="1219200" y="22098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1" name="Oval 20"/>
          <p:cNvSpPr/>
          <p:nvPr/>
        </p:nvSpPr>
        <p:spPr>
          <a:xfrm>
            <a:off x="1219200" y="2649856"/>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2" name="Oval 21"/>
          <p:cNvSpPr/>
          <p:nvPr/>
        </p:nvSpPr>
        <p:spPr>
          <a:xfrm>
            <a:off x="1219200" y="31242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19200" y="35814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15430520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429000" y="210243"/>
            <a:ext cx="2171700" cy="627957"/>
          </a:xfrm>
          <a:prstGeom prst="rect">
            <a:avLst/>
          </a:prstGeom>
          <a:noFill/>
        </p:spPr>
        <p:txBody>
          <a:bodyPr vert="horz" lIns="73243" tIns="36622" rIns="73243" bIns="36622" rtlCol="0">
            <a:spAutoFit/>
          </a:bodyPr>
          <a:lstStyle/>
          <a:p>
            <a:pPr algn="ctr"/>
            <a:r>
              <a:rPr lang="en-US" sz="3600" b="1" dirty="0">
                <a:solidFill>
                  <a:srgbClr val="0000FF"/>
                </a:solidFill>
                <a:latin typeface="Arial" pitchFamily="34" charset="0"/>
                <a:cs typeface="Arial" pitchFamily="34" charset="0"/>
              </a:rPr>
              <a:t>Squares</a:t>
            </a:r>
          </a:p>
        </p:txBody>
      </p:sp>
      <p:sp>
        <p:nvSpPr>
          <p:cNvPr id="3" name="TextBox 2"/>
          <p:cNvSpPr txBox="1"/>
          <p:nvPr/>
        </p:nvSpPr>
        <p:spPr>
          <a:xfrm>
            <a:off x="883920" y="844886"/>
            <a:ext cx="7955280" cy="2659282"/>
          </a:xfrm>
          <a:prstGeom prst="rect">
            <a:avLst/>
          </a:prstGeom>
          <a:noFill/>
        </p:spPr>
        <p:txBody>
          <a:bodyPr vert="horz" lIns="73243" tIns="36622" rIns="73243" bIns="36622" rtlCol="0">
            <a:spAutoFit/>
          </a:bodyPr>
          <a:lstStyle/>
          <a:p>
            <a:r>
              <a:rPr lang="en-US" sz="2400" b="1" dirty="0">
                <a:solidFill>
                  <a:srgbClr val="0000FF"/>
                </a:solidFill>
                <a:latin typeface="Arial" pitchFamily="34" charset="0"/>
                <a:cs typeface="Arial" pitchFamily="34" charset="0"/>
              </a:rPr>
              <a:t>Squares - Raising a number to the power of 2 is called squaring it. </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2</a:t>
            </a:r>
            <a:r>
              <a:rPr lang="en-US" sz="2400" b="1" baseline="70000" dirty="0">
                <a:solidFill>
                  <a:srgbClr val="0000FF"/>
                </a:solidFill>
                <a:latin typeface="Arial" pitchFamily="34" charset="0"/>
                <a:cs typeface="Arial" pitchFamily="34" charset="0"/>
              </a:rPr>
              <a:t>2 </a:t>
            </a:r>
            <a:r>
              <a:rPr lang="en-US" sz="2400" b="1" dirty="0">
                <a:solidFill>
                  <a:srgbClr val="0000FF"/>
                </a:solidFill>
                <a:latin typeface="Arial" pitchFamily="34" charset="0"/>
                <a:cs typeface="Arial" pitchFamily="34" charset="0"/>
              </a:rPr>
              <a:t>is two squared, and 4 is the square of 2</a:t>
            </a:r>
          </a:p>
          <a:p>
            <a:r>
              <a:rPr lang="en-US" sz="2400" b="1" dirty="0">
                <a:solidFill>
                  <a:srgbClr val="0000FF"/>
                </a:solidFill>
                <a:latin typeface="Arial" pitchFamily="34" charset="0"/>
                <a:cs typeface="Arial" pitchFamily="34" charset="0"/>
              </a:rPr>
              <a:t>3</a:t>
            </a:r>
            <a:r>
              <a:rPr lang="en-US" sz="2400" b="1" baseline="70000" dirty="0">
                <a:solidFill>
                  <a:srgbClr val="0000FF"/>
                </a:solidFill>
                <a:latin typeface="Arial" pitchFamily="34" charset="0"/>
                <a:cs typeface="Arial" pitchFamily="34" charset="0"/>
              </a:rPr>
              <a:t>2</a:t>
            </a:r>
            <a:r>
              <a:rPr lang="en-US" sz="2400" b="1" dirty="0">
                <a:solidFill>
                  <a:srgbClr val="0000FF"/>
                </a:solidFill>
                <a:latin typeface="Arial" pitchFamily="34" charset="0"/>
                <a:cs typeface="Arial" pitchFamily="34" charset="0"/>
              </a:rPr>
              <a:t> is three squared, and 9 is the square of 3</a:t>
            </a:r>
          </a:p>
          <a:p>
            <a:r>
              <a:rPr lang="en-US" sz="2400" b="1" dirty="0">
                <a:solidFill>
                  <a:srgbClr val="0000FF"/>
                </a:solidFill>
                <a:latin typeface="Arial" pitchFamily="34" charset="0"/>
                <a:cs typeface="Arial" pitchFamily="34" charset="0"/>
              </a:rPr>
              <a:t>4</a:t>
            </a:r>
            <a:r>
              <a:rPr lang="en-US" sz="2400" b="1" baseline="70000" dirty="0">
                <a:solidFill>
                  <a:srgbClr val="0000FF"/>
                </a:solidFill>
                <a:latin typeface="Arial" pitchFamily="34" charset="0"/>
                <a:cs typeface="Arial" pitchFamily="34" charset="0"/>
              </a:rPr>
              <a:t>2</a:t>
            </a:r>
            <a:r>
              <a:rPr lang="en-US" sz="2400" b="1" dirty="0">
                <a:solidFill>
                  <a:srgbClr val="0000FF"/>
                </a:solidFill>
                <a:latin typeface="Arial" pitchFamily="34" charset="0"/>
                <a:cs typeface="Arial" pitchFamily="34" charset="0"/>
              </a:rPr>
              <a:t> is four squared, and 16 is the square of 4</a:t>
            </a:r>
          </a:p>
          <a:p>
            <a:endParaRPr lang="en-US" sz="2400" b="1" dirty="0">
              <a:solidFill>
                <a:srgbClr val="0000FF"/>
              </a:solidFill>
              <a:latin typeface="Arial" pitchFamily="34" charset="0"/>
              <a:cs typeface="Arial" pitchFamily="34" charset="0"/>
            </a:endParaRPr>
          </a:p>
        </p:txBody>
      </p:sp>
      <p:sp>
        <p:nvSpPr>
          <p:cNvPr id="4" name="Freeform 3"/>
          <p:cNvSpPr/>
          <p:nvPr/>
        </p:nvSpPr>
        <p:spPr>
          <a:xfrm>
            <a:off x="1261110" y="3736149"/>
            <a:ext cx="800101" cy="621036"/>
          </a:xfrm>
          <a:custGeom>
            <a:avLst/>
            <a:gdLst/>
            <a:ahLst/>
            <a:cxnLst/>
            <a:rect l="0" t="0" r="0" b="0"/>
            <a:pathLst>
              <a:path w="889001" h="889001">
                <a:moveTo>
                  <a:pt x="889000" y="0"/>
                </a:moveTo>
                <a:lnTo>
                  <a:pt x="889000" y="889000"/>
                </a:lnTo>
                <a:lnTo>
                  <a:pt x="0" y="889000"/>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sz="2400">
              <a:latin typeface="Arial" pitchFamily="34" charset="0"/>
              <a:cs typeface="Arial" pitchFamily="34" charset="0"/>
            </a:endParaRPr>
          </a:p>
        </p:txBody>
      </p:sp>
      <p:sp>
        <p:nvSpPr>
          <p:cNvPr id="5" name="Freeform 4"/>
          <p:cNvSpPr/>
          <p:nvPr/>
        </p:nvSpPr>
        <p:spPr>
          <a:xfrm>
            <a:off x="3844290" y="3736149"/>
            <a:ext cx="1555624" cy="1207470"/>
          </a:xfrm>
          <a:custGeom>
            <a:avLst/>
            <a:gdLst/>
            <a:ahLst/>
            <a:cxnLst/>
            <a:rect l="0" t="0" r="0" b="0"/>
            <a:pathLst>
              <a:path w="1728471" h="1728471">
                <a:moveTo>
                  <a:pt x="1728470" y="0"/>
                </a:moveTo>
                <a:lnTo>
                  <a:pt x="1728470" y="1728470"/>
                </a:lnTo>
                <a:lnTo>
                  <a:pt x="0" y="1728470"/>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sz="2400">
              <a:latin typeface="Arial" pitchFamily="34" charset="0"/>
              <a:cs typeface="Arial" pitchFamily="34" charset="0"/>
            </a:endParaRPr>
          </a:p>
        </p:txBody>
      </p:sp>
      <p:sp>
        <p:nvSpPr>
          <p:cNvPr id="6" name="Freeform 5"/>
          <p:cNvSpPr/>
          <p:nvPr/>
        </p:nvSpPr>
        <p:spPr>
          <a:xfrm>
            <a:off x="6621780" y="3372400"/>
            <a:ext cx="2390014" cy="1855121"/>
          </a:xfrm>
          <a:custGeom>
            <a:avLst/>
            <a:gdLst/>
            <a:ahLst/>
            <a:cxnLst/>
            <a:rect l="0" t="0" r="0" b="0"/>
            <a:pathLst>
              <a:path w="2655571" h="2655571">
                <a:moveTo>
                  <a:pt x="2655570" y="0"/>
                </a:moveTo>
                <a:lnTo>
                  <a:pt x="2655570" y="2655570"/>
                </a:lnTo>
                <a:lnTo>
                  <a:pt x="0" y="2655570"/>
                </a:lnTo>
                <a:lnTo>
                  <a:pt x="0"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sz="2400">
              <a:latin typeface="Arial" pitchFamily="34" charset="0"/>
              <a:cs typeface="Arial" pitchFamily="34" charset="0"/>
            </a:endParaRPr>
          </a:p>
        </p:txBody>
      </p:sp>
      <p:sp>
        <p:nvSpPr>
          <p:cNvPr id="7" name="TextBox 6"/>
          <p:cNvSpPr txBox="1"/>
          <p:nvPr/>
        </p:nvSpPr>
        <p:spPr>
          <a:xfrm>
            <a:off x="914400" y="3810000"/>
            <a:ext cx="548640" cy="443291"/>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2</a:t>
            </a:r>
            <a:endParaRPr lang="en-US" sz="2400" b="1">
              <a:solidFill>
                <a:srgbClr val="0000FF"/>
              </a:solidFill>
              <a:latin typeface="Arial" pitchFamily="34" charset="0"/>
              <a:cs typeface="Arial" pitchFamily="34" charset="0"/>
            </a:endParaRPr>
          </a:p>
        </p:txBody>
      </p:sp>
      <p:sp>
        <p:nvSpPr>
          <p:cNvPr id="8" name="TextBox 7"/>
          <p:cNvSpPr txBox="1"/>
          <p:nvPr/>
        </p:nvSpPr>
        <p:spPr>
          <a:xfrm>
            <a:off x="3489960" y="4197489"/>
            <a:ext cx="548640" cy="443291"/>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3</a:t>
            </a:r>
            <a:endParaRPr lang="en-US" sz="2400" b="1">
              <a:solidFill>
                <a:srgbClr val="0000FF"/>
              </a:solidFill>
              <a:latin typeface="Arial" pitchFamily="34" charset="0"/>
              <a:cs typeface="Arial" pitchFamily="34" charset="0"/>
            </a:endParaRPr>
          </a:p>
        </p:txBody>
      </p:sp>
      <p:sp>
        <p:nvSpPr>
          <p:cNvPr id="9" name="TextBox 8"/>
          <p:cNvSpPr txBox="1"/>
          <p:nvPr/>
        </p:nvSpPr>
        <p:spPr>
          <a:xfrm>
            <a:off x="6248400" y="4117641"/>
            <a:ext cx="548640" cy="443291"/>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4</a:t>
            </a:r>
            <a:endParaRPr lang="en-US" sz="2400" b="1">
              <a:solidFill>
                <a:srgbClr val="0000FF"/>
              </a:solidFill>
              <a:latin typeface="Arial" pitchFamily="34" charset="0"/>
              <a:cs typeface="Arial" pitchFamily="34" charset="0"/>
            </a:endParaRPr>
          </a:p>
        </p:txBody>
      </p:sp>
      <p:sp>
        <p:nvSpPr>
          <p:cNvPr id="10" name="TextBox 9"/>
          <p:cNvSpPr txBox="1"/>
          <p:nvPr/>
        </p:nvSpPr>
        <p:spPr>
          <a:xfrm>
            <a:off x="762000" y="4953000"/>
            <a:ext cx="1905000" cy="1181955"/>
          </a:xfrm>
          <a:prstGeom prst="rect">
            <a:avLst/>
          </a:prstGeom>
          <a:noFill/>
        </p:spPr>
        <p:txBody>
          <a:bodyPr vert="horz" wrap="square" lIns="73243" tIns="36622" rIns="73243" bIns="36622" rtlCol="0">
            <a:spAutoFit/>
          </a:bodyPr>
          <a:lstStyle/>
          <a:p>
            <a:pPr algn="ctr"/>
            <a:r>
              <a:rPr lang="en-US" sz="2400" b="1" dirty="0" smtClean="0">
                <a:solidFill>
                  <a:srgbClr val="0000FF"/>
                </a:solidFill>
                <a:latin typeface="Arial" pitchFamily="34" charset="0"/>
                <a:cs typeface="Arial" pitchFamily="34" charset="0"/>
              </a:rPr>
              <a:t>Area</a:t>
            </a:r>
          </a:p>
          <a:p>
            <a:pPr algn="ctr"/>
            <a:r>
              <a:rPr lang="en-US" sz="2400" b="1" dirty="0" smtClean="0">
                <a:solidFill>
                  <a:srgbClr val="0000FF"/>
                </a:solidFill>
                <a:latin typeface="Arial" pitchFamily="34" charset="0"/>
                <a:cs typeface="Arial" pitchFamily="34" charset="0"/>
              </a:rPr>
              <a:t>2 x 2 = </a:t>
            </a:r>
          </a:p>
          <a:p>
            <a:pPr algn="ctr"/>
            <a:r>
              <a:rPr lang="en-US" sz="2400" b="1" dirty="0" smtClean="0">
                <a:solidFill>
                  <a:srgbClr val="0000FF"/>
                </a:solidFill>
                <a:latin typeface="Arial" pitchFamily="34" charset="0"/>
                <a:cs typeface="Arial" pitchFamily="34" charset="0"/>
              </a:rPr>
              <a:t>4 units</a:t>
            </a:r>
            <a:r>
              <a:rPr lang="en-US" sz="2400" b="1" baseline="70000" dirty="0">
                <a:solidFill>
                  <a:srgbClr val="0000FF"/>
                </a:solidFill>
                <a:latin typeface="Arial" pitchFamily="34" charset="0"/>
                <a:cs typeface="Arial" pitchFamily="34" charset="0"/>
              </a:rPr>
              <a:t>2</a:t>
            </a:r>
          </a:p>
        </p:txBody>
      </p:sp>
      <p:sp>
        <p:nvSpPr>
          <p:cNvPr id="11" name="TextBox 10"/>
          <p:cNvSpPr txBox="1"/>
          <p:nvPr/>
        </p:nvSpPr>
        <p:spPr>
          <a:xfrm>
            <a:off x="3710368" y="3810000"/>
            <a:ext cx="1852232" cy="1181955"/>
          </a:xfrm>
          <a:prstGeom prst="rect">
            <a:avLst/>
          </a:prstGeom>
          <a:noFill/>
        </p:spPr>
        <p:txBody>
          <a:bodyPr vert="horz" wrap="square" lIns="73243" tIns="36622" rIns="73243" bIns="36622" rtlCol="0">
            <a:spAutoFit/>
          </a:bodyPr>
          <a:lstStyle/>
          <a:p>
            <a:pPr algn="ctr"/>
            <a:r>
              <a:rPr lang="en-US" sz="2400" b="1" dirty="0" smtClean="0">
                <a:solidFill>
                  <a:srgbClr val="0000FF"/>
                </a:solidFill>
                <a:latin typeface="Arial" pitchFamily="34" charset="0"/>
                <a:cs typeface="Arial" pitchFamily="34" charset="0"/>
              </a:rPr>
              <a:t>Area =</a:t>
            </a:r>
          </a:p>
          <a:p>
            <a:pPr algn="ctr"/>
            <a:r>
              <a:rPr lang="en-US" sz="2400" b="1" dirty="0" smtClean="0">
                <a:solidFill>
                  <a:srgbClr val="0000FF"/>
                </a:solidFill>
                <a:latin typeface="Arial" pitchFamily="34" charset="0"/>
                <a:cs typeface="Arial" pitchFamily="34" charset="0"/>
              </a:rPr>
              <a:t>3 x 3 = </a:t>
            </a:r>
          </a:p>
          <a:p>
            <a:pPr algn="ctr"/>
            <a:r>
              <a:rPr lang="en-US" sz="2400" b="1" dirty="0" smtClean="0">
                <a:solidFill>
                  <a:srgbClr val="0000FF"/>
                </a:solidFill>
                <a:latin typeface="Arial" pitchFamily="34" charset="0"/>
                <a:cs typeface="Arial" pitchFamily="34" charset="0"/>
              </a:rPr>
              <a:t>9 units</a:t>
            </a:r>
            <a:r>
              <a:rPr lang="en-US" sz="2400" b="1" baseline="70000" dirty="0">
                <a:solidFill>
                  <a:srgbClr val="0000FF"/>
                </a:solidFill>
                <a:latin typeface="Arial" pitchFamily="34" charset="0"/>
                <a:cs typeface="Arial" pitchFamily="34" charset="0"/>
              </a:rPr>
              <a:t>2</a:t>
            </a:r>
          </a:p>
        </p:txBody>
      </p:sp>
      <p:sp>
        <p:nvSpPr>
          <p:cNvPr id="12" name="TextBox 11"/>
          <p:cNvSpPr txBox="1"/>
          <p:nvPr/>
        </p:nvSpPr>
        <p:spPr>
          <a:xfrm>
            <a:off x="6903720" y="3733800"/>
            <a:ext cx="1935480" cy="1181955"/>
          </a:xfrm>
          <a:prstGeom prst="rect">
            <a:avLst/>
          </a:prstGeom>
          <a:noFill/>
        </p:spPr>
        <p:txBody>
          <a:bodyPr vert="horz" wrap="square" lIns="73243" tIns="36622" rIns="73243" bIns="36622" rtlCol="0">
            <a:spAutoFit/>
          </a:bodyPr>
          <a:lstStyle/>
          <a:p>
            <a:pPr algn="ctr"/>
            <a:r>
              <a:rPr lang="en-US" sz="2400" b="1" dirty="0" smtClean="0">
                <a:solidFill>
                  <a:srgbClr val="0000FF"/>
                </a:solidFill>
                <a:latin typeface="Arial" pitchFamily="34" charset="0"/>
                <a:cs typeface="Arial" pitchFamily="34" charset="0"/>
              </a:rPr>
              <a:t>Area =</a:t>
            </a:r>
          </a:p>
          <a:p>
            <a:pPr algn="ctr"/>
            <a:r>
              <a:rPr lang="en-US" sz="2400" b="1" dirty="0" smtClean="0">
                <a:solidFill>
                  <a:srgbClr val="0000FF"/>
                </a:solidFill>
                <a:latin typeface="Arial" pitchFamily="34" charset="0"/>
                <a:cs typeface="Arial" pitchFamily="34" charset="0"/>
              </a:rPr>
              <a:t>4 x 4 = </a:t>
            </a:r>
          </a:p>
          <a:p>
            <a:pPr algn="ctr"/>
            <a:r>
              <a:rPr lang="en-US" sz="2400" b="1" dirty="0" smtClean="0">
                <a:solidFill>
                  <a:srgbClr val="0000FF"/>
                </a:solidFill>
                <a:latin typeface="Arial" pitchFamily="34" charset="0"/>
                <a:cs typeface="Arial" pitchFamily="34" charset="0"/>
              </a:rPr>
              <a:t>16 units</a:t>
            </a:r>
            <a:r>
              <a:rPr lang="en-US" sz="2400" b="1" baseline="70000" dirty="0">
                <a:solidFill>
                  <a:srgbClr val="0000FF"/>
                </a:solidFill>
                <a:latin typeface="Arial" pitchFamily="34" charset="0"/>
                <a:cs typeface="Arial" pitchFamily="34" charset="0"/>
              </a:rPr>
              <a:t>2</a:t>
            </a:r>
          </a:p>
        </p:txBody>
      </p:sp>
      <p:sp>
        <p:nvSpPr>
          <p:cNvPr id="13" name="TextBox 12"/>
          <p:cNvSpPr txBox="1"/>
          <p:nvPr/>
        </p:nvSpPr>
        <p:spPr>
          <a:xfrm>
            <a:off x="4507230" y="4987090"/>
            <a:ext cx="548640" cy="443291"/>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3</a:t>
            </a:r>
            <a:endParaRPr lang="en-US" sz="2400" b="1">
              <a:solidFill>
                <a:srgbClr val="0000FF"/>
              </a:solidFill>
              <a:latin typeface="Arial" pitchFamily="34" charset="0"/>
              <a:cs typeface="Arial" pitchFamily="34" charset="0"/>
            </a:endParaRPr>
          </a:p>
        </p:txBody>
      </p:sp>
      <p:sp>
        <p:nvSpPr>
          <p:cNvPr id="14" name="TextBox 13"/>
          <p:cNvSpPr txBox="1"/>
          <p:nvPr/>
        </p:nvSpPr>
        <p:spPr>
          <a:xfrm>
            <a:off x="7776210" y="5262120"/>
            <a:ext cx="548640" cy="443291"/>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4</a:t>
            </a:r>
            <a:endParaRPr lang="en-US" sz="2400" b="1">
              <a:solidFill>
                <a:srgbClr val="0000FF"/>
              </a:solidFill>
              <a:latin typeface="Arial" pitchFamily="34" charset="0"/>
              <a:cs typeface="Arial" pitchFamily="34" charset="0"/>
            </a:endParaRPr>
          </a:p>
        </p:txBody>
      </p:sp>
      <p:sp>
        <p:nvSpPr>
          <p:cNvPr id="15" name="TextBox 14"/>
          <p:cNvSpPr txBox="1"/>
          <p:nvPr/>
        </p:nvSpPr>
        <p:spPr>
          <a:xfrm>
            <a:off x="1524000" y="4374927"/>
            <a:ext cx="548640" cy="443291"/>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2</a:t>
            </a:r>
            <a:endParaRPr lang="en-US" sz="2400" b="1">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xmlns="" val="246976890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64820" y="609600"/>
            <a:ext cx="8087071"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61</a:t>
            </a:r>
            <a:endParaRPr lang="en-US" sz="2800" b="1">
              <a:solidFill>
                <a:srgbClr val="000000"/>
              </a:solidFill>
              <a:latin typeface="Arial" pitchFamily="34" charset="0"/>
              <a:cs typeface="Arial" pitchFamily="34" charset="0"/>
            </a:endParaRPr>
          </a:p>
        </p:txBody>
      </p:sp>
      <p:sp>
        <p:nvSpPr>
          <p:cNvPr id="3" name="TextBox 2"/>
          <p:cNvSpPr txBox="1"/>
          <p:nvPr/>
        </p:nvSpPr>
        <p:spPr>
          <a:xfrm>
            <a:off x="1196340" y="609600"/>
            <a:ext cx="8023860" cy="1366621"/>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The width of the rectangle is five inches less than its length. The length is x inches. Write an expression for the width.</a:t>
            </a:r>
          </a:p>
        </p:txBody>
      </p:sp>
      <p:sp>
        <p:nvSpPr>
          <p:cNvPr id="4" name="TextBox 3"/>
          <p:cNvSpPr txBox="1"/>
          <p:nvPr/>
        </p:nvSpPr>
        <p:spPr>
          <a:xfrm>
            <a:off x="1638300" y="2084475"/>
            <a:ext cx="177165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2369820" y="2084475"/>
            <a:ext cx="177165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5 - x</a:t>
            </a:r>
            <a:endParaRPr lang="en-US" sz="2800" b="1">
              <a:solidFill>
                <a:srgbClr val="000000"/>
              </a:solidFill>
              <a:latin typeface="Arial" pitchFamily="34" charset="0"/>
              <a:cs typeface="Arial" pitchFamily="34" charset="0"/>
            </a:endParaRPr>
          </a:p>
        </p:txBody>
      </p:sp>
      <p:sp>
        <p:nvSpPr>
          <p:cNvPr id="6" name="TextBox 5"/>
          <p:cNvSpPr txBox="1"/>
          <p:nvPr/>
        </p:nvSpPr>
        <p:spPr>
          <a:xfrm>
            <a:off x="1638300" y="2543154"/>
            <a:ext cx="180594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2369820" y="2562224"/>
            <a:ext cx="180594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x - 5</a:t>
            </a:r>
            <a:endParaRPr lang="en-US" sz="2800" b="1" dirty="0">
              <a:solidFill>
                <a:srgbClr val="000000"/>
              </a:solidFill>
              <a:latin typeface="Arial" pitchFamily="34" charset="0"/>
              <a:cs typeface="Arial" pitchFamily="34" charset="0"/>
            </a:endParaRPr>
          </a:p>
        </p:txBody>
      </p:sp>
      <p:sp>
        <p:nvSpPr>
          <p:cNvPr id="8" name="TextBox 7"/>
          <p:cNvSpPr txBox="1"/>
          <p:nvPr/>
        </p:nvSpPr>
        <p:spPr>
          <a:xfrm>
            <a:off x="1638300" y="3048493"/>
            <a:ext cx="155448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2369820" y="3048493"/>
            <a:ext cx="155448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5x</a:t>
            </a:r>
            <a:endParaRPr lang="en-US" sz="2800" b="1">
              <a:solidFill>
                <a:srgbClr val="000000"/>
              </a:solidFill>
              <a:latin typeface="Arial" pitchFamily="34" charset="0"/>
              <a:cs typeface="Arial" pitchFamily="34" charset="0"/>
            </a:endParaRPr>
          </a:p>
        </p:txBody>
      </p:sp>
      <p:sp>
        <p:nvSpPr>
          <p:cNvPr id="10" name="TextBox 9"/>
          <p:cNvSpPr txBox="1"/>
          <p:nvPr/>
        </p:nvSpPr>
        <p:spPr>
          <a:xfrm>
            <a:off x="1638300" y="3457554"/>
            <a:ext cx="189738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2369820" y="3457554"/>
            <a:ext cx="189738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x + 5</a:t>
            </a:r>
            <a:endParaRPr lang="en-US" sz="2800" b="1">
              <a:solidFill>
                <a:srgbClr val="000000"/>
              </a:solidFill>
              <a:latin typeface="Arial" pitchFamily="34" charset="0"/>
              <a:cs typeface="Arial" pitchFamily="34" charset="0"/>
            </a:endParaRPr>
          </a:p>
        </p:txBody>
      </p:sp>
      <p:pic>
        <p:nvPicPr>
          <p:cNvPr id="19" name="Picture 18"/>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70975"/>
            <a:ext cx="3108960" cy="44360"/>
          </a:xfrm>
          <a:prstGeom prst="rect">
            <a:avLst/>
          </a:prstGeom>
          <a:solidFill>
            <a:scrgbClr r="0" g="0" b="0">
              <a:alpha val="0"/>
            </a:scrgbClr>
          </a:solidFill>
        </p:spPr>
      </p:pic>
      <p:sp>
        <p:nvSpPr>
          <p:cNvPr id="20" name="Oval 19"/>
          <p:cNvSpPr/>
          <p:nvPr/>
        </p:nvSpPr>
        <p:spPr>
          <a:xfrm>
            <a:off x="1219200" y="22098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1" name="Oval 20"/>
          <p:cNvSpPr/>
          <p:nvPr/>
        </p:nvSpPr>
        <p:spPr>
          <a:xfrm>
            <a:off x="1219200" y="2649856"/>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2" name="Oval 21"/>
          <p:cNvSpPr/>
          <p:nvPr/>
        </p:nvSpPr>
        <p:spPr>
          <a:xfrm>
            <a:off x="1219200" y="31242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19200" y="35814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2958488255"/>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00050" y="609600"/>
            <a:ext cx="8567131"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62</a:t>
            </a:r>
            <a:endParaRPr lang="en-US" sz="2800" b="1">
              <a:solidFill>
                <a:srgbClr val="000000"/>
              </a:solidFill>
              <a:latin typeface="Arial" pitchFamily="34" charset="0"/>
              <a:cs typeface="Arial" pitchFamily="34" charset="0"/>
            </a:endParaRPr>
          </a:p>
        </p:txBody>
      </p:sp>
      <p:sp>
        <p:nvSpPr>
          <p:cNvPr id="3" name="TextBox 2"/>
          <p:cNvSpPr txBox="1"/>
          <p:nvPr/>
        </p:nvSpPr>
        <p:spPr>
          <a:xfrm>
            <a:off x="1131570" y="609600"/>
            <a:ext cx="8012430" cy="1366621"/>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Frank is 6 inches taller than his younger brother, Pete. Pete's height is P. Write an expression for Frank's height.</a:t>
            </a:r>
            <a:endParaRPr lang="en-US" sz="2800" b="1">
              <a:solidFill>
                <a:srgbClr val="000000"/>
              </a:solidFill>
              <a:latin typeface="Arial" pitchFamily="34" charset="0"/>
              <a:cs typeface="Arial" pitchFamily="34" charset="0"/>
            </a:endParaRPr>
          </a:p>
        </p:txBody>
      </p:sp>
      <p:sp>
        <p:nvSpPr>
          <p:cNvPr id="4" name="TextBox 3"/>
          <p:cNvSpPr txBox="1"/>
          <p:nvPr/>
        </p:nvSpPr>
        <p:spPr>
          <a:xfrm>
            <a:off x="1676400" y="2126699"/>
            <a:ext cx="158877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2407920" y="2126699"/>
            <a:ext cx="158877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6P</a:t>
            </a:r>
            <a:endParaRPr lang="en-US" sz="2800" b="1">
              <a:solidFill>
                <a:srgbClr val="000000"/>
              </a:solidFill>
              <a:latin typeface="Arial" pitchFamily="34" charset="0"/>
              <a:cs typeface="Arial" pitchFamily="34" charset="0"/>
            </a:endParaRPr>
          </a:p>
        </p:txBody>
      </p:sp>
      <p:sp>
        <p:nvSpPr>
          <p:cNvPr id="6" name="TextBox 5"/>
          <p:cNvSpPr txBox="1"/>
          <p:nvPr/>
        </p:nvSpPr>
        <p:spPr>
          <a:xfrm>
            <a:off x="1676400" y="2590800"/>
            <a:ext cx="192024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2407920" y="2590800"/>
            <a:ext cx="192024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P + 6</a:t>
            </a:r>
            <a:endParaRPr lang="en-US" sz="2800" b="1">
              <a:solidFill>
                <a:srgbClr val="000000"/>
              </a:solidFill>
              <a:latin typeface="Arial" pitchFamily="34" charset="0"/>
              <a:cs typeface="Arial" pitchFamily="34" charset="0"/>
            </a:endParaRPr>
          </a:p>
        </p:txBody>
      </p:sp>
      <p:sp>
        <p:nvSpPr>
          <p:cNvPr id="8" name="TextBox 7"/>
          <p:cNvSpPr txBox="1"/>
          <p:nvPr/>
        </p:nvSpPr>
        <p:spPr>
          <a:xfrm>
            <a:off x="1676400" y="3048493"/>
            <a:ext cx="187452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2407920" y="3048493"/>
            <a:ext cx="187452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P - 6</a:t>
            </a:r>
            <a:endParaRPr lang="en-US" sz="2800" b="1">
              <a:solidFill>
                <a:srgbClr val="000000"/>
              </a:solidFill>
              <a:latin typeface="Arial" pitchFamily="34" charset="0"/>
              <a:cs typeface="Arial" pitchFamily="34" charset="0"/>
            </a:endParaRPr>
          </a:p>
        </p:txBody>
      </p:sp>
      <p:sp>
        <p:nvSpPr>
          <p:cNvPr id="10" name="TextBox 9"/>
          <p:cNvSpPr txBox="1"/>
          <p:nvPr/>
        </p:nvSpPr>
        <p:spPr>
          <a:xfrm>
            <a:off x="1676400" y="3457554"/>
            <a:ext cx="144018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D</a:t>
            </a:r>
            <a:endParaRPr lang="en-US" sz="2800" b="1" dirty="0">
              <a:solidFill>
                <a:srgbClr val="000000"/>
              </a:solidFill>
              <a:latin typeface="Arial" pitchFamily="34" charset="0"/>
              <a:cs typeface="Arial" pitchFamily="34" charset="0"/>
            </a:endParaRPr>
          </a:p>
        </p:txBody>
      </p:sp>
      <p:sp>
        <p:nvSpPr>
          <p:cNvPr id="11" name="TextBox 10"/>
          <p:cNvSpPr txBox="1"/>
          <p:nvPr/>
        </p:nvSpPr>
        <p:spPr>
          <a:xfrm>
            <a:off x="2407920" y="3457554"/>
            <a:ext cx="144018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6</a:t>
            </a:r>
            <a:endParaRPr lang="en-US" sz="2800" b="1">
              <a:solidFill>
                <a:srgbClr val="000000"/>
              </a:solidFill>
              <a:latin typeface="Arial" pitchFamily="34" charset="0"/>
              <a:cs typeface="Arial" pitchFamily="34" charset="0"/>
            </a:endParaRPr>
          </a:p>
        </p:txBody>
      </p:sp>
      <p:pic>
        <p:nvPicPr>
          <p:cNvPr id="19" name="Picture 18"/>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79847"/>
            <a:ext cx="3108960" cy="44360"/>
          </a:xfrm>
          <a:prstGeom prst="rect">
            <a:avLst/>
          </a:prstGeom>
          <a:solidFill>
            <a:scrgbClr r="0" g="0" b="0">
              <a:alpha val="0"/>
            </a:scrgbClr>
          </a:solidFill>
        </p:spPr>
      </p:pic>
      <p:sp>
        <p:nvSpPr>
          <p:cNvPr id="20" name="Oval 19"/>
          <p:cNvSpPr/>
          <p:nvPr/>
        </p:nvSpPr>
        <p:spPr>
          <a:xfrm>
            <a:off x="1219200" y="22098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1" name="Oval 20"/>
          <p:cNvSpPr/>
          <p:nvPr/>
        </p:nvSpPr>
        <p:spPr>
          <a:xfrm>
            <a:off x="1219200" y="2649856"/>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2" name="Oval 21"/>
          <p:cNvSpPr/>
          <p:nvPr/>
        </p:nvSpPr>
        <p:spPr>
          <a:xfrm>
            <a:off x="1219200" y="31242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19200" y="35814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724506475"/>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88620" y="599217"/>
            <a:ext cx="7607011"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63</a:t>
            </a:r>
            <a:endParaRPr lang="en-US" sz="2800" b="1">
              <a:solidFill>
                <a:srgbClr val="000000"/>
              </a:solidFill>
              <a:latin typeface="Arial" pitchFamily="34" charset="0"/>
              <a:cs typeface="Arial" pitchFamily="34" charset="0"/>
            </a:endParaRPr>
          </a:p>
        </p:txBody>
      </p:sp>
      <p:sp>
        <p:nvSpPr>
          <p:cNvPr id="3" name="TextBox 2"/>
          <p:cNvSpPr txBox="1"/>
          <p:nvPr/>
        </p:nvSpPr>
        <p:spPr>
          <a:xfrm>
            <a:off x="1120140" y="599217"/>
            <a:ext cx="7607011" cy="1797508"/>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The dog weighs three pounds more than twice the cat. Write an expression for the dog's weight. Let c represent the cat's weight.</a:t>
            </a:r>
          </a:p>
        </p:txBody>
      </p:sp>
      <p:sp>
        <p:nvSpPr>
          <p:cNvPr id="4" name="TextBox 3"/>
          <p:cNvSpPr txBox="1"/>
          <p:nvPr/>
        </p:nvSpPr>
        <p:spPr>
          <a:xfrm>
            <a:off x="1600200" y="2465476"/>
            <a:ext cx="20231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2331720" y="2465476"/>
            <a:ext cx="20231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2c + 3</a:t>
            </a:r>
            <a:endParaRPr lang="en-US" sz="2800" b="1">
              <a:solidFill>
                <a:srgbClr val="000000"/>
              </a:solidFill>
              <a:latin typeface="Arial" pitchFamily="34" charset="0"/>
              <a:cs typeface="Arial" pitchFamily="34" charset="0"/>
            </a:endParaRPr>
          </a:p>
        </p:txBody>
      </p:sp>
      <p:sp>
        <p:nvSpPr>
          <p:cNvPr id="6" name="TextBox 5"/>
          <p:cNvSpPr txBox="1"/>
          <p:nvPr/>
        </p:nvSpPr>
        <p:spPr>
          <a:xfrm>
            <a:off x="1600200" y="2923169"/>
            <a:ext cx="203454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2331720" y="2923169"/>
            <a:ext cx="203454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3c + 2</a:t>
            </a:r>
            <a:endParaRPr lang="en-US" sz="2800" b="1">
              <a:solidFill>
                <a:srgbClr val="000000"/>
              </a:solidFill>
              <a:latin typeface="Arial" pitchFamily="34" charset="0"/>
              <a:cs typeface="Arial" pitchFamily="34" charset="0"/>
            </a:endParaRPr>
          </a:p>
        </p:txBody>
      </p:sp>
      <p:sp>
        <p:nvSpPr>
          <p:cNvPr id="8" name="TextBox 7"/>
          <p:cNvSpPr txBox="1"/>
          <p:nvPr/>
        </p:nvSpPr>
        <p:spPr>
          <a:xfrm>
            <a:off x="1600200" y="3380862"/>
            <a:ext cx="219456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2331720" y="3380862"/>
            <a:ext cx="219456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2c + 3c</a:t>
            </a:r>
            <a:endParaRPr lang="en-US" sz="2800" b="1">
              <a:solidFill>
                <a:srgbClr val="000000"/>
              </a:solidFill>
              <a:latin typeface="Arial" pitchFamily="34" charset="0"/>
              <a:cs typeface="Arial" pitchFamily="34" charset="0"/>
            </a:endParaRPr>
          </a:p>
        </p:txBody>
      </p:sp>
      <p:sp>
        <p:nvSpPr>
          <p:cNvPr id="10" name="TextBox 9"/>
          <p:cNvSpPr txBox="1"/>
          <p:nvPr/>
        </p:nvSpPr>
        <p:spPr>
          <a:xfrm>
            <a:off x="1600200" y="3838554"/>
            <a:ext cx="157734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2331720" y="3838554"/>
            <a:ext cx="157734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3c</a:t>
            </a:r>
            <a:endParaRPr lang="en-US" sz="2800" b="1">
              <a:solidFill>
                <a:srgbClr val="000000"/>
              </a:solidFill>
              <a:latin typeface="Arial" pitchFamily="34" charset="0"/>
              <a:cs typeface="Arial" pitchFamily="34" charset="0"/>
            </a:endParaRPr>
          </a:p>
        </p:txBody>
      </p:sp>
      <p:pic>
        <p:nvPicPr>
          <p:cNvPr id="19" name="Picture 18"/>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88719"/>
            <a:ext cx="3108960" cy="44360"/>
          </a:xfrm>
          <a:prstGeom prst="rect">
            <a:avLst/>
          </a:prstGeom>
          <a:solidFill>
            <a:scrgbClr r="0" g="0" b="0">
              <a:alpha val="0"/>
            </a:scrgbClr>
          </a:solidFill>
        </p:spPr>
      </p:pic>
      <p:sp>
        <p:nvSpPr>
          <p:cNvPr id="20" name="Oval 19"/>
          <p:cNvSpPr/>
          <p:nvPr/>
        </p:nvSpPr>
        <p:spPr>
          <a:xfrm>
            <a:off x="1219200" y="2578416"/>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1" name="Oval 20"/>
          <p:cNvSpPr/>
          <p:nvPr/>
        </p:nvSpPr>
        <p:spPr>
          <a:xfrm>
            <a:off x="1219200" y="3018472"/>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2" name="Oval 21"/>
          <p:cNvSpPr/>
          <p:nvPr/>
        </p:nvSpPr>
        <p:spPr>
          <a:xfrm>
            <a:off x="1219200" y="3492816"/>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19200" y="3950016"/>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2325584800"/>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88620" y="634704"/>
            <a:ext cx="7721311"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64</a:t>
            </a:r>
            <a:endParaRPr lang="en-US" sz="2800" b="1">
              <a:solidFill>
                <a:srgbClr val="000000"/>
              </a:solidFill>
              <a:latin typeface="Arial" pitchFamily="34" charset="0"/>
              <a:cs typeface="Arial" pitchFamily="34" charset="0"/>
            </a:endParaRPr>
          </a:p>
        </p:txBody>
      </p:sp>
      <p:sp>
        <p:nvSpPr>
          <p:cNvPr id="3" name="TextBox 2"/>
          <p:cNvSpPr txBox="1"/>
          <p:nvPr/>
        </p:nvSpPr>
        <p:spPr>
          <a:xfrm>
            <a:off x="1120140" y="634704"/>
            <a:ext cx="7721311" cy="1366621"/>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Write an expression for Mark's test grade. He scored 5 less than Sam. Let x represent Sam's grade.</a:t>
            </a:r>
            <a:endParaRPr lang="en-US" sz="2800" b="1">
              <a:solidFill>
                <a:srgbClr val="000000"/>
              </a:solidFill>
              <a:latin typeface="Arial" pitchFamily="34" charset="0"/>
              <a:cs typeface="Arial" pitchFamily="34" charset="0"/>
            </a:endParaRPr>
          </a:p>
        </p:txBody>
      </p:sp>
      <p:sp>
        <p:nvSpPr>
          <p:cNvPr id="4" name="TextBox 3"/>
          <p:cNvSpPr txBox="1"/>
          <p:nvPr/>
        </p:nvSpPr>
        <p:spPr>
          <a:xfrm>
            <a:off x="1653540" y="2160675"/>
            <a:ext cx="177165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2385060" y="2160675"/>
            <a:ext cx="177165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5 - x</a:t>
            </a:r>
            <a:endParaRPr lang="en-US" sz="2800" b="1">
              <a:solidFill>
                <a:srgbClr val="000000"/>
              </a:solidFill>
              <a:latin typeface="Arial" pitchFamily="34" charset="0"/>
              <a:cs typeface="Arial" pitchFamily="34" charset="0"/>
            </a:endParaRPr>
          </a:p>
        </p:txBody>
      </p:sp>
      <p:sp>
        <p:nvSpPr>
          <p:cNvPr id="6" name="TextBox 5"/>
          <p:cNvSpPr txBox="1"/>
          <p:nvPr/>
        </p:nvSpPr>
        <p:spPr>
          <a:xfrm>
            <a:off x="1653540" y="2618368"/>
            <a:ext cx="180594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2385060" y="2618368"/>
            <a:ext cx="180594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x - 5</a:t>
            </a:r>
            <a:endParaRPr lang="en-US" sz="2800" b="1">
              <a:solidFill>
                <a:srgbClr val="000000"/>
              </a:solidFill>
              <a:latin typeface="Arial" pitchFamily="34" charset="0"/>
              <a:cs typeface="Arial" pitchFamily="34" charset="0"/>
            </a:endParaRPr>
          </a:p>
        </p:txBody>
      </p:sp>
      <p:sp>
        <p:nvSpPr>
          <p:cNvPr id="8" name="TextBox 7"/>
          <p:cNvSpPr txBox="1"/>
          <p:nvPr/>
        </p:nvSpPr>
        <p:spPr>
          <a:xfrm>
            <a:off x="1653540" y="3076061"/>
            <a:ext cx="155448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2385060" y="3076061"/>
            <a:ext cx="155448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5x</a:t>
            </a:r>
            <a:endParaRPr lang="en-US" sz="2800" b="1">
              <a:solidFill>
                <a:srgbClr val="000000"/>
              </a:solidFill>
              <a:latin typeface="Arial" pitchFamily="34" charset="0"/>
              <a:cs typeface="Arial" pitchFamily="34" charset="0"/>
            </a:endParaRPr>
          </a:p>
        </p:txBody>
      </p:sp>
      <p:sp>
        <p:nvSpPr>
          <p:cNvPr id="10" name="TextBox 9"/>
          <p:cNvSpPr txBox="1"/>
          <p:nvPr/>
        </p:nvSpPr>
        <p:spPr>
          <a:xfrm>
            <a:off x="1653540" y="3533754"/>
            <a:ext cx="144018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2385060" y="3533754"/>
            <a:ext cx="144018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5</a:t>
            </a:r>
            <a:endParaRPr lang="en-US" sz="2800" b="1">
              <a:solidFill>
                <a:srgbClr val="000000"/>
              </a:solidFill>
              <a:latin typeface="Arial" pitchFamily="34" charset="0"/>
              <a:cs typeface="Arial" pitchFamily="34" charset="0"/>
            </a:endParaRPr>
          </a:p>
        </p:txBody>
      </p:sp>
      <p:pic>
        <p:nvPicPr>
          <p:cNvPr id="19" name="Picture 18"/>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88719"/>
            <a:ext cx="3108960" cy="44360"/>
          </a:xfrm>
          <a:prstGeom prst="rect">
            <a:avLst/>
          </a:prstGeom>
          <a:solidFill>
            <a:scrgbClr r="0" g="0" b="0">
              <a:alpha val="0"/>
            </a:scrgbClr>
          </a:solidFill>
        </p:spPr>
      </p:pic>
      <p:sp>
        <p:nvSpPr>
          <p:cNvPr id="20" name="Oval 19"/>
          <p:cNvSpPr/>
          <p:nvPr/>
        </p:nvSpPr>
        <p:spPr>
          <a:xfrm>
            <a:off x="1219200" y="22860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1" name="Oval 20"/>
          <p:cNvSpPr/>
          <p:nvPr/>
        </p:nvSpPr>
        <p:spPr>
          <a:xfrm>
            <a:off x="1219200" y="2726056"/>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2" name="Oval 21"/>
          <p:cNvSpPr/>
          <p:nvPr/>
        </p:nvSpPr>
        <p:spPr>
          <a:xfrm>
            <a:off x="1219200" y="32004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19200" y="36576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886987813"/>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15290" y="574670"/>
            <a:ext cx="8521411"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65</a:t>
            </a:r>
            <a:endParaRPr lang="en-US" sz="2800" b="1">
              <a:solidFill>
                <a:srgbClr val="000000"/>
              </a:solidFill>
              <a:latin typeface="Arial" pitchFamily="34" charset="0"/>
              <a:cs typeface="Arial" pitchFamily="34" charset="0"/>
            </a:endParaRPr>
          </a:p>
        </p:txBody>
      </p:sp>
      <p:sp>
        <p:nvSpPr>
          <p:cNvPr id="3" name="TextBox 2"/>
          <p:cNvSpPr txBox="1"/>
          <p:nvPr/>
        </p:nvSpPr>
        <p:spPr>
          <a:xfrm>
            <a:off x="1146810" y="574671"/>
            <a:ext cx="8378190" cy="2228395"/>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Tim ate four more cookies than Alice. Bob ate twice as many cookies as Tim. If x represents the number of cookies Alice ate, which expression represents the number of cookies Bob ate?</a:t>
            </a:r>
          </a:p>
        </p:txBody>
      </p:sp>
      <p:sp>
        <p:nvSpPr>
          <p:cNvPr id="4" name="TextBox 3"/>
          <p:cNvSpPr txBox="1"/>
          <p:nvPr/>
        </p:nvSpPr>
        <p:spPr>
          <a:xfrm>
            <a:off x="1695450" y="2869444"/>
            <a:ext cx="252603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2426970" y="2869444"/>
            <a:ext cx="252603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2 + (x + 4)</a:t>
            </a:r>
            <a:endParaRPr lang="en-US" sz="2800" b="1">
              <a:solidFill>
                <a:srgbClr val="000000"/>
              </a:solidFill>
              <a:latin typeface="Arial" pitchFamily="34" charset="0"/>
              <a:cs typeface="Arial" pitchFamily="34" charset="0"/>
            </a:endParaRPr>
          </a:p>
        </p:txBody>
      </p:sp>
      <p:sp>
        <p:nvSpPr>
          <p:cNvPr id="6" name="TextBox 5"/>
          <p:cNvSpPr txBox="1"/>
          <p:nvPr/>
        </p:nvSpPr>
        <p:spPr>
          <a:xfrm>
            <a:off x="1695450" y="3362624"/>
            <a:ext cx="20231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2426970" y="3362624"/>
            <a:ext cx="20231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2x + 4</a:t>
            </a:r>
            <a:endParaRPr lang="en-US" sz="2800" b="1">
              <a:solidFill>
                <a:srgbClr val="000000"/>
              </a:solidFill>
              <a:latin typeface="Arial" pitchFamily="34" charset="0"/>
              <a:cs typeface="Arial" pitchFamily="34" charset="0"/>
            </a:endParaRPr>
          </a:p>
        </p:txBody>
      </p:sp>
      <p:sp>
        <p:nvSpPr>
          <p:cNvPr id="8" name="TextBox 7"/>
          <p:cNvSpPr txBox="1"/>
          <p:nvPr/>
        </p:nvSpPr>
        <p:spPr>
          <a:xfrm>
            <a:off x="1672590" y="3829189"/>
            <a:ext cx="222885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2404110" y="3829189"/>
            <a:ext cx="222885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2(x + 4)</a:t>
            </a:r>
            <a:endParaRPr lang="en-US" sz="2800" b="1">
              <a:solidFill>
                <a:srgbClr val="000000"/>
              </a:solidFill>
              <a:latin typeface="Arial" pitchFamily="34" charset="0"/>
              <a:cs typeface="Arial" pitchFamily="34" charset="0"/>
            </a:endParaRPr>
          </a:p>
        </p:txBody>
      </p:sp>
      <p:sp>
        <p:nvSpPr>
          <p:cNvPr id="10" name="TextBox 9"/>
          <p:cNvSpPr txBox="1"/>
          <p:nvPr/>
        </p:nvSpPr>
        <p:spPr>
          <a:xfrm>
            <a:off x="1684020" y="4295754"/>
            <a:ext cx="222885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2415540" y="4295754"/>
            <a:ext cx="222885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4(x + 2)</a:t>
            </a:r>
            <a:endParaRPr lang="en-US" sz="2800" b="1">
              <a:solidFill>
                <a:srgbClr val="000000"/>
              </a:solidFill>
              <a:latin typeface="Arial" pitchFamily="34" charset="0"/>
              <a:cs typeface="Arial" pitchFamily="34" charset="0"/>
            </a:endParaRPr>
          </a:p>
        </p:txBody>
      </p:sp>
      <p:sp>
        <p:nvSpPr>
          <p:cNvPr id="12" name="TextBox 11"/>
          <p:cNvSpPr txBox="1"/>
          <p:nvPr/>
        </p:nvSpPr>
        <p:spPr>
          <a:xfrm>
            <a:off x="68580" y="5257800"/>
            <a:ext cx="8694420" cy="720290"/>
          </a:xfrm>
          <a:prstGeom prst="rect">
            <a:avLst/>
          </a:prstGeom>
          <a:noFill/>
        </p:spPr>
        <p:txBody>
          <a:bodyPr vert="horz" wrap="square" lIns="73243" tIns="36622" rIns="73243" bIns="36622" rtlCol="0">
            <a:spAutoFit/>
          </a:bodyPr>
          <a:lstStyle/>
          <a:p>
            <a:r>
              <a:rPr lang="en-US" b="1" dirty="0">
                <a:solidFill>
                  <a:srgbClr val="000000"/>
                </a:solidFill>
                <a:latin typeface="Arial" pitchFamily="34" charset="0"/>
                <a:cs typeface="Arial" pitchFamily="34" charset="0"/>
              </a:rPr>
              <a:t>From the New York State Education Department. Office of Assessment Policy, Development and </a:t>
            </a:r>
            <a:r>
              <a:rPr lang="en-US" b="1" dirty="0" smtClean="0">
                <a:solidFill>
                  <a:srgbClr val="000000"/>
                </a:solidFill>
                <a:latin typeface="Arial" pitchFamily="34" charset="0"/>
                <a:cs typeface="Arial" pitchFamily="34" charset="0"/>
              </a:rPr>
              <a:t>Administration</a:t>
            </a:r>
            <a:r>
              <a:rPr lang="en-US" b="1" dirty="0">
                <a:solidFill>
                  <a:srgbClr val="000000"/>
                </a:solidFill>
                <a:latin typeface="Arial" pitchFamily="34" charset="0"/>
                <a:cs typeface="Arial" pitchFamily="34" charset="0"/>
              </a:rPr>
              <a:t>. Internet. Available from www.nysedregents.org/IntegratedAlgebra; accessed 17, June, 2011.</a:t>
            </a:r>
          </a:p>
        </p:txBody>
      </p:sp>
      <p:pic>
        <p:nvPicPr>
          <p:cNvPr id="20" name="Picture 1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70975"/>
            <a:ext cx="3108960" cy="44360"/>
          </a:xfrm>
          <a:prstGeom prst="rect">
            <a:avLst/>
          </a:prstGeom>
          <a:solidFill>
            <a:scrgbClr r="0" g="0" b="0">
              <a:alpha val="0"/>
            </a:scrgbClr>
          </a:solidFill>
        </p:spPr>
      </p:pic>
      <p:sp>
        <p:nvSpPr>
          <p:cNvPr id="21" name="Oval 20"/>
          <p:cNvSpPr/>
          <p:nvPr/>
        </p:nvSpPr>
        <p:spPr>
          <a:xfrm>
            <a:off x="1219200" y="30022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2" name="Oval 21"/>
          <p:cNvSpPr/>
          <p:nvPr/>
        </p:nvSpPr>
        <p:spPr>
          <a:xfrm>
            <a:off x="1219200" y="3442336"/>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19200" y="39166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4" name="Oval 23"/>
          <p:cNvSpPr/>
          <p:nvPr/>
        </p:nvSpPr>
        <p:spPr>
          <a:xfrm>
            <a:off x="1219200" y="43738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2780544364"/>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8151" y="600301"/>
            <a:ext cx="8571300" cy="504846"/>
          </a:xfrm>
          <a:prstGeom prst="rect">
            <a:avLst/>
          </a:prstGeom>
          <a:noFill/>
        </p:spPr>
        <p:txBody>
          <a:bodyPr vert="horz" lIns="73243" tIns="36622" rIns="73243" bIns="36622" rtlCol="0">
            <a:spAutoFit/>
          </a:bodyPr>
          <a:lstStyle/>
          <a:p>
            <a:r>
              <a:rPr lang="en-US" sz="2800">
                <a:solidFill>
                  <a:srgbClr val="000000"/>
                </a:solidFill>
                <a:latin typeface="Arial" pitchFamily="34" charset="0"/>
                <a:cs typeface="Arial" pitchFamily="34" charset="0"/>
              </a:rPr>
              <a:t>66</a:t>
            </a:r>
          </a:p>
        </p:txBody>
      </p:sp>
      <p:sp>
        <p:nvSpPr>
          <p:cNvPr id="3" name="TextBox 2"/>
          <p:cNvSpPr txBox="1"/>
          <p:nvPr/>
        </p:nvSpPr>
        <p:spPr>
          <a:xfrm>
            <a:off x="1169670" y="533400"/>
            <a:ext cx="8126730" cy="3521057"/>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An engineer measured the dimensions for a rectangular site by using a wooden pole of unknown length x. The length of the rectangular site is 2 pole measures increased by 3 feet, while the width is 1 pole measure decreased by 4 feet. Write an algebraic representation,  in terms of x, for the perimeter  of the site.</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1687830" y="3987406"/>
            <a:ext cx="2023110" cy="504846"/>
          </a:xfrm>
          <a:prstGeom prst="rect">
            <a:avLst/>
          </a:prstGeom>
          <a:noFill/>
        </p:spPr>
        <p:txBody>
          <a:bodyPr vert="horz" lIns="73243" tIns="36622" rIns="73243" bIns="36622" rtlCol="0">
            <a:spAutoFit/>
          </a:bodyPr>
          <a:lstStyle/>
          <a:p>
            <a:r>
              <a:rPr lang="en-US" sz="2800" smtClean="0">
                <a:solidFill>
                  <a:srgbClr val="000000"/>
                </a:solidFill>
                <a:latin typeface="Arial" pitchFamily="34" charset="0"/>
                <a:cs typeface="Arial" pitchFamily="34" charset="0"/>
              </a:rPr>
              <a:t>A</a:t>
            </a:r>
            <a:endParaRPr lang="en-US" sz="2800">
              <a:solidFill>
                <a:srgbClr val="000000"/>
              </a:solidFill>
              <a:latin typeface="Arial" pitchFamily="34" charset="0"/>
              <a:cs typeface="Arial" pitchFamily="34" charset="0"/>
            </a:endParaRPr>
          </a:p>
        </p:txBody>
      </p:sp>
      <p:sp>
        <p:nvSpPr>
          <p:cNvPr id="5" name="TextBox 4"/>
          <p:cNvSpPr txBox="1"/>
          <p:nvPr/>
        </p:nvSpPr>
        <p:spPr>
          <a:xfrm>
            <a:off x="2419350" y="3987406"/>
            <a:ext cx="20231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2x + 3</a:t>
            </a:r>
            <a:endParaRPr lang="en-US" sz="2800" b="1">
              <a:solidFill>
                <a:srgbClr val="000000"/>
              </a:solidFill>
              <a:latin typeface="Arial" pitchFamily="34" charset="0"/>
              <a:cs typeface="Arial" pitchFamily="34" charset="0"/>
            </a:endParaRPr>
          </a:p>
        </p:txBody>
      </p:sp>
      <p:sp>
        <p:nvSpPr>
          <p:cNvPr id="6" name="TextBox 5"/>
          <p:cNvSpPr txBox="1"/>
          <p:nvPr/>
        </p:nvSpPr>
        <p:spPr>
          <a:xfrm>
            <a:off x="1699260" y="4457618"/>
            <a:ext cx="1794510" cy="504846"/>
          </a:xfrm>
          <a:prstGeom prst="rect">
            <a:avLst/>
          </a:prstGeom>
          <a:noFill/>
        </p:spPr>
        <p:txBody>
          <a:bodyPr vert="horz" lIns="73243" tIns="36622" rIns="73243" bIns="36622" rtlCol="0">
            <a:spAutoFit/>
          </a:bodyPr>
          <a:lstStyle/>
          <a:p>
            <a:r>
              <a:rPr lang="en-US" sz="2800" smtClean="0">
                <a:solidFill>
                  <a:srgbClr val="000000"/>
                </a:solidFill>
                <a:latin typeface="Arial" pitchFamily="34" charset="0"/>
                <a:cs typeface="Arial" pitchFamily="34" charset="0"/>
              </a:rPr>
              <a:t>B</a:t>
            </a:r>
            <a:endParaRPr lang="en-US" sz="2800">
              <a:solidFill>
                <a:srgbClr val="000000"/>
              </a:solidFill>
              <a:latin typeface="Arial" pitchFamily="34" charset="0"/>
              <a:cs typeface="Arial" pitchFamily="34" charset="0"/>
            </a:endParaRPr>
          </a:p>
        </p:txBody>
      </p:sp>
      <p:sp>
        <p:nvSpPr>
          <p:cNvPr id="7" name="TextBox 6"/>
          <p:cNvSpPr txBox="1"/>
          <p:nvPr/>
        </p:nvSpPr>
        <p:spPr>
          <a:xfrm>
            <a:off x="2430780" y="4457618"/>
            <a:ext cx="17945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x - 4</a:t>
            </a:r>
            <a:endParaRPr lang="en-US" sz="2800" b="1">
              <a:solidFill>
                <a:srgbClr val="000000"/>
              </a:solidFill>
              <a:latin typeface="Arial" pitchFamily="34" charset="0"/>
              <a:cs typeface="Arial" pitchFamily="34" charset="0"/>
            </a:endParaRPr>
          </a:p>
        </p:txBody>
      </p:sp>
      <p:sp>
        <p:nvSpPr>
          <p:cNvPr id="8" name="TextBox 7"/>
          <p:cNvSpPr txBox="1"/>
          <p:nvPr/>
        </p:nvSpPr>
        <p:spPr>
          <a:xfrm>
            <a:off x="1699260" y="4901214"/>
            <a:ext cx="2045970" cy="504846"/>
          </a:xfrm>
          <a:prstGeom prst="rect">
            <a:avLst/>
          </a:prstGeom>
          <a:noFill/>
        </p:spPr>
        <p:txBody>
          <a:bodyPr vert="horz" lIns="73243" tIns="36622" rIns="73243" bIns="36622" rtlCol="0">
            <a:spAutoFit/>
          </a:bodyPr>
          <a:lstStyle/>
          <a:p>
            <a:r>
              <a:rPr lang="en-US" sz="2800" smtClean="0">
                <a:solidFill>
                  <a:srgbClr val="000000"/>
                </a:solidFill>
                <a:latin typeface="Arial" pitchFamily="34" charset="0"/>
                <a:cs typeface="Arial" pitchFamily="34" charset="0"/>
              </a:rPr>
              <a:t>C</a:t>
            </a:r>
            <a:endParaRPr lang="en-US" sz="2800">
              <a:solidFill>
                <a:srgbClr val="000000"/>
              </a:solidFill>
              <a:latin typeface="Arial" pitchFamily="34" charset="0"/>
              <a:cs typeface="Arial" pitchFamily="34" charset="0"/>
            </a:endParaRPr>
          </a:p>
        </p:txBody>
      </p:sp>
      <p:sp>
        <p:nvSpPr>
          <p:cNvPr id="9" name="TextBox 8"/>
          <p:cNvSpPr txBox="1"/>
          <p:nvPr/>
        </p:nvSpPr>
        <p:spPr>
          <a:xfrm>
            <a:off x="2430780" y="4901214"/>
            <a:ext cx="204597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2x - 8 </a:t>
            </a:r>
            <a:endParaRPr lang="en-US" sz="2800" b="1">
              <a:solidFill>
                <a:srgbClr val="000000"/>
              </a:solidFill>
              <a:latin typeface="Arial" pitchFamily="34" charset="0"/>
              <a:cs typeface="Arial" pitchFamily="34" charset="0"/>
            </a:endParaRPr>
          </a:p>
        </p:txBody>
      </p:sp>
      <p:sp>
        <p:nvSpPr>
          <p:cNvPr id="10" name="TextBox 9"/>
          <p:cNvSpPr txBox="1"/>
          <p:nvPr/>
        </p:nvSpPr>
        <p:spPr>
          <a:xfrm>
            <a:off x="1676400" y="5362554"/>
            <a:ext cx="1977390" cy="504846"/>
          </a:xfrm>
          <a:prstGeom prst="rect">
            <a:avLst/>
          </a:prstGeom>
          <a:noFill/>
        </p:spPr>
        <p:txBody>
          <a:bodyPr vert="horz" lIns="73243" tIns="36622" rIns="73243" bIns="36622" rtlCol="0">
            <a:spAutoFit/>
          </a:bodyPr>
          <a:lstStyle/>
          <a:p>
            <a:r>
              <a:rPr lang="en-US" sz="2800" smtClean="0">
                <a:solidFill>
                  <a:srgbClr val="000000"/>
                </a:solidFill>
                <a:latin typeface="Arial" pitchFamily="34" charset="0"/>
                <a:cs typeface="Arial" pitchFamily="34" charset="0"/>
              </a:rPr>
              <a:t>D</a:t>
            </a:r>
            <a:endParaRPr lang="en-US" sz="2800">
              <a:solidFill>
                <a:srgbClr val="000000"/>
              </a:solidFill>
              <a:latin typeface="Arial" pitchFamily="34" charset="0"/>
              <a:cs typeface="Arial" pitchFamily="34" charset="0"/>
            </a:endParaRPr>
          </a:p>
        </p:txBody>
      </p:sp>
      <p:sp>
        <p:nvSpPr>
          <p:cNvPr id="11" name="TextBox 10"/>
          <p:cNvSpPr txBox="1"/>
          <p:nvPr/>
        </p:nvSpPr>
        <p:spPr>
          <a:xfrm>
            <a:off x="2407920" y="5362554"/>
            <a:ext cx="197739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6x - 2</a:t>
            </a:r>
            <a:endParaRPr lang="en-US" sz="2800" b="1">
              <a:solidFill>
                <a:srgbClr val="000000"/>
              </a:solidFill>
              <a:latin typeface="Arial" pitchFamily="34" charset="0"/>
              <a:cs typeface="Arial" pitchFamily="34" charset="0"/>
            </a:endParaRPr>
          </a:p>
        </p:txBody>
      </p:sp>
      <p:sp>
        <p:nvSpPr>
          <p:cNvPr id="19" name="TextBox 18"/>
          <p:cNvSpPr txBox="1"/>
          <p:nvPr/>
        </p:nvSpPr>
        <p:spPr>
          <a:xfrm>
            <a:off x="594360" y="6004419"/>
            <a:ext cx="8572500" cy="720290"/>
          </a:xfrm>
          <a:prstGeom prst="rect">
            <a:avLst/>
          </a:prstGeom>
          <a:noFill/>
        </p:spPr>
        <p:txBody>
          <a:bodyPr vert="horz" lIns="73243" tIns="36622" rIns="73243" bIns="36622" rtlCol="0">
            <a:spAutoFit/>
          </a:bodyPr>
          <a:lstStyle/>
          <a:p>
            <a:r>
              <a:rPr lang="en-US" b="1" dirty="0">
                <a:solidFill>
                  <a:srgbClr val="000000"/>
                </a:solidFill>
                <a:latin typeface="Arial" pitchFamily="34" charset="0"/>
                <a:cs typeface="Arial" pitchFamily="34" charset="0"/>
              </a:rPr>
              <a:t>From the New York State Education Department. Office of Assessment Policy, Development and Administration. Internet. Available from www.nysedregents.org/IntegratedAlgebra; accessed 17, June, 2011.</a:t>
            </a:r>
          </a:p>
        </p:txBody>
      </p:sp>
      <p:pic>
        <p:nvPicPr>
          <p:cNvPr id="20" name="Picture 1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5730" y="70975"/>
            <a:ext cx="3108960" cy="44360"/>
          </a:xfrm>
          <a:prstGeom prst="rect">
            <a:avLst/>
          </a:prstGeom>
          <a:solidFill>
            <a:scrgbClr r="0" g="0" b="0">
              <a:alpha val="0"/>
            </a:scrgbClr>
          </a:solidFill>
        </p:spPr>
      </p:pic>
      <p:sp>
        <p:nvSpPr>
          <p:cNvPr id="21" name="Oval 20"/>
          <p:cNvSpPr/>
          <p:nvPr/>
        </p:nvSpPr>
        <p:spPr>
          <a:xfrm>
            <a:off x="1233488" y="4088128"/>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2" name="Oval 21"/>
          <p:cNvSpPr/>
          <p:nvPr/>
        </p:nvSpPr>
        <p:spPr>
          <a:xfrm>
            <a:off x="1233488" y="452818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33488" y="5002528"/>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4" name="Oval 23"/>
          <p:cNvSpPr/>
          <p:nvPr/>
        </p:nvSpPr>
        <p:spPr>
          <a:xfrm>
            <a:off x="1233488" y="5459728"/>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40447792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90600" y="1625777"/>
            <a:ext cx="7086600" cy="812623"/>
          </a:xfrm>
          <a:prstGeom prst="rect">
            <a:avLst/>
          </a:prstGeom>
          <a:noFill/>
        </p:spPr>
        <p:txBody>
          <a:bodyPr vert="horz" lIns="73243" tIns="36622" rIns="73243" bIns="36622" rtlCol="0">
            <a:spAutoFit/>
          </a:bodyPr>
          <a:lstStyle/>
          <a:p>
            <a:pPr algn="ctr"/>
            <a:r>
              <a:rPr lang="en-US" sz="4800" b="1" dirty="0">
                <a:solidFill>
                  <a:srgbClr val="0000FF"/>
                </a:solidFill>
                <a:latin typeface="Arial" pitchFamily="34" charset="0"/>
                <a:cs typeface="Arial" pitchFamily="34" charset="0"/>
              </a:rPr>
              <a:t>Evaluating Expressions</a:t>
            </a:r>
          </a:p>
        </p:txBody>
      </p:sp>
      <p:grpSp>
        <p:nvGrpSpPr>
          <p:cNvPr id="4" name="Group 3"/>
          <p:cNvGrpSpPr/>
          <p:nvPr/>
        </p:nvGrpSpPr>
        <p:grpSpPr>
          <a:xfrm>
            <a:off x="6400800" y="3453044"/>
            <a:ext cx="1295400" cy="890356"/>
            <a:chOff x="6400800" y="3453044"/>
            <a:chExt cx="1295400" cy="890356"/>
          </a:xfrm>
        </p:grpSpPr>
        <p:sp>
          <p:nvSpPr>
            <p:cNvPr id="5" name="TextBox 4">
              <a:hlinkClick r:id="rId2" action="ppaction://hlinksldjump"/>
            </p:cNvPr>
            <p:cNvSpPr txBox="1"/>
            <p:nvPr/>
          </p:nvSpPr>
          <p:spPr>
            <a:xfrm>
              <a:off x="6400800" y="3453044"/>
              <a:ext cx="1295400" cy="814156"/>
            </a:xfrm>
            <a:prstGeom prst="rect">
              <a:avLst/>
            </a:prstGeom>
            <a:noFill/>
          </p:spPr>
          <p:txBody>
            <a:bodyPr vert="horz" wrap="square" lIns="74761" tIns="37381" rIns="74761" bIns="37381" rtlCol="0">
              <a:spAutoFit/>
            </a:bodyPr>
            <a:lstStyle/>
            <a:p>
              <a:r>
                <a:rPr lang="en-US" sz="1600" b="1" i="1" dirty="0" smtClean="0">
                  <a:solidFill>
                    <a:srgbClr val="0000FF"/>
                  </a:solidFill>
                  <a:latin typeface="Arial" pitchFamily="34" charset="0"/>
                  <a:cs typeface="Arial" pitchFamily="34" charset="0"/>
                </a:rPr>
                <a:t>Return to Table of Contents</a:t>
              </a:r>
              <a:endParaRPr lang="en-US" sz="1600" b="1" i="1" dirty="0">
                <a:solidFill>
                  <a:srgbClr val="0000FF"/>
                </a:solidFill>
                <a:latin typeface="Arial" pitchFamily="34" charset="0"/>
                <a:cs typeface="Arial" pitchFamily="34" charset="0"/>
              </a:endParaRPr>
            </a:p>
          </p:txBody>
        </p:sp>
        <p:sp>
          <p:nvSpPr>
            <p:cNvPr id="6" name="Rectangle 5"/>
            <p:cNvSpPr/>
            <p:nvPr/>
          </p:nvSpPr>
          <p:spPr>
            <a:xfrm>
              <a:off x="6400800" y="3453044"/>
              <a:ext cx="1295400" cy="8903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377776942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07720" y="365928"/>
            <a:ext cx="845820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Steps for Evaluating an Expression:</a:t>
            </a:r>
          </a:p>
        </p:txBody>
      </p:sp>
      <p:sp>
        <p:nvSpPr>
          <p:cNvPr id="3" name="TextBox 2"/>
          <p:cNvSpPr txBox="1"/>
          <p:nvPr/>
        </p:nvSpPr>
        <p:spPr>
          <a:xfrm>
            <a:off x="838200" y="1137785"/>
            <a:ext cx="7635240" cy="2659282"/>
          </a:xfrm>
          <a:prstGeom prst="rect">
            <a:avLst/>
          </a:prstGeom>
          <a:noFill/>
        </p:spPr>
        <p:txBody>
          <a:bodyPr vert="horz" lIns="73243" tIns="36622" rIns="73243" bIns="36622" rtlCol="0">
            <a:spAutoFit/>
          </a:bodyPr>
          <a:lstStyle/>
          <a:p>
            <a:r>
              <a:rPr lang="en-US" sz="2400" b="1" dirty="0" smtClean="0">
                <a:solidFill>
                  <a:srgbClr val="0000FF"/>
                </a:solidFill>
                <a:latin typeface="Arial" pitchFamily="34" charset="0"/>
                <a:cs typeface="Arial" pitchFamily="34" charset="0"/>
              </a:rPr>
              <a:t>1.  Write the expression</a:t>
            </a:r>
          </a:p>
          <a:p>
            <a:endParaRPr lang="en-US" sz="2400" b="1" dirty="0" smtClean="0">
              <a:solidFill>
                <a:srgbClr val="0000FF"/>
              </a:solidFill>
              <a:latin typeface="Arial" pitchFamily="34" charset="0"/>
              <a:cs typeface="Arial" pitchFamily="34" charset="0"/>
            </a:endParaRPr>
          </a:p>
          <a:p>
            <a:pPr marL="457200" indent="-457200">
              <a:buAutoNum type="arabicPeriod" startAt="2"/>
            </a:pPr>
            <a:r>
              <a:rPr lang="en-US" sz="2400" b="1" dirty="0" smtClean="0">
                <a:solidFill>
                  <a:srgbClr val="0000FF"/>
                </a:solidFill>
                <a:latin typeface="Arial" pitchFamily="34" charset="0"/>
                <a:cs typeface="Arial" pitchFamily="34" charset="0"/>
              </a:rPr>
              <a:t>Substitute the values given for the variables</a:t>
            </a:r>
          </a:p>
          <a:p>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(use parentheses!)</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3.  Simplify the Expression</a:t>
            </a:r>
          </a:p>
          <a:p>
            <a:r>
              <a:rPr lang="en-US" sz="2400" b="1" dirty="0" smtClean="0">
                <a:solidFill>
                  <a:srgbClr val="0000FF"/>
                </a:solidFill>
                <a:latin typeface="Arial" pitchFamily="34" charset="0"/>
                <a:cs typeface="Arial" pitchFamily="34" charset="0"/>
              </a:rPr>
              <a:t>     Remember Order of Operations!</a:t>
            </a:r>
            <a:endParaRPr lang="en-US" sz="2400" b="1" dirty="0">
              <a:solidFill>
                <a:srgbClr val="0000FF"/>
              </a:solidFill>
              <a:latin typeface="Arial" pitchFamily="34" charset="0"/>
              <a:cs typeface="Arial" pitchFamily="34" charset="0"/>
            </a:endParaRPr>
          </a:p>
        </p:txBody>
      </p:sp>
      <p:sp>
        <p:nvSpPr>
          <p:cNvPr id="4" name="TextBox 3"/>
          <p:cNvSpPr txBox="1"/>
          <p:nvPr/>
        </p:nvSpPr>
        <p:spPr>
          <a:xfrm>
            <a:off x="2156460" y="4052509"/>
            <a:ext cx="5829300" cy="443291"/>
          </a:xfrm>
          <a:prstGeom prst="rect">
            <a:avLst/>
          </a:prstGeom>
          <a:noFill/>
        </p:spPr>
        <p:txBody>
          <a:bodyPr vert="horz" lIns="73243" tIns="36622" rIns="73243" bIns="36622" rtlCol="0">
            <a:spAutoFit/>
          </a:bodyPr>
          <a:lstStyle/>
          <a:p>
            <a:r>
              <a:rPr lang="en-US" sz="2400" b="1" dirty="0">
                <a:solidFill>
                  <a:srgbClr val="0000FF"/>
                </a:solidFill>
                <a:latin typeface="Arial" pitchFamily="34" charset="0"/>
                <a:cs typeface="Arial" pitchFamily="34" charset="0"/>
              </a:rPr>
              <a:t>Write  -  Substitute  -  Simplify</a:t>
            </a:r>
          </a:p>
        </p:txBody>
      </p:sp>
      <p:grpSp>
        <p:nvGrpSpPr>
          <p:cNvPr id="7" name="Group 6"/>
          <p:cNvGrpSpPr/>
          <p:nvPr/>
        </p:nvGrpSpPr>
        <p:grpSpPr>
          <a:xfrm>
            <a:off x="1295400" y="1137785"/>
            <a:ext cx="7696200" cy="2659282"/>
            <a:chOff x="2057146" y="1206246"/>
            <a:chExt cx="9668638" cy="2659381"/>
          </a:xfrm>
        </p:grpSpPr>
        <p:sp>
          <p:nvSpPr>
            <p:cNvPr id="5" name="Freeform 4"/>
            <p:cNvSpPr/>
            <p:nvPr/>
          </p:nvSpPr>
          <p:spPr>
            <a:xfrm>
              <a:off x="2057146" y="1206246"/>
              <a:ext cx="9668638" cy="2659381"/>
            </a:xfrm>
            <a:custGeom>
              <a:avLst/>
              <a:gdLst/>
              <a:ahLst/>
              <a:cxnLst/>
              <a:rect l="0" t="0" r="0" b="0"/>
              <a:pathLst>
                <a:path w="9668638" h="2659381">
                  <a:moveTo>
                    <a:pt x="0" y="0"/>
                  </a:moveTo>
                  <a:lnTo>
                    <a:pt x="9668637" y="0"/>
                  </a:lnTo>
                  <a:lnTo>
                    <a:pt x="9668637" y="2659380"/>
                  </a:lnTo>
                  <a:lnTo>
                    <a:pt x="0" y="2659380"/>
                  </a:lnTo>
                  <a:close/>
                </a:path>
              </a:pathLst>
            </a:custGeom>
            <a:solidFill>
              <a:srgbClr val="D2D2D2"/>
            </a:solidFill>
            <a:ln w="38100" cap="flat" cmpd="sng" algn="ctr">
              <a:solidFill>
                <a:srgbClr val="D2D2D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791201" y="3272367"/>
              <a:ext cx="1981200" cy="440577"/>
            </a:xfrm>
            <a:prstGeom prst="rect">
              <a:avLst/>
            </a:prstGeom>
            <a:noFill/>
          </p:spPr>
          <p:txBody>
            <a:bodyPr vert="horz" rtlCol="0">
              <a:spAutoFit/>
            </a:bodyPr>
            <a:lstStyle/>
            <a:p>
              <a:r>
                <a:rPr lang="en-US" b="1" dirty="0">
                  <a:solidFill>
                    <a:srgbClr val="0000FF"/>
                  </a:solidFill>
                  <a:latin typeface="Arial - 19"/>
                </a:rPr>
                <a:t>click to reveal</a:t>
              </a:r>
            </a:p>
          </p:txBody>
        </p:sp>
      </p:grpSp>
    </p:spTree>
    <p:extLst>
      <p:ext uri="{BB962C8B-B14F-4D97-AF65-F5344CB8AC3E}">
        <p14:creationId xmlns:p14="http://schemas.microsoft.com/office/powerpoint/2010/main" xmlns="" val="18704006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p:nvSpPr>
        <p:spPr>
          <a:xfrm>
            <a:off x="2080260" y="3891237"/>
            <a:ext cx="815340" cy="443291"/>
          </a:xfrm>
          <a:prstGeom prst="rect">
            <a:avLst/>
          </a:prstGeom>
          <a:noFill/>
        </p:spPr>
        <p:txBody>
          <a:bodyPr vert="horz" wrap="square" lIns="73243" tIns="36622" rIns="73243" bIns="36622" rtlCol="0">
            <a:spAutoFit/>
          </a:bodyPr>
          <a:lstStyle/>
          <a:p>
            <a:r>
              <a:rPr lang="en-US" sz="2400" dirty="0">
                <a:solidFill>
                  <a:srgbClr val="000000"/>
                </a:solidFill>
                <a:latin typeface="Arial" pitchFamily="34" charset="0"/>
                <a:cs typeface="Arial" pitchFamily="34" charset="0"/>
              </a:rPr>
              <a:t>16</a:t>
            </a:r>
          </a:p>
        </p:txBody>
      </p:sp>
      <p:sp>
        <p:nvSpPr>
          <p:cNvPr id="2" name="TextBox 1"/>
          <p:cNvSpPr txBox="1"/>
          <p:nvPr/>
        </p:nvSpPr>
        <p:spPr>
          <a:xfrm>
            <a:off x="5154930" y="3900109"/>
            <a:ext cx="674370" cy="443291"/>
          </a:xfrm>
          <a:prstGeom prst="rect">
            <a:avLst/>
          </a:prstGeom>
          <a:noFill/>
        </p:spPr>
        <p:txBody>
          <a:bodyPr vert="horz" wrap="square" lIns="73243" tIns="36622" rIns="73243" bIns="36622" rtlCol="0">
            <a:spAutoFit/>
          </a:bodyPr>
          <a:lstStyle/>
          <a:p>
            <a:r>
              <a:rPr lang="en-US" sz="2400" dirty="0">
                <a:solidFill>
                  <a:srgbClr val="000000"/>
                </a:solidFill>
                <a:latin typeface="Arial" pitchFamily="34" charset="0"/>
                <a:cs typeface="Arial" pitchFamily="34" charset="0"/>
              </a:rPr>
              <a:t>37</a:t>
            </a:r>
          </a:p>
        </p:txBody>
      </p:sp>
      <p:sp>
        <p:nvSpPr>
          <p:cNvPr id="4" name="TextBox 3"/>
          <p:cNvSpPr txBox="1"/>
          <p:nvPr/>
        </p:nvSpPr>
        <p:spPr>
          <a:xfrm>
            <a:off x="1954530" y="301646"/>
            <a:ext cx="4549140" cy="443291"/>
          </a:xfrm>
          <a:prstGeom prst="rect">
            <a:avLst/>
          </a:prstGeom>
          <a:noFill/>
        </p:spPr>
        <p:txBody>
          <a:bodyPr vert="horz" wrap="square" lIns="73243" tIns="36622" rIns="73243" bIns="36622" rtlCol="0">
            <a:spAutoFit/>
          </a:bodyPr>
          <a:lstStyle/>
          <a:p>
            <a:r>
              <a:rPr lang="en-US" sz="2400" b="1" dirty="0">
                <a:solidFill>
                  <a:srgbClr val="0000FF"/>
                </a:solidFill>
                <a:latin typeface="Arial" pitchFamily="34" charset="0"/>
                <a:cs typeface="Arial" pitchFamily="34" charset="0"/>
              </a:rPr>
              <a:t>Evaluate (4n + 6)</a:t>
            </a:r>
            <a:r>
              <a:rPr lang="en-US" sz="2400" b="1" baseline="70000" dirty="0">
                <a:solidFill>
                  <a:srgbClr val="0000FF"/>
                </a:solidFill>
                <a:latin typeface="Arial" pitchFamily="34" charset="0"/>
                <a:cs typeface="Arial" pitchFamily="34" charset="0"/>
              </a:rPr>
              <a:t>2  </a:t>
            </a:r>
            <a:r>
              <a:rPr lang="en-US" sz="2400" b="1" dirty="0">
                <a:solidFill>
                  <a:srgbClr val="0000FF"/>
                </a:solidFill>
                <a:latin typeface="Arial" pitchFamily="34" charset="0"/>
                <a:cs typeface="Arial" pitchFamily="34" charset="0"/>
              </a:rPr>
              <a:t> for n = 1</a:t>
            </a:r>
          </a:p>
        </p:txBody>
      </p:sp>
      <p:sp>
        <p:nvSpPr>
          <p:cNvPr id="5" name="Freeform 4"/>
          <p:cNvSpPr/>
          <p:nvPr/>
        </p:nvSpPr>
        <p:spPr>
          <a:xfrm>
            <a:off x="3097529" y="1066800"/>
            <a:ext cx="1131571" cy="638779"/>
          </a:xfrm>
          <a:custGeom>
            <a:avLst/>
            <a:gdLst/>
            <a:ahLst/>
            <a:cxnLst/>
            <a:rect l="0" t="0" r="0" b="0"/>
            <a:pathLst>
              <a:path w="1257301" h="914401">
                <a:moveTo>
                  <a:pt x="0" y="0"/>
                </a:moveTo>
                <a:lnTo>
                  <a:pt x="1257300" y="0"/>
                </a:lnTo>
                <a:lnTo>
                  <a:pt x="1257300" y="914400"/>
                </a:lnTo>
                <a:lnTo>
                  <a:pt x="0" y="914400"/>
                </a:lnTo>
                <a:close/>
              </a:path>
            </a:pathLst>
          </a:custGeom>
          <a:solidFill>
            <a:srgbClr val="7FFFD4"/>
          </a:solidFill>
          <a:ln w="38100" cap="flat" cmpd="sng" algn="ctr">
            <a:solidFill>
              <a:srgbClr val="0055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sz="2400">
              <a:latin typeface="Arial" pitchFamily="34" charset="0"/>
              <a:cs typeface="Arial" pitchFamily="34" charset="0"/>
            </a:endParaRPr>
          </a:p>
        </p:txBody>
      </p:sp>
      <p:sp>
        <p:nvSpPr>
          <p:cNvPr id="7" name="TextBox 6"/>
          <p:cNvSpPr txBox="1"/>
          <p:nvPr/>
        </p:nvSpPr>
        <p:spPr>
          <a:xfrm>
            <a:off x="354330" y="2094645"/>
            <a:ext cx="8484870" cy="812623"/>
          </a:xfrm>
          <a:prstGeom prst="rect">
            <a:avLst/>
          </a:prstGeom>
          <a:noFill/>
        </p:spPr>
        <p:txBody>
          <a:bodyPr vert="horz" wrap="square" lIns="73243" tIns="36622" rIns="73243" bIns="36622" rtlCol="0">
            <a:spAutoFit/>
          </a:bodyPr>
          <a:lstStyle/>
          <a:p>
            <a:pPr algn="ctr"/>
            <a:r>
              <a:rPr lang="en-US" sz="2400" b="1" dirty="0" smtClean="0">
                <a:solidFill>
                  <a:srgbClr val="0000FF"/>
                </a:solidFill>
                <a:latin typeface="Arial" pitchFamily="34" charset="0"/>
                <a:cs typeface="Arial" pitchFamily="34" charset="0"/>
              </a:rPr>
              <a:t>Drag your answer over the green box to check your work.  </a:t>
            </a:r>
          </a:p>
          <a:p>
            <a:pPr algn="ctr"/>
            <a:r>
              <a:rPr lang="en-US" sz="2400" b="1" dirty="0" smtClean="0">
                <a:solidFill>
                  <a:srgbClr val="0000FF"/>
                </a:solidFill>
                <a:latin typeface="Arial" pitchFamily="34" charset="0"/>
                <a:cs typeface="Arial" pitchFamily="34" charset="0"/>
              </a:rPr>
              <a:t>If you are correct, the value will appear.</a:t>
            </a:r>
            <a:endParaRPr lang="en-US" sz="2400" b="1" dirty="0">
              <a:solidFill>
                <a:srgbClr val="0000FF"/>
              </a:solidFill>
              <a:latin typeface="Arial" pitchFamily="34" charset="0"/>
              <a:cs typeface="Arial" pitchFamily="34" charset="0"/>
            </a:endParaRPr>
          </a:p>
        </p:txBody>
      </p:sp>
      <p:sp>
        <p:nvSpPr>
          <p:cNvPr id="6" name="TextBox 5"/>
          <p:cNvSpPr txBox="1"/>
          <p:nvPr/>
        </p:nvSpPr>
        <p:spPr>
          <a:xfrm>
            <a:off x="3531870" y="3880870"/>
            <a:ext cx="937261" cy="443291"/>
          </a:xfrm>
          <a:prstGeom prst="rect">
            <a:avLst/>
          </a:prstGeom>
          <a:noFill/>
        </p:spPr>
        <p:txBody>
          <a:bodyPr vert="horz" wrap="square" lIns="73243" tIns="36622" rIns="73243" bIns="36622" rtlCol="0">
            <a:spAutoFit/>
          </a:bodyPr>
          <a:lstStyle/>
          <a:p>
            <a:r>
              <a:rPr lang="en-US" sz="2400" dirty="0">
                <a:solidFill>
                  <a:srgbClr val="000000"/>
                </a:solidFill>
                <a:latin typeface="Arial" pitchFamily="34" charset="0"/>
                <a:cs typeface="Arial" pitchFamily="34" charset="0"/>
              </a:rPr>
              <a:t>100</a:t>
            </a:r>
          </a:p>
        </p:txBody>
      </p:sp>
    </p:spTree>
    <p:extLst>
      <p:ext uri="{BB962C8B-B14F-4D97-AF65-F5344CB8AC3E}">
        <p14:creationId xmlns:p14="http://schemas.microsoft.com/office/powerpoint/2010/main" xmlns="" val="3107636599"/>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817620" y="3879206"/>
            <a:ext cx="1341425" cy="443291"/>
          </a:xfrm>
          <a:prstGeom prst="rect">
            <a:avLst/>
          </a:prstGeom>
          <a:noFill/>
        </p:spPr>
        <p:txBody>
          <a:bodyPr vert="horz" lIns="73243" tIns="36622" rIns="73243" bIns="36622" rtlCol="0">
            <a:spAutoFit/>
          </a:bodyPr>
          <a:lstStyle/>
          <a:p>
            <a:r>
              <a:rPr lang="en-US" sz="2400" dirty="0">
                <a:solidFill>
                  <a:srgbClr val="000000"/>
                </a:solidFill>
                <a:latin typeface="Arial" pitchFamily="34" charset="0"/>
                <a:cs typeface="Arial" pitchFamily="34" charset="0"/>
              </a:rPr>
              <a:t>32</a:t>
            </a:r>
          </a:p>
        </p:txBody>
      </p:sp>
      <p:sp>
        <p:nvSpPr>
          <p:cNvPr id="3" name="TextBox 2"/>
          <p:cNvSpPr txBox="1"/>
          <p:nvPr/>
        </p:nvSpPr>
        <p:spPr>
          <a:xfrm>
            <a:off x="1840230" y="3877711"/>
            <a:ext cx="1348740" cy="443291"/>
          </a:xfrm>
          <a:prstGeom prst="rect">
            <a:avLst/>
          </a:prstGeom>
          <a:noFill/>
        </p:spPr>
        <p:txBody>
          <a:bodyPr vert="horz" lIns="73243" tIns="36622" rIns="73243" bIns="36622" rtlCol="0">
            <a:spAutoFit/>
          </a:bodyPr>
          <a:lstStyle/>
          <a:p>
            <a:r>
              <a:rPr lang="en-US" sz="2400">
                <a:solidFill>
                  <a:srgbClr val="000000"/>
                </a:solidFill>
                <a:latin typeface="Arial" pitchFamily="34" charset="0"/>
                <a:cs typeface="Arial" pitchFamily="34" charset="0"/>
              </a:rPr>
              <a:t>20</a:t>
            </a:r>
          </a:p>
        </p:txBody>
      </p:sp>
      <p:sp>
        <p:nvSpPr>
          <p:cNvPr id="4" name="TextBox 3"/>
          <p:cNvSpPr txBox="1"/>
          <p:nvPr/>
        </p:nvSpPr>
        <p:spPr>
          <a:xfrm>
            <a:off x="777240" y="372621"/>
            <a:ext cx="6918960" cy="443291"/>
          </a:xfrm>
          <a:prstGeom prst="rect">
            <a:avLst/>
          </a:prstGeom>
          <a:noFill/>
        </p:spPr>
        <p:txBody>
          <a:bodyPr vert="horz" wrap="square" lIns="73243" tIns="36622" rIns="73243" bIns="36622" rtlCol="0">
            <a:spAutoFit/>
          </a:bodyPr>
          <a:lstStyle/>
          <a:p>
            <a:r>
              <a:rPr lang="en-US" sz="2400" b="1" dirty="0" smtClean="0">
                <a:solidFill>
                  <a:srgbClr val="0000FF"/>
                </a:solidFill>
                <a:latin typeface="Arial" pitchFamily="34" charset="0"/>
                <a:cs typeface="Arial" pitchFamily="34" charset="0"/>
              </a:rPr>
              <a:t>Evaluate the expression  4(n + 6)</a:t>
            </a:r>
            <a:r>
              <a:rPr lang="en-US" sz="2400" b="1" baseline="70000" dirty="0">
                <a:solidFill>
                  <a:srgbClr val="0000FF"/>
                </a:solidFill>
                <a:latin typeface="Arial" pitchFamily="34" charset="0"/>
                <a:cs typeface="Arial" pitchFamily="34" charset="0"/>
              </a:rPr>
              <a:t>2  </a:t>
            </a:r>
            <a:r>
              <a:rPr lang="en-US" sz="2400" b="1" dirty="0" smtClean="0">
                <a:solidFill>
                  <a:srgbClr val="0000FF"/>
                </a:solidFill>
                <a:latin typeface="Arial" pitchFamily="34" charset="0"/>
                <a:cs typeface="Arial" pitchFamily="34" charset="0"/>
              </a:rPr>
              <a:t> for n = 2</a:t>
            </a:r>
            <a:endParaRPr lang="en-US" sz="2400" b="1" dirty="0">
              <a:solidFill>
                <a:srgbClr val="0000FF"/>
              </a:solidFill>
              <a:latin typeface="Arial" pitchFamily="34" charset="0"/>
              <a:cs typeface="Arial" pitchFamily="34" charset="0"/>
            </a:endParaRPr>
          </a:p>
        </p:txBody>
      </p:sp>
      <p:sp>
        <p:nvSpPr>
          <p:cNvPr id="5" name="TextBox 4"/>
          <p:cNvSpPr txBox="1"/>
          <p:nvPr/>
        </p:nvSpPr>
        <p:spPr>
          <a:xfrm>
            <a:off x="152400" y="2170845"/>
            <a:ext cx="8534400" cy="812623"/>
          </a:xfrm>
          <a:prstGeom prst="rect">
            <a:avLst/>
          </a:prstGeom>
          <a:noFill/>
        </p:spPr>
        <p:txBody>
          <a:bodyPr vert="horz" wrap="square" lIns="73243" tIns="36622" rIns="73243" bIns="36622" rtlCol="0">
            <a:spAutoFit/>
          </a:bodyPr>
          <a:lstStyle/>
          <a:p>
            <a:pPr algn="ctr"/>
            <a:r>
              <a:rPr lang="en-US" sz="2400" b="1" dirty="0" smtClean="0">
                <a:solidFill>
                  <a:srgbClr val="0000FF"/>
                </a:solidFill>
                <a:latin typeface="Arial" pitchFamily="34" charset="0"/>
                <a:cs typeface="Arial" pitchFamily="34" charset="0"/>
              </a:rPr>
              <a:t>Drag your answer over the green box to check your work.  </a:t>
            </a:r>
          </a:p>
          <a:p>
            <a:pPr algn="ctr"/>
            <a:r>
              <a:rPr lang="en-US" sz="2400" b="1" dirty="0" smtClean="0">
                <a:solidFill>
                  <a:srgbClr val="0000FF"/>
                </a:solidFill>
                <a:latin typeface="Arial" pitchFamily="34" charset="0"/>
                <a:cs typeface="Arial" pitchFamily="34" charset="0"/>
              </a:rPr>
              <a:t>If you are correct, the value will appear.</a:t>
            </a:r>
            <a:endParaRPr lang="en-US" sz="2400" b="1" dirty="0">
              <a:solidFill>
                <a:srgbClr val="0000FF"/>
              </a:solidFill>
              <a:latin typeface="Arial" pitchFamily="34" charset="0"/>
              <a:cs typeface="Arial" pitchFamily="34" charset="0"/>
            </a:endParaRPr>
          </a:p>
        </p:txBody>
      </p:sp>
      <p:sp>
        <p:nvSpPr>
          <p:cNvPr id="6" name="Freeform 5"/>
          <p:cNvSpPr/>
          <p:nvPr/>
        </p:nvSpPr>
        <p:spPr>
          <a:xfrm>
            <a:off x="3375811" y="1143000"/>
            <a:ext cx="1131571" cy="638779"/>
          </a:xfrm>
          <a:custGeom>
            <a:avLst/>
            <a:gdLst/>
            <a:ahLst/>
            <a:cxnLst/>
            <a:rect l="0" t="0" r="0" b="0"/>
            <a:pathLst>
              <a:path w="1257301" h="914401">
                <a:moveTo>
                  <a:pt x="0" y="0"/>
                </a:moveTo>
                <a:lnTo>
                  <a:pt x="1257300" y="0"/>
                </a:lnTo>
                <a:lnTo>
                  <a:pt x="1257300" y="914400"/>
                </a:lnTo>
                <a:lnTo>
                  <a:pt x="0" y="914400"/>
                </a:lnTo>
                <a:close/>
              </a:path>
            </a:pathLst>
          </a:custGeom>
          <a:solidFill>
            <a:srgbClr val="7FFFD4"/>
          </a:solidFill>
          <a:ln w="38100" cap="flat" cmpd="sng" algn="ctr">
            <a:solidFill>
              <a:srgbClr val="0055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sz="2400">
              <a:latin typeface="Arial" pitchFamily="34" charset="0"/>
              <a:cs typeface="Arial" pitchFamily="34" charset="0"/>
            </a:endParaRPr>
          </a:p>
        </p:txBody>
      </p:sp>
      <p:sp>
        <p:nvSpPr>
          <p:cNvPr id="7" name="TextBox 6"/>
          <p:cNvSpPr txBox="1"/>
          <p:nvPr/>
        </p:nvSpPr>
        <p:spPr>
          <a:xfrm>
            <a:off x="5349240" y="3885821"/>
            <a:ext cx="1707185" cy="443291"/>
          </a:xfrm>
          <a:prstGeom prst="rect">
            <a:avLst/>
          </a:prstGeom>
          <a:noFill/>
        </p:spPr>
        <p:txBody>
          <a:bodyPr vert="horz" lIns="73243" tIns="36622" rIns="73243" bIns="36622" rtlCol="0">
            <a:spAutoFit/>
          </a:bodyPr>
          <a:lstStyle/>
          <a:p>
            <a:r>
              <a:rPr lang="en-US" sz="2400">
                <a:solidFill>
                  <a:srgbClr val="000000"/>
                </a:solidFill>
                <a:latin typeface="Arial" pitchFamily="34" charset="0"/>
                <a:cs typeface="Arial" pitchFamily="34" charset="0"/>
              </a:rPr>
              <a:t>256</a:t>
            </a:r>
          </a:p>
        </p:txBody>
      </p:sp>
    </p:spTree>
    <p:extLst>
      <p:ext uri="{BB962C8B-B14F-4D97-AF65-F5344CB8AC3E}">
        <p14:creationId xmlns:p14="http://schemas.microsoft.com/office/powerpoint/2010/main" xmlns="" val="2232286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83920" y="663990"/>
            <a:ext cx="8031480" cy="4544414"/>
          </a:xfrm>
          <a:prstGeom prst="rect">
            <a:avLst/>
          </a:prstGeom>
          <a:noFill/>
        </p:spPr>
        <p:txBody>
          <a:bodyPr vert="horz" wrap="square" lIns="73243" tIns="36622" rIns="73243" bIns="36622" rtlCol="0">
            <a:spAutoFit/>
          </a:bodyPr>
          <a:lstStyle/>
          <a:p>
            <a:pPr>
              <a:spcAft>
                <a:spcPts val="300"/>
              </a:spcAft>
            </a:pPr>
            <a:r>
              <a:rPr lang="en-US" sz="2400" b="1" dirty="0">
                <a:solidFill>
                  <a:srgbClr val="0000FF"/>
                </a:solidFill>
                <a:latin typeface="Arial" pitchFamily="34" charset="0"/>
                <a:cs typeface="Arial" pitchFamily="34" charset="0"/>
              </a:rPr>
              <a:t>This comes from the fact that the area of a </a:t>
            </a:r>
            <a:r>
              <a:rPr lang="en-US" sz="2400" b="1" dirty="0" smtClean="0">
                <a:solidFill>
                  <a:srgbClr val="0000FF"/>
                </a:solidFill>
                <a:latin typeface="Arial" pitchFamily="34" charset="0"/>
                <a:cs typeface="Arial" pitchFamily="34" charset="0"/>
              </a:rPr>
              <a:t>square</a:t>
            </a:r>
          </a:p>
          <a:p>
            <a:r>
              <a:rPr lang="en-US" sz="2400" b="1" dirty="0" smtClean="0">
                <a:solidFill>
                  <a:srgbClr val="0000FF"/>
                </a:solidFill>
                <a:latin typeface="Arial" pitchFamily="34" charset="0"/>
                <a:cs typeface="Arial" pitchFamily="34" charset="0"/>
              </a:rPr>
              <a:t>whose </a:t>
            </a:r>
            <a:r>
              <a:rPr lang="en-US" sz="2400" b="1" dirty="0">
                <a:solidFill>
                  <a:srgbClr val="0000FF"/>
                </a:solidFill>
                <a:latin typeface="Arial" pitchFamily="34" charset="0"/>
                <a:cs typeface="Arial" pitchFamily="34" charset="0"/>
              </a:rPr>
              <a:t>sides have length 3 is 3x3 or 3</a:t>
            </a:r>
            <a:r>
              <a:rPr lang="en-US" sz="2400" b="1" baseline="70000" dirty="0">
                <a:solidFill>
                  <a:srgbClr val="0000FF"/>
                </a:solidFill>
                <a:latin typeface="Arial" pitchFamily="34" charset="0"/>
                <a:cs typeface="Arial" pitchFamily="34" charset="0"/>
              </a:rPr>
              <a:t>2</a:t>
            </a:r>
            <a:r>
              <a:rPr lang="en-US" sz="2400" b="1" dirty="0">
                <a:solidFill>
                  <a:srgbClr val="0000FF"/>
                </a:solidFill>
                <a:latin typeface="Arial" pitchFamily="34" charset="0"/>
                <a:cs typeface="Arial" pitchFamily="34" charset="0"/>
              </a:rPr>
              <a:t> = 9;</a:t>
            </a:r>
          </a:p>
          <a:p>
            <a:endParaRPr lang="en-US" sz="2400" b="1" dirty="0">
              <a:solidFill>
                <a:srgbClr val="0000FF"/>
              </a:solidFill>
              <a:latin typeface="Arial" pitchFamily="34" charset="0"/>
              <a:cs typeface="Arial" pitchFamily="34" charset="0"/>
            </a:endParaRPr>
          </a:p>
          <a:p>
            <a:endParaRPr lang="en-US" sz="2400" b="1" dirty="0">
              <a:solidFill>
                <a:srgbClr val="0000FF"/>
              </a:solidFill>
              <a:latin typeface="Arial" pitchFamily="34" charset="0"/>
              <a:cs typeface="Arial" pitchFamily="34" charset="0"/>
            </a:endParaRPr>
          </a:p>
          <a:p>
            <a:endParaRPr lang="en-US" sz="2400" b="1" dirty="0">
              <a:solidFill>
                <a:srgbClr val="0000FF"/>
              </a:solidFill>
              <a:latin typeface="Arial" pitchFamily="34" charset="0"/>
              <a:cs typeface="Arial" pitchFamily="34" charset="0"/>
            </a:endParaRPr>
          </a:p>
          <a:p>
            <a:pPr>
              <a:spcAft>
                <a:spcPts val="300"/>
              </a:spcAft>
            </a:pPr>
            <a:r>
              <a:rPr lang="en-US" sz="2400" b="1" dirty="0">
                <a:solidFill>
                  <a:srgbClr val="0000FF"/>
                </a:solidFill>
                <a:latin typeface="Arial" pitchFamily="34" charset="0"/>
                <a:cs typeface="Arial" pitchFamily="34" charset="0"/>
              </a:rPr>
              <a:t>The area of a square whose sides have length 5 is </a:t>
            </a:r>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5 x 5 </a:t>
            </a:r>
            <a:r>
              <a:rPr lang="en-US" sz="2400" b="1" dirty="0">
                <a:solidFill>
                  <a:srgbClr val="0000FF"/>
                </a:solidFill>
                <a:latin typeface="Arial" pitchFamily="34" charset="0"/>
                <a:cs typeface="Arial" pitchFamily="34" charset="0"/>
              </a:rPr>
              <a:t>or 5</a:t>
            </a:r>
            <a:r>
              <a:rPr lang="en-US" sz="2400" b="1" baseline="70000" dirty="0">
                <a:solidFill>
                  <a:srgbClr val="0000FF"/>
                </a:solidFill>
                <a:latin typeface="Arial" pitchFamily="34" charset="0"/>
                <a:cs typeface="Arial" pitchFamily="34" charset="0"/>
              </a:rPr>
              <a:t>2</a:t>
            </a:r>
            <a:r>
              <a:rPr lang="en-US" sz="2400" b="1" dirty="0">
                <a:solidFill>
                  <a:srgbClr val="0000FF"/>
                </a:solidFill>
                <a:latin typeface="Arial" pitchFamily="34" charset="0"/>
                <a:cs typeface="Arial" pitchFamily="34" charset="0"/>
              </a:rPr>
              <a:t> = 25;</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What would the area of a square with side lengths of 6 be?</a:t>
            </a:r>
          </a:p>
          <a:p>
            <a:endParaRPr lang="en-US" sz="2400" b="1" dirty="0">
              <a:solidFill>
                <a:srgbClr val="0000FF"/>
              </a:solidFill>
              <a:latin typeface="Arial" pitchFamily="34" charset="0"/>
              <a:cs typeface="Arial" pitchFamily="34" charset="0"/>
            </a:endParaRPr>
          </a:p>
          <a:p>
            <a:pPr algn="ctr"/>
            <a:r>
              <a:rPr lang="en-US" sz="2400" b="1" dirty="0">
                <a:solidFill>
                  <a:srgbClr val="0000FF"/>
                </a:solidFill>
                <a:latin typeface="Arial" pitchFamily="34" charset="0"/>
                <a:cs typeface="Arial" pitchFamily="34" charset="0"/>
              </a:rPr>
              <a:t>6</a:t>
            </a:r>
            <a:r>
              <a:rPr lang="en-US" sz="2400" b="1" baseline="70000" dirty="0">
                <a:solidFill>
                  <a:srgbClr val="0000FF"/>
                </a:solidFill>
                <a:latin typeface="Arial" pitchFamily="34" charset="0"/>
                <a:cs typeface="Arial" pitchFamily="34" charset="0"/>
              </a:rPr>
              <a:t>2 </a:t>
            </a:r>
            <a:r>
              <a:rPr lang="en-US" sz="2400" b="1" dirty="0">
                <a:solidFill>
                  <a:srgbClr val="0000FF"/>
                </a:solidFill>
                <a:latin typeface="Arial" pitchFamily="34" charset="0"/>
                <a:cs typeface="Arial" pitchFamily="34" charset="0"/>
              </a:rPr>
              <a:t>= 36 </a:t>
            </a:r>
          </a:p>
        </p:txBody>
      </p:sp>
      <p:grpSp>
        <p:nvGrpSpPr>
          <p:cNvPr id="5" name="Group 4"/>
          <p:cNvGrpSpPr/>
          <p:nvPr/>
        </p:nvGrpSpPr>
        <p:grpSpPr>
          <a:xfrm>
            <a:off x="4059706" y="4572000"/>
            <a:ext cx="1655294" cy="859841"/>
            <a:chOff x="4111498" y="4560061"/>
            <a:chExt cx="1926464" cy="1230848"/>
          </a:xfrm>
        </p:grpSpPr>
        <p:sp>
          <p:nvSpPr>
            <p:cNvPr id="3" name="Freeform 2"/>
            <p:cNvSpPr/>
            <p:nvPr/>
          </p:nvSpPr>
          <p:spPr>
            <a:xfrm>
              <a:off x="4111498" y="4560061"/>
              <a:ext cx="1926464" cy="1230848"/>
            </a:xfrm>
            <a:custGeom>
              <a:avLst/>
              <a:gdLst/>
              <a:ahLst/>
              <a:cxnLst/>
              <a:rect l="0" t="0" r="0" b="0"/>
              <a:pathLst>
                <a:path w="1926464" h="899034">
                  <a:moveTo>
                    <a:pt x="0" y="0"/>
                  </a:moveTo>
                  <a:lnTo>
                    <a:pt x="1926463" y="0"/>
                  </a:lnTo>
                  <a:lnTo>
                    <a:pt x="1926463" y="899033"/>
                  </a:lnTo>
                  <a:lnTo>
                    <a:pt x="0" y="899033"/>
                  </a:lnTo>
                  <a:close/>
                </a:path>
              </a:pathLst>
            </a:custGeom>
            <a:solidFill>
              <a:srgbClr val="7B7BC0"/>
            </a:solidFill>
            <a:ln w="38100" cap="flat" cmpd="sng" algn="ctr">
              <a:solidFill>
                <a:srgbClr val="7B7B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 name="TextBox 3"/>
            <p:cNvSpPr txBox="1"/>
            <p:nvPr/>
          </p:nvSpPr>
          <p:spPr>
            <a:xfrm>
              <a:off x="4111498" y="4560061"/>
              <a:ext cx="1841552" cy="969269"/>
            </a:xfrm>
            <a:prstGeom prst="rect">
              <a:avLst/>
            </a:prstGeom>
            <a:noFill/>
          </p:spPr>
          <p:txBody>
            <a:bodyPr vert="horz" rtlCol="0">
              <a:spAutoFit/>
            </a:bodyPr>
            <a:lstStyle/>
            <a:p>
              <a:pPr algn="ctr"/>
              <a:endParaRPr lang="en-US" sz="2400" dirty="0" smtClean="0">
                <a:latin typeface="Arial" pitchFamily="34" charset="0"/>
                <a:cs typeface="Arial" pitchFamily="34" charset="0"/>
              </a:endParaRPr>
            </a:p>
            <a:p>
              <a:pPr algn="ctr"/>
              <a:r>
                <a:rPr lang="en-US" dirty="0" smtClean="0">
                  <a:solidFill>
                    <a:schemeClr val="bg1"/>
                  </a:solidFill>
                  <a:latin typeface="Arial" pitchFamily="34" charset="0"/>
                  <a:cs typeface="Arial" pitchFamily="34" charset="0"/>
                </a:rPr>
                <a:t>C</a:t>
              </a:r>
              <a:r>
                <a:rPr lang="en-US" dirty="0">
                  <a:solidFill>
                    <a:schemeClr val="bg1"/>
                  </a:solidFill>
                  <a:latin typeface="Arial" pitchFamily="34" charset="0"/>
                  <a:cs typeface="Arial" pitchFamily="34" charset="0"/>
                </a:rPr>
                <a:t>lick to </a:t>
              </a:r>
              <a:r>
                <a:rPr lang="en-US" dirty="0">
                  <a:solidFill>
                    <a:srgbClr val="FFFFFF"/>
                  </a:solidFill>
                  <a:latin typeface="Arial" pitchFamily="34" charset="0"/>
                  <a:cs typeface="Arial" pitchFamily="34" charset="0"/>
                </a:rPr>
                <a:t>Reveal </a:t>
              </a:r>
            </a:p>
          </p:txBody>
        </p:sp>
      </p:grpSp>
    </p:spTree>
    <p:extLst>
      <p:ext uri="{BB962C8B-B14F-4D97-AF65-F5344CB8AC3E}">
        <p14:creationId xmlns:p14="http://schemas.microsoft.com/office/powerpoint/2010/main" xmlns="" val="177336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p:nvSpPr>
        <p:spPr>
          <a:xfrm>
            <a:off x="3703320" y="3880214"/>
            <a:ext cx="1348740" cy="443291"/>
          </a:xfrm>
          <a:prstGeom prst="rect">
            <a:avLst/>
          </a:prstGeom>
          <a:noFill/>
        </p:spPr>
        <p:txBody>
          <a:bodyPr vert="horz" lIns="73243" tIns="36622" rIns="73243" bIns="36622" rtlCol="0">
            <a:spAutoFit/>
          </a:bodyPr>
          <a:lstStyle/>
          <a:p>
            <a:r>
              <a:rPr lang="en-US" sz="2400" dirty="0">
                <a:solidFill>
                  <a:srgbClr val="000000"/>
                </a:solidFill>
                <a:latin typeface="Arial" pitchFamily="34" charset="0"/>
                <a:cs typeface="Arial" pitchFamily="34" charset="0"/>
              </a:rPr>
              <a:t>36</a:t>
            </a:r>
          </a:p>
        </p:txBody>
      </p:sp>
      <p:sp>
        <p:nvSpPr>
          <p:cNvPr id="2" name="TextBox 1"/>
          <p:cNvSpPr txBox="1"/>
          <p:nvPr/>
        </p:nvSpPr>
        <p:spPr>
          <a:xfrm>
            <a:off x="1908810" y="3885821"/>
            <a:ext cx="1348740" cy="443291"/>
          </a:xfrm>
          <a:prstGeom prst="rect">
            <a:avLst/>
          </a:prstGeom>
          <a:noFill/>
        </p:spPr>
        <p:txBody>
          <a:bodyPr vert="horz" lIns="73243" tIns="36622" rIns="73243" bIns="36622" rtlCol="0">
            <a:spAutoFit/>
          </a:bodyPr>
          <a:lstStyle/>
          <a:p>
            <a:r>
              <a:rPr lang="en-US" sz="2400" dirty="0">
                <a:solidFill>
                  <a:srgbClr val="000000"/>
                </a:solidFill>
                <a:latin typeface="Arial" pitchFamily="34" charset="0"/>
                <a:cs typeface="Arial" pitchFamily="34" charset="0"/>
              </a:rPr>
              <a:t>24</a:t>
            </a:r>
          </a:p>
        </p:txBody>
      </p:sp>
      <p:sp>
        <p:nvSpPr>
          <p:cNvPr id="4" name="TextBox 3"/>
          <p:cNvSpPr txBox="1"/>
          <p:nvPr/>
        </p:nvSpPr>
        <p:spPr>
          <a:xfrm>
            <a:off x="1028700" y="283902"/>
            <a:ext cx="7269480" cy="443291"/>
          </a:xfrm>
          <a:prstGeom prst="rect">
            <a:avLst/>
          </a:prstGeom>
          <a:noFill/>
        </p:spPr>
        <p:txBody>
          <a:bodyPr vert="horz" wrap="square" lIns="73243" tIns="36622" rIns="73243" bIns="36622" rtlCol="0">
            <a:spAutoFit/>
          </a:bodyPr>
          <a:lstStyle/>
          <a:p>
            <a:r>
              <a:rPr lang="en-US" sz="2400" b="1" dirty="0" smtClean="0">
                <a:solidFill>
                  <a:srgbClr val="0000FF"/>
                </a:solidFill>
                <a:latin typeface="Arial" pitchFamily="34" charset="0"/>
                <a:cs typeface="Arial" pitchFamily="34" charset="0"/>
              </a:rPr>
              <a:t>What is the value of the expression when n = 3 ?</a:t>
            </a:r>
            <a:endParaRPr lang="en-US" sz="2400" b="1" dirty="0">
              <a:solidFill>
                <a:srgbClr val="0000FF"/>
              </a:solidFill>
              <a:latin typeface="Arial" pitchFamily="34" charset="0"/>
              <a:cs typeface="Arial" pitchFamily="34" charset="0"/>
            </a:endParaRPr>
          </a:p>
        </p:txBody>
      </p:sp>
      <p:sp>
        <p:nvSpPr>
          <p:cNvPr id="5" name="Freeform 4"/>
          <p:cNvSpPr/>
          <p:nvPr/>
        </p:nvSpPr>
        <p:spPr>
          <a:xfrm>
            <a:off x="1828800" y="949143"/>
            <a:ext cx="1131571" cy="638779"/>
          </a:xfrm>
          <a:custGeom>
            <a:avLst/>
            <a:gdLst/>
            <a:ahLst/>
            <a:cxnLst/>
            <a:rect l="0" t="0" r="0" b="0"/>
            <a:pathLst>
              <a:path w="1257301" h="914401">
                <a:moveTo>
                  <a:pt x="0" y="0"/>
                </a:moveTo>
                <a:lnTo>
                  <a:pt x="1257300" y="0"/>
                </a:lnTo>
                <a:lnTo>
                  <a:pt x="1257300" y="914400"/>
                </a:lnTo>
                <a:lnTo>
                  <a:pt x="0" y="914400"/>
                </a:lnTo>
                <a:close/>
              </a:path>
            </a:pathLst>
          </a:custGeom>
          <a:solidFill>
            <a:srgbClr val="7FFFD4"/>
          </a:solidFill>
          <a:ln w="38100" cap="flat" cmpd="sng" algn="ctr">
            <a:solidFill>
              <a:srgbClr val="0055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sz="2400">
              <a:latin typeface="Arial" pitchFamily="34" charset="0"/>
              <a:cs typeface="Arial" pitchFamily="34" charset="0"/>
            </a:endParaRPr>
          </a:p>
        </p:txBody>
      </p:sp>
      <p:sp>
        <p:nvSpPr>
          <p:cNvPr id="6" name="TextBox 5"/>
          <p:cNvSpPr txBox="1"/>
          <p:nvPr/>
        </p:nvSpPr>
        <p:spPr>
          <a:xfrm>
            <a:off x="388620" y="2169492"/>
            <a:ext cx="8602980" cy="812623"/>
          </a:xfrm>
          <a:prstGeom prst="rect">
            <a:avLst/>
          </a:prstGeom>
          <a:noFill/>
        </p:spPr>
        <p:txBody>
          <a:bodyPr vert="horz" wrap="square" lIns="73243" tIns="36622" rIns="73243" bIns="36622" rtlCol="0">
            <a:spAutoFit/>
          </a:bodyPr>
          <a:lstStyle/>
          <a:p>
            <a:pPr algn="ctr"/>
            <a:r>
              <a:rPr lang="en-US" sz="2400" b="1" dirty="0" smtClean="0">
                <a:solidFill>
                  <a:srgbClr val="0000FF"/>
                </a:solidFill>
                <a:latin typeface="Arial" pitchFamily="34" charset="0"/>
                <a:cs typeface="Arial" pitchFamily="34" charset="0"/>
              </a:rPr>
              <a:t>Drag your answer over the green box to check your work.  </a:t>
            </a:r>
          </a:p>
          <a:p>
            <a:pPr algn="ctr"/>
            <a:r>
              <a:rPr lang="en-US" sz="2400" b="1" dirty="0" smtClean="0">
                <a:solidFill>
                  <a:srgbClr val="0000FF"/>
                </a:solidFill>
                <a:latin typeface="Arial" pitchFamily="34" charset="0"/>
                <a:cs typeface="Arial" pitchFamily="34" charset="0"/>
              </a:rPr>
              <a:t>If you are correct, your answer will appear.</a:t>
            </a:r>
            <a:endParaRPr lang="en-US" sz="2400" b="1" dirty="0">
              <a:solidFill>
                <a:srgbClr val="0000FF"/>
              </a:solidFill>
              <a:latin typeface="Arial" pitchFamily="34" charset="0"/>
              <a:cs typeface="Arial" pitchFamily="34" charset="0"/>
            </a:endParaRPr>
          </a:p>
        </p:txBody>
      </p:sp>
      <p:sp>
        <p:nvSpPr>
          <p:cNvPr id="8" name="TextBox 7"/>
          <p:cNvSpPr txBox="1"/>
          <p:nvPr/>
        </p:nvSpPr>
        <p:spPr>
          <a:xfrm>
            <a:off x="3703320" y="1046888"/>
            <a:ext cx="182880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4n + 6</a:t>
            </a:r>
            <a:r>
              <a:rPr lang="en-US" sz="2400" b="1" baseline="70000">
                <a:solidFill>
                  <a:srgbClr val="0000FF"/>
                </a:solidFill>
                <a:latin typeface="Arial" pitchFamily="34" charset="0"/>
                <a:cs typeface="Arial" pitchFamily="34" charset="0"/>
              </a:rPr>
              <a:t>2</a:t>
            </a:r>
          </a:p>
        </p:txBody>
      </p:sp>
      <p:sp>
        <p:nvSpPr>
          <p:cNvPr id="7" name="TextBox 6"/>
          <p:cNvSpPr txBox="1"/>
          <p:nvPr/>
        </p:nvSpPr>
        <p:spPr>
          <a:xfrm>
            <a:off x="5433060" y="3890581"/>
            <a:ext cx="1348740" cy="443291"/>
          </a:xfrm>
          <a:prstGeom prst="rect">
            <a:avLst/>
          </a:prstGeom>
          <a:noFill/>
        </p:spPr>
        <p:txBody>
          <a:bodyPr vert="horz" lIns="73243" tIns="36622" rIns="73243" bIns="36622" rtlCol="0">
            <a:spAutoFit/>
          </a:bodyPr>
          <a:lstStyle/>
          <a:p>
            <a:r>
              <a:rPr lang="en-US" sz="2400" dirty="0">
                <a:solidFill>
                  <a:srgbClr val="000000"/>
                </a:solidFill>
                <a:latin typeface="Arial" pitchFamily="34" charset="0"/>
                <a:cs typeface="Arial" pitchFamily="34" charset="0"/>
              </a:rPr>
              <a:t>48</a:t>
            </a:r>
          </a:p>
        </p:txBody>
      </p:sp>
    </p:spTree>
    <p:extLst>
      <p:ext uri="{BB962C8B-B14F-4D97-AF65-F5344CB8AC3E}">
        <p14:creationId xmlns:p14="http://schemas.microsoft.com/office/powerpoint/2010/main" xmlns="" val="28512434"/>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extBox 5"/>
          <p:cNvSpPr txBox="1"/>
          <p:nvPr/>
        </p:nvSpPr>
        <p:spPr>
          <a:xfrm>
            <a:off x="788670" y="4014458"/>
            <a:ext cx="2145182" cy="504846"/>
          </a:xfrm>
          <a:prstGeom prst="rect">
            <a:avLst/>
          </a:prstGeom>
          <a:noFill/>
        </p:spPr>
        <p:txBody>
          <a:bodyPr vert="horz" lIns="73243" tIns="36622" rIns="73243" bIns="36622" rtlCol="0">
            <a:spAutoFit/>
          </a:bodyPr>
          <a:lstStyle/>
          <a:p>
            <a:r>
              <a:rPr lang="en-US" sz="2800" b="1" i="1">
                <a:solidFill>
                  <a:srgbClr val="000000"/>
                </a:solidFill>
                <a:latin typeface="Arial" pitchFamily="34" charset="0"/>
                <a:cs typeface="Arial" pitchFamily="34" charset="0"/>
              </a:rPr>
              <a:t>118</a:t>
            </a:r>
          </a:p>
        </p:txBody>
      </p:sp>
      <p:sp>
        <p:nvSpPr>
          <p:cNvPr id="7" name="TextBox 6"/>
          <p:cNvSpPr txBox="1"/>
          <p:nvPr/>
        </p:nvSpPr>
        <p:spPr>
          <a:xfrm>
            <a:off x="217170" y="2932083"/>
            <a:ext cx="2168271" cy="504846"/>
          </a:xfrm>
          <a:prstGeom prst="rect">
            <a:avLst/>
          </a:prstGeom>
          <a:noFill/>
        </p:spPr>
        <p:txBody>
          <a:bodyPr vert="horz" lIns="73243" tIns="36622" rIns="73243" bIns="36622" rtlCol="0">
            <a:spAutoFit/>
          </a:bodyPr>
          <a:lstStyle/>
          <a:p>
            <a:r>
              <a:rPr lang="en-US" sz="2800" b="1" i="1">
                <a:solidFill>
                  <a:srgbClr val="000000"/>
                </a:solidFill>
                <a:latin typeface="Arial" pitchFamily="34" charset="0"/>
                <a:cs typeface="Arial" pitchFamily="34" charset="0"/>
              </a:rPr>
              <a:t>116</a:t>
            </a:r>
          </a:p>
        </p:txBody>
      </p:sp>
      <p:sp>
        <p:nvSpPr>
          <p:cNvPr id="2" name="TextBox 1"/>
          <p:cNvSpPr txBox="1"/>
          <p:nvPr/>
        </p:nvSpPr>
        <p:spPr>
          <a:xfrm>
            <a:off x="5440680" y="2382024"/>
            <a:ext cx="2145182" cy="504846"/>
          </a:xfrm>
          <a:prstGeom prst="rect">
            <a:avLst/>
          </a:prstGeom>
          <a:noFill/>
        </p:spPr>
        <p:txBody>
          <a:bodyPr vert="horz" lIns="73243" tIns="36622" rIns="73243" bIns="36622" rtlCol="0">
            <a:spAutoFit/>
          </a:bodyPr>
          <a:lstStyle/>
          <a:p>
            <a:r>
              <a:rPr lang="en-US" sz="2800" b="1" i="1">
                <a:solidFill>
                  <a:srgbClr val="000000"/>
                </a:solidFill>
                <a:latin typeface="Arial" pitchFamily="34" charset="0"/>
                <a:cs typeface="Arial" pitchFamily="34" charset="0"/>
              </a:rPr>
              <a:t>108</a:t>
            </a:r>
          </a:p>
        </p:txBody>
      </p:sp>
      <p:sp>
        <p:nvSpPr>
          <p:cNvPr id="3" name="TextBox 2"/>
          <p:cNvSpPr txBox="1"/>
          <p:nvPr/>
        </p:nvSpPr>
        <p:spPr>
          <a:xfrm>
            <a:off x="6652260" y="3251472"/>
            <a:ext cx="2145182" cy="504846"/>
          </a:xfrm>
          <a:prstGeom prst="rect">
            <a:avLst/>
          </a:prstGeom>
          <a:noFill/>
        </p:spPr>
        <p:txBody>
          <a:bodyPr vert="horz" lIns="73243" tIns="36622" rIns="73243" bIns="36622" rtlCol="0">
            <a:spAutoFit/>
          </a:bodyPr>
          <a:lstStyle/>
          <a:p>
            <a:r>
              <a:rPr lang="en-US" sz="2800" b="1" i="1">
                <a:solidFill>
                  <a:srgbClr val="000000"/>
                </a:solidFill>
                <a:latin typeface="Arial" pitchFamily="34" charset="0"/>
                <a:cs typeface="Arial" pitchFamily="34" charset="0"/>
              </a:rPr>
              <a:t>114</a:t>
            </a:r>
          </a:p>
        </p:txBody>
      </p:sp>
      <p:sp>
        <p:nvSpPr>
          <p:cNvPr id="4" name="TextBox 3"/>
          <p:cNvSpPr txBox="1"/>
          <p:nvPr/>
        </p:nvSpPr>
        <p:spPr>
          <a:xfrm>
            <a:off x="5417820" y="4662109"/>
            <a:ext cx="2145182" cy="504846"/>
          </a:xfrm>
          <a:prstGeom prst="rect">
            <a:avLst/>
          </a:prstGeom>
          <a:noFill/>
        </p:spPr>
        <p:txBody>
          <a:bodyPr vert="horz" lIns="73243" tIns="36622" rIns="73243" bIns="36622" rtlCol="0">
            <a:spAutoFit/>
          </a:bodyPr>
          <a:lstStyle/>
          <a:p>
            <a:r>
              <a:rPr lang="en-US" sz="2800" b="1" i="1">
                <a:solidFill>
                  <a:srgbClr val="000000"/>
                </a:solidFill>
                <a:latin typeface="Arial" pitchFamily="34" charset="0"/>
                <a:cs typeface="Arial" pitchFamily="34" charset="0"/>
              </a:rPr>
              <a:t>130</a:t>
            </a:r>
          </a:p>
        </p:txBody>
      </p:sp>
      <p:sp>
        <p:nvSpPr>
          <p:cNvPr id="5" name="TextBox 4"/>
          <p:cNvSpPr txBox="1"/>
          <p:nvPr/>
        </p:nvSpPr>
        <p:spPr>
          <a:xfrm>
            <a:off x="2983230" y="4626621"/>
            <a:ext cx="2168271" cy="504846"/>
          </a:xfrm>
          <a:prstGeom prst="rect">
            <a:avLst/>
          </a:prstGeom>
          <a:noFill/>
        </p:spPr>
        <p:txBody>
          <a:bodyPr vert="horz" lIns="73243" tIns="36622" rIns="73243" bIns="36622" rtlCol="0">
            <a:spAutoFit/>
          </a:bodyPr>
          <a:lstStyle/>
          <a:p>
            <a:r>
              <a:rPr lang="en-US" sz="2800" b="1" i="1">
                <a:solidFill>
                  <a:srgbClr val="000000"/>
                </a:solidFill>
                <a:latin typeface="Arial" pitchFamily="34" charset="0"/>
                <a:cs typeface="Arial" pitchFamily="34" charset="0"/>
              </a:rPr>
              <a:t>128</a:t>
            </a:r>
          </a:p>
        </p:txBody>
      </p:sp>
      <p:sp>
        <p:nvSpPr>
          <p:cNvPr id="8" name="TextBox 7"/>
          <p:cNvSpPr txBox="1"/>
          <p:nvPr/>
        </p:nvSpPr>
        <p:spPr>
          <a:xfrm>
            <a:off x="1554480" y="2160225"/>
            <a:ext cx="2168271" cy="504846"/>
          </a:xfrm>
          <a:prstGeom prst="rect">
            <a:avLst/>
          </a:prstGeom>
          <a:noFill/>
        </p:spPr>
        <p:txBody>
          <a:bodyPr vert="horz" lIns="73243" tIns="36622" rIns="73243" bIns="36622" rtlCol="0">
            <a:spAutoFit/>
          </a:bodyPr>
          <a:lstStyle/>
          <a:p>
            <a:r>
              <a:rPr lang="en-US" sz="2800" b="1" i="1">
                <a:solidFill>
                  <a:srgbClr val="000000"/>
                </a:solidFill>
                <a:latin typeface="Arial" pitchFamily="34" charset="0"/>
                <a:cs typeface="Arial" pitchFamily="34" charset="0"/>
              </a:rPr>
              <a:t>106</a:t>
            </a:r>
          </a:p>
        </p:txBody>
      </p:sp>
      <p:sp>
        <p:nvSpPr>
          <p:cNvPr id="9" name="TextBox 8"/>
          <p:cNvSpPr txBox="1"/>
          <p:nvPr/>
        </p:nvSpPr>
        <p:spPr>
          <a:xfrm>
            <a:off x="1611630" y="317142"/>
            <a:ext cx="6998970" cy="812623"/>
          </a:xfrm>
          <a:prstGeom prst="rect">
            <a:avLst/>
          </a:prstGeom>
          <a:noFill/>
        </p:spPr>
        <p:txBody>
          <a:bodyPr vert="horz" wrap="square" lIns="73243" tIns="36622" rIns="73243" bIns="36622" rtlCol="0">
            <a:spAutoFit/>
          </a:bodyPr>
          <a:lstStyle/>
          <a:p>
            <a:r>
              <a:rPr lang="en-US" sz="2400" b="1" dirty="0" smtClean="0">
                <a:solidFill>
                  <a:srgbClr val="0000FF"/>
                </a:solidFill>
                <a:latin typeface="Arial" pitchFamily="34" charset="0"/>
                <a:cs typeface="Arial" pitchFamily="34" charset="0"/>
              </a:rPr>
              <a:t>Let x = 8, then use the magic looking glass                                              to reveal the correct value of the expression                         </a:t>
            </a:r>
            <a:endParaRPr lang="en-US" sz="2400" b="1" dirty="0">
              <a:solidFill>
                <a:srgbClr val="0000FF"/>
              </a:solidFill>
              <a:latin typeface="Arial" pitchFamily="34" charset="0"/>
              <a:cs typeface="Arial" pitchFamily="34" charset="0"/>
            </a:endParaRPr>
          </a:p>
        </p:txBody>
      </p:sp>
      <p:sp>
        <p:nvSpPr>
          <p:cNvPr id="10" name="TextBox 9"/>
          <p:cNvSpPr txBox="1"/>
          <p:nvPr/>
        </p:nvSpPr>
        <p:spPr>
          <a:xfrm>
            <a:off x="3463290" y="1233109"/>
            <a:ext cx="2034540" cy="443291"/>
          </a:xfrm>
          <a:prstGeom prst="rect">
            <a:avLst/>
          </a:prstGeom>
          <a:noFill/>
        </p:spPr>
        <p:txBody>
          <a:bodyPr vert="horz" lIns="73243" tIns="36622" rIns="73243" bIns="36622" rtlCol="0">
            <a:spAutoFit/>
          </a:bodyPr>
          <a:lstStyle/>
          <a:p>
            <a:r>
              <a:rPr lang="en-US" sz="2400" b="1" i="1" dirty="0">
                <a:solidFill>
                  <a:srgbClr val="0000FF"/>
                </a:solidFill>
                <a:latin typeface="Arial" pitchFamily="34" charset="0"/>
                <a:cs typeface="Arial" pitchFamily="34" charset="0"/>
              </a:rPr>
              <a:t>12x + 2</a:t>
            </a:r>
            <a:r>
              <a:rPr lang="en-US" sz="2400" b="1" i="1" baseline="70000" dirty="0">
                <a:solidFill>
                  <a:srgbClr val="0000FF"/>
                </a:solidFill>
                <a:latin typeface="Arial" pitchFamily="34" charset="0"/>
                <a:cs typeface="Arial" pitchFamily="34" charset="0"/>
              </a:rPr>
              <a:t>3</a:t>
            </a:r>
          </a:p>
        </p:txBody>
      </p:sp>
      <p:grpSp>
        <p:nvGrpSpPr>
          <p:cNvPr id="16" name="Group 15"/>
          <p:cNvGrpSpPr/>
          <p:nvPr/>
        </p:nvGrpSpPr>
        <p:grpSpPr>
          <a:xfrm>
            <a:off x="2440468" y="2646669"/>
            <a:ext cx="3564104" cy="1609723"/>
            <a:chOff x="3187700" y="3225800"/>
            <a:chExt cx="3960115" cy="2304289"/>
          </a:xfrm>
        </p:grpSpPr>
        <p:sp>
          <p:nvSpPr>
            <p:cNvPr id="11" name="Freeform 10"/>
            <p:cNvSpPr/>
            <p:nvPr/>
          </p:nvSpPr>
          <p:spPr>
            <a:xfrm>
              <a:off x="3187700" y="3225800"/>
              <a:ext cx="3960115" cy="2304289"/>
            </a:xfrm>
            <a:custGeom>
              <a:avLst/>
              <a:gdLst/>
              <a:ahLst/>
              <a:cxnLst/>
              <a:rect l="0" t="0" r="0" b="0"/>
              <a:pathLst>
                <a:path w="3960115" h="2304289">
                  <a:moveTo>
                    <a:pt x="1406779" y="56261"/>
                  </a:moveTo>
                  <a:lnTo>
                    <a:pt x="1439672" y="67818"/>
                  </a:lnTo>
                  <a:lnTo>
                    <a:pt x="1512062" y="89154"/>
                  </a:lnTo>
                  <a:lnTo>
                    <a:pt x="1593342" y="129159"/>
                  </a:lnTo>
                  <a:lnTo>
                    <a:pt x="1747012" y="219456"/>
                  </a:lnTo>
                  <a:lnTo>
                    <a:pt x="1888363" y="327152"/>
                  </a:lnTo>
                  <a:lnTo>
                    <a:pt x="1950212" y="390144"/>
                  </a:lnTo>
                  <a:lnTo>
                    <a:pt x="2008378" y="460248"/>
                  </a:lnTo>
                  <a:lnTo>
                    <a:pt x="2061464" y="538607"/>
                  </a:lnTo>
                  <a:lnTo>
                    <a:pt x="2102231" y="614680"/>
                  </a:lnTo>
                  <a:lnTo>
                    <a:pt x="2135505" y="679196"/>
                  </a:lnTo>
                  <a:lnTo>
                    <a:pt x="2171192" y="805561"/>
                  </a:lnTo>
                  <a:lnTo>
                    <a:pt x="2204466" y="984123"/>
                  </a:lnTo>
                  <a:lnTo>
                    <a:pt x="2215134" y="1051560"/>
                  </a:lnTo>
                  <a:lnTo>
                    <a:pt x="2234057" y="1125220"/>
                  </a:lnTo>
                  <a:lnTo>
                    <a:pt x="2262632" y="1189736"/>
                  </a:lnTo>
                  <a:lnTo>
                    <a:pt x="2305050" y="1246759"/>
                  </a:lnTo>
                  <a:lnTo>
                    <a:pt x="2349754" y="1310894"/>
                  </a:lnTo>
                  <a:lnTo>
                    <a:pt x="2438146" y="1391412"/>
                  </a:lnTo>
                  <a:lnTo>
                    <a:pt x="2500630" y="1434592"/>
                  </a:lnTo>
                  <a:lnTo>
                    <a:pt x="2583434" y="1476883"/>
                  </a:lnTo>
                  <a:lnTo>
                    <a:pt x="2699893" y="1522095"/>
                  </a:lnTo>
                  <a:lnTo>
                    <a:pt x="3063494" y="1601978"/>
                  </a:lnTo>
                  <a:lnTo>
                    <a:pt x="3255137" y="1636903"/>
                  </a:lnTo>
                  <a:lnTo>
                    <a:pt x="3363722" y="1641348"/>
                  </a:lnTo>
                  <a:lnTo>
                    <a:pt x="3452368" y="1629283"/>
                  </a:lnTo>
                  <a:lnTo>
                    <a:pt x="3501517" y="1617472"/>
                  </a:lnTo>
                  <a:lnTo>
                    <a:pt x="3559683" y="1609979"/>
                  </a:lnTo>
                  <a:lnTo>
                    <a:pt x="3625850" y="1609598"/>
                  </a:lnTo>
                  <a:lnTo>
                    <a:pt x="3680460" y="1619758"/>
                  </a:lnTo>
                  <a:lnTo>
                    <a:pt x="3736721" y="1636522"/>
                  </a:lnTo>
                  <a:lnTo>
                    <a:pt x="3787902" y="1663446"/>
                  </a:lnTo>
                  <a:lnTo>
                    <a:pt x="3836162" y="1699006"/>
                  </a:lnTo>
                  <a:lnTo>
                    <a:pt x="3877818" y="1741932"/>
                  </a:lnTo>
                  <a:lnTo>
                    <a:pt x="3911473" y="1786890"/>
                  </a:lnTo>
                  <a:lnTo>
                    <a:pt x="3935984" y="1832991"/>
                  </a:lnTo>
                  <a:lnTo>
                    <a:pt x="3949700" y="1875282"/>
                  </a:lnTo>
                  <a:lnTo>
                    <a:pt x="3957320" y="1916938"/>
                  </a:lnTo>
                  <a:lnTo>
                    <a:pt x="3960114" y="1968373"/>
                  </a:lnTo>
                  <a:lnTo>
                    <a:pt x="3957320" y="2018665"/>
                  </a:lnTo>
                  <a:lnTo>
                    <a:pt x="3943096" y="2066163"/>
                  </a:lnTo>
                  <a:lnTo>
                    <a:pt x="3926078" y="2106295"/>
                  </a:lnTo>
                  <a:lnTo>
                    <a:pt x="3907790" y="2135505"/>
                  </a:lnTo>
                  <a:lnTo>
                    <a:pt x="3891153" y="2163191"/>
                  </a:lnTo>
                  <a:lnTo>
                    <a:pt x="3869817" y="2185035"/>
                  </a:lnTo>
                  <a:lnTo>
                    <a:pt x="3848862" y="2205228"/>
                  </a:lnTo>
                  <a:lnTo>
                    <a:pt x="3825748" y="2225802"/>
                  </a:lnTo>
                  <a:lnTo>
                    <a:pt x="3805301" y="2236851"/>
                  </a:lnTo>
                  <a:lnTo>
                    <a:pt x="3763264" y="2263013"/>
                  </a:lnTo>
                  <a:lnTo>
                    <a:pt x="3710178" y="2283206"/>
                  </a:lnTo>
                  <a:lnTo>
                    <a:pt x="3663061" y="2296795"/>
                  </a:lnTo>
                  <a:lnTo>
                    <a:pt x="3622675" y="2302256"/>
                  </a:lnTo>
                  <a:lnTo>
                    <a:pt x="3570732" y="2304288"/>
                  </a:lnTo>
                  <a:lnTo>
                    <a:pt x="3510153" y="2297049"/>
                  </a:lnTo>
                  <a:lnTo>
                    <a:pt x="3458718" y="2286762"/>
                  </a:lnTo>
                  <a:lnTo>
                    <a:pt x="3403600" y="2260727"/>
                  </a:lnTo>
                  <a:lnTo>
                    <a:pt x="3348228" y="2228977"/>
                  </a:lnTo>
                  <a:lnTo>
                    <a:pt x="3287649" y="2171954"/>
                  </a:lnTo>
                  <a:lnTo>
                    <a:pt x="3236849" y="2093976"/>
                  </a:lnTo>
                  <a:lnTo>
                    <a:pt x="3202432" y="2032508"/>
                  </a:lnTo>
                  <a:lnTo>
                    <a:pt x="3185414" y="1995678"/>
                  </a:lnTo>
                  <a:lnTo>
                    <a:pt x="3142234" y="1970024"/>
                  </a:lnTo>
                  <a:lnTo>
                    <a:pt x="2935097" y="1860296"/>
                  </a:lnTo>
                  <a:lnTo>
                    <a:pt x="2657094" y="1731899"/>
                  </a:lnTo>
                  <a:lnTo>
                    <a:pt x="2520442" y="1670939"/>
                  </a:lnTo>
                  <a:lnTo>
                    <a:pt x="2374011" y="1619504"/>
                  </a:lnTo>
                  <a:lnTo>
                    <a:pt x="2219071" y="1611503"/>
                  </a:lnTo>
                  <a:lnTo>
                    <a:pt x="2145792" y="1622679"/>
                  </a:lnTo>
                  <a:lnTo>
                    <a:pt x="2114550" y="1625727"/>
                  </a:lnTo>
                  <a:lnTo>
                    <a:pt x="2044446" y="1646047"/>
                  </a:lnTo>
                  <a:lnTo>
                    <a:pt x="1987804" y="1659382"/>
                  </a:lnTo>
                  <a:lnTo>
                    <a:pt x="1903730" y="1705864"/>
                  </a:lnTo>
                  <a:lnTo>
                    <a:pt x="1774317" y="1796542"/>
                  </a:lnTo>
                  <a:lnTo>
                    <a:pt x="1620647" y="1880870"/>
                  </a:lnTo>
                  <a:lnTo>
                    <a:pt x="1532255" y="1929511"/>
                  </a:lnTo>
                  <a:lnTo>
                    <a:pt x="1330325" y="1982216"/>
                  </a:lnTo>
                  <a:lnTo>
                    <a:pt x="1127506" y="2000504"/>
                  </a:lnTo>
                  <a:lnTo>
                    <a:pt x="973836" y="1981835"/>
                  </a:lnTo>
                  <a:lnTo>
                    <a:pt x="852678" y="1965579"/>
                  </a:lnTo>
                  <a:lnTo>
                    <a:pt x="651510" y="1912112"/>
                  </a:lnTo>
                  <a:lnTo>
                    <a:pt x="522097" y="1837182"/>
                  </a:lnTo>
                  <a:lnTo>
                    <a:pt x="415036" y="1769110"/>
                  </a:lnTo>
                  <a:lnTo>
                    <a:pt x="322707" y="1701800"/>
                  </a:lnTo>
                  <a:lnTo>
                    <a:pt x="240792" y="1612646"/>
                  </a:lnTo>
                  <a:lnTo>
                    <a:pt x="154432" y="1493139"/>
                  </a:lnTo>
                  <a:lnTo>
                    <a:pt x="60960" y="1331595"/>
                  </a:lnTo>
                  <a:lnTo>
                    <a:pt x="20701" y="1173099"/>
                  </a:lnTo>
                  <a:lnTo>
                    <a:pt x="0" y="994156"/>
                  </a:lnTo>
                  <a:lnTo>
                    <a:pt x="14224" y="864616"/>
                  </a:lnTo>
                  <a:lnTo>
                    <a:pt x="37211" y="708533"/>
                  </a:lnTo>
                  <a:lnTo>
                    <a:pt x="109728" y="549021"/>
                  </a:lnTo>
                  <a:lnTo>
                    <a:pt x="209550" y="377444"/>
                  </a:lnTo>
                  <a:lnTo>
                    <a:pt x="331089" y="242824"/>
                  </a:lnTo>
                  <a:lnTo>
                    <a:pt x="450723" y="168656"/>
                  </a:lnTo>
                  <a:lnTo>
                    <a:pt x="564388" y="104521"/>
                  </a:lnTo>
                  <a:lnTo>
                    <a:pt x="672084" y="58293"/>
                  </a:lnTo>
                  <a:lnTo>
                    <a:pt x="779145" y="25400"/>
                  </a:lnTo>
                  <a:lnTo>
                    <a:pt x="884047" y="7493"/>
                  </a:lnTo>
                  <a:lnTo>
                    <a:pt x="994537" y="0"/>
                  </a:lnTo>
                  <a:lnTo>
                    <a:pt x="1110488" y="6731"/>
                  </a:lnTo>
                  <a:lnTo>
                    <a:pt x="1235710" y="22606"/>
                  </a:lnTo>
                  <a:close/>
                </a:path>
              </a:pathLst>
            </a:custGeom>
            <a:solidFill>
              <a:srgbClr val="D500D5"/>
            </a:solidFill>
            <a:ln w="0" cap="flat" cmpd="sng" algn="ctr">
              <a:solidFill>
                <a:srgbClr val="D500D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2" name="Freeform 11"/>
            <p:cNvSpPr/>
            <p:nvPr/>
          </p:nvSpPr>
          <p:spPr>
            <a:xfrm>
              <a:off x="3373501" y="3411601"/>
              <a:ext cx="1817371" cy="1641222"/>
            </a:xfrm>
            <a:custGeom>
              <a:avLst/>
              <a:gdLst/>
              <a:ahLst/>
              <a:cxnLst/>
              <a:rect l="0" t="0" r="0" b="0"/>
              <a:pathLst>
                <a:path w="1817371" h="1641222">
                  <a:moveTo>
                    <a:pt x="1051433" y="14224"/>
                  </a:moveTo>
                  <a:lnTo>
                    <a:pt x="1252982" y="62484"/>
                  </a:lnTo>
                  <a:lnTo>
                    <a:pt x="1470533" y="190500"/>
                  </a:lnTo>
                  <a:lnTo>
                    <a:pt x="1605915" y="307340"/>
                  </a:lnTo>
                  <a:lnTo>
                    <a:pt x="1669669" y="399923"/>
                  </a:lnTo>
                  <a:lnTo>
                    <a:pt x="1710817" y="462915"/>
                  </a:lnTo>
                  <a:lnTo>
                    <a:pt x="1739392" y="539496"/>
                  </a:lnTo>
                  <a:lnTo>
                    <a:pt x="1769110" y="615442"/>
                  </a:lnTo>
                  <a:lnTo>
                    <a:pt x="1795272" y="716407"/>
                  </a:lnTo>
                  <a:lnTo>
                    <a:pt x="1810766" y="821690"/>
                  </a:lnTo>
                  <a:lnTo>
                    <a:pt x="1817370" y="918718"/>
                  </a:lnTo>
                  <a:lnTo>
                    <a:pt x="1816608" y="986917"/>
                  </a:lnTo>
                  <a:lnTo>
                    <a:pt x="1802003" y="1034415"/>
                  </a:lnTo>
                  <a:lnTo>
                    <a:pt x="1783842" y="1101471"/>
                  </a:lnTo>
                  <a:lnTo>
                    <a:pt x="1760474" y="1174623"/>
                  </a:lnTo>
                  <a:lnTo>
                    <a:pt x="1721993" y="1241933"/>
                  </a:lnTo>
                  <a:lnTo>
                    <a:pt x="1704594" y="1272159"/>
                  </a:lnTo>
                  <a:lnTo>
                    <a:pt x="1671701" y="1320419"/>
                  </a:lnTo>
                  <a:lnTo>
                    <a:pt x="1626235" y="1369822"/>
                  </a:lnTo>
                  <a:lnTo>
                    <a:pt x="1586865" y="1405128"/>
                  </a:lnTo>
                  <a:lnTo>
                    <a:pt x="1522730" y="1449070"/>
                  </a:lnTo>
                  <a:lnTo>
                    <a:pt x="1397635" y="1520317"/>
                  </a:lnTo>
                  <a:lnTo>
                    <a:pt x="1251839" y="1592072"/>
                  </a:lnTo>
                  <a:lnTo>
                    <a:pt x="1101725" y="1628013"/>
                  </a:lnTo>
                  <a:lnTo>
                    <a:pt x="1005078" y="1641221"/>
                  </a:lnTo>
                  <a:lnTo>
                    <a:pt x="799211" y="1624203"/>
                  </a:lnTo>
                  <a:lnTo>
                    <a:pt x="653034" y="1601089"/>
                  </a:lnTo>
                  <a:lnTo>
                    <a:pt x="521970" y="1544193"/>
                  </a:lnTo>
                  <a:lnTo>
                    <a:pt x="386842" y="1474851"/>
                  </a:lnTo>
                  <a:lnTo>
                    <a:pt x="259080" y="1386078"/>
                  </a:lnTo>
                  <a:lnTo>
                    <a:pt x="149987" y="1260602"/>
                  </a:lnTo>
                  <a:lnTo>
                    <a:pt x="42799" y="1094994"/>
                  </a:lnTo>
                  <a:lnTo>
                    <a:pt x="6223" y="954405"/>
                  </a:lnTo>
                  <a:lnTo>
                    <a:pt x="0" y="822198"/>
                  </a:lnTo>
                  <a:lnTo>
                    <a:pt x="3937" y="704215"/>
                  </a:lnTo>
                  <a:lnTo>
                    <a:pt x="31242" y="575437"/>
                  </a:lnTo>
                  <a:lnTo>
                    <a:pt x="95504" y="423799"/>
                  </a:lnTo>
                  <a:lnTo>
                    <a:pt x="154432" y="334264"/>
                  </a:lnTo>
                  <a:lnTo>
                    <a:pt x="213487" y="264922"/>
                  </a:lnTo>
                  <a:lnTo>
                    <a:pt x="340995" y="157607"/>
                  </a:lnTo>
                  <a:lnTo>
                    <a:pt x="472440" y="74422"/>
                  </a:lnTo>
                  <a:lnTo>
                    <a:pt x="637159" y="22987"/>
                  </a:lnTo>
                  <a:lnTo>
                    <a:pt x="839216" y="0"/>
                  </a:lnTo>
                  <a:close/>
                </a:path>
              </a:pathLst>
            </a:custGeom>
            <a:solidFill>
              <a:srgbClr val="B7FFFF"/>
            </a:solidFill>
            <a:ln w="0" cap="flat" cmpd="sng" algn="ctr">
              <a:solidFill>
                <a:srgbClr val="B7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 name="Oval 12"/>
            <p:cNvSpPr/>
            <p:nvPr/>
          </p:nvSpPr>
          <p:spPr>
            <a:xfrm>
              <a:off x="6602476" y="4995291"/>
              <a:ext cx="384048" cy="380238"/>
            </a:xfrm>
            <a:prstGeom prst="ellipse">
              <a:avLst/>
            </a:prstGeom>
            <a:solidFill>
              <a:srgbClr val="9B009B"/>
            </a:solidFill>
            <a:ln w="0" cap="flat" cmpd="sng" algn="ctr">
              <a:solidFill>
                <a:srgbClr val="9B009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 name="Freeform 13"/>
            <p:cNvSpPr/>
            <p:nvPr/>
          </p:nvSpPr>
          <p:spPr>
            <a:xfrm>
              <a:off x="3616579" y="3866261"/>
              <a:ext cx="573152" cy="307341"/>
            </a:xfrm>
            <a:custGeom>
              <a:avLst/>
              <a:gdLst/>
              <a:ahLst/>
              <a:cxnLst/>
              <a:rect l="0" t="0" r="0" b="0"/>
              <a:pathLst>
                <a:path w="573152" h="307341">
                  <a:moveTo>
                    <a:pt x="0" y="307340"/>
                  </a:moveTo>
                  <a:lnTo>
                    <a:pt x="500253" y="16256"/>
                  </a:lnTo>
                  <a:lnTo>
                    <a:pt x="573151" y="0"/>
                  </a:lnTo>
                  <a:lnTo>
                    <a:pt x="56769" y="299339"/>
                  </a:lnTo>
                  <a:close/>
                </a:path>
              </a:pathLst>
            </a:custGeom>
            <a:solidFill>
              <a:srgbClr val="008080"/>
            </a:solidFill>
            <a:ln w="0" cap="flat" cmpd="sng" algn="ctr">
              <a:solidFill>
                <a:srgbClr val="00808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5" name="Freeform 14"/>
            <p:cNvSpPr/>
            <p:nvPr/>
          </p:nvSpPr>
          <p:spPr>
            <a:xfrm>
              <a:off x="3592957" y="3752977"/>
              <a:ext cx="992760" cy="541783"/>
            </a:xfrm>
            <a:custGeom>
              <a:avLst/>
              <a:gdLst/>
              <a:ahLst/>
              <a:cxnLst/>
              <a:rect l="0" t="0" r="0" b="0"/>
              <a:pathLst>
                <a:path w="992760" h="541783">
                  <a:moveTo>
                    <a:pt x="0" y="541782"/>
                  </a:moveTo>
                  <a:lnTo>
                    <a:pt x="894588" y="28575"/>
                  </a:lnTo>
                  <a:lnTo>
                    <a:pt x="992759" y="0"/>
                  </a:lnTo>
                  <a:lnTo>
                    <a:pt x="85471" y="519684"/>
                  </a:lnTo>
                  <a:close/>
                </a:path>
              </a:pathLst>
            </a:custGeom>
            <a:solidFill>
              <a:srgbClr val="008080"/>
            </a:solidFill>
            <a:ln w="0" cap="flat" cmpd="sng" algn="ctr">
              <a:solidFill>
                <a:srgbClr val="00808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sp>
        <p:nvSpPr>
          <p:cNvPr id="17" name="TextBox 16"/>
          <p:cNvSpPr txBox="1"/>
          <p:nvPr/>
        </p:nvSpPr>
        <p:spPr>
          <a:xfrm>
            <a:off x="3543300" y="1858580"/>
            <a:ext cx="2145182" cy="504846"/>
          </a:xfrm>
          <a:prstGeom prst="rect">
            <a:avLst/>
          </a:prstGeom>
          <a:noFill/>
        </p:spPr>
        <p:txBody>
          <a:bodyPr vert="horz" lIns="73243" tIns="36622" rIns="73243" bIns="36622" rtlCol="0">
            <a:spAutoFit/>
          </a:bodyPr>
          <a:lstStyle/>
          <a:p>
            <a:r>
              <a:rPr lang="en-US" sz="2800" b="1" i="1" dirty="0">
                <a:solidFill>
                  <a:srgbClr val="000000"/>
                </a:solidFill>
                <a:latin typeface="Arial" pitchFamily="34" charset="0"/>
                <a:cs typeface="Arial" pitchFamily="34" charset="0"/>
              </a:rPr>
              <a:t>104</a:t>
            </a:r>
          </a:p>
        </p:txBody>
      </p:sp>
    </p:spTree>
    <p:extLst>
      <p:ext uri="{BB962C8B-B14F-4D97-AF65-F5344CB8AC3E}">
        <p14:creationId xmlns:p14="http://schemas.microsoft.com/office/powerpoint/2010/main" xmlns="" val="1642549702"/>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71500" y="3952355"/>
            <a:ext cx="2145182" cy="504846"/>
          </a:xfrm>
          <a:prstGeom prst="rect">
            <a:avLst/>
          </a:prstGeom>
          <a:noFill/>
        </p:spPr>
        <p:txBody>
          <a:bodyPr vert="horz" lIns="73243" tIns="36622" rIns="73243" bIns="36622" rtlCol="0">
            <a:spAutoFit/>
          </a:bodyPr>
          <a:lstStyle/>
          <a:p>
            <a:r>
              <a:rPr lang="en-US" sz="2800" b="1" i="1">
                <a:solidFill>
                  <a:srgbClr val="000000"/>
                </a:solidFill>
                <a:latin typeface="Arial" pitchFamily="34" charset="0"/>
                <a:cs typeface="Arial" pitchFamily="34" charset="0"/>
              </a:rPr>
              <a:t>118</a:t>
            </a:r>
          </a:p>
        </p:txBody>
      </p:sp>
      <p:sp>
        <p:nvSpPr>
          <p:cNvPr id="3" name="TextBox 2"/>
          <p:cNvSpPr txBox="1"/>
          <p:nvPr/>
        </p:nvSpPr>
        <p:spPr>
          <a:xfrm>
            <a:off x="2708910" y="4626622"/>
            <a:ext cx="2168271" cy="504846"/>
          </a:xfrm>
          <a:prstGeom prst="rect">
            <a:avLst/>
          </a:prstGeom>
          <a:noFill/>
        </p:spPr>
        <p:txBody>
          <a:bodyPr vert="horz" lIns="73243" tIns="36622" rIns="73243" bIns="36622" rtlCol="0">
            <a:spAutoFit/>
          </a:bodyPr>
          <a:lstStyle/>
          <a:p>
            <a:r>
              <a:rPr lang="en-US" sz="2800" b="1" i="1">
                <a:solidFill>
                  <a:srgbClr val="000000"/>
                </a:solidFill>
                <a:latin typeface="Arial" pitchFamily="34" charset="0"/>
                <a:cs typeface="Arial" pitchFamily="34" charset="0"/>
              </a:rPr>
              <a:t>128</a:t>
            </a:r>
          </a:p>
        </p:txBody>
      </p:sp>
      <p:sp>
        <p:nvSpPr>
          <p:cNvPr id="4" name="TextBox 3"/>
          <p:cNvSpPr txBox="1"/>
          <p:nvPr/>
        </p:nvSpPr>
        <p:spPr>
          <a:xfrm>
            <a:off x="6012180" y="4662109"/>
            <a:ext cx="2145182" cy="504846"/>
          </a:xfrm>
          <a:prstGeom prst="rect">
            <a:avLst/>
          </a:prstGeom>
          <a:noFill/>
        </p:spPr>
        <p:txBody>
          <a:bodyPr vert="horz" lIns="73243" tIns="36622" rIns="73243" bIns="36622" rtlCol="0">
            <a:spAutoFit/>
          </a:bodyPr>
          <a:lstStyle/>
          <a:p>
            <a:r>
              <a:rPr lang="en-US" sz="2800" b="1" i="1">
                <a:solidFill>
                  <a:srgbClr val="000000"/>
                </a:solidFill>
                <a:latin typeface="Arial" pitchFamily="34" charset="0"/>
                <a:cs typeface="Arial" pitchFamily="34" charset="0"/>
              </a:rPr>
              <a:t>130</a:t>
            </a:r>
          </a:p>
        </p:txBody>
      </p:sp>
      <p:sp>
        <p:nvSpPr>
          <p:cNvPr id="5" name="TextBox 4"/>
          <p:cNvSpPr txBox="1"/>
          <p:nvPr/>
        </p:nvSpPr>
        <p:spPr>
          <a:xfrm>
            <a:off x="6572250" y="3153882"/>
            <a:ext cx="2145182" cy="504846"/>
          </a:xfrm>
          <a:prstGeom prst="rect">
            <a:avLst/>
          </a:prstGeom>
          <a:noFill/>
        </p:spPr>
        <p:txBody>
          <a:bodyPr vert="horz" lIns="73243" tIns="36622" rIns="73243" bIns="36622" rtlCol="0">
            <a:spAutoFit/>
          </a:bodyPr>
          <a:lstStyle/>
          <a:p>
            <a:r>
              <a:rPr lang="en-US" sz="2800" b="1" i="1">
                <a:solidFill>
                  <a:srgbClr val="000000"/>
                </a:solidFill>
                <a:latin typeface="Arial" pitchFamily="34" charset="0"/>
                <a:cs typeface="Arial" pitchFamily="34" charset="0"/>
              </a:rPr>
              <a:t>114</a:t>
            </a:r>
          </a:p>
        </p:txBody>
      </p:sp>
      <p:sp>
        <p:nvSpPr>
          <p:cNvPr id="6" name="TextBox 5"/>
          <p:cNvSpPr txBox="1"/>
          <p:nvPr/>
        </p:nvSpPr>
        <p:spPr>
          <a:xfrm>
            <a:off x="5429250" y="2257817"/>
            <a:ext cx="1729359" cy="504846"/>
          </a:xfrm>
          <a:prstGeom prst="rect">
            <a:avLst/>
          </a:prstGeom>
          <a:noFill/>
        </p:spPr>
        <p:txBody>
          <a:bodyPr vert="horz" lIns="73243" tIns="36622" rIns="73243" bIns="36622" rtlCol="0">
            <a:spAutoFit/>
          </a:bodyPr>
          <a:lstStyle/>
          <a:p>
            <a:r>
              <a:rPr lang="en-US" sz="2800" b="1" i="1">
                <a:solidFill>
                  <a:srgbClr val="000000"/>
                </a:solidFill>
                <a:latin typeface="Arial" pitchFamily="34" charset="0"/>
                <a:cs typeface="Arial" pitchFamily="34" charset="0"/>
              </a:rPr>
              <a:t>20</a:t>
            </a:r>
          </a:p>
        </p:txBody>
      </p:sp>
      <p:sp>
        <p:nvSpPr>
          <p:cNvPr id="7" name="TextBox 6"/>
          <p:cNvSpPr txBox="1"/>
          <p:nvPr/>
        </p:nvSpPr>
        <p:spPr>
          <a:xfrm>
            <a:off x="3303270" y="2151354"/>
            <a:ext cx="2163699" cy="504846"/>
          </a:xfrm>
          <a:prstGeom prst="rect">
            <a:avLst/>
          </a:prstGeom>
          <a:noFill/>
        </p:spPr>
        <p:txBody>
          <a:bodyPr vert="horz" lIns="73243" tIns="36622" rIns="73243" bIns="36622" rtlCol="0">
            <a:spAutoFit/>
          </a:bodyPr>
          <a:lstStyle/>
          <a:p>
            <a:r>
              <a:rPr lang="en-US" sz="2800" b="1" i="1">
                <a:solidFill>
                  <a:srgbClr val="000000"/>
                </a:solidFill>
                <a:latin typeface="Arial" pitchFamily="34" charset="0"/>
                <a:cs typeface="Arial" pitchFamily="34" charset="0"/>
              </a:rPr>
              <a:t>800</a:t>
            </a:r>
          </a:p>
        </p:txBody>
      </p:sp>
      <p:sp>
        <p:nvSpPr>
          <p:cNvPr id="8" name="TextBox 7"/>
          <p:cNvSpPr txBox="1"/>
          <p:nvPr/>
        </p:nvSpPr>
        <p:spPr>
          <a:xfrm>
            <a:off x="1005840" y="2071506"/>
            <a:ext cx="1935099" cy="504846"/>
          </a:xfrm>
          <a:prstGeom prst="rect">
            <a:avLst/>
          </a:prstGeom>
          <a:noFill/>
        </p:spPr>
        <p:txBody>
          <a:bodyPr vert="horz" lIns="73243" tIns="36622" rIns="73243" bIns="36622" rtlCol="0">
            <a:spAutoFit/>
          </a:bodyPr>
          <a:lstStyle/>
          <a:p>
            <a:r>
              <a:rPr lang="en-US" sz="2800" b="1" i="1">
                <a:solidFill>
                  <a:srgbClr val="000000"/>
                </a:solidFill>
                <a:latin typeface="Arial" pitchFamily="34" charset="0"/>
                <a:cs typeface="Arial" pitchFamily="34" charset="0"/>
              </a:rPr>
              <a:t> 72</a:t>
            </a:r>
          </a:p>
        </p:txBody>
      </p:sp>
      <p:sp>
        <p:nvSpPr>
          <p:cNvPr id="9" name="TextBox 8"/>
          <p:cNvSpPr txBox="1"/>
          <p:nvPr/>
        </p:nvSpPr>
        <p:spPr>
          <a:xfrm>
            <a:off x="3554730" y="1300142"/>
            <a:ext cx="2103120" cy="443291"/>
          </a:xfrm>
          <a:prstGeom prst="rect">
            <a:avLst/>
          </a:prstGeom>
          <a:noFill/>
        </p:spPr>
        <p:txBody>
          <a:bodyPr vert="horz" lIns="73243" tIns="36622" rIns="73243" bIns="36622" rtlCol="0">
            <a:spAutoFit/>
          </a:bodyPr>
          <a:lstStyle/>
          <a:p>
            <a:r>
              <a:rPr lang="en-US" sz="2400" b="1" i="1">
                <a:solidFill>
                  <a:srgbClr val="0000FF"/>
                </a:solidFill>
                <a:latin typeface="Arial" pitchFamily="34" charset="0"/>
                <a:cs typeface="Arial" pitchFamily="34" charset="0"/>
              </a:rPr>
              <a:t>4x + 2x</a:t>
            </a:r>
            <a:r>
              <a:rPr lang="en-US" sz="2400" b="1" i="1" baseline="70000">
                <a:solidFill>
                  <a:srgbClr val="0000FF"/>
                </a:solidFill>
                <a:latin typeface="Arial" pitchFamily="34" charset="0"/>
                <a:cs typeface="Arial" pitchFamily="34" charset="0"/>
              </a:rPr>
              <a:t>3</a:t>
            </a:r>
            <a:r>
              <a:rPr lang="en-US" sz="2400" b="1" i="1" baseline="-25000">
                <a:solidFill>
                  <a:srgbClr val="0000FF"/>
                </a:solidFill>
                <a:latin typeface="Arial" pitchFamily="34" charset="0"/>
                <a:cs typeface="Arial" pitchFamily="34" charset="0"/>
              </a:rPr>
              <a:t> </a:t>
            </a:r>
          </a:p>
        </p:txBody>
      </p:sp>
      <p:grpSp>
        <p:nvGrpSpPr>
          <p:cNvPr id="15" name="Group 14"/>
          <p:cNvGrpSpPr/>
          <p:nvPr/>
        </p:nvGrpSpPr>
        <p:grpSpPr>
          <a:xfrm>
            <a:off x="2273436" y="2733677"/>
            <a:ext cx="3564104" cy="1609723"/>
            <a:chOff x="2946400" y="3365500"/>
            <a:chExt cx="3960115" cy="2304289"/>
          </a:xfrm>
        </p:grpSpPr>
        <p:sp>
          <p:nvSpPr>
            <p:cNvPr id="10" name="Freeform 9"/>
            <p:cNvSpPr/>
            <p:nvPr/>
          </p:nvSpPr>
          <p:spPr>
            <a:xfrm>
              <a:off x="2946400" y="3365500"/>
              <a:ext cx="3960115" cy="2304289"/>
            </a:xfrm>
            <a:custGeom>
              <a:avLst/>
              <a:gdLst/>
              <a:ahLst/>
              <a:cxnLst/>
              <a:rect l="0" t="0" r="0" b="0"/>
              <a:pathLst>
                <a:path w="3960115" h="2304289">
                  <a:moveTo>
                    <a:pt x="1406779" y="56261"/>
                  </a:moveTo>
                  <a:lnTo>
                    <a:pt x="1439672" y="67818"/>
                  </a:lnTo>
                  <a:lnTo>
                    <a:pt x="1512062" y="89154"/>
                  </a:lnTo>
                  <a:lnTo>
                    <a:pt x="1593342" y="129159"/>
                  </a:lnTo>
                  <a:lnTo>
                    <a:pt x="1747012" y="219456"/>
                  </a:lnTo>
                  <a:lnTo>
                    <a:pt x="1888363" y="327152"/>
                  </a:lnTo>
                  <a:lnTo>
                    <a:pt x="1950212" y="390144"/>
                  </a:lnTo>
                  <a:lnTo>
                    <a:pt x="2008378" y="460248"/>
                  </a:lnTo>
                  <a:lnTo>
                    <a:pt x="2061464" y="538607"/>
                  </a:lnTo>
                  <a:lnTo>
                    <a:pt x="2102231" y="614680"/>
                  </a:lnTo>
                  <a:lnTo>
                    <a:pt x="2135505" y="679196"/>
                  </a:lnTo>
                  <a:lnTo>
                    <a:pt x="2171192" y="805561"/>
                  </a:lnTo>
                  <a:lnTo>
                    <a:pt x="2204466" y="984123"/>
                  </a:lnTo>
                  <a:lnTo>
                    <a:pt x="2215134" y="1051560"/>
                  </a:lnTo>
                  <a:lnTo>
                    <a:pt x="2234057" y="1125220"/>
                  </a:lnTo>
                  <a:lnTo>
                    <a:pt x="2262632" y="1189736"/>
                  </a:lnTo>
                  <a:lnTo>
                    <a:pt x="2305050" y="1246759"/>
                  </a:lnTo>
                  <a:lnTo>
                    <a:pt x="2349754" y="1310894"/>
                  </a:lnTo>
                  <a:lnTo>
                    <a:pt x="2438146" y="1391412"/>
                  </a:lnTo>
                  <a:lnTo>
                    <a:pt x="2500630" y="1434592"/>
                  </a:lnTo>
                  <a:lnTo>
                    <a:pt x="2583434" y="1476883"/>
                  </a:lnTo>
                  <a:lnTo>
                    <a:pt x="2699893" y="1522095"/>
                  </a:lnTo>
                  <a:lnTo>
                    <a:pt x="3063494" y="1601978"/>
                  </a:lnTo>
                  <a:lnTo>
                    <a:pt x="3255137" y="1636903"/>
                  </a:lnTo>
                  <a:lnTo>
                    <a:pt x="3363722" y="1641348"/>
                  </a:lnTo>
                  <a:lnTo>
                    <a:pt x="3452368" y="1629283"/>
                  </a:lnTo>
                  <a:lnTo>
                    <a:pt x="3501517" y="1617472"/>
                  </a:lnTo>
                  <a:lnTo>
                    <a:pt x="3559683" y="1609979"/>
                  </a:lnTo>
                  <a:lnTo>
                    <a:pt x="3625850" y="1609598"/>
                  </a:lnTo>
                  <a:lnTo>
                    <a:pt x="3680460" y="1619758"/>
                  </a:lnTo>
                  <a:lnTo>
                    <a:pt x="3736721" y="1636522"/>
                  </a:lnTo>
                  <a:lnTo>
                    <a:pt x="3787902" y="1663446"/>
                  </a:lnTo>
                  <a:lnTo>
                    <a:pt x="3836162" y="1699006"/>
                  </a:lnTo>
                  <a:lnTo>
                    <a:pt x="3877818" y="1741932"/>
                  </a:lnTo>
                  <a:lnTo>
                    <a:pt x="3911473" y="1786890"/>
                  </a:lnTo>
                  <a:lnTo>
                    <a:pt x="3935984" y="1832991"/>
                  </a:lnTo>
                  <a:lnTo>
                    <a:pt x="3949700" y="1875282"/>
                  </a:lnTo>
                  <a:lnTo>
                    <a:pt x="3957320" y="1916938"/>
                  </a:lnTo>
                  <a:lnTo>
                    <a:pt x="3960114" y="1968373"/>
                  </a:lnTo>
                  <a:lnTo>
                    <a:pt x="3957320" y="2018665"/>
                  </a:lnTo>
                  <a:lnTo>
                    <a:pt x="3943096" y="2066163"/>
                  </a:lnTo>
                  <a:lnTo>
                    <a:pt x="3926078" y="2106295"/>
                  </a:lnTo>
                  <a:lnTo>
                    <a:pt x="3907790" y="2135505"/>
                  </a:lnTo>
                  <a:lnTo>
                    <a:pt x="3891153" y="2163191"/>
                  </a:lnTo>
                  <a:lnTo>
                    <a:pt x="3869817" y="2185035"/>
                  </a:lnTo>
                  <a:lnTo>
                    <a:pt x="3848862" y="2205228"/>
                  </a:lnTo>
                  <a:lnTo>
                    <a:pt x="3825748" y="2225802"/>
                  </a:lnTo>
                  <a:lnTo>
                    <a:pt x="3805301" y="2236851"/>
                  </a:lnTo>
                  <a:lnTo>
                    <a:pt x="3763264" y="2263013"/>
                  </a:lnTo>
                  <a:lnTo>
                    <a:pt x="3710178" y="2283206"/>
                  </a:lnTo>
                  <a:lnTo>
                    <a:pt x="3663061" y="2296795"/>
                  </a:lnTo>
                  <a:lnTo>
                    <a:pt x="3622675" y="2302256"/>
                  </a:lnTo>
                  <a:lnTo>
                    <a:pt x="3570732" y="2304288"/>
                  </a:lnTo>
                  <a:lnTo>
                    <a:pt x="3510153" y="2297049"/>
                  </a:lnTo>
                  <a:lnTo>
                    <a:pt x="3458718" y="2286762"/>
                  </a:lnTo>
                  <a:lnTo>
                    <a:pt x="3403600" y="2260727"/>
                  </a:lnTo>
                  <a:lnTo>
                    <a:pt x="3348228" y="2228977"/>
                  </a:lnTo>
                  <a:lnTo>
                    <a:pt x="3287649" y="2171954"/>
                  </a:lnTo>
                  <a:lnTo>
                    <a:pt x="3236849" y="2093976"/>
                  </a:lnTo>
                  <a:lnTo>
                    <a:pt x="3202432" y="2032508"/>
                  </a:lnTo>
                  <a:lnTo>
                    <a:pt x="3185414" y="1995678"/>
                  </a:lnTo>
                  <a:lnTo>
                    <a:pt x="3142234" y="1970024"/>
                  </a:lnTo>
                  <a:lnTo>
                    <a:pt x="2935097" y="1860296"/>
                  </a:lnTo>
                  <a:lnTo>
                    <a:pt x="2657094" y="1731899"/>
                  </a:lnTo>
                  <a:lnTo>
                    <a:pt x="2520442" y="1670939"/>
                  </a:lnTo>
                  <a:lnTo>
                    <a:pt x="2374011" y="1619504"/>
                  </a:lnTo>
                  <a:lnTo>
                    <a:pt x="2219071" y="1611503"/>
                  </a:lnTo>
                  <a:lnTo>
                    <a:pt x="2145792" y="1622679"/>
                  </a:lnTo>
                  <a:lnTo>
                    <a:pt x="2114550" y="1625727"/>
                  </a:lnTo>
                  <a:lnTo>
                    <a:pt x="2044446" y="1646047"/>
                  </a:lnTo>
                  <a:lnTo>
                    <a:pt x="1987804" y="1659382"/>
                  </a:lnTo>
                  <a:lnTo>
                    <a:pt x="1903730" y="1705864"/>
                  </a:lnTo>
                  <a:lnTo>
                    <a:pt x="1774317" y="1796542"/>
                  </a:lnTo>
                  <a:lnTo>
                    <a:pt x="1620647" y="1880870"/>
                  </a:lnTo>
                  <a:lnTo>
                    <a:pt x="1532255" y="1929511"/>
                  </a:lnTo>
                  <a:lnTo>
                    <a:pt x="1330325" y="1982216"/>
                  </a:lnTo>
                  <a:lnTo>
                    <a:pt x="1127506" y="2000504"/>
                  </a:lnTo>
                  <a:lnTo>
                    <a:pt x="973836" y="1981835"/>
                  </a:lnTo>
                  <a:lnTo>
                    <a:pt x="852678" y="1965579"/>
                  </a:lnTo>
                  <a:lnTo>
                    <a:pt x="651510" y="1912112"/>
                  </a:lnTo>
                  <a:lnTo>
                    <a:pt x="522097" y="1837182"/>
                  </a:lnTo>
                  <a:lnTo>
                    <a:pt x="415036" y="1769110"/>
                  </a:lnTo>
                  <a:lnTo>
                    <a:pt x="322707" y="1701800"/>
                  </a:lnTo>
                  <a:lnTo>
                    <a:pt x="240792" y="1612646"/>
                  </a:lnTo>
                  <a:lnTo>
                    <a:pt x="154432" y="1493139"/>
                  </a:lnTo>
                  <a:lnTo>
                    <a:pt x="60960" y="1331595"/>
                  </a:lnTo>
                  <a:lnTo>
                    <a:pt x="20701" y="1173099"/>
                  </a:lnTo>
                  <a:lnTo>
                    <a:pt x="0" y="994156"/>
                  </a:lnTo>
                  <a:lnTo>
                    <a:pt x="14224" y="864616"/>
                  </a:lnTo>
                  <a:lnTo>
                    <a:pt x="37211" y="708533"/>
                  </a:lnTo>
                  <a:lnTo>
                    <a:pt x="109728" y="549021"/>
                  </a:lnTo>
                  <a:lnTo>
                    <a:pt x="209550" y="377444"/>
                  </a:lnTo>
                  <a:lnTo>
                    <a:pt x="331089" y="242824"/>
                  </a:lnTo>
                  <a:lnTo>
                    <a:pt x="450723" y="168656"/>
                  </a:lnTo>
                  <a:lnTo>
                    <a:pt x="564388" y="104521"/>
                  </a:lnTo>
                  <a:lnTo>
                    <a:pt x="672084" y="58293"/>
                  </a:lnTo>
                  <a:lnTo>
                    <a:pt x="779145" y="25400"/>
                  </a:lnTo>
                  <a:lnTo>
                    <a:pt x="884047" y="7493"/>
                  </a:lnTo>
                  <a:lnTo>
                    <a:pt x="994537" y="0"/>
                  </a:lnTo>
                  <a:lnTo>
                    <a:pt x="1110488" y="6731"/>
                  </a:lnTo>
                  <a:lnTo>
                    <a:pt x="1235710" y="22606"/>
                  </a:lnTo>
                  <a:close/>
                </a:path>
              </a:pathLst>
            </a:custGeom>
            <a:solidFill>
              <a:srgbClr val="D500D5"/>
            </a:solidFill>
            <a:ln w="0" cap="flat" cmpd="sng" algn="ctr">
              <a:solidFill>
                <a:srgbClr val="D500D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1" name="Freeform 10"/>
            <p:cNvSpPr/>
            <p:nvPr/>
          </p:nvSpPr>
          <p:spPr>
            <a:xfrm>
              <a:off x="3132201" y="3551301"/>
              <a:ext cx="1817371" cy="1641222"/>
            </a:xfrm>
            <a:custGeom>
              <a:avLst/>
              <a:gdLst/>
              <a:ahLst/>
              <a:cxnLst/>
              <a:rect l="0" t="0" r="0" b="0"/>
              <a:pathLst>
                <a:path w="1817371" h="1641222">
                  <a:moveTo>
                    <a:pt x="1051433" y="14224"/>
                  </a:moveTo>
                  <a:lnTo>
                    <a:pt x="1252982" y="62484"/>
                  </a:lnTo>
                  <a:lnTo>
                    <a:pt x="1470533" y="190500"/>
                  </a:lnTo>
                  <a:lnTo>
                    <a:pt x="1605915" y="307340"/>
                  </a:lnTo>
                  <a:lnTo>
                    <a:pt x="1669669" y="399923"/>
                  </a:lnTo>
                  <a:lnTo>
                    <a:pt x="1710817" y="462915"/>
                  </a:lnTo>
                  <a:lnTo>
                    <a:pt x="1739392" y="539496"/>
                  </a:lnTo>
                  <a:lnTo>
                    <a:pt x="1769110" y="615442"/>
                  </a:lnTo>
                  <a:lnTo>
                    <a:pt x="1795272" y="716407"/>
                  </a:lnTo>
                  <a:lnTo>
                    <a:pt x="1810766" y="821690"/>
                  </a:lnTo>
                  <a:lnTo>
                    <a:pt x="1817370" y="918718"/>
                  </a:lnTo>
                  <a:lnTo>
                    <a:pt x="1816608" y="986917"/>
                  </a:lnTo>
                  <a:lnTo>
                    <a:pt x="1802003" y="1034415"/>
                  </a:lnTo>
                  <a:lnTo>
                    <a:pt x="1783842" y="1101471"/>
                  </a:lnTo>
                  <a:lnTo>
                    <a:pt x="1760474" y="1174623"/>
                  </a:lnTo>
                  <a:lnTo>
                    <a:pt x="1721993" y="1241933"/>
                  </a:lnTo>
                  <a:lnTo>
                    <a:pt x="1704594" y="1272159"/>
                  </a:lnTo>
                  <a:lnTo>
                    <a:pt x="1671701" y="1320419"/>
                  </a:lnTo>
                  <a:lnTo>
                    <a:pt x="1626235" y="1369822"/>
                  </a:lnTo>
                  <a:lnTo>
                    <a:pt x="1586865" y="1405128"/>
                  </a:lnTo>
                  <a:lnTo>
                    <a:pt x="1522730" y="1449070"/>
                  </a:lnTo>
                  <a:lnTo>
                    <a:pt x="1397635" y="1520317"/>
                  </a:lnTo>
                  <a:lnTo>
                    <a:pt x="1251839" y="1592072"/>
                  </a:lnTo>
                  <a:lnTo>
                    <a:pt x="1101725" y="1628013"/>
                  </a:lnTo>
                  <a:lnTo>
                    <a:pt x="1005078" y="1641221"/>
                  </a:lnTo>
                  <a:lnTo>
                    <a:pt x="799211" y="1624203"/>
                  </a:lnTo>
                  <a:lnTo>
                    <a:pt x="653034" y="1601089"/>
                  </a:lnTo>
                  <a:lnTo>
                    <a:pt x="521970" y="1544193"/>
                  </a:lnTo>
                  <a:lnTo>
                    <a:pt x="386842" y="1474851"/>
                  </a:lnTo>
                  <a:lnTo>
                    <a:pt x="259080" y="1386078"/>
                  </a:lnTo>
                  <a:lnTo>
                    <a:pt x="149987" y="1260602"/>
                  </a:lnTo>
                  <a:lnTo>
                    <a:pt x="42799" y="1094994"/>
                  </a:lnTo>
                  <a:lnTo>
                    <a:pt x="6223" y="954405"/>
                  </a:lnTo>
                  <a:lnTo>
                    <a:pt x="0" y="822198"/>
                  </a:lnTo>
                  <a:lnTo>
                    <a:pt x="3937" y="704215"/>
                  </a:lnTo>
                  <a:lnTo>
                    <a:pt x="31242" y="575437"/>
                  </a:lnTo>
                  <a:lnTo>
                    <a:pt x="95504" y="423799"/>
                  </a:lnTo>
                  <a:lnTo>
                    <a:pt x="154432" y="334264"/>
                  </a:lnTo>
                  <a:lnTo>
                    <a:pt x="213487" y="264922"/>
                  </a:lnTo>
                  <a:lnTo>
                    <a:pt x="340995" y="157607"/>
                  </a:lnTo>
                  <a:lnTo>
                    <a:pt x="472440" y="74422"/>
                  </a:lnTo>
                  <a:lnTo>
                    <a:pt x="637159" y="22987"/>
                  </a:lnTo>
                  <a:lnTo>
                    <a:pt x="839216" y="0"/>
                  </a:lnTo>
                  <a:close/>
                </a:path>
              </a:pathLst>
            </a:custGeom>
            <a:solidFill>
              <a:srgbClr val="B7FFFF"/>
            </a:solidFill>
            <a:ln w="0" cap="flat" cmpd="sng" algn="ctr">
              <a:solidFill>
                <a:srgbClr val="B7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2" name="Oval 11"/>
            <p:cNvSpPr/>
            <p:nvPr/>
          </p:nvSpPr>
          <p:spPr>
            <a:xfrm>
              <a:off x="6361176" y="5134991"/>
              <a:ext cx="384048" cy="380238"/>
            </a:xfrm>
            <a:prstGeom prst="ellipse">
              <a:avLst/>
            </a:prstGeom>
            <a:solidFill>
              <a:srgbClr val="9B009B"/>
            </a:solidFill>
            <a:ln w="0" cap="flat" cmpd="sng" algn="ctr">
              <a:solidFill>
                <a:srgbClr val="9B009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 name="Freeform 12"/>
            <p:cNvSpPr/>
            <p:nvPr/>
          </p:nvSpPr>
          <p:spPr>
            <a:xfrm>
              <a:off x="3375279" y="4005961"/>
              <a:ext cx="573152" cy="307341"/>
            </a:xfrm>
            <a:custGeom>
              <a:avLst/>
              <a:gdLst/>
              <a:ahLst/>
              <a:cxnLst/>
              <a:rect l="0" t="0" r="0" b="0"/>
              <a:pathLst>
                <a:path w="573152" h="307341">
                  <a:moveTo>
                    <a:pt x="0" y="307340"/>
                  </a:moveTo>
                  <a:lnTo>
                    <a:pt x="500253" y="16256"/>
                  </a:lnTo>
                  <a:lnTo>
                    <a:pt x="573151" y="0"/>
                  </a:lnTo>
                  <a:lnTo>
                    <a:pt x="56769" y="299339"/>
                  </a:lnTo>
                  <a:close/>
                </a:path>
              </a:pathLst>
            </a:custGeom>
            <a:solidFill>
              <a:srgbClr val="008080"/>
            </a:solidFill>
            <a:ln w="0" cap="flat" cmpd="sng" algn="ctr">
              <a:solidFill>
                <a:srgbClr val="00808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 name="Freeform 13"/>
            <p:cNvSpPr/>
            <p:nvPr/>
          </p:nvSpPr>
          <p:spPr>
            <a:xfrm>
              <a:off x="3351657" y="3892677"/>
              <a:ext cx="992760" cy="541783"/>
            </a:xfrm>
            <a:custGeom>
              <a:avLst/>
              <a:gdLst/>
              <a:ahLst/>
              <a:cxnLst/>
              <a:rect l="0" t="0" r="0" b="0"/>
              <a:pathLst>
                <a:path w="992760" h="541783">
                  <a:moveTo>
                    <a:pt x="0" y="541782"/>
                  </a:moveTo>
                  <a:lnTo>
                    <a:pt x="894588" y="28575"/>
                  </a:lnTo>
                  <a:lnTo>
                    <a:pt x="992759" y="0"/>
                  </a:lnTo>
                  <a:lnTo>
                    <a:pt x="85471" y="519684"/>
                  </a:lnTo>
                  <a:close/>
                </a:path>
              </a:pathLst>
            </a:custGeom>
            <a:solidFill>
              <a:srgbClr val="008080"/>
            </a:solidFill>
            <a:ln w="0" cap="flat" cmpd="sng" algn="ctr">
              <a:solidFill>
                <a:srgbClr val="00808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sp>
        <p:nvSpPr>
          <p:cNvPr id="17" name="TextBox 16"/>
          <p:cNvSpPr txBox="1"/>
          <p:nvPr/>
        </p:nvSpPr>
        <p:spPr>
          <a:xfrm>
            <a:off x="960120" y="313781"/>
            <a:ext cx="6888480" cy="812623"/>
          </a:xfrm>
          <a:prstGeom prst="rect">
            <a:avLst/>
          </a:prstGeom>
          <a:noFill/>
        </p:spPr>
        <p:txBody>
          <a:bodyPr vert="horz" wrap="square" lIns="73243" tIns="36622" rIns="73243" bIns="36622" rtlCol="0">
            <a:spAutoFit/>
          </a:bodyPr>
          <a:lstStyle/>
          <a:p>
            <a:r>
              <a:rPr lang="en-US" sz="2400" b="1" dirty="0" smtClean="0">
                <a:solidFill>
                  <a:srgbClr val="0000FF"/>
                </a:solidFill>
                <a:latin typeface="Arial" pitchFamily="34" charset="0"/>
                <a:cs typeface="Arial" pitchFamily="34" charset="0"/>
              </a:rPr>
              <a:t>Let x = 2, then use the magic looking glass                                              to reveal the correct value of the expression                         </a:t>
            </a:r>
            <a:endParaRPr lang="en-US" sz="2400" b="1" dirty="0">
              <a:solidFill>
                <a:srgbClr val="0000FF"/>
              </a:solidFill>
              <a:latin typeface="Arial" pitchFamily="34" charset="0"/>
              <a:cs typeface="Arial" pitchFamily="34" charset="0"/>
            </a:endParaRPr>
          </a:p>
        </p:txBody>
      </p:sp>
      <p:sp>
        <p:nvSpPr>
          <p:cNvPr id="16" name="TextBox 15"/>
          <p:cNvSpPr txBox="1"/>
          <p:nvPr/>
        </p:nvSpPr>
        <p:spPr>
          <a:xfrm>
            <a:off x="182880" y="2807876"/>
            <a:ext cx="2140839" cy="504846"/>
          </a:xfrm>
          <a:prstGeom prst="rect">
            <a:avLst/>
          </a:prstGeom>
          <a:noFill/>
        </p:spPr>
        <p:txBody>
          <a:bodyPr vert="horz" lIns="73243" tIns="36622" rIns="73243" bIns="36622" rtlCol="0">
            <a:spAutoFit/>
          </a:bodyPr>
          <a:lstStyle/>
          <a:p>
            <a:r>
              <a:rPr lang="en-US" sz="2800" b="1" i="1">
                <a:solidFill>
                  <a:srgbClr val="000000"/>
                </a:solidFill>
                <a:latin typeface="Arial" pitchFamily="34" charset="0"/>
                <a:cs typeface="Arial" pitchFamily="34" charset="0"/>
              </a:rPr>
              <a:t>  24</a:t>
            </a:r>
          </a:p>
        </p:txBody>
      </p:sp>
    </p:spTree>
    <p:extLst>
      <p:ext uri="{BB962C8B-B14F-4D97-AF65-F5344CB8AC3E}">
        <p14:creationId xmlns:p14="http://schemas.microsoft.com/office/powerpoint/2010/main" xmlns="" val="3313482686"/>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062990" y="4537409"/>
            <a:ext cx="2145182" cy="443291"/>
          </a:xfrm>
          <a:prstGeom prst="rect">
            <a:avLst/>
          </a:prstGeom>
          <a:noFill/>
        </p:spPr>
        <p:txBody>
          <a:bodyPr vert="horz" lIns="73243" tIns="36622" rIns="73243" bIns="36622" rtlCol="0">
            <a:spAutoFit/>
          </a:bodyPr>
          <a:lstStyle/>
          <a:p>
            <a:r>
              <a:rPr lang="en-US" sz="2400" b="1" i="1">
                <a:solidFill>
                  <a:srgbClr val="000000"/>
                </a:solidFill>
                <a:latin typeface="Arial" pitchFamily="34" charset="0"/>
                <a:cs typeface="Arial" pitchFamily="34" charset="0"/>
              </a:rPr>
              <a:t>118</a:t>
            </a:r>
          </a:p>
        </p:txBody>
      </p:sp>
      <p:sp>
        <p:nvSpPr>
          <p:cNvPr id="3" name="TextBox 2"/>
          <p:cNvSpPr txBox="1"/>
          <p:nvPr/>
        </p:nvSpPr>
        <p:spPr>
          <a:xfrm>
            <a:off x="708660" y="3375187"/>
            <a:ext cx="2168271" cy="443291"/>
          </a:xfrm>
          <a:prstGeom prst="rect">
            <a:avLst/>
          </a:prstGeom>
          <a:noFill/>
        </p:spPr>
        <p:txBody>
          <a:bodyPr vert="horz" lIns="73243" tIns="36622" rIns="73243" bIns="36622" rtlCol="0">
            <a:spAutoFit/>
          </a:bodyPr>
          <a:lstStyle/>
          <a:p>
            <a:r>
              <a:rPr lang="en-US" sz="2400" b="1" i="1">
                <a:solidFill>
                  <a:srgbClr val="000000"/>
                </a:solidFill>
                <a:latin typeface="Arial" pitchFamily="34" charset="0"/>
                <a:cs typeface="Arial" pitchFamily="34" charset="0"/>
              </a:rPr>
              <a:t>116</a:t>
            </a:r>
          </a:p>
        </p:txBody>
      </p:sp>
      <p:sp>
        <p:nvSpPr>
          <p:cNvPr id="4" name="TextBox 3"/>
          <p:cNvSpPr txBox="1"/>
          <p:nvPr/>
        </p:nvSpPr>
        <p:spPr>
          <a:xfrm>
            <a:off x="2080260" y="2363787"/>
            <a:ext cx="2168271" cy="443291"/>
          </a:xfrm>
          <a:prstGeom prst="rect">
            <a:avLst/>
          </a:prstGeom>
          <a:noFill/>
        </p:spPr>
        <p:txBody>
          <a:bodyPr vert="horz" lIns="73243" tIns="36622" rIns="73243" bIns="36622" rtlCol="0">
            <a:spAutoFit/>
          </a:bodyPr>
          <a:lstStyle/>
          <a:p>
            <a:r>
              <a:rPr lang="en-US" sz="2400" b="1" i="1">
                <a:solidFill>
                  <a:srgbClr val="000000"/>
                </a:solidFill>
                <a:latin typeface="Arial" pitchFamily="34" charset="0"/>
                <a:cs typeface="Arial" pitchFamily="34" charset="0"/>
              </a:rPr>
              <a:t>106</a:t>
            </a:r>
          </a:p>
        </p:txBody>
      </p:sp>
      <p:sp>
        <p:nvSpPr>
          <p:cNvPr id="5" name="TextBox 4"/>
          <p:cNvSpPr txBox="1"/>
          <p:nvPr/>
        </p:nvSpPr>
        <p:spPr>
          <a:xfrm>
            <a:off x="3851910" y="2079885"/>
            <a:ext cx="2145182" cy="443291"/>
          </a:xfrm>
          <a:prstGeom prst="rect">
            <a:avLst/>
          </a:prstGeom>
          <a:noFill/>
        </p:spPr>
        <p:txBody>
          <a:bodyPr vert="horz" lIns="73243" tIns="36622" rIns="73243" bIns="36622" rtlCol="0">
            <a:spAutoFit/>
          </a:bodyPr>
          <a:lstStyle/>
          <a:p>
            <a:r>
              <a:rPr lang="en-US" sz="2400" b="1" i="1">
                <a:solidFill>
                  <a:srgbClr val="000000"/>
                </a:solidFill>
                <a:latin typeface="Arial" pitchFamily="34" charset="0"/>
                <a:cs typeface="Arial" pitchFamily="34" charset="0"/>
              </a:rPr>
              <a:t>104</a:t>
            </a:r>
          </a:p>
        </p:txBody>
      </p:sp>
      <p:sp>
        <p:nvSpPr>
          <p:cNvPr id="6" name="TextBox 5"/>
          <p:cNvSpPr txBox="1"/>
          <p:nvPr/>
        </p:nvSpPr>
        <p:spPr>
          <a:xfrm>
            <a:off x="5349240" y="2594457"/>
            <a:ext cx="2145182" cy="443291"/>
          </a:xfrm>
          <a:prstGeom prst="rect">
            <a:avLst/>
          </a:prstGeom>
          <a:noFill/>
        </p:spPr>
        <p:txBody>
          <a:bodyPr vert="horz" lIns="73243" tIns="36622" rIns="73243" bIns="36622" rtlCol="0">
            <a:spAutoFit/>
          </a:bodyPr>
          <a:lstStyle/>
          <a:p>
            <a:r>
              <a:rPr lang="en-US" sz="2400" b="1" i="1">
                <a:solidFill>
                  <a:srgbClr val="000000"/>
                </a:solidFill>
                <a:latin typeface="Arial" pitchFamily="34" charset="0"/>
                <a:cs typeface="Arial" pitchFamily="34" charset="0"/>
              </a:rPr>
              <a:t>108</a:t>
            </a:r>
          </a:p>
        </p:txBody>
      </p:sp>
      <p:sp>
        <p:nvSpPr>
          <p:cNvPr id="7" name="TextBox 6"/>
          <p:cNvSpPr txBox="1"/>
          <p:nvPr/>
        </p:nvSpPr>
        <p:spPr>
          <a:xfrm>
            <a:off x="6675120" y="3650217"/>
            <a:ext cx="2145182" cy="443291"/>
          </a:xfrm>
          <a:prstGeom prst="rect">
            <a:avLst/>
          </a:prstGeom>
          <a:noFill/>
        </p:spPr>
        <p:txBody>
          <a:bodyPr vert="horz" lIns="73243" tIns="36622" rIns="73243" bIns="36622" rtlCol="0">
            <a:spAutoFit/>
          </a:bodyPr>
          <a:lstStyle/>
          <a:p>
            <a:r>
              <a:rPr lang="en-US" sz="2400" b="1" i="1">
                <a:solidFill>
                  <a:srgbClr val="000000"/>
                </a:solidFill>
                <a:latin typeface="Arial" pitchFamily="34" charset="0"/>
                <a:cs typeface="Arial" pitchFamily="34" charset="0"/>
              </a:rPr>
              <a:t>114</a:t>
            </a:r>
          </a:p>
        </p:txBody>
      </p:sp>
      <p:sp>
        <p:nvSpPr>
          <p:cNvPr id="8" name="TextBox 7"/>
          <p:cNvSpPr txBox="1"/>
          <p:nvPr/>
        </p:nvSpPr>
        <p:spPr>
          <a:xfrm>
            <a:off x="6377940" y="4972134"/>
            <a:ext cx="2145182" cy="443291"/>
          </a:xfrm>
          <a:prstGeom prst="rect">
            <a:avLst/>
          </a:prstGeom>
          <a:noFill/>
        </p:spPr>
        <p:txBody>
          <a:bodyPr vert="horz" lIns="73243" tIns="36622" rIns="73243" bIns="36622" rtlCol="0">
            <a:spAutoFit/>
          </a:bodyPr>
          <a:lstStyle/>
          <a:p>
            <a:r>
              <a:rPr lang="en-US" sz="2400" b="1" i="1">
                <a:solidFill>
                  <a:srgbClr val="000000"/>
                </a:solidFill>
                <a:latin typeface="Arial" pitchFamily="34" charset="0"/>
                <a:cs typeface="Arial" pitchFamily="34" charset="0"/>
              </a:rPr>
              <a:t>130</a:t>
            </a:r>
          </a:p>
        </p:txBody>
      </p:sp>
      <p:sp>
        <p:nvSpPr>
          <p:cNvPr id="9" name="TextBox 8"/>
          <p:cNvSpPr txBox="1"/>
          <p:nvPr/>
        </p:nvSpPr>
        <p:spPr>
          <a:xfrm>
            <a:off x="3326130" y="1297579"/>
            <a:ext cx="2171471" cy="443291"/>
          </a:xfrm>
          <a:prstGeom prst="rect">
            <a:avLst/>
          </a:prstGeom>
          <a:noFill/>
        </p:spPr>
        <p:txBody>
          <a:bodyPr vert="horz" lIns="73243" tIns="36622" rIns="73243" bIns="36622" rtlCol="0">
            <a:spAutoFit/>
          </a:bodyPr>
          <a:lstStyle/>
          <a:p>
            <a:r>
              <a:rPr lang="en-US" sz="2400" b="1" i="1">
                <a:solidFill>
                  <a:srgbClr val="0000FF"/>
                </a:solidFill>
                <a:latin typeface="Arial" pitchFamily="34" charset="0"/>
                <a:cs typeface="Arial" pitchFamily="34" charset="0"/>
              </a:rPr>
              <a:t>2(x + 2)</a:t>
            </a:r>
            <a:r>
              <a:rPr lang="en-US" sz="2400" b="1" i="1" baseline="70000">
                <a:solidFill>
                  <a:srgbClr val="0000FF"/>
                </a:solidFill>
                <a:latin typeface="Arial" pitchFamily="34" charset="0"/>
                <a:cs typeface="Arial" pitchFamily="34" charset="0"/>
              </a:rPr>
              <a:t>2</a:t>
            </a:r>
          </a:p>
        </p:txBody>
      </p:sp>
      <p:grpSp>
        <p:nvGrpSpPr>
          <p:cNvPr id="15" name="Group 14"/>
          <p:cNvGrpSpPr/>
          <p:nvPr/>
        </p:nvGrpSpPr>
        <p:grpSpPr>
          <a:xfrm>
            <a:off x="2813836" y="3013616"/>
            <a:ext cx="3564104" cy="1609723"/>
            <a:chOff x="3060700" y="3985387"/>
            <a:chExt cx="3960115" cy="2304289"/>
          </a:xfrm>
        </p:grpSpPr>
        <p:sp>
          <p:nvSpPr>
            <p:cNvPr id="10" name="Freeform 9"/>
            <p:cNvSpPr/>
            <p:nvPr/>
          </p:nvSpPr>
          <p:spPr>
            <a:xfrm>
              <a:off x="3060700" y="3985387"/>
              <a:ext cx="3960115" cy="2304289"/>
            </a:xfrm>
            <a:custGeom>
              <a:avLst/>
              <a:gdLst/>
              <a:ahLst/>
              <a:cxnLst/>
              <a:rect l="0" t="0" r="0" b="0"/>
              <a:pathLst>
                <a:path w="3960115" h="2304289">
                  <a:moveTo>
                    <a:pt x="1406779" y="56261"/>
                  </a:moveTo>
                  <a:lnTo>
                    <a:pt x="1439672" y="67818"/>
                  </a:lnTo>
                  <a:lnTo>
                    <a:pt x="1512062" y="89154"/>
                  </a:lnTo>
                  <a:lnTo>
                    <a:pt x="1593342" y="129159"/>
                  </a:lnTo>
                  <a:lnTo>
                    <a:pt x="1747012" y="219456"/>
                  </a:lnTo>
                  <a:lnTo>
                    <a:pt x="1888363" y="327152"/>
                  </a:lnTo>
                  <a:lnTo>
                    <a:pt x="1950212" y="390144"/>
                  </a:lnTo>
                  <a:lnTo>
                    <a:pt x="2008378" y="460248"/>
                  </a:lnTo>
                  <a:lnTo>
                    <a:pt x="2061464" y="538607"/>
                  </a:lnTo>
                  <a:lnTo>
                    <a:pt x="2102231" y="614680"/>
                  </a:lnTo>
                  <a:lnTo>
                    <a:pt x="2135505" y="679196"/>
                  </a:lnTo>
                  <a:lnTo>
                    <a:pt x="2171192" y="805561"/>
                  </a:lnTo>
                  <a:lnTo>
                    <a:pt x="2204466" y="984123"/>
                  </a:lnTo>
                  <a:lnTo>
                    <a:pt x="2215134" y="1051560"/>
                  </a:lnTo>
                  <a:lnTo>
                    <a:pt x="2234057" y="1125220"/>
                  </a:lnTo>
                  <a:lnTo>
                    <a:pt x="2262632" y="1189736"/>
                  </a:lnTo>
                  <a:lnTo>
                    <a:pt x="2305050" y="1246759"/>
                  </a:lnTo>
                  <a:lnTo>
                    <a:pt x="2349754" y="1310894"/>
                  </a:lnTo>
                  <a:lnTo>
                    <a:pt x="2438146" y="1391412"/>
                  </a:lnTo>
                  <a:lnTo>
                    <a:pt x="2500630" y="1434592"/>
                  </a:lnTo>
                  <a:lnTo>
                    <a:pt x="2583434" y="1476883"/>
                  </a:lnTo>
                  <a:lnTo>
                    <a:pt x="2699893" y="1522095"/>
                  </a:lnTo>
                  <a:lnTo>
                    <a:pt x="3063494" y="1601978"/>
                  </a:lnTo>
                  <a:lnTo>
                    <a:pt x="3255137" y="1636903"/>
                  </a:lnTo>
                  <a:lnTo>
                    <a:pt x="3363722" y="1641348"/>
                  </a:lnTo>
                  <a:lnTo>
                    <a:pt x="3452368" y="1629283"/>
                  </a:lnTo>
                  <a:lnTo>
                    <a:pt x="3501517" y="1617472"/>
                  </a:lnTo>
                  <a:lnTo>
                    <a:pt x="3559683" y="1609979"/>
                  </a:lnTo>
                  <a:lnTo>
                    <a:pt x="3625850" y="1609598"/>
                  </a:lnTo>
                  <a:lnTo>
                    <a:pt x="3680460" y="1619758"/>
                  </a:lnTo>
                  <a:lnTo>
                    <a:pt x="3736721" y="1636522"/>
                  </a:lnTo>
                  <a:lnTo>
                    <a:pt x="3787902" y="1663446"/>
                  </a:lnTo>
                  <a:lnTo>
                    <a:pt x="3836162" y="1699006"/>
                  </a:lnTo>
                  <a:lnTo>
                    <a:pt x="3877818" y="1741932"/>
                  </a:lnTo>
                  <a:lnTo>
                    <a:pt x="3911473" y="1786890"/>
                  </a:lnTo>
                  <a:lnTo>
                    <a:pt x="3935984" y="1832991"/>
                  </a:lnTo>
                  <a:lnTo>
                    <a:pt x="3949700" y="1875282"/>
                  </a:lnTo>
                  <a:lnTo>
                    <a:pt x="3957320" y="1916938"/>
                  </a:lnTo>
                  <a:lnTo>
                    <a:pt x="3960114" y="1968373"/>
                  </a:lnTo>
                  <a:lnTo>
                    <a:pt x="3957320" y="2018665"/>
                  </a:lnTo>
                  <a:lnTo>
                    <a:pt x="3943096" y="2066163"/>
                  </a:lnTo>
                  <a:lnTo>
                    <a:pt x="3926078" y="2106295"/>
                  </a:lnTo>
                  <a:lnTo>
                    <a:pt x="3907790" y="2135505"/>
                  </a:lnTo>
                  <a:lnTo>
                    <a:pt x="3891153" y="2163191"/>
                  </a:lnTo>
                  <a:lnTo>
                    <a:pt x="3869817" y="2185035"/>
                  </a:lnTo>
                  <a:lnTo>
                    <a:pt x="3848862" y="2205228"/>
                  </a:lnTo>
                  <a:lnTo>
                    <a:pt x="3825748" y="2225802"/>
                  </a:lnTo>
                  <a:lnTo>
                    <a:pt x="3805301" y="2236851"/>
                  </a:lnTo>
                  <a:lnTo>
                    <a:pt x="3763264" y="2263013"/>
                  </a:lnTo>
                  <a:lnTo>
                    <a:pt x="3710178" y="2283206"/>
                  </a:lnTo>
                  <a:lnTo>
                    <a:pt x="3663061" y="2296795"/>
                  </a:lnTo>
                  <a:lnTo>
                    <a:pt x="3622675" y="2302256"/>
                  </a:lnTo>
                  <a:lnTo>
                    <a:pt x="3570732" y="2304288"/>
                  </a:lnTo>
                  <a:lnTo>
                    <a:pt x="3510153" y="2297049"/>
                  </a:lnTo>
                  <a:lnTo>
                    <a:pt x="3458718" y="2286762"/>
                  </a:lnTo>
                  <a:lnTo>
                    <a:pt x="3403600" y="2260727"/>
                  </a:lnTo>
                  <a:lnTo>
                    <a:pt x="3348228" y="2228977"/>
                  </a:lnTo>
                  <a:lnTo>
                    <a:pt x="3287649" y="2171954"/>
                  </a:lnTo>
                  <a:lnTo>
                    <a:pt x="3236849" y="2093976"/>
                  </a:lnTo>
                  <a:lnTo>
                    <a:pt x="3202432" y="2032508"/>
                  </a:lnTo>
                  <a:lnTo>
                    <a:pt x="3185414" y="1995678"/>
                  </a:lnTo>
                  <a:lnTo>
                    <a:pt x="3142234" y="1970024"/>
                  </a:lnTo>
                  <a:lnTo>
                    <a:pt x="2935097" y="1860296"/>
                  </a:lnTo>
                  <a:lnTo>
                    <a:pt x="2657094" y="1731899"/>
                  </a:lnTo>
                  <a:lnTo>
                    <a:pt x="2520442" y="1670939"/>
                  </a:lnTo>
                  <a:lnTo>
                    <a:pt x="2374011" y="1619504"/>
                  </a:lnTo>
                  <a:lnTo>
                    <a:pt x="2219071" y="1611503"/>
                  </a:lnTo>
                  <a:lnTo>
                    <a:pt x="2145792" y="1622679"/>
                  </a:lnTo>
                  <a:lnTo>
                    <a:pt x="2114550" y="1625727"/>
                  </a:lnTo>
                  <a:lnTo>
                    <a:pt x="2044446" y="1646047"/>
                  </a:lnTo>
                  <a:lnTo>
                    <a:pt x="1987804" y="1659382"/>
                  </a:lnTo>
                  <a:lnTo>
                    <a:pt x="1903730" y="1705864"/>
                  </a:lnTo>
                  <a:lnTo>
                    <a:pt x="1774317" y="1796542"/>
                  </a:lnTo>
                  <a:lnTo>
                    <a:pt x="1620647" y="1880870"/>
                  </a:lnTo>
                  <a:lnTo>
                    <a:pt x="1532255" y="1929511"/>
                  </a:lnTo>
                  <a:lnTo>
                    <a:pt x="1330325" y="1982216"/>
                  </a:lnTo>
                  <a:lnTo>
                    <a:pt x="1127506" y="2000504"/>
                  </a:lnTo>
                  <a:lnTo>
                    <a:pt x="973836" y="1981835"/>
                  </a:lnTo>
                  <a:lnTo>
                    <a:pt x="852678" y="1965579"/>
                  </a:lnTo>
                  <a:lnTo>
                    <a:pt x="651510" y="1912112"/>
                  </a:lnTo>
                  <a:lnTo>
                    <a:pt x="522097" y="1837182"/>
                  </a:lnTo>
                  <a:lnTo>
                    <a:pt x="415036" y="1769110"/>
                  </a:lnTo>
                  <a:lnTo>
                    <a:pt x="322707" y="1701800"/>
                  </a:lnTo>
                  <a:lnTo>
                    <a:pt x="240792" y="1612646"/>
                  </a:lnTo>
                  <a:lnTo>
                    <a:pt x="154432" y="1493139"/>
                  </a:lnTo>
                  <a:lnTo>
                    <a:pt x="60960" y="1331595"/>
                  </a:lnTo>
                  <a:lnTo>
                    <a:pt x="20701" y="1173099"/>
                  </a:lnTo>
                  <a:lnTo>
                    <a:pt x="0" y="994156"/>
                  </a:lnTo>
                  <a:lnTo>
                    <a:pt x="14224" y="864616"/>
                  </a:lnTo>
                  <a:lnTo>
                    <a:pt x="37211" y="708533"/>
                  </a:lnTo>
                  <a:lnTo>
                    <a:pt x="109728" y="549021"/>
                  </a:lnTo>
                  <a:lnTo>
                    <a:pt x="209550" y="377444"/>
                  </a:lnTo>
                  <a:lnTo>
                    <a:pt x="331089" y="242824"/>
                  </a:lnTo>
                  <a:lnTo>
                    <a:pt x="450723" y="168656"/>
                  </a:lnTo>
                  <a:lnTo>
                    <a:pt x="564388" y="104521"/>
                  </a:lnTo>
                  <a:lnTo>
                    <a:pt x="672084" y="58293"/>
                  </a:lnTo>
                  <a:lnTo>
                    <a:pt x="779145" y="25400"/>
                  </a:lnTo>
                  <a:lnTo>
                    <a:pt x="884047" y="7493"/>
                  </a:lnTo>
                  <a:lnTo>
                    <a:pt x="994537" y="0"/>
                  </a:lnTo>
                  <a:lnTo>
                    <a:pt x="1110488" y="6731"/>
                  </a:lnTo>
                  <a:lnTo>
                    <a:pt x="1235710" y="22606"/>
                  </a:lnTo>
                  <a:close/>
                </a:path>
              </a:pathLst>
            </a:custGeom>
            <a:solidFill>
              <a:srgbClr val="D500D5"/>
            </a:solidFill>
            <a:ln w="0" cap="flat" cmpd="sng" algn="ctr">
              <a:solidFill>
                <a:srgbClr val="D500D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1" name="Freeform 10"/>
            <p:cNvSpPr/>
            <p:nvPr/>
          </p:nvSpPr>
          <p:spPr>
            <a:xfrm>
              <a:off x="3246501" y="4171188"/>
              <a:ext cx="1817371" cy="1641222"/>
            </a:xfrm>
            <a:custGeom>
              <a:avLst/>
              <a:gdLst/>
              <a:ahLst/>
              <a:cxnLst/>
              <a:rect l="0" t="0" r="0" b="0"/>
              <a:pathLst>
                <a:path w="1817371" h="1641222">
                  <a:moveTo>
                    <a:pt x="1051433" y="14224"/>
                  </a:moveTo>
                  <a:lnTo>
                    <a:pt x="1252982" y="62484"/>
                  </a:lnTo>
                  <a:lnTo>
                    <a:pt x="1470533" y="190500"/>
                  </a:lnTo>
                  <a:lnTo>
                    <a:pt x="1605915" y="307340"/>
                  </a:lnTo>
                  <a:lnTo>
                    <a:pt x="1669669" y="399923"/>
                  </a:lnTo>
                  <a:lnTo>
                    <a:pt x="1710817" y="462915"/>
                  </a:lnTo>
                  <a:lnTo>
                    <a:pt x="1739392" y="539496"/>
                  </a:lnTo>
                  <a:lnTo>
                    <a:pt x="1769110" y="615442"/>
                  </a:lnTo>
                  <a:lnTo>
                    <a:pt x="1795272" y="716407"/>
                  </a:lnTo>
                  <a:lnTo>
                    <a:pt x="1810766" y="821690"/>
                  </a:lnTo>
                  <a:lnTo>
                    <a:pt x="1817370" y="918718"/>
                  </a:lnTo>
                  <a:lnTo>
                    <a:pt x="1816608" y="986917"/>
                  </a:lnTo>
                  <a:lnTo>
                    <a:pt x="1802003" y="1034415"/>
                  </a:lnTo>
                  <a:lnTo>
                    <a:pt x="1783842" y="1101471"/>
                  </a:lnTo>
                  <a:lnTo>
                    <a:pt x="1760474" y="1174623"/>
                  </a:lnTo>
                  <a:lnTo>
                    <a:pt x="1721993" y="1241933"/>
                  </a:lnTo>
                  <a:lnTo>
                    <a:pt x="1704594" y="1272159"/>
                  </a:lnTo>
                  <a:lnTo>
                    <a:pt x="1671701" y="1320419"/>
                  </a:lnTo>
                  <a:lnTo>
                    <a:pt x="1626235" y="1369822"/>
                  </a:lnTo>
                  <a:lnTo>
                    <a:pt x="1586865" y="1405128"/>
                  </a:lnTo>
                  <a:lnTo>
                    <a:pt x="1522730" y="1449070"/>
                  </a:lnTo>
                  <a:lnTo>
                    <a:pt x="1397635" y="1520317"/>
                  </a:lnTo>
                  <a:lnTo>
                    <a:pt x="1251839" y="1592072"/>
                  </a:lnTo>
                  <a:lnTo>
                    <a:pt x="1101725" y="1628013"/>
                  </a:lnTo>
                  <a:lnTo>
                    <a:pt x="1005078" y="1641221"/>
                  </a:lnTo>
                  <a:lnTo>
                    <a:pt x="799211" y="1624203"/>
                  </a:lnTo>
                  <a:lnTo>
                    <a:pt x="653034" y="1601089"/>
                  </a:lnTo>
                  <a:lnTo>
                    <a:pt x="521970" y="1544193"/>
                  </a:lnTo>
                  <a:lnTo>
                    <a:pt x="386842" y="1474851"/>
                  </a:lnTo>
                  <a:lnTo>
                    <a:pt x="259080" y="1386078"/>
                  </a:lnTo>
                  <a:lnTo>
                    <a:pt x="149987" y="1260602"/>
                  </a:lnTo>
                  <a:lnTo>
                    <a:pt x="42799" y="1094994"/>
                  </a:lnTo>
                  <a:lnTo>
                    <a:pt x="6223" y="954405"/>
                  </a:lnTo>
                  <a:lnTo>
                    <a:pt x="0" y="822198"/>
                  </a:lnTo>
                  <a:lnTo>
                    <a:pt x="3937" y="704215"/>
                  </a:lnTo>
                  <a:lnTo>
                    <a:pt x="31242" y="575437"/>
                  </a:lnTo>
                  <a:lnTo>
                    <a:pt x="95504" y="423799"/>
                  </a:lnTo>
                  <a:lnTo>
                    <a:pt x="154432" y="334264"/>
                  </a:lnTo>
                  <a:lnTo>
                    <a:pt x="213487" y="264922"/>
                  </a:lnTo>
                  <a:lnTo>
                    <a:pt x="340995" y="157607"/>
                  </a:lnTo>
                  <a:lnTo>
                    <a:pt x="472440" y="74422"/>
                  </a:lnTo>
                  <a:lnTo>
                    <a:pt x="637159" y="22987"/>
                  </a:lnTo>
                  <a:lnTo>
                    <a:pt x="839216" y="0"/>
                  </a:lnTo>
                  <a:close/>
                </a:path>
              </a:pathLst>
            </a:custGeom>
            <a:solidFill>
              <a:srgbClr val="B7FFFF"/>
            </a:solidFill>
            <a:ln w="0" cap="flat" cmpd="sng" algn="ctr">
              <a:solidFill>
                <a:srgbClr val="B7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2" name="Oval 11"/>
            <p:cNvSpPr/>
            <p:nvPr/>
          </p:nvSpPr>
          <p:spPr>
            <a:xfrm>
              <a:off x="6475476" y="5754878"/>
              <a:ext cx="384048" cy="380238"/>
            </a:xfrm>
            <a:prstGeom prst="ellipse">
              <a:avLst/>
            </a:prstGeom>
            <a:solidFill>
              <a:srgbClr val="9B009B"/>
            </a:solidFill>
            <a:ln w="0" cap="flat" cmpd="sng" algn="ctr">
              <a:solidFill>
                <a:srgbClr val="9B009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 name="Freeform 12"/>
            <p:cNvSpPr/>
            <p:nvPr/>
          </p:nvSpPr>
          <p:spPr>
            <a:xfrm>
              <a:off x="3489579" y="4625848"/>
              <a:ext cx="573152" cy="307341"/>
            </a:xfrm>
            <a:custGeom>
              <a:avLst/>
              <a:gdLst/>
              <a:ahLst/>
              <a:cxnLst/>
              <a:rect l="0" t="0" r="0" b="0"/>
              <a:pathLst>
                <a:path w="573152" h="307341">
                  <a:moveTo>
                    <a:pt x="0" y="307340"/>
                  </a:moveTo>
                  <a:lnTo>
                    <a:pt x="500253" y="16256"/>
                  </a:lnTo>
                  <a:lnTo>
                    <a:pt x="573151" y="0"/>
                  </a:lnTo>
                  <a:lnTo>
                    <a:pt x="56769" y="299339"/>
                  </a:lnTo>
                  <a:close/>
                </a:path>
              </a:pathLst>
            </a:custGeom>
            <a:solidFill>
              <a:srgbClr val="008080"/>
            </a:solidFill>
            <a:ln w="0" cap="flat" cmpd="sng" algn="ctr">
              <a:solidFill>
                <a:srgbClr val="00808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 name="Freeform 13"/>
            <p:cNvSpPr/>
            <p:nvPr/>
          </p:nvSpPr>
          <p:spPr>
            <a:xfrm>
              <a:off x="3465957" y="4512564"/>
              <a:ext cx="992760" cy="541783"/>
            </a:xfrm>
            <a:custGeom>
              <a:avLst/>
              <a:gdLst/>
              <a:ahLst/>
              <a:cxnLst/>
              <a:rect l="0" t="0" r="0" b="0"/>
              <a:pathLst>
                <a:path w="992760" h="541783">
                  <a:moveTo>
                    <a:pt x="0" y="541782"/>
                  </a:moveTo>
                  <a:lnTo>
                    <a:pt x="894588" y="28575"/>
                  </a:lnTo>
                  <a:lnTo>
                    <a:pt x="992759" y="0"/>
                  </a:lnTo>
                  <a:lnTo>
                    <a:pt x="85471" y="519684"/>
                  </a:lnTo>
                  <a:close/>
                </a:path>
              </a:pathLst>
            </a:custGeom>
            <a:solidFill>
              <a:srgbClr val="008080"/>
            </a:solidFill>
            <a:ln w="0" cap="flat" cmpd="sng" algn="ctr">
              <a:solidFill>
                <a:srgbClr val="00808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sp>
        <p:nvSpPr>
          <p:cNvPr id="17" name="TextBox 16"/>
          <p:cNvSpPr txBox="1"/>
          <p:nvPr/>
        </p:nvSpPr>
        <p:spPr>
          <a:xfrm>
            <a:off x="1668780" y="320089"/>
            <a:ext cx="7151522" cy="812623"/>
          </a:xfrm>
          <a:prstGeom prst="rect">
            <a:avLst/>
          </a:prstGeom>
          <a:noFill/>
        </p:spPr>
        <p:txBody>
          <a:bodyPr vert="horz" wrap="square" lIns="73243" tIns="36622" rIns="73243" bIns="36622" rtlCol="0">
            <a:spAutoFit/>
          </a:bodyPr>
          <a:lstStyle/>
          <a:p>
            <a:r>
              <a:rPr lang="en-US" sz="2400" b="1" dirty="0" smtClean="0">
                <a:solidFill>
                  <a:srgbClr val="0000FF"/>
                </a:solidFill>
                <a:latin typeface="Arial" pitchFamily="34" charset="0"/>
                <a:cs typeface="Arial" pitchFamily="34" charset="0"/>
              </a:rPr>
              <a:t>Let x = 6, then use the magic looking glass                                              to reveal the correct value of the expression                         </a:t>
            </a:r>
            <a:endParaRPr lang="en-US" sz="2400" b="1" dirty="0">
              <a:solidFill>
                <a:srgbClr val="0000FF"/>
              </a:solidFill>
              <a:latin typeface="Arial" pitchFamily="34" charset="0"/>
              <a:cs typeface="Arial" pitchFamily="34" charset="0"/>
            </a:endParaRPr>
          </a:p>
        </p:txBody>
      </p:sp>
      <p:sp>
        <p:nvSpPr>
          <p:cNvPr id="16" name="TextBox 15"/>
          <p:cNvSpPr txBox="1"/>
          <p:nvPr/>
        </p:nvSpPr>
        <p:spPr>
          <a:xfrm>
            <a:off x="3623310" y="5043109"/>
            <a:ext cx="2171700" cy="443291"/>
          </a:xfrm>
          <a:prstGeom prst="rect">
            <a:avLst/>
          </a:prstGeom>
          <a:noFill/>
        </p:spPr>
        <p:txBody>
          <a:bodyPr vert="horz" lIns="73243" tIns="36622" rIns="73243" bIns="36622" rtlCol="0">
            <a:spAutoFit/>
          </a:bodyPr>
          <a:lstStyle/>
          <a:p>
            <a:r>
              <a:rPr lang="en-US" sz="2400" b="1" i="1">
                <a:solidFill>
                  <a:srgbClr val="000000"/>
                </a:solidFill>
                <a:latin typeface="Arial" pitchFamily="34" charset="0"/>
                <a:cs typeface="Arial" pitchFamily="34" charset="0"/>
              </a:rPr>
              <a:t>128</a:t>
            </a:r>
          </a:p>
        </p:txBody>
      </p:sp>
    </p:spTree>
    <p:extLst>
      <p:ext uri="{BB962C8B-B14F-4D97-AF65-F5344CB8AC3E}">
        <p14:creationId xmlns:p14="http://schemas.microsoft.com/office/powerpoint/2010/main" xmlns="" val="1956058107"/>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604760" y="1818628"/>
            <a:ext cx="1234440" cy="443291"/>
          </a:xfrm>
          <a:prstGeom prst="rect">
            <a:avLst/>
          </a:prstGeom>
          <a:noFill/>
        </p:spPr>
        <p:txBody>
          <a:bodyPr vert="horz" lIns="73243" tIns="36622" rIns="73243" bIns="36622" rtlCol="0">
            <a:spAutoFit/>
          </a:bodyPr>
          <a:lstStyle/>
          <a:p>
            <a:r>
              <a:rPr lang="en-US" sz="2400">
                <a:solidFill>
                  <a:srgbClr val="00008B"/>
                </a:solidFill>
                <a:latin typeface="Arial" pitchFamily="34" charset="0"/>
                <a:cs typeface="Arial" pitchFamily="34" charset="0"/>
              </a:rPr>
              <a:t>32</a:t>
            </a:r>
          </a:p>
        </p:txBody>
      </p:sp>
      <p:sp>
        <p:nvSpPr>
          <p:cNvPr id="3" name="TextBox 2"/>
          <p:cNvSpPr txBox="1"/>
          <p:nvPr/>
        </p:nvSpPr>
        <p:spPr>
          <a:xfrm>
            <a:off x="792480" y="319272"/>
            <a:ext cx="6652260" cy="1551287"/>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Try this problem:  </a:t>
            </a:r>
          </a:p>
          <a:p>
            <a:endParaRPr lang="en-US" sz="2400" b="1" smtClean="0">
              <a:solidFill>
                <a:srgbClr val="0000FF"/>
              </a:solidFill>
              <a:latin typeface="Arial" pitchFamily="34" charset="0"/>
              <a:cs typeface="Arial" pitchFamily="34" charset="0"/>
            </a:endParaRPr>
          </a:p>
          <a:p>
            <a:endParaRPr lang="en-US" sz="2400" b="1" smtClean="0">
              <a:solidFill>
                <a:srgbClr val="0000FF"/>
              </a:solidFill>
              <a:latin typeface="Arial" pitchFamily="34" charset="0"/>
              <a:cs typeface="Arial" pitchFamily="34" charset="0"/>
            </a:endParaRPr>
          </a:p>
          <a:p>
            <a:r>
              <a:rPr lang="pt-BR" sz="2400" b="1" smtClean="0">
                <a:solidFill>
                  <a:srgbClr val="0000FF"/>
                </a:solidFill>
                <a:latin typeface="Arial" pitchFamily="34" charset="0"/>
                <a:cs typeface="Arial" pitchFamily="34" charset="0"/>
              </a:rPr>
              <a:t>                             3h + 2 for h = 10 </a:t>
            </a:r>
            <a:endParaRPr lang="en-US" sz="2400" b="1">
              <a:solidFill>
                <a:srgbClr val="0000FF"/>
              </a:solidFill>
              <a:latin typeface="Arial" pitchFamily="34" charset="0"/>
              <a:cs typeface="Arial" pitchFamily="34" charset="0"/>
            </a:endParaRPr>
          </a:p>
        </p:txBody>
      </p:sp>
      <p:grpSp>
        <p:nvGrpSpPr>
          <p:cNvPr id="6" name="Group 5"/>
          <p:cNvGrpSpPr/>
          <p:nvPr/>
        </p:nvGrpSpPr>
        <p:grpSpPr>
          <a:xfrm>
            <a:off x="7165885" y="1761315"/>
            <a:ext cx="1139915" cy="683760"/>
            <a:chOff x="7505700" y="2267458"/>
            <a:chExt cx="1266572" cy="978790"/>
          </a:xfrm>
        </p:grpSpPr>
        <p:sp>
          <p:nvSpPr>
            <p:cNvPr id="4" name="Freeform 3"/>
            <p:cNvSpPr/>
            <p:nvPr/>
          </p:nvSpPr>
          <p:spPr>
            <a:xfrm>
              <a:off x="7508494" y="2267458"/>
              <a:ext cx="1263778" cy="978790"/>
            </a:xfrm>
            <a:custGeom>
              <a:avLst/>
              <a:gdLst/>
              <a:ahLst/>
              <a:cxnLst/>
              <a:rect l="0" t="0" r="0" b="0"/>
              <a:pathLst>
                <a:path w="1263778" h="978790">
                  <a:moveTo>
                    <a:pt x="0" y="0"/>
                  </a:moveTo>
                  <a:lnTo>
                    <a:pt x="1263777" y="0"/>
                  </a:lnTo>
                  <a:lnTo>
                    <a:pt x="1263777" y="978789"/>
                  </a:lnTo>
                  <a:lnTo>
                    <a:pt x="0" y="978789"/>
                  </a:lnTo>
                  <a:close/>
                </a:path>
              </a:pathLst>
            </a:custGeom>
            <a:solidFill>
              <a:srgbClr val="FFFFFF"/>
            </a:solidFill>
            <a:ln w="38100" cap="flat" cmpd="sng" algn="ctr">
              <a:solidFill>
                <a:srgbClr val="C0C0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 name="TextBox 4"/>
            <p:cNvSpPr txBox="1"/>
            <p:nvPr/>
          </p:nvSpPr>
          <p:spPr>
            <a:xfrm>
              <a:off x="7505700" y="2298700"/>
              <a:ext cx="1235329" cy="748980"/>
            </a:xfrm>
            <a:prstGeom prst="rect">
              <a:avLst/>
            </a:prstGeom>
            <a:noFill/>
          </p:spPr>
          <p:txBody>
            <a:bodyPr vert="horz" rtlCol="0">
              <a:spAutoFit/>
            </a:bodyPr>
            <a:lstStyle/>
            <a:p>
              <a:r>
                <a:rPr lang="en-US" b="1" i="1" dirty="0">
                  <a:solidFill>
                    <a:srgbClr val="0000FF"/>
                  </a:solidFill>
                  <a:latin typeface="Arial" pitchFamily="34" charset="0"/>
                  <a:cs typeface="Arial" pitchFamily="34" charset="0"/>
                </a:rPr>
                <a:t>click for answer</a:t>
              </a:r>
            </a:p>
          </p:txBody>
        </p:sp>
      </p:grpSp>
    </p:spTree>
    <p:extLst>
      <p:ext uri="{BB962C8B-B14F-4D97-AF65-F5344CB8AC3E}">
        <p14:creationId xmlns:p14="http://schemas.microsoft.com/office/powerpoint/2010/main" xmlns="" val="25682892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45770" y="588266"/>
            <a:ext cx="4086572"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67</a:t>
            </a:r>
            <a:endParaRPr lang="en-US" sz="2800" b="1">
              <a:solidFill>
                <a:srgbClr val="000000"/>
              </a:solidFill>
              <a:latin typeface="Arial" pitchFamily="34" charset="0"/>
              <a:cs typeface="Arial" pitchFamily="34" charset="0"/>
            </a:endParaRPr>
          </a:p>
        </p:txBody>
      </p:sp>
      <p:sp>
        <p:nvSpPr>
          <p:cNvPr id="3" name="TextBox 2"/>
          <p:cNvSpPr txBox="1"/>
          <p:nvPr/>
        </p:nvSpPr>
        <p:spPr>
          <a:xfrm>
            <a:off x="1177290" y="588266"/>
            <a:ext cx="45377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Evaluate 3h + 2 for h = 3</a:t>
            </a:r>
            <a:endParaRPr lang="en-US" sz="2800" b="1" dirty="0">
              <a:solidFill>
                <a:srgbClr val="000000"/>
              </a:solidFill>
              <a:latin typeface="Arial" pitchFamily="34" charset="0"/>
              <a:cs typeface="Arial" pitchFamily="34" charset="0"/>
            </a:endParaRP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62103"/>
            <a:ext cx="3657600" cy="44360"/>
          </a:xfrm>
          <a:prstGeom prst="rect">
            <a:avLst/>
          </a:prstGeom>
          <a:solidFill>
            <a:scrgbClr r="0" g="0" b="0">
              <a:alpha val="0"/>
            </a:scrgbClr>
          </a:solidFill>
        </p:spPr>
      </p:pic>
    </p:spTree>
    <p:extLst>
      <p:ext uri="{BB962C8B-B14F-4D97-AF65-F5344CB8AC3E}">
        <p14:creationId xmlns:p14="http://schemas.microsoft.com/office/powerpoint/2010/main" xmlns="" val="625828028"/>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81000" y="588266"/>
            <a:ext cx="3949412"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68</a:t>
            </a:r>
            <a:endParaRPr lang="en-US" sz="2800" b="1">
              <a:solidFill>
                <a:srgbClr val="000000"/>
              </a:solidFill>
              <a:latin typeface="Arial" pitchFamily="34" charset="0"/>
              <a:cs typeface="Arial" pitchFamily="34" charset="0"/>
            </a:endParaRPr>
          </a:p>
        </p:txBody>
      </p:sp>
      <p:sp>
        <p:nvSpPr>
          <p:cNvPr id="3" name="TextBox 2"/>
          <p:cNvSpPr txBox="1"/>
          <p:nvPr/>
        </p:nvSpPr>
        <p:spPr>
          <a:xfrm>
            <a:off x="1112520" y="588266"/>
            <a:ext cx="4754880" cy="504846"/>
          </a:xfrm>
          <a:prstGeom prst="rect">
            <a:avLst/>
          </a:prstGeom>
          <a:noFill/>
        </p:spPr>
        <p:txBody>
          <a:bodyPr vert="horz" wrap="square" lIns="73243" tIns="36622" rIns="73243" bIns="36622" rtlCol="0">
            <a:spAutoFit/>
          </a:bodyPr>
          <a:lstStyle/>
          <a:p>
            <a:r>
              <a:rPr lang="en-US" sz="2800" b="1" smtClean="0">
                <a:solidFill>
                  <a:srgbClr val="000000"/>
                </a:solidFill>
                <a:latin typeface="Arial" pitchFamily="34" charset="0"/>
                <a:cs typeface="Arial" pitchFamily="34" charset="0"/>
              </a:rPr>
              <a:t>Evaluate t - 7 for t = -20</a:t>
            </a:r>
            <a:endParaRPr lang="en-US" sz="2800" b="1">
              <a:solidFill>
                <a:srgbClr val="000000"/>
              </a:solidFill>
              <a:latin typeface="Arial" pitchFamily="34" charset="0"/>
              <a:cs typeface="Arial" pitchFamily="34" charset="0"/>
            </a:endParaRP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70975"/>
            <a:ext cx="3657600" cy="44360"/>
          </a:xfrm>
          <a:prstGeom prst="rect">
            <a:avLst/>
          </a:prstGeom>
          <a:solidFill>
            <a:scrgbClr r="0" g="0" b="0">
              <a:alpha val="0"/>
            </a:scrgbClr>
          </a:solidFill>
        </p:spPr>
      </p:pic>
    </p:spTree>
    <p:extLst>
      <p:ext uri="{BB962C8B-B14F-4D97-AF65-F5344CB8AC3E}">
        <p14:creationId xmlns:p14="http://schemas.microsoft.com/office/powerpoint/2010/main" xmlns="" val="2968737422"/>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45770" y="588266"/>
            <a:ext cx="3766532"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69</a:t>
            </a:r>
            <a:endParaRPr lang="en-US" sz="2800" b="1">
              <a:solidFill>
                <a:srgbClr val="000000"/>
              </a:solidFill>
              <a:latin typeface="Arial" pitchFamily="34" charset="0"/>
              <a:cs typeface="Arial" pitchFamily="34" charset="0"/>
            </a:endParaRPr>
          </a:p>
        </p:txBody>
      </p:sp>
      <p:sp>
        <p:nvSpPr>
          <p:cNvPr id="3" name="TextBox 2"/>
          <p:cNvSpPr txBox="1"/>
          <p:nvPr/>
        </p:nvSpPr>
        <p:spPr>
          <a:xfrm>
            <a:off x="1177290" y="588266"/>
            <a:ext cx="438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Evaluate 2x</a:t>
            </a:r>
            <a:r>
              <a:rPr lang="en-US" sz="2800" b="1" baseline="70000" dirty="0">
                <a:solidFill>
                  <a:srgbClr val="000000"/>
                </a:solidFill>
                <a:latin typeface="Arial" pitchFamily="34" charset="0"/>
                <a:cs typeface="Arial" pitchFamily="34" charset="0"/>
              </a:rPr>
              <a:t>2</a:t>
            </a:r>
            <a:r>
              <a:rPr lang="en-US" sz="2800" b="1" dirty="0" smtClean="0">
                <a:solidFill>
                  <a:srgbClr val="000000"/>
                </a:solidFill>
                <a:latin typeface="Arial" pitchFamily="34" charset="0"/>
                <a:cs typeface="Arial" pitchFamily="34" charset="0"/>
              </a:rPr>
              <a:t>  for x = 3</a:t>
            </a:r>
            <a:endParaRPr lang="en-US" sz="2800" b="1" dirty="0">
              <a:solidFill>
                <a:srgbClr val="000000"/>
              </a:solidFill>
              <a:latin typeface="Arial" pitchFamily="34" charset="0"/>
              <a:cs typeface="Arial" pitchFamily="34" charset="0"/>
            </a:endParaRP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70975"/>
            <a:ext cx="3657600" cy="44360"/>
          </a:xfrm>
          <a:prstGeom prst="rect">
            <a:avLst/>
          </a:prstGeom>
          <a:solidFill>
            <a:scrgbClr r="0" g="0" b="0">
              <a:alpha val="0"/>
            </a:scrgbClr>
          </a:solidFill>
        </p:spPr>
      </p:pic>
    </p:spTree>
    <p:extLst>
      <p:ext uri="{BB962C8B-B14F-4D97-AF65-F5344CB8AC3E}">
        <p14:creationId xmlns:p14="http://schemas.microsoft.com/office/powerpoint/2010/main" xmlns="" val="4033670494"/>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10180" y="588266"/>
            <a:ext cx="4178012"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70</a:t>
            </a:r>
            <a:endParaRPr lang="en-US" sz="2800" b="1">
              <a:solidFill>
                <a:srgbClr val="000000"/>
              </a:solidFill>
              <a:latin typeface="Arial" pitchFamily="34" charset="0"/>
              <a:cs typeface="Arial" pitchFamily="34" charset="0"/>
            </a:endParaRPr>
          </a:p>
        </p:txBody>
      </p:sp>
      <p:sp>
        <p:nvSpPr>
          <p:cNvPr id="3" name="TextBox 2"/>
          <p:cNvSpPr txBox="1"/>
          <p:nvPr/>
        </p:nvSpPr>
        <p:spPr>
          <a:xfrm>
            <a:off x="1141700" y="588266"/>
            <a:ext cx="510670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Evaluate 4p - 3 for p = 20</a:t>
            </a:r>
            <a:endParaRPr lang="en-US" sz="2800" b="1" dirty="0">
              <a:solidFill>
                <a:srgbClr val="000000"/>
              </a:solidFill>
              <a:latin typeface="Arial" pitchFamily="34" charset="0"/>
              <a:cs typeface="Arial" pitchFamily="34" charset="0"/>
            </a:endParaRP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70975"/>
            <a:ext cx="3657600" cy="44360"/>
          </a:xfrm>
          <a:prstGeom prst="rect">
            <a:avLst/>
          </a:prstGeom>
          <a:solidFill>
            <a:scrgbClr r="0" g="0" b="0">
              <a:alpha val="0"/>
            </a:scrgbClr>
          </a:solidFill>
        </p:spPr>
      </p:pic>
    </p:spTree>
    <p:extLst>
      <p:ext uri="{BB962C8B-B14F-4D97-AF65-F5344CB8AC3E}">
        <p14:creationId xmlns:p14="http://schemas.microsoft.com/office/powerpoint/2010/main" xmlns="" val="3838194914"/>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45770" y="588266"/>
            <a:ext cx="4680932"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71</a:t>
            </a:r>
            <a:endParaRPr lang="en-US" sz="2800" b="1">
              <a:solidFill>
                <a:srgbClr val="000000"/>
              </a:solidFill>
              <a:latin typeface="Arial" pitchFamily="34" charset="0"/>
              <a:cs typeface="Arial" pitchFamily="34" charset="0"/>
            </a:endParaRPr>
          </a:p>
        </p:txBody>
      </p:sp>
      <p:sp>
        <p:nvSpPr>
          <p:cNvPr id="3" name="TextBox 2"/>
          <p:cNvSpPr txBox="1"/>
          <p:nvPr/>
        </p:nvSpPr>
        <p:spPr>
          <a:xfrm>
            <a:off x="1177290" y="588266"/>
            <a:ext cx="5528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Evaluate 3x + 17 when x = 13</a:t>
            </a:r>
            <a:endParaRPr lang="en-US" sz="2800" b="1" dirty="0">
              <a:solidFill>
                <a:srgbClr val="000000"/>
              </a:solidFill>
              <a:latin typeface="Arial" pitchFamily="34" charset="0"/>
              <a:cs typeface="Arial" pitchFamily="34" charset="0"/>
            </a:endParaRP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79847"/>
            <a:ext cx="3657600" cy="44360"/>
          </a:xfrm>
          <a:prstGeom prst="rect">
            <a:avLst/>
          </a:prstGeom>
          <a:solidFill>
            <a:scrgbClr r="0" g="0" b="0">
              <a:alpha val="0"/>
            </a:scrgbClr>
          </a:solidFill>
        </p:spPr>
      </p:pic>
    </p:spTree>
    <p:extLst>
      <p:ext uri="{BB962C8B-B14F-4D97-AF65-F5344CB8AC3E}">
        <p14:creationId xmlns:p14="http://schemas.microsoft.com/office/powerpoint/2010/main" xmlns="" val="23890099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657600" y="222339"/>
            <a:ext cx="1805940" cy="627957"/>
          </a:xfrm>
          <a:prstGeom prst="rect">
            <a:avLst/>
          </a:prstGeom>
          <a:noFill/>
        </p:spPr>
        <p:txBody>
          <a:bodyPr vert="horz" lIns="73243" tIns="36622" rIns="73243" bIns="36622" rtlCol="0">
            <a:spAutoFit/>
          </a:bodyPr>
          <a:lstStyle/>
          <a:p>
            <a:pPr algn="ctr"/>
            <a:r>
              <a:rPr lang="en-US" sz="3600" b="1" dirty="0">
                <a:solidFill>
                  <a:srgbClr val="0000FF"/>
                </a:solidFill>
                <a:latin typeface="Arial" pitchFamily="34" charset="0"/>
                <a:cs typeface="Arial" pitchFamily="34" charset="0"/>
              </a:rPr>
              <a:t>Cubes</a:t>
            </a:r>
          </a:p>
        </p:txBody>
      </p:sp>
      <p:sp>
        <p:nvSpPr>
          <p:cNvPr id="3" name="TextBox 2"/>
          <p:cNvSpPr txBox="1"/>
          <p:nvPr/>
        </p:nvSpPr>
        <p:spPr>
          <a:xfrm>
            <a:off x="876300" y="915926"/>
            <a:ext cx="8115300" cy="5436966"/>
          </a:xfrm>
          <a:prstGeom prst="rect">
            <a:avLst/>
          </a:prstGeom>
          <a:noFill/>
        </p:spPr>
        <p:txBody>
          <a:bodyPr vert="horz" lIns="73243" tIns="36622" rIns="73243" bIns="36622" rtlCol="0">
            <a:spAutoFit/>
          </a:bodyPr>
          <a:lstStyle/>
          <a:p>
            <a:r>
              <a:rPr lang="en-US" sz="2400" b="1" dirty="0">
                <a:solidFill>
                  <a:srgbClr val="0000FF"/>
                </a:solidFill>
                <a:latin typeface="Arial" pitchFamily="34" charset="0"/>
                <a:cs typeface="Arial" pitchFamily="34" charset="0"/>
              </a:rPr>
              <a:t>Cubes - Raising a number to the power of 3 is called "cubing" it. </a:t>
            </a:r>
          </a:p>
          <a:p>
            <a:endParaRPr lang="en-US" sz="2400" b="1" dirty="0">
              <a:solidFill>
                <a:srgbClr val="0000FF"/>
              </a:solidFill>
              <a:latin typeface="Arial" pitchFamily="34" charset="0"/>
              <a:cs typeface="Arial" pitchFamily="34" charset="0"/>
            </a:endParaRPr>
          </a:p>
          <a:p>
            <a:pPr>
              <a:spcAft>
                <a:spcPts val="300"/>
              </a:spcAft>
            </a:pPr>
            <a:r>
              <a:rPr lang="en-US" sz="2400" b="1" dirty="0">
                <a:solidFill>
                  <a:srgbClr val="0000FF"/>
                </a:solidFill>
                <a:latin typeface="Arial" pitchFamily="34" charset="0"/>
                <a:cs typeface="Arial" pitchFamily="34" charset="0"/>
              </a:rPr>
              <a:t>2</a:t>
            </a:r>
            <a:r>
              <a:rPr lang="en-US" sz="2400" b="1" baseline="70000" dirty="0">
                <a:solidFill>
                  <a:srgbClr val="0000FF"/>
                </a:solidFill>
                <a:latin typeface="Arial" pitchFamily="34" charset="0"/>
                <a:cs typeface="Arial" pitchFamily="34" charset="0"/>
              </a:rPr>
              <a:t>3 </a:t>
            </a:r>
            <a:r>
              <a:rPr lang="en-US" sz="2400" b="1" dirty="0">
                <a:solidFill>
                  <a:srgbClr val="0000FF"/>
                </a:solidFill>
                <a:latin typeface="Arial" pitchFamily="34" charset="0"/>
                <a:cs typeface="Arial" pitchFamily="34" charset="0"/>
              </a:rPr>
              <a:t>is read as "two cubed," and 8 is the cube of 2</a:t>
            </a:r>
          </a:p>
          <a:p>
            <a:pPr>
              <a:spcAft>
                <a:spcPts val="300"/>
              </a:spcAft>
            </a:pPr>
            <a:r>
              <a:rPr lang="en-US" sz="2400" b="1" dirty="0">
                <a:solidFill>
                  <a:srgbClr val="0000FF"/>
                </a:solidFill>
                <a:latin typeface="Arial" pitchFamily="34" charset="0"/>
                <a:cs typeface="Arial" pitchFamily="34" charset="0"/>
              </a:rPr>
              <a:t>3</a:t>
            </a:r>
            <a:r>
              <a:rPr lang="en-US" sz="2400" b="1" baseline="70000" dirty="0">
                <a:solidFill>
                  <a:srgbClr val="0000FF"/>
                </a:solidFill>
                <a:latin typeface="Arial" pitchFamily="34" charset="0"/>
                <a:cs typeface="Arial" pitchFamily="34" charset="0"/>
              </a:rPr>
              <a:t>3 </a:t>
            </a:r>
            <a:r>
              <a:rPr lang="en-US" sz="2400" b="1" dirty="0">
                <a:solidFill>
                  <a:srgbClr val="0000FF"/>
                </a:solidFill>
                <a:latin typeface="Arial" pitchFamily="34" charset="0"/>
                <a:cs typeface="Arial" pitchFamily="34" charset="0"/>
              </a:rPr>
              <a:t>is read as "three cubed," and 27 is the cube of 3</a:t>
            </a:r>
          </a:p>
          <a:p>
            <a:pPr>
              <a:spcAft>
                <a:spcPts val="300"/>
              </a:spcAft>
            </a:pPr>
            <a:r>
              <a:rPr lang="en-US" sz="2400" b="1" dirty="0">
                <a:solidFill>
                  <a:srgbClr val="0000FF"/>
                </a:solidFill>
                <a:latin typeface="Arial" pitchFamily="34" charset="0"/>
                <a:cs typeface="Arial" pitchFamily="34" charset="0"/>
              </a:rPr>
              <a:t>4</a:t>
            </a:r>
            <a:r>
              <a:rPr lang="en-US" sz="2400" b="1" baseline="70000" dirty="0">
                <a:solidFill>
                  <a:srgbClr val="0000FF"/>
                </a:solidFill>
                <a:latin typeface="Arial" pitchFamily="34" charset="0"/>
                <a:cs typeface="Arial" pitchFamily="34" charset="0"/>
              </a:rPr>
              <a:t>3 </a:t>
            </a:r>
            <a:r>
              <a:rPr lang="en-US" sz="2400" b="1" dirty="0">
                <a:solidFill>
                  <a:srgbClr val="0000FF"/>
                </a:solidFill>
                <a:latin typeface="Arial" pitchFamily="34" charset="0"/>
                <a:cs typeface="Arial" pitchFamily="34" charset="0"/>
              </a:rPr>
              <a:t>is read as "four cubed," and 64 is the cube of 4</a:t>
            </a:r>
          </a:p>
          <a:p>
            <a:endParaRPr lang="en-US" sz="2400" b="1" dirty="0">
              <a:solidFill>
                <a:srgbClr val="0000FF"/>
              </a:solidFill>
              <a:latin typeface="Arial" pitchFamily="34" charset="0"/>
              <a:cs typeface="Arial" pitchFamily="34" charset="0"/>
            </a:endParaRPr>
          </a:p>
          <a:p>
            <a:pPr>
              <a:spcAft>
                <a:spcPts val="300"/>
              </a:spcAft>
            </a:pPr>
            <a:r>
              <a:rPr lang="en-US" sz="2400" b="1" dirty="0">
                <a:solidFill>
                  <a:srgbClr val="0000FF"/>
                </a:solidFill>
                <a:latin typeface="Arial" pitchFamily="34" charset="0"/>
                <a:cs typeface="Arial" pitchFamily="34" charset="0"/>
              </a:rPr>
              <a:t>That comes from the fact that the volume of a </a:t>
            </a:r>
            <a:r>
              <a:rPr lang="en-US" sz="2400" b="1" dirty="0" smtClean="0">
                <a:solidFill>
                  <a:srgbClr val="0000FF"/>
                </a:solidFill>
                <a:latin typeface="Arial" pitchFamily="34" charset="0"/>
                <a:cs typeface="Arial" pitchFamily="34" charset="0"/>
              </a:rPr>
              <a:t>cube</a:t>
            </a:r>
          </a:p>
          <a:p>
            <a:r>
              <a:rPr lang="en-US" sz="2400" b="1" dirty="0" smtClean="0">
                <a:solidFill>
                  <a:srgbClr val="0000FF"/>
                </a:solidFill>
                <a:latin typeface="Arial" pitchFamily="34" charset="0"/>
                <a:cs typeface="Arial" pitchFamily="34" charset="0"/>
              </a:rPr>
              <a:t>whose </a:t>
            </a:r>
            <a:r>
              <a:rPr lang="en-US" sz="2400" b="1" dirty="0">
                <a:solidFill>
                  <a:srgbClr val="0000FF"/>
                </a:solidFill>
                <a:latin typeface="Arial" pitchFamily="34" charset="0"/>
                <a:cs typeface="Arial" pitchFamily="34" charset="0"/>
              </a:rPr>
              <a:t>sides have length 3 is </a:t>
            </a:r>
            <a:r>
              <a:rPr lang="en-US" sz="2400" b="1" dirty="0" smtClean="0">
                <a:solidFill>
                  <a:srgbClr val="0000FF"/>
                </a:solidFill>
                <a:latin typeface="Arial" pitchFamily="34" charset="0"/>
                <a:cs typeface="Arial" pitchFamily="34" charset="0"/>
              </a:rPr>
              <a:t>3 x 3 x 3 </a:t>
            </a:r>
            <a:r>
              <a:rPr lang="en-US" sz="2400" b="1" dirty="0">
                <a:solidFill>
                  <a:srgbClr val="0000FF"/>
                </a:solidFill>
                <a:latin typeface="Arial" pitchFamily="34" charset="0"/>
                <a:cs typeface="Arial" pitchFamily="34" charset="0"/>
              </a:rPr>
              <a:t>or 3</a:t>
            </a:r>
            <a:r>
              <a:rPr lang="en-US" sz="2400" b="1" baseline="70000" dirty="0">
                <a:solidFill>
                  <a:srgbClr val="0000FF"/>
                </a:solidFill>
                <a:latin typeface="Arial" pitchFamily="34" charset="0"/>
                <a:cs typeface="Arial" pitchFamily="34" charset="0"/>
              </a:rPr>
              <a:t>3</a:t>
            </a:r>
            <a:r>
              <a:rPr lang="en-US" sz="2400" b="1" dirty="0">
                <a:solidFill>
                  <a:srgbClr val="0000FF"/>
                </a:solidFill>
                <a:latin typeface="Arial" pitchFamily="34" charset="0"/>
                <a:cs typeface="Arial" pitchFamily="34" charset="0"/>
              </a:rPr>
              <a:t> = 27;</a:t>
            </a:r>
          </a:p>
          <a:p>
            <a:endParaRPr lang="en-US" sz="2400" b="1" dirty="0">
              <a:solidFill>
                <a:srgbClr val="0000FF"/>
              </a:solidFill>
              <a:latin typeface="Arial" pitchFamily="34" charset="0"/>
              <a:cs typeface="Arial" pitchFamily="34" charset="0"/>
            </a:endParaRPr>
          </a:p>
          <a:p>
            <a:pPr>
              <a:spcAft>
                <a:spcPts val="300"/>
              </a:spcAft>
            </a:pPr>
            <a:r>
              <a:rPr lang="en-US" sz="2400" b="1" dirty="0">
                <a:solidFill>
                  <a:srgbClr val="0000FF"/>
                </a:solidFill>
                <a:latin typeface="Arial" pitchFamily="34" charset="0"/>
                <a:cs typeface="Arial" pitchFamily="34" charset="0"/>
              </a:rPr>
              <a:t>The volume of a cube whose sides have length 5 </a:t>
            </a:r>
            <a:r>
              <a:rPr lang="en-US" sz="2400" b="1" dirty="0" smtClean="0">
                <a:solidFill>
                  <a:srgbClr val="0000FF"/>
                </a:solidFill>
                <a:latin typeface="Arial" pitchFamily="34" charset="0"/>
                <a:cs typeface="Arial" pitchFamily="34" charset="0"/>
              </a:rPr>
              <a:t>is</a:t>
            </a:r>
          </a:p>
          <a:p>
            <a:r>
              <a:rPr lang="en-US" sz="2400" b="1" dirty="0" smtClean="0">
                <a:solidFill>
                  <a:srgbClr val="0000FF"/>
                </a:solidFill>
                <a:latin typeface="Arial" pitchFamily="34" charset="0"/>
                <a:cs typeface="Arial" pitchFamily="34" charset="0"/>
              </a:rPr>
              <a:t>5x5x5 </a:t>
            </a:r>
            <a:r>
              <a:rPr lang="en-US" sz="2400" b="1" dirty="0">
                <a:solidFill>
                  <a:srgbClr val="0000FF"/>
                </a:solidFill>
                <a:latin typeface="Arial" pitchFamily="34" charset="0"/>
                <a:cs typeface="Arial" pitchFamily="34" charset="0"/>
              </a:rPr>
              <a:t>or 5</a:t>
            </a:r>
            <a:r>
              <a:rPr lang="en-US" sz="2400" b="1" baseline="70000" dirty="0">
                <a:solidFill>
                  <a:srgbClr val="0000FF"/>
                </a:solidFill>
                <a:latin typeface="Arial" pitchFamily="34" charset="0"/>
                <a:cs typeface="Arial" pitchFamily="34" charset="0"/>
              </a:rPr>
              <a:t>3</a:t>
            </a:r>
            <a:r>
              <a:rPr lang="en-US" sz="2400" b="1" dirty="0">
                <a:solidFill>
                  <a:srgbClr val="0000FF"/>
                </a:solidFill>
                <a:latin typeface="Arial" pitchFamily="34" charset="0"/>
                <a:cs typeface="Arial" pitchFamily="34" charset="0"/>
              </a:rPr>
              <a:t> = 125;</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etc.</a:t>
            </a:r>
          </a:p>
        </p:txBody>
      </p:sp>
    </p:spTree>
    <p:extLst>
      <p:ext uri="{BB962C8B-B14F-4D97-AF65-F5344CB8AC3E}">
        <p14:creationId xmlns:p14="http://schemas.microsoft.com/office/powerpoint/2010/main" xmlns="" val="1571195032"/>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57200" y="609600"/>
            <a:ext cx="6372572"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72</a:t>
            </a:r>
            <a:endParaRPr lang="en-US" sz="2800" b="1">
              <a:solidFill>
                <a:srgbClr val="000000"/>
              </a:solidFill>
              <a:latin typeface="Arial" pitchFamily="34" charset="0"/>
              <a:cs typeface="Arial" pitchFamily="34" charset="0"/>
            </a:endParaRPr>
          </a:p>
        </p:txBody>
      </p:sp>
      <p:sp>
        <p:nvSpPr>
          <p:cNvPr id="3" name="TextBox 2"/>
          <p:cNvSpPr txBox="1"/>
          <p:nvPr/>
        </p:nvSpPr>
        <p:spPr>
          <a:xfrm>
            <a:off x="1188720" y="609600"/>
            <a:ext cx="6372572" cy="935734"/>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Evaluate </a:t>
            </a:r>
            <a:r>
              <a:rPr lang="en-US" sz="2800" b="1" u="sng" dirty="0" smtClean="0">
                <a:solidFill>
                  <a:srgbClr val="000000"/>
                </a:solidFill>
                <a:latin typeface="Arial" pitchFamily="34" charset="0"/>
                <a:cs typeface="Arial" pitchFamily="34" charset="0"/>
              </a:rPr>
              <a:t>3a</a:t>
            </a:r>
            <a:r>
              <a:rPr lang="en-US" sz="2800" b="1" dirty="0" smtClean="0">
                <a:solidFill>
                  <a:srgbClr val="000000"/>
                </a:solidFill>
                <a:latin typeface="Arial" pitchFamily="34" charset="0"/>
                <a:cs typeface="Arial" pitchFamily="34" charset="0"/>
              </a:rPr>
              <a:t>  for a = 12  </a:t>
            </a:r>
          </a:p>
          <a:p>
            <a:r>
              <a:rPr lang="en-US" sz="2800" b="1" dirty="0" smtClean="0">
                <a:solidFill>
                  <a:srgbClr val="000000"/>
                </a:solidFill>
                <a:latin typeface="Arial" pitchFamily="34" charset="0"/>
                <a:cs typeface="Arial" pitchFamily="34" charset="0"/>
              </a:rPr>
              <a:t>                9                                                  </a:t>
            </a:r>
            <a:endParaRPr lang="en-US" sz="2800" b="1" dirty="0">
              <a:solidFill>
                <a:srgbClr val="000000"/>
              </a:solidFill>
              <a:latin typeface="Arial" pitchFamily="34" charset="0"/>
              <a:cs typeface="Arial" pitchFamily="34" charset="0"/>
            </a:endParaRP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70975"/>
            <a:ext cx="3657600" cy="44360"/>
          </a:xfrm>
          <a:prstGeom prst="rect">
            <a:avLst/>
          </a:prstGeom>
          <a:solidFill>
            <a:scrgbClr r="0" g="0" b="0">
              <a:alpha val="0"/>
            </a:scrgbClr>
          </a:solidFill>
        </p:spPr>
      </p:pic>
    </p:spTree>
    <p:extLst>
      <p:ext uri="{BB962C8B-B14F-4D97-AF65-F5344CB8AC3E}">
        <p14:creationId xmlns:p14="http://schemas.microsoft.com/office/powerpoint/2010/main" xmlns="" val="3512614559"/>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62569" y="614578"/>
            <a:ext cx="4978112"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73</a:t>
            </a:r>
            <a:endParaRPr lang="en-US" sz="2800" b="1">
              <a:solidFill>
                <a:srgbClr val="000000"/>
              </a:solidFill>
              <a:latin typeface="Arial" pitchFamily="34" charset="0"/>
              <a:cs typeface="Arial" pitchFamily="34" charset="0"/>
            </a:endParaRPr>
          </a:p>
        </p:txBody>
      </p:sp>
      <p:sp>
        <p:nvSpPr>
          <p:cNvPr id="3" name="TextBox 2"/>
          <p:cNvSpPr txBox="1"/>
          <p:nvPr/>
        </p:nvSpPr>
        <p:spPr>
          <a:xfrm>
            <a:off x="1194089" y="614579"/>
            <a:ext cx="5816311" cy="935734"/>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Evaluate  4a + </a:t>
            </a:r>
            <a:r>
              <a:rPr lang="en-US" sz="2800" b="1" u="sng" dirty="0" smtClean="0">
                <a:solidFill>
                  <a:srgbClr val="000000"/>
                </a:solidFill>
                <a:latin typeface="Arial" pitchFamily="34" charset="0"/>
                <a:cs typeface="Arial" pitchFamily="34" charset="0"/>
              </a:rPr>
              <a:t>a</a:t>
            </a:r>
            <a:r>
              <a:rPr lang="en-US" sz="2800" b="1" dirty="0" smtClean="0">
                <a:solidFill>
                  <a:srgbClr val="000000"/>
                </a:solidFill>
                <a:latin typeface="Arial" pitchFamily="34" charset="0"/>
                <a:cs typeface="Arial" pitchFamily="34" charset="0"/>
              </a:rPr>
              <a:t>  for a = 8, c = 2</a:t>
            </a:r>
          </a:p>
          <a:p>
            <a:r>
              <a:rPr lang="en-US" sz="2800" b="1" dirty="0" smtClean="0">
                <a:solidFill>
                  <a:srgbClr val="000000"/>
                </a:solidFill>
                <a:latin typeface="Arial" pitchFamily="34" charset="0"/>
                <a:cs typeface="Arial" pitchFamily="34" charset="0"/>
              </a:rPr>
              <a:t>                         c</a:t>
            </a:r>
            <a:endParaRPr lang="en-US" sz="2800" b="1" dirty="0">
              <a:solidFill>
                <a:srgbClr val="000000"/>
              </a:solidFill>
              <a:latin typeface="Arial" pitchFamily="34" charset="0"/>
              <a:cs typeface="Arial" pitchFamily="34" charset="0"/>
            </a:endParaRP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79847"/>
            <a:ext cx="3657600" cy="44360"/>
          </a:xfrm>
          <a:prstGeom prst="rect">
            <a:avLst/>
          </a:prstGeom>
          <a:solidFill>
            <a:scrgbClr r="0" g="0" b="0">
              <a:alpha val="0"/>
            </a:scrgbClr>
          </a:solidFill>
        </p:spPr>
      </p:pic>
    </p:spTree>
    <p:extLst>
      <p:ext uri="{BB962C8B-B14F-4D97-AF65-F5344CB8AC3E}">
        <p14:creationId xmlns:p14="http://schemas.microsoft.com/office/powerpoint/2010/main" xmlns="" val="104787318"/>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47329" y="623663"/>
            <a:ext cx="5069552"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74</a:t>
            </a:r>
            <a:endParaRPr lang="en-US" sz="2800" b="1">
              <a:solidFill>
                <a:srgbClr val="000000"/>
              </a:solidFill>
              <a:latin typeface="Arial" pitchFamily="34" charset="0"/>
              <a:cs typeface="Arial" pitchFamily="34" charset="0"/>
            </a:endParaRPr>
          </a:p>
        </p:txBody>
      </p:sp>
      <p:sp>
        <p:nvSpPr>
          <p:cNvPr id="3" name="TextBox 2"/>
          <p:cNvSpPr txBox="1"/>
          <p:nvPr/>
        </p:nvSpPr>
        <p:spPr>
          <a:xfrm>
            <a:off x="1178849" y="623663"/>
            <a:ext cx="6212551"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If t = 3, then  3t</a:t>
            </a:r>
            <a:r>
              <a:rPr lang="en-US" sz="2800" b="1" baseline="70000" dirty="0">
                <a:solidFill>
                  <a:srgbClr val="000000"/>
                </a:solidFill>
                <a:latin typeface="Arial" pitchFamily="34" charset="0"/>
                <a:cs typeface="Arial" pitchFamily="34" charset="0"/>
              </a:rPr>
              <a:t>2</a:t>
            </a:r>
            <a:r>
              <a:rPr lang="en-US" sz="2800" b="1" dirty="0" smtClean="0">
                <a:solidFill>
                  <a:srgbClr val="000000"/>
                </a:solidFill>
                <a:latin typeface="Arial" pitchFamily="34" charset="0"/>
                <a:cs typeface="Arial" pitchFamily="34" charset="0"/>
              </a:rPr>
              <a:t>  + 5t + 6 equals</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1676400" y="1143000"/>
            <a:ext cx="154305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2407920" y="1143000"/>
            <a:ext cx="154305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39</a:t>
            </a:r>
            <a:endParaRPr lang="en-US" sz="2800" b="1">
              <a:solidFill>
                <a:srgbClr val="000000"/>
              </a:solidFill>
              <a:latin typeface="Arial" pitchFamily="34" charset="0"/>
              <a:cs typeface="Arial" pitchFamily="34" charset="0"/>
            </a:endParaRPr>
          </a:p>
        </p:txBody>
      </p:sp>
      <p:sp>
        <p:nvSpPr>
          <p:cNvPr id="6" name="TextBox 5"/>
          <p:cNvSpPr txBox="1"/>
          <p:nvPr/>
        </p:nvSpPr>
        <p:spPr>
          <a:xfrm>
            <a:off x="1676400" y="1600200"/>
            <a:ext cx="152019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2407920" y="1600200"/>
            <a:ext cx="152019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-6</a:t>
            </a:r>
          </a:p>
        </p:txBody>
      </p:sp>
      <p:sp>
        <p:nvSpPr>
          <p:cNvPr id="8" name="TextBox 7"/>
          <p:cNvSpPr txBox="1"/>
          <p:nvPr/>
        </p:nvSpPr>
        <p:spPr>
          <a:xfrm>
            <a:off x="1676400" y="2059335"/>
            <a:ext cx="14516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2407920" y="2059335"/>
            <a:ext cx="145161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6</a:t>
            </a:r>
          </a:p>
        </p:txBody>
      </p:sp>
      <p:sp>
        <p:nvSpPr>
          <p:cNvPr id="10" name="TextBox 9"/>
          <p:cNvSpPr txBox="1"/>
          <p:nvPr/>
        </p:nvSpPr>
        <p:spPr>
          <a:xfrm>
            <a:off x="1676400" y="2466954"/>
            <a:ext cx="15659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2407920" y="2466954"/>
            <a:ext cx="15659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48</a:t>
            </a:r>
            <a:endParaRPr lang="en-US" sz="2800" b="1">
              <a:solidFill>
                <a:srgbClr val="000000"/>
              </a:solidFill>
              <a:latin typeface="Arial" pitchFamily="34" charset="0"/>
              <a:cs typeface="Arial" pitchFamily="34" charset="0"/>
            </a:endParaRPr>
          </a:p>
        </p:txBody>
      </p:sp>
      <p:sp>
        <p:nvSpPr>
          <p:cNvPr id="12" name="TextBox 11"/>
          <p:cNvSpPr txBox="1"/>
          <p:nvPr/>
        </p:nvSpPr>
        <p:spPr>
          <a:xfrm>
            <a:off x="297180" y="5257800"/>
            <a:ext cx="8641080" cy="720290"/>
          </a:xfrm>
          <a:prstGeom prst="rect">
            <a:avLst/>
          </a:prstGeom>
          <a:noFill/>
        </p:spPr>
        <p:txBody>
          <a:bodyPr vert="horz" lIns="73243" tIns="36622" rIns="73243" bIns="36622" rtlCol="0">
            <a:spAutoFit/>
          </a:bodyPr>
          <a:lstStyle/>
          <a:p>
            <a:r>
              <a:rPr lang="en-US" b="1" dirty="0">
                <a:solidFill>
                  <a:srgbClr val="000000"/>
                </a:solidFill>
                <a:latin typeface="Arial" pitchFamily="34" charset="0"/>
                <a:cs typeface="Arial" pitchFamily="34" charset="0"/>
              </a:rPr>
              <a:t>From the New York State Education Department. Office of Assessment Policy, Development and Administration. Internet. Available from www.nysedregents.org/IntegratedAlgebra; accessed 17, June, 2011.</a:t>
            </a:r>
          </a:p>
        </p:txBody>
      </p:sp>
      <p:pic>
        <p:nvPicPr>
          <p:cNvPr id="20" name="Picture 1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70975"/>
            <a:ext cx="3108960" cy="44360"/>
          </a:xfrm>
          <a:prstGeom prst="rect">
            <a:avLst/>
          </a:prstGeom>
          <a:solidFill>
            <a:scrgbClr r="0" g="0" b="0">
              <a:alpha val="0"/>
            </a:scrgbClr>
          </a:solidFill>
        </p:spPr>
      </p:pic>
      <p:sp>
        <p:nvSpPr>
          <p:cNvPr id="21" name="Oval 20"/>
          <p:cNvSpPr/>
          <p:nvPr/>
        </p:nvSpPr>
        <p:spPr>
          <a:xfrm>
            <a:off x="1219200" y="12192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2" name="Oval 21"/>
          <p:cNvSpPr/>
          <p:nvPr/>
        </p:nvSpPr>
        <p:spPr>
          <a:xfrm>
            <a:off x="1219200" y="1659256"/>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19200" y="21336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4" name="Oval 23"/>
          <p:cNvSpPr/>
          <p:nvPr/>
        </p:nvSpPr>
        <p:spPr>
          <a:xfrm>
            <a:off x="1219200" y="25908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3210310890"/>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81000" y="641407"/>
            <a:ext cx="8315671"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75</a:t>
            </a:r>
            <a:endParaRPr lang="en-US" sz="2800" b="1">
              <a:solidFill>
                <a:srgbClr val="000000"/>
              </a:solidFill>
              <a:latin typeface="Arial" pitchFamily="34" charset="0"/>
              <a:cs typeface="Arial" pitchFamily="34" charset="0"/>
            </a:endParaRPr>
          </a:p>
        </p:txBody>
      </p:sp>
      <p:sp>
        <p:nvSpPr>
          <p:cNvPr id="3" name="TextBox 2"/>
          <p:cNvSpPr txBox="1"/>
          <p:nvPr/>
        </p:nvSpPr>
        <p:spPr>
          <a:xfrm>
            <a:off x="1112520" y="641407"/>
            <a:ext cx="8126730" cy="935734"/>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What is the value of the expression 5x + 12 when x = 5? </a:t>
            </a:r>
            <a:endParaRPr lang="en-US" sz="2800" b="1">
              <a:solidFill>
                <a:srgbClr val="000000"/>
              </a:solidFill>
              <a:latin typeface="Arial" pitchFamily="34" charset="0"/>
              <a:cs typeface="Arial" pitchFamily="34" charset="0"/>
            </a:endParaRPr>
          </a:p>
        </p:txBody>
      </p:sp>
      <p:sp>
        <p:nvSpPr>
          <p:cNvPr id="4" name="TextBox 3"/>
          <p:cNvSpPr txBox="1"/>
          <p:nvPr/>
        </p:nvSpPr>
        <p:spPr>
          <a:xfrm>
            <a:off x="1703070" y="1627275"/>
            <a:ext cx="165735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2434590" y="1627275"/>
            <a:ext cx="165735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-37</a:t>
            </a:r>
            <a:endParaRPr lang="en-US" sz="2800" b="1">
              <a:solidFill>
                <a:srgbClr val="000000"/>
              </a:solidFill>
              <a:latin typeface="Arial" pitchFamily="34" charset="0"/>
              <a:cs typeface="Arial" pitchFamily="34" charset="0"/>
            </a:endParaRPr>
          </a:p>
        </p:txBody>
      </p:sp>
      <p:sp>
        <p:nvSpPr>
          <p:cNvPr id="6" name="TextBox 5"/>
          <p:cNvSpPr txBox="1"/>
          <p:nvPr/>
        </p:nvSpPr>
        <p:spPr>
          <a:xfrm>
            <a:off x="1703070" y="2084968"/>
            <a:ext cx="16802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2434590" y="2084968"/>
            <a:ext cx="16802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-13</a:t>
            </a:r>
            <a:endParaRPr lang="en-US" sz="2800" b="1">
              <a:solidFill>
                <a:srgbClr val="000000"/>
              </a:solidFill>
              <a:latin typeface="Arial" pitchFamily="34" charset="0"/>
              <a:cs typeface="Arial" pitchFamily="34" charset="0"/>
            </a:endParaRPr>
          </a:p>
        </p:txBody>
      </p:sp>
      <p:sp>
        <p:nvSpPr>
          <p:cNvPr id="8" name="TextBox 7"/>
          <p:cNvSpPr txBox="1"/>
          <p:nvPr/>
        </p:nvSpPr>
        <p:spPr>
          <a:xfrm>
            <a:off x="1703070" y="2542661"/>
            <a:ext cx="15659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2434590" y="2542661"/>
            <a:ext cx="15659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13</a:t>
            </a:r>
            <a:endParaRPr lang="en-US" sz="2800" b="1">
              <a:solidFill>
                <a:srgbClr val="000000"/>
              </a:solidFill>
              <a:latin typeface="Arial" pitchFamily="34" charset="0"/>
              <a:cs typeface="Arial" pitchFamily="34" charset="0"/>
            </a:endParaRPr>
          </a:p>
        </p:txBody>
      </p:sp>
      <p:sp>
        <p:nvSpPr>
          <p:cNvPr id="10" name="TextBox 9"/>
          <p:cNvSpPr txBox="1"/>
          <p:nvPr/>
        </p:nvSpPr>
        <p:spPr>
          <a:xfrm>
            <a:off x="1703070" y="3000354"/>
            <a:ext cx="15659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2434590" y="3000354"/>
            <a:ext cx="15659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37</a:t>
            </a:r>
            <a:endParaRPr lang="en-US" sz="2800" b="1">
              <a:solidFill>
                <a:srgbClr val="000000"/>
              </a:solidFill>
              <a:latin typeface="Arial" pitchFamily="34" charset="0"/>
              <a:cs typeface="Arial" pitchFamily="34" charset="0"/>
            </a:endParaRPr>
          </a:p>
        </p:txBody>
      </p:sp>
      <p:sp>
        <p:nvSpPr>
          <p:cNvPr id="12" name="TextBox 11"/>
          <p:cNvSpPr txBox="1"/>
          <p:nvPr/>
        </p:nvSpPr>
        <p:spPr>
          <a:xfrm>
            <a:off x="121920" y="5223310"/>
            <a:ext cx="8869680" cy="720290"/>
          </a:xfrm>
          <a:prstGeom prst="rect">
            <a:avLst/>
          </a:prstGeom>
          <a:noFill/>
        </p:spPr>
        <p:txBody>
          <a:bodyPr vert="horz" lIns="73243" tIns="36622" rIns="73243" bIns="36622" rtlCol="0">
            <a:spAutoFit/>
          </a:bodyPr>
          <a:lstStyle/>
          <a:p>
            <a:r>
              <a:rPr lang="en-US" b="1" dirty="0">
                <a:solidFill>
                  <a:srgbClr val="000000"/>
                </a:solidFill>
                <a:latin typeface="Arial" pitchFamily="34" charset="0"/>
                <a:cs typeface="Arial" pitchFamily="34" charset="0"/>
              </a:rPr>
              <a:t>From the New York State Education Department. Office of Assessment Policy, Development and </a:t>
            </a:r>
          </a:p>
          <a:p>
            <a:r>
              <a:rPr lang="en-US" b="1" dirty="0">
                <a:solidFill>
                  <a:srgbClr val="000000"/>
                </a:solidFill>
                <a:latin typeface="Arial" pitchFamily="34" charset="0"/>
                <a:cs typeface="Arial" pitchFamily="34" charset="0"/>
              </a:rPr>
              <a:t>Administration. Internet. Available from www.nysedregents.org/IntegratedAlgebra; accessed 17, June, 2011</a:t>
            </a:r>
            <a:r>
              <a:rPr lang="en-US" sz="900" b="1" dirty="0">
                <a:solidFill>
                  <a:srgbClr val="000000"/>
                </a:solidFill>
                <a:latin typeface="Arial - 15"/>
              </a:rPr>
              <a:t>.</a:t>
            </a:r>
          </a:p>
        </p:txBody>
      </p:sp>
      <p:pic>
        <p:nvPicPr>
          <p:cNvPr id="20" name="Picture 1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70975"/>
            <a:ext cx="3108960" cy="44360"/>
          </a:xfrm>
          <a:prstGeom prst="rect">
            <a:avLst/>
          </a:prstGeom>
          <a:solidFill>
            <a:scrgbClr r="0" g="0" b="0">
              <a:alpha val="0"/>
            </a:scrgbClr>
          </a:solidFill>
        </p:spPr>
      </p:pic>
      <p:sp>
        <p:nvSpPr>
          <p:cNvPr id="21" name="Oval 20"/>
          <p:cNvSpPr/>
          <p:nvPr/>
        </p:nvSpPr>
        <p:spPr>
          <a:xfrm>
            <a:off x="1219200" y="1735456"/>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2" name="Oval 21"/>
          <p:cNvSpPr/>
          <p:nvPr/>
        </p:nvSpPr>
        <p:spPr>
          <a:xfrm>
            <a:off x="1219200" y="2175512"/>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19200" y="2649856"/>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4" name="Oval 23"/>
          <p:cNvSpPr/>
          <p:nvPr/>
        </p:nvSpPr>
        <p:spPr>
          <a:xfrm>
            <a:off x="1219200" y="3107056"/>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1594809032"/>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194560" y="304800"/>
            <a:ext cx="5577840" cy="935734"/>
          </a:xfrm>
          <a:prstGeom prst="rect">
            <a:avLst/>
          </a:prstGeom>
          <a:noFill/>
        </p:spPr>
        <p:txBody>
          <a:bodyPr vert="horz" wrap="square" lIns="73243" tIns="36622" rIns="73243" bIns="36622" rtlCol="0">
            <a:spAutoFit/>
          </a:bodyPr>
          <a:lstStyle/>
          <a:p>
            <a:r>
              <a:rPr lang="en-US" sz="2800" b="1" dirty="0">
                <a:solidFill>
                  <a:srgbClr val="0000FF"/>
                </a:solidFill>
                <a:latin typeface="Arial" pitchFamily="34" charset="0"/>
                <a:cs typeface="Arial" pitchFamily="34" charset="0"/>
              </a:rPr>
              <a:t>Evaluate 5x + 4y </a:t>
            </a:r>
          </a:p>
          <a:p>
            <a:r>
              <a:rPr lang="en-US" sz="2800" b="1" dirty="0">
                <a:solidFill>
                  <a:srgbClr val="0000FF"/>
                </a:solidFill>
                <a:latin typeface="Arial" pitchFamily="34" charset="0"/>
                <a:cs typeface="Arial" pitchFamily="34" charset="0"/>
              </a:rPr>
              <a:t>when x </a:t>
            </a:r>
            <a:r>
              <a:rPr lang="en-US" sz="2800" b="1" dirty="0" smtClean="0">
                <a:solidFill>
                  <a:srgbClr val="0000FF"/>
                </a:solidFill>
                <a:latin typeface="Arial" pitchFamily="34" charset="0"/>
                <a:cs typeface="Arial" pitchFamily="34" charset="0"/>
              </a:rPr>
              <a:t>= 3  and </a:t>
            </a:r>
            <a:r>
              <a:rPr lang="en-US" sz="2800" b="1" dirty="0">
                <a:solidFill>
                  <a:srgbClr val="0000FF"/>
                </a:solidFill>
                <a:latin typeface="Arial" pitchFamily="34" charset="0"/>
                <a:cs typeface="Arial" pitchFamily="34" charset="0"/>
              </a:rPr>
              <a:t>y </a:t>
            </a:r>
            <a:r>
              <a:rPr lang="en-US" sz="2800" b="1" dirty="0" smtClean="0">
                <a:solidFill>
                  <a:srgbClr val="0000FF"/>
                </a:solidFill>
                <a:latin typeface="Arial" pitchFamily="34" charset="0"/>
                <a:cs typeface="Arial" pitchFamily="34" charset="0"/>
              </a:rPr>
              <a:t>= 2 </a:t>
            </a:r>
            <a:endParaRPr lang="en-US" sz="2800" b="1" dirty="0">
              <a:solidFill>
                <a:srgbClr val="0000FF"/>
              </a:solidFill>
              <a:latin typeface="Arial" pitchFamily="34" charset="0"/>
              <a:cs typeface="Arial" pitchFamily="34" charset="0"/>
            </a:endParaRPr>
          </a:p>
        </p:txBody>
      </p:sp>
      <p:sp>
        <p:nvSpPr>
          <p:cNvPr id="3" name="TextBox 2"/>
          <p:cNvSpPr txBox="1"/>
          <p:nvPr/>
        </p:nvSpPr>
        <p:spPr>
          <a:xfrm>
            <a:off x="274320" y="1543824"/>
            <a:ext cx="4411980" cy="443291"/>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1.) Rewrite the expression : </a:t>
            </a:r>
            <a:r>
              <a:rPr lang="en-US" sz="2400">
                <a:solidFill>
                  <a:srgbClr val="0000FF"/>
                </a:solidFill>
                <a:latin typeface="Arial" pitchFamily="34" charset="0"/>
                <a:cs typeface="Arial" pitchFamily="34" charset="0"/>
              </a:rPr>
              <a:t>  </a:t>
            </a:r>
          </a:p>
        </p:txBody>
      </p:sp>
      <p:sp>
        <p:nvSpPr>
          <p:cNvPr id="4" name="TextBox 3"/>
          <p:cNvSpPr txBox="1"/>
          <p:nvPr/>
        </p:nvSpPr>
        <p:spPr>
          <a:xfrm>
            <a:off x="285750" y="2209218"/>
            <a:ext cx="4286250" cy="812623"/>
          </a:xfrm>
          <a:prstGeom prst="rect">
            <a:avLst/>
          </a:prstGeom>
          <a:noFill/>
        </p:spPr>
        <p:txBody>
          <a:bodyPr vert="horz" wrap="square" lIns="73243" tIns="36622" rIns="73243" bIns="36622" rtlCol="0">
            <a:spAutoFit/>
          </a:bodyPr>
          <a:lstStyle/>
          <a:p>
            <a:r>
              <a:rPr lang="en-US" sz="2400" b="1" dirty="0">
                <a:solidFill>
                  <a:srgbClr val="0000FF"/>
                </a:solidFill>
                <a:latin typeface="Arial" pitchFamily="34" charset="0"/>
                <a:cs typeface="Arial" pitchFamily="34" charset="0"/>
              </a:rPr>
              <a:t>2.)  Substitute the values </a:t>
            </a:r>
          </a:p>
          <a:p>
            <a:r>
              <a:rPr lang="en-US" sz="2400" b="1" dirty="0">
                <a:solidFill>
                  <a:srgbClr val="0000FF"/>
                </a:solidFill>
                <a:latin typeface="Arial" pitchFamily="34" charset="0"/>
                <a:cs typeface="Arial" pitchFamily="34" charset="0"/>
              </a:rPr>
              <a:t>        for the variables</a:t>
            </a:r>
          </a:p>
        </p:txBody>
      </p:sp>
      <p:sp>
        <p:nvSpPr>
          <p:cNvPr id="5" name="TextBox 4"/>
          <p:cNvSpPr txBox="1"/>
          <p:nvPr/>
        </p:nvSpPr>
        <p:spPr>
          <a:xfrm>
            <a:off x="285750" y="2927844"/>
            <a:ext cx="4572000" cy="443291"/>
          </a:xfrm>
          <a:prstGeom prst="rect">
            <a:avLst/>
          </a:prstGeom>
          <a:noFill/>
        </p:spPr>
        <p:txBody>
          <a:bodyPr vert="horz" wrap="square" lIns="73243" tIns="36622" rIns="73243" bIns="36622" rtlCol="0">
            <a:spAutoFit/>
          </a:bodyPr>
          <a:lstStyle/>
          <a:p>
            <a:r>
              <a:rPr lang="en-US" sz="2400" b="1" smtClean="0">
                <a:solidFill>
                  <a:srgbClr val="0000FF"/>
                </a:solidFill>
                <a:latin typeface="Arial" pitchFamily="34" charset="0"/>
                <a:cs typeface="Arial" pitchFamily="34" charset="0"/>
              </a:rPr>
              <a:t>3.)  Simplify the expression</a:t>
            </a:r>
            <a:endParaRPr lang="en-US" sz="2400" b="1">
              <a:solidFill>
                <a:srgbClr val="0000FF"/>
              </a:solidFill>
              <a:latin typeface="Arial" pitchFamily="34" charset="0"/>
              <a:cs typeface="Arial" pitchFamily="34" charset="0"/>
            </a:endParaRPr>
          </a:p>
        </p:txBody>
      </p:sp>
      <p:sp>
        <p:nvSpPr>
          <p:cNvPr id="6" name="TextBox 5"/>
          <p:cNvSpPr txBox="1"/>
          <p:nvPr/>
        </p:nvSpPr>
        <p:spPr>
          <a:xfrm>
            <a:off x="5223510" y="1614109"/>
            <a:ext cx="128016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5x + 4y</a:t>
            </a:r>
          </a:p>
        </p:txBody>
      </p:sp>
      <p:sp>
        <p:nvSpPr>
          <p:cNvPr id="7" name="TextBox 6"/>
          <p:cNvSpPr txBox="1"/>
          <p:nvPr/>
        </p:nvSpPr>
        <p:spPr>
          <a:xfrm>
            <a:off x="5177790" y="2209800"/>
            <a:ext cx="2103120" cy="443291"/>
          </a:xfrm>
          <a:prstGeom prst="rect">
            <a:avLst/>
          </a:prstGeom>
          <a:noFill/>
        </p:spPr>
        <p:txBody>
          <a:bodyPr vert="horz" lIns="73243" tIns="36622" rIns="73243" bIns="36622" rtlCol="0">
            <a:spAutoFit/>
          </a:bodyPr>
          <a:lstStyle/>
          <a:p>
            <a:r>
              <a:rPr lang="en-US" sz="2400" b="1" dirty="0" smtClean="0">
                <a:solidFill>
                  <a:srgbClr val="0000FF"/>
                </a:solidFill>
                <a:latin typeface="Arial" pitchFamily="34" charset="0"/>
                <a:cs typeface="Arial" pitchFamily="34" charset="0"/>
              </a:rPr>
              <a:t>5(   ) + 4(   ) =</a:t>
            </a:r>
            <a:endParaRPr lang="en-US" sz="2400" b="1" dirty="0">
              <a:solidFill>
                <a:srgbClr val="0000FF"/>
              </a:solidFill>
              <a:latin typeface="Arial" pitchFamily="34" charset="0"/>
              <a:cs typeface="Arial" pitchFamily="34" charset="0"/>
            </a:endParaRPr>
          </a:p>
        </p:txBody>
      </p:sp>
      <p:sp>
        <p:nvSpPr>
          <p:cNvPr id="8" name="TextBox 7"/>
          <p:cNvSpPr txBox="1"/>
          <p:nvPr/>
        </p:nvSpPr>
        <p:spPr>
          <a:xfrm>
            <a:off x="5223510" y="2895600"/>
            <a:ext cx="2057400" cy="443291"/>
          </a:xfrm>
          <a:prstGeom prst="rect">
            <a:avLst/>
          </a:prstGeom>
          <a:noFill/>
        </p:spPr>
        <p:txBody>
          <a:bodyPr vert="horz" lIns="73243" tIns="36622" rIns="73243" bIns="36622" rtlCol="0">
            <a:spAutoFit/>
          </a:bodyPr>
          <a:lstStyle/>
          <a:p>
            <a:r>
              <a:rPr lang="en-US" sz="2400" b="1" dirty="0" smtClean="0">
                <a:solidFill>
                  <a:srgbClr val="0000FF"/>
                </a:solidFill>
                <a:latin typeface="Arial" pitchFamily="34" charset="0"/>
                <a:cs typeface="Arial" pitchFamily="34" charset="0"/>
              </a:rPr>
              <a:t>___ +  ___  =</a:t>
            </a:r>
            <a:endParaRPr lang="en-US" sz="2400" b="1" dirty="0">
              <a:solidFill>
                <a:srgbClr val="0000FF"/>
              </a:solidFill>
              <a:latin typeface="Arial" pitchFamily="34" charset="0"/>
              <a:cs typeface="Arial" pitchFamily="34" charset="0"/>
            </a:endParaRPr>
          </a:p>
        </p:txBody>
      </p:sp>
      <p:sp>
        <p:nvSpPr>
          <p:cNvPr id="9" name="TextBox 8"/>
          <p:cNvSpPr txBox="1"/>
          <p:nvPr/>
        </p:nvSpPr>
        <p:spPr>
          <a:xfrm>
            <a:off x="1280160" y="3744062"/>
            <a:ext cx="112014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A)  22</a:t>
            </a:r>
          </a:p>
        </p:txBody>
      </p:sp>
      <p:sp>
        <p:nvSpPr>
          <p:cNvPr id="10" name="TextBox 9"/>
          <p:cNvSpPr txBox="1"/>
          <p:nvPr/>
        </p:nvSpPr>
        <p:spPr>
          <a:xfrm>
            <a:off x="2800350" y="3752933"/>
            <a:ext cx="1074420" cy="443291"/>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B) 18</a:t>
            </a:r>
            <a:endParaRPr lang="en-US" sz="2400" b="1">
              <a:solidFill>
                <a:srgbClr val="0000FF"/>
              </a:solidFill>
              <a:latin typeface="Arial" pitchFamily="34" charset="0"/>
              <a:cs typeface="Arial" pitchFamily="34" charset="0"/>
            </a:endParaRPr>
          </a:p>
        </p:txBody>
      </p:sp>
      <p:sp>
        <p:nvSpPr>
          <p:cNvPr id="11" name="TextBox 10"/>
          <p:cNvSpPr txBox="1"/>
          <p:nvPr/>
        </p:nvSpPr>
        <p:spPr>
          <a:xfrm>
            <a:off x="5783580" y="3823909"/>
            <a:ext cx="1051560" cy="443291"/>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D) 25</a:t>
            </a:r>
            <a:endParaRPr lang="en-US" sz="2400" b="1">
              <a:solidFill>
                <a:srgbClr val="0000FF"/>
              </a:solidFill>
              <a:latin typeface="Arial" pitchFamily="34" charset="0"/>
              <a:cs typeface="Arial" pitchFamily="34" charset="0"/>
            </a:endParaRPr>
          </a:p>
        </p:txBody>
      </p:sp>
      <p:sp>
        <p:nvSpPr>
          <p:cNvPr id="12" name="TextBox 11"/>
          <p:cNvSpPr txBox="1"/>
          <p:nvPr/>
        </p:nvSpPr>
        <p:spPr>
          <a:xfrm>
            <a:off x="4297680" y="3806165"/>
            <a:ext cx="112014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C)  23</a:t>
            </a:r>
          </a:p>
        </p:txBody>
      </p:sp>
      <p:sp>
        <p:nvSpPr>
          <p:cNvPr id="15" name="Rectangle 14"/>
          <p:cNvSpPr/>
          <p:nvPr/>
        </p:nvSpPr>
        <p:spPr>
          <a:xfrm>
            <a:off x="0" y="1447800"/>
            <a:ext cx="9144000" cy="551589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280148911"/>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164080" y="304800"/>
            <a:ext cx="4846320" cy="935734"/>
          </a:xfrm>
          <a:prstGeom prst="rect">
            <a:avLst/>
          </a:prstGeom>
          <a:noFill/>
        </p:spPr>
        <p:txBody>
          <a:bodyPr vert="horz" lIns="73243" tIns="36622" rIns="73243" bIns="36622" rtlCol="0">
            <a:spAutoFit/>
          </a:bodyPr>
          <a:lstStyle/>
          <a:p>
            <a:r>
              <a:rPr lang="en-US" sz="2800" dirty="0">
                <a:solidFill>
                  <a:srgbClr val="0000FF"/>
                </a:solidFill>
                <a:latin typeface="Arial" pitchFamily="34" charset="0"/>
                <a:cs typeface="Arial" pitchFamily="34" charset="0"/>
              </a:rPr>
              <a:t>          </a:t>
            </a:r>
            <a:r>
              <a:rPr lang="en-US" sz="2800" b="1" dirty="0">
                <a:solidFill>
                  <a:srgbClr val="0000FF"/>
                </a:solidFill>
                <a:latin typeface="Arial" pitchFamily="34" charset="0"/>
                <a:cs typeface="Arial" pitchFamily="34" charset="0"/>
              </a:rPr>
              <a:t>Evaluate:</a:t>
            </a:r>
          </a:p>
          <a:p>
            <a:r>
              <a:rPr lang="en-US" sz="2800" b="1" dirty="0">
                <a:solidFill>
                  <a:srgbClr val="0000FF"/>
                </a:solidFill>
                <a:latin typeface="Arial" pitchFamily="34" charset="0"/>
                <a:cs typeface="Arial" pitchFamily="34" charset="0"/>
              </a:rPr>
              <a:t> x + ( 2x -  1 ) for x  = 3</a:t>
            </a:r>
          </a:p>
        </p:txBody>
      </p:sp>
      <p:sp>
        <p:nvSpPr>
          <p:cNvPr id="3" name="TextBox 2"/>
          <p:cNvSpPr txBox="1"/>
          <p:nvPr/>
        </p:nvSpPr>
        <p:spPr>
          <a:xfrm>
            <a:off x="91440" y="1600200"/>
            <a:ext cx="4183380" cy="443291"/>
          </a:xfrm>
          <a:prstGeom prst="rect">
            <a:avLst/>
          </a:prstGeom>
          <a:noFill/>
        </p:spPr>
        <p:txBody>
          <a:bodyPr vert="horz" lIns="73243" tIns="36622" rIns="73243" bIns="36622" rtlCol="0">
            <a:spAutoFit/>
          </a:bodyPr>
          <a:lstStyle/>
          <a:p>
            <a:r>
              <a:rPr lang="en-US" sz="2400" b="1" dirty="0" smtClean="0">
                <a:solidFill>
                  <a:srgbClr val="0000FF"/>
                </a:solidFill>
                <a:latin typeface="Arial" pitchFamily="34" charset="0"/>
                <a:cs typeface="Arial" pitchFamily="34" charset="0"/>
              </a:rPr>
              <a:t>1.) Rewrite the expression :   </a:t>
            </a:r>
            <a:endParaRPr lang="en-US" sz="2400" b="1" dirty="0">
              <a:solidFill>
                <a:srgbClr val="0000FF"/>
              </a:solidFill>
              <a:latin typeface="Arial" pitchFamily="34" charset="0"/>
              <a:cs typeface="Arial" pitchFamily="34" charset="0"/>
            </a:endParaRPr>
          </a:p>
        </p:txBody>
      </p:sp>
      <p:sp>
        <p:nvSpPr>
          <p:cNvPr id="4" name="TextBox 3"/>
          <p:cNvSpPr txBox="1"/>
          <p:nvPr/>
        </p:nvSpPr>
        <p:spPr>
          <a:xfrm>
            <a:off x="5143500" y="1600200"/>
            <a:ext cx="1737360" cy="443291"/>
          </a:xfrm>
          <a:prstGeom prst="rect">
            <a:avLst/>
          </a:prstGeom>
          <a:noFill/>
        </p:spPr>
        <p:txBody>
          <a:bodyPr vert="horz" lIns="73243" tIns="36622" rIns="73243" bIns="36622" rtlCol="0">
            <a:spAutoFit/>
          </a:bodyPr>
          <a:lstStyle/>
          <a:p>
            <a:r>
              <a:rPr lang="en-US" sz="2400" b="1" dirty="0" smtClean="0">
                <a:solidFill>
                  <a:srgbClr val="0000FF"/>
                </a:solidFill>
                <a:latin typeface="Arial" pitchFamily="34" charset="0"/>
                <a:cs typeface="Arial" pitchFamily="34" charset="0"/>
              </a:rPr>
              <a:t>x + (2x - 1)</a:t>
            </a:r>
            <a:endParaRPr lang="en-US" sz="2400" b="1" dirty="0">
              <a:solidFill>
                <a:srgbClr val="0000FF"/>
              </a:solidFill>
              <a:latin typeface="Arial" pitchFamily="34" charset="0"/>
              <a:cs typeface="Arial" pitchFamily="34" charset="0"/>
            </a:endParaRPr>
          </a:p>
        </p:txBody>
      </p:sp>
      <p:sp>
        <p:nvSpPr>
          <p:cNvPr id="5" name="TextBox 4"/>
          <p:cNvSpPr txBox="1"/>
          <p:nvPr/>
        </p:nvSpPr>
        <p:spPr>
          <a:xfrm>
            <a:off x="4903470" y="2376109"/>
            <a:ext cx="2651760" cy="443291"/>
          </a:xfrm>
          <a:prstGeom prst="rect">
            <a:avLst/>
          </a:prstGeom>
          <a:noFill/>
        </p:spPr>
        <p:txBody>
          <a:bodyPr vert="horz" lIns="73243" tIns="36622" rIns="73243" bIns="36622" rtlCol="0">
            <a:spAutoFit/>
          </a:bodyPr>
          <a:lstStyle/>
          <a:p>
            <a:r>
              <a:rPr lang="en-US" sz="2400"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 + (2(   ) -1) =</a:t>
            </a:r>
            <a:endParaRPr lang="en-US" sz="2400" b="1" dirty="0">
              <a:solidFill>
                <a:srgbClr val="0000FF"/>
              </a:solidFill>
              <a:latin typeface="Arial" pitchFamily="34" charset="0"/>
              <a:cs typeface="Arial" pitchFamily="34" charset="0"/>
            </a:endParaRPr>
          </a:p>
        </p:txBody>
      </p:sp>
      <p:sp>
        <p:nvSpPr>
          <p:cNvPr id="6" name="TextBox 5"/>
          <p:cNvSpPr txBox="1"/>
          <p:nvPr/>
        </p:nvSpPr>
        <p:spPr>
          <a:xfrm>
            <a:off x="1405890" y="4057724"/>
            <a:ext cx="982980" cy="443291"/>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A)  8</a:t>
            </a:r>
            <a:endParaRPr lang="en-US" sz="2400" b="1">
              <a:solidFill>
                <a:srgbClr val="0000FF"/>
              </a:solidFill>
              <a:latin typeface="Arial" pitchFamily="34" charset="0"/>
              <a:cs typeface="Arial" pitchFamily="34" charset="0"/>
            </a:endParaRPr>
          </a:p>
        </p:txBody>
      </p:sp>
      <p:sp>
        <p:nvSpPr>
          <p:cNvPr id="7" name="TextBox 6"/>
          <p:cNvSpPr txBox="1"/>
          <p:nvPr/>
        </p:nvSpPr>
        <p:spPr>
          <a:xfrm>
            <a:off x="2560320" y="4057724"/>
            <a:ext cx="1143000" cy="443291"/>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B)  10</a:t>
            </a:r>
            <a:endParaRPr lang="en-US" sz="2400" b="1">
              <a:solidFill>
                <a:srgbClr val="0000FF"/>
              </a:solidFill>
              <a:latin typeface="Arial" pitchFamily="34" charset="0"/>
              <a:cs typeface="Arial" pitchFamily="34" charset="0"/>
            </a:endParaRPr>
          </a:p>
        </p:txBody>
      </p:sp>
      <p:sp>
        <p:nvSpPr>
          <p:cNvPr id="8" name="TextBox 7"/>
          <p:cNvSpPr txBox="1"/>
          <p:nvPr/>
        </p:nvSpPr>
        <p:spPr>
          <a:xfrm>
            <a:off x="3931920" y="4038600"/>
            <a:ext cx="982980" cy="443291"/>
          </a:xfrm>
          <a:prstGeom prst="rect">
            <a:avLst/>
          </a:prstGeom>
          <a:noFill/>
        </p:spPr>
        <p:txBody>
          <a:bodyPr vert="horz" lIns="73243" tIns="36622" rIns="73243" bIns="36622" rtlCol="0">
            <a:spAutoFit/>
          </a:bodyPr>
          <a:lstStyle/>
          <a:p>
            <a:r>
              <a:rPr lang="en-US" sz="2400" b="1" dirty="0" smtClean="0">
                <a:solidFill>
                  <a:srgbClr val="0000FF"/>
                </a:solidFill>
                <a:latin typeface="Arial" pitchFamily="34" charset="0"/>
                <a:cs typeface="Arial" pitchFamily="34" charset="0"/>
              </a:rPr>
              <a:t>C)  7</a:t>
            </a:r>
            <a:endParaRPr lang="en-US" sz="2400" b="1" dirty="0">
              <a:solidFill>
                <a:srgbClr val="0000FF"/>
              </a:solidFill>
              <a:latin typeface="Arial" pitchFamily="34" charset="0"/>
              <a:cs typeface="Arial" pitchFamily="34" charset="0"/>
            </a:endParaRPr>
          </a:p>
        </p:txBody>
      </p:sp>
      <p:sp>
        <p:nvSpPr>
          <p:cNvPr id="9" name="TextBox 8"/>
          <p:cNvSpPr txBox="1"/>
          <p:nvPr/>
        </p:nvSpPr>
        <p:spPr>
          <a:xfrm>
            <a:off x="5109210" y="4038600"/>
            <a:ext cx="1120140" cy="443291"/>
          </a:xfrm>
          <a:prstGeom prst="rect">
            <a:avLst/>
          </a:prstGeom>
          <a:noFill/>
        </p:spPr>
        <p:txBody>
          <a:bodyPr vert="horz" lIns="73243" tIns="36622" rIns="73243" bIns="36622" rtlCol="0">
            <a:spAutoFit/>
          </a:bodyPr>
          <a:lstStyle/>
          <a:p>
            <a:r>
              <a:rPr lang="en-US" sz="2400" b="1" dirty="0">
                <a:solidFill>
                  <a:srgbClr val="0000FF"/>
                </a:solidFill>
                <a:latin typeface="Arial" pitchFamily="34" charset="0"/>
                <a:cs typeface="Arial" pitchFamily="34" charset="0"/>
              </a:rPr>
              <a:t>D)  12</a:t>
            </a:r>
          </a:p>
        </p:txBody>
      </p:sp>
      <p:sp>
        <p:nvSpPr>
          <p:cNvPr id="10" name="TextBox 9"/>
          <p:cNvSpPr txBox="1"/>
          <p:nvPr/>
        </p:nvSpPr>
        <p:spPr>
          <a:xfrm>
            <a:off x="45720" y="2301083"/>
            <a:ext cx="4377690" cy="812623"/>
          </a:xfrm>
          <a:prstGeom prst="rect">
            <a:avLst/>
          </a:prstGeom>
          <a:noFill/>
        </p:spPr>
        <p:txBody>
          <a:bodyPr vert="horz" wrap="square" lIns="73243" tIns="36622" rIns="73243" bIns="36622" rtlCol="0">
            <a:spAutoFit/>
          </a:bodyPr>
          <a:lstStyle/>
          <a:p>
            <a:r>
              <a:rPr lang="en-US" sz="2400" b="1" dirty="0">
                <a:solidFill>
                  <a:srgbClr val="0000FF"/>
                </a:solidFill>
                <a:latin typeface="Arial" pitchFamily="34" charset="0"/>
                <a:cs typeface="Arial" pitchFamily="34" charset="0"/>
              </a:rPr>
              <a:t>2.)  Substitute the values </a:t>
            </a:r>
          </a:p>
          <a:p>
            <a:r>
              <a:rPr lang="en-US" sz="2400" b="1" dirty="0">
                <a:solidFill>
                  <a:srgbClr val="0000FF"/>
                </a:solidFill>
                <a:latin typeface="Arial" pitchFamily="34" charset="0"/>
                <a:cs typeface="Arial" pitchFamily="34" charset="0"/>
              </a:rPr>
              <a:t>        for the variables</a:t>
            </a:r>
          </a:p>
        </p:txBody>
      </p:sp>
      <p:sp>
        <p:nvSpPr>
          <p:cNvPr id="11" name="TextBox 10"/>
          <p:cNvSpPr txBox="1"/>
          <p:nvPr/>
        </p:nvSpPr>
        <p:spPr>
          <a:xfrm>
            <a:off x="137160" y="3268122"/>
            <a:ext cx="4286250" cy="443291"/>
          </a:xfrm>
          <a:prstGeom prst="rect">
            <a:avLst/>
          </a:prstGeom>
          <a:noFill/>
        </p:spPr>
        <p:txBody>
          <a:bodyPr vert="horz" wrap="square" lIns="73243" tIns="36622" rIns="73243" bIns="36622" rtlCol="0">
            <a:spAutoFit/>
          </a:bodyPr>
          <a:lstStyle/>
          <a:p>
            <a:r>
              <a:rPr lang="en-US" sz="2400" b="1" smtClean="0">
                <a:solidFill>
                  <a:srgbClr val="0000FF"/>
                </a:solidFill>
                <a:latin typeface="Arial" pitchFamily="34" charset="0"/>
                <a:cs typeface="Arial" pitchFamily="34" charset="0"/>
              </a:rPr>
              <a:t>3.)  Simplify the expression</a:t>
            </a:r>
            <a:endParaRPr lang="en-US" sz="2400" b="1">
              <a:solidFill>
                <a:srgbClr val="0000FF"/>
              </a:solidFill>
              <a:latin typeface="Arial" pitchFamily="34" charset="0"/>
              <a:cs typeface="Arial" pitchFamily="34" charset="0"/>
            </a:endParaRPr>
          </a:p>
        </p:txBody>
      </p:sp>
      <p:sp>
        <p:nvSpPr>
          <p:cNvPr id="12" name="TextBox 11"/>
          <p:cNvSpPr txBox="1"/>
          <p:nvPr/>
        </p:nvSpPr>
        <p:spPr>
          <a:xfrm>
            <a:off x="4949190" y="3214891"/>
            <a:ext cx="3661410" cy="443291"/>
          </a:xfrm>
          <a:prstGeom prst="rect">
            <a:avLst/>
          </a:prstGeom>
          <a:noFill/>
        </p:spPr>
        <p:txBody>
          <a:bodyPr vert="horz" wrap="square" lIns="73243" tIns="36622" rIns="73243" bIns="36622" rtlCol="0">
            <a:spAutoFit/>
          </a:bodyPr>
          <a:lstStyle/>
          <a:p>
            <a:r>
              <a:rPr lang="en-US" sz="2400" b="1" dirty="0" smtClean="0">
                <a:solidFill>
                  <a:srgbClr val="0000FF"/>
                </a:solidFill>
                <a:latin typeface="Arial" pitchFamily="34" charset="0"/>
                <a:cs typeface="Arial" pitchFamily="34" charset="0"/>
              </a:rPr>
              <a:t>_____  +  ______  =</a:t>
            </a:r>
            <a:endParaRPr lang="en-US" sz="2400" b="1" dirty="0">
              <a:solidFill>
                <a:srgbClr val="0000FF"/>
              </a:solidFill>
              <a:latin typeface="Arial" pitchFamily="34" charset="0"/>
              <a:cs typeface="Arial" pitchFamily="34" charset="0"/>
            </a:endParaRPr>
          </a:p>
        </p:txBody>
      </p:sp>
      <p:sp>
        <p:nvSpPr>
          <p:cNvPr id="13" name="Rectangle 12"/>
          <p:cNvSpPr/>
          <p:nvPr/>
        </p:nvSpPr>
        <p:spPr>
          <a:xfrm>
            <a:off x="0" y="1447800"/>
            <a:ext cx="9144000" cy="54102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885587238"/>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00050" y="690779"/>
            <a:ext cx="5641052"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76</a:t>
            </a:r>
            <a:endParaRPr lang="en-US" sz="2800" b="1">
              <a:solidFill>
                <a:srgbClr val="000000"/>
              </a:solidFill>
              <a:latin typeface="Arial" pitchFamily="34" charset="0"/>
              <a:cs typeface="Arial" pitchFamily="34" charset="0"/>
            </a:endParaRPr>
          </a:p>
        </p:txBody>
      </p:sp>
      <p:sp>
        <p:nvSpPr>
          <p:cNvPr id="3" name="TextBox 2"/>
          <p:cNvSpPr txBox="1"/>
          <p:nvPr/>
        </p:nvSpPr>
        <p:spPr>
          <a:xfrm>
            <a:off x="1131570" y="690779"/>
            <a:ext cx="6564630" cy="935734"/>
          </a:xfrm>
          <a:prstGeom prst="rect">
            <a:avLst/>
          </a:prstGeom>
          <a:noFill/>
        </p:spPr>
        <p:txBody>
          <a:bodyPr vert="horz" wrap="square" lIns="73243" tIns="36622" rIns="73243" bIns="36622" rtlCol="0">
            <a:spAutoFit/>
          </a:bodyPr>
          <a:lstStyle/>
          <a:p>
            <a:r>
              <a:rPr lang="en-US" sz="2800" b="1" dirty="0">
                <a:solidFill>
                  <a:srgbClr val="000000"/>
                </a:solidFill>
                <a:latin typeface="Arial" pitchFamily="34" charset="0"/>
                <a:cs typeface="Arial" pitchFamily="34" charset="0"/>
              </a:rPr>
              <a:t>Evaluate 3x + 2y for x = 5 and y =</a:t>
            </a:r>
          </a:p>
          <a:p>
            <a:r>
              <a:rPr lang="en-US" sz="2800" b="1" dirty="0">
                <a:solidFill>
                  <a:srgbClr val="000000"/>
                </a:solidFill>
                <a:latin typeface="Arial" pitchFamily="34" charset="0"/>
                <a:cs typeface="Arial" pitchFamily="34" charset="0"/>
              </a:rPr>
              <a:t>                                                           </a:t>
            </a:r>
          </a:p>
        </p:txBody>
      </p:sp>
      <p:sp>
        <p:nvSpPr>
          <p:cNvPr id="4" name="TextBox 3"/>
          <p:cNvSpPr txBox="1"/>
          <p:nvPr/>
        </p:nvSpPr>
        <p:spPr>
          <a:xfrm>
            <a:off x="6781800" y="628676"/>
            <a:ext cx="502920" cy="935734"/>
          </a:xfrm>
          <a:prstGeom prst="rect">
            <a:avLst/>
          </a:prstGeom>
          <a:noFill/>
        </p:spPr>
        <p:txBody>
          <a:bodyPr vert="horz" lIns="73243" tIns="36622" rIns="73243" bIns="36622" rtlCol="0">
            <a:spAutoFit/>
          </a:bodyPr>
          <a:lstStyle/>
          <a:p>
            <a:r>
              <a:rPr lang="en-US" sz="2800" b="1" u="sng" dirty="0">
                <a:solidFill>
                  <a:srgbClr val="000000"/>
                </a:solidFill>
                <a:latin typeface="Arial" pitchFamily="34" charset="0"/>
                <a:cs typeface="Arial" pitchFamily="34" charset="0"/>
              </a:rPr>
              <a:t>1</a:t>
            </a:r>
          </a:p>
          <a:p>
            <a:r>
              <a:rPr lang="en-US" sz="2800" b="1" dirty="0">
                <a:solidFill>
                  <a:srgbClr val="000000"/>
                </a:solidFill>
                <a:latin typeface="Arial" pitchFamily="34" charset="0"/>
                <a:cs typeface="Arial" pitchFamily="34" charset="0"/>
              </a:rPr>
              <a:t>2</a:t>
            </a:r>
          </a:p>
        </p:txBody>
      </p:sp>
      <p:pic>
        <p:nvPicPr>
          <p:cNvPr id="12" name="Picture 11"/>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62103"/>
            <a:ext cx="3657600" cy="44360"/>
          </a:xfrm>
          <a:prstGeom prst="rect">
            <a:avLst/>
          </a:prstGeom>
          <a:solidFill>
            <a:scrgbClr r="0" g="0" b="0">
              <a:alpha val="0"/>
            </a:scrgbClr>
          </a:solidFill>
        </p:spPr>
      </p:pic>
    </p:spTree>
    <p:extLst>
      <p:ext uri="{BB962C8B-B14F-4D97-AF65-F5344CB8AC3E}">
        <p14:creationId xmlns:p14="http://schemas.microsoft.com/office/powerpoint/2010/main" xmlns="" val="2084836984"/>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00050" y="614579"/>
            <a:ext cx="6052532"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77</a:t>
            </a:r>
            <a:endParaRPr lang="en-US" sz="2800" b="1">
              <a:solidFill>
                <a:srgbClr val="000000"/>
              </a:solidFill>
              <a:latin typeface="Arial" pitchFamily="34" charset="0"/>
              <a:cs typeface="Arial" pitchFamily="34" charset="0"/>
            </a:endParaRPr>
          </a:p>
        </p:txBody>
      </p:sp>
      <p:sp>
        <p:nvSpPr>
          <p:cNvPr id="3" name="TextBox 2"/>
          <p:cNvSpPr txBox="1"/>
          <p:nvPr/>
        </p:nvSpPr>
        <p:spPr>
          <a:xfrm>
            <a:off x="1131570" y="614579"/>
            <a:ext cx="7402830" cy="935734"/>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Evaluate 2x + 6y - 3 for x = 5 and y =</a:t>
            </a:r>
          </a:p>
          <a:p>
            <a:r>
              <a:rPr lang="en-US" sz="2800" b="1" dirty="0" smtClean="0">
                <a:solidFill>
                  <a:srgbClr val="000000"/>
                </a:solidFill>
                <a:latin typeface="Arial" pitchFamily="34" charset="0"/>
                <a:cs typeface="Arial" pitchFamily="34" charset="0"/>
              </a:rPr>
              <a:t>                                                                </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7345680" y="552476"/>
            <a:ext cx="502920" cy="935734"/>
          </a:xfrm>
          <a:prstGeom prst="rect">
            <a:avLst/>
          </a:prstGeom>
          <a:noFill/>
        </p:spPr>
        <p:txBody>
          <a:bodyPr vert="horz" lIns="73243" tIns="36622" rIns="73243" bIns="36622" rtlCol="0">
            <a:spAutoFit/>
          </a:bodyPr>
          <a:lstStyle/>
          <a:p>
            <a:r>
              <a:rPr lang="en-US" sz="2800" b="1" u="sng" dirty="0">
                <a:solidFill>
                  <a:srgbClr val="000000"/>
                </a:solidFill>
                <a:latin typeface="Arial" pitchFamily="34" charset="0"/>
                <a:cs typeface="Arial" pitchFamily="34" charset="0"/>
              </a:rPr>
              <a:t>1</a:t>
            </a:r>
          </a:p>
          <a:p>
            <a:r>
              <a:rPr lang="en-US" sz="2800" b="1" dirty="0">
                <a:solidFill>
                  <a:srgbClr val="000000"/>
                </a:solidFill>
                <a:latin typeface="Arial" pitchFamily="34" charset="0"/>
                <a:cs typeface="Arial" pitchFamily="34" charset="0"/>
              </a:rPr>
              <a:t>2</a:t>
            </a:r>
          </a:p>
        </p:txBody>
      </p:sp>
      <p:pic>
        <p:nvPicPr>
          <p:cNvPr id="12" name="Picture 11"/>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62103"/>
            <a:ext cx="3657600" cy="44360"/>
          </a:xfrm>
          <a:prstGeom prst="rect">
            <a:avLst/>
          </a:prstGeom>
          <a:solidFill>
            <a:scrgbClr r="0" g="0" b="0">
              <a:alpha val="0"/>
            </a:scrgbClr>
          </a:solidFill>
        </p:spPr>
      </p:pic>
    </p:spTree>
    <p:extLst>
      <p:ext uri="{BB962C8B-B14F-4D97-AF65-F5344CB8AC3E}">
        <p14:creationId xmlns:p14="http://schemas.microsoft.com/office/powerpoint/2010/main" xmlns="" val="167174780"/>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57200" y="614579"/>
            <a:ext cx="5983952"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78</a:t>
            </a:r>
            <a:endParaRPr lang="en-US" sz="2800" b="1">
              <a:solidFill>
                <a:srgbClr val="000000"/>
              </a:solidFill>
              <a:latin typeface="Arial" pitchFamily="34" charset="0"/>
              <a:cs typeface="Arial" pitchFamily="34" charset="0"/>
            </a:endParaRPr>
          </a:p>
        </p:txBody>
      </p:sp>
      <p:sp>
        <p:nvSpPr>
          <p:cNvPr id="3" name="TextBox 2"/>
          <p:cNvSpPr txBox="1"/>
          <p:nvPr/>
        </p:nvSpPr>
        <p:spPr>
          <a:xfrm>
            <a:off x="1188720" y="614579"/>
            <a:ext cx="6964680" cy="935734"/>
          </a:xfrm>
          <a:prstGeom prst="rect">
            <a:avLst/>
          </a:prstGeom>
          <a:noFill/>
        </p:spPr>
        <p:txBody>
          <a:bodyPr vert="horz" wrap="square" lIns="73243" tIns="36622" rIns="73243" bIns="36622" rtlCol="0">
            <a:spAutoFit/>
          </a:bodyPr>
          <a:lstStyle/>
          <a:p>
            <a:r>
              <a:rPr lang="en-US" sz="2800" b="1" dirty="0">
                <a:solidFill>
                  <a:srgbClr val="000000"/>
                </a:solidFill>
                <a:latin typeface="Arial" pitchFamily="34" charset="0"/>
                <a:cs typeface="Arial" pitchFamily="34" charset="0"/>
              </a:rPr>
              <a:t>Evaluate 8x + y - 10 for x = </a:t>
            </a:r>
            <a:r>
              <a:rPr lang="en-US" sz="2800" b="1" u="sng" dirty="0">
                <a:solidFill>
                  <a:srgbClr val="000000"/>
                </a:solidFill>
                <a:latin typeface="Arial" pitchFamily="34" charset="0"/>
                <a:cs typeface="Arial" pitchFamily="34" charset="0"/>
              </a:rPr>
              <a:t>1</a:t>
            </a:r>
            <a:r>
              <a:rPr lang="en-US" sz="2800" b="1" dirty="0">
                <a:solidFill>
                  <a:srgbClr val="000000"/>
                </a:solidFill>
                <a:latin typeface="Arial" pitchFamily="34" charset="0"/>
                <a:cs typeface="Arial" pitchFamily="34" charset="0"/>
              </a:rPr>
              <a:t> and y = 50</a:t>
            </a:r>
          </a:p>
          <a:p>
            <a:r>
              <a:rPr lang="en-US" sz="2800" b="1" dirty="0">
                <a:solidFill>
                  <a:srgbClr val="000000"/>
                </a:solidFill>
                <a:latin typeface="Arial" pitchFamily="34" charset="0"/>
                <a:cs typeface="Arial" pitchFamily="34" charset="0"/>
              </a:rPr>
              <a:t>                                              </a:t>
            </a:r>
            <a:r>
              <a:rPr lang="en-US" sz="2800" b="1" dirty="0" smtClean="0">
                <a:solidFill>
                  <a:srgbClr val="000000"/>
                </a:solidFill>
                <a:latin typeface="Arial" pitchFamily="34" charset="0"/>
                <a:cs typeface="Arial" pitchFamily="34" charset="0"/>
              </a:rPr>
              <a:t>4</a:t>
            </a:r>
            <a:endParaRPr lang="en-US" sz="2800" b="1" dirty="0">
              <a:solidFill>
                <a:srgbClr val="000000"/>
              </a:solidFill>
              <a:latin typeface="Arial" pitchFamily="34" charset="0"/>
              <a:cs typeface="Arial" pitchFamily="34" charset="0"/>
            </a:endParaRP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79847"/>
            <a:ext cx="3657600" cy="44360"/>
          </a:xfrm>
          <a:prstGeom prst="rect">
            <a:avLst/>
          </a:prstGeom>
          <a:solidFill>
            <a:scrgbClr r="0" g="0" b="0">
              <a:alpha val="0"/>
            </a:scrgbClr>
          </a:solidFill>
        </p:spPr>
      </p:pic>
    </p:spTree>
    <p:extLst>
      <p:ext uri="{BB962C8B-B14F-4D97-AF65-F5344CB8AC3E}">
        <p14:creationId xmlns:p14="http://schemas.microsoft.com/office/powerpoint/2010/main" xmlns="" val="2527579193"/>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00050" y="664466"/>
            <a:ext cx="5801072"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79</a:t>
            </a:r>
            <a:endParaRPr lang="en-US" sz="2800" b="1">
              <a:solidFill>
                <a:srgbClr val="000000"/>
              </a:solidFill>
              <a:latin typeface="Arial" pitchFamily="34" charset="0"/>
              <a:cs typeface="Arial" pitchFamily="34" charset="0"/>
            </a:endParaRPr>
          </a:p>
        </p:txBody>
      </p:sp>
      <p:sp>
        <p:nvSpPr>
          <p:cNvPr id="3" name="TextBox 2"/>
          <p:cNvSpPr txBox="1"/>
          <p:nvPr/>
        </p:nvSpPr>
        <p:spPr>
          <a:xfrm>
            <a:off x="1131570" y="664466"/>
            <a:ext cx="709803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Evaluate 3(2x) + 4y for x = 9 and y = 6</a:t>
            </a:r>
            <a:endParaRPr lang="en-US" sz="2800" b="1" dirty="0">
              <a:solidFill>
                <a:srgbClr val="000000"/>
              </a:solidFill>
              <a:latin typeface="Arial" pitchFamily="34" charset="0"/>
              <a:cs typeface="Arial" pitchFamily="34" charset="0"/>
            </a:endParaRP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70975"/>
            <a:ext cx="3657600" cy="44360"/>
          </a:xfrm>
          <a:prstGeom prst="rect">
            <a:avLst/>
          </a:prstGeom>
          <a:solidFill>
            <a:scrgbClr r="0" g="0" b="0">
              <a:alpha val="0"/>
            </a:scrgbClr>
          </a:solidFill>
        </p:spPr>
      </p:pic>
    </p:spTree>
    <p:extLst>
      <p:ext uri="{BB962C8B-B14F-4D97-AF65-F5344CB8AC3E}">
        <p14:creationId xmlns:p14="http://schemas.microsoft.com/office/powerpoint/2010/main" xmlns="" val="37262825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137410" y="2989839"/>
            <a:ext cx="594360" cy="320181"/>
          </a:xfrm>
          <a:prstGeom prst="rect">
            <a:avLst/>
          </a:prstGeom>
          <a:noFill/>
        </p:spPr>
        <p:txBody>
          <a:bodyPr vert="horz" lIns="73243" tIns="36622" rIns="73243" bIns="36622" rtlCol="0">
            <a:spAutoFit/>
          </a:bodyPr>
          <a:lstStyle/>
          <a:p>
            <a:r>
              <a:rPr lang="en-US" sz="1600">
                <a:solidFill>
                  <a:srgbClr val="0000FF"/>
                </a:solidFill>
                <a:latin typeface="Arial - 27"/>
              </a:rPr>
              <a:t>1</a:t>
            </a:r>
          </a:p>
        </p:txBody>
      </p:sp>
      <p:sp>
        <p:nvSpPr>
          <p:cNvPr id="3" name="TextBox 2"/>
          <p:cNvSpPr txBox="1"/>
          <p:nvPr/>
        </p:nvSpPr>
        <p:spPr>
          <a:xfrm>
            <a:off x="1771650" y="2989839"/>
            <a:ext cx="594360" cy="320181"/>
          </a:xfrm>
          <a:prstGeom prst="rect">
            <a:avLst/>
          </a:prstGeom>
          <a:noFill/>
        </p:spPr>
        <p:txBody>
          <a:bodyPr vert="horz" lIns="73243" tIns="36622" rIns="73243" bIns="36622" rtlCol="0">
            <a:spAutoFit/>
          </a:bodyPr>
          <a:lstStyle/>
          <a:p>
            <a:r>
              <a:rPr lang="en-US" sz="1600">
                <a:solidFill>
                  <a:srgbClr val="0000FF"/>
                </a:solidFill>
                <a:latin typeface="Arial - 27"/>
              </a:rPr>
              <a:t>0</a:t>
            </a:r>
          </a:p>
        </p:txBody>
      </p:sp>
      <p:sp>
        <p:nvSpPr>
          <p:cNvPr id="4" name="TextBox 3"/>
          <p:cNvSpPr txBox="1"/>
          <p:nvPr/>
        </p:nvSpPr>
        <p:spPr>
          <a:xfrm>
            <a:off x="2526030" y="2989839"/>
            <a:ext cx="594360" cy="320181"/>
          </a:xfrm>
          <a:prstGeom prst="rect">
            <a:avLst/>
          </a:prstGeom>
          <a:noFill/>
        </p:spPr>
        <p:txBody>
          <a:bodyPr vert="horz" lIns="73243" tIns="36622" rIns="73243" bIns="36622" rtlCol="0">
            <a:spAutoFit/>
          </a:bodyPr>
          <a:lstStyle/>
          <a:p>
            <a:r>
              <a:rPr lang="en-US" sz="1600">
                <a:solidFill>
                  <a:srgbClr val="0000FF"/>
                </a:solidFill>
                <a:latin typeface="Arial - 27"/>
              </a:rPr>
              <a:t>2</a:t>
            </a:r>
          </a:p>
        </p:txBody>
      </p:sp>
      <p:sp>
        <p:nvSpPr>
          <p:cNvPr id="5" name="TextBox 4"/>
          <p:cNvSpPr txBox="1"/>
          <p:nvPr/>
        </p:nvSpPr>
        <p:spPr>
          <a:xfrm>
            <a:off x="2868930" y="2989839"/>
            <a:ext cx="594360" cy="320181"/>
          </a:xfrm>
          <a:prstGeom prst="rect">
            <a:avLst/>
          </a:prstGeom>
          <a:noFill/>
        </p:spPr>
        <p:txBody>
          <a:bodyPr vert="horz" lIns="73243" tIns="36622" rIns="73243" bIns="36622" rtlCol="0">
            <a:spAutoFit/>
          </a:bodyPr>
          <a:lstStyle/>
          <a:p>
            <a:r>
              <a:rPr lang="en-US" sz="1600">
                <a:solidFill>
                  <a:srgbClr val="0000FF"/>
                </a:solidFill>
                <a:latin typeface="Arial - 27"/>
              </a:rPr>
              <a:t>3</a:t>
            </a:r>
          </a:p>
        </p:txBody>
      </p:sp>
      <p:sp>
        <p:nvSpPr>
          <p:cNvPr id="6" name="TextBox 5"/>
          <p:cNvSpPr txBox="1"/>
          <p:nvPr/>
        </p:nvSpPr>
        <p:spPr>
          <a:xfrm>
            <a:off x="3223260" y="2989839"/>
            <a:ext cx="594360" cy="320181"/>
          </a:xfrm>
          <a:prstGeom prst="rect">
            <a:avLst/>
          </a:prstGeom>
          <a:noFill/>
        </p:spPr>
        <p:txBody>
          <a:bodyPr vert="horz" lIns="73243" tIns="36622" rIns="73243" bIns="36622" rtlCol="0">
            <a:spAutoFit/>
          </a:bodyPr>
          <a:lstStyle/>
          <a:p>
            <a:r>
              <a:rPr lang="en-US" sz="1600">
                <a:solidFill>
                  <a:srgbClr val="0000FF"/>
                </a:solidFill>
                <a:latin typeface="Arial - 27"/>
              </a:rPr>
              <a:t>4</a:t>
            </a:r>
          </a:p>
        </p:txBody>
      </p:sp>
      <p:sp>
        <p:nvSpPr>
          <p:cNvPr id="7" name="TextBox 6"/>
          <p:cNvSpPr txBox="1"/>
          <p:nvPr/>
        </p:nvSpPr>
        <p:spPr>
          <a:xfrm>
            <a:off x="3611880" y="2989839"/>
            <a:ext cx="594360" cy="320181"/>
          </a:xfrm>
          <a:prstGeom prst="rect">
            <a:avLst/>
          </a:prstGeom>
          <a:noFill/>
        </p:spPr>
        <p:txBody>
          <a:bodyPr vert="horz" lIns="73243" tIns="36622" rIns="73243" bIns="36622" rtlCol="0">
            <a:spAutoFit/>
          </a:bodyPr>
          <a:lstStyle/>
          <a:p>
            <a:r>
              <a:rPr lang="en-US" sz="1600">
                <a:solidFill>
                  <a:srgbClr val="0000FF"/>
                </a:solidFill>
                <a:latin typeface="Arial - 27"/>
              </a:rPr>
              <a:t>5</a:t>
            </a:r>
          </a:p>
        </p:txBody>
      </p:sp>
      <p:sp>
        <p:nvSpPr>
          <p:cNvPr id="8" name="TextBox 7"/>
          <p:cNvSpPr txBox="1"/>
          <p:nvPr/>
        </p:nvSpPr>
        <p:spPr>
          <a:xfrm>
            <a:off x="3954780" y="2989839"/>
            <a:ext cx="594360" cy="320181"/>
          </a:xfrm>
          <a:prstGeom prst="rect">
            <a:avLst/>
          </a:prstGeom>
          <a:noFill/>
        </p:spPr>
        <p:txBody>
          <a:bodyPr vert="horz" lIns="73243" tIns="36622" rIns="73243" bIns="36622" rtlCol="0">
            <a:spAutoFit/>
          </a:bodyPr>
          <a:lstStyle/>
          <a:p>
            <a:r>
              <a:rPr lang="en-US" sz="1600">
                <a:solidFill>
                  <a:srgbClr val="0000FF"/>
                </a:solidFill>
                <a:latin typeface="Arial - 27"/>
              </a:rPr>
              <a:t>6</a:t>
            </a:r>
          </a:p>
        </p:txBody>
      </p:sp>
      <p:sp>
        <p:nvSpPr>
          <p:cNvPr id="9" name="TextBox 8"/>
          <p:cNvSpPr txBox="1"/>
          <p:nvPr/>
        </p:nvSpPr>
        <p:spPr>
          <a:xfrm>
            <a:off x="4309110" y="2989839"/>
            <a:ext cx="594360" cy="320181"/>
          </a:xfrm>
          <a:prstGeom prst="rect">
            <a:avLst/>
          </a:prstGeom>
          <a:noFill/>
        </p:spPr>
        <p:txBody>
          <a:bodyPr vert="horz" lIns="73243" tIns="36622" rIns="73243" bIns="36622" rtlCol="0">
            <a:spAutoFit/>
          </a:bodyPr>
          <a:lstStyle/>
          <a:p>
            <a:r>
              <a:rPr lang="en-US" sz="1600">
                <a:solidFill>
                  <a:srgbClr val="0000FF"/>
                </a:solidFill>
                <a:latin typeface="Arial - 27"/>
              </a:rPr>
              <a:t>7</a:t>
            </a:r>
          </a:p>
        </p:txBody>
      </p:sp>
      <p:sp>
        <p:nvSpPr>
          <p:cNvPr id="10" name="TextBox 9"/>
          <p:cNvSpPr txBox="1"/>
          <p:nvPr/>
        </p:nvSpPr>
        <p:spPr>
          <a:xfrm>
            <a:off x="4686300" y="2980967"/>
            <a:ext cx="594360" cy="320181"/>
          </a:xfrm>
          <a:prstGeom prst="rect">
            <a:avLst/>
          </a:prstGeom>
          <a:noFill/>
        </p:spPr>
        <p:txBody>
          <a:bodyPr vert="horz" lIns="73243" tIns="36622" rIns="73243" bIns="36622" rtlCol="0">
            <a:spAutoFit/>
          </a:bodyPr>
          <a:lstStyle/>
          <a:p>
            <a:r>
              <a:rPr lang="en-US" sz="1600">
                <a:solidFill>
                  <a:srgbClr val="0000FF"/>
                </a:solidFill>
                <a:latin typeface="Arial - 27"/>
              </a:rPr>
              <a:t>8</a:t>
            </a:r>
          </a:p>
        </p:txBody>
      </p:sp>
      <p:sp>
        <p:nvSpPr>
          <p:cNvPr id="11" name="TextBox 10"/>
          <p:cNvSpPr txBox="1"/>
          <p:nvPr/>
        </p:nvSpPr>
        <p:spPr>
          <a:xfrm>
            <a:off x="5017770" y="2980967"/>
            <a:ext cx="594360" cy="320181"/>
          </a:xfrm>
          <a:prstGeom prst="rect">
            <a:avLst/>
          </a:prstGeom>
          <a:noFill/>
        </p:spPr>
        <p:txBody>
          <a:bodyPr vert="horz" lIns="73243" tIns="36622" rIns="73243" bIns="36622" rtlCol="0">
            <a:spAutoFit/>
          </a:bodyPr>
          <a:lstStyle/>
          <a:p>
            <a:r>
              <a:rPr lang="en-US" sz="1600">
                <a:solidFill>
                  <a:srgbClr val="0000FF"/>
                </a:solidFill>
                <a:latin typeface="Arial - 27"/>
              </a:rPr>
              <a:t>9</a:t>
            </a:r>
          </a:p>
        </p:txBody>
      </p:sp>
      <p:sp>
        <p:nvSpPr>
          <p:cNvPr id="12" name="TextBox 11"/>
          <p:cNvSpPr txBox="1"/>
          <p:nvPr/>
        </p:nvSpPr>
        <p:spPr>
          <a:xfrm>
            <a:off x="5314950" y="2972096"/>
            <a:ext cx="754380" cy="320181"/>
          </a:xfrm>
          <a:prstGeom prst="rect">
            <a:avLst/>
          </a:prstGeom>
          <a:noFill/>
        </p:spPr>
        <p:txBody>
          <a:bodyPr vert="horz" lIns="73243" tIns="36622" rIns="73243" bIns="36622" rtlCol="0">
            <a:spAutoFit/>
          </a:bodyPr>
          <a:lstStyle/>
          <a:p>
            <a:r>
              <a:rPr lang="en-US" sz="1600">
                <a:solidFill>
                  <a:srgbClr val="0000FF"/>
                </a:solidFill>
                <a:latin typeface="Arial - 26"/>
              </a:rPr>
              <a:t>10</a:t>
            </a:r>
          </a:p>
        </p:txBody>
      </p:sp>
      <p:grpSp>
        <p:nvGrpSpPr>
          <p:cNvPr id="18" name="Group 17"/>
          <p:cNvGrpSpPr/>
          <p:nvPr/>
        </p:nvGrpSpPr>
        <p:grpSpPr>
          <a:xfrm>
            <a:off x="240488" y="2656699"/>
            <a:ext cx="8470774" cy="381139"/>
            <a:chOff x="267208" y="3803015"/>
            <a:chExt cx="9411971" cy="545593"/>
          </a:xfrm>
        </p:grpSpPr>
        <p:sp>
          <p:nvSpPr>
            <p:cNvPr id="13" name="Freeform 12"/>
            <p:cNvSpPr/>
            <p:nvPr/>
          </p:nvSpPr>
          <p:spPr>
            <a:xfrm>
              <a:off x="280162" y="4063619"/>
              <a:ext cx="9397112" cy="20702"/>
            </a:xfrm>
            <a:custGeom>
              <a:avLst/>
              <a:gdLst/>
              <a:ahLst/>
              <a:cxnLst/>
              <a:rect l="0" t="0" r="0" b="0"/>
              <a:pathLst>
                <a:path w="9397112" h="20702">
                  <a:moveTo>
                    <a:pt x="0" y="20701"/>
                  </a:moveTo>
                  <a:lnTo>
                    <a:pt x="0" y="0"/>
                  </a:lnTo>
                  <a:lnTo>
                    <a:pt x="9397111" y="0"/>
                  </a:lnTo>
                  <a:lnTo>
                    <a:pt x="9397111" y="2070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267208" y="3803015"/>
              <a:ext cx="271400" cy="285370"/>
            </a:xfrm>
            <a:custGeom>
              <a:avLst/>
              <a:gdLst/>
              <a:ahLst/>
              <a:cxnLst/>
              <a:rect l="0" t="0" r="0" b="0"/>
              <a:pathLst>
                <a:path w="271400" h="285370">
                  <a:moveTo>
                    <a:pt x="12954" y="285369"/>
                  </a:moveTo>
                  <a:lnTo>
                    <a:pt x="0" y="270891"/>
                  </a:lnTo>
                  <a:lnTo>
                    <a:pt x="258064" y="0"/>
                  </a:lnTo>
                  <a:lnTo>
                    <a:pt x="271399" y="1435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70891" y="4062603"/>
              <a:ext cx="271400" cy="285243"/>
            </a:xfrm>
            <a:custGeom>
              <a:avLst/>
              <a:gdLst/>
              <a:ahLst/>
              <a:cxnLst/>
              <a:rect l="0" t="0" r="0" b="0"/>
              <a:pathLst>
                <a:path w="271400" h="285243">
                  <a:moveTo>
                    <a:pt x="0" y="14224"/>
                  </a:moveTo>
                  <a:lnTo>
                    <a:pt x="13208" y="0"/>
                  </a:lnTo>
                  <a:lnTo>
                    <a:pt x="271399" y="270764"/>
                  </a:lnTo>
                  <a:lnTo>
                    <a:pt x="258318" y="28524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9407779" y="3804158"/>
              <a:ext cx="271400" cy="285116"/>
            </a:xfrm>
            <a:custGeom>
              <a:avLst/>
              <a:gdLst/>
              <a:ahLst/>
              <a:cxnLst/>
              <a:rect l="0" t="0" r="0" b="0"/>
              <a:pathLst>
                <a:path w="271400" h="285116">
                  <a:moveTo>
                    <a:pt x="271399" y="270637"/>
                  </a:moveTo>
                  <a:lnTo>
                    <a:pt x="258318" y="285115"/>
                  </a:lnTo>
                  <a:lnTo>
                    <a:pt x="0" y="14478"/>
                  </a:lnTo>
                  <a:lnTo>
                    <a:pt x="13081"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403842" y="4063619"/>
              <a:ext cx="271527" cy="284989"/>
            </a:xfrm>
            <a:custGeom>
              <a:avLst/>
              <a:gdLst/>
              <a:ahLst/>
              <a:cxnLst/>
              <a:rect l="0" t="0" r="0" b="0"/>
              <a:pathLst>
                <a:path w="271527" h="284989">
                  <a:moveTo>
                    <a:pt x="258318" y="0"/>
                  </a:moveTo>
                  <a:lnTo>
                    <a:pt x="271526" y="14478"/>
                  </a:lnTo>
                  <a:lnTo>
                    <a:pt x="13335" y="284988"/>
                  </a:lnTo>
                  <a:lnTo>
                    <a:pt x="0" y="27076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18"/>
          <p:cNvSpPr/>
          <p:nvPr/>
        </p:nvSpPr>
        <p:spPr>
          <a:xfrm>
            <a:off x="8097241" y="2669031"/>
            <a:ext cx="19432" cy="300404"/>
          </a:xfrm>
          <a:custGeom>
            <a:avLst/>
            <a:gdLst/>
            <a:ahLst/>
            <a:cxnLst/>
            <a:rect l="0" t="0" r="0" b="0"/>
            <a:pathLst>
              <a:path w="21591" h="430023">
                <a:moveTo>
                  <a:pt x="0" y="0"/>
                </a:moveTo>
                <a:lnTo>
                  <a:pt x="21590" y="0"/>
                </a:lnTo>
                <a:lnTo>
                  <a:pt x="21590"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20" name="Freeform 19"/>
          <p:cNvSpPr/>
          <p:nvPr/>
        </p:nvSpPr>
        <p:spPr>
          <a:xfrm>
            <a:off x="7384351" y="2669031"/>
            <a:ext cx="19318" cy="300404"/>
          </a:xfrm>
          <a:custGeom>
            <a:avLst/>
            <a:gdLst/>
            <a:ahLst/>
            <a:cxnLst/>
            <a:rect l="0" t="0" r="0" b="0"/>
            <a:pathLst>
              <a:path w="21464" h="430023">
                <a:moveTo>
                  <a:pt x="0" y="0"/>
                </a:moveTo>
                <a:lnTo>
                  <a:pt x="21463" y="0"/>
                </a:lnTo>
                <a:lnTo>
                  <a:pt x="21463"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21" name="Freeform 20"/>
          <p:cNvSpPr/>
          <p:nvPr/>
        </p:nvSpPr>
        <p:spPr>
          <a:xfrm>
            <a:off x="6627686" y="2669031"/>
            <a:ext cx="19432" cy="300404"/>
          </a:xfrm>
          <a:custGeom>
            <a:avLst/>
            <a:gdLst/>
            <a:ahLst/>
            <a:cxnLst/>
            <a:rect l="0" t="0" r="0" b="0"/>
            <a:pathLst>
              <a:path w="21591" h="430023">
                <a:moveTo>
                  <a:pt x="0" y="0"/>
                </a:moveTo>
                <a:lnTo>
                  <a:pt x="21590" y="0"/>
                </a:lnTo>
                <a:lnTo>
                  <a:pt x="21590"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22" name="Freeform 21"/>
          <p:cNvSpPr/>
          <p:nvPr/>
        </p:nvSpPr>
        <p:spPr>
          <a:xfrm>
            <a:off x="5914911" y="2669031"/>
            <a:ext cx="19203" cy="300404"/>
          </a:xfrm>
          <a:custGeom>
            <a:avLst/>
            <a:gdLst/>
            <a:ahLst/>
            <a:cxnLst/>
            <a:rect l="0" t="0" r="0" b="0"/>
            <a:pathLst>
              <a:path w="21337" h="430023">
                <a:moveTo>
                  <a:pt x="0" y="0"/>
                </a:moveTo>
                <a:lnTo>
                  <a:pt x="21336" y="0"/>
                </a:lnTo>
                <a:lnTo>
                  <a:pt x="21336"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23" name="Freeform 22"/>
          <p:cNvSpPr/>
          <p:nvPr/>
        </p:nvSpPr>
        <p:spPr>
          <a:xfrm>
            <a:off x="5201908" y="2669031"/>
            <a:ext cx="19432" cy="300404"/>
          </a:xfrm>
          <a:custGeom>
            <a:avLst/>
            <a:gdLst/>
            <a:ahLst/>
            <a:cxnLst/>
            <a:rect l="0" t="0" r="0" b="0"/>
            <a:pathLst>
              <a:path w="21591" h="430023">
                <a:moveTo>
                  <a:pt x="0" y="0"/>
                </a:moveTo>
                <a:lnTo>
                  <a:pt x="21590" y="0"/>
                </a:lnTo>
                <a:lnTo>
                  <a:pt x="21590"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24" name="Freeform 23"/>
          <p:cNvSpPr/>
          <p:nvPr/>
        </p:nvSpPr>
        <p:spPr>
          <a:xfrm>
            <a:off x="3717836" y="2681452"/>
            <a:ext cx="19318" cy="300315"/>
          </a:xfrm>
          <a:custGeom>
            <a:avLst/>
            <a:gdLst/>
            <a:ahLst/>
            <a:cxnLst/>
            <a:rect l="0" t="0" r="0" b="0"/>
            <a:pathLst>
              <a:path w="21464" h="429896">
                <a:moveTo>
                  <a:pt x="0" y="0"/>
                </a:moveTo>
                <a:lnTo>
                  <a:pt x="21463" y="0"/>
                </a:lnTo>
                <a:lnTo>
                  <a:pt x="21463"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25" name="Freeform 24"/>
          <p:cNvSpPr/>
          <p:nvPr/>
        </p:nvSpPr>
        <p:spPr>
          <a:xfrm>
            <a:off x="3004833" y="2681452"/>
            <a:ext cx="19432" cy="300315"/>
          </a:xfrm>
          <a:custGeom>
            <a:avLst/>
            <a:gdLst/>
            <a:ahLst/>
            <a:cxnLst/>
            <a:rect l="0" t="0" r="0" b="0"/>
            <a:pathLst>
              <a:path w="21591" h="429896">
                <a:moveTo>
                  <a:pt x="0" y="0"/>
                </a:moveTo>
                <a:lnTo>
                  <a:pt x="21590" y="0"/>
                </a:lnTo>
                <a:lnTo>
                  <a:pt x="21590"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26" name="Freeform 25"/>
          <p:cNvSpPr/>
          <p:nvPr/>
        </p:nvSpPr>
        <p:spPr>
          <a:xfrm>
            <a:off x="2248396" y="2681452"/>
            <a:ext cx="19203" cy="300315"/>
          </a:xfrm>
          <a:custGeom>
            <a:avLst/>
            <a:gdLst/>
            <a:ahLst/>
            <a:cxnLst/>
            <a:rect l="0" t="0" r="0" b="0"/>
            <a:pathLst>
              <a:path w="21337" h="429896">
                <a:moveTo>
                  <a:pt x="0" y="0"/>
                </a:moveTo>
                <a:lnTo>
                  <a:pt x="21336" y="0"/>
                </a:lnTo>
                <a:lnTo>
                  <a:pt x="21336"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27" name="Freeform 26"/>
          <p:cNvSpPr/>
          <p:nvPr/>
        </p:nvSpPr>
        <p:spPr>
          <a:xfrm>
            <a:off x="1535392" y="2681452"/>
            <a:ext cx="19432" cy="300315"/>
          </a:xfrm>
          <a:custGeom>
            <a:avLst/>
            <a:gdLst/>
            <a:ahLst/>
            <a:cxnLst/>
            <a:rect l="0" t="0" r="0" b="0"/>
            <a:pathLst>
              <a:path w="21591" h="429896">
                <a:moveTo>
                  <a:pt x="0" y="0"/>
                </a:moveTo>
                <a:lnTo>
                  <a:pt x="21590" y="0"/>
                </a:lnTo>
                <a:lnTo>
                  <a:pt x="21590"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28" name="Freeform 27"/>
          <p:cNvSpPr/>
          <p:nvPr/>
        </p:nvSpPr>
        <p:spPr>
          <a:xfrm>
            <a:off x="822503" y="2681452"/>
            <a:ext cx="19318" cy="300315"/>
          </a:xfrm>
          <a:custGeom>
            <a:avLst/>
            <a:gdLst/>
            <a:ahLst/>
            <a:cxnLst/>
            <a:rect l="0" t="0" r="0" b="0"/>
            <a:pathLst>
              <a:path w="21464" h="429896">
                <a:moveTo>
                  <a:pt x="0" y="0"/>
                </a:moveTo>
                <a:lnTo>
                  <a:pt x="21463" y="0"/>
                </a:lnTo>
                <a:lnTo>
                  <a:pt x="21463"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29" name="Freeform 28"/>
          <p:cNvSpPr/>
          <p:nvPr/>
        </p:nvSpPr>
        <p:spPr>
          <a:xfrm>
            <a:off x="4459872" y="2669031"/>
            <a:ext cx="19318" cy="300404"/>
          </a:xfrm>
          <a:custGeom>
            <a:avLst/>
            <a:gdLst/>
            <a:ahLst/>
            <a:cxnLst/>
            <a:rect l="0" t="0" r="0" b="0"/>
            <a:pathLst>
              <a:path w="21464" h="430023">
                <a:moveTo>
                  <a:pt x="0" y="0"/>
                </a:moveTo>
                <a:lnTo>
                  <a:pt x="21463" y="0"/>
                </a:lnTo>
                <a:lnTo>
                  <a:pt x="21463"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30" name="Freeform 29"/>
          <p:cNvSpPr/>
          <p:nvPr/>
        </p:nvSpPr>
        <p:spPr>
          <a:xfrm>
            <a:off x="2655647" y="2681452"/>
            <a:ext cx="19432" cy="300315"/>
          </a:xfrm>
          <a:custGeom>
            <a:avLst/>
            <a:gdLst/>
            <a:ahLst/>
            <a:cxnLst/>
            <a:rect l="0" t="0" r="0" b="0"/>
            <a:pathLst>
              <a:path w="21591" h="429896">
                <a:moveTo>
                  <a:pt x="0" y="0"/>
                </a:moveTo>
                <a:lnTo>
                  <a:pt x="21590" y="0"/>
                </a:lnTo>
                <a:lnTo>
                  <a:pt x="21590"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31" name="Freeform 30"/>
          <p:cNvSpPr/>
          <p:nvPr/>
        </p:nvSpPr>
        <p:spPr>
          <a:xfrm>
            <a:off x="1899209" y="2681452"/>
            <a:ext cx="19203" cy="300315"/>
          </a:xfrm>
          <a:custGeom>
            <a:avLst/>
            <a:gdLst/>
            <a:ahLst/>
            <a:cxnLst/>
            <a:rect l="0" t="0" r="0" b="0"/>
            <a:pathLst>
              <a:path w="21337" h="429896">
                <a:moveTo>
                  <a:pt x="0" y="0"/>
                </a:moveTo>
                <a:lnTo>
                  <a:pt x="21336" y="0"/>
                </a:lnTo>
                <a:lnTo>
                  <a:pt x="21336"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32" name="Freeform 31"/>
          <p:cNvSpPr/>
          <p:nvPr/>
        </p:nvSpPr>
        <p:spPr>
          <a:xfrm>
            <a:off x="1186206" y="2681452"/>
            <a:ext cx="19203" cy="300315"/>
          </a:xfrm>
          <a:custGeom>
            <a:avLst/>
            <a:gdLst/>
            <a:ahLst/>
            <a:cxnLst/>
            <a:rect l="0" t="0" r="0" b="0"/>
            <a:pathLst>
              <a:path w="21337" h="429896">
                <a:moveTo>
                  <a:pt x="0" y="0"/>
                </a:moveTo>
                <a:lnTo>
                  <a:pt x="21336" y="0"/>
                </a:lnTo>
                <a:lnTo>
                  <a:pt x="21336"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33" name="Freeform 32"/>
          <p:cNvSpPr/>
          <p:nvPr/>
        </p:nvSpPr>
        <p:spPr>
          <a:xfrm>
            <a:off x="5536578" y="2669031"/>
            <a:ext cx="19318" cy="300404"/>
          </a:xfrm>
          <a:custGeom>
            <a:avLst/>
            <a:gdLst/>
            <a:ahLst/>
            <a:cxnLst/>
            <a:rect l="0" t="0" r="0" b="0"/>
            <a:pathLst>
              <a:path w="21464" h="430023">
                <a:moveTo>
                  <a:pt x="0" y="0"/>
                </a:moveTo>
                <a:lnTo>
                  <a:pt x="21463" y="0"/>
                </a:lnTo>
                <a:lnTo>
                  <a:pt x="21463"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34" name="Freeform 33"/>
          <p:cNvSpPr/>
          <p:nvPr/>
        </p:nvSpPr>
        <p:spPr>
          <a:xfrm>
            <a:off x="4823575" y="2669031"/>
            <a:ext cx="19432" cy="300404"/>
          </a:xfrm>
          <a:custGeom>
            <a:avLst/>
            <a:gdLst/>
            <a:ahLst/>
            <a:cxnLst/>
            <a:rect l="0" t="0" r="0" b="0"/>
            <a:pathLst>
              <a:path w="21591" h="430023">
                <a:moveTo>
                  <a:pt x="0" y="0"/>
                </a:moveTo>
                <a:lnTo>
                  <a:pt x="21590" y="0"/>
                </a:lnTo>
                <a:lnTo>
                  <a:pt x="21590"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35" name="Freeform 34"/>
          <p:cNvSpPr/>
          <p:nvPr/>
        </p:nvSpPr>
        <p:spPr>
          <a:xfrm>
            <a:off x="4067022" y="2669031"/>
            <a:ext cx="19318" cy="300404"/>
          </a:xfrm>
          <a:custGeom>
            <a:avLst/>
            <a:gdLst/>
            <a:ahLst/>
            <a:cxnLst/>
            <a:rect l="0" t="0" r="0" b="0"/>
            <a:pathLst>
              <a:path w="21464" h="430023">
                <a:moveTo>
                  <a:pt x="0" y="0"/>
                </a:moveTo>
                <a:lnTo>
                  <a:pt x="21463" y="0"/>
                </a:lnTo>
                <a:lnTo>
                  <a:pt x="21463"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36" name="Freeform 35"/>
          <p:cNvSpPr/>
          <p:nvPr/>
        </p:nvSpPr>
        <p:spPr>
          <a:xfrm>
            <a:off x="3354020" y="2669031"/>
            <a:ext cx="19432" cy="300404"/>
          </a:xfrm>
          <a:custGeom>
            <a:avLst/>
            <a:gdLst/>
            <a:ahLst/>
            <a:cxnLst/>
            <a:rect l="0" t="0" r="0" b="0"/>
            <a:pathLst>
              <a:path w="21591" h="430023">
                <a:moveTo>
                  <a:pt x="0" y="0"/>
                </a:moveTo>
                <a:lnTo>
                  <a:pt x="21590" y="0"/>
                </a:lnTo>
                <a:lnTo>
                  <a:pt x="21590"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37" name="Freeform 36"/>
          <p:cNvSpPr/>
          <p:nvPr/>
        </p:nvSpPr>
        <p:spPr>
          <a:xfrm>
            <a:off x="7704391" y="2681452"/>
            <a:ext cx="19318" cy="300315"/>
          </a:xfrm>
          <a:custGeom>
            <a:avLst/>
            <a:gdLst/>
            <a:ahLst/>
            <a:cxnLst/>
            <a:rect l="0" t="0" r="0" b="0"/>
            <a:pathLst>
              <a:path w="21464" h="429896">
                <a:moveTo>
                  <a:pt x="0" y="0"/>
                </a:moveTo>
                <a:lnTo>
                  <a:pt x="21463" y="0"/>
                </a:lnTo>
                <a:lnTo>
                  <a:pt x="21463"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38" name="Freeform 37"/>
          <p:cNvSpPr/>
          <p:nvPr/>
        </p:nvSpPr>
        <p:spPr>
          <a:xfrm>
            <a:off x="6991502" y="2681452"/>
            <a:ext cx="19318" cy="300315"/>
          </a:xfrm>
          <a:custGeom>
            <a:avLst/>
            <a:gdLst/>
            <a:ahLst/>
            <a:cxnLst/>
            <a:rect l="0" t="0" r="0" b="0"/>
            <a:pathLst>
              <a:path w="21464" h="429896">
                <a:moveTo>
                  <a:pt x="0" y="0"/>
                </a:moveTo>
                <a:lnTo>
                  <a:pt x="21463" y="0"/>
                </a:lnTo>
                <a:lnTo>
                  <a:pt x="21463"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39" name="Freeform 38"/>
          <p:cNvSpPr/>
          <p:nvPr/>
        </p:nvSpPr>
        <p:spPr>
          <a:xfrm>
            <a:off x="6278499" y="2681452"/>
            <a:ext cx="19318" cy="300315"/>
          </a:xfrm>
          <a:custGeom>
            <a:avLst/>
            <a:gdLst/>
            <a:ahLst/>
            <a:cxnLst/>
            <a:rect l="0" t="0" r="0" b="0"/>
            <a:pathLst>
              <a:path w="21464" h="429896">
                <a:moveTo>
                  <a:pt x="0" y="0"/>
                </a:moveTo>
                <a:lnTo>
                  <a:pt x="21463" y="0"/>
                </a:lnTo>
                <a:lnTo>
                  <a:pt x="21463"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40" name="TextBox 39"/>
          <p:cNvSpPr txBox="1"/>
          <p:nvPr/>
        </p:nvSpPr>
        <p:spPr>
          <a:xfrm>
            <a:off x="1268730" y="2989839"/>
            <a:ext cx="685800" cy="320181"/>
          </a:xfrm>
          <a:prstGeom prst="rect">
            <a:avLst/>
          </a:prstGeom>
          <a:noFill/>
        </p:spPr>
        <p:txBody>
          <a:bodyPr vert="horz" lIns="73243" tIns="36622" rIns="73243" bIns="36622" rtlCol="0">
            <a:spAutoFit/>
          </a:bodyPr>
          <a:lstStyle/>
          <a:p>
            <a:r>
              <a:rPr lang="en-US" sz="1600">
                <a:solidFill>
                  <a:srgbClr val="0000FF"/>
                </a:solidFill>
                <a:latin typeface="Arial - 26"/>
              </a:rPr>
              <a:t>-1</a:t>
            </a:r>
          </a:p>
        </p:txBody>
      </p:sp>
      <p:sp>
        <p:nvSpPr>
          <p:cNvPr id="41" name="TextBox 40"/>
          <p:cNvSpPr txBox="1"/>
          <p:nvPr/>
        </p:nvSpPr>
        <p:spPr>
          <a:xfrm>
            <a:off x="937260" y="2989839"/>
            <a:ext cx="685800" cy="320181"/>
          </a:xfrm>
          <a:prstGeom prst="rect">
            <a:avLst/>
          </a:prstGeom>
          <a:noFill/>
        </p:spPr>
        <p:txBody>
          <a:bodyPr vert="horz" lIns="73243" tIns="36622" rIns="73243" bIns="36622" rtlCol="0">
            <a:spAutoFit/>
          </a:bodyPr>
          <a:lstStyle/>
          <a:p>
            <a:r>
              <a:rPr lang="en-US" sz="1600">
                <a:solidFill>
                  <a:srgbClr val="0000FF"/>
                </a:solidFill>
                <a:latin typeface="Arial - 26"/>
              </a:rPr>
              <a:t>-2</a:t>
            </a:r>
          </a:p>
        </p:txBody>
      </p:sp>
      <p:sp>
        <p:nvSpPr>
          <p:cNvPr id="42" name="TextBox 41"/>
          <p:cNvSpPr txBox="1"/>
          <p:nvPr/>
        </p:nvSpPr>
        <p:spPr>
          <a:xfrm>
            <a:off x="560070" y="2989840"/>
            <a:ext cx="731520" cy="335569"/>
          </a:xfrm>
          <a:prstGeom prst="rect">
            <a:avLst/>
          </a:prstGeom>
          <a:noFill/>
        </p:spPr>
        <p:txBody>
          <a:bodyPr vert="horz" lIns="73243" tIns="36622" rIns="73243" bIns="36622" rtlCol="0">
            <a:spAutoFit/>
          </a:bodyPr>
          <a:lstStyle/>
          <a:p>
            <a:r>
              <a:rPr lang="en-US" sz="1700">
                <a:solidFill>
                  <a:srgbClr val="0000FF"/>
                </a:solidFill>
                <a:latin typeface="Arial - 28"/>
              </a:rPr>
              <a:t>-3</a:t>
            </a:r>
          </a:p>
        </p:txBody>
      </p:sp>
      <p:cxnSp>
        <p:nvCxnSpPr>
          <p:cNvPr id="43" name="Straight Connector 42"/>
          <p:cNvCxnSpPr/>
          <p:nvPr/>
        </p:nvCxnSpPr>
        <p:spPr>
          <a:xfrm flipV="1">
            <a:off x="1983105" y="2756375"/>
            <a:ext cx="720090" cy="20538"/>
          </a:xfrm>
          <a:prstGeom prst="line">
            <a:avLst/>
          </a:prstGeom>
          <a:ln w="127000" cap="flat" cmpd="sng" algn="ctr">
            <a:solidFill>
              <a:srgbClr val="FF0000">
                <a:alpha val="60000"/>
              </a:srgbClr>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531620" y="124208"/>
            <a:ext cx="6995160" cy="627957"/>
          </a:xfrm>
          <a:prstGeom prst="rect">
            <a:avLst/>
          </a:prstGeom>
          <a:noFill/>
        </p:spPr>
        <p:txBody>
          <a:bodyPr vert="horz" lIns="73243" tIns="36622" rIns="73243" bIns="36622" rtlCol="0">
            <a:spAutoFit/>
          </a:bodyPr>
          <a:lstStyle/>
          <a:p>
            <a:pPr algn="ctr"/>
            <a:r>
              <a:rPr lang="en-US" sz="3600" b="1" dirty="0">
                <a:solidFill>
                  <a:srgbClr val="0000FF"/>
                </a:solidFill>
                <a:latin typeface="Arial" pitchFamily="34" charset="0"/>
                <a:cs typeface="Arial" pitchFamily="34" charset="0"/>
              </a:rPr>
              <a:t>Let's do 2</a:t>
            </a:r>
            <a:r>
              <a:rPr lang="en-US" sz="3600" b="1" baseline="70000" dirty="0">
                <a:solidFill>
                  <a:srgbClr val="0000FF"/>
                </a:solidFill>
                <a:latin typeface="Arial" pitchFamily="34" charset="0"/>
                <a:cs typeface="Arial" pitchFamily="34" charset="0"/>
              </a:rPr>
              <a:t>2</a:t>
            </a:r>
            <a:r>
              <a:rPr lang="en-US" sz="3600" b="1" dirty="0">
                <a:solidFill>
                  <a:srgbClr val="0000FF"/>
                </a:solidFill>
                <a:latin typeface="Arial" pitchFamily="34" charset="0"/>
                <a:cs typeface="Arial" pitchFamily="34" charset="0"/>
              </a:rPr>
              <a:t> on the number line. </a:t>
            </a:r>
          </a:p>
        </p:txBody>
      </p:sp>
      <p:sp>
        <p:nvSpPr>
          <p:cNvPr id="45" name="TextBox 44"/>
          <p:cNvSpPr txBox="1"/>
          <p:nvPr/>
        </p:nvSpPr>
        <p:spPr>
          <a:xfrm>
            <a:off x="5692140" y="2980968"/>
            <a:ext cx="754380" cy="304792"/>
          </a:xfrm>
          <a:prstGeom prst="rect">
            <a:avLst/>
          </a:prstGeom>
          <a:noFill/>
        </p:spPr>
        <p:txBody>
          <a:bodyPr vert="horz" lIns="73243" tIns="36622" rIns="73243" bIns="36622" rtlCol="0">
            <a:spAutoFit/>
          </a:bodyPr>
          <a:lstStyle/>
          <a:p>
            <a:r>
              <a:rPr lang="en-US" sz="1500">
                <a:solidFill>
                  <a:srgbClr val="0000FF"/>
                </a:solidFill>
                <a:latin typeface="Arial - 26"/>
              </a:rPr>
              <a:t>11</a:t>
            </a:r>
          </a:p>
        </p:txBody>
      </p:sp>
      <p:sp>
        <p:nvSpPr>
          <p:cNvPr id="46" name="TextBox 45"/>
          <p:cNvSpPr txBox="1"/>
          <p:nvPr/>
        </p:nvSpPr>
        <p:spPr>
          <a:xfrm>
            <a:off x="6400800" y="2989840"/>
            <a:ext cx="754380" cy="304792"/>
          </a:xfrm>
          <a:prstGeom prst="rect">
            <a:avLst/>
          </a:prstGeom>
          <a:noFill/>
        </p:spPr>
        <p:txBody>
          <a:bodyPr vert="horz" lIns="73243" tIns="36622" rIns="73243" bIns="36622" rtlCol="0">
            <a:spAutoFit/>
          </a:bodyPr>
          <a:lstStyle/>
          <a:p>
            <a:r>
              <a:rPr lang="en-US" sz="1500">
                <a:solidFill>
                  <a:srgbClr val="0000FF"/>
                </a:solidFill>
                <a:latin typeface="Arial - 26"/>
              </a:rPr>
              <a:t>13</a:t>
            </a:r>
          </a:p>
        </p:txBody>
      </p:sp>
      <p:sp>
        <p:nvSpPr>
          <p:cNvPr id="47" name="TextBox 46"/>
          <p:cNvSpPr txBox="1"/>
          <p:nvPr/>
        </p:nvSpPr>
        <p:spPr>
          <a:xfrm>
            <a:off x="6057900" y="2980968"/>
            <a:ext cx="754380" cy="304792"/>
          </a:xfrm>
          <a:prstGeom prst="rect">
            <a:avLst/>
          </a:prstGeom>
          <a:noFill/>
        </p:spPr>
        <p:txBody>
          <a:bodyPr vert="horz" lIns="73243" tIns="36622" rIns="73243" bIns="36622" rtlCol="0">
            <a:spAutoFit/>
          </a:bodyPr>
          <a:lstStyle/>
          <a:p>
            <a:r>
              <a:rPr lang="en-US" sz="1500">
                <a:solidFill>
                  <a:srgbClr val="0000FF"/>
                </a:solidFill>
                <a:latin typeface="Arial - 26"/>
              </a:rPr>
              <a:t>12</a:t>
            </a:r>
          </a:p>
        </p:txBody>
      </p:sp>
      <p:sp>
        <p:nvSpPr>
          <p:cNvPr id="48" name="TextBox 47"/>
          <p:cNvSpPr txBox="1"/>
          <p:nvPr/>
        </p:nvSpPr>
        <p:spPr>
          <a:xfrm>
            <a:off x="6789420" y="2980968"/>
            <a:ext cx="754380" cy="304792"/>
          </a:xfrm>
          <a:prstGeom prst="rect">
            <a:avLst/>
          </a:prstGeom>
          <a:noFill/>
        </p:spPr>
        <p:txBody>
          <a:bodyPr vert="horz" lIns="73243" tIns="36622" rIns="73243" bIns="36622" rtlCol="0">
            <a:spAutoFit/>
          </a:bodyPr>
          <a:lstStyle/>
          <a:p>
            <a:r>
              <a:rPr lang="en-US" sz="1500">
                <a:solidFill>
                  <a:srgbClr val="0000FF"/>
                </a:solidFill>
                <a:latin typeface="Arial - 26"/>
              </a:rPr>
              <a:t>14</a:t>
            </a:r>
          </a:p>
        </p:txBody>
      </p:sp>
      <p:sp>
        <p:nvSpPr>
          <p:cNvPr id="49" name="TextBox 48"/>
          <p:cNvSpPr txBox="1"/>
          <p:nvPr/>
        </p:nvSpPr>
        <p:spPr>
          <a:xfrm>
            <a:off x="7520940" y="2980968"/>
            <a:ext cx="754380" cy="304792"/>
          </a:xfrm>
          <a:prstGeom prst="rect">
            <a:avLst/>
          </a:prstGeom>
          <a:noFill/>
        </p:spPr>
        <p:txBody>
          <a:bodyPr vert="horz" lIns="73243" tIns="36622" rIns="73243" bIns="36622" rtlCol="0">
            <a:spAutoFit/>
          </a:bodyPr>
          <a:lstStyle/>
          <a:p>
            <a:r>
              <a:rPr lang="en-US" sz="1500">
                <a:solidFill>
                  <a:srgbClr val="0000FF"/>
                </a:solidFill>
                <a:latin typeface="Arial - 26"/>
              </a:rPr>
              <a:t>16</a:t>
            </a:r>
          </a:p>
        </p:txBody>
      </p:sp>
      <p:sp>
        <p:nvSpPr>
          <p:cNvPr id="50" name="TextBox 49"/>
          <p:cNvSpPr txBox="1"/>
          <p:nvPr/>
        </p:nvSpPr>
        <p:spPr>
          <a:xfrm>
            <a:off x="7898130" y="2972096"/>
            <a:ext cx="754380" cy="304792"/>
          </a:xfrm>
          <a:prstGeom prst="rect">
            <a:avLst/>
          </a:prstGeom>
          <a:noFill/>
        </p:spPr>
        <p:txBody>
          <a:bodyPr vert="horz" lIns="73243" tIns="36622" rIns="73243" bIns="36622" rtlCol="0">
            <a:spAutoFit/>
          </a:bodyPr>
          <a:lstStyle/>
          <a:p>
            <a:r>
              <a:rPr lang="en-US" sz="1500">
                <a:solidFill>
                  <a:srgbClr val="0000FF"/>
                </a:solidFill>
                <a:latin typeface="Arial - 26"/>
              </a:rPr>
              <a:t>17</a:t>
            </a:r>
          </a:p>
        </p:txBody>
      </p:sp>
      <p:sp>
        <p:nvSpPr>
          <p:cNvPr id="51" name="TextBox 50"/>
          <p:cNvSpPr txBox="1"/>
          <p:nvPr/>
        </p:nvSpPr>
        <p:spPr>
          <a:xfrm>
            <a:off x="7166610" y="2972096"/>
            <a:ext cx="754380" cy="304792"/>
          </a:xfrm>
          <a:prstGeom prst="rect">
            <a:avLst/>
          </a:prstGeom>
          <a:noFill/>
        </p:spPr>
        <p:txBody>
          <a:bodyPr vert="horz" lIns="73243" tIns="36622" rIns="73243" bIns="36622" rtlCol="0">
            <a:spAutoFit/>
          </a:bodyPr>
          <a:lstStyle/>
          <a:p>
            <a:r>
              <a:rPr lang="en-US" sz="1500">
                <a:solidFill>
                  <a:srgbClr val="0000FF"/>
                </a:solidFill>
                <a:latin typeface="Arial - 26"/>
              </a:rPr>
              <a:t>15</a:t>
            </a:r>
          </a:p>
        </p:txBody>
      </p:sp>
      <p:sp>
        <p:nvSpPr>
          <p:cNvPr id="52" name="Oval 51"/>
          <p:cNvSpPr/>
          <p:nvPr/>
        </p:nvSpPr>
        <p:spPr>
          <a:xfrm>
            <a:off x="1828800" y="2710374"/>
            <a:ext cx="182880" cy="182880"/>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dirty="0"/>
          </a:p>
        </p:txBody>
      </p:sp>
      <p:sp>
        <p:nvSpPr>
          <p:cNvPr id="53" name="TextBox 52"/>
          <p:cNvSpPr txBox="1"/>
          <p:nvPr/>
        </p:nvSpPr>
        <p:spPr>
          <a:xfrm>
            <a:off x="937260" y="951645"/>
            <a:ext cx="4777740" cy="1181955"/>
          </a:xfrm>
          <a:prstGeom prst="rect">
            <a:avLst/>
          </a:prstGeom>
          <a:noFill/>
        </p:spPr>
        <p:txBody>
          <a:bodyPr vert="horz" lIns="73243" tIns="36622" rIns="73243" bIns="36622" rtlCol="0">
            <a:spAutoFit/>
          </a:bodyPr>
          <a:lstStyle/>
          <a:p>
            <a:r>
              <a:rPr lang="en-US" sz="2400" b="1" dirty="0">
                <a:solidFill>
                  <a:srgbClr val="0000FF"/>
                </a:solidFill>
                <a:latin typeface="Arial" pitchFamily="34" charset="0"/>
                <a:cs typeface="Arial" pitchFamily="34" charset="0"/>
              </a:rPr>
              <a:t>2</a:t>
            </a:r>
            <a:r>
              <a:rPr lang="en-US" sz="2400" b="1" baseline="70000" dirty="0">
                <a:solidFill>
                  <a:srgbClr val="0000FF"/>
                </a:solidFill>
                <a:latin typeface="Arial" pitchFamily="34" charset="0"/>
                <a:cs typeface="Arial" pitchFamily="34" charset="0"/>
              </a:rPr>
              <a:t>2</a:t>
            </a:r>
            <a:r>
              <a:rPr lang="en-US" sz="2400" b="1" dirty="0">
                <a:solidFill>
                  <a:srgbClr val="0000FF"/>
                </a:solidFill>
                <a:latin typeface="Arial" pitchFamily="34" charset="0"/>
                <a:cs typeface="Arial" pitchFamily="34" charset="0"/>
              </a:rPr>
              <a:t> = 2 x 2 </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Travel a distance of 2, twice </a:t>
            </a:r>
          </a:p>
        </p:txBody>
      </p:sp>
      <p:cxnSp>
        <p:nvCxnSpPr>
          <p:cNvPr id="54" name="Straight Connector 53"/>
          <p:cNvCxnSpPr/>
          <p:nvPr/>
        </p:nvCxnSpPr>
        <p:spPr>
          <a:xfrm>
            <a:off x="2706259" y="2772477"/>
            <a:ext cx="661781" cy="0"/>
          </a:xfrm>
          <a:prstGeom prst="line">
            <a:avLst/>
          </a:prstGeom>
          <a:ln w="127000" cap="flat" cmpd="sng" algn="ctr">
            <a:solidFill>
              <a:srgbClr val="FF0000">
                <a:alpha val="60000"/>
              </a:srgbClr>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3320415" y="2728117"/>
            <a:ext cx="182880" cy="182880"/>
          </a:xfrm>
          <a:prstGeom prst="ellipse">
            <a:avLst/>
          </a:prstGeom>
          <a:solidFill>
            <a:srgbClr val="FF0000"/>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Tree>
    <p:extLst>
      <p:ext uri="{BB962C8B-B14F-4D97-AF65-F5344CB8AC3E}">
        <p14:creationId xmlns:p14="http://schemas.microsoft.com/office/powerpoint/2010/main" xmlns="" val="691686176"/>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81000" y="625241"/>
            <a:ext cx="8932662"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80</a:t>
            </a:r>
            <a:endParaRPr lang="en-US" sz="2800" b="1">
              <a:solidFill>
                <a:srgbClr val="000000"/>
              </a:solidFill>
              <a:latin typeface="Arial" pitchFamily="34" charset="0"/>
              <a:cs typeface="Arial" pitchFamily="34" charset="0"/>
            </a:endParaRPr>
          </a:p>
        </p:txBody>
      </p:sp>
      <p:sp>
        <p:nvSpPr>
          <p:cNvPr id="3" name="TextBox 2"/>
          <p:cNvSpPr txBox="1"/>
          <p:nvPr/>
        </p:nvSpPr>
        <p:spPr>
          <a:xfrm>
            <a:off x="1112520" y="625241"/>
            <a:ext cx="8126730" cy="935734"/>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What is the value of the expression (a</a:t>
            </a:r>
            <a:r>
              <a:rPr lang="en-US" sz="2800" b="1" baseline="70000">
                <a:solidFill>
                  <a:srgbClr val="000000"/>
                </a:solidFill>
                <a:latin typeface="Arial" pitchFamily="34" charset="0"/>
                <a:cs typeface="Arial" pitchFamily="34" charset="0"/>
              </a:rPr>
              <a:t>3</a:t>
            </a:r>
            <a:r>
              <a:rPr lang="en-US" sz="2800" b="1">
                <a:solidFill>
                  <a:srgbClr val="000000"/>
                </a:solidFill>
                <a:latin typeface="Arial" pitchFamily="34" charset="0"/>
                <a:cs typeface="Arial" pitchFamily="34" charset="0"/>
              </a:rPr>
              <a:t> + b</a:t>
            </a:r>
            <a:r>
              <a:rPr lang="en-US" sz="2800" b="1" baseline="70000">
                <a:solidFill>
                  <a:srgbClr val="000000"/>
                </a:solidFill>
                <a:latin typeface="Arial" pitchFamily="34" charset="0"/>
                <a:cs typeface="Arial" pitchFamily="34" charset="0"/>
              </a:rPr>
              <a:t>0</a:t>
            </a:r>
            <a:r>
              <a:rPr lang="en-US" sz="2800" b="1">
                <a:solidFill>
                  <a:srgbClr val="000000"/>
                </a:solidFill>
                <a:latin typeface="Arial" pitchFamily="34" charset="0"/>
                <a:cs typeface="Arial" pitchFamily="34" charset="0"/>
              </a:rPr>
              <a:t>)</a:t>
            </a:r>
            <a:r>
              <a:rPr lang="en-US" sz="2800" b="1" baseline="70000">
                <a:solidFill>
                  <a:srgbClr val="000000"/>
                </a:solidFill>
                <a:latin typeface="Arial" pitchFamily="34" charset="0"/>
                <a:cs typeface="Arial" pitchFamily="34" charset="0"/>
              </a:rPr>
              <a:t>2</a:t>
            </a:r>
            <a:r>
              <a:rPr lang="en-US" sz="2800" b="1">
                <a:solidFill>
                  <a:srgbClr val="000000"/>
                </a:solidFill>
                <a:latin typeface="Arial" pitchFamily="34" charset="0"/>
                <a:cs typeface="Arial" pitchFamily="34" charset="0"/>
              </a:rPr>
              <a:t>  when a = 2  and b = 4?</a:t>
            </a:r>
          </a:p>
        </p:txBody>
      </p:sp>
      <p:sp>
        <p:nvSpPr>
          <p:cNvPr id="4" name="TextBox 3"/>
          <p:cNvSpPr txBox="1"/>
          <p:nvPr/>
        </p:nvSpPr>
        <p:spPr>
          <a:xfrm>
            <a:off x="1680210" y="1627276"/>
            <a:ext cx="170307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2411730" y="1627276"/>
            <a:ext cx="170307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100</a:t>
            </a:r>
          </a:p>
        </p:txBody>
      </p:sp>
      <p:sp>
        <p:nvSpPr>
          <p:cNvPr id="6" name="TextBox 5"/>
          <p:cNvSpPr txBox="1"/>
          <p:nvPr/>
        </p:nvSpPr>
        <p:spPr>
          <a:xfrm>
            <a:off x="1680210" y="2008769"/>
            <a:ext cx="15659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2411730" y="2008769"/>
            <a:ext cx="15659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81</a:t>
            </a:r>
            <a:endParaRPr lang="en-US" sz="2800" b="1">
              <a:solidFill>
                <a:srgbClr val="000000"/>
              </a:solidFill>
              <a:latin typeface="Arial" pitchFamily="34" charset="0"/>
              <a:cs typeface="Arial" pitchFamily="34" charset="0"/>
            </a:endParaRPr>
          </a:p>
        </p:txBody>
      </p:sp>
      <p:sp>
        <p:nvSpPr>
          <p:cNvPr id="8" name="TextBox 7"/>
          <p:cNvSpPr txBox="1"/>
          <p:nvPr/>
        </p:nvSpPr>
        <p:spPr>
          <a:xfrm>
            <a:off x="1680210" y="2390261"/>
            <a:ext cx="158877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2411730" y="2390261"/>
            <a:ext cx="158877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49</a:t>
            </a:r>
            <a:endParaRPr lang="en-US" sz="2800" b="1">
              <a:solidFill>
                <a:srgbClr val="000000"/>
              </a:solidFill>
              <a:latin typeface="Arial" pitchFamily="34" charset="0"/>
              <a:cs typeface="Arial" pitchFamily="34" charset="0"/>
            </a:endParaRPr>
          </a:p>
        </p:txBody>
      </p:sp>
      <p:sp>
        <p:nvSpPr>
          <p:cNvPr id="10" name="TextBox 9"/>
          <p:cNvSpPr txBox="1"/>
          <p:nvPr/>
        </p:nvSpPr>
        <p:spPr>
          <a:xfrm>
            <a:off x="1680210" y="2771754"/>
            <a:ext cx="158877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2411730" y="2771754"/>
            <a:ext cx="158877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64</a:t>
            </a:r>
            <a:endParaRPr lang="en-US" sz="2800" b="1">
              <a:solidFill>
                <a:srgbClr val="000000"/>
              </a:solidFill>
              <a:latin typeface="Arial" pitchFamily="34" charset="0"/>
              <a:cs typeface="Arial" pitchFamily="34" charset="0"/>
            </a:endParaRPr>
          </a:p>
        </p:txBody>
      </p:sp>
      <p:sp>
        <p:nvSpPr>
          <p:cNvPr id="12" name="TextBox 11"/>
          <p:cNvSpPr txBox="1"/>
          <p:nvPr/>
        </p:nvSpPr>
        <p:spPr>
          <a:xfrm>
            <a:off x="274320" y="5257800"/>
            <a:ext cx="8641080" cy="720290"/>
          </a:xfrm>
          <a:prstGeom prst="rect">
            <a:avLst/>
          </a:prstGeom>
          <a:noFill/>
        </p:spPr>
        <p:txBody>
          <a:bodyPr vert="horz" wrap="square" lIns="73243" tIns="36622" rIns="73243" bIns="36622" rtlCol="0">
            <a:spAutoFit/>
          </a:bodyPr>
          <a:lstStyle/>
          <a:p>
            <a:r>
              <a:rPr lang="en-US" b="1" dirty="0">
                <a:solidFill>
                  <a:srgbClr val="000000"/>
                </a:solidFill>
                <a:latin typeface="Arial" pitchFamily="34" charset="0"/>
                <a:cs typeface="Arial" pitchFamily="34" charset="0"/>
              </a:rPr>
              <a:t>From the New York State Education Department. Office of Assessment Policy, Development and Administration. Internet. Available from www.nysedregents.org/IntegratedAlgebra; accessed 17, June, 2011.</a:t>
            </a:r>
          </a:p>
        </p:txBody>
      </p:sp>
      <p:pic>
        <p:nvPicPr>
          <p:cNvPr id="20" name="Picture 19"/>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70975"/>
            <a:ext cx="3108960" cy="44360"/>
          </a:xfrm>
          <a:prstGeom prst="rect">
            <a:avLst/>
          </a:prstGeom>
          <a:solidFill>
            <a:scrgbClr r="0" g="0" b="0">
              <a:alpha val="0"/>
            </a:scrgbClr>
          </a:solidFill>
        </p:spPr>
      </p:pic>
      <p:sp>
        <p:nvSpPr>
          <p:cNvPr id="21" name="Oval 20"/>
          <p:cNvSpPr/>
          <p:nvPr/>
        </p:nvSpPr>
        <p:spPr>
          <a:xfrm>
            <a:off x="1219200" y="1740216"/>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2" name="Oval 21"/>
          <p:cNvSpPr/>
          <p:nvPr/>
        </p:nvSpPr>
        <p:spPr>
          <a:xfrm>
            <a:off x="1219200" y="21336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19200" y="25146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4" name="Oval 23"/>
          <p:cNvSpPr/>
          <p:nvPr/>
        </p:nvSpPr>
        <p:spPr>
          <a:xfrm>
            <a:off x="1219200" y="28956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2514103025"/>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00100" y="304800"/>
            <a:ext cx="7680960" cy="812623"/>
          </a:xfrm>
          <a:prstGeom prst="rect">
            <a:avLst/>
          </a:prstGeom>
          <a:noFill/>
        </p:spPr>
        <p:txBody>
          <a:bodyPr vert="horz" wrap="square" lIns="73243" tIns="36622" rIns="73243" bIns="36622" rtlCol="0">
            <a:spAutoFit/>
          </a:bodyPr>
          <a:lstStyle/>
          <a:p>
            <a:r>
              <a:rPr lang="en-US" sz="2400" b="1" dirty="0">
                <a:solidFill>
                  <a:srgbClr val="0000FF"/>
                </a:solidFill>
                <a:latin typeface="Arial" pitchFamily="34" charset="0"/>
                <a:cs typeface="Arial" pitchFamily="34" charset="0"/>
              </a:rPr>
              <a:t>Find the distance using the formula d = r t</a:t>
            </a:r>
          </a:p>
          <a:p>
            <a:r>
              <a:rPr lang="en-US" sz="2400" b="1" dirty="0">
                <a:solidFill>
                  <a:srgbClr val="0000FF"/>
                </a:solidFill>
                <a:latin typeface="Arial" pitchFamily="34" charset="0"/>
                <a:cs typeface="Arial" pitchFamily="34" charset="0"/>
              </a:rPr>
              <a:t>Given a rate of 75mi/</a:t>
            </a:r>
            <a:r>
              <a:rPr lang="en-US" sz="2400" b="1" dirty="0" err="1">
                <a:solidFill>
                  <a:srgbClr val="0000FF"/>
                </a:solidFill>
                <a:latin typeface="Arial" pitchFamily="34" charset="0"/>
                <a:cs typeface="Arial" pitchFamily="34" charset="0"/>
              </a:rPr>
              <a:t>hr</a:t>
            </a:r>
            <a:r>
              <a:rPr lang="en-US" sz="2400" b="1" dirty="0">
                <a:solidFill>
                  <a:srgbClr val="0000FF"/>
                </a:solidFill>
                <a:latin typeface="Arial" pitchFamily="34" charset="0"/>
                <a:cs typeface="Arial" pitchFamily="34" charset="0"/>
              </a:rPr>
              <a:t> and a time of 1.5 hours.</a:t>
            </a:r>
          </a:p>
        </p:txBody>
      </p:sp>
      <p:sp>
        <p:nvSpPr>
          <p:cNvPr id="3" name="TextBox 2"/>
          <p:cNvSpPr txBox="1"/>
          <p:nvPr/>
        </p:nvSpPr>
        <p:spPr>
          <a:xfrm>
            <a:off x="925830" y="1316200"/>
            <a:ext cx="413766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1.) Rewrite the expression :   </a:t>
            </a:r>
          </a:p>
        </p:txBody>
      </p:sp>
      <p:sp>
        <p:nvSpPr>
          <p:cNvPr id="4" name="TextBox 3"/>
          <p:cNvSpPr txBox="1"/>
          <p:nvPr/>
        </p:nvSpPr>
        <p:spPr>
          <a:xfrm>
            <a:off x="937260" y="2806684"/>
            <a:ext cx="4625340" cy="443291"/>
          </a:xfrm>
          <a:prstGeom prst="rect">
            <a:avLst/>
          </a:prstGeom>
          <a:noFill/>
        </p:spPr>
        <p:txBody>
          <a:bodyPr vert="horz" wrap="square" lIns="73243" tIns="36622" rIns="73243" bIns="36622" rtlCol="0">
            <a:spAutoFit/>
          </a:bodyPr>
          <a:lstStyle/>
          <a:p>
            <a:r>
              <a:rPr lang="en-US" sz="2400" b="1">
                <a:solidFill>
                  <a:srgbClr val="0000FF"/>
                </a:solidFill>
                <a:latin typeface="Arial" pitchFamily="34" charset="0"/>
                <a:cs typeface="Arial" pitchFamily="34" charset="0"/>
              </a:rPr>
              <a:t>3.)  Simplify the expression:</a:t>
            </a:r>
          </a:p>
        </p:txBody>
      </p:sp>
      <p:sp>
        <p:nvSpPr>
          <p:cNvPr id="5" name="TextBox 4"/>
          <p:cNvSpPr txBox="1"/>
          <p:nvPr/>
        </p:nvSpPr>
        <p:spPr>
          <a:xfrm>
            <a:off x="5928360" y="1369432"/>
            <a:ext cx="1463040" cy="443291"/>
          </a:xfrm>
          <a:prstGeom prst="rect">
            <a:avLst/>
          </a:prstGeom>
          <a:noFill/>
        </p:spPr>
        <p:txBody>
          <a:bodyPr vert="horz" lIns="73243" tIns="36622" rIns="73243" bIns="36622" rtlCol="0">
            <a:spAutoFit/>
          </a:bodyPr>
          <a:lstStyle/>
          <a:p>
            <a:r>
              <a:rPr lang="en-US" sz="2400" b="1" dirty="0">
                <a:solidFill>
                  <a:srgbClr val="0000FF"/>
                </a:solidFill>
                <a:latin typeface="Arial" pitchFamily="34" charset="0"/>
                <a:cs typeface="Arial" pitchFamily="34" charset="0"/>
              </a:rPr>
              <a:t>d </a:t>
            </a:r>
            <a:r>
              <a:rPr lang="en-US" sz="2400" b="1" dirty="0" smtClean="0">
                <a:solidFill>
                  <a:srgbClr val="0000FF"/>
                </a:solidFill>
                <a:latin typeface="Arial" pitchFamily="34" charset="0"/>
                <a:cs typeface="Arial" pitchFamily="34" charset="0"/>
              </a:rPr>
              <a:t>=  </a:t>
            </a:r>
            <a:r>
              <a:rPr lang="en-US" sz="2400" b="1" dirty="0">
                <a:solidFill>
                  <a:srgbClr val="0000FF"/>
                </a:solidFill>
                <a:latin typeface="Arial" pitchFamily="34" charset="0"/>
                <a:cs typeface="Arial" pitchFamily="34" charset="0"/>
              </a:rPr>
              <a:t>r  t</a:t>
            </a:r>
          </a:p>
        </p:txBody>
      </p:sp>
      <p:sp>
        <p:nvSpPr>
          <p:cNvPr id="6" name="TextBox 5"/>
          <p:cNvSpPr txBox="1"/>
          <p:nvPr/>
        </p:nvSpPr>
        <p:spPr>
          <a:xfrm>
            <a:off x="5951220" y="2061442"/>
            <a:ext cx="2811780" cy="443291"/>
          </a:xfrm>
          <a:prstGeom prst="rect">
            <a:avLst/>
          </a:prstGeom>
          <a:noFill/>
        </p:spPr>
        <p:txBody>
          <a:bodyPr vert="horz" wrap="square" lIns="73243" tIns="36622" rIns="73243" bIns="36622" rtlCol="0">
            <a:spAutoFit/>
          </a:bodyPr>
          <a:lstStyle/>
          <a:p>
            <a:r>
              <a:rPr lang="en-US" sz="2400" b="1" dirty="0">
                <a:solidFill>
                  <a:srgbClr val="0000FF"/>
                </a:solidFill>
                <a:latin typeface="Arial" pitchFamily="34" charset="0"/>
                <a:cs typeface="Arial" pitchFamily="34" charset="0"/>
              </a:rPr>
              <a:t>d =  (       ) (       )</a:t>
            </a:r>
          </a:p>
        </p:txBody>
      </p:sp>
      <p:sp>
        <p:nvSpPr>
          <p:cNvPr id="7" name="TextBox 6"/>
          <p:cNvSpPr txBox="1"/>
          <p:nvPr/>
        </p:nvSpPr>
        <p:spPr>
          <a:xfrm>
            <a:off x="5943600" y="2966379"/>
            <a:ext cx="86868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d = </a:t>
            </a:r>
          </a:p>
        </p:txBody>
      </p:sp>
      <p:sp>
        <p:nvSpPr>
          <p:cNvPr id="8" name="TextBox 7"/>
          <p:cNvSpPr txBox="1"/>
          <p:nvPr/>
        </p:nvSpPr>
        <p:spPr>
          <a:xfrm>
            <a:off x="1337310" y="3738236"/>
            <a:ext cx="1440180" cy="443291"/>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A) 113.2</a:t>
            </a:r>
            <a:endParaRPr lang="en-US" sz="2400" b="1">
              <a:solidFill>
                <a:srgbClr val="0000FF"/>
              </a:solidFill>
              <a:latin typeface="Arial" pitchFamily="34" charset="0"/>
              <a:cs typeface="Arial" pitchFamily="34" charset="0"/>
            </a:endParaRPr>
          </a:p>
        </p:txBody>
      </p:sp>
      <p:sp>
        <p:nvSpPr>
          <p:cNvPr id="9" name="TextBox 8"/>
          <p:cNvSpPr txBox="1"/>
          <p:nvPr/>
        </p:nvSpPr>
        <p:spPr>
          <a:xfrm>
            <a:off x="3268980" y="3818083"/>
            <a:ext cx="1531620" cy="443291"/>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B)  120.7</a:t>
            </a:r>
            <a:endParaRPr lang="en-US" sz="2400" b="1">
              <a:solidFill>
                <a:srgbClr val="0000FF"/>
              </a:solidFill>
              <a:latin typeface="Arial" pitchFamily="34" charset="0"/>
              <a:cs typeface="Arial" pitchFamily="34" charset="0"/>
            </a:endParaRPr>
          </a:p>
        </p:txBody>
      </p:sp>
      <p:sp>
        <p:nvSpPr>
          <p:cNvPr id="10" name="TextBox 9"/>
          <p:cNvSpPr txBox="1"/>
          <p:nvPr/>
        </p:nvSpPr>
        <p:spPr>
          <a:xfrm>
            <a:off x="5189220" y="3818084"/>
            <a:ext cx="141732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C) 110.5</a:t>
            </a:r>
          </a:p>
        </p:txBody>
      </p:sp>
      <p:sp>
        <p:nvSpPr>
          <p:cNvPr id="11" name="TextBox 10"/>
          <p:cNvSpPr txBox="1"/>
          <p:nvPr/>
        </p:nvSpPr>
        <p:spPr>
          <a:xfrm>
            <a:off x="6972300" y="3791468"/>
            <a:ext cx="1508760" cy="443291"/>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D)  112.5</a:t>
            </a:r>
            <a:endParaRPr lang="en-US" sz="2400" b="1">
              <a:solidFill>
                <a:srgbClr val="0000FF"/>
              </a:solidFill>
              <a:latin typeface="Arial" pitchFamily="34" charset="0"/>
              <a:cs typeface="Arial" pitchFamily="34" charset="0"/>
            </a:endParaRPr>
          </a:p>
        </p:txBody>
      </p:sp>
      <p:sp>
        <p:nvSpPr>
          <p:cNvPr id="12" name="TextBox 11"/>
          <p:cNvSpPr txBox="1"/>
          <p:nvPr/>
        </p:nvSpPr>
        <p:spPr>
          <a:xfrm>
            <a:off x="925830" y="1937235"/>
            <a:ext cx="4263390" cy="812623"/>
          </a:xfrm>
          <a:prstGeom prst="rect">
            <a:avLst/>
          </a:prstGeom>
          <a:noFill/>
        </p:spPr>
        <p:txBody>
          <a:bodyPr vert="horz" wrap="square" lIns="73243" tIns="36622" rIns="73243" bIns="36622" rtlCol="0">
            <a:spAutoFit/>
          </a:bodyPr>
          <a:lstStyle/>
          <a:p>
            <a:r>
              <a:rPr lang="en-US" sz="2400" b="1" dirty="0">
                <a:solidFill>
                  <a:srgbClr val="0000FF"/>
                </a:solidFill>
                <a:latin typeface="Arial" pitchFamily="34" charset="0"/>
                <a:cs typeface="Arial" pitchFamily="34" charset="0"/>
              </a:rPr>
              <a:t>2.)  Substitute the values </a:t>
            </a:r>
          </a:p>
          <a:p>
            <a:r>
              <a:rPr lang="en-US" sz="2400" b="1" dirty="0">
                <a:solidFill>
                  <a:srgbClr val="0000FF"/>
                </a:solidFill>
                <a:latin typeface="Arial" pitchFamily="34" charset="0"/>
                <a:cs typeface="Arial" pitchFamily="34" charset="0"/>
              </a:rPr>
              <a:t>        for the variables:</a:t>
            </a:r>
          </a:p>
        </p:txBody>
      </p:sp>
      <p:sp>
        <p:nvSpPr>
          <p:cNvPr id="13" name="Rectangle 12"/>
          <p:cNvSpPr/>
          <p:nvPr/>
        </p:nvSpPr>
        <p:spPr>
          <a:xfrm>
            <a:off x="0" y="1316200"/>
            <a:ext cx="9144000" cy="56942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417244663"/>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54949" y="588266"/>
            <a:ext cx="7424131"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81</a:t>
            </a:r>
            <a:endParaRPr lang="en-US" sz="2800" b="1">
              <a:solidFill>
                <a:srgbClr val="000000"/>
              </a:solidFill>
              <a:latin typeface="Arial" pitchFamily="34" charset="0"/>
              <a:cs typeface="Arial" pitchFamily="34" charset="0"/>
            </a:endParaRPr>
          </a:p>
        </p:txBody>
      </p:sp>
      <p:sp>
        <p:nvSpPr>
          <p:cNvPr id="3" name="TextBox 2"/>
          <p:cNvSpPr txBox="1"/>
          <p:nvPr/>
        </p:nvSpPr>
        <p:spPr>
          <a:xfrm>
            <a:off x="1186469" y="588266"/>
            <a:ext cx="7043131" cy="935734"/>
          </a:xfrm>
          <a:prstGeom prst="rect">
            <a:avLst/>
          </a:prstGeom>
          <a:noFill/>
        </p:spPr>
        <p:txBody>
          <a:bodyPr vert="horz" wrap="square" lIns="73243" tIns="36622" rIns="73243" bIns="36622" rtlCol="0">
            <a:spAutoFit/>
          </a:bodyPr>
          <a:lstStyle/>
          <a:p>
            <a:r>
              <a:rPr lang="en-US" sz="2800" b="1" dirty="0">
                <a:solidFill>
                  <a:srgbClr val="000000"/>
                </a:solidFill>
                <a:latin typeface="Arial" pitchFamily="34" charset="0"/>
                <a:cs typeface="Arial" pitchFamily="34" charset="0"/>
              </a:rPr>
              <a:t>Find the distance traveled if the trip took 3 </a:t>
            </a:r>
            <a:r>
              <a:rPr lang="en-US" sz="2800" b="1" dirty="0" err="1">
                <a:solidFill>
                  <a:srgbClr val="000000"/>
                </a:solidFill>
                <a:latin typeface="Arial" pitchFamily="34" charset="0"/>
                <a:cs typeface="Arial" pitchFamily="34" charset="0"/>
              </a:rPr>
              <a:t>hrs</a:t>
            </a:r>
            <a:r>
              <a:rPr lang="en-US" sz="2800" b="1" dirty="0">
                <a:solidFill>
                  <a:srgbClr val="000000"/>
                </a:solidFill>
                <a:latin typeface="Arial" pitchFamily="34" charset="0"/>
                <a:cs typeface="Arial" pitchFamily="34" charset="0"/>
              </a:rPr>
              <a:t> at a rate of 60 mi/hr.</a:t>
            </a: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5730" y="70975"/>
            <a:ext cx="3657600" cy="44360"/>
          </a:xfrm>
          <a:prstGeom prst="rect">
            <a:avLst/>
          </a:prstGeom>
          <a:solidFill>
            <a:scrgbClr r="0" g="0" b="0">
              <a:alpha val="0"/>
            </a:scrgbClr>
          </a:solidFill>
        </p:spPr>
      </p:pic>
    </p:spTree>
    <p:extLst>
      <p:ext uri="{BB962C8B-B14F-4D97-AF65-F5344CB8AC3E}">
        <p14:creationId xmlns:p14="http://schemas.microsoft.com/office/powerpoint/2010/main" xmlns="" val="1701420500"/>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88620" y="609600"/>
            <a:ext cx="7424131"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82</a:t>
            </a:r>
            <a:endParaRPr lang="en-US" sz="2800" b="1">
              <a:solidFill>
                <a:srgbClr val="000000"/>
              </a:solidFill>
              <a:latin typeface="Arial" pitchFamily="34" charset="0"/>
              <a:cs typeface="Arial" pitchFamily="34" charset="0"/>
            </a:endParaRPr>
          </a:p>
        </p:txBody>
      </p:sp>
      <p:sp>
        <p:nvSpPr>
          <p:cNvPr id="3" name="TextBox 2"/>
          <p:cNvSpPr txBox="1"/>
          <p:nvPr/>
        </p:nvSpPr>
        <p:spPr>
          <a:xfrm>
            <a:off x="1120141" y="609600"/>
            <a:ext cx="7185660" cy="935734"/>
          </a:xfrm>
          <a:prstGeom prst="rect">
            <a:avLst/>
          </a:prstGeom>
          <a:noFill/>
        </p:spPr>
        <p:txBody>
          <a:bodyPr vert="horz" wrap="square" lIns="73243" tIns="36622" rIns="73243" bIns="36622" rtlCol="0">
            <a:spAutoFit/>
          </a:bodyPr>
          <a:lstStyle/>
          <a:p>
            <a:r>
              <a:rPr lang="en-US" sz="2800" b="1" dirty="0">
                <a:solidFill>
                  <a:srgbClr val="000000"/>
                </a:solidFill>
                <a:latin typeface="Arial" pitchFamily="34" charset="0"/>
                <a:cs typeface="Arial" pitchFamily="34" charset="0"/>
              </a:rPr>
              <a:t>Find the distance traveled if the trip took 1 </a:t>
            </a:r>
            <a:r>
              <a:rPr lang="en-US" sz="2800" b="1" dirty="0" err="1">
                <a:solidFill>
                  <a:srgbClr val="000000"/>
                </a:solidFill>
                <a:latin typeface="Arial" pitchFamily="34" charset="0"/>
                <a:cs typeface="Arial" pitchFamily="34" charset="0"/>
              </a:rPr>
              <a:t>hr</a:t>
            </a:r>
            <a:r>
              <a:rPr lang="en-US" sz="2800" b="1" dirty="0">
                <a:solidFill>
                  <a:srgbClr val="000000"/>
                </a:solidFill>
                <a:latin typeface="Arial" pitchFamily="34" charset="0"/>
                <a:cs typeface="Arial" pitchFamily="34" charset="0"/>
              </a:rPr>
              <a:t> at a rate of 45 mi/hr.</a:t>
            </a: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62103"/>
            <a:ext cx="3657600" cy="44360"/>
          </a:xfrm>
          <a:prstGeom prst="rect">
            <a:avLst/>
          </a:prstGeom>
          <a:solidFill>
            <a:scrgbClr r="0" g="0" b="0">
              <a:alpha val="0"/>
            </a:scrgbClr>
          </a:solidFill>
        </p:spPr>
      </p:pic>
    </p:spTree>
    <p:extLst>
      <p:ext uri="{BB962C8B-B14F-4D97-AF65-F5344CB8AC3E}">
        <p14:creationId xmlns:p14="http://schemas.microsoft.com/office/powerpoint/2010/main" xmlns="" val="3138378239"/>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57200" y="588266"/>
            <a:ext cx="7698451"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83</a:t>
            </a:r>
            <a:endParaRPr lang="en-US" sz="2800" b="1">
              <a:solidFill>
                <a:srgbClr val="000000"/>
              </a:solidFill>
              <a:latin typeface="Arial" pitchFamily="34" charset="0"/>
              <a:cs typeface="Arial" pitchFamily="34" charset="0"/>
            </a:endParaRPr>
          </a:p>
        </p:txBody>
      </p:sp>
      <p:sp>
        <p:nvSpPr>
          <p:cNvPr id="3" name="TextBox 2"/>
          <p:cNvSpPr txBox="1"/>
          <p:nvPr/>
        </p:nvSpPr>
        <p:spPr>
          <a:xfrm>
            <a:off x="1188721" y="588266"/>
            <a:ext cx="7421880" cy="935734"/>
          </a:xfrm>
          <a:prstGeom prst="rect">
            <a:avLst/>
          </a:prstGeom>
          <a:noFill/>
        </p:spPr>
        <p:txBody>
          <a:bodyPr vert="horz" wrap="square" lIns="73243" tIns="36622" rIns="73243" bIns="36622" rtlCol="0">
            <a:spAutoFit/>
          </a:bodyPr>
          <a:lstStyle/>
          <a:p>
            <a:r>
              <a:rPr lang="en-US" sz="2800" b="1" dirty="0">
                <a:solidFill>
                  <a:srgbClr val="000000"/>
                </a:solidFill>
                <a:latin typeface="Arial" pitchFamily="34" charset="0"/>
                <a:cs typeface="Arial" pitchFamily="34" charset="0"/>
              </a:rPr>
              <a:t>Find the distance traveled if the trip took 1/2 </a:t>
            </a:r>
            <a:r>
              <a:rPr lang="en-US" sz="2800" b="1" dirty="0" err="1">
                <a:solidFill>
                  <a:srgbClr val="000000"/>
                </a:solidFill>
                <a:latin typeface="Arial" pitchFamily="34" charset="0"/>
                <a:cs typeface="Arial" pitchFamily="34" charset="0"/>
              </a:rPr>
              <a:t>hr</a:t>
            </a:r>
            <a:r>
              <a:rPr lang="en-US" sz="2800" b="1" dirty="0">
                <a:solidFill>
                  <a:srgbClr val="000000"/>
                </a:solidFill>
                <a:latin typeface="Arial" pitchFamily="34" charset="0"/>
                <a:cs typeface="Arial" pitchFamily="34" charset="0"/>
              </a:rPr>
              <a:t> at a rate of 50 mi/hr.</a:t>
            </a: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70975"/>
            <a:ext cx="3657600" cy="44360"/>
          </a:xfrm>
          <a:prstGeom prst="rect">
            <a:avLst/>
          </a:prstGeom>
          <a:solidFill>
            <a:scrgbClr r="0" g="0" b="0">
              <a:alpha val="0"/>
            </a:scrgbClr>
          </a:solidFill>
        </p:spPr>
      </p:pic>
    </p:spTree>
    <p:extLst>
      <p:ext uri="{BB962C8B-B14F-4D97-AF65-F5344CB8AC3E}">
        <p14:creationId xmlns:p14="http://schemas.microsoft.com/office/powerpoint/2010/main" xmlns="" val="1240628897"/>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88620" y="685800"/>
            <a:ext cx="7401271"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84</a:t>
            </a:r>
            <a:endParaRPr lang="en-US" sz="2800" b="1">
              <a:solidFill>
                <a:srgbClr val="000000"/>
              </a:solidFill>
              <a:latin typeface="Arial" pitchFamily="34" charset="0"/>
              <a:cs typeface="Arial" pitchFamily="34" charset="0"/>
            </a:endParaRPr>
          </a:p>
        </p:txBody>
      </p:sp>
      <p:sp>
        <p:nvSpPr>
          <p:cNvPr id="3" name="TextBox 2"/>
          <p:cNvSpPr txBox="1"/>
          <p:nvPr/>
        </p:nvSpPr>
        <p:spPr>
          <a:xfrm>
            <a:off x="1120141" y="685800"/>
            <a:ext cx="7185660" cy="935734"/>
          </a:xfrm>
          <a:prstGeom prst="rect">
            <a:avLst/>
          </a:prstGeom>
          <a:noFill/>
        </p:spPr>
        <p:txBody>
          <a:bodyPr vert="horz" wrap="square" lIns="73243" tIns="36622" rIns="73243" bIns="36622" rtlCol="0">
            <a:spAutoFit/>
          </a:bodyPr>
          <a:lstStyle/>
          <a:p>
            <a:r>
              <a:rPr lang="en-US" sz="2800" b="1" dirty="0">
                <a:solidFill>
                  <a:srgbClr val="000000"/>
                </a:solidFill>
                <a:latin typeface="Arial" pitchFamily="34" charset="0"/>
                <a:cs typeface="Arial" pitchFamily="34" charset="0"/>
              </a:rPr>
              <a:t>Find the distance traveled if the trip took 5 </a:t>
            </a:r>
            <a:r>
              <a:rPr lang="en-US" sz="2800" b="1" dirty="0" err="1">
                <a:solidFill>
                  <a:srgbClr val="000000"/>
                </a:solidFill>
                <a:latin typeface="Arial" pitchFamily="34" charset="0"/>
                <a:cs typeface="Arial" pitchFamily="34" charset="0"/>
              </a:rPr>
              <a:t>hr</a:t>
            </a:r>
            <a:r>
              <a:rPr lang="en-US" sz="2800" b="1" dirty="0">
                <a:solidFill>
                  <a:srgbClr val="000000"/>
                </a:solidFill>
                <a:latin typeface="Arial" pitchFamily="34" charset="0"/>
                <a:cs typeface="Arial" pitchFamily="34" charset="0"/>
              </a:rPr>
              <a:t> at a rate of 50.5 mi/hr.</a:t>
            </a: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70975"/>
            <a:ext cx="3657600" cy="44360"/>
          </a:xfrm>
          <a:prstGeom prst="rect">
            <a:avLst/>
          </a:prstGeom>
          <a:solidFill>
            <a:scrgbClr r="0" g="0" b="0">
              <a:alpha val="0"/>
            </a:scrgbClr>
          </a:solidFill>
        </p:spPr>
      </p:pic>
    </p:spTree>
    <p:extLst>
      <p:ext uri="{BB962C8B-B14F-4D97-AF65-F5344CB8AC3E}">
        <p14:creationId xmlns:p14="http://schemas.microsoft.com/office/powerpoint/2010/main" xmlns="" val="3395996120"/>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88620" y="588266"/>
            <a:ext cx="7607011"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85</a:t>
            </a:r>
            <a:endParaRPr lang="en-US" sz="2800" b="1">
              <a:solidFill>
                <a:srgbClr val="000000"/>
              </a:solidFill>
              <a:latin typeface="Arial" pitchFamily="34" charset="0"/>
              <a:cs typeface="Arial" pitchFamily="34" charset="0"/>
            </a:endParaRPr>
          </a:p>
        </p:txBody>
      </p:sp>
      <p:sp>
        <p:nvSpPr>
          <p:cNvPr id="3" name="TextBox 2"/>
          <p:cNvSpPr txBox="1"/>
          <p:nvPr/>
        </p:nvSpPr>
        <p:spPr>
          <a:xfrm>
            <a:off x="1120141" y="588266"/>
            <a:ext cx="7414260" cy="935734"/>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Find the distance traveled if the trip took 3.5 </a:t>
            </a:r>
            <a:r>
              <a:rPr lang="en-US" sz="2800" b="1" dirty="0" err="1" smtClean="0">
                <a:solidFill>
                  <a:srgbClr val="000000"/>
                </a:solidFill>
                <a:latin typeface="Arial" pitchFamily="34" charset="0"/>
                <a:cs typeface="Arial" pitchFamily="34" charset="0"/>
              </a:rPr>
              <a:t>hr</a:t>
            </a:r>
            <a:r>
              <a:rPr lang="en-US" sz="2800" b="1" dirty="0" smtClean="0">
                <a:solidFill>
                  <a:srgbClr val="000000"/>
                </a:solidFill>
                <a:latin typeface="Arial" pitchFamily="34" charset="0"/>
                <a:cs typeface="Arial" pitchFamily="34" charset="0"/>
              </a:rPr>
              <a:t> at a rate of 50 mi/hr.</a:t>
            </a:r>
            <a:endParaRPr lang="en-US" sz="2800" b="1" dirty="0">
              <a:solidFill>
                <a:srgbClr val="000000"/>
              </a:solidFill>
              <a:latin typeface="Arial" pitchFamily="34" charset="0"/>
              <a:cs typeface="Arial" pitchFamily="34" charset="0"/>
            </a:endParaRP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79847"/>
            <a:ext cx="3657600" cy="44360"/>
          </a:xfrm>
          <a:prstGeom prst="rect">
            <a:avLst/>
          </a:prstGeom>
          <a:solidFill>
            <a:scrgbClr r="0" g="0" b="0">
              <a:alpha val="0"/>
            </a:scrgbClr>
          </a:solidFill>
        </p:spPr>
      </p:pic>
    </p:spTree>
    <p:extLst>
      <p:ext uri="{BB962C8B-B14F-4D97-AF65-F5344CB8AC3E}">
        <p14:creationId xmlns:p14="http://schemas.microsoft.com/office/powerpoint/2010/main" xmlns="" val="2113664098"/>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33400" y="1625777"/>
            <a:ext cx="8001000" cy="812623"/>
          </a:xfrm>
          <a:prstGeom prst="rect">
            <a:avLst/>
          </a:prstGeom>
          <a:noFill/>
        </p:spPr>
        <p:txBody>
          <a:bodyPr vert="horz" wrap="square" lIns="73243" tIns="36622" rIns="73243" bIns="36622" rtlCol="0">
            <a:spAutoFit/>
          </a:bodyPr>
          <a:lstStyle/>
          <a:p>
            <a:pPr algn="ctr"/>
            <a:r>
              <a:rPr lang="en-US" sz="4800" b="1" dirty="0">
                <a:solidFill>
                  <a:srgbClr val="0000FF"/>
                </a:solidFill>
                <a:latin typeface="Arial" pitchFamily="34" charset="0"/>
                <a:cs typeface="Arial" pitchFamily="34" charset="0"/>
              </a:rPr>
              <a:t>The </a:t>
            </a:r>
            <a:r>
              <a:rPr lang="en-US" sz="4800" b="1" dirty="0" smtClean="0">
                <a:solidFill>
                  <a:srgbClr val="0000FF"/>
                </a:solidFill>
                <a:latin typeface="Arial" pitchFamily="34" charset="0"/>
                <a:cs typeface="Arial" pitchFamily="34" charset="0"/>
              </a:rPr>
              <a:t>Distributive Property</a:t>
            </a:r>
            <a:endParaRPr lang="en-US" sz="4800" b="1" dirty="0">
              <a:solidFill>
                <a:srgbClr val="0000FF"/>
              </a:solidFill>
              <a:latin typeface="Arial" pitchFamily="34" charset="0"/>
              <a:cs typeface="Arial" pitchFamily="34" charset="0"/>
            </a:endParaRPr>
          </a:p>
        </p:txBody>
      </p:sp>
      <p:grpSp>
        <p:nvGrpSpPr>
          <p:cNvPr id="4" name="Group 3"/>
          <p:cNvGrpSpPr/>
          <p:nvPr/>
        </p:nvGrpSpPr>
        <p:grpSpPr>
          <a:xfrm>
            <a:off x="6400800" y="3453044"/>
            <a:ext cx="1295400" cy="890356"/>
            <a:chOff x="6400800" y="3453044"/>
            <a:chExt cx="1295400" cy="890356"/>
          </a:xfrm>
        </p:grpSpPr>
        <p:sp>
          <p:nvSpPr>
            <p:cNvPr id="5" name="TextBox 4">
              <a:hlinkClick r:id="rId2" action="ppaction://hlinksldjump"/>
            </p:cNvPr>
            <p:cNvSpPr txBox="1"/>
            <p:nvPr/>
          </p:nvSpPr>
          <p:spPr>
            <a:xfrm>
              <a:off x="6400800" y="3453044"/>
              <a:ext cx="1295400" cy="814156"/>
            </a:xfrm>
            <a:prstGeom prst="rect">
              <a:avLst/>
            </a:prstGeom>
            <a:noFill/>
          </p:spPr>
          <p:txBody>
            <a:bodyPr vert="horz" wrap="square" lIns="74761" tIns="37381" rIns="74761" bIns="37381" rtlCol="0">
              <a:spAutoFit/>
            </a:bodyPr>
            <a:lstStyle/>
            <a:p>
              <a:r>
                <a:rPr lang="en-US" sz="1600" b="1" i="1" dirty="0" smtClean="0">
                  <a:solidFill>
                    <a:srgbClr val="0000FF"/>
                  </a:solidFill>
                  <a:latin typeface="Arial" pitchFamily="34" charset="0"/>
                  <a:cs typeface="Arial" pitchFamily="34" charset="0"/>
                </a:rPr>
                <a:t>Return to Table of Contents</a:t>
              </a:r>
              <a:endParaRPr lang="en-US" sz="1600" b="1" i="1" dirty="0">
                <a:solidFill>
                  <a:srgbClr val="0000FF"/>
                </a:solidFill>
                <a:latin typeface="Arial" pitchFamily="34" charset="0"/>
                <a:cs typeface="Arial" pitchFamily="34" charset="0"/>
              </a:endParaRPr>
            </a:p>
          </p:txBody>
        </p:sp>
        <p:sp>
          <p:nvSpPr>
            <p:cNvPr id="6" name="Rectangle 5"/>
            <p:cNvSpPr/>
            <p:nvPr/>
          </p:nvSpPr>
          <p:spPr>
            <a:xfrm>
              <a:off x="6400800" y="3453044"/>
              <a:ext cx="1295400" cy="8903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2679721539"/>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895600" y="228600"/>
            <a:ext cx="3360420" cy="627957"/>
          </a:xfrm>
          <a:prstGeom prst="rect">
            <a:avLst/>
          </a:prstGeom>
          <a:noFill/>
        </p:spPr>
        <p:txBody>
          <a:bodyPr vert="horz" lIns="73243" tIns="36622" rIns="73243" bIns="36622" rtlCol="0">
            <a:spAutoFit/>
          </a:bodyPr>
          <a:lstStyle/>
          <a:p>
            <a:r>
              <a:rPr lang="en-US" sz="3600" b="1" dirty="0">
                <a:solidFill>
                  <a:srgbClr val="0000FF"/>
                </a:solidFill>
                <a:latin typeface="Arial" pitchFamily="34" charset="0"/>
                <a:cs typeface="Arial" pitchFamily="34" charset="0"/>
              </a:rPr>
              <a:t>An Area Model</a:t>
            </a:r>
          </a:p>
        </p:txBody>
      </p:sp>
      <p:sp>
        <p:nvSpPr>
          <p:cNvPr id="3" name="Freeform 2"/>
          <p:cNvSpPr/>
          <p:nvPr/>
        </p:nvSpPr>
        <p:spPr>
          <a:xfrm>
            <a:off x="1440180" y="1959226"/>
            <a:ext cx="2080261" cy="1614692"/>
          </a:xfrm>
          <a:custGeom>
            <a:avLst/>
            <a:gdLst/>
            <a:ahLst/>
            <a:cxnLst/>
            <a:rect l="0" t="0" r="0" b="0"/>
            <a:pathLst>
              <a:path w="2311401" h="2311401">
                <a:moveTo>
                  <a:pt x="0" y="0"/>
                </a:moveTo>
                <a:lnTo>
                  <a:pt x="2311400" y="0"/>
                </a:lnTo>
                <a:lnTo>
                  <a:pt x="2311400" y="2311400"/>
                </a:lnTo>
                <a:lnTo>
                  <a:pt x="0" y="2311400"/>
                </a:lnTo>
                <a:close/>
              </a:path>
            </a:pathLst>
          </a:custGeom>
          <a:solidFill>
            <a:srgbClr val="00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sz="2400">
              <a:latin typeface="Arial" pitchFamily="34" charset="0"/>
              <a:cs typeface="Arial" pitchFamily="34" charset="0"/>
            </a:endParaRPr>
          </a:p>
        </p:txBody>
      </p:sp>
      <p:sp>
        <p:nvSpPr>
          <p:cNvPr id="4" name="Freeform 3"/>
          <p:cNvSpPr/>
          <p:nvPr/>
        </p:nvSpPr>
        <p:spPr>
          <a:xfrm>
            <a:off x="3554730" y="1950354"/>
            <a:ext cx="1187578" cy="1630395"/>
          </a:xfrm>
          <a:custGeom>
            <a:avLst/>
            <a:gdLst/>
            <a:ahLst/>
            <a:cxnLst/>
            <a:rect l="0" t="0" r="0" b="0"/>
            <a:pathLst>
              <a:path w="1319531" h="2333880">
                <a:moveTo>
                  <a:pt x="0" y="0"/>
                </a:moveTo>
                <a:lnTo>
                  <a:pt x="1319530" y="0"/>
                </a:lnTo>
                <a:lnTo>
                  <a:pt x="1319530" y="2333879"/>
                </a:lnTo>
                <a:lnTo>
                  <a:pt x="0" y="2333879"/>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sz="2400">
              <a:latin typeface="Arial" pitchFamily="34" charset="0"/>
              <a:cs typeface="Arial" pitchFamily="34" charset="0"/>
            </a:endParaRPr>
          </a:p>
        </p:txBody>
      </p:sp>
      <p:sp>
        <p:nvSpPr>
          <p:cNvPr id="5" name="TextBox 4"/>
          <p:cNvSpPr txBox="1"/>
          <p:nvPr/>
        </p:nvSpPr>
        <p:spPr>
          <a:xfrm>
            <a:off x="1295400" y="798474"/>
            <a:ext cx="6553276" cy="812623"/>
          </a:xfrm>
          <a:prstGeom prst="rect">
            <a:avLst/>
          </a:prstGeom>
          <a:noFill/>
        </p:spPr>
        <p:txBody>
          <a:bodyPr vert="horz" lIns="73243" tIns="36622" rIns="73243" bIns="36622" rtlCol="0">
            <a:spAutoFit/>
          </a:bodyPr>
          <a:lstStyle/>
          <a:p>
            <a:r>
              <a:rPr lang="en-US" sz="2400" b="1" dirty="0" smtClean="0">
                <a:solidFill>
                  <a:srgbClr val="0000FF"/>
                </a:solidFill>
                <a:latin typeface="Arial" pitchFamily="34" charset="0"/>
                <a:cs typeface="Arial" pitchFamily="34" charset="0"/>
              </a:rPr>
              <a:t>Find the area of a rectangle whose width is 4 and whose length is x + 2</a:t>
            </a:r>
            <a:endParaRPr lang="en-US" sz="2400" b="1" dirty="0">
              <a:solidFill>
                <a:srgbClr val="0000FF"/>
              </a:solidFill>
              <a:latin typeface="Arial" pitchFamily="34" charset="0"/>
              <a:cs typeface="Arial" pitchFamily="34" charset="0"/>
            </a:endParaRPr>
          </a:p>
        </p:txBody>
      </p:sp>
      <p:sp>
        <p:nvSpPr>
          <p:cNvPr id="6" name="TextBox 5"/>
          <p:cNvSpPr txBox="1"/>
          <p:nvPr/>
        </p:nvSpPr>
        <p:spPr>
          <a:xfrm>
            <a:off x="1005840" y="2393951"/>
            <a:ext cx="77724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4</a:t>
            </a:r>
          </a:p>
        </p:txBody>
      </p:sp>
      <p:sp>
        <p:nvSpPr>
          <p:cNvPr id="7" name="TextBox 6"/>
          <p:cNvSpPr txBox="1"/>
          <p:nvPr/>
        </p:nvSpPr>
        <p:spPr>
          <a:xfrm>
            <a:off x="2297430" y="3618277"/>
            <a:ext cx="723976"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x</a:t>
            </a:r>
          </a:p>
        </p:txBody>
      </p:sp>
      <p:sp>
        <p:nvSpPr>
          <p:cNvPr id="8" name="TextBox 7"/>
          <p:cNvSpPr txBox="1"/>
          <p:nvPr/>
        </p:nvSpPr>
        <p:spPr>
          <a:xfrm>
            <a:off x="3989070" y="3671509"/>
            <a:ext cx="723976"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2</a:t>
            </a:r>
          </a:p>
        </p:txBody>
      </p:sp>
      <p:sp>
        <p:nvSpPr>
          <p:cNvPr id="9" name="TextBox 8"/>
          <p:cNvSpPr txBox="1"/>
          <p:nvPr/>
        </p:nvSpPr>
        <p:spPr>
          <a:xfrm>
            <a:off x="4972050" y="2049721"/>
            <a:ext cx="3581019" cy="812623"/>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Area of two rectangles: </a:t>
            </a:r>
          </a:p>
          <a:p>
            <a:r>
              <a:rPr lang="en-US" sz="2400" b="1">
                <a:solidFill>
                  <a:srgbClr val="0000FF"/>
                </a:solidFill>
                <a:latin typeface="Arial" pitchFamily="34" charset="0"/>
                <a:cs typeface="Arial" pitchFamily="34" charset="0"/>
              </a:rPr>
              <a:t>4(x) + 4(2) = 4x + 8</a:t>
            </a:r>
          </a:p>
        </p:txBody>
      </p:sp>
      <p:sp>
        <p:nvSpPr>
          <p:cNvPr id="10" name="Freeform 9"/>
          <p:cNvSpPr/>
          <p:nvPr/>
        </p:nvSpPr>
        <p:spPr>
          <a:xfrm>
            <a:off x="1463040" y="4352272"/>
            <a:ext cx="2080261" cy="1614692"/>
          </a:xfrm>
          <a:custGeom>
            <a:avLst/>
            <a:gdLst/>
            <a:ahLst/>
            <a:cxnLst/>
            <a:rect l="0" t="0" r="0" b="0"/>
            <a:pathLst>
              <a:path w="2311401" h="2311401">
                <a:moveTo>
                  <a:pt x="0" y="0"/>
                </a:moveTo>
                <a:lnTo>
                  <a:pt x="2311400" y="0"/>
                </a:lnTo>
                <a:lnTo>
                  <a:pt x="2311400" y="2311400"/>
                </a:lnTo>
                <a:lnTo>
                  <a:pt x="0" y="2311400"/>
                </a:lnTo>
                <a:close/>
              </a:path>
            </a:pathLst>
          </a:custGeom>
          <a:solidFill>
            <a:srgbClr val="00FF0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sz="2400">
              <a:latin typeface="Arial" pitchFamily="34" charset="0"/>
              <a:cs typeface="Arial" pitchFamily="34" charset="0"/>
            </a:endParaRPr>
          </a:p>
        </p:txBody>
      </p:sp>
      <p:sp>
        <p:nvSpPr>
          <p:cNvPr id="11" name="Freeform 10"/>
          <p:cNvSpPr/>
          <p:nvPr/>
        </p:nvSpPr>
        <p:spPr>
          <a:xfrm>
            <a:off x="3566160" y="4343400"/>
            <a:ext cx="1187578" cy="1630395"/>
          </a:xfrm>
          <a:custGeom>
            <a:avLst/>
            <a:gdLst/>
            <a:ahLst/>
            <a:cxnLst/>
            <a:rect l="0" t="0" r="0" b="0"/>
            <a:pathLst>
              <a:path w="1319531" h="2333880">
                <a:moveTo>
                  <a:pt x="0" y="0"/>
                </a:moveTo>
                <a:lnTo>
                  <a:pt x="1319530" y="0"/>
                </a:lnTo>
                <a:lnTo>
                  <a:pt x="1319530" y="2333879"/>
                </a:lnTo>
                <a:lnTo>
                  <a:pt x="0" y="2333879"/>
                </a:lnTo>
                <a:close/>
              </a:path>
            </a:pathLst>
          </a:custGeom>
          <a:solidFill>
            <a:srgbClr val="00FF0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sz="2400">
              <a:latin typeface="Arial" pitchFamily="34" charset="0"/>
              <a:cs typeface="Arial" pitchFamily="34" charset="0"/>
            </a:endParaRPr>
          </a:p>
        </p:txBody>
      </p:sp>
      <p:sp>
        <p:nvSpPr>
          <p:cNvPr id="12" name="TextBox 11"/>
          <p:cNvSpPr txBox="1"/>
          <p:nvPr/>
        </p:nvSpPr>
        <p:spPr>
          <a:xfrm>
            <a:off x="822960" y="4781772"/>
            <a:ext cx="77724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4</a:t>
            </a:r>
          </a:p>
        </p:txBody>
      </p:sp>
      <p:sp>
        <p:nvSpPr>
          <p:cNvPr id="13" name="TextBox 12"/>
          <p:cNvSpPr txBox="1"/>
          <p:nvPr/>
        </p:nvSpPr>
        <p:spPr>
          <a:xfrm>
            <a:off x="2606040" y="6081904"/>
            <a:ext cx="1089736" cy="443291"/>
          </a:xfrm>
          <a:prstGeom prst="rect">
            <a:avLst/>
          </a:prstGeom>
          <a:noFill/>
        </p:spPr>
        <p:txBody>
          <a:bodyPr vert="horz" lIns="73243" tIns="36622" rIns="73243" bIns="36622" rtlCol="0">
            <a:spAutoFit/>
          </a:bodyPr>
          <a:lstStyle/>
          <a:p>
            <a:pPr algn="ctr"/>
            <a:r>
              <a:rPr lang="en-US" sz="2400" b="1" dirty="0">
                <a:solidFill>
                  <a:srgbClr val="0000FF"/>
                </a:solidFill>
                <a:latin typeface="Arial" pitchFamily="34" charset="0"/>
                <a:cs typeface="Arial" pitchFamily="34" charset="0"/>
              </a:rPr>
              <a:t>x </a:t>
            </a:r>
            <a:r>
              <a:rPr lang="en-US" sz="2400" b="1" dirty="0" smtClean="0">
                <a:solidFill>
                  <a:srgbClr val="0000FF"/>
                </a:solidFill>
                <a:latin typeface="Arial" pitchFamily="34" charset="0"/>
                <a:cs typeface="Arial" pitchFamily="34" charset="0"/>
              </a:rPr>
              <a:t>+ 2</a:t>
            </a:r>
            <a:endParaRPr lang="en-US" sz="2400" b="1" dirty="0">
              <a:solidFill>
                <a:srgbClr val="0000FF"/>
              </a:solidFill>
              <a:latin typeface="Arial" pitchFamily="34" charset="0"/>
              <a:cs typeface="Arial" pitchFamily="34" charset="0"/>
            </a:endParaRPr>
          </a:p>
        </p:txBody>
      </p:sp>
      <p:cxnSp>
        <p:nvCxnSpPr>
          <p:cNvPr id="15" name="Straight Connector 14"/>
          <p:cNvCxnSpPr/>
          <p:nvPr/>
        </p:nvCxnSpPr>
        <p:spPr>
          <a:xfrm>
            <a:off x="1485900" y="6037544"/>
            <a:ext cx="0" cy="38149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485900" y="6285958"/>
            <a:ext cx="109728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669030" y="6277086"/>
            <a:ext cx="10287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777740" y="6019800"/>
            <a:ext cx="0" cy="408109"/>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097780" y="4419600"/>
            <a:ext cx="3467176" cy="1181955"/>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Area of One Rectangle:</a:t>
            </a:r>
          </a:p>
          <a:p>
            <a:r>
              <a:rPr lang="en-US" sz="2400" b="1" smtClean="0">
                <a:solidFill>
                  <a:srgbClr val="0000FF"/>
                </a:solidFill>
                <a:latin typeface="Arial" pitchFamily="34" charset="0"/>
                <a:cs typeface="Arial" pitchFamily="34" charset="0"/>
              </a:rPr>
              <a:t>4(x+2) = 4x + 8</a:t>
            </a:r>
            <a:endParaRPr lang="en-US" sz="2400" b="1">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xmlns="" val="2265534819"/>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1440" y="165594"/>
            <a:ext cx="8900160" cy="5244606"/>
          </a:xfrm>
          <a:prstGeom prst="rect">
            <a:avLst/>
          </a:prstGeom>
          <a:noFill/>
        </p:spPr>
        <p:txBody>
          <a:bodyPr vert="horz" wrap="square" lIns="73243" tIns="36622" rIns="73243" bIns="36622" rtlCol="0">
            <a:spAutoFit/>
          </a:bodyPr>
          <a:lstStyle/>
          <a:p>
            <a:pPr algn="ctr"/>
            <a:r>
              <a:rPr lang="en-US" sz="3600" b="1" dirty="0">
                <a:solidFill>
                  <a:srgbClr val="0000FF"/>
                </a:solidFill>
                <a:latin typeface="Arial" pitchFamily="34" charset="0"/>
                <a:cs typeface="Arial" pitchFamily="34" charset="0"/>
              </a:rPr>
              <a:t>The Distributive </a:t>
            </a:r>
            <a:r>
              <a:rPr lang="en-US" sz="3600" b="1" dirty="0" smtClean="0">
                <a:solidFill>
                  <a:srgbClr val="0000FF"/>
                </a:solidFill>
                <a:latin typeface="Arial" pitchFamily="34" charset="0"/>
                <a:cs typeface="Arial" pitchFamily="34" charset="0"/>
              </a:rPr>
              <a:t>Property</a:t>
            </a:r>
          </a:p>
          <a:p>
            <a:pPr algn="ctr"/>
            <a:endParaRPr lang="en-US" sz="12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Finding the area of the rectangles demonstrates the distributive property</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4(x + 2)</a:t>
            </a:r>
          </a:p>
          <a:p>
            <a:r>
              <a:rPr lang="en-US" sz="2400" b="1" dirty="0">
                <a:solidFill>
                  <a:srgbClr val="0000FF"/>
                </a:solidFill>
                <a:latin typeface="Arial" pitchFamily="34" charset="0"/>
                <a:cs typeface="Arial" pitchFamily="34" charset="0"/>
              </a:rPr>
              <a:t>4(x) + 4(2)</a:t>
            </a:r>
          </a:p>
          <a:p>
            <a:r>
              <a:rPr lang="en-US" sz="2400" b="1" dirty="0">
                <a:solidFill>
                  <a:srgbClr val="0000FF"/>
                </a:solidFill>
                <a:latin typeface="Arial" pitchFamily="34" charset="0"/>
                <a:cs typeface="Arial" pitchFamily="34" charset="0"/>
              </a:rPr>
              <a:t>4x + 8</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The 4 is </a:t>
            </a:r>
            <a:r>
              <a:rPr lang="en-US" sz="2400" b="1" i="1" dirty="0">
                <a:solidFill>
                  <a:srgbClr val="0000FF"/>
                </a:solidFill>
                <a:latin typeface="Arial" pitchFamily="34" charset="0"/>
                <a:cs typeface="Arial" pitchFamily="34" charset="0"/>
              </a:rPr>
              <a:t>distributed</a:t>
            </a:r>
            <a:r>
              <a:rPr lang="en-US" sz="2400" b="1" dirty="0">
                <a:solidFill>
                  <a:srgbClr val="0000FF"/>
                </a:solidFill>
                <a:latin typeface="Arial" pitchFamily="34" charset="0"/>
                <a:cs typeface="Arial" pitchFamily="34" charset="0"/>
              </a:rPr>
              <a:t> to each term of the sum (x + 2)</a:t>
            </a:r>
          </a:p>
          <a:p>
            <a:endParaRPr lang="en-US" sz="2400" b="1" dirty="0">
              <a:solidFill>
                <a:srgbClr val="0000FF"/>
              </a:solidFill>
              <a:latin typeface="Arial" pitchFamily="34" charset="0"/>
              <a:cs typeface="Arial" pitchFamily="34" charset="0"/>
            </a:endParaRP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4(x + 2) and 4x + 8 are equivalent expressions.</a:t>
            </a:r>
          </a:p>
          <a:p>
            <a:r>
              <a:rPr lang="en-US" sz="2400" b="1" dirty="0">
                <a:solidFill>
                  <a:srgbClr val="0000FF"/>
                </a:solidFill>
                <a:latin typeface="Arial" pitchFamily="34" charset="0"/>
                <a:cs typeface="Arial" pitchFamily="34" charset="0"/>
              </a:rPr>
              <a:t>They result in the same number regardless of the value of x.</a:t>
            </a:r>
          </a:p>
        </p:txBody>
      </p:sp>
    </p:spTree>
    <p:extLst>
      <p:ext uri="{BB962C8B-B14F-4D97-AF65-F5344CB8AC3E}">
        <p14:creationId xmlns:p14="http://schemas.microsoft.com/office/powerpoint/2010/main" xmlns="" val="192583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137410" y="2989839"/>
            <a:ext cx="594360" cy="320181"/>
          </a:xfrm>
          <a:prstGeom prst="rect">
            <a:avLst/>
          </a:prstGeom>
          <a:noFill/>
        </p:spPr>
        <p:txBody>
          <a:bodyPr vert="horz" lIns="73243" tIns="36622" rIns="73243" bIns="36622" rtlCol="0">
            <a:spAutoFit/>
          </a:bodyPr>
          <a:lstStyle/>
          <a:p>
            <a:r>
              <a:rPr lang="en-US" sz="1600">
                <a:solidFill>
                  <a:srgbClr val="0000FF"/>
                </a:solidFill>
                <a:latin typeface="Arial - 27"/>
              </a:rPr>
              <a:t>1</a:t>
            </a:r>
          </a:p>
        </p:txBody>
      </p:sp>
      <p:sp>
        <p:nvSpPr>
          <p:cNvPr id="3" name="TextBox 2"/>
          <p:cNvSpPr txBox="1"/>
          <p:nvPr/>
        </p:nvSpPr>
        <p:spPr>
          <a:xfrm>
            <a:off x="1771650" y="2989839"/>
            <a:ext cx="594360" cy="320181"/>
          </a:xfrm>
          <a:prstGeom prst="rect">
            <a:avLst/>
          </a:prstGeom>
          <a:noFill/>
        </p:spPr>
        <p:txBody>
          <a:bodyPr vert="horz" lIns="73243" tIns="36622" rIns="73243" bIns="36622" rtlCol="0">
            <a:spAutoFit/>
          </a:bodyPr>
          <a:lstStyle/>
          <a:p>
            <a:r>
              <a:rPr lang="en-US" sz="1600">
                <a:solidFill>
                  <a:srgbClr val="0000FF"/>
                </a:solidFill>
                <a:latin typeface="Arial - 27"/>
              </a:rPr>
              <a:t>0</a:t>
            </a:r>
          </a:p>
        </p:txBody>
      </p:sp>
      <p:sp>
        <p:nvSpPr>
          <p:cNvPr id="4" name="TextBox 3"/>
          <p:cNvSpPr txBox="1"/>
          <p:nvPr/>
        </p:nvSpPr>
        <p:spPr>
          <a:xfrm>
            <a:off x="2526030" y="2989839"/>
            <a:ext cx="594360" cy="320181"/>
          </a:xfrm>
          <a:prstGeom prst="rect">
            <a:avLst/>
          </a:prstGeom>
          <a:noFill/>
        </p:spPr>
        <p:txBody>
          <a:bodyPr vert="horz" lIns="73243" tIns="36622" rIns="73243" bIns="36622" rtlCol="0">
            <a:spAutoFit/>
          </a:bodyPr>
          <a:lstStyle/>
          <a:p>
            <a:r>
              <a:rPr lang="en-US" sz="1600">
                <a:solidFill>
                  <a:srgbClr val="0000FF"/>
                </a:solidFill>
                <a:latin typeface="Arial - 27"/>
              </a:rPr>
              <a:t>2</a:t>
            </a:r>
          </a:p>
        </p:txBody>
      </p:sp>
      <p:sp>
        <p:nvSpPr>
          <p:cNvPr id="5" name="TextBox 4"/>
          <p:cNvSpPr txBox="1"/>
          <p:nvPr/>
        </p:nvSpPr>
        <p:spPr>
          <a:xfrm>
            <a:off x="2868930" y="2989839"/>
            <a:ext cx="594360" cy="320181"/>
          </a:xfrm>
          <a:prstGeom prst="rect">
            <a:avLst/>
          </a:prstGeom>
          <a:noFill/>
        </p:spPr>
        <p:txBody>
          <a:bodyPr vert="horz" lIns="73243" tIns="36622" rIns="73243" bIns="36622" rtlCol="0">
            <a:spAutoFit/>
          </a:bodyPr>
          <a:lstStyle/>
          <a:p>
            <a:r>
              <a:rPr lang="en-US" sz="1600">
                <a:solidFill>
                  <a:srgbClr val="0000FF"/>
                </a:solidFill>
                <a:latin typeface="Arial - 27"/>
              </a:rPr>
              <a:t>3</a:t>
            </a:r>
          </a:p>
        </p:txBody>
      </p:sp>
      <p:sp>
        <p:nvSpPr>
          <p:cNvPr id="6" name="TextBox 5"/>
          <p:cNvSpPr txBox="1"/>
          <p:nvPr/>
        </p:nvSpPr>
        <p:spPr>
          <a:xfrm>
            <a:off x="3223260" y="2989839"/>
            <a:ext cx="594360" cy="320181"/>
          </a:xfrm>
          <a:prstGeom prst="rect">
            <a:avLst/>
          </a:prstGeom>
          <a:noFill/>
        </p:spPr>
        <p:txBody>
          <a:bodyPr vert="horz" lIns="73243" tIns="36622" rIns="73243" bIns="36622" rtlCol="0">
            <a:spAutoFit/>
          </a:bodyPr>
          <a:lstStyle/>
          <a:p>
            <a:r>
              <a:rPr lang="en-US" sz="1600">
                <a:solidFill>
                  <a:srgbClr val="0000FF"/>
                </a:solidFill>
                <a:latin typeface="Arial - 27"/>
              </a:rPr>
              <a:t>4</a:t>
            </a:r>
          </a:p>
        </p:txBody>
      </p:sp>
      <p:sp>
        <p:nvSpPr>
          <p:cNvPr id="7" name="TextBox 6"/>
          <p:cNvSpPr txBox="1"/>
          <p:nvPr/>
        </p:nvSpPr>
        <p:spPr>
          <a:xfrm>
            <a:off x="3611880" y="2989839"/>
            <a:ext cx="594360" cy="320181"/>
          </a:xfrm>
          <a:prstGeom prst="rect">
            <a:avLst/>
          </a:prstGeom>
          <a:noFill/>
        </p:spPr>
        <p:txBody>
          <a:bodyPr vert="horz" lIns="73243" tIns="36622" rIns="73243" bIns="36622" rtlCol="0">
            <a:spAutoFit/>
          </a:bodyPr>
          <a:lstStyle/>
          <a:p>
            <a:r>
              <a:rPr lang="en-US" sz="1600">
                <a:solidFill>
                  <a:srgbClr val="0000FF"/>
                </a:solidFill>
                <a:latin typeface="Arial - 27"/>
              </a:rPr>
              <a:t>5</a:t>
            </a:r>
          </a:p>
        </p:txBody>
      </p:sp>
      <p:sp>
        <p:nvSpPr>
          <p:cNvPr id="8" name="TextBox 7"/>
          <p:cNvSpPr txBox="1"/>
          <p:nvPr/>
        </p:nvSpPr>
        <p:spPr>
          <a:xfrm>
            <a:off x="3954780" y="2989839"/>
            <a:ext cx="594360" cy="320181"/>
          </a:xfrm>
          <a:prstGeom prst="rect">
            <a:avLst/>
          </a:prstGeom>
          <a:noFill/>
        </p:spPr>
        <p:txBody>
          <a:bodyPr vert="horz" lIns="73243" tIns="36622" rIns="73243" bIns="36622" rtlCol="0">
            <a:spAutoFit/>
          </a:bodyPr>
          <a:lstStyle/>
          <a:p>
            <a:r>
              <a:rPr lang="en-US" sz="1600">
                <a:solidFill>
                  <a:srgbClr val="0000FF"/>
                </a:solidFill>
                <a:latin typeface="Arial - 27"/>
              </a:rPr>
              <a:t>6</a:t>
            </a:r>
          </a:p>
        </p:txBody>
      </p:sp>
      <p:sp>
        <p:nvSpPr>
          <p:cNvPr id="9" name="TextBox 8"/>
          <p:cNvSpPr txBox="1"/>
          <p:nvPr/>
        </p:nvSpPr>
        <p:spPr>
          <a:xfrm>
            <a:off x="4309110" y="2989839"/>
            <a:ext cx="594360" cy="320181"/>
          </a:xfrm>
          <a:prstGeom prst="rect">
            <a:avLst/>
          </a:prstGeom>
          <a:noFill/>
        </p:spPr>
        <p:txBody>
          <a:bodyPr vert="horz" lIns="73243" tIns="36622" rIns="73243" bIns="36622" rtlCol="0">
            <a:spAutoFit/>
          </a:bodyPr>
          <a:lstStyle/>
          <a:p>
            <a:r>
              <a:rPr lang="en-US" sz="1600">
                <a:solidFill>
                  <a:srgbClr val="0000FF"/>
                </a:solidFill>
                <a:latin typeface="Arial - 27"/>
              </a:rPr>
              <a:t>7</a:t>
            </a:r>
          </a:p>
        </p:txBody>
      </p:sp>
      <p:sp>
        <p:nvSpPr>
          <p:cNvPr id="10" name="TextBox 9"/>
          <p:cNvSpPr txBox="1"/>
          <p:nvPr/>
        </p:nvSpPr>
        <p:spPr>
          <a:xfrm>
            <a:off x="4686300" y="2980967"/>
            <a:ext cx="594360" cy="320181"/>
          </a:xfrm>
          <a:prstGeom prst="rect">
            <a:avLst/>
          </a:prstGeom>
          <a:noFill/>
        </p:spPr>
        <p:txBody>
          <a:bodyPr vert="horz" lIns="73243" tIns="36622" rIns="73243" bIns="36622" rtlCol="0">
            <a:spAutoFit/>
          </a:bodyPr>
          <a:lstStyle/>
          <a:p>
            <a:r>
              <a:rPr lang="en-US" sz="1600">
                <a:solidFill>
                  <a:srgbClr val="0000FF"/>
                </a:solidFill>
                <a:latin typeface="Arial - 27"/>
              </a:rPr>
              <a:t>8</a:t>
            </a:r>
          </a:p>
        </p:txBody>
      </p:sp>
      <p:sp>
        <p:nvSpPr>
          <p:cNvPr id="11" name="TextBox 10"/>
          <p:cNvSpPr txBox="1"/>
          <p:nvPr/>
        </p:nvSpPr>
        <p:spPr>
          <a:xfrm>
            <a:off x="5017770" y="2980967"/>
            <a:ext cx="594360" cy="320181"/>
          </a:xfrm>
          <a:prstGeom prst="rect">
            <a:avLst/>
          </a:prstGeom>
          <a:noFill/>
        </p:spPr>
        <p:txBody>
          <a:bodyPr vert="horz" lIns="73243" tIns="36622" rIns="73243" bIns="36622" rtlCol="0">
            <a:spAutoFit/>
          </a:bodyPr>
          <a:lstStyle/>
          <a:p>
            <a:r>
              <a:rPr lang="en-US" sz="1600">
                <a:solidFill>
                  <a:srgbClr val="0000FF"/>
                </a:solidFill>
                <a:latin typeface="Arial - 27"/>
              </a:rPr>
              <a:t>9</a:t>
            </a:r>
          </a:p>
        </p:txBody>
      </p:sp>
      <p:sp>
        <p:nvSpPr>
          <p:cNvPr id="12" name="TextBox 11"/>
          <p:cNvSpPr txBox="1"/>
          <p:nvPr/>
        </p:nvSpPr>
        <p:spPr>
          <a:xfrm>
            <a:off x="5314950" y="2972096"/>
            <a:ext cx="754380" cy="320181"/>
          </a:xfrm>
          <a:prstGeom prst="rect">
            <a:avLst/>
          </a:prstGeom>
          <a:noFill/>
        </p:spPr>
        <p:txBody>
          <a:bodyPr vert="horz" lIns="73243" tIns="36622" rIns="73243" bIns="36622" rtlCol="0">
            <a:spAutoFit/>
          </a:bodyPr>
          <a:lstStyle/>
          <a:p>
            <a:r>
              <a:rPr lang="en-US" sz="1600">
                <a:solidFill>
                  <a:srgbClr val="0000FF"/>
                </a:solidFill>
                <a:latin typeface="Arial - 26"/>
              </a:rPr>
              <a:t>10</a:t>
            </a:r>
          </a:p>
        </p:txBody>
      </p:sp>
      <p:grpSp>
        <p:nvGrpSpPr>
          <p:cNvPr id="18" name="Group 17"/>
          <p:cNvGrpSpPr/>
          <p:nvPr/>
        </p:nvGrpSpPr>
        <p:grpSpPr>
          <a:xfrm>
            <a:off x="240488" y="2656699"/>
            <a:ext cx="8470774" cy="381139"/>
            <a:chOff x="267208" y="3803015"/>
            <a:chExt cx="9411971" cy="545593"/>
          </a:xfrm>
        </p:grpSpPr>
        <p:sp>
          <p:nvSpPr>
            <p:cNvPr id="13" name="Freeform 12"/>
            <p:cNvSpPr/>
            <p:nvPr/>
          </p:nvSpPr>
          <p:spPr>
            <a:xfrm>
              <a:off x="280162" y="4063619"/>
              <a:ext cx="9397112" cy="20702"/>
            </a:xfrm>
            <a:custGeom>
              <a:avLst/>
              <a:gdLst/>
              <a:ahLst/>
              <a:cxnLst/>
              <a:rect l="0" t="0" r="0" b="0"/>
              <a:pathLst>
                <a:path w="9397112" h="20702">
                  <a:moveTo>
                    <a:pt x="0" y="20701"/>
                  </a:moveTo>
                  <a:lnTo>
                    <a:pt x="0" y="0"/>
                  </a:lnTo>
                  <a:lnTo>
                    <a:pt x="9397111" y="0"/>
                  </a:lnTo>
                  <a:lnTo>
                    <a:pt x="9397111" y="2070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267208" y="3803015"/>
              <a:ext cx="271400" cy="285370"/>
            </a:xfrm>
            <a:custGeom>
              <a:avLst/>
              <a:gdLst/>
              <a:ahLst/>
              <a:cxnLst/>
              <a:rect l="0" t="0" r="0" b="0"/>
              <a:pathLst>
                <a:path w="271400" h="285370">
                  <a:moveTo>
                    <a:pt x="12954" y="285369"/>
                  </a:moveTo>
                  <a:lnTo>
                    <a:pt x="0" y="270891"/>
                  </a:lnTo>
                  <a:lnTo>
                    <a:pt x="258064" y="0"/>
                  </a:lnTo>
                  <a:lnTo>
                    <a:pt x="271399" y="1435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70891" y="4062603"/>
              <a:ext cx="271400" cy="285243"/>
            </a:xfrm>
            <a:custGeom>
              <a:avLst/>
              <a:gdLst/>
              <a:ahLst/>
              <a:cxnLst/>
              <a:rect l="0" t="0" r="0" b="0"/>
              <a:pathLst>
                <a:path w="271400" h="285243">
                  <a:moveTo>
                    <a:pt x="0" y="14224"/>
                  </a:moveTo>
                  <a:lnTo>
                    <a:pt x="13208" y="0"/>
                  </a:lnTo>
                  <a:lnTo>
                    <a:pt x="271399" y="270764"/>
                  </a:lnTo>
                  <a:lnTo>
                    <a:pt x="258318" y="28524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9407779" y="3804158"/>
              <a:ext cx="271400" cy="285116"/>
            </a:xfrm>
            <a:custGeom>
              <a:avLst/>
              <a:gdLst/>
              <a:ahLst/>
              <a:cxnLst/>
              <a:rect l="0" t="0" r="0" b="0"/>
              <a:pathLst>
                <a:path w="271400" h="285116">
                  <a:moveTo>
                    <a:pt x="271399" y="270637"/>
                  </a:moveTo>
                  <a:lnTo>
                    <a:pt x="258318" y="285115"/>
                  </a:lnTo>
                  <a:lnTo>
                    <a:pt x="0" y="14478"/>
                  </a:lnTo>
                  <a:lnTo>
                    <a:pt x="13081"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403842" y="4063619"/>
              <a:ext cx="271527" cy="284989"/>
            </a:xfrm>
            <a:custGeom>
              <a:avLst/>
              <a:gdLst/>
              <a:ahLst/>
              <a:cxnLst/>
              <a:rect l="0" t="0" r="0" b="0"/>
              <a:pathLst>
                <a:path w="271527" h="284989">
                  <a:moveTo>
                    <a:pt x="258318" y="0"/>
                  </a:moveTo>
                  <a:lnTo>
                    <a:pt x="271526" y="14478"/>
                  </a:lnTo>
                  <a:lnTo>
                    <a:pt x="13335" y="284988"/>
                  </a:lnTo>
                  <a:lnTo>
                    <a:pt x="0" y="27076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18"/>
          <p:cNvSpPr/>
          <p:nvPr/>
        </p:nvSpPr>
        <p:spPr>
          <a:xfrm>
            <a:off x="8097241" y="2669031"/>
            <a:ext cx="19432" cy="300404"/>
          </a:xfrm>
          <a:custGeom>
            <a:avLst/>
            <a:gdLst/>
            <a:ahLst/>
            <a:cxnLst/>
            <a:rect l="0" t="0" r="0" b="0"/>
            <a:pathLst>
              <a:path w="21591" h="430023">
                <a:moveTo>
                  <a:pt x="0" y="0"/>
                </a:moveTo>
                <a:lnTo>
                  <a:pt x="21590" y="0"/>
                </a:lnTo>
                <a:lnTo>
                  <a:pt x="21590"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20" name="Freeform 19"/>
          <p:cNvSpPr/>
          <p:nvPr/>
        </p:nvSpPr>
        <p:spPr>
          <a:xfrm>
            <a:off x="7384351" y="2669031"/>
            <a:ext cx="19318" cy="300404"/>
          </a:xfrm>
          <a:custGeom>
            <a:avLst/>
            <a:gdLst/>
            <a:ahLst/>
            <a:cxnLst/>
            <a:rect l="0" t="0" r="0" b="0"/>
            <a:pathLst>
              <a:path w="21464" h="430023">
                <a:moveTo>
                  <a:pt x="0" y="0"/>
                </a:moveTo>
                <a:lnTo>
                  <a:pt x="21463" y="0"/>
                </a:lnTo>
                <a:lnTo>
                  <a:pt x="21463"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21" name="Freeform 20"/>
          <p:cNvSpPr/>
          <p:nvPr/>
        </p:nvSpPr>
        <p:spPr>
          <a:xfrm>
            <a:off x="6627686" y="2669031"/>
            <a:ext cx="19432" cy="300404"/>
          </a:xfrm>
          <a:custGeom>
            <a:avLst/>
            <a:gdLst/>
            <a:ahLst/>
            <a:cxnLst/>
            <a:rect l="0" t="0" r="0" b="0"/>
            <a:pathLst>
              <a:path w="21591" h="430023">
                <a:moveTo>
                  <a:pt x="0" y="0"/>
                </a:moveTo>
                <a:lnTo>
                  <a:pt x="21590" y="0"/>
                </a:lnTo>
                <a:lnTo>
                  <a:pt x="21590"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22" name="Freeform 21"/>
          <p:cNvSpPr/>
          <p:nvPr/>
        </p:nvSpPr>
        <p:spPr>
          <a:xfrm>
            <a:off x="5914911" y="2669031"/>
            <a:ext cx="19203" cy="300404"/>
          </a:xfrm>
          <a:custGeom>
            <a:avLst/>
            <a:gdLst/>
            <a:ahLst/>
            <a:cxnLst/>
            <a:rect l="0" t="0" r="0" b="0"/>
            <a:pathLst>
              <a:path w="21337" h="430023">
                <a:moveTo>
                  <a:pt x="0" y="0"/>
                </a:moveTo>
                <a:lnTo>
                  <a:pt x="21336" y="0"/>
                </a:lnTo>
                <a:lnTo>
                  <a:pt x="21336"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23" name="Freeform 22"/>
          <p:cNvSpPr/>
          <p:nvPr/>
        </p:nvSpPr>
        <p:spPr>
          <a:xfrm>
            <a:off x="5201908" y="2669031"/>
            <a:ext cx="19432" cy="300404"/>
          </a:xfrm>
          <a:custGeom>
            <a:avLst/>
            <a:gdLst/>
            <a:ahLst/>
            <a:cxnLst/>
            <a:rect l="0" t="0" r="0" b="0"/>
            <a:pathLst>
              <a:path w="21591" h="430023">
                <a:moveTo>
                  <a:pt x="0" y="0"/>
                </a:moveTo>
                <a:lnTo>
                  <a:pt x="21590" y="0"/>
                </a:lnTo>
                <a:lnTo>
                  <a:pt x="21590"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24" name="Freeform 23"/>
          <p:cNvSpPr/>
          <p:nvPr/>
        </p:nvSpPr>
        <p:spPr>
          <a:xfrm>
            <a:off x="3717836" y="2681452"/>
            <a:ext cx="19318" cy="300315"/>
          </a:xfrm>
          <a:custGeom>
            <a:avLst/>
            <a:gdLst/>
            <a:ahLst/>
            <a:cxnLst/>
            <a:rect l="0" t="0" r="0" b="0"/>
            <a:pathLst>
              <a:path w="21464" h="429896">
                <a:moveTo>
                  <a:pt x="0" y="0"/>
                </a:moveTo>
                <a:lnTo>
                  <a:pt x="21463" y="0"/>
                </a:lnTo>
                <a:lnTo>
                  <a:pt x="21463"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25" name="Freeform 24"/>
          <p:cNvSpPr/>
          <p:nvPr/>
        </p:nvSpPr>
        <p:spPr>
          <a:xfrm>
            <a:off x="3004833" y="2681452"/>
            <a:ext cx="19432" cy="300315"/>
          </a:xfrm>
          <a:custGeom>
            <a:avLst/>
            <a:gdLst/>
            <a:ahLst/>
            <a:cxnLst/>
            <a:rect l="0" t="0" r="0" b="0"/>
            <a:pathLst>
              <a:path w="21591" h="429896">
                <a:moveTo>
                  <a:pt x="0" y="0"/>
                </a:moveTo>
                <a:lnTo>
                  <a:pt x="21590" y="0"/>
                </a:lnTo>
                <a:lnTo>
                  <a:pt x="21590"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26" name="Freeform 25"/>
          <p:cNvSpPr/>
          <p:nvPr/>
        </p:nvSpPr>
        <p:spPr>
          <a:xfrm>
            <a:off x="2248396" y="2681452"/>
            <a:ext cx="19203" cy="300315"/>
          </a:xfrm>
          <a:custGeom>
            <a:avLst/>
            <a:gdLst/>
            <a:ahLst/>
            <a:cxnLst/>
            <a:rect l="0" t="0" r="0" b="0"/>
            <a:pathLst>
              <a:path w="21337" h="429896">
                <a:moveTo>
                  <a:pt x="0" y="0"/>
                </a:moveTo>
                <a:lnTo>
                  <a:pt x="21336" y="0"/>
                </a:lnTo>
                <a:lnTo>
                  <a:pt x="21336"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27" name="Freeform 26"/>
          <p:cNvSpPr/>
          <p:nvPr/>
        </p:nvSpPr>
        <p:spPr>
          <a:xfrm>
            <a:off x="1535392" y="2681452"/>
            <a:ext cx="19432" cy="300315"/>
          </a:xfrm>
          <a:custGeom>
            <a:avLst/>
            <a:gdLst/>
            <a:ahLst/>
            <a:cxnLst/>
            <a:rect l="0" t="0" r="0" b="0"/>
            <a:pathLst>
              <a:path w="21591" h="429896">
                <a:moveTo>
                  <a:pt x="0" y="0"/>
                </a:moveTo>
                <a:lnTo>
                  <a:pt x="21590" y="0"/>
                </a:lnTo>
                <a:lnTo>
                  <a:pt x="21590"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28" name="Freeform 27"/>
          <p:cNvSpPr/>
          <p:nvPr/>
        </p:nvSpPr>
        <p:spPr>
          <a:xfrm>
            <a:off x="822503" y="2681452"/>
            <a:ext cx="19318" cy="300315"/>
          </a:xfrm>
          <a:custGeom>
            <a:avLst/>
            <a:gdLst/>
            <a:ahLst/>
            <a:cxnLst/>
            <a:rect l="0" t="0" r="0" b="0"/>
            <a:pathLst>
              <a:path w="21464" h="429896">
                <a:moveTo>
                  <a:pt x="0" y="0"/>
                </a:moveTo>
                <a:lnTo>
                  <a:pt x="21463" y="0"/>
                </a:lnTo>
                <a:lnTo>
                  <a:pt x="21463"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29" name="Freeform 28"/>
          <p:cNvSpPr/>
          <p:nvPr/>
        </p:nvSpPr>
        <p:spPr>
          <a:xfrm>
            <a:off x="4459872" y="2669031"/>
            <a:ext cx="19318" cy="300404"/>
          </a:xfrm>
          <a:custGeom>
            <a:avLst/>
            <a:gdLst/>
            <a:ahLst/>
            <a:cxnLst/>
            <a:rect l="0" t="0" r="0" b="0"/>
            <a:pathLst>
              <a:path w="21464" h="430023">
                <a:moveTo>
                  <a:pt x="0" y="0"/>
                </a:moveTo>
                <a:lnTo>
                  <a:pt x="21463" y="0"/>
                </a:lnTo>
                <a:lnTo>
                  <a:pt x="21463"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30" name="Freeform 29"/>
          <p:cNvSpPr/>
          <p:nvPr/>
        </p:nvSpPr>
        <p:spPr>
          <a:xfrm>
            <a:off x="2655647" y="2681452"/>
            <a:ext cx="19432" cy="300315"/>
          </a:xfrm>
          <a:custGeom>
            <a:avLst/>
            <a:gdLst/>
            <a:ahLst/>
            <a:cxnLst/>
            <a:rect l="0" t="0" r="0" b="0"/>
            <a:pathLst>
              <a:path w="21591" h="429896">
                <a:moveTo>
                  <a:pt x="0" y="0"/>
                </a:moveTo>
                <a:lnTo>
                  <a:pt x="21590" y="0"/>
                </a:lnTo>
                <a:lnTo>
                  <a:pt x="21590"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31" name="Freeform 30"/>
          <p:cNvSpPr/>
          <p:nvPr/>
        </p:nvSpPr>
        <p:spPr>
          <a:xfrm>
            <a:off x="1899209" y="2681452"/>
            <a:ext cx="19203" cy="300315"/>
          </a:xfrm>
          <a:custGeom>
            <a:avLst/>
            <a:gdLst/>
            <a:ahLst/>
            <a:cxnLst/>
            <a:rect l="0" t="0" r="0" b="0"/>
            <a:pathLst>
              <a:path w="21337" h="429896">
                <a:moveTo>
                  <a:pt x="0" y="0"/>
                </a:moveTo>
                <a:lnTo>
                  <a:pt x="21336" y="0"/>
                </a:lnTo>
                <a:lnTo>
                  <a:pt x="21336"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32" name="Freeform 31"/>
          <p:cNvSpPr/>
          <p:nvPr/>
        </p:nvSpPr>
        <p:spPr>
          <a:xfrm>
            <a:off x="1186206" y="2681452"/>
            <a:ext cx="19203" cy="300315"/>
          </a:xfrm>
          <a:custGeom>
            <a:avLst/>
            <a:gdLst/>
            <a:ahLst/>
            <a:cxnLst/>
            <a:rect l="0" t="0" r="0" b="0"/>
            <a:pathLst>
              <a:path w="21337" h="429896">
                <a:moveTo>
                  <a:pt x="0" y="0"/>
                </a:moveTo>
                <a:lnTo>
                  <a:pt x="21336" y="0"/>
                </a:lnTo>
                <a:lnTo>
                  <a:pt x="21336"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33" name="Freeform 32"/>
          <p:cNvSpPr/>
          <p:nvPr/>
        </p:nvSpPr>
        <p:spPr>
          <a:xfrm>
            <a:off x="5536578" y="2669031"/>
            <a:ext cx="19318" cy="300404"/>
          </a:xfrm>
          <a:custGeom>
            <a:avLst/>
            <a:gdLst/>
            <a:ahLst/>
            <a:cxnLst/>
            <a:rect l="0" t="0" r="0" b="0"/>
            <a:pathLst>
              <a:path w="21464" h="430023">
                <a:moveTo>
                  <a:pt x="0" y="0"/>
                </a:moveTo>
                <a:lnTo>
                  <a:pt x="21463" y="0"/>
                </a:lnTo>
                <a:lnTo>
                  <a:pt x="21463"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34" name="Freeform 33"/>
          <p:cNvSpPr/>
          <p:nvPr/>
        </p:nvSpPr>
        <p:spPr>
          <a:xfrm>
            <a:off x="4823575" y="2669031"/>
            <a:ext cx="19432" cy="300404"/>
          </a:xfrm>
          <a:custGeom>
            <a:avLst/>
            <a:gdLst/>
            <a:ahLst/>
            <a:cxnLst/>
            <a:rect l="0" t="0" r="0" b="0"/>
            <a:pathLst>
              <a:path w="21591" h="430023">
                <a:moveTo>
                  <a:pt x="0" y="0"/>
                </a:moveTo>
                <a:lnTo>
                  <a:pt x="21590" y="0"/>
                </a:lnTo>
                <a:lnTo>
                  <a:pt x="21590"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35" name="Freeform 34"/>
          <p:cNvSpPr/>
          <p:nvPr/>
        </p:nvSpPr>
        <p:spPr>
          <a:xfrm>
            <a:off x="4067022" y="2669031"/>
            <a:ext cx="19318" cy="300404"/>
          </a:xfrm>
          <a:custGeom>
            <a:avLst/>
            <a:gdLst/>
            <a:ahLst/>
            <a:cxnLst/>
            <a:rect l="0" t="0" r="0" b="0"/>
            <a:pathLst>
              <a:path w="21464" h="430023">
                <a:moveTo>
                  <a:pt x="0" y="0"/>
                </a:moveTo>
                <a:lnTo>
                  <a:pt x="21463" y="0"/>
                </a:lnTo>
                <a:lnTo>
                  <a:pt x="21463"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36" name="Freeform 35"/>
          <p:cNvSpPr/>
          <p:nvPr/>
        </p:nvSpPr>
        <p:spPr>
          <a:xfrm>
            <a:off x="3354020" y="2669031"/>
            <a:ext cx="19432" cy="300404"/>
          </a:xfrm>
          <a:custGeom>
            <a:avLst/>
            <a:gdLst/>
            <a:ahLst/>
            <a:cxnLst/>
            <a:rect l="0" t="0" r="0" b="0"/>
            <a:pathLst>
              <a:path w="21591" h="430023">
                <a:moveTo>
                  <a:pt x="0" y="0"/>
                </a:moveTo>
                <a:lnTo>
                  <a:pt x="21590" y="0"/>
                </a:lnTo>
                <a:lnTo>
                  <a:pt x="21590"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37" name="Freeform 36"/>
          <p:cNvSpPr/>
          <p:nvPr/>
        </p:nvSpPr>
        <p:spPr>
          <a:xfrm>
            <a:off x="7704391" y="2681452"/>
            <a:ext cx="19318" cy="300315"/>
          </a:xfrm>
          <a:custGeom>
            <a:avLst/>
            <a:gdLst/>
            <a:ahLst/>
            <a:cxnLst/>
            <a:rect l="0" t="0" r="0" b="0"/>
            <a:pathLst>
              <a:path w="21464" h="429896">
                <a:moveTo>
                  <a:pt x="0" y="0"/>
                </a:moveTo>
                <a:lnTo>
                  <a:pt x="21463" y="0"/>
                </a:lnTo>
                <a:lnTo>
                  <a:pt x="21463"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38" name="Freeform 37"/>
          <p:cNvSpPr/>
          <p:nvPr/>
        </p:nvSpPr>
        <p:spPr>
          <a:xfrm>
            <a:off x="6991502" y="2681452"/>
            <a:ext cx="19318" cy="300315"/>
          </a:xfrm>
          <a:custGeom>
            <a:avLst/>
            <a:gdLst/>
            <a:ahLst/>
            <a:cxnLst/>
            <a:rect l="0" t="0" r="0" b="0"/>
            <a:pathLst>
              <a:path w="21464" h="429896">
                <a:moveTo>
                  <a:pt x="0" y="0"/>
                </a:moveTo>
                <a:lnTo>
                  <a:pt x="21463" y="0"/>
                </a:lnTo>
                <a:lnTo>
                  <a:pt x="21463"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39" name="Freeform 38"/>
          <p:cNvSpPr/>
          <p:nvPr/>
        </p:nvSpPr>
        <p:spPr>
          <a:xfrm>
            <a:off x="6278499" y="2681452"/>
            <a:ext cx="19318" cy="300315"/>
          </a:xfrm>
          <a:custGeom>
            <a:avLst/>
            <a:gdLst/>
            <a:ahLst/>
            <a:cxnLst/>
            <a:rect l="0" t="0" r="0" b="0"/>
            <a:pathLst>
              <a:path w="21464" h="429896">
                <a:moveTo>
                  <a:pt x="0" y="0"/>
                </a:moveTo>
                <a:lnTo>
                  <a:pt x="21463" y="0"/>
                </a:lnTo>
                <a:lnTo>
                  <a:pt x="21463"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40" name="TextBox 39"/>
          <p:cNvSpPr txBox="1"/>
          <p:nvPr/>
        </p:nvSpPr>
        <p:spPr>
          <a:xfrm>
            <a:off x="1268730" y="2989839"/>
            <a:ext cx="685800" cy="320181"/>
          </a:xfrm>
          <a:prstGeom prst="rect">
            <a:avLst/>
          </a:prstGeom>
          <a:noFill/>
        </p:spPr>
        <p:txBody>
          <a:bodyPr vert="horz" lIns="73243" tIns="36622" rIns="73243" bIns="36622" rtlCol="0">
            <a:spAutoFit/>
          </a:bodyPr>
          <a:lstStyle/>
          <a:p>
            <a:r>
              <a:rPr lang="en-US" sz="1600">
                <a:solidFill>
                  <a:srgbClr val="0000FF"/>
                </a:solidFill>
                <a:latin typeface="Arial - 26"/>
              </a:rPr>
              <a:t>-1</a:t>
            </a:r>
          </a:p>
        </p:txBody>
      </p:sp>
      <p:sp>
        <p:nvSpPr>
          <p:cNvPr id="41" name="TextBox 40"/>
          <p:cNvSpPr txBox="1"/>
          <p:nvPr/>
        </p:nvSpPr>
        <p:spPr>
          <a:xfrm>
            <a:off x="937260" y="2989839"/>
            <a:ext cx="685800" cy="320181"/>
          </a:xfrm>
          <a:prstGeom prst="rect">
            <a:avLst/>
          </a:prstGeom>
          <a:noFill/>
        </p:spPr>
        <p:txBody>
          <a:bodyPr vert="horz" lIns="73243" tIns="36622" rIns="73243" bIns="36622" rtlCol="0">
            <a:spAutoFit/>
          </a:bodyPr>
          <a:lstStyle/>
          <a:p>
            <a:r>
              <a:rPr lang="en-US" sz="1600">
                <a:solidFill>
                  <a:srgbClr val="0000FF"/>
                </a:solidFill>
                <a:latin typeface="Arial - 26"/>
              </a:rPr>
              <a:t>-2</a:t>
            </a:r>
          </a:p>
        </p:txBody>
      </p:sp>
      <p:sp>
        <p:nvSpPr>
          <p:cNvPr id="42" name="TextBox 41"/>
          <p:cNvSpPr txBox="1"/>
          <p:nvPr/>
        </p:nvSpPr>
        <p:spPr>
          <a:xfrm>
            <a:off x="560070" y="2989840"/>
            <a:ext cx="731520" cy="335569"/>
          </a:xfrm>
          <a:prstGeom prst="rect">
            <a:avLst/>
          </a:prstGeom>
          <a:noFill/>
        </p:spPr>
        <p:txBody>
          <a:bodyPr vert="horz" lIns="73243" tIns="36622" rIns="73243" bIns="36622" rtlCol="0">
            <a:spAutoFit/>
          </a:bodyPr>
          <a:lstStyle/>
          <a:p>
            <a:r>
              <a:rPr lang="en-US" sz="1700">
                <a:solidFill>
                  <a:srgbClr val="0000FF"/>
                </a:solidFill>
                <a:latin typeface="Arial - 28"/>
              </a:rPr>
              <a:t>-3</a:t>
            </a:r>
          </a:p>
        </p:txBody>
      </p:sp>
      <p:cxnSp>
        <p:nvCxnSpPr>
          <p:cNvPr id="43" name="Straight Connector 42"/>
          <p:cNvCxnSpPr/>
          <p:nvPr/>
        </p:nvCxnSpPr>
        <p:spPr>
          <a:xfrm>
            <a:off x="1937013" y="2776913"/>
            <a:ext cx="1058019" cy="0"/>
          </a:xfrm>
          <a:prstGeom prst="line">
            <a:avLst/>
          </a:prstGeom>
          <a:ln w="127000" cap="flat" cmpd="sng" algn="ctr">
            <a:solidFill>
              <a:srgbClr val="FF0000">
                <a:alpha val="60000"/>
              </a:srgbClr>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531620" y="228600"/>
            <a:ext cx="7018020" cy="627957"/>
          </a:xfrm>
          <a:prstGeom prst="rect">
            <a:avLst/>
          </a:prstGeom>
          <a:noFill/>
        </p:spPr>
        <p:txBody>
          <a:bodyPr vert="horz" lIns="73243" tIns="36622" rIns="73243" bIns="36622" rtlCol="0">
            <a:spAutoFit/>
          </a:bodyPr>
          <a:lstStyle/>
          <a:p>
            <a:pPr algn="ctr"/>
            <a:r>
              <a:rPr lang="en-US" sz="3600" b="1" dirty="0">
                <a:solidFill>
                  <a:srgbClr val="0000FF"/>
                </a:solidFill>
                <a:latin typeface="Arial" pitchFamily="34" charset="0"/>
                <a:cs typeface="Arial" pitchFamily="34" charset="0"/>
              </a:rPr>
              <a:t>Let's do 3</a:t>
            </a:r>
            <a:r>
              <a:rPr lang="en-US" sz="3600" b="1" baseline="70000" dirty="0">
                <a:solidFill>
                  <a:srgbClr val="0000FF"/>
                </a:solidFill>
                <a:latin typeface="Arial" pitchFamily="34" charset="0"/>
                <a:cs typeface="Arial" pitchFamily="34" charset="0"/>
              </a:rPr>
              <a:t>2</a:t>
            </a:r>
            <a:r>
              <a:rPr lang="en-US" sz="3600" b="1" dirty="0">
                <a:solidFill>
                  <a:srgbClr val="0000FF"/>
                </a:solidFill>
                <a:latin typeface="Arial" pitchFamily="34" charset="0"/>
                <a:cs typeface="Arial" pitchFamily="34" charset="0"/>
              </a:rPr>
              <a:t> on the number line. </a:t>
            </a:r>
          </a:p>
        </p:txBody>
      </p:sp>
      <p:sp>
        <p:nvSpPr>
          <p:cNvPr id="45" name="TextBox 44"/>
          <p:cNvSpPr txBox="1"/>
          <p:nvPr/>
        </p:nvSpPr>
        <p:spPr>
          <a:xfrm>
            <a:off x="5692140" y="2980968"/>
            <a:ext cx="754380" cy="304792"/>
          </a:xfrm>
          <a:prstGeom prst="rect">
            <a:avLst/>
          </a:prstGeom>
          <a:noFill/>
        </p:spPr>
        <p:txBody>
          <a:bodyPr vert="horz" lIns="73243" tIns="36622" rIns="73243" bIns="36622" rtlCol="0">
            <a:spAutoFit/>
          </a:bodyPr>
          <a:lstStyle/>
          <a:p>
            <a:r>
              <a:rPr lang="en-US" sz="1500">
                <a:solidFill>
                  <a:srgbClr val="0000FF"/>
                </a:solidFill>
                <a:latin typeface="Arial - 26"/>
              </a:rPr>
              <a:t>11</a:t>
            </a:r>
          </a:p>
        </p:txBody>
      </p:sp>
      <p:sp>
        <p:nvSpPr>
          <p:cNvPr id="46" name="TextBox 45"/>
          <p:cNvSpPr txBox="1"/>
          <p:nvPr/>
        </p:nvSpPr>
        <p:spPr>
          <a:xfrm>
            <a:off x="6400800" y="2989840"/>
            <a:ext cx="754380" cy="304792"/>
          </a:xfrm>
          <a:prstGeom prst="rect">
            <a:avLst/>
          </a:prstGeom>
          <a:noFill/>
        </p:spPr>
        <p:txBody>
          <a:bodyPr vert="horz" lIns="73243" tIns="36622" rIns="73243" bIns="36622" rtlCol="0">
            <a:spAutoFit/>
          </a:bodyPr>
          <a:lstStyle/>
          <a:p>
            <a:r>
              <a:rPr lang="en-US" sz="1500">
                <a:solidFill>
                  <a:srgbClr val="0000FF"/>
                </a:solidFill>
                <a:latin typeface="Arial - 26"/>
              </a:rPr>
              <a:t>13</a:t>
            </a:r>
          </a:p>
        </p:txBody>
      </p:sp>
      <p:sp>
        <p:nvSpPr>
          <p:cNvPr id="47" name="TextBox 46"/>
          <p:cNvSpPr txBox="1"/>
          <p:nvPr/>
        </p:nvSpPr>
        <p:spPr>
          <a:xfrm>
            <a:off x="6057900" y="2980968"/>
            <a:ext cx="754380" cy="304792"/>
          </a:xfrm>
          <a:prstGeom prst="rect">
            <a:avLst/>
          </a:prstGeom>
          <a:noFill/>
        </p:spPr>
        <p:txBody>
          <a:bodyPr vert="horz" lIns="73243" tIns="36622" rIns="73243" bIns="36622" rtlCol="0">
            <a:spAutoFit/>
          </a:bodyPr>
          <a:lstStyle/>
          <a:p>
            <a:r>
              <a:rPr lang="en-US" sz="1500">
                <a:solidFill>
                  <a:srgbClr val="0000FF"/>
                </a:solidFill>
                <a:latin typeface="Arial - 26"/>
              </a:rPr>
              <a:t>12</a:t>
            </a:r>
          </a:p>
        </p:txBody>
      </p:sp>
      <p:sp>
        <p:nvSpPr>
          <p:cNvPr id="48" name="TextBox 47"/>
          <p:cNvSpPr txBox="1"/>
          <p:nvPr/>
        </p:nvSpPr>
        <p:spPr>
          <a:xfrm>
            <a:off x="6789420" y="2980968"/>
            <a:ext cx="754380" cy="304792"/>
          </a:xfrm>
          <a:prstGeom prst="rect">
            <a:avLst/>
          </a:prstGeom>
          <a:noFill/>
        </p:spPr>
        <p:txBody>
          <a:bodyPr vert="horz" lIns="73243" tIns="36622" rIns="73243" bIns="36622" rtlCol="0">
            <a:spAutoFit/>
          </a:bodyPr>
          <a:lstStyle/>
          <a:p>
            <a:r>
              <a:rPr lang="en-US" sz="1500">
                <a:solidFill>
                  <a:srgbClr val="0000FF"/>
                </a:solidFill>
                <a:latin typeface="Arial - 26"/>
              </a:rPr>
              <a:t>14</a:t>
            </a:r>
          </a:p>
        </p:txBody>
      </p:sp>
      <p:sp>
        <p:nvSpPr>
          <p:cNvPr id="49" name="TextBox 48"/>
          <p:cNvSpPr txBox="1"/>
          <p:nvPr/>
        </p:nvSpPr>
        <p:spPr>
          <a:xfrm>
            <a:off x="7520940" y="2980968"/>
            <a:ext cx="754380" cy="304792"/>
          </a:xfrm>
          <a:prstGeom prst="rect">
            <a:avLst/>
          </a:prstGeom>
          <a:noFill/>
        </p:spPr>
        <p:txBody>
          <a:bodyPr vert="horz" lIns="73243" tIns="36622" rIns="73243" bIns="36622" rtlCol="0">
            <a:spAutoFit/>
          </a:bodyPr>
          <a:lstStyle/>
          <a:p>
            <a:r>
              <a:rPr lang="en-US" sz="1500">
                <a:solidFill>
                  <a:srgbClr val="0000FF"/>
                </a:solidFill>
                <a:latin typeface="Arial - 26"/>
              </a:rPr>
              <a:t>16</a:t>
            </a:r>
          </a:p>
        </p:txBody>
      </p:sp>
      <p:sp>
        <p:nvSpPr>
          <p:cNvPr id="50" name="TextBox 49"/>
          <p:cNvSpPr txBox="1"/>
          <p:nvPr/>
        </p:nvSpPr>
        <p:spPr>
          <a:xfrm>
            <a:off x="7898130" y="2972096"/>
            <a:ext cx="754380" cy="304792"/>
          </a:xfrm>
          <a:prstGeom prst="rect">
            <a:avLst/>
          </a:prstGeom>
          <a:noFill/>
        </p:spPr>
        <p:txBody>
          <a:bodyPr vert="horz" lIns="73243" tIns="36622" rIns="73243" bIns="36622" rtlCol="0">
            <a:spAutoFit/>
          </a:bodyPr>
          <a:lstStyle/>
          <a:p>
            <a:r>
              <a:rPr lang="en-US" sz="1500">
                <a:solidFill>
                  <a:srgbClr val="0000FF"/>
                </a:solidFill>
                <a:latin typeface="Arial - 26"/>
              </a:rPr>
              <a:t>17</a:t>
            </a:r>
          </a:p>
        </p:txBody>
      </p:sp>
      <p:sp>
        <p:nvSpPr>
          <p:cNvPr id="51" name="TextBox 50"/>
          <p:cNvSpPr txBox="1"/>
          <p:nvPr/>
        </p:nvSpPr>
        <p:spPr>
          <a:xfrm>
            <a:off x="7166610" y="2972096"/>
            <a:ext cx="754380" cy="304792"/>
          </a:xfrm>
          <a:prstGeom prst="rect">
            <a:avLst/>
          </a:prstGeom>
          <a:noFill/>
        </p:spPr>
        <p:txBody>
          <a:bodyPr vert="horz" lIns="73243" tIns="36622" rIns="73243" bIns="36622" rtlCol="0">
            <a:spAutoFit/>
          </a:bodyPr>
          <a:lstStyle/>
          <a:p>
            <a:r>
              <a:rPr lang="en-US" sz="1500">
                <a:solidFill>
                  <a:srgbClr val="0000FF"/>
                </a:solidFill>
                <a:latin typeface="Arial - 26"/>
              </a:rPr>
              <a:t>15</a:t>
            </a:r>
          </a:p>
        </p:txBody>
      </p:sp>
      <p:sp>
        <p:nvSpPr>
          <p:cNvPr id="52" name="Oval 51"/>
          <p:cNvSpPr/>
          <p:nvPr/>
        </p:nvSpPr>
        <p:spPr>
          <a:xfrm>
            <a:off x="1811655" y="2710373"/>
            <a:ext cx="182880" cy="182880"/>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53" name="TextBox 52"/>
          <p:cNvSpPr txBox="1"/>
          <p:nvPr/>
        </p:nvSpPr>
        <p:spPr>
          <a:xfrm>
            <a:off x="891540" y="1104045"/>
            <a:ext cx="5737860" cy="1181955"/>
          </a:xfrm>
          <a:prstGeom prst="rect">
            <a:avLst/>
          </a:prstGeom>
          <a:noFill/>
        </p:spPr>
        <p:txBody>
          <a:bodyPr vert="horz" lIns="73243" tIns="36622" rIns="73243" bIns="36622" rtlCol="0">
            <a:spAutoFit/>
          </a:bodyPr>
          <a:lstStyle/>
          <a:p>
            <a:r>
              <a:rPr lang="en-US" sz="2400" b="1" dirty="0">
                <a:solidFill>
                  <a:srgbClr val="0000FF"/>
                </a:solidFill>
                <a:latin typeface="Arial" pitchFamily="34" charset="0"/>
                <a:cs typeface="Arial" pitchFamily="34" charset="0"/>
              </a:rPr>
              <a:t>3</a:t>
            </a:r>
            <a:r>
              <a:rPr lang="en-US" sz="2400" b="1" baseline="70000" dirty="0">
                <a:solidFill>
                  <a:srgbClr val="0000FF"/>
                </a:solidFill>
                <a:latin typeface="Arial" pitchFamily="34" charset="0"/>
                <a:cs typeface="Arial" pitchFamily="34" charset="0"/>
              </a:rPr>
              <a:t>2</a:t>
            </a:r>
            <a:r>
              <a:rPr lang="en-US" sz="2400" b="1" dirty="0">
                <a:solidFill>
                  <a:srgbClr val="0000FF"/>
                </a:solidFill>
                <a:latin typeface="Arial" pitchFamily="34" charset="0"/>
                <a:cs typeface="Arial" pitchFamily="34" charset="0"/>
              </a:rPr>
              <a:t> = 3 x 3 = 3 + 3 + 3 = 9 </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Travel a distance of 3, three times </a:t>
            </a:r>
          </a:p>
        </p:txBody>
      </p:sp>
      <p:sp>
        <p:nvSpPr>
          <p:cNvPr id="54" name="Oval 53"/>
          <p:cNvSpPr/>
          <p:nvPr/>
        </p:nvSpPr>
        <p:spPr>
          <a:xfrm>
            <a:off x="5160645" y="2728117"/>
            <a:ext cx="182880" cy="182880"/>
          </a:xfrm>
          <a:prstGeom prst="ellipse">
            <a:avLst/>
          </a:prstGeom>
          <a:solidFill>
            <a:srgbClr val="FF0000"/>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cxnSp>
        <p:nvCxnSpPr>
          <p:cNvPr id="55" name="Straight Connector 54"/>
          <p:cNvCxnSpPr/>
          <p:nvPr/>
        </p:nvCxnSpPr>
        <p:spPr>
          <a:xfrm>
            <a:off x="2995821" y="2781349"/>
            <a:ext cx="1058019" cy="0"/>
          </a:xfrm>
          <a:prstGeom prst="line">
            <a:avLst/>
          </a:prstGeom>
          <a:ln w="127000" cap="flat" cmpd="sng" algn="ctr">
            <a:solidFill>
              <a:srgbClr val="FF0000">
                <a:alpha val="60000"/>
              </a:srgbClr>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055440" y="2781349"/>
            <a:ext cx="1163821" cy="0"/>
          </a:xfrm>
          <a:prstGeom prst="line">
            <a:avLst/>
          </a:prstGeom>
          <a:ln w="127000" cap="flat" cmpd="sng" algn="ctr">
            <a:solidFill>
              <a:srgbClr val="FF0000">
                <a:alpha val="60000"/>
              </a:srgbClr>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11572863"/>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27710" y="347522"/>
            <a:ext cx="7959090" cy="3767278"/>
          </a:xfrm>
          <a:prstGeom prst="rect">
            <a:avLst/>
          </a:prstGeom>
          <a:noFill/>
        </p:spPr>
        <p:txBody>
          <a:bodyPr vert="horz" wrap="square" lIns="73243" tIns="36622" rIns="73243" bIns="36622" rtlCol="0">
            <a:spAutoFit/>
          </a:bodyPr>
          <a:lstStyle/>
          <a:p>
            <a:r>
              <a:rPr lang="en-US" sz="2400" b="1" dirty="0" smtClean="0">
                <a:solidFill>
                  <a:srgbClr val="0000FF"/>
                </a:solidFill>
                <a:latin typeface="Arial" pitchFamily="34" charset="0"/>
                <a:cs typeface="Arial" pitchFamily="34" charset="0"/>
              </a:rPr>
              <a:t>The Distributive Property is often used to eliminate the parentheses in expressions like 4(x + 2).  This makes it possible to combine like terms in more complicated expressions.</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EXAMPLES:</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2(x + 3)</a:t>
            </a:r>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3(4x - 6)              5(8x - 7y)</a:t>
            </a:r>
          </a:p>
          <a:p>
            <a:r>
              <a:rPr lang="en-US" sz="2400" b="1" dirty="0" smtClean="0">
                <a:solidFill>
                  <a:srgbClr val="0000FF"/>
                </a:solidFill>
                <a:latin typeface="Arial" pitchFamily="34" charset="0"/>
                <a:cs typeface="Arial" pitchFamily="34" charset="0"/>
              </a:rPr>
              <a:t>2(x) + 2(3)           3(4x) - 3(6)          5(8x) - 5(7y)</a:t>
            </a:r>
          </a:p>
          <a:p>
            <a:r>
              <a:rPr lang="en-US" sz="2400" b="1" dirty="0" smtClean="0">
                <a:solidFill>
                  <a:srgbClr val="0000FF"/>
                </a:solidFill>
                <a:latin typeface="Arial" pitchFamily="34" charset="0"/>
                <a:cs typeface="Arial" pitchFamily="34" charset="0"/>
              </a:rPr>
              <a:t>2x + 6                  12x – 18              40x - 35y </a:t>
            </a: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xmlns="" val="106568752"/>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48590" y="141951"/>
            <a:ext cx="9235211" cy="6537267"/>
          </a:xfrm>
          <a:prstGeom prst="rect">
            <a:avLst/>
          </a:prstGeom>
          <a:noFill/>
        </p:spPr>
        <p:txBody>
          <a:bodyPr vert="horz" lIns="73243" tIns="36622" rIns="73243" bIns="36622" rtlCol="0">
            <a:spAutoFit/>
          </a:bodyPr>
          <a:lstStyle/>
          <a:p>
            <a:pPr algn="ctr"/>
            <a:r>
              <a:rPr lang="en-US" sz="3600" b="1" dirty="0">
                <a:solidFill>
                  <a:srgbClr val="0000FF"/>
                </a:solidFill>
                <a:latin typeface="Arial" pitchFamily="34" charset="0"/>
                <a:cs typeface="Arial" pitchFamily="34" charset="0"/>
              </a:rPr>
              <a:t>The Distributive Property</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5(</a:t>
            </a:r>
            <a:r>
              <a:rPr lang="en-US" sz="2400" b="1" dirty="0" smtClean="0">
                <a:solidFill>
                  <a:srgbClr val="0000FF"/>
                </a:solidFill>
                <a:latin typeface="Arial" pitchFamily="34" charset="0"/>
                <a:cs typeface="Arial" pitchFamily="34" charset="0"/>
              </a:rPr>
              <a:t>x + 3)</a:t>
            </a:r>
          </a:p>
          <a:p>
            <a:r>
              <a:rPr lang="en-US" sz="2400" b="1" dirty="0" smtClean="0">
                <a:solidFill>
                  <a:srgbClr val="0000FF"/>
                </a:solidFill>
                <a:latin typeface="Arial" pitchFamily="34" charset="0"/>
                <a:cs typeface="Arial" pitchFamily="34" charset="0"/>
              </a:rPr>
              <a:t>5(x) + 5(3)</a:t>
            </a:r>
          </a:p>
          <a:p>
            <a:r>
              <a:rPr lang="en-US" sz="2400" b="1" dirty="0" smtClean="0">
                <a:solidFill>
                  <a:srgbClr val="0000FF"/>
                </a:solidFill>
                <a:latin typeface="Arial" pitchFamily="34" charset="0"/>
                <a:cs typeface="Arial" pitchFamily="34" charset="0"/>
              </a:rPr>
              <a:t>5x + 15</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Write expressions equivalent to each of the following:</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2(x - 1)	         6(x + 4)	        5(x + 7)	          4(x - 8)</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2(x) - 2(1)	         6(x) + 6(4)	        5(x) + 5(7)	          4(x) - 4(8)</a:t>
            </a:r>
          </a:p>
          <a:p>
            <a:r>
              <a:rPr lang="en-US" sz="2400" b="1" dirty="0" smtClean="0">
                <a:solidFill>
                  <a:srgbClr val="0000FF"/>
                </a:solidFill>
                <a:latin typeface="Arial" pitchFamily="34" charset="0"/>
                <a:cs typeface="Arial" pitchFamily="34" charset="0"/>
              </a:rPr>
              <a:t>2x - 2	         6x + 24	         5x + 35	          4x - 32</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a:t>
            </a:r>
            <a:endParaRPr lang="en-US" sz="2400" b="1" dirty="0">
              <a:solidFill>
                <a:srgbClr val="0000FF"/>
              </a:solidFill>
              <a:latin typeface="Arial" pitchFamily="34" charset="0"/>
              <a:cs typeface="Arial" pitchFamily="34" charset="0"/>
            </a:endParaRPr>
          </a:p>
        </p:txBody>
      </p:sp>
      <p:grpSp>
        <p:nvGrpSpPr>
          <p:cNvPr id="5" name="Group 4"/>
          <p:cNvGrpSpPr/>
          <p:nvPr/>
        </p:nvGrpSpPr>
        <p:grpSpPr>
          <a:xfrm>
            <a:off x="104775" y="4038600"/>
            <a:ext cx="1805940" cy="768629"/>
            <a:chOff x="116417" y="3937000"/>
            <a:chExt cx="2006600" cy="1041401"/>
          </a:xfrm>
        </p:grpSpPr>
        <p:sp>
          <p:nvSpPr>
            <p:cNvPr id="3" name="Freeform 2"/>
            <p:cNvSpPr/>
            <p:nvPr/>
          </p:nvSpPr>
          <p:spPr>
            <a:xfrm>
              <a:off x="203200" y="3937000"/>
              <a:ext cx="1879601" cy="1041401"/>
            </a:xfrm>
            <a:custGeom>
              <a:avLst/>
              <a:gdLst/>
              <a:ahLst/>
              <a:cxnLst/>
              <a:rect l="0" t="0" r="0" b="0"/>
              <a:pathLst>
                <a:path w="1879601" h="1041401">
                  <a:moveTo>
                    <a:pt x="0" y="0"/>
                  </a:moveTo>
                  <a:lnTo>
                    <a:pt x="1879600" y="0"/>
                  </a:lnTo>
                  <a:lnTo>
                    <a:pt x="1879600" y="1041400"/>
                  </a:lnTo>
                  <a:lnTo>
                    <a:pt x="0" y="1041400"/>
                  </a:lnTo>
                  <a:close/>
                </a:path>
              </a:pathLst>
            </a:custGeom>
            <a:solidFill>
              <a:srgbClr val="7D9EC0"/>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 name="TextBox 3"/>
            <p:cNvSpPr txBox="1"/>
            <p:nvPr/>
          </p:nvSpPr>
          <p:spPr>
            <a:xfrm>
              <a:off x="116417" y="3999957"/>
              <a:ext cx="2006600" cy="917401"/>
            </a:xfrm>
            <a:prstGeom prst="rect">
              <a:avLst/>
            </a:prstGeom>
            <a:noFill/>
          </p:spPr>
          <p:txBody>
            <a:bodyPr vert="horz" rtlCol="0">
              <a:spAutoFit/>
            </a:bodyPr>
            <a:lstStyle/>
            <a:p>
              <a:pPr algn="ctr"/>
              <a:endParaRPr lang="en-US" sz="2400" dirty="0" smtClean="0">
                <a:latin typeface="Arial" pitchFamily="34" charset="0"/>
                <a:cs typeface="Arial" pitchFamily="34" charset="0"/>
              </a:endParaRPr>
            </a:p>
            <a:p>
              <a:pPr algn="ctr"/>
              <a:r>
                <a:rPr lang="en-US" dirty="0" smtClean="0">
                  <a:solidFill>
                    <a:schemeClr val="bg1"/>
                  </a:solidFill>
                  <a:latin typeface="Arial" pitchFamily="34" charset="0"/>
                  <a:cs typeface="Arial" pitchFamily="34" charset="0"/>
                </a:rPr>
                <a:t>Cl</a:t>
              </a:r>
              <a:r>
                <a:rPr lang="en-US" b="1" dirty="0" smtClean="0">
                  <a:solidFill>
                    <a:schemeClr val="bg1"/>
                  </a:solidFill>
                  <a:latin typeface="Arial" pitchFamily="34" charset="0"/>
                  <a:cs typeface="Arial" pitchFamily="34" charset="0"/>
                </a:rPr>
                <a:t>ick </a:t>
              </a:r>
              <a:r>
                <a:rPr lang="en-US" b="1" dirty="0">
                  <a:solidFill>
                    <a:schemeClr val="bg1"/>
                  </a:solidFill>
                  <a:latin typeface="Arial" pitchFamily="34" charset="0"/>
                  <a:cs typeface="Arial" pitchFamily="34" charset="0"/>
                </a:rPr>
                <a:t>to Reveal </a:t>
              </a:r>
            </a:p>
          </p:txBody>
        </p:sp>
      </p:grpSp>
      <p:grpSp>
        <p:nvGrpSpPr>
          <p:cNvPr id="15" name="Group 14"/>
          <p:cNvGrpSpPr/>
          <p:nvPr/>
        </p:nvGrpSpPr>
        <p:grpSpPr>
          <a:xfrm>
            <a:off x="2232660" y="4038600"/>
            <a:ext cx="1805940" cy="768629"/>
            <a:chOff x="116417" y="3937000"/>
            <a:chExt cx="2006600" cy="1041401"/>
          </a:xfrm>
        </p:grpSpPr>
        <p:sp>
          <p:nvSpPr>
            <p:cNvPr id="16" name="Freeform 15"/>
            <p:cNvSpPr/>
            <p:nvPr/>
          </p:nvSpPr>
          <p:spPr>
            <a:xfrm>
              <a:off x="203200" y="3937000"/>
              <a:ext cx="1879601" cy="1041401"/>
            </a:xfrm>
            <a:custGeom>
              <a:avLst/>
              <a:gdLst/>
              <a:ahLst/>
              <a:cxnLst/>
              <a:rect l="0" t="0" r="0" b="0"/>
              <a:pathLst>
                <a:path w="1879601" h="1041401">
                  <a:moveTo>
                    <a:pt x="0" y="0"/>
                  </a:moveTo>
                  <a:lnTo>
                    <a:pt x="1879600" y="0"/>
                  </a:lnTo>
                  <a:lnTo>
                    <a:pt x="1879600" y="1041400"/>
                  </a:lnTo>
                  <a:lnTo>
                    <a:pt x="0" y="1041400"/>
                  </a:lnTo>
                  <a:close/>
                </a:path>
              </a:pathLst>
            </a:custGeom>
            <a:solidFill>
              <a:srgbClr val="7D9EC0"/>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7" name="TextBox 16"/>
            <p:cNvSpPr txBox="1"/>
            <p:nvPr/>
          </p:nvSpPr>
          <p:spPr>
            <a:xfrm>
              <a:off x="116417" y="3999957"/>
              <a:ext cx="2006600" cy="917401"/>
            </a:xfrm>
            <a:prstGeom prst="rect">
              <a:avLst/>
            </a:prstGeom>
            <a:noFill/>
          </p:spPr>
          <p:txBody>
            <a:bodyPr vert="horz" rtlCol="0">
              <a:spAutoFit/>
            </a:bodyPr>
            <a:lstStyle/>
            <a:p>
              <a:pPr algn="ctr"/>
              <a:endParaRPr lang="en-US" sz="2400" dirty="0" smtClean="0">
                <a:latin typeface="Arial" pitchFamily="34" charset="0"/>
                <a:cs typeface="Arial" pitchFamily="34" charset="0"/>
              </a:endParaRPr>
            </a:p>
            <a:p>
              <a:pPr algn="ctr"/>
              <a:r>
                <a:rPr lang="en-US" dirty="0" smtClean="0">
                  <a:solidFill>
                    <a:schemeClr val="bg1"/>
                  </a:solidFill>
                  <a:latin typeface="Arial" pitchFamily="34" charset="0"/>
                  <a:cs typeface="Arial" pitchFamily="34" charset="0"/>
                </a:rPr>
                <a:t>Cl</a:t>
              </a:r>
              <a:r>
                <a:rPr lang="en-US" b="1" dirty="0" smtClean="0">
                  <a:solidFill>
                    <a:schemeClr val="bg1"/>
                  </a:solidFill>
                  <a:latin typeface="Arial" pitchFamily="34" charset="0"/>
                  <a:cs typeface="Arial" pitchFamily="34" charset="0"/>
                </a:rPr>
                <a:t>ick </a:t>
              </a:r>
              <a:r>
                <a:rPr lang="en-US" b="1" dirty="0">
                  <a:solidFill>
                    <a:schemeClr val="bg1"/>
                  </a:solidFill>
                  <a:latin typeface="Arial" pitchFamily="34" charset="0"/>
                  <a:cs typeface="Arial" pitchFamily="34" charset="0"/>
                </a:rPr>
                <a:t>to Reveal </a:t>
              </a:r>
            </a:p>
          </p:txBody>
        </p:sp>
      </p:grpSp>
      <p:grpSp>
        <p:nvGrpSpPr>
          <p:cNvPr id="18" name="Group 17"/>
          <p:cNvGrpSpPr/>
          <p:nvPr/>
        </p:nvGrpSpPr>
        <p:grpSpPr>
          <a:xfrm>
            <a:off x="4366260" y="4038600"/>
            <a:ext cx="1805940" cy="768629"/>
            <a:chOff x="116417" y="3937000"/>
            <a:chExt cx="2006600" cy="1041401"/>
          </a:xfrm>
        </p:grpSpPr>
        <p:sp>
          <p:nvSpPr>
            <p:cNvPr id="19" name="Freeform 18"/>
            <p:cNvSpPr/>
            <p:nvPr/>
          </p:nvSpPr>
          <p:spPr>
            <a:xfrm>
              <a:off x="203200" y="3937000"/>
              <a:ext cx="1879601" cy="1041401"/>
            </a:xfrm>
            <a:custGeom>
              <a:avLst/>
              <a:gdLst/>
              <a:ahLst/>
              <a:cxnLst/>
              <a:rect l="0" t="0" r="0" b="0"/>
              <a:pathLst>
                <a:path w="1879601" h="1041401">
                  <a:moveTo>
                    <a:pt x="0" y="0"/>
                  </a:moveTo>
                  <a:lnTo>
                    <a:pt x="1879600" y="0"/>
                  </a:lnTo>
                  <a:lnTo>
                    <a:pt x="1879600" y="1041400"/>
                  </a:lnTo>
                  <a:lnTo>
                    <a:pt x="0" y="1041400"/>
                  </a:lnTo>
                  <a:close/>
                </a:path>
              </a:pathLst>
            </a:custGeom>
            <a:solidFill>
              <a:srgbClr val="7D9EC0"/>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0" name="TextBox 19"/>
            <p:cNvSpPr txBox="1"/>
            <p:nvPr/>
          </p:nvSpPr>
          <p:spPr>
            <a:xfrm>
              <a:off x="116417" y="3999957"/>
              <a:ext cx="2006600" cy="917401"/>
            </a:xfrm>
            <a:prstGeom prst="rect">
              <a:avLst/>
            </a:prstGeom>
            <a:noFill/>
          </p:spPr>
          <p:txBody>
            <a:bodyPr vert="horz" rtlCol="0">
              <a:spAutoFit/>
            </a:bodyPr>
            <a:lstStyle/>
            <a:p>
              <a:pPr algn="ctr"/>
              <a:endParaRPr lang="en-US" sz="2400" dirty="0" smtClean="0">
                <a:latin typeface="Arial" pitchFamily="34" charset="0"/>
                <a:cs typeface="Arial" pitchFamily="34" charset="0"/>
              </a:endParaRPr>
            </a:p>
            <a:p>
              <a:pPr algn="ctr"/>
              <a:r>
                <a:rPr lang="en-US" dirty="0" smtClean="0">
                  <a:solidFill>
                    <a:schemeClr val="bg1"/>
                  </a:solidFill>
                  <a:latin typeface="Arial" pitchFamily="34" charset="0"/>
                  <a:cs typeface="Arial" pitchFamily="34" charset="0"/>
                </a:rPr>
                <a:t>Cl</a:t>
              </a:r>
              <a:r>
                <a:rPr lang="en-US" b="1" dirty="0" smtClean="0">
                  <a:solidFill>
                    <a:schemeClr val="bg1"/>
                  </a:solidFill>
                  <a:latin typeface="Arial" pitchFamily="34" charset="0"/>
                  <a:cs typeface="Arial" pitchFamily="34" charset="0"/>
                </a:rPr>
                <a:t>ick </a:t>
              </a:r>
              <a:r>
                <a:rPr lang="en-US" b="1" dirty="0">
                  <a:solidFill>
                    <a:schemeClr val="bg1"/>
                  </a:solidFill>
                  <a:latin typeface="Arial" pitchFamily="34" charset="0"/>
                  <a:cs typeface="Arial" pitchFamily="34" charset="0"/>
                </a:rPr>
                <a:t>to Reveal </a:t>
              </a:r>
            </a:p>
          </p:txBody>
        </p:sp>
      </p:grpSp>
      <p:grpSp>
        <p:nvGrpSpPr>
          <p:cNvPr id="21" name="Group 20"/>
          <p:cNvGrpSpPr/>
          <p:nvPr/>
        </p:nvGrpSpPr>
        <p:grpSpPr>
          <a:xfrm>
            <a:off x="6652260" y="4031971"/>
            <a:ext cx="1805940" cy="768629"/>
            <a:chOff x="116417" y="3937000"/>
            <a:chExt cx="2006600" cy="1041401"/>
          </a:xfrm>
        </p:grpSpPr>
        <p:sp>
          <p:nvSpPr>
            <p:cNvPr id="22" name="Freeform 21"/>
            <p:cNvSpPr/>
            <p:nvPr/>
          </p:nvSpPr>
          <p:spPr>
            <a:xfrm>
              <a:off x="203200" y="3937000"/>
              <a:ext cx="1879601" cy="1041401"/>
            </a:xfrm>
            <a:custGeom>
              <a:avLst/>
              <a:gdLst/>
              <a:ahLst/>
              <a:cxnLst/>
              <a:rect l="0" t="0" r="0" b="0"/>
              <a:pathLst>
                <a:path w="1879601" h="1041401">
                  <a:moveTo>
                    <a:pt x="0" y="0"/>
                  </a:moveTo>
                  <a:lnTo>
                    <a:pt x="1879600" y="0"/>
                  </a:lnTo>
                  <a:lnTo>
                    <a:pt x="1879600" y="1041400"/>
                  </a:lnTo>
                  <a:lnTo>
                    <a:pt x="0" y="1041400"/>
                  </a:lnTo>
                  <a:close/>
                </a:path>
              </a:pathLst>
            </a:custGeom>
            <a:solidFill>
              <a:srgbClr val="7D9EC0"/>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3" name="TextBox 22"/>
            <p:cNvSpPr txBox="1"/>
            <p:nvPr/>
          </p:nvSpPr>
          <p:spPr>
            <a:xfrm>
              <a:off x="116417" y="3999957"/>
              <a:ext cx="2006600" cy="917401"/>
            </a:xfrm>
            <a:prstGeom prst="rect">
              <a:avLst/>
            </a:prstGeom>
            <a:noFill/>
          </p:spPr>
          <p:txBody>
            <a:bodyPr vert="horz" rtlCol="0">
              <a:spAutoFit/>
            </a:bodyPr>
            <a:lstStyle/>
            <a:p>
              <a:pPr algn="ctr"/>
              <a:endParaRPr lang="en-US" sz="2400" dirty="0" smtClean="0">
                <a:latin typeface="Arial" pitchFamily="34" charset="0"/>
                <a:cs typeface="Arial" pitchFamily="34" charset="0"/>
              </a:endParaRPr>
            </a:p>
            <a:p>
              <a:pPr algn="ctr"/>
              <a:r>
                <a:rPr lang="en-US" dirty="0" smtClean="0">
                  <a:solidFill>
                    <a:schemeClr val="bg1"/>
                  </a:solidFill>
                  <a:latin typeface="Arial" pitchFamily="34" charset="0"/>
                  <a:cs typeface="Arial" pitchFamily="34" charset="0"/>
                </a:rPr>
                <a:t>Cl</a:t>
              </a:r>
              <a:r>
                <a:rPr lang="en-US" b="1" dirty="0" smtClean="0">
                  <a:solidFill>
                    <a:schemeClr val="bg1"/>
                  </a:solidFill>
                  <a:latin typeface="Arial" pitchFamily="34" charset="0"/>
                  <a:cs typeface="Arial" pitchFamily="34" charset="0"/>
                </a:rPr>
                <a:t>ick </a:t>
              </a:r>
              <a:r>
                <a:rPr lang="en-US" b="1" dirty="0">
                  <a:solidFill>
                    <a:schemeClr val="bg1"/>
                  </a:solidFill>
                  <a:latin typeface="Arial" pitchFamily="34" charset="0"/>
                  <a:cs typeface="Arial" pitchFamily="34" charset="0"/>
                </a:rPr>
                <a:t>to Reveal </a:t>
              </a:r>
            </a:p>
          </p:txBody>
        </p:sp>
      </p:grpSp>
    </p:spTree>
    <p:extLst>
      <p:ext uri="{BB962C8B-B14F-4D97-AF65-F5344CB8AC3E}">
        <p14:creationId xmlns:p14="http://schemas.microsoft.com/office/powerpoint/2010/main" xmlns="" val="1986125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00050" y="638154"/>
            <a:ext cx="3149312"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86</a:t>
            </a:r>
            <a:endParaRPr lang="en-US" sz="2800" b="1">
              <a:solidFill>
                <a:srgbClr val="000000"/>
              </a:solidFill>
              <a:latin typeface="Arial" pitchFamily="34" charset="0"/>
              <a:cs typeface="Arial" pitchFamily="34" charset="0"/>
            </a:endParaRPr>
          </a:p>
        </p:txBody>
      </p:sp>
      <p:sp>
        <p:nvSpPr>
          <p:cNvPr id="3" name="TextBox 2"/>
          <p:cNvSpPr txBox="1"/>
          <p:nvPr/>
        </p:nvSpPr>
        <p:spPr>
          <a:xfrm>
            <a:off x="1131570" y="638154"/>
            <a:ext cx="3149312"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4(2 + 5) = 4(2) + 5</a:t>
            </a:r>
            <a:endParaRPr lang="en-US" sz="2800" b="1">
              <a:solidFill>
                <a:srgbClr val="000000"/>
              </a:solidFill>
              <a:latin typeface="Arial" pitchFamily="34" charset="0"/>
              <a:cs typeface="Arial" pitchFamily="34" charset="0"/>
            </a:endParaRPr>
          </a:p>
        </p:txBody>
      </p:sp>
      <p:pic>
        <p:nvPicPr>
          <p:cNvPr id="13" name="Picture 12"/>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70975"/>
            <a:ext cx="3108960" cy="44360"/>
          </a:xfrm>
          <a:prstGeom prst="rect">
            <a:avLst/>
          </a:prstGeom>
          <a:solidFill>
            <a:scrgbClr r="0" g="0" b="0">
              <a:alpha val="0"/>
            </a:scrgbClr>
          </a:solidFill>
        </p:spPr>
      </p:pic>
      <p:sp>
        <p:nvSpPr>
          <p:cNvPr id="14" name="TextBox 13"/>
          <p:cNvSpPr txBox="1"/>
          <p:nvPr/>
        </p:nvSpPr>
        <p:spPr>
          <a:xfrm>
            <a:off x="2286000" y="1318124"/>
            <a:ext cx="176022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True</a:t>
            </a:r>
            <a:endParaRPr lang="en-US" sz="2800" b="1" dirty="0">
              <a:solidFill>
                <a:srgbClr val="000000"/>
              </a:solidFill>
              <a:latin typeface="Arial" pitchFamily="34" charset="0"/>
              <a:cs typeface="Arial" pitchFamily="34" charset="0"/>
            </a:endParaRPr>
          </a:p>
        </p:txBody>
      </p:sp>
      <p:sp>
        <p:nvSpPr>
          <p:cNvPr id="15" name="TextBox 14"/>
          <p:cNvSpPr txBox="1"/>
          <p:nvPr/>
        </p:nvSpPr>
        <p:spPr>
          <a:xfrm>
            <a:off x="2308860" y="1891396"/>
            <a:ext cx="186309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False</a:t>
            </a:r>
            <a:endParaRPr lang="en-US" sz="2800" b="1" dirty="0">
              <a:solidFill>
                <a:srgbClr val="000000"/>
              </a:solidFill>
              <a:latin typeface="Arial" pitchFamily="34" charset="0"/>
              <a:cs typeface="Arial" pitchFamily="34" charset="0"/>
            </a:endParaRPr>
          </a:p>
        </p:txBody>
      </p:sp>
      <p:sp>
        <p:nvSpPr>
          <p:cNvPr id="16" name="TextBox 15"/>
          <p:cNvSpPr txBox="1"/>
          <p:nvPr/>
        </p:nvSpPr>
        <p:spPr>
          <a:xfrm>
            <a:off x="1786890" y="1295400"/>
            <a:ext cx="57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A</a:t>
            </a:r>
            <a:endParaRPr lang="en-US" sz="2800" b="1" dirty="0">
              <a:solidFill>
                <a:srgbClr val="000000"/>
              </a:solidFill>
              <a:latin typeface="Arial" pitchFamily="34" charset="0"/>
              <a:cs typeface="Arial" pitchFamily="34" charset="0"/>
            </a:endParaRPr>
          </a:p>
        </p:txBody>
      </p:sp>
      <p:sp>
        <p:nvSpPr>
          <p:cNvPr id="17" name="TextBox 16"/>
          <p:cNvSpPr txBox="1"/>
          <p:nvPr/>
        </p:nvSpPr>
        <p:spPr>
          <a:xfrm>
            <a:off x="1786890" y="1910968"/>
            <a:ext cx="57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B</a:t>
            </a:r>
            <a:endParaRPr lang="en-US" sz="2800" b="1" dirty="0">
              <a:solidFill>
                <a:srgbClr val="000000"/>
              </a:solidFill>
              <a:latin typeface="Arial" pitchFamily="34" charset="0"/>
              <a:cs typeface="Arial" pitchFamily="34" charset="0"/>
            </a:endParaRPr>
          </a:p>
        </p:txBody>
      </p:sp>
      <p:sp>
        <p:nvSpPr>
          <p:cNvPr id="18" name="Oval 17"/>
          <p:cNvSpPr/>
          <p:nvPr/>
        </p:nvSpPr>
        <p:spPr>
          <a:xfrm>
            <a:off x="1295400" y="1440999"/>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19" name="Oval 18"/>
          <p:cNvSpPr/>
          <p:nvPr/>
        </p:nvSpPr>
        <p:spPr>
          <a:xfrm>
            <a:off x="1295400" y="2020441"/>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1130911477"/>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00050" y="638154"/>
            <a:ext cx="3492212"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87</a:t>
            </a:r>
            <a:endParaRPr lang="en-US" sz="2800" b="1">
              <a:solidFill>
                <a:srgbClr val="000000"/>
              </a:solidFill>
              <a:latin typeface="Arial" pitchFamily="34" charset="0"/>
              <a:cs typeface="Arial" pitchFamily="34" charset="0"/>
            </a:endParaRPr>
          </a:p>
        </p:txBody>
      </p:sp>
      <p:sp>
        <p:nvSpPr>
          <p:cNvPr id="3" name="TextBox 2"/>
          <p:cNvSpPr txBox="1"/>
          <p:nvPr/>
        </p:nvSpPr>
        <p:spPr>
          <a:xfrm>
            <a:off x="1131570" y="638154"/>
            <a:ext cx="3492212"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8(x + 9) = 8(x) + 8(9)</a:t>
            </a:r>
            <a:endParaRPr lang="en-US" sz="2800" b="1">
              <a:solidFill>
                <a:srgbClr val="000000"/>
              </a:solidFill>
              <a:latin typeface="Arial" pitchFamily="34" charset="0"/>
              <a:cs typeface="Arial" pitchFamily="34" charset="0"/>
            </a:endParaRPr>
          </a:p>
        </p:txBody>
      </p:sp>
      <p:pic>
        <p:nvPicPr>
          <p:cNvPr id="13" name="Picture 12"/>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5730" y="88719"/>
            <a:ext cx="3108960" cy="44360"/>
          </a:xfrm>
          <a:prstGeom prst="rect">
            <a:avLst/>
          </a:prstGeom>
          <a:solidFill>
            <a:scrgbClr r="0" g="0" b="0">
              <a:alpha val="0"/>
            </a:scrgbClr>
          </a:solidFill>
        </p:spPr>
      </p:pic>
      <p:sp>
        <p:nvSpPr>
          <p:cNvPr id="14" name="TextBox 13"/>
          <p:cNvSpPr txBox="1"/>
          <p:nvPr/>
        </p:nvSpPr>
        <p:spPr>
          <a:xfrm>
            <a:off x="2286000" y="1318124"/>
            <a:ext cx="176022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True</a:t>
            </a:r>
            <a:endParaRPr lang="en-US" sz="2800" b="1" dirty="0">
              <a:solidFill>
                <a:srgbClr val="000000"/>
              </a:solidFill>
              <a:latin typeface="Arial" pitchFamily="34" charset="0"/>
              <a:cs typeface="Arial" pitchFamily="34" charset="0"/>
            </a:endParaRPr>
          </a:p>
        </p:txBody>
      </p:sp>
      <p:sp>
        <p:nvSpPr>
          <p:cNvPr id="15" name="TextBox 14"/>
          <p:cNvSpPr txBox="1"/>
          <p:nvPr/>
        </p:nvSpPr>
        <p:spPr>
          <a:xfrm>
            <a:off x="2308860" y="1891396"/>
            <a:ext cx="186309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False</a:t>
            </a:r>
            <a:endParaRPr lang="en-US" sz="2800" b="1" dirty="0">
              <a:solidFill>
                <a:srgbClr val="000000"/>
              </a:solidFill>
              <a:latin typeface="Arial" pitchFamily="34" charset="0"/>
              <a:cs typeface="Arial" pitchFamily="34" charset="0"/>
            </a:endParaRPr>
          </a:p>
        </p:txBody>
      </p:sp>
      <p:sp>
        <p:nvSpPr>
          <p:cNvPr id="16" name="TextBox 15"/>
          <p:cNvSpPr txBox="1"/>
          <p:nvPr/>
        </p:nvSpPr>
        <p:spPr>
          <a:xfrm>
            <a:off x="1786890" y="1295400"/>
            <a:ext cx="57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A</a:t>
            </a:r>
            <a:endParaRPr lang="en-US" sz="2800" b="1" dirty="0">
              <a:solidFill>
                <a:srgbClr val="000000"/>
              </a:solidFill>
              <a:latin typeface="Arial" pitchFamily="34" charset="0"/>
              <a:cs typeface="Arial" pitchFamily="34" charset="0"/>
            </a:endParaRPr>
          </a:p>
        </p:txBody>
      </p:sp>
      <p:sp>
        <p:nvSpPr>
          <p:cNvPr id="17" name="TextBox 16"/>
          <p:cNvSpPr txBox="1"/>
          <p:nvPr/>
        </p:nvSpPr>
        <p:spPr>
          <a:xfrm>
            <a:off x="1786890" y="1910968"/>
            <a:ext cx="57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B</a:t>
            </a:r>
            <a:endParaRPr lang="en-US" sz="2800" b="1" dirty="0">
              <a:solidFill>
                <a:srgbClr val="000000"/>
              </a:solidFill>
              <a:latin typeface="Arial" pitchFamily="34" charset="0"/>
              <a:cs typeface="Arial" pitchFamily="34" charset="0"/>
            </a:endParaRPr>
          </a:p>
        </p:txBody>
      </p:sp>
      <p:sp>
        <p:nvSpPr>
          <p:cNvPr id="18" name="Oval 17"/>
          <p:cNvSpPr/>
          <p:nvPr/>
        </p:nvSpPr>
        <p:spPr>
          <a:xfrm>
            <a:off x="1295400" y="1440999"/>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19" name="Oval 18"/>
          <p:cNvSpPr/>
          <p:nvPr/>
        </p:nvSpPr>
        <p:spPr>
          <a:xfrm>
            <a:off x="1295400" y="2020441"/>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2242245945"/>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00050" y="638154"/>
            <a:ext cx="3149312" cy="504846"/>
          </a:xfrm>
          <a:prstGeom prst="rect">
            <a:avLst/>
          </a:prstGeom>
          <a:noFill/>
        </p:spPr>
        <p:txBody>
          <a:bodyPr vert="horz" lIns="73243" tIns="36622" rIns="73243" bIns="36622" rtlCol="0">
            <a:spAutoFit/>
          </a:bodyPr>
          <a:lstStyle/>
          <a:p>
            <a:r>
              <a:rPr lang="en-US" sz="2800" b="1" smtClean="0">
                <a:solidFill>
                  <a:srgbClr val="000000"/>
                </a:solidFill>
                <a:latin typeface="Arial - 24"/>
              </a:rPr>
              <a:t>88</a:t>
            </a:r>
            <a:endParaRPr lang="en-US" sz="2800" b="1">
              <a:solidFill>
                <a:srgbClr val="000000"/>
              </a:solidFill>
              <a:latin typeface="Arial - 24"/>
            </a:endParaRPr>
          </a:p>
        </p:txBody>
      </p:sp>
      <p:sp>
        <p:nvSpPr>
          <p:cNvPr id="3" name="TextBox 2"/>
          <p:cNvSpPr txBox="1"/>
          <p:nvPr/>
        </p:nvSpPr>
        <p:spPr>
          <a:xfrm>
            <a:off x="1131570" y="638154"/>
            <a:ext cx="3149312"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4(x + 6) = 4 + 4(6)</a:t>
            </a:r>
            <a:endParaRPr lang="en-US" sz="2800" b="1" dirty="0">
              <a:solidFill>
                <a:srgbClr val="000000"/>
              </a:solidFill>
              <a:latin typeface="Arial" pitchFamily="34" charset="0"/>
              <a:cs typeface="Arial" pitchFamily="34" charset="0"/>
            </a:endParaRPr>
          </a:p>
        </p:txBody>
      </p:sp>
      <p:pic>
        <p:nvPicPr>
          <p:cNvPr id="13" name="Picture 12"/>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5730" y="70975"/>
            <a:ext cx="3108960" cy="44360"/>
          </a:xfrm>
          <a:prstGeom prst="rect">
            <a:avLst/>
          </a:prstGeom>
          <a:solidFill>
            <a:scrgbClr r="0" g="0" b="0">
              <a:alpha val="0"/>
            </a:scrgbClr>
          </a:solidFill>
        </p:spPr>
      </p:pic>
      <p:sp>
        <p:nvSpPr>
          <p:cNvPr id="14" name="TextBox 13"/>
          <p:cNvSpPr txBox="1"/>
          <p:nvPr/>
        </p:nvSpPr>
        <p:spPr>
          <a:xfrm>
            <a:off x="2286000" y="1318124"/>
            <a:ext cx="176022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True</a:t>
            </a:r>
            <a:endParaRPr lang="en-US" sz="2800" b="1" dirty="0">
              <a:solidFill>
                <a:srgbClr val="000000"/>
              </a:solidFill>
              <a:latin typeface="Arial" pitchFamily="34" charset="0"/>
              <a:cs typeface="Arial" pitchFamily="34" charset="0"/>
            </a:endParaRPr>
          </a:p>
        </p:txBody>
      </p:sp>
      <p:sp>
        <p:nvSpPr>
          <p:cNvPr id="15" name="TextBox 14"/>
          <p:cNvSpPr txBox="1"/>
          <p:nvPr/>
        </p:nvSpPr>
        <p:spPr>
          <a:xfrm>
            <a:off x="2308860" y="1891396"/>
            <a:ext cx="186309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False</a:t>
            </a:r>
            <a:endParaRPr lang="en-US" sz="2800" b="1" dirty="0">
              <a:solidFill>
                <a:srgbClr val="000000"/>
              </a:solidFill>
              <a:latin typeface="Arial" pitchFamily="34" charset="0"/>
              <a:cs typeface="Arial" pitchFamily="34" charset="0"/>
            </a:endParaRPr>
          </a:p>
        </p:txBody>
      </p:sp>
      <p:sp>
        <p:nvSpPr>
          <p:cNvPr id="16" name="TextBox 15"/>
          <p:cNvSpPr txBox="1"/>
          <p:nvPr/>
        </p:nvSpPr>
        <p:spPr>
          <a:xfrm>
            <a:off x="1786890" y="1295400"/>
            <a:ext cx="57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A</a:t>
            </a:r>
            <a:endParaRPr lang="en-US" sz="2800" b="1" dirty="0">
              <a:solidFill>
                <a:srgbClr val="000000"/>
              </a:solidFill>
              <a:latin typeface="Arial" pitchFamily="34" charset="0"/>
              <a:cs typeface="Arial" pitchFamily="34" charset="0"/>
            </a:endParaRPr>
          </a:p>
        </p:txBody>
      </p:sp>
      <p:sp>
        <p:nvSpPr>
          <p:cNvPr id="17" name="TextBox 16"/>
          <p:cNvSpPr txBox="1"/>
          <p:nvPr/>
        </p:nvSpPr>
        <p:spPr>
          <a:xfrm>
            <a:off x="1786890" y="1910968"/>
            <a:ext cx="57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B</a:t>
            </a:r>
            <a:endParaRPr lang="en-US" sz="2800" b="1" dirty="0">
              <a:solidFill>
                <a:srgbClr val="000000"/>
              </a:solidFill>
              <a:latin typeface="Arial" pitchFamily="34" charset="0"/>
              <a:cs typeface="Arial" pitchFamily="34" charset="0"/>
            </a:endParaRPr>
          </a:p>
        </p:txBody>
      </p:sp>
      <p:sp>
        <p:nvSpPr>
          <p:cNvPr id="18" name="Oval 17"/>
          <p:cNvSpPr/>
          <p:nvPr/>
        </p:nvSpPr>
        <p:spPr>
          <a:xfrm>
            <a:off x="1295400" y="1440999"/>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19" name="Oval 18"/>
          <p:cNvSpPr/>
          <p:nvPr/>
        </p:nvSpPr>
        <p:spPr>
          <a:xfrm>
            <a:off x="1295400" y="2020441"/>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761215541"/>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00050" y="629874"/>
            <a:ext cx="3355052"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89</a:t>
            </a:r>
            <a:endParaRPr lang="en-US" sz="2800" b="1">
              <a:solidFill>
                <a:srgbClr val="000000"/>
              </a:solidFill>
              <a:latin typeface="Arial" pitchFamily="34" charset="0"/>
              <a:cs typeface="Arial" pitchFamily="34" charset="0"/>
            </a:endParaRPr>
          </a:p>
        </p:txBody>
      </p:sp>
      <p:sp>
        <p:nvSpPr>
          <p:cNvPr id="3" name="TextBox 2"/>
          <p:cNvSpPr txBox="1"/>
          <p:nvPr/>
        </p:nvSpPr>
        <p:spPr>
          <a:xfrm>
            <a:off x="1131570" y="629874"/>
            <a:ext cx="3355052"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3(x - 4) = 3(x) - 3(4)</a:t>
            </a:r>
            <a:endParaRPr lang="en-US" sz="2800" b="1">
              <a:solidFill>
                <a:srgbClr val="000000"/>
              </a:solidFill>
              <a:latin typeface="Arial" pitchFamily="34" charset="0"/>
              <a:cs typeface="Arial" pitchFamily="34" charset="0"/>
            </a:endParaRPr>
          </a:p>
        </p:txBody>
      </p:sp>
      <p:pic>
        <p:nvPicPr>
          <p:cNvPr id="13" name="Picture 12"/>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70975"/>
            <a:ext cx="3108960" cy="44360"/>
          </a:xfrm>
          <a:prstGeom prst="rect">
            <a:avLst/>
          </a:prstGeom>
          <a:solidFill>
            <a:scrgbClr r="0" g="0" b="0">
              <a:alpha val="0"/>
            </a:scrgbClr>
          </a:solidFill>
        </p:spPr>
      </p:pic>
      <p:sp>
        <p:nvSpPr>
          <p:cNvPr id="14" name="TextBox 13"/>
          <p:cNvSpPr txBox="1"/>
          <p:nvPr/>
        </p:nvSpPr>
        <p:spPr>
          <a:xfrm>
            <a:off x="2286000" y="1318124"/>
            <a:ext cx="176022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True</a:t>
            </a:r>
            <a:endParaRPr lang="en-US" sz="2800" b="1" dirty="0">
              <a:solidFill>
                <a:srgbClr val="000000"/>
              </a:solidFill>
              <a:latin typeface="Arial" pitchFamily="34" charset="0"/>
              <a:cs typeface="Arial" pitchFamily="34" charset="0"/>
            </a:endParaRPr>
          </a:p>
        </p:txBody>
      </p:sp>
      <p:sp>
        <p:nvSpPr>
          <p:cNvPr id="15" name="TextBox 14"/>
          <p:cNvSpPr txBox="1"/>
          <p:nvPr/>
        </p:nvSpPr>
        <p:spPr>
          <a:xfrm>
            <a:off x="2308860" y="1891396"/>
            <a:ext cx="186309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False</a:t>
            </a:r>
            <a:endParaRPr lang="en-US" sz="2800" b="1" dirty="0">
              <a:solidFill>
                <a:srgbClr val="000000"/>
              </a:solidFill>
              <a:latin typeface="Arial" pitchFamily="34" charset="0"/>
              <a:cs typeface="Arial" pitchFamily="34" charset="0"/>
            </a:endParaRPr>
          </a:p>
        </p:txBody>
      </p:sp>
      <p:sp>
        <p:nvSpPr>
          <p:cNvPr id="16" name="TextBox 15"/>
          <p:cNvSpPr txBox="1"/>
          <p:nvPr/>
        </p:nvSpPr>
        <p:spPr>
          <a:xfrm>
            <a:off x="1786890" y="1295400"/>
            <a:ext cx="57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A</a:t>
            </a:r>
            <a:endParaRPr lang="en-US" sz="2800" b="1" dirty="0">
              <a:solidFill>
                <a:srgbClr val="000000"/>
              </a:solidFill>
              <a:latin typeface="Arial" pitchFamily="34" charset="0"/>
              <a:cs typeface="Arial" pitchFamily="34" charset="0"/>
            </a:endParaRPr>
          </a:p>
        </p:txBody>
      </p:sp>
      <p:sp>
        <p:nvSpPr>
          <p:cNvPr id="17" name="TextBox 16"/>
          <p:cNvSpPr txBox="1"/>
          <p:nvPr/>
        </p:nvSpPr>
        <p:spPr>
          <a:xfrm>
            <a:off x="1786890" y="1910968"/>
            <a:ext cx="57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B</a:t>
            </a:r>
            <a:endParaRPr lang="en-US" sz="2800" b="1" dirty="0">
              <a:solidFill>
                <a:srgbClr val="000000"/>
              </a:solidFill>
              <a:latin typeface="Arial" pitchFamily="34" charset="0"/>
              <a:cs typeface="Arial" pitchFamily="34" charset="0"/>
            </a:endParaRPr>
          </a:p>
        </p:txBody>
      </p:sp>
      <p:sp>
        <p:nvSpPr>
          <p:cNvPr id="18" name="Oval 17"/>
          <p:cNvSpPr/>
          <p:nvPr/>
        </p:nvSpPr>
        <p:spPr>
          <a:xfrm>
            <a:off x="1295400" y="1440999"/>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19" name="Oval 18"/>
          <p:cNvSpPr/>
          <p:nvPr/>
        </p:nvSpPr>
        <p:spPr>
          <a:xfrm>
            <a:off x="1295400" y="2020441"/>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64225187"/>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447800" y="228600"/>
            <a:ext cx="6256020" cy="627957"/>
          </a:xfrm>
          <a:prstGeom prst="rect">
            <a:avLst/>
          </a:prstGeom>
          <a:noFill/>
        </p:spPr>
        <p:txBody>
          <a:bodyPr vert="horz" wrap="square" lIns="73243" tIns="36622" rIns="73243" bIns="36622" rtlCol="0">
            <a:spAutoFit/>
          </a:bodyPr>
          <a:lstStyle/>
          <a:p>
            <a:r>
              <a:rPr lang="en-US" sz="3600" b="1" dirty="0">
                <a:solidFill>
                  <a:srgbClr val="0000FF"/>
                </a:solidFill>
                <a:latin typeface="Arial" pitchFamily="34" charset="0"/>
                <a:cs typeface="Arial" pitchFamily="34" charset="0"/>
              </a:rPr>
              <a:t>The Distributive Property</a:t>
            </a:r>
          </a:p>
        </p:txBody>
      </p:sp>
      <p:sp>
        <p:nvSpPr>
          <p:cNvPr id="3" name="TextBox 2"/>
          <p:cNvSpPr txBox="1"/>
          <p:nvPr/>
        </p:nvSpPr>
        <p:spPr>
          <a:xfrm>
            <a:off x="457200" y="1219200"/>
            <a:ext cx="7707706" cy="3397946"/>
          </a:xfrm>
          <a:prstGeom prst="rect">
            <a:avLst/>
          </a:prstGeom>
          <a:noFill/>
        </p:spPr>
        <p:txBody>
          <a:bodyPr vert="horz" wrap="square" lIns="73243" tIns="36622" rIns="73243" bIns="36622" rtlCol="0">
            <a:spAutoFit/>
          </a:bodyPr>
          <a:lstStyle/>
          <a:p>
            <a:r>
              <a:rPr lang="en-US" sz="2400" b="1" dirty="0" smtClean="0">
                <a:solidFill>
                  <a:srgbClr val="0000FF"/>
                </a:solidFill>
                <a:latin typeface="Arial" pitchFamily="34" charset="0"/>
                <a:cs typeface="Arial" pitchFamily="34" charset="0"/>
              </a:rPr>
              <a:t>a(b + c) = </a:t>
            </a:r>
            <a:r>
              <a:rPr lang="en-US" sz="2400" b="1" dirty="0" err="1" smtClean="0">
                <a:solidFill>
                  <a:srgbClr val="0000FF"/>
                </a:solidFill>
                <a:latin typeface="Arial" pitchFamily="34" charset="0"/>
                <a:cs typeface="Arial" pitchFamily="34" charset="0"/>
              </a:rPr>
              <a:t>ab</a:t>
            </a:r>
            <a:r>
              <a:rPr lang="en-US" sz="2400" b="1" dirty="0" smtClean="0">
                <a:solidFill>
                  <a:srgbClr val="0000FF"/>
                </a:solidFill>
                <a:latin typeface="Arial" pitchFamily="34" charset="0"/>
                <a:cs typeface="Arial" pitchFamily="34" charset="0"/>
              </a:rPr>
              <a:t> + ac           Example: 2(x + 3) = 2x + 6</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(b + c)a = </a:t>
            </a:r>
            <a:r>
              <a:rPr lang="en-US" sz="2400" b="1" dirty="0" err="1" smtClean="0">
                <a:solidFill>
                  <a:srgbClr val="0000FF"/>
                </a:solidFill>
                <a:latin typeface="Arial" pitchFamily="34" charset="0"/>
                <a:cs typeface="Arial" pitchFamily="34" charset="0"/>
              </a:rPr>
              <a:t>ba</a:t>
            </a:r>
            <a:r>
              <a:rPr lang="en-US" sz="2400" b="1" dirty="0" smtClean="0">
                <a:solidFill>
                  <a:srgbClr val="0000FF"/>
                </a:solidFill>
                <a:latin typeface="Arial" pitchFamily="34" charset="0"/>
                <a:cs typeface="Arial" pitchFamily="34" charset="0"/>
              </a:rPr>
              <a:t> + </a:t>
            </a:r>
            <a:r>
              <a:rPr lang="en-US" sz="2400" b="1" dirty="0" err="1" smtClean="0">
                <a:solidFill>
                  <a:srgbClr val="0000FF"/>
                </a:solidFill>
                <a:latin typeface="Arial" pitchFamily="34" charset="0"/>
                <a:cs typeface="Arial" pitchFamily="34" charset="0"/>
              </a:rPr>
              <a:t>ca</a:t>
            </a:r>
            <a:r>
              <a:rPr lang="en-US" sz="2400" b="1" dirty="0" smtClean="0">
                <a:solidFill>
                  <a:srgbClr val="0000FF"/>
                </a:solidFill>
                <a:latin typeface="Arial" pitchFamily="34" charset="0"/>
                <a:cs typeface="Arial" pitchFamily="34" charset="0"/>
              </a:rPr>
              <a:t>           Example: (x + 7)3 = 3x + 21</a:t>
            </a: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a(b - c) = </a:t>
            </a:r>
            <a:r>
              <a:rPr lang="en-US" sz="2400" b="1" dirty="0" err="1" smtClean="0">
                <a:solidFill>
                  <a:srgbClr val="0000FF"/>
                </a:solidFill>
                <a:latin typeface="Arial" pitchFamily="34" charset="0"/>
                <a:cs typeface="Arial" pitchFamily="34" charset="0"/>
              </a:rPr>
              <a:t>ab</a:t>
            </a:r>
            <a:r>
              <a:rPr lang="en-US" sz="2400" b="1" dirty="0" smtClean="0">
                <a:solidFill>
                  <a:srgbClr val="0000FF"/>
                </a:solidFill>
                <a:latin typeface="Arial" pitchFamily="34" charset="0"/>
                <a:cs typeface="Arial" pitchFamily="34" charset="0"/>
              </a:rPr>
              <a:t> - ac             Example: 5(x - 2) = 5x - 10</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(b - c)a = </a:t>
            </a:r>
            <a:r>
              <a:rPr lang="en-US" sz="2400" b="1" dirty="0" err="1" smtClean="0">
                <a:solidFill>
                  <a:srgbClr val="0000FF"/>
                </a:solidFill>
                <a:latin typeface="Arial" pitchFamily="34" charset="0"/>
                <a:cs typeface="Arial" pitchFamily="34" charset="0"/>
              </a:rPr>
              <a:t>ba</a:t>
            </a:r>
            <a:r>
              <a:rPr lang="en-US" sz="2400" b="1" dirty="0" smtClean="0">
                <a:solidFill>
                  <a:srgbClr val="0000FF"/>
                </a:solidFill>
                <a:latin typeface="Arial" pitchFamily="34" charset="0"/>
                <a:cs typeface="Arial" pitchFamily="34" charset="0"/>
              </a:rPr>
              <a:t> - </a:t>
            </a:r>
            <a:r>
              <a:rPr lang="en-US" sz="2400" b="1" dirty="0" err="1" smtClean="0">
                <a:solidFill>
                  <a:srgbClr val="0000FF"/>
                </a:solidFill>
                <a:latin typeface="Arial" pitchFamily="34" charset="0"/>
                <a:cs typeface="Arial" pitchFamily="34" charset="0"/>
              </a:rPr>
              <a:t>ca</a:t>
            </a:r>
            <a:r>
              <a:rPr lang="en-US" sz="2400" b="1" dirty="0" smtClean="0">
                <a:solidFill>
                  <a:srgbClr val="0000FF"/>
                </a:solidFill>
                <a:latin typeface="Arial" pitchFamily="34" charset="0"/>
                <a:cs typeface="Arial" pitchFamily="34" charset="0"/>
              </a:rPr>
              <a:t>             Example: (x - 3)6 = 6x - 18</a:t>
            </a:r>
            <a:endParaRPr lang="en-US" sz="2400" b="1" dirty="0">
              <a:solidFill>
                <a:srgbClr val="0000FF"/>
              </a:solidFill>
              <a:latin typeface="Arial" pitchFamily="34" charset="0"/>
              <a:cs typeface="Arial" pitchFamily="34" charset="0"/>
            </a:endParaRPr>
          </a:p>
        </p:txBody>
      </p:sp>
      <p:grpSp>
        <p:nvGrpSpPr>
          <p:cNvPr id="6" name="Group 5"/>
          <p:cNvGrpSpPr/>
          <p:nvPr/>
        </p:nvGrpSpPr>
        <p:grpSpPr>
          <a:xfrm>
            <a:off x="6709713" y="989752"/>
            <a:ext cx="2281885" cy="3734648"/>
            <a:chOff x="7479238" y="2124724"/>
            <a:chExt cx="2535427" cy="3294623"/>
          </a:xfrm>
        </p:grpSpPr>
        <p:sp>
          <p:nvSpPr>
            <p:cNvPr id="4" name="Freeform 3"/>
            <p:cNvSpPr/>
            <p:nvPr/>
          </p:nvSpPr>
          <p:spPr>
            <a:xfrm rot="7800">
              <a:off x="7479238" y="2124724"/>
              <a:ext cx="2535427" cy="3199258"/>
            </a:xfrm>
            <a:custGeom>
              <a:avLst/>
              <a:gdLst/>
              <a:ahLst/>
              <a:cxnLst/>
              <a:rect l="0" t="0" r="0" b="0"/>
              <a:pathLst>
                <a:path w="3365755" h="3199258">
                  <a:moveTo>
                    <a:pt x="0" y="0"/>
                  </a:moveTo>
                  <a:lnTo>
                    <a:pt x="3365754" y="0"/>
                  </a:lnTo>
                  <a:lnTo>
                    <a:pt x="3365754" y="3199257"/>
                  </a:lnTo>
                  <a:lnTo>
                    <a:pt x="0" y="3199257"/>
                  </a:lnTo>
                  <a:close/>
                </a:path>
              </a:pathLst>
            </a:custGeom>
            <a:solidFill>
              <a:srgbClr val="D2D2D2"/>
            </a:solidFill>
            <a:ln w="38100" cap="flat" cmpd="sng" algn="ctr">
              <a:solidFill>
                <a:srgbClr val="D2D2D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 name="TextBox 4"/>
            <p:cNvSpPr txBox="1"/>
            <p:nvPr/>
          </p:nvSpPr>
          <p:spPr>
            <a:xfrm>
              <a:off x="7898001" y="4978770"/>
              <a:ext cx="1650999" cy="440577"/>
            </a:xfrm>
            <a:prstGeom prst="rect">
              <a:avLst/>
            </a:prstGeom>
            <a:noFill/>
          </p:spPr>
          <p:txBody>
            <a:bodyPr vert="horz" rtlCol="0">
              <a:spAutoFit/>
            </a:bodyPr>
            <a:lstStyle/>
            <a:p>
              <a:r>
                <a:rPr lang="en-US" b="1" dirty="0">
                  <a:solidFill>
                    <a:srgbClr val="0000FF"/>
                  </a:solidFill>
                  <a:latin typeface="Arial" pitchFamily="34" charset="0"/>
                  <a:cs typeface="Arial" pitchFamily="34" charset="0"/>
                </a:rPr>
                <a:t>click to reveal</a:t>
              </a:r>
            </a:p>
          </p:txBody>
        </p:sp>
      </p:grpSp>
    </p:spTree>
    <p:extLst>
      <p:ext uri="{BB962C8B-B14F-4D97-AF65-F5344CB8AC3E}">
        <p14:creationId xmlns:p14="http://schemas.microsoft.com/office/powerpoint/2010/main" xmlns="" val="37993125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94310" y="304800"/>
            <a:ext cx="8732520" cy="2289951"/>
          </a:xfrm>
          <a:prstGeom prst="rect">
            <a:avLst/>
          </a:prstGeom>
          <a:noFill/>
        </p:spPr>
        <p:txBody>
          <a:bodyPr vert="horz" lIns="73243" tIns="36622" rIns="73243" bIns="36622" rtlCol="0">
            <a:spAutoFit/>
          </a:bodyPr>
          <a:lstStyle/>
          <a:p>
            <a:r>
              <a:rPr lang="en-US" sz="2400" b="1" dirty="0" smtClean="0">
                <a:solidFill>
                  <a:srgbClr val="0000FF"/>
                </a:solidFill>
                <a:latin typeface="Arial" pitchFamily="34" charset="0"/>
                <a:cs typeface="Arial" pitchFamily="34" charset="0"/>
              </a:rPr>
              <a:t>Rewrite each expression without parentheses:</a:t>
            </a:r>
          </a:p>
          <a:p>
            <a:endParaRPr lang="en-US" sz="2400" b="1" dirty="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6(2x + 4)	  1(5m - 8)        (x + 5)           9(3x - 6)</a:t>
            </a:r>
          </a:p>
          <a:p>
            <a:r>
              <a:rPr lang="en-US" sz="2400" b="1" dirty="0" smtClean="0">
                <a:solidFill>
                  <a:srgbClr val="0000FF"/>
                </a:solidFill>
                <a:latin typeface="Arial" pitchFamily="34" charset="0"/>
                <a:cs typeface="Arial" pitchFamily="34" charset="0"/>
              </a:rPr>
              <a:t>	</a:t>
            </a:r>
          </a:p>
          <a:p>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12x + 24        5m – 8           x + 5               27x - 54		</a:t>
            </a:r>
            <a:endParaRPr lang="en-US" sz="2400" b="1" dirty="0">
              <a:solidFill>
                <a:srgbClr val="0000FF"/>
              </a:solidFill>
              <a:latin typeface="Arial" pitchFamily="34" charset="0"/>
              <a:cs typeface="Arial" pitchFamily="34" charset="0"/>
            </a:endParaRPr>
          </a:p>
        </p:txBody>
      </p:sp>
      <p:grpSp>
        <p:nvGrpSpPr>
          <p:cNvPr id="5" name="Group 4"/>
          <p:cNvGrpSpPr/>
          <p:nvPr/>
        </p:nvGrpSpPr>
        <p:grpSpPr>
          <a:xfrm>
            <a:off x="685800" y="1752600"/>
            <a:ext cx="1805940" cy="658682"/>
            <a:chOff x="587373" y="322430"/>
            <a:chExt cx="2006600" cy="2034390"/>
          </a:xfrm>
        </p:grpSpPr>
        <p:sp>
          <p:nvSpPr>
            <p:cNvPr id="3" name="Freeform 2"/>
            <p:cNvSpPr/>
            <p:nvPr/>
          </p:nvSpPr>
          <p:spPr>
            <a:xfrm>
              <a:off x="597957" y="322430"/>
              <a:ext cx="1879601" cy="2034390"/>
            </a:xfrm>
            <a:custGeom>
              <a:avLst/>
              <a:gdLst/>
              <a:ahLst/>
              <a:cxnLst/>
              <a:rect l="0" t="0" r="0" b="0"/>
              <a:pathLst>
                <a:path w="1879601" h="1041401">
                  <a:moveTo>
                    <a:pt x="0" y="0"/>
                  </a:moveTo>
                  <a:lnTo>
                    <a:pt x="1879600" y="0"/>
                  </a:lnTo>
                  <a:lnTo>
                    <a:pt x="1879600" y="1041400"/>
                  </a:lnTo>
                  <a:lnTo>
                    <a:pt x="0" y="1041400"/>
                  </a:lnTo>
                  <a:close/>
                </a:path>
              </a:pathLst>
            </a:custGeom>
            <a:solidFill>
              <a:srgbClr val="7D9EC0"/>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 name="TextBox 3"/>
            <p:cNvSpPr txBox="1"/>
            <p:nvPr/>
          </p:nvSpPr>
          <p:spPr>
            <a:xfrm>
              <a:off x="587373" y="1406224"/>
              <a:ext cx="2006600" cy="950593"/>
            </a:xfrm>
            <a:prstGeom prst="rect">
              <a:avLst/>
            </a:prstGeom>
            <a:noFill/>
          </p:spPr>
          <p:txBody>
            <a:bodyPr vert="horz" rtlCol="0">
              <a:spAutoFit/>
            </a:bodyPr>
            <a:lstStyle/>
            <a:p>
              <a:pPr algn="ctr"/>
              <a:r>
                <a:rPr lang="en-US" b="1" dirty="0" smtClean="0">
                  <a:solidFill>
                    <a:schemeClr val="bg1"/>
                  </a:solidFill>
                  <a:latin typeface="Arial" pitchFamily="34" charset="0"/>
                  <a:cs typeface="Arial" pitchFamily="34" charset="0"/>
                </a:rPr>
                <a:t>Click</a:t>
              </a:r>
              <a:r>
                <a:rPr lang="en-US" b="1" dirty="0" smtClean="0">
                  <a:solidFill>
                    <a:srgbClr val="FFFFFF"/>
                  </a:solidFill>
                  <a:latin typeface="Arial" pitchFamily="34" charset="0"/>
                  <a:cs typeface="Arial" pitchFamily="34" charset="0"/>
                </a:rPr>
                <a:t> </a:t>
              </a:r>
              <a:r>
                <a:rPr lang="en-US" b="1" dirty="0">
                  <a:solidFill>
                    <a:srgbClr val="FFFFFF"/>
                  </a:solidFill>
                  <a:latin typeface="Arial" pitchFamily="34" charset="0"/>
                  <a:cs typeface="Arial" pitchFamily="34" charset="0"/>
                </a:rPr>
                <a:t>to </a:t>
              </a:r>
              <a:r>
                <a:rPr lang="en-US" b="1" dirty="0" smtClean="0">
                  <a:solidFill>
                    <a:srgbClr val="FFFFFF"/>
                  </a:solidFill>
                  <a:latin typeface="Arial" pitchFamily="34" charset="0"/>
                  <a:cs typeface="Arial" pitchFamily="34" charset="0"/>
                </a:rPr>
                <a:t>Reveal</a:t>
              </a:r>
              <a:endParaRPr lang="en-US" b="1" dirty="0">
                <a:solidFill>
                  <a:srgbClr val="FFFFFF"/>
                </a:solidFill>
                <a:latin typeface="Arial" pitchFamily="34" charset="0"/>
                <a:cs typeface="Arial" pitchFamily="34" charset="0"/>
              </a:endParaRPr>
            </a:p>
          </p:txBody>
        </p:sp>
      </p:grpSp>
      <p:grpSp>
        <p:nvGrpSpPr>
          <p:cNvPr id="15" name="Group 14"/>
          <p:cNvGrpSpPr/>
          <p:nvPr/>
        </p:nvGrpSpPr>
        <p:grpSpPr>
          <a:xfrm>
            <a:off x="2613660" y="1752600"/>
            <a:ext cx="1805940" cy="658682"/>
            <a:chOff x="587373" y="322430"/>
            <a:chExt cx="2006600" cy="2034390"/>
          </a:xfrm>
        </p:grpSpPr>
        <p:sp>
          <p:nvSpPr>
            <p:cNvPr id="16" name="Freeform 15"/>
            <p:cNvSpPr/>
            <p:nvPr/>
          </p:nvSpPr>
          <p:spPr>
            <a:xfrm>
              <a:off x="597957" y="322430"/>
              <a:ext cx="1879601" cy="2034390"/>
            </a:xfrm>
            <a:custGeom>
              <a:avLst/>
              <a:gdLst/>
              <a:ahLst/>
              <a:cxnLst/>
              <a:rect l="0" t="0" r="0" b="0"/>
              <a:pathLst>
                <a:path w="1879601" h="1041401">
                  <a:moveTo>
                    <a:pt x="0" y="0"/>
                  </a:moveTo>
                  <a:lnTo>
                    <a:pt x="1879600" y="0"/>
                  </a:lnTo>
                  <a:lnTo>
                    <a:pt x="1879600" y="1041400"/>
                  </a:lnTo>
                  <a:lnTo>
                    <a:pt x="0" y="1041400"/>
                  </a:lnTo>
                  <a:close/>
                </a:path>
              </a:pathLst>
            </a:custGeom>
            <a:solidFill>
              <a:srgbClr val="7D9EC0"/>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7" name="TextBox 16"/>
            <p:cNvSpPr txBox="1"/>
            <p:nvPr/>
          </p:nvSpPr>
          <p:spPr>
            <a:xfrm>
              <a:off x="587373" y="1406224"/>
              <a:ext cx="2006600" cy="950593"/>
            </a:xfrm>
            <a:prstGeom prst="rect">
              <a:avLst/>
            </a:prstGeom>
            <a:noFill/>
          </p:spPr>
          <p:txBody>
            <a:bodyPr vert="horz" rtlCol="0">
              <a:spAutoFit/>
            </a:bodyPr>
            <a:lstStyle/>
            <a:p>
              <a:pPr algn="ctr"/>
              <a:r>
                <a:rPr lang="en-US" b="1" dirty="0" smtClean="0">
                  <a:solidFill>
                    <a:schemeClr val="bg1"/>
                  </a:solidFill>
                  <a:latin typeface="Arial" pitchFamily="34" charset="0"/>
                  <a:cs typeface="Arial" pitchFamily="34" charset="0"/>
                </a:rPr>
                <a:t>Click</a:t>
              </a:r>
              <a:r>
                <a:rPr lang="en-US" b="1" dirty="0" smtClean="0">
                  <a:solidFill>
                    <a:srgbClr val="FFFFFF"/>
                  </a:solidFill>
                  <a:latin typeface="Arial" pitchFamily="34" charset="0"/>
                  <a:cs typeface="Arial" pitchFamily="34" charset="0"/>
                </a:rPr>
                <a:t> </a:t>
              </a:r>
              <a:r>
                <a:rPr lang="en-US" b="1" dirty="0">
                  <a:solidFill>
                    <a:srgbClr val="FFFFFF"/>
                  </a:solidFill>
                  <a:latin typeface="Arial" pitchFamily="34" charset="0"/>
                  <a:cs typeface="Arial" pitchFamily="34" charset="0"/>
                </a:rPr>
                <a:t>to </a:t>
              </a:r>
              <a:r>
                <a:rPr lang="en-US" b="1" dirty="0" smtClean="0">
                  <a:solidFill>
                    <a:srgbClr val="FFFFFF"/>
                  </a:solidFill>
                  <a:latin typeface="Arial" pitchFamily="34" charset="0"/>
                  <a:cs typeface="Arial" pitchFamily="34" charset="0"/>
                </a:rPr>
                <a:t>Reveal</a:t>
              </a:r>
              <a:endParaRPr lang="en-US" b="1" dirty="0">
                <a:solidFill>
                  <a:srgbClr val="FFFFFF"/>
                </a:solidFill>
                <a:latin typeface="Arial" pitchFamily="34" charset="0"/>
                <a:cs typeface="Arial" pitchFamily="34" charset="0"/>
              </a:endParaRPr>
            </a:p>
          </p:txBody>
        </p:sp>
      </p:grpSp>
      <p:grpSp>
        <p:nvGrpSpPr>
          <p:cNvPr id="18" name="Group 17"/>
          <p:cNvGrpSpPr/>
          <p:nvPr/>
        </p:nvGrpSpPr>
        <p:grpSpPr>
          <a:xfrm>
            <a:off x="4518660" y="1752600"/>
            <a:ext cx="1805940" cy="658682"/>
            <a:chOff x="587373" y="322430"/>
            <a:chExt cx="2006600" cy="2034390"/>
          </a:xfrm>
        </p:grpSpPr>
        <p:sp>
          <p:nvSpPr>
            <p:cNvPr id="19" name="Freeform 18"/>
            <p:cNvSpPr/>
            <p:nvPr/>
          </p:nvSpPr>
          <p:spPr>
            <a:xfrm>
              <a:off x="597957" y="322430"/>
              <a:ext cx="1879601" cy="2034390"/>
            </a:xfrm>
            <a:custGeom>
              <a:avLst/>
              <a:gdLst/>
              <a:ahLst/>
              <a:cxnLst/>
              <a:rect l="0" t="0" r="0" b="0"/>
              <a:pathLst>
                <a:path w="1879601" h="1041401">
                  <a:moveTo>
                    <a:pt x="0" y="0"/>
                  </a:moveTo>
                  <a:lnTo>
                    <a:pt x="1879600" y="0"/>
                  </a:lnTo>
                  <a:lnTo>
                    <a:pt x="1879600" y="1041400"/>
                  </a:lnTo>
                  <a:lnTo>
                    <a:pt x="0" y="1041400"/>
                  </a:lnTo>
                  <a:close/>
                </a:path>
              </a:pathLst>
            </a:custGeom>
            <a:solidFill>
              <a:srgbClr val="7D9EC0"/>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0" name="TextBox 19"/>
            <p:cNvSpPr txBox="1"/>
            <p:nvPr/>
          </p:nvSpPr>
          <p:spPr>
            <a:xfrm>
              <a:off x="587373" y="1406224"/>
              <a:ext cx="2006600" cy="950593"/>
            </a:xfrm>
            <a:prstGeom prst="rect">
              <a:avLst/>
            </a:prstGeom>
            <a:noFill/>
          </p:spPr>
          <p:txBody>
            <a:bodyPr vert="horz" rtlCol="0">
              <a:spAutoFit/>
            </a:bodyPr>
            <a:lstStyle/>
            <a:p>
              <a:pPr algn="ctr"/>
              <a:r>
                <a:rPr lang="en-US" b="1" dirty="0" smtClean="0">
                  <a:solidFill>
                    <a:schemeClr val="bg1"/>
                  </a:solidFill>
                  <a:latin typeface="Arial" pitchFamily="34" charset="0"/>
                  <a:cs typeface="Arial" pitchFamily="34" charset="0"/>
                </a:rPr>
                <a:t>Click</a:t>
              </a:r>
              <a:r>
                <a:rPr lang="en-US" b="1" dirty="0" smtClean="0">
                  <a:solidFill>
                    <a:srgbClr val="FFFFFF"/>
                  </a:solidFill>
                  <a:latin typeface="Arial" pitchFamily="34" charset="0"/>
                  <a:cs typeface="Arial" pitchFamily="34" charset="0"/>
                </a:rPr>
                <a:t> </a:t>
              </a:r>
              <a:r>
                <a:rPr lang="en-US" b="1" dirty="0">
                  <a:solidFill>
                    <a:srgbClr val="FFFFFF"/>
                  </a:solidFill>
                  <a:latin typeface="Arial" pitchFamily="34" charset="0"/>
                  <a:cs typeface="Arial" pitchFamily="34" charset="0"/>
                </a:rPr>
                <a:t>to </a:t>
              </a:r>
              <a:r>
                <a:rPr lang="en-US" b="1" dirty="0" smtClean="0">
                  <a:solidFill>
                    <a:srgbClr val="FFFFFF"/>
                  </a:solidFill>
                  <a:latin typeface="Arial" pitchFamily="34" charset="0"/>
                  <a:cs typeface="Arial" pitchFamily="34" charset="0"/>
                </a:rPr>
                <a:t>Reveal</a:t>
              </a:r>
              <a:endParaRPr lang="en-US" b="1" dirty="0">
                <a:solidFill>
                  <a:srgbClr val="FFFFFF"/>
                </a:solidFill>
                <a:latin typeface="Arial" pitchFamily="34" charset="0"/>
                <a:cs typeface="Arial" pitchFamily="34" charset="0"/>
              </a:endParaRPr>
            </a:p>
          </p:txBody>
        </p:sp>
      </p:grpSp>
      <p:grpSp>
        <p:nvGrpSpPr>
          <p:cNvPr id="21" name="Group 20"/>
          <p:cNvGrpSpPr/>
          <p:nvPr/>
        </p:nvGrpSpPr>
        <p:grpSpPr>
          <a:xfrm>
            <a:off x="6423660" y="1752600"/>
            <a:ext cx="1805940" cy="658682"/>
            <a:chOff x="587373" y="322430"/>
            <a:chExt cx="2006600" cy="2034390"/>
          </a:xfrm>
        </p:grpSpPr>
        <p:sp>
          <p:nvSpPr>
            <p:cNvPr id="22" name="Freeform 21"/>
            <p:cNvSpPr/>
            <p:nvPr/>
          </p:nvSpPr>
          <p:spPr>
            <a:xfrm>
              <a:off x="597957" y="322430"/>
              <a:ext cx="1879601" cy="2034390"/>
            </a:xfrm>
            <a:custGeom>
              <a:avLst/>
              <a:gdLst/>
              <a:ahLst/>
              <a:cxnLst/>
              <a:rect l="0" t="0" r="0" b="0"/>
              <a:pathLst>
                <a:path w="1879601" h="1041401">
                  <a:moveTo>
                    <a:pt x="0" y="0"/>
                  </a:moveTo>
                  <a:lnTo>
                    <a:pt x="1879600" y="0"/>
                  </a:lnTo>
                  <a:lnTo>
                    <a:pt x="1879600" y="1041400"/>
                  </a:lnTo>
                  <a:lnTo>
                    <a:pt x="0" y="1041400"/>
                  </a:lnTo>
                  <a:close/>
                </a:path>
              </a:pathLst>
            </a:custGeom>
            <a:solidFill>
              <a:srgbClr val="7D9EC0"/>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3" name="TextBox 22"/>
            <p:cNvSpPr txBox="1"/>
            <p:nvPr/>
          </p:nvSpPr>
          <p:spPr>
            <a:xfrm>
              <a:off x="587373" y="1406224"/>
              <a:ext cx="2006600" cy="950593"/>
            </a:xfrm>
            <a:prstGeom prst="rect">
              <a:avLst/>
            </a:prstGeom>
            <a:noFill/>
          </p:spPr>
          <p:txBody>
            <a:bodyPr vert="horz" rtlCol="0">
              <a:spAutoFit/>
            </a:bodyPr>
            <a:lstStyle/>
            <a:p>
              <a:pPr algn="ctr"/>
              <a:r>
                <a:rPr lang="en-US" b="1" dirty="0" smtClean="0">
                  <a:solidFill>
                    <a:schemeClr val="bg1"/>
                  </a:solidFill>
                  <a:latin typeface="Arial" pitchFamily="34" charset="0"/>
                  <a:cs typeface="Arial" pitchFamily="34" charset="0"/>
                </a:rPr>
                <a:t>Click</a:t>
              </a:r>
              <a:r>
                <a:rPr lang="en-US" b="1" dirty="0" smtClean="0">
                  <a:solidFill>
                    <a:srgbClr val="FFFFFF"/>
                  </a:solidFill>
                  <a:latin typeface="Arial" pitchFamily="34" charset="0"/>
                  <a:cs typeface="Arial" pitchFamily="34" charset="0"/>
                </a:rPr>
                <a:t> </a:t>
              </a:r>
              <a:r>
                <a:rPr lang="en-US" b="1" dirty="0">
                  <a:solidFill>
                    <a:srgbClr val="FFFFFF"/>
                  </a:solidFill>
                  <a:latin typeface="Arial" pitchFamily="34" charset="0"/>
                  <a:cs typeface="Arial" pitchFamily="34" charset="0"/>
                </a:rPr>
                <a:t>to </a:t>
              </a:r>
              <a:r>
                <a:rPr lang="en-US" b="1" dirty="0" smtClean="0">
                  <a:solidFill>
                    <a:srgbClr val="FFFFFF"/>
                  </a:solidFill>
                  <a:latin typeface="Arial" pitchFamily="34" charset="0"/>
                  <a:cs typeface="Arial" pitchFamily="34" charset="0"/>
                </a:rPr>
                <a:t>Reveal</a:t>
              </a:r>
              <a:endParaRPr lang="en-US" b="1" dirty="0">
                <a:solidFill>
                  <a:srgbClr val="FFFFFF"/>
                </a:solidFill>
                <a:latin typeface="Arial" pitchFamily="34" charset="0"/>
                <a:cs typeface="Arial" pitchFamily="34" charset="0"/>
              </a:endParaRPr>
            </a:p>
          </p:txBody>
        </p:sp>
      </p:grpSp>
    </p:spTree>
    <p:extLst>
      <p:ext uri="{BB962C8B-B14F-4D97-AF65-F5344CB8AC3E}">
        <p14:creationId xmlns:p14="http://schemas.microsoft.com/office/powerpoint/2010/main" xmlns="" val="33499040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88620" y="625832"/>
            <a:ext cx="7812751"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90</a:t>
            </a:r>
            <a:endParaRPr lang="en-US" sz="2800" b="1">
              <a:solidFill>
                <a:srgbClr val="000000"/>
              </a:solidFill>
              <a:latin typeface="Arial" pitchFamily="34" charset="0"/>
              <a:cs typeface="Arial" pitchFamily="34" charset="0"/>
            </a:endParaRPr>
          </a:p>
        </p:txBody>
      </p:sp>
      <p:sp>
        <p:nvSpPr>
          <p:cNvPr id="3" name="TextBox 2"/>
          <p:cNvSpPr txBox="1"/>
          <p:nvPr/>
        </p:nvSpPr>
        <p:spPr>
          <a:xfrm>
            <a:off x="1120140" y="625833"/>
            <a:ext cx="7812751" cy="1366621"/>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Use the distributive property to rewrite the expression without parentheses</a:t>
            </a:r>
          </a:p>
          <a:p>
            <a:r>
              <a:rPr lang="en-US" sz="2800" b="1">
                <a:solidFill>
                  <a:srgbClr val="000000"/>
                </a:solidFill>
                <a:latin typeface="Arial" pitchFamily="34" charset="0"/>
                <a:cs typeface="Arial" pitchFamily="34" charset="0"/>
              </a:rPr>
              <a:t>                           2(x + 5) </a:t>
            </a:r>
          </a:p>
        </p:txBody>
      </p:sp>
      <p:sp>
        <p:nvSpPr>
          <p:cNvPr id="4" name="TextBox 3"/>
          <p:cNvSpPr txBox="1"/>
          <p:nvPr/>
        </p:nvSpPr>
        <p:spPr>
          <a:xfrm>
            <a:off x="1834514" y="2222779"/>
            <a:ext cx="20231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2407920" y="2222779"/>
            <a:ext cx="20231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2x + 5</a:t>
            </a:r>
            <a:endParaRPr lang="en-US" sz="2800" b="1">
              <a:solidFill>
                <a:srgbClr val="000000"/>
              </a:solidFill>
              <a:latin typeface="Arial" pitchFamily="34" charset="0"/>
              <a:cs typeface="Arial" pitchFamily="34" charset="0"/>
            </a:endParaRPr>
          </a:p>
        </p:txBody>
      </p:sp>
      <p:sp>
        <p:nvSpPr>
          <p:cNvPr id="6" name="TextBox 5"/>
          <p:cNvSpPr txBox="1"/>
          <p:nvPr/>
        </p:nvSpPr>
        <p:spPr>
          <a:xfrm>
            <a:off x="1826894" y="2559913"/>
            <a:ext cx="218313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2430780" y="2559913"/>
            <a:ext cx="218313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2x + 10</a:t>
            </a:r>
            <a:endParaRPr lang="en-US" sz="2800" b="1">
              <a:solidFill>
                <a:srgbClr val="000000"/>
              </a:solidFill>
              <a:latin typeface="Arial" pitchFamily="34" charset="0"/>
              <a:cs typeface="Arial" pitchFamily="34" charset="0"/>
            </a:endParaRPr>
          </a:p>
        </p:txBody>
      </p:sp>
      <p:sp>
        <p:nvSpPr>
          <p:cNvPr id="8" name="TextBox 7"/>
          <p:cNvSpPr txBox="1"/>
          <p:nvPr/>
        </p:nvSpPr>
        <p:spPr>
          <a:xfrm>
            <a:off x="1840230" y="2941405"/>
            <a:ext cx="204597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2430780" y="2941405"/>
            <a:ext cx="204597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x + 10</a:t>
            </a:r>
            <a:endParaRPr lang="en-US" sz="2800" b="1">
              <a:solidFill>
                <a:srgbClr val="000000"/>
              </a:solidFill>
              <a:latin typeface="Arial" pitchFamily="34" charset="0"/>
              <a:cs typeface="Arial" pitchFamily="34" charset="0"/>
            </a:endParaRPr>
          </a:p>
        </p:txBody>
      </p:sp>
      <p:sp>
        <p:nvSpPr>
          <p:cNvPr id="10" name="TextBox 9"/>
          <p:cNvSpPr txBox="1"/>
          <p:nvPr/>
        </p:nvSpPr>
        <p:spPr>
          <a:xfrm>
            <a:off x="1838326" y="3305154"/>
            <a:ext cx="154305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D</a:t>
            </a:r>
            <a:endParaRPr lang="en-US" sz="2800" b="1" dirty="0">
              <a:solidFill>
                <a:srgbClr val="000000"/>
              </a:solidFill>
              <a:latin typeface="Arial" pitchFamily="34" charset="0"/>
              <a:cs typeface="Arial" pitchFamily="34" charset="0"/>
            </a:endParaRPr>
          </a:p>
        </p:txBody>
      </p:sp>
      <p:sp>
        <p:nvSpPr>
          <p:cNvPr id="11" name="TextBox 10"/>
          <p:cNvSpPr txBox="1"/>
          <p:nvPr/>
        </p:nvSpPr>
        <p:spPr>
          <a:xfrm>
            <a:off x="2407920" y="3305154"/>
            <a:ext cx="154305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7x</a:t>
            </a:r>
            <a:endParaRPr lang="en-US" sz="2800" b="1">
              <a:solidFill>
                <a:srgbClr val="000000"/>
              </a:solidFill>
              <a:latin typeface="Arial" pitchFamily="34" charset="0"/>
              <a:cs typeface="Arial" pitchFamily="34" charset="0"/>
            </a:endParaRPr>
          </a:p>
        </p:txBody>
      </p:sp>
      <p:pic>
        <p:nvPicPr>
          <p:cNvPr id="19" name="Picture 18"/>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70975"/>
            <a:ext cx="3108960" cy="44360"/>
          </a:xfrm>
          <a:prstGeom prst="rect">
            <a:avLst/>
          </a:prstGeom>
          <a:solidFill>
            <a:scrgbClr r="0" g="0" b="0">
              <a:alpha val="0"/>
            </a:scrgbClr>
          </a:solidFill>
        </p:spPr>
      </p:pic>
      <p:sp>
        <p:nvSpPr>
          <p:cNvPr id="23" name="Oval 22"/>
          <p:cNvSpPr/>
          <p:nvPr/>
        </p:nvSpPr>
        <p:spPr>
          <a:xfrm>
            <a:off x="1219200" y="22860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4" name="Oval 23"/>
          <p:cNvSpPr/>
          <p:nvPr/>
        </p:nvSpPr>
        <p:spPr>
          <a:xfrm>
            <a:off x="1219200" y="267938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5" name="Oval 24"/>
          <p:cNvSpPr/>
          <p:nvPr/>
        </p:nvSpPr>
        <p:spPr>
          <a:xfrm>
            <a:off x="1219200" y="306038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6" name="Oval 25"/>
          <p:cNvSpPr/>
          <p:nvPr/>
        </p:nvSpPr>
        <p:spPr>
          <a:xfrm>
            <a:off x="1219200" y="344138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735046797"/>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88620" y="616960"/>
            <a:ext cx="7744171"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91</a:t>
            </a:r>
            <a:endParaRPr lang="en-US" sz="2800" b="1">
              <a:solidFill>
                <a:srgbClr val="000000"/>
              </a:solidFill>
              <a:latin typeface="Arial" pitchFamily="34" charset="0"/>
              <a:cs typeface="Arial" pitchFamily="34" charset="0"/>
            </a:endParaRPr>
          </a:p>
        </p:txBody>
      </p:sp>
      <p:sp>
        <p:nvSpPr>
          <p:cNvPr id="3" name="TextBox 2"/>
          <p:cNvSpPr txBox="1"/>
          <p:nvPr/>
        </p:nvSpPr>
        <p:spPr>
          <a:xfrm>
            <a:off x="1120140" y="616960"/>
            <a:ext cx="7744171" cy="1366621"/>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Use the distributive property to rewrite the expression without parentheses</a:t>
            </a:r>
          </a:p>
          <a:p>
            <a:r>
              <a:rPr lang="en-US" sz="2800" b="1">
                <a:solidFill>
                  <a:srgbClr val="000000"/>
                </a:solidFill>
                <a:latin typeface="Arial" pitchFamily="34" charset="0"/>
                <a:cs typeface="Arial" pitchFamily="34" charset="0"/>
              </a:rPr>
              <a:t>                           3(x + 7) </a:t>
            </a:r>
          </a:p>
        </p:txBody>
      </p:sp>
      <p:sp>
        <p:nvSpPr>
          <p:cNvPr id="4" name="TextBox 3"/>
          <p:cNvSpPr txBox="1"/>
          <p:nvPr/>
        </p:nvSpPr>
        <p:spPr>
          <a:xfrm>
            <a:off x="1657350" y="2160675"/>
            <a:ext cx="20231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2388870" y="2160675"/>
            <a:ext cx="20231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x + 21</a:t>
            </a:r>
            <a:endParaRPr lang="en-US" sz="2800" b="1">
              <a:solidFill>
                <a:srgbClr val="000000"/>
              </a:solidFill>
              <a:latin typeface="Arial" pitchFamily="34" charset="0"/>
              <a:cs typeface="Arial" pitchFamily="34" charset="0"/>
            </a:endParaRPr>
          </a:p>
        </p:txBody>
      </p:sp>
      <p:sp>
        <p:nvSpPr>
          <p:cNvPr id="6" name="TextBox 5"/>
          <p:cNvSpPr txBox="1"/>
          <p:nvPr/>
        </p:nvSpPr>
        <p:spPr>
          <a:xfrm>
            <a:off x="1657350" y="2542168"/>
            <a:ext cx="20231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2388870" y="2542168"/>
            <a:ext cx="20231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3x + 7</a:t>
            </a:r>
            <a:endParaRPr lang="en-US" sz="2800" b="1">
              <a:solidFill>
                <a:srgbClr val="000000"/>
              </a:solidFill>
              <a:latin typeface="Arial" pitchFamily="34" charset="0"/>
              <a:cs typeface="Arial" pitchFamily="34" charset="0"/>
            </a:endParaRPr>
          </a:p>
        </p:txBody>
      </p:sp>
      <p:sp>
        <p:nvSpPr>
          <p:cNvPr id="8" name="TextBox 7"/>
          <p:cNvSpPr txBox="1"/>
          <p:nvPr/>
        </p:nvSpPr>
        <p:spPr>
          <a:xfrm>
            <a:off x="1657350" y="2923661"/>
            <a:ext cx="218313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2388870" y="2923661"/>
            <a:ext cx="218313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3x + 21</a:t>
            </a:r>
            <a:endParaRPr lang="en-US" sz="2800" b="1">
              <a:solidFill>
                <a:srgbClr val="000000"/>
              </a:solidFill>
              <a:latin typeface="Arial" pitchFamily="34" charset="0"/>
              <a:cs typeface="Arial" pitchFamily="34" charset="0"/>
            </a:endParaRPr>
          </a:p>
        </p:txBody>
      </p:sp>
      <p:sp>
        <p:nvSpPr>
          <p:cNvPr id="10" name="TextBox 9"/>
          <p:cNvSpPr txBox="1"/>
          <p:nvPr/>
        </p:nvSpPr>
        <p:spPr>
          <a:xfrm>
            <a:off x="1657350" y="3305154"/>
            <a:ext cx="170307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2388870" y="3305154"/>
            <a:ext cx="170307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24x</a:t>
            </a:r>
            <a:endParaRPr lang="en-US" sz="2800" b="1">
              <a:solidFill>
                <a:srgbClr val="000000"/>
              </a:solidFill>
              <a:latin typeface="Arial" pitchFamily="34" charset="0"/>
              <a:cs typeface="Arial" pitchFamily="34" charset="0"/>
            </a:endParaRPr>
          </a:p>
        </p:txBody>
      </p:sp>
      <p:pic>
        <p:nvPicPr>
          <p:cNvPr id="19" name="Picture 18"/>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70975"/>
            <a:ext cx="3108960" cy="44360"/>
          </a:xfrm>
          <a:prstGeom prst="rect">
            <a:avLst/>
          </a:prstGeom>
          <a:solidFill>
            <a:scrgbClr r="0" g="0" b="0">
              <a:alpha val="0"/>
            </a:scrgbClr>
          </a:solidFill>
        </p:spPr>
      </p:pic>
      <p:sp>
        <p:nvSpPr>
          <p:cNvPr id="20" name="Oval 19"/>
          <p:cNvSpPr/>
          <p:nvPr/>
        </p:nvSpPr>
        <p:spPr>
          <a:xfrm>
            <a:off x="1219200" y="227552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1" name="Oval 20"/>
          <p:cNvSpPr/>
          <p:nvPr/>
        </p:nvSpPr>
        <p:spPr>
          <a:xfrm>
            <a:off x="1219200" y="266890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2" name="Oval 21"/>
          <p:cNvSpPr/>
          <p:nvPr/>
        </p:nvSpPr>
        <p:spPr>
          <a:xfrm>
            <a:off x="1219200" y="304990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19200" y="343090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35542606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137410" y="3398230"/>
            <a:ext cx="594360" cy="320181"/>
          </a:xfrm>
          <a:prstGeom prst="rect">
            <a:avLst/>
          </a:prstGeom>
          <a:noFill/>
        </p:spPr>
        <p:txBody>
          <a:bodyPr vert="horz" lIns="73243" tIns="36622" rIns="73243" bIns="36622" rtlCol="0">
            <a:spAutoFit/>
          </a:bodyPr>
          <a:lstStyle/>
          <a:p>
            <a:r>
              <a:rPr lang="en-US" sz="1600">
                <a:solidFill>
                  <a:srgbClr val="0000FF"/>
                </a:solidFill>
                <a:latin typeface="Arial - 27"/>
              </a:rPr>
              <a:t>1</a:t>
            </a:r>
          </a:p>
        </p:txBody>
      </p:sp>
      <p:sp>
        <p:nvSpPr>
          <p:cNvPr id="3" name="TextBox 2"/>
          <p:cNvSpPr txBox="1"/>
          <p:nvPr/>
        </p:nvSpPr>
        <p:spPr>
          <a:xfrm>
            <a:off x="1771650" y="3398230"/>
            <a:ext cx="594360" cy="320181"/>
          </a:xfrm>
          <a:prstGeom prst="rect">
            <a:avLst/>
          </a:prstGeom>
          <a:noFill/>
        </p:spPr>
        <p:txBody>
          <a:bodyPr vert="horz" lIns="73243" tIns="36622" rIns="73243" bIns="36622" rtlCol="0">
            <a:spAutoFit/>
          </a:bodyPr>
          <a:lstStyle/>
          <a:p>
            <a:r>
              <a:rPr lang="en-US" sz="1600">
                <a:solidFill>
                  <a:srgbClr val="0000FF"/>
                </a:solidFill>
                <a:latin typeface="Arial - 27"/>
              </a:rPr>
              <a:t>0</a:t>
            </a:r>
          </a:p>
        </p:txBody>
      </p:sp>
      <p:sp>
        <p:nvSpPr>
          <p:cNvPr id="4" name="TextBox 3"/>
          <p:cNvSpPr txBox="1"/>
          <p:nvPr/>
        </p:nvSpPr>
        <p:spPr>
          <a:xfrm>
            <a:off x="2526030" y="3398230"/>
            <a:ext cx="594360" cy="320181"/>
          </a:xfrm>
          <a:prstGeom prst="rect">
            <a:avLst/>
          </a:prstGeom>
          <a:noFill/>
        </p:spPr>
        <p:txBody>
          <a:bodyPr vert="horz" lIns="73243" tIns="36622" rIns="73243" bIns="36622" rtlCol="0">
            <a:spAutoFit/>
          </a:bodyPr>
          <a:lstStyle/>
          <a:p>
            <a:r>
              <a:rPr lang="en-US" sz="1600">
                <a:solidFill>
                  <a:srgbClr val="0000FF"/>
                </a:solidFill>
                <a:latin typeface="Arial - 27"/>
              </a:rPr>
              <a:t>2</a:t>
            </a:r>
          </a:p>
        </p:txBody>
      </p:sp>
      <p:sp>
        <p:nvSpPr>
          <p:cNvPr id="5" name="TextBox 4"/>
          <p:cNvSpPr txBox="1"/>
          <p:nvPr/>
        </p:nvSpPr>
        <p:spPr>
          <a:xfrm>
            <a:off x="2868930" y="3398230"/>
            <a:ext cx="594360" cy="320181"/>
          </a:xfrm>
          <a:prstGeom prst="rect">
            <a:avLst/>
          </a:prstGeom>
          <a:noFill/>
        </p:spPr>
        <p:txBody>
          <a:bodyPr vert="horz" lIns="73243" tIns="36622" rIns="73243" bIns="36622" rtlCol="0">
            <a:spAutoFit/>
          </a:bodyPr>
          <a:lstStyle/>
          <a:p>
            <a:r>
              <a:rPr lang="en-US" sz="1600">
                <a:solidFill>
                  <a:srgbClr val="0000FF"/>
                </a:solidFill>
                <a:latin typeface="Arial - 27"/>
              </a:rPr>
              <a:t>3</a:t>
            </a:r>
          </a:p>
        </p:txBody>
      </p:sp>
      <p:sp>
        <p:nvSpPr>
          <p:cNvPr id="6" name="TextBox 5"/>
          <p:cNvSpPr txBox="1"/>
          <p:nvPr/>
        </p:nvSpPr>
        <p:spPr>
          <a:xfrm>
            <a:off x="3223260" y="3398230"/>
            <a:ext cx="594360" cy="320181"/>
          </a:xfrm>
          <a:prstGeom prst="rect">
            <a:avLst/>
          </a:prstGeom>
          <a:noFill/>
        </p:spPr>
        <p:txBody>
          <a:bodyPr vert="horz" lIns="73243" tIns="36622" rIns="73243" bIns="36622" rtlCol="0">
            <a:spAutoFit/>
          </a:bodyPr>
          <a:lstStyle/>
          <a:p>
            <a:r>
              <a:rPr lang="en-US" sz="1600">
                <a:solidFill>
                  <a:srgbClr val="0000FF"/>
                </a:solidFill>
                <a:latin typeface="Arial - 27"/>
              </a:rPr>
              <a:t>4</a:t>
            </a:r>
          </a:p>
        </p:txBody>
      </p:sp>
      <p:sp>
        <p:nvSpPr>
          <p:cNvPr id="7" name="TextBox 6"/>
          <p:cNvSpPr txBox="1"/>
          <p:nvPr/>
        </p:nvSpPr>
        <p:spPr>
          <a:xfrm>
            <a:off x="3611880" y="3398230"/>
            <a:ext cx="594360" cy="320181"/>
          </a:xfrm>
          <a:prstGeom prst="rect">
            <a:avLst/>
          </a:prstGeom>
          <a:noFill/>
        </p:spPr>
        <p:txBody>
          <a:bodyPr vert="horz" lIns="73243" tIns="36622" rIns="73243" bIns="36622" rtlCol="0">
            <a:spAutoFit/>
          </a:bodyPr>
          <a:lstStyle/>
          <a:p>
            <a:r>
              <a:rPr lang="en-US" sz="1600">
                <a:solidFill>
                  <a:srgbClr val="0000FF"/>
                </a:solidFill>
                <a:latin typeface="Arial - 27"/>
              </a:rPr>
              <a:t>5</a:t>
            </a:r>
          </a:p>
        </p:txBody>
      </p:sp>
      <p:sp>
        <p:nvSpPr>
          <p:cNvPr id="8" name="TextBox 7"/>
          <p:cNvSpPr txBox="1"/>
          <p:nvPr/>
        </p:nvSpPr>
        <p:spPr>
          <a:xfrm>
            <a:off x="3954780" y="3398230"/>
            <a:ext cx="594360" cy="320181"/>
          </a:xfrm>
          <a:prstGeom prst="rect">
            <a:avLst/>
          </a:prstGeom>
          <a:noFill/>
        </p:spPr>
        <p:txBody>
          <a:bodyPr vert="horz" lIns="73243" tIns="36622" rIns="73243" bIns="36622" rtlCol="0">
            <a:spAutoFit/>
          </a:bodyPr>
          <a:lstStyle/>
          <a:p>
            <a:r>
              <a:rPr lang="en-US" sz="1600">
                <a:solidFill>
                  <a:srgbClr val="0000FF"/>
                </a:solidFill>
                <a:latin typeface="Arial - 27"/>
              </a:rPr>
              <a:t>6</a:t>
            </a:r>
          </a:p>
        </p:txBody>
      </p:sp>
      <p:sp>
        <p:nvSpPr>
          <p:cNvPr id="9" name="TextBox 8"/>
          <p:cNvSpPr txBox="1"/>
          <p:nvPr/>
        </p:nvSpPr>
        <p:spPr>
          <a:xfrm>
            <a:off x="4309110" y="3398230"/>
            <a:ext cx="594360" cy="320181"/>
          </a:xfrm>
          <a:prstGeom prst="rect">
            <a:avLst/>
          </a:prstGeom>
          <a:noFill/>
        </p:spPr>
        <p:txBody>
          <a:bodyPr vert="horz" lIns="73243" tIns="36622" rIns="73243" bIns="36622" rtlCol="0">
            <a:spAutoFit/>
          </a:bodyPr>
          <a:lstStyle/>
          <a:p>
            <a:r>
              <a:rPr lang="en-US" sz="1600">
                <a:solidFill>
                  <a:srgbClr val="0000FF"/>
                </a:solidFill>
                <a:latin typeface="Arial - 27"/>
              </a:rPr>
              <a:t>7</a:t>
            </a:r>
          </a:p>
        </p:txBody>
      </p:sp>
      <p:sp>
        <p:nvSpPr>
          <p:cNvPr id="10" name="TextBox 9"/>
          <p:cNvSpPr txBox="1"/>
          <p:nvPr/>
        </p:nvSpPr>
        <p:spPr>
          <a:xfrm>
            <a:off x="4686300" y="3389358"/>
            <a:ext cx="594360" cy="320181"/>
          </a:xfrm>
          <a:prstGeom prst="rect">
            <a:avLst/>
          </a:prstGeom>
          <a:noFill/>
        </p:spPr>
        <p:txBody>
          <a:bodyPr vert="horz" lIns="73243" tIns="36622" rIns="73243" bIns="36622" rtlCol="0">
            <a:spAutoFit/>
          </a:bodyPr>
          <a:lstStyle/>
          <a:p>
            <a:r>
              <a:rPr lang="en-US" sz="1600">
                <a:solidFill>
                  <a:srgbClr val="0000FF"/>
                </a:solidFill>
                <a:latin typeface="Arial - 27"/>
              </a:rPr>
              <a:t>8</a:t>
            </a:r>
          </a:p>
        </p:txBody>
      </p:sp>
      <p:sp>
        <p:nvSpPr>
          <p:cNvPr id="11" name="TextBox 10"/>
          <p:cNvSpPr txBox="1"/>
          <p:nvPr/>
        </p:nvSpPr>
        <p:spPr>
          <a:xfrm>
            <a:off x="5017770" y="3389358"/>
            <a:ext cx="594360" cy="320181"/>
          </a:xfrm>
          <a:prstGeom prst="rect">
            <a:avLst/>
          </a:prstGeom>
          <a:noFill/>
        </p:spPr>
        <p:txBody>
          <a:bodyPr vert="horz" lIns="73243" tIns="36622" rIns="73243" bIns="36622" rtlCol="0">
            <a:spAutoFit/>
          </a:bodyPr>
          <a:lstStyle/>
          <a:p>
            <a:r>
              <a:rPr lang="en-US" sz="1600">
                <a:solidFill>
                  <a:srgbClr val="0000FF"/>
                </a:solidFill>
                <a:latin typeface="Arial - 27"/>
              </a:rPr>
              <a:t>9</a:t>
            </a:r>
          </a:p>
        </p:txBody>
      </p:sp>
      <p:sp>
        <p:nvSpPr>
          <p:cNvPr id="12" name="TextBox 11"/>
          <p:cNvSpPr txBox="1"/>
          <p:nvPr/>
        </p:nvSpPr>
        <p:spPr>
          <a:xfrm>
            <a:off x="5314950" y="3380487"/>
            <a:ext cx="754380" cy="320181"/>
          </a:xfrm>
          <a:prstGeom prst="rect">
            <a:avLst/>
          </a:prstGeom>
          <a:noFill/>
        </p:spPr>
        <p:txBody>
          <a:bodyPr vert="horz" lIns="73243" tIns="36622" rIns="73243" bIns="36622" rtlCol="0">
            <a:spAutoFit/>
          </a:bodyPr>
          <a:lstStyle/>
          <a:p>
            <a:r>
              <a:rPr lang="en-US" sz="1600">
                <a:solidFill>
                  <a:srgbClr val="0000FF"/>
                </a:solidFill>
                <a:latin typeface="Arial - 26"/>
              </a:rPr>
              <a:t>10</a:t>
            </a:r>
          </a:p>
        </p:txBody>
      </p:sp>
      <p:grpSp>
        <p:nvGrpSpPr>
          <p:cNvPr id="18" name="Group 17"/>
          <p:cNvGrpSpPr/>
          <p:nvPr/>
        </p:nvGrpSpPr>
        <p:grpSpPr>
          <a:xfrm>
            <a:off x="240488" y="3065090"/>
            <a:ext cx="8470774" cy="381139"/>
            <a:chOff x="267208" y="3803015"/>
            <a:chExt cx="9411971" cy="545593"/>
          </a:xfrm>
        </p:grpSpPr>
        <p:sp>
          <p:nvSpPr>
            <p:cNvPr id="13" name="Freeform 12"/>
            <p:cNvSpPr/>
            <p:nvPr/>
          </p:nvSpPr>
          <p:spPr>
            <a:xfrm>
              <a:off x="280162" y="4063619"/>
              <a:ext cx="9397112" cy="20702"/>
            </a:xfrm>
            <a:custGeom>
              <a:avLst/>
              <a:gdLst/>
              <a:ahLst/>
              <a:cxnLst/>
              <a:rect l="0" t="0" r="0" b="0"/>
              <a:pathLst>
                <a:path w="9397112" h="20702">
                  <a:moveTo>
                    <a:pt x="0" y="20701"/>
                  </a:moveTo>
                  <a:lnTo>
                    <a:pt x="0" y="0"/>
                  </a:lnTo>
                  <a:lnTo>
                    <a:pt x="9397111" y="0"/>
                  </a:lnTo>
                  <a:lnTo>
                    <a:pt x="9397111" y="2070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267208" y="3803015"/>
              <a:ext cx="271400" cy="285370"/>
            </a:xfrm>
            <a:custGeom>
              <a:avLst/>
              <a:gdLst/>
              <a:ahLst/>
              <a:cxnLst/>
              <a:rect l="0" t="0" r="0" b="0"/>
              <a:pathLst>
                <a:path w="271400" h="285370">
                  <a:moveTo>
                    <a:pt x="12954" y="285369"/>
                  </a:moveTo>
                  <a:lnTo>
                    <a:pt x="0" y="270891"/>
                  </a:lnTo>
                  <a:lnTo>
                    <a:pt x="258064" y="0"/>
                  </a:lnTo>
                  <a:lnTo>
                    <a:pt x="271399" y="1435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70891" y="4062603"/>
              <a:ext cx="271400" cy="285243"/>
            </a:xfrm>
            <a:custGeom>
              <a:avLst/>
              <a:gdLst/>
              <a:ahLst/>
              <a:cxnLst/>
              <a:rect l="0" t="0" r="0" b="0"/>
              <a:pathLst>
                <a:path w="271400" h="285243">
                  <a:moveTo>
                    <a:pt x="0" y="14224"/>
                  </a:moveTo>
                  <a:lnTo>
                    <a:pt x="13208" y="0"/>
                  </a:lnTo>
                  <a:lnTo>
                    <a:pt x="271399" y="270764"/>
                  </a:lnTo>
                  <a:lnTo>
                    <a:pt x="258318" y="28524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9407779" y="3804158"/>
              <a:ext cx="271400" cy="285116"/>
            </a:xfrm>
            <a:custGeom>
              <a:avLst/>
              <a:gdLst/>
              <a:ahLst/>
              <a:cxnLst/>
              <a:rect l="0" t="0" r="0" b="0"/>
              <a:pathLst>
                <a:path w="271400" h="285116">
                  <a:moveTo>
                    <a:pt x="271399" y="270637"/>
                  </a:moveTo>
                  <a:lnTo>
                    <a:pt x="258318" y="285115"/>
                  </a:lnTo>
                  <a:lnTo>
                    <a:pt x="0" y="14478"/>
                  </a:lnTo>
                  <a:lnTo>
                    <a:pt x="13081"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403842" y="4063619"/>
              <a:ext cx="271527" cy="284989"/>
            </a:xfrm>
            <a:custGeom>
              <a:avLst/>
              <a:gdLst/>
              <a:ahLst/>
              <a:cxnLst/>
              <a:rect l="0" t="0" r="0" b="0"/>
              <a:pathLst>
                <a:path w="271527" h="284989">
                  <a:moveTo>
                    <a:pt x="258318" y="0"/>
                  </a:moveTo>
                  <a:lnTo>
                    <a:pt x="271526" y="14478"/>
                  </a:lnTo>
                  <a:lnTo>
                    <a:pt x="13335" y="284988"/>
                  </a:lnTo>
                  <a:lnTo>
                    <a:pt x="0" y="27076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18"/>
          <p:cNvSpPr/>
          <p:nvPr/>
        </p:nvSpPr>
        <p:spPr>
          <a:xfrm>
            <a:off x="8097241" y="3077422"/>
            <a:ext cx="19432" cy="300404"/>
          </a:xfrm>
          <a:custGeom>
            <a:avLst/>
            <a:gdLst/>
            <a:ahLst/>
            <a:cxnLst/>
            <a:rect l="0" t="0" r="0" b="0"/>
            <a:pathLst>
              <a:path w="21591" h="430023">
                <a:moveTo>
                  <a:pt x="0" y="0"/>
                </a:moveTo>
                <a:lnTo>
                  <a:pt x="21590" y="0"/>
                </a:lnTo>
                <a:lnTo>
                  <a:pt x="21590"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20" name="Freeform 19"/>
          <p:cNvSpPr/>
          <p:nvPr/>
        </p:nvSpPr>
        <p:spPr>
          <a:xfrm>
            <a:off x="7384351" y="3077422"/>
            <a:ext cx="19318" cy="300404"/>
          </a:xfrm>
          <a:custGeom>
            <a:avLst/>
            <a:gdLst/>
            <a:ahLst/>
            <a:cxnLst/>
            <a:rect l="0" t="0" r="0" b="0"/>
            <a:pathLst>
              <a:path w="21464" h="430023">
                <a:moveTo>
                  <a:pt x="0" y="0"/>
                </a:moveTo>
                <a:lnTo>
                  <a:pt x="21463" y="0"/>
                </a:lnTo>
                <a:lnTo>
                  <a:pt x="21463"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21" name="Freeform 20"/>
          <p:cNvSpPr/>
          <p:nvPr/>
        </p:nvSpPr>
        <p:spPr>
          <a:xfrm>
            <a:off x="6627686" y="3077422"/>
            <a:ext cx="19432" cy="300404"/>
          </a:xfrm>
          <a:custGeom>
            <a:avLst/>
            <a:gdLst/>
            <a:ahLst/>
            <a:cxnLst/>
            <a:rect l="0" t="0" r="0" b="0"/>
            <a:pathLst>
              <a:path w="21591" h="430023">
                <a:moveTo>
                  <a:pt x="0" y="0"/>
                </a:moveTo>
                <a:lnTo>
                  <a:pt x="21590" y="0"/>
                </a:lnTo>
                <a:lnTo>
                  <a:pt x="21590"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22" name="Freeform 21"/>
          <p:cNvSpPr/>
          <p:nvPr/>
        </p:nvSpPr>
        <p:spPr>
          <a:xfrm>
            <a:off x="5914911" y="3077422"/>
            <a:ext cx="19203" cy="300404"/>
          </a:xfrm>
          <a:custGeom>
            <a:avLst/>
            <a:gdLst/>
            <a:ahLst/>
            <a:cxnLst/>
            <a:rect l="0" t="0" r="0" b="0"/>
            <a:pathLst>
              <a:path w="21337" h="430023">
                <a:moveTo>
                  <a:pt x="0" y="0"/>
                </a:moveTo>
                <a:lnTo>
                  <a:pt x="21336" y="0"/>
                </a:lnTo>
                <a:lnTo>
                  <a:pt x="21336"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23" name="Freeform 22"/>
          <p:cNvSpPr/>
          <p:nvPr/>
        </p:nvSpPr>
        <p:spPr>
          <a:xfrm>
            <a:off x="5201908" y="3077422"/>
            <a:ext cx="19432" cy="300404"/>
          </a:xfrm>
          <a:custGeom>
            <a:avLst/>
            <a:gdLst/>
            <a:ahLst/>
            <a:cxnLst/>
            <a:rect l="0" t="0" r="0" b="0"/>
            <a:pathLst>
              <a:path w="21591" h="430023">
                <a:moveTo>
                  <a:pt x="0" y="0"/>
                </a:moveTo>
                <a:lnTo>
                  <a:pt x="21590" y="0"/>
                </a:lnTo>
                <a:lnTo>
                  <a:pt x="21590"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24" name="Freeform 23"/>
          <p:cNvSpPr/>
          <p:nvPr/>
        </p:nvSpPr>
        <p:spPr>
          <a:xfrm>
            <a:off x="3717836" y="3089843"/>
            <a:ext cx="19318" cy="300315"/>
          </a:xfrm>
          <a:custGeom>
            <a:avLst/>
            <a:gdLst/>
            <a:ahLst/>
            <a:cxnLst/>
            <a:rect l="0" t="0" r="0" b="0"/>
            <a:pathLst>
              <a:path w="21464" h="429896">
                <a:moveTo>
                  <a:pt x="0" y="0"/>
                </a:moveTo>
                <a:lnTo>
                  <a:pt x="21463" y="0"/>
                </a:lnTo>
                <a:lnTo>
                  <a:pt x="21463"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25" name="Freeform 24"/>
          <p:cNvSpPr/>
          <p:nvPr/>
        </p:nvSpPr>
        <p:spPr>
          <a:xfrm>
            <a:off x="3004833" y="3089843"/>
            <a:ext cx="19432" cy="300315"/>
          </a:xfrm>
          <a:custGeom>
            <a:avLst/>
            <a:gdLst/>
            <a:ahLst/>
            <a:cxnLst/>
            <a:rect l="0" t="0" r="0" b="0"/>
            <a:pathLst>
              <a:path w="21591" h="429896">
                <a:moveTo>
                  <a:pt x="0" y="0"/>
                </a:moveTo>
                <a:lnTo>
                  <a:pt x="21590" y="0"/>
                </a:lnTo>
                <a:lnTo>
                  <a:pt x="21590"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26" name="Freeform 25"/>
          <p:cNvSpPr/>
          <p:nvPr/>
        </p:nvSpPr>
        <p:spPr>
          <a:xfrm>
            <a:off x="2248396" y="3089843"/>
            <a:ext cx="19203" cy="300315"/>
          </a:xfrm>
          <a:custGeom>
            <a:avLst/>
            <a:gdLst/>
            <a:ahLst/>
            <a:cxnLst/>
            <a:rect l="0" t="0" r="0" b="0"/>
            <a:pathLst>
              <a:path w="21337" h="429896">
                <a:moveTo>
                  <a:pt x="0" y="0"/>
                </a:moveTo>
                <a:lnTo>
                  <a:pt x="21336" y="0"/>
                </a:lnTo>
                <a:lnTo>
                  <a:pt x="21336"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27" name="Freeform 26"/>
          <p:cNvSpPr/>
          <p:nvPr/>
        </p:nvSpPr>
        <p:spPr>
          <a:xfrm>
            <a:off x="1535392" y="3089843"/>
            <a:ext cx="19432" cy="300315"/>
          </a:xfrm>
          <a:custGeom>
            <a:avLst/>
            <a:gdLst/>
            <a:ahLst/>
            <a:cxnLst/>
            <a:rect l="0" t="0" r="0" b="0"/>
            <a:pathLst>
              <a:path w="21591" h="429896">
                <a:moveTo>
                  <a:pt x="0" y="0"/>
                </a:moveTo>
                <a:lnTo>
                  <a:pt x="21590" y="0"/>
                </a:lnTo>
                <a:lnTo>
                  <a:pt x="21590"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28" name="Freeform 27"/>
          <p:cNvSpPr/>
          <p:nvPr/>
        </p:nvSpPr>
        <p:spPr>
          <a:xfrm>
            <a:off x="822503" y="3089843"/>
            <a:ext cx="19318" cy="300315"/>
          </a:xfrm>
          <a:custGeom>
            <a:avLst/>
            <a:gdLst/>
            <a:ahLst/>
            <a:cxnLst/>
            <a:rect l="0" t="0" r="0" b="0"/>
            <a:pathLst>
              <a:path w="21464" h="429896">
                <a:moveTo>
                  <a:pt x="0" y="0"/>
                </a:moveTo>
                <a:lnTo>
                  <a:pt x="21463" y="0"/>
                </a:lnTo>
                <a:lnTo>
                  <a:pt x="21463"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29" name="Freeform 28"/>
          <p:cNvSpPr/>
          <p:nvPr/>
        </p:nvSpPr>
        <p:spPr>
          <a:xfrm>
            <a:off x="4459872" y="3077422"/>
            <a:ext cx="19318" cy="300404"/>
          </a:xfrm>
          <a:custGeom>
            <a:avLst/>
            <a:gdLst/>
            <a:ahLst/>
            <a:cxnLst/>
            <a:rect l="0" t="0" r="0" b="0"/>
            <a:pathLst>
              <a:path w="21464" h="430023">
                <a:moveTo>
                  <a:pt x="0" y="0"/>
                </a:moveTo>
                <a:lnTo>
                  <a:pt x="21463" y="0"/>
                </a:lnTo>
                <a:lnTo>
                  <a:pt x="21463"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30" name="Freeform 29"/>
          <p:cNvSpPr/>
          <p:nvPr/>
        </p:nvSpPr>
        <p:spPr>
          <a:xfrm>
            <a:off x="2655647" y="3089843"/>
            <a:ext cx="19432" cy="300315"/>
          </a:xfrm>
          <a:custGeom>
            <a:avLst/>
            <a:gdLst/>
            <a:ahLst/>
            <a:cxnLst/>
            <a:rect l="0" t="0" r="0" b="0"/>
            <a:pathLst>
              <a:path w="21591" h="429896">
                <a:moveTo>
                  <a:pt x="0" y="0"/>
                </a:moveTo>
                <a:lnTo>
                  <a:pt x="21590" y="0"/>
                </a:lnTo>
                <a:lnTo>
                  <a:pt x="21590"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31" name="Freeform 30"/>
          <p:cNvSpPr/>
          <p:nvPr/>
        </p:nvSpPr>
        <p:spPr>
          <a:xfrm>
            <a:off x="1899209" y="3089843"/>
            <a:ext cx="19203" cy="300315"/>
          </a:xfrm>
          <a:custGeom>
            <a:avLst/>
            <a:gdLst/>
            <a:ahLst/>
            <a:cxnLst/>
            <a:rect l="0" t="0" r="0" b="0"/>
            <a:pathLst>
              <a:path w="21337" h="429896">
                <a:moveTo>
                  <a:pt x="0" y="0"/>
                </a:moveTo>
                <a:lnTo>
                  <a:pt x="21336" y="0"/>
                </a:lnTo>
                <a:lnTo>
                  <a:pt x="21336"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32" name="Freeform 31"/>
          <p:cNvSpPr/>
          <p:nvPr/>
        </p:nvSpPr>
        <p:spPr>
          <a:xfrm>
            <a:off x="1186206" y="3089843"/>
            <a:ext cx="19203" cy="300315"/>
          </a:xfrm>
          <a:custGeom>
            <a:avLst/>
            <a:gdLst/>
            <a:ahLst/>
            <a:cxnLst/>
            <a:rect l="0" t="0" r="0" b="0"/>
            <a:pathLst>
              <a:path w="21337" h="429896">
                <a:moveTo>
                  <a:pt x="0" y="0"/>
                </a:moveTo>
                <a:lnTo>
                  <a:pt x="21336" y="0"/>
                </a:lnTo>
                <a:lnTo>
                  <a:pt x="21336"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33" name="Freeform 32"/>
          <p:cNvSpPr/>
          <p:nvPr/>
        </p:nvSpPr>
        <p:spPr>
          <a:xfrm>
            <a:off x="5536578" y="3077422"/>
            <a:ext cx="19318" cy="300404"/>
          </a:xfrm>
          <a:custGeom>
            <a:avLst/>
            <a:gdLst/>
            <a:ahLst/>
            <a:cxnLst/>
            <a:rect l="0" t="0" r="0" b="0"/>
            <a:pathLst>
              <a:path w="21464" h="430023">
                <a:moveTo>
                  <a:pt x="0" y="0"/>
                </a:moveTo>
                <a:lnTo>
                  <a:pt x="21463" y="0"/>
                </a:lnTo>
                <a:lnTo>
                  <a:pt x="21463"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34" name="Freeform 33"/>
          <p:cNvSpPr/>
          <p:nvPr/>
        </p:nvSpPr>
        <p:spPr>
          <a:xfrm>
            <a:off x="4823575" y="3077422"/>
            <a:ext cx="19432" cy="300404"/>
          </a:xfrm>
          <a:custGeom>
            <a:avLst/>
            <a:gdLst/>
            <a:ahLst/>
            <a:cxnLst/>
            <a:rect l="0" t="0" r="0" b="0"/>
            <a:pathLst>
              <a:path w="21591" h="430023">
                <a:moveTo>
                  <a:pt x="0" y="0"/>
                </a:moveTo>
                <a:lnTo>
                  <a:pt x="21590" y="0"/>
                </a:lnTo>
                <a:lnTo>
                  <a:pt x="21590"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35" name="Freeform 34"/>
          <p:cNvSpPr/>
          <p:nvPr/>
        </p:nvSpPr>
        <p:spPr>
          <a:xfrm>
            <a:off x="4067022" y="3077422"/>
            <a:ext cx="19318" cy="300404"/>
          </a:xfrm>
          <a:custGeom>
            <a:avLst/>
            <a:gdLst/>
            <a:ahLst/>
            <a:cxnLst/>
            <a:rect l="0" t="0" r="0" b="0"/>
            <a:pathLst>
              <a:path w="21464" h="430023">
                <a:moveTo>
                  <a:pt x="0" y="0"/>
                </a:moveTo>
                <a:lnTo>
                  <a:pt x="21463" y="0"/>
                </a:lnTo>
                <a:lnTo>
                  <a:pt x="21463"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36" name="Freeform 35"/>
          <p:cNvSpPr/>
          <p:nvPr/>
        </p:nvSpPr>
        <p:spPr>
          <a:xfrm>
            <a:off x="3354020" y="3077422"/>
            <a:ext cx="19432" cy="300404"/>
          </a:xfrm>
          <a:custGeom>
            <a:avLst/>
            <a:gdLst/>
            <a:ahLst/>
            <a:cxnLst/>
            <a:rect l="0" t="0" r="0" b="0"/>
            <a:pathLst>
              <a:path w="21591" h="430023">
                <a:moveTo>
                  <a:pt x="0" y="0"/>
                </a:moveTo>
                <a:lnTo>
                  <a:pt x="21590" y="0"/>
                </a:lnTo>
                <a:lnTo>
                  <a:pt x="21590"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37" name="Freeform 36"/>
          <p:cNvSpPr/>
          <p:nvPr/>
        </p:nvSpPr>
        <p:spPr>
          <a:xfrm>
            <a:off x="7704391" y="3089843"/>
            <a:ext cx="19318" cy="300315"/>
          </a:xfrm>
          <a:custGeom>
            <a:avLst/>
            <a:gdLst/>
            <a:ahLst/>
            <a:cxnLst/>
            <a:rect l="0" t="0" r="0" b="0"/>
            <a:pathLst>
              <a:path w="21464" h="429896">
                <a:moveTo>
                  <a:pt x="0" y="0"/>
                </a:moveTo>
                <a:lnTo>
                  <a:pt x="21463" y="0"/>
                </a:lnTo>
                <a:lnTo>
                  <a:pt x="21463"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38" name="Freeform 37"/>
          <p:cNvSpPr/>
          <p:nvPr/>
        </p:nvSpPr>
        <p:spPr>
          <a:xfrm>
            <a:off x="6991502" y="3089843"/>
            <a:ext cx="19318" cy="300315"/>
          </a:xfrm>
          <a:custGeom>
            <a:avLst/>
            <a:gdLst/>
            <a:ahLst/>
            <a:cxnLst/>
            <a:rect l="0" t="0" r="0" b="0"/>
            <a:pathLst>
              <a:path w="21464" h="429896">
                <a:moveTo>
                  <a:pt x="0" y="0"/>
                </a:moveTo>
                <a:lnTo>
                  <a:pt x="21463" y="0"/>
                </a:lnTo>
                <a:lnTo>
                  <a:pt x="21463"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39" name="Freeform 38"/>
          <p:cNvSpPr/>
          <p:nvPr/>
        </p:nvSpPr>
        <p:spPr>
          <a:xfrm>
            <a:off x="6278499" y="3089843"/>
            <a:ext cx="19318" cy="300315"/>
          </a:xfrm>
          <a:custGeom>
            <a:avLst/>
            <a:gdLst/>
            <a:ahLst/>
            <a:cxnLst/>
            <a:rect l="0" t="0" r="0" b="0"/>
            <a:pathLst>
              <a:path w="21464" h="429896">
                <a:moveTo>
                  <a:pt x="0" y="0"/>
                </a:moveTo>
                <a:lnTo>
                  <a:pt x="21463" y="0"/>
                </a:lnTo>
                <a:lnTo>
                  <a:pt x="21463"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40" name="TextBox 39"/>
          <p:cNvSpPr txBox="1"/>
          <p:nvPr/>
        </p:nvSpPr>
        <p:spPr>
          <a:xfrm>
            <a:off x="1268730" y="3398230"/>
            <a:ext cx="685800" cy="320181"/>
          </a:xfrm>
          <a:prstGeom prst="rect">
            <a:avLst/>
          </a:prstGeom>
          <a:noFill/>
        </p:spPr>
        <p:txBody>
          <a:bodyPr vert="horz" lIns="73243" tIns="36622" rIns="73243" bIns="36622" rtlCol="0">
            <a:spAutoFit/>
          </a:bodyPr>
          <a:lstStyle/>
          <a:p>
            <a:r>
              <a:rPr lang="en-US" sz="1600">
                <a:solidFill>
                  <a:srgbClr val="0000FF"/>
                </a:solidFill>
                <a:latin typeface="Arial - 26"/>
              </a:rPr>
              <a:t>-1</a:t>
            </a:r>
          </a:p>
        </p:txBody>
      </p:sp>
      <p:sp>
        <p:nvSpPr>
          <p:cNvPr id="41" name="TextBox 40"/>
          <p:cNvSpPr txBox="1"/>
          <p:nvPr/>
        </p:nvSpPr>
        <p:spPr>
          <a:xfrm>
            <a:off x="937260" y="3398230"/>
            <a:ext cx="685800" cy="320181"/>
          </a:xfrm>
          <a:prstGeom prst="rect">
            <a:avLst/>
          </a:prstGeom>
          <a:noFill/>
        </p:spPr>
        <p:txBody>
          <a:bodyPr vert="horz" lIns="73243" tIns="36622" rIns="73243" bIns="36622" rtlCol="0">
            <a:spAutoFit/>
          </a:bodyPr>
          <a:lstStyle/>
          <a:p>
            <a:r>
              <a:rPr lang="en-US" sz="1600">
                <a:solidFill>
                  <a:srgbClr val="0000FF"/>
                </a:solidFill>
                <a:latin typeface="Arial - 26"/>
              </a:rPr>
              <a:t>-2</a:t>
            </a:r>
          </a:p>
        </p:txBody>
      </p:sp>
      <p:sp>
        <p:nvSpPr>
          <p:cNvPr id="42" name="TextBox 41"/>
          <p:cNvSpPr txBox="1"/>
          <p:nvPr/>
        </p:nvSpPr>
        <p:spPr>
          <a:xfrm>
            <a:off x="560070" y="3398231"/>
            <a:ext cx="731520" cy="335569"/>
          </a:xfrm>
          <a:prstGeom prst="rect">
            <a:avLst/>
          </a:prstGeom>
          <a:noFill/>
        </p:spPr>
        <p:txBody>
          <a:bodyPr vert="horz" lIns="73243" tIns="36622" rIns="73243" bIns="36622" rtlCol="0">
            <a:spAutoFit/>
          </a:bodyPr>
          <a:lstStyle/>
          <a:p>
            <a:r>
              <a:rPr lang="en-US" sz="1700">
                <a:solidFill>
                  <a:srgbClr val="0000FF"/>
                </a:solidFill>
                <a:latin typeface="Arial - 28"/>
              </a:rPr>
              <a:t>-3</a:t>
            </a:r>
          </a:p>
        </p:txBody>
      </p:sp>
      <p:sp>
        <p:nvSpPr>
          <p:cNvPr id="43" name="Oval 42"/>
          <p:cNvSpPr/>
          <p:nvPr/>
        </p:nvSpPr>
        <p:spPr>
          <a:xfrm>
            <a:off x="4777740" y="2819400"/>
            <a:ext cx="148590" cy="115335"/>
          </a:xfrm>
          <a:prstGeom prst="ellipse">
            <a:avLst/>
          </a:prstGeom>
          <a:solidFill>
            <a:srgbClr val="009300"/>
          </a:solidFill>
          <a:ln w="38100" cap="flat" cmpd="sng" algn="ctr">
            <a:solidFill>
              <a:srgbClr val="0093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cxnSp>
        <p:nvCxnSpPr>
          <p:cNvPr id="44" name="Straight Connector 43"/>
          <p:cNvCxnSpPr/>
          <p:nvPr/>
        </p:nvCxnSpPr>
        <p:spPr>
          <a:xfrm>
            <a:off x="1972130" y="3185304"/>
            <a:ext cx="727959" cy="0"/>
          </a:xfrm>
          <a:prstGeom prst="line">
            <a:avLst/>
          </a:prstGeom>
          <a:ln w="127000" cap="flat" cmpd="sng" algn="ctr">
            <a:solidFill>
              <a:srgbClr val="FF0000">
                <a:alpha val="60000"/>
              </a:srgbClr>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531620" y="124208"/>
            <a:ext cx="6972300" cy="627957"/>
          </a:xfrm>
          <a:prstGeom prst="rect">
            <a:avLst/>
          </a:prstGeom>
          <a:noFill/>
        </p:spPr>
        <p:txBody>
          <a:bodyPr vert="horz" lIns="73243" tIns="36622" rIns="73243" bIns="36622" rtlCol="0">
            <a:spAutoFit/>
          </a:bodyPr>
          <a:lstStyle/>
          <a:p>
            <a:pPr algn="ctr"/>
            <a:r>
              <a:rPr lang="en-US" sz="3600" b="1">
                <a:solidFill>
                  <a:srgbClr val="0000FF"/>
                </a:solidFill>
                <a:latin typeface="Arial" pitchFamily="34" charset="0"/>
                <a:cs typeface="Arial" pitchFamily="34" charset="0"/>
              </a:rPr>
              <a:t>Let's do 2</a:t>
            </a:r>
            <a:r>
              <a:rPr lang="en-US" sz="3600" b="1" baseline="70000">
                <a:solidFill>
                  <a:srgbClr val="0000FF"/>
                </a:solidFill>
                <a:latin typeface="Arial" pitchFamily="34" charset="0"/>
                <a:cs typeface="Arial" pitchFamily="34" charset="0"/>
              </a:rPr>
              <a:t>3</a:t>
            </a:r>
            <a:r>
              <a:rPr lang="en-US" sz="3600" b="1">
                <a:solidFill>
                  <a:srgbClr val="0000FF"/>
                </a:solidFill>
                <a:latin typeface="Arial" pitchFamily="34" charset="0"/>
                <a:cs typeface="Arial" pitchFamily="34" charset="0"/>
              </a:rPr>
              <a:t> on the number line. </a:t>
            </a:r>
          </a:p>
        </p:txBody>
      </p:sp>
      <p:sp>
        <p:nvSpPr>
          <p:cNvPr id="46" name="TextBox 45"/>
          <p:cNvSpPr txBox="1"/>
          <p:nvPr/>
        </p:nvSpPr>
        <p:spPr>
          <a:xfrm>
            <a:off x="5692140" y="3389359"/>
            <a:ext cx="754380" cy="304792"/>
          </a:xfrm>
          <a:prstGeom prst="rect">
            <a:avLst/>
          </a:prstGeom>
          <a:noFill/>
        </p:spPr>
        <p:txBody>
          <a:bodyPr vert="horz" lIns="73243" tIns="36622" rIns="73243" bIns="36622" rtlCol="0">
            <a:spAutoFit/>
          </a:bodyPr>
          <a:lstStyle/>
          <a:p>
            <a:r>
              <a:rPr lang="en-US" sz="1500">
                <a:solidFill>
                  <a:srgbClr val="0000FF"/>
                </a:solidFill>
                <a:latin typeface="Arial - 26"/>
              </a:rPr>
              <a:t>11</a:t>
            </a:r>
          </a:p>
        </p:txBody>
      </p:sp>
      <p:sp>
        <p:nvSpPr>
          <p:cNvPr id="47" name="TextBox 46"/>
          <p:cNvSpPr txBox="1"/>
          <p:nvPr/>
        </p:nvSpPr>
        <p:spPr>
          <a:xfrm>
            <a:off x="6400800" y="3398231"/>
            <a:ext cx="754380" cy="304792"/>
          </a:xfrm>
          <a:prstGeom prst="rect">
            <a:avLst/>
          </a:prstGeom>
          <a:noFill/>
        </p:spPr>
        <p:txBody>
          <a:bodyPr vert="horz" lIns="73243" tIns="36622" rIns="73243" bIns="36622" rtlCol="0">
            <a:spAutoFit/>
          </a:bodyPr>
          <a:lstStyle/>
          <a:p>
            <a:r>
              <a:rPr lang="en-US" sz="1500">
                <a:solidFill>
                  <a:srgbClr val="0000FF"/>
                </a:solidFill>
                <a:latin typeface="Arial - 26"/>
              </a:rPr>
              <a:t>13</a:t>
            </a:r>
          </a:p>
        </p:txBody>
      </p:sp>
      <p:sp>
        <p:nvSpPr>
          <p:cNvPr id="48" name="TextBox 47"/>
          <p:cNvSpPr txBox="1"/>
          <p:nvPr/>
        </p:nvSpPr>
        <p:spPr>
          <a:xfrm>
            <a:off x="6057900" y="3389359"/>
            <a:ext cx="754380" cy="304792"/>
          </a:xfrm>
          <a:prstGeom prst="rect">
            <a:avLst/>
          </a:prstGeom>
          <a:noFill/>
        </p:spPr>
        <p:txBody>
          <a:bodyPr vert="horz" lIns="73243" tIns="36622" rIns="73243" bIns="36622" rtlCol="0">
            <a:spAutoFit/>
          </a:bodyPr>
          <a:lstStyle/>
          <a:p>
            <a:r>
              <a:rPr lang="en-US" sz="1500">
                <a:solidFill>
                  <a:srgbClr val="0000FF"/>
                </a:solidFill>
                <a:latin typeface="Arial - 26"/>
              </a:rPr>
              <a:t>12</a:t>
            </a:r>
          </a:p>
        </p:txBody>
      </p:sp>
      <p:sp>
        <p:nvSpPr>
          <p:cNvPr id="49" name="TextBox 48"/>
          <p:cNvSpPr txBox="1"/>
          <p:nvPr/>
        </p:nvSpPr>
        <p:spPr>
          <a:xfrm>
            <a:off x="6789420" y="3389359"/>
            <a:ext cx="754380" cy="304792"/>
          </a:xfrm>
          <a:prstGeom prst="rect">
            <a:avLst/>
          </a:prstGeom>
          <a:noFill/>
        </p:spPr>
        <p:txBody>
          <a:bodyPr vert="horz" lIns="73243" tIns="36622" rIns="73243" bIns="36622" rtlCol="0">
            <a:spAutoFit/>
          </a:bodyPr>
          <a:lstStyle/>
          <a:p>
            <a:r>
              <a:rPr lang="en-US" sz="1500">
                <a:solidFill>
                  <a:srgbClr val="0000FF"/>
                </a:solidFill>
                <a:latin typeface="Arial - 26"/>
              </a:rPr>
              <a:t>14</a:t>
            </a:r>
          </a:p>
        </p:txBody>
      </p:sp>
      <p:sp>
        <p:nvSpPr>
          <p:cNvPr id="50" name="TextBox 49"/>
          <p:cNvSpPr txBox="1"/>
          <p:nvPr/>
        </p:nvSpPr>
        <p:spPr>
          <a:xfrm>
            <a:off x="7520940" y="3389359"/>
            <a:ext cx="754380" cy="304792"/>
          </a:xfrm>
          <a:prstGeom prst="rect">
            <a:avLst/>
          </a:prstGeom>
          <a:noFill/>
        </p:spPr>
        <p:txBody>
          <a:bodyPr vert="horz" lIns="73243" tIns="36622" rIns="73243" bIns="36622" rtlCol="0">
            <a:spAutoFit/>
          </a:bodyPr>
          <a:lstStyle/>
          <a:p>
            <a:r>
              <a:rPr lang="en-US" sz="1500">
                <a:solidFill>
                  <a:srgbClr val="0000FF"/>
                </a:solidFill>
                <a:latin typeface="Arial - 26"/>
              </a:rPr>
              <a:t>16</a:t>
            </a:r>
          </a:p>
        </p:txBody>
      </p:sp>
      <p:sp>
        <p:nvSpPr>
          <p:cNvPr id="51" name="TextBox 50"/>
          <p:cNvSpPr txBox="1"/>
          <p:nvPr/>
        </p:nvSpPr>
        <p:spPr>
          <a:xfrm>
            <a:off x="7898130" y="3380487"/>
            <a:ext cx="754380" cy="304792"/>
          </a:xfrm>
          <a:prstGeom prst="rect">
            <a:avLst/>
          </a:prstGeom>
          <a:noFill/>
        </p:spPr>
        <p:txBody>
          <a:bodyPr vert="horz" lIns="73243" tIns="36622" rIns="73243" bIns="36622" rtlCol="0">
            <a:spAutoFit/>
          </a:bodyPr>
          <a:lstStyle/>
          <a:p>
            <a:r>
              <a:rPr lang="en-US" sz="1500">
                <a:solidFill>
                  <a:srgbClr val="0000FF"/>
                </a:solidFill>
                <a:latin typeface="Arial - 26"/>
              </a:rPr>
              <a:t>17</a:t>
            </a:r>
          </a:p>
        </p:txBody>
      </p:sp>
      <p:sp>
        <p:nvSpPr>
          <p:cNvPr id="52" name="TextBox 51"/>
          <p:cNvSpPr txBox="1"/>
          <p:nvPr/>
        </p:nvSpPr>
        <p:spPr>
          <a:xfrm>
            <a:off x="7166610" y="3380487"/>
            <a:ext cx="754380" cy="304792"/>
          </a:xfrm>
          <a:prstGeom prst="rect">
            <a:avLst/>
          </a:prstGeom>
          <a:noFill/>
        </p:spPr>
        <p:txBody>
          <a:bodyPr vert="horz" lIns="73243" tIns="36622" rIns="73243" bIns="36622" rtlCol="0">
            <a:spAutoFit/>
          </a:bodyPr>
          <a:lstStyle/>
          <a:p>
            <a:r>
              <a:rPr lang="en-US" sz="1500">
                <a:solidFill>
                  <a:srgbClr val="0000FF"/>
                </a:solidFill>
                <a:latin typeface="Arial - 26"/>
              </a:rPr>
              <a:t>15</a:t>
            </a:r>
          </a:p>
        </p:txBody>
      </p:sp>
      <p:sp>
        <p:nvSpPr>
          <p:cNvPr id="53" name="Oval 52"/>
          <p:cNvSpPr/>
          <p:nvPr/>
        </p:nvSpPr>
        <p:spPr>
          <a:xfrm>
            <a:off x="1811655" y="3118765"/>
            <a:ext cx="148590" cy="115335"/>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54" name="TextBox 53"/>
          <p:cNvSpPr txBox="1"/>
          <p:nvPr/>
        </p:nvSpPr>
        <p:spPr>
          <a:xfrm>
            <a:off x="845820" y="1179501"/>
            <a:ext cx="8526780" cy="1335843"/>
          </a:xfrm>
          <a:prstGeom prst="rect">
            <a:avLst/>
          </a:prstGeom>
          <a:noFill/>
        </p:spPr>
        <p:txBody>
          <a:bodyPr vert="horz" lIns="73243" tIns="36622" rIns="73243" bIns="36622" rtlCol="0">
            <a:spAutoFit/>
          </a:bodyPr>
          <a:lstStyle/>
          <a:p>
            <a:pPr>
              <a:spcAft>
                <a:spcPts val="600"/>
              </a:spcAft>
            </a:pPr>
            <a:r>
              <a:rPr lang="en-US" sz="2400" b="1" dirty="0">
                <a:solidFill>
                  <a:srgbClr val="0000FF"/>
                </a:solidFill>
                <a:latin typeface="Arial - 28"/>
              </a:rPr>
              <a:t>2</a:t>
            </a:r>
            <a:r>
              <a:rPr lang="en-US" sz="2400" b="1" baseline="70000" dirty="0">
                <a:solidFill>
                  <a:srgbClr val="0000FF"/>
                </a:solidFill>
                <a:latin typeface="Arial - 28"/>
              </a:rPr>
              <a:t>3</a:t>
            </a:r>
            <a:r>
              <a:rPr lang="en-US" sz="2400" b="1" dirty="0">
                <a:solidFill>
                  <a:srgbClr val="0000FF"/>
                </a:solidFill>
                <a:latin typeface="Arial - 28"/>
              </a:rPr>
              <a:t> = </a:t>
            </a:r>
            <a:r>
              <a:rPr lang="en-US" sz="2400" b="1" dirty="0">
                <a:solidFill>
                  <a:srgbClr val="FF0000"/>
                </a:solidFill>
                <a:latin typeface="Arial - 28"/>
              </a:rPr>
              <a:t>2 x 2 </a:t>
            </a:r>
            <a:r>
              <a:rPr lang="en-US" sz="2400" b="1" dirty="0">
                <a:solidFill>
                  <a:srgbClr val="009300"/>
                </a:solidFill>
                <a:latin typeface="Arial - 28"/>
              </a:rPr>
              <a:t>x 2</a:t>
            </a:r>
            <a:r>
              <a:rPr lang="en-US" sz="2400" b="1" dirty="0">
                <a:solidFill>
                  <a:srgbClr val="FF0000"/>
                </a:solidFill>
                <a:latin typeface="Arial - 28"/>
              </a:rPr>
              <a:t> </a:t>
            </a:r>
          </a:p>
          <a:p>
            <a:pPr>
              <a:spcAft>
                <a:spcPts val="600"/>
              </a:spcAft>
            </a:pPr>
            <a:r>
              <a:rPr lang="en-US" sz="2400" b="1" dirty="0">
                <a:solidFill>
                  <a:srgbClr val="0000FF"/>
                </a:solidFill>
                <a:latin typeface="Arial - 28"/>
              </a:rPr>
              <a:t>2</a:t>
            </a:r>
            <a:r>
              <a:rPr lang="en-US" sz="2400" b="1" baseline="70000" dirty="0">
                <a:solidFill>
                  <a:srgbClr val="0000FF"/>
                </a:solidFill>
                <a:latin typeface="Arial - 28"/>
              </a:rPr>
              <a:t>3</a:t>
            </a:r>
            <a:r>
              <a:rPr lang="en-US" sz="2400" b="1" dirty="0">
                <a:solidFill>
                  <a:srgbClr val="0000FF"/>
                </a:solidFill>
                <a:latin typeface="Arial - 28"/>
              </a:rPr>
              <a:t> = </a:t>
            </a:r>
            <a:r>
              <a:rPr lang="en-US" sz="2400" b="1" dirty="0">
                <a:solidFill>
                  <a:srgbClr val="FF0000"/>
                </a:solidFill>
                <a:latin typeface="Arial - 28"/>
              </a:rPr>
              <a:t>(2 x 2) </a:t>
            </a:r>
            <a:r>
              <a:rPr lang="en-US" sz="2400" b="1" dirty="0">
                <a:solidFill>
                  <a:srgbClr val="009300"/>
                </a:solidFill>
                <a:latin typeface="Arial - 28"/>
              </a:rPr>
              <a:t>x 2    </a:t>
            </a:r>
            <a:r>
              <a:rPr lang="en-US" sz="2400" b="1" dirty="0">
                <a:solidFill>
                  <a:srgbClr val="FF0000"/>
                </a:solidFill>
                <a:latin typeface="Arial - 28"/>
              </a:rPr>
              <a:t>First, travel a distance of 2, twice: </a:t>
            </a:r>
            <a:r>
              <a:rPr lang="en-US" sz="2400" b="1" dirty="0">
                <a:solidFill>
                  <a:srgbClr val="009300"/>
                </a:solidFill>
                <a:latin typeface="Arial - 28"/>
              </a:rPr>
              <a:t>4</a:t>
            </a:r>
          </a:p>
          <a:p>
            <a:r>
              <a:rPr lang="en-US" sz="2400" b="1" dirty="0">
                <a:solidFill>
                  <a:srgbClr val="0000FF"/>
                </a:solidFill>
                <a:latin typeface="Arial - 28"/>
              </a:rPr>
              <a:t>2</a:t>
            </a:r>
            <a:r>
              <a:rPr lang="en-US" sz="2400" b="1" baseline="70000" dirty="0">
                <a:solidFill>
                  <a:srgbClr val="0000FF"/>
                </a:solidFill>
                <a:latin typeface="Arial - 28"/>
              </a:rPr>
              <a:t>3</a:t>
            </a:r>
            <a:r>
              <a:rPr lang="en-US" sz="2400" b="1" dirty="0">
                <a:solidFill>
                  <a:srgbClr val="0000FF"/>
                </a:solidFill>
                <a:latin typeface="Arial - 28"/>
              </a:rPr>
              <a:t> = </a:t>
            </a:r>
            <a:r>
              <a:rPr lang="en-US" sz="2400" b="1" dirty="0">
                <a:solidFill>
                  <a:srgbClr val="FF0000"/>
                </a:solidFill>
                <a:latin typeface="Arial - 28"/>
              </a:rPr>
              <a:t>4 </a:t>
            </a:r>
            <a:r>
              <a:rPr lang="en-US" sz="2400" b="1" dirty="0">
                <a:solidFill>
                  <a:srgbClr val="009300"/>
                </a:solidFill>
                <a:latin typeface="Arial - 28"/>
              </a:rPr>
              <a:t>x 2 = 8	  Then, travel a distance of 4, twice: 8</a:t>
            </a:r>
            <a:r>
              <a:rPr lang="en-US" sz="1700" b="1" dirty="0">
                <a:solidFill>
                  <a:srgbClr val="009300"/>
                </a:solidFill>
                <a:latin typeface="Arial - 28"/>
              </a:rPr>
              <a:t>	</a:t>
            </a:r>
          </a:p>
        </p:txBody>
      </p:sp>
      <p:cxnSp>
        <p:nvCxnSpPr>
          <p:cNvPr id="55" name="Straight Connector 54"/>
          <p:cNvCxnSpPr/>
          <p:nvPr/>
        </p:nvCxnSpPr>
        <p:spPr>
          <a:xfrm>
            <a:off x="2691019" y="3180868"/>
            <a:ext cx="661781" cy="0"/>
          </a:xfrm>
          <a:prstGeom prst="line">
            <a:avLst/>
          </a:prstGeom>
          <a:ln w="127000" cap="flat" cmpd="sng" algn="ctr">
            <a:solidFill>
              <a:srgbClr val="FF0000">
                <a:alpha val="60000"/>
              </a:srgbClr>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859280" y="2895600"/>
            <a:ext cx="1605007" cy="0"/>
          </a:xfrm>
          <a:prstGeom prst="line">
            <a:avLst/>
          </a:prstGeom>
          <a:ln w="127000" cap="flat" cmpd="sng" algn="ctr">
            <a:solidFill>
              <a:srgbClr val="009300">
                <a:alpha val="60000"/>
              </a:srgbClr>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493008" y="2895600"/>
            <a:ext cx="1280160" cy="0"/>
          </a:xfrm>
          <a:prstGeom prst="line">
            <a:avLst/>
          </a:prstGeom>
          <a:ln w="127000" cap="flat" cmpd="sng" algn="ctr">
            <a:solidFill>
              <a:srgbClr val="009300">
                <a:alpha val="60000"/>
              </a:srgbClr>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93608514"/>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16849" y="595569"/>
            <a:ext cx="7767031"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92</a:t>
            </a:r>
            <a:endParaRPr lang="en-US" sz="2800" b="1">
              <a:solidFill>
                <a:srgbClr val="000000"/>
              </a:solidFill>
              <a:latin typeface="Arial" pitchFamily="34" charset="0"/>
              <a:cs typeface="Arial" pitchFamily="34" charset="0"/>
            </a:endParaRPr>
          </a:p>
        </p:txBody>
      </p:sp>
      <p:sp>
        <p:nvSpPr>
          <p:cNvPr id="3" name="TextBox 2"/>
          <p:cNvSpPr txBox="1"/>
          <p:nvPr/>
        </p:nvSpPr>
        <p:spPr>
          <a:xfrm>
            <a:off x="1148369" y="595569"/>
            <a:ext cx="7767031" cy="1366621"/>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Use the distributive property to rewrite the expression without parentheses</a:t>
            </a:r>
          </a:p>
          <a:p>
            <a:r>
              <a:rPr lang="en-US" sz="2800" b="1">
                <a:solidFill>
                  <a:srgbClr val="000000"/>
                </a:solidFill>
                <a:latin typeface="Arial" pitchFamily="34" charset="0"/>
                <a:cs typeface="Arial" pitchFamily="34" charset="0"/>
              </a:rPr>
              <a:t>                         (x + 6)3 </a:t>
            </a:r>
          </a:p>
        </p:txBody>
      </p:sp>
      <p:sp>
        <p:nvSpPr>
          <p:cNvPr id="4" name="TextBox 3"/>
          <p:cNvSpPr txBox="1"/>
          <p:nvPr/>
        </p:nvSpPr>
        <p:spPr>
          <a:xfrm>
            <a:off x="1657350" y="2236875"/>
            <a:ext cx="20231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2388870" y="2236875"/>
            <a:ext cx="20231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3x + 6</a:t>
            </a:r>
            <a:endParaRPr lang="en-US" sz="2800" b="1">
              <a:solidFill>
                <a:srgbClr val="000000"/>
              </a:solidFill>
              <a:latin typeface="Arial" pitchFamily="34" charset="0"/>
              <a:cs typeface="Arial" pitchFamily="34" charset="0"/>
            </a:endParaRPr>
          </a:p>
        </p:txBody>
      </p:sp>
      <p:sp>
        <p:nvSpPr>
          <p:cNvPr id="6" name="TextBox 5"/>
          <p:cNvSpPr txBox="1"/>
          <p:nvPr/>
        </p:nvSpPr>
        <p:spPr>
          <a:xfrm>
            <a:off x="1657350" y="2618368"/>
            <a:ext cx="218313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2388870" y="2618368"/>
            <a:ext cx="218313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3x + 18</a:t>
            </a:r>
            <a:endParaRPr lang="en-US" sz="2800" b="1">
              <a:solidFill>
                <a:srgbClr val="000000"/>
              </a:solidFill>
              <a:latin typeface="Arial" pitchFamily="34" charset="0"/>
              <a:cs typeface="Arial" pitchFamily="34" charset="0"/>
            </a:endParaRPr>
          </a:p>
        </p:txBody>
      </p:sp>
      <p:sp>
        <p:nvSpPr>
          <p:cNvPr id="8" name="TextBox 7"/>
          <p:cNvSpPr txBox="1"/>
          <p:nvPr/>
        </p:nvSpPr>
        <p:spPr>
          <a:xfrm>
            <a:off x="1657350" y="2999861"/>
            <a:ext cx="204597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2388870" y="2999861"/>
            <a:ext cx="204597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x + 18</a:t>
            </a:r>
            <a:endParaRPr lang="en-US" sz="2800" b="1">
              <a:solidFill>
                <a:srgbClr val="000000"/>
              </a:solidFill>
              <a:latin typeface="Arial" pitchFamily="34" charset="0"/>
              <a:cs typeface="Arial" pitchFamily="34" charset="0"/>
            </a:endParaRPr>
          </a:p>
        </p:txBody>
      </p:sp>
      <p:sp>
        <p:nvSpPr>
          <p:cNvPr id="10" name="TextBox 9"/>
          <p:cNvSpPr txBox="1"/>
          <p:nvPr/>
        </p:nvSpPr>
        <p:spPr>
          <a:xfrm>
            <a:off x="1657350" y="3381354"/>
            <a:ext cx="170307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2388870" y="3381354"/>
            <a:ext cx="170307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21x</a:t>
            </a:r>
            <a:endParaRPr lang="en-US" sz="2800" b="1">
              <a:solidFill>
                <a:srgbClr val="000000"/>
              </a:solidFill>
              <a:latin typeface="Arial" pitchFamily="34" charset="0"/>
              <a:cs typeface="Arial" pitchFamily="34" charset="0"/>
            </a:endParaRPr>
          </a:p>
        </p:txBody>
      </p:sp>
      <p:pic>
        <p:nvPicPr>
          <p:cNvPr id="19" name="Picture 18"/>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14300" y="79847"/>
            <a:ext cx="3108960" cy="44360"/>
          </a:xfrm>
          <a:prstGeom prst="rect">
            <a:avLst/>
          </a:prstGeom>
          <a:solidFill>
            <a:scrgbClr r="0" g="0" b="0">
              <a:alpha val="0"/>
            </a:scrgbClr>
          </a:solidFill>
        </p:spPr>
      </p:pic>
      <p:sp>
        <p:nvSpPr>
          <p:cNvPr id="20" name="Oval 19"/>
          <p:cNvSpPr/>
          <p:nvPr/>
        </p:nvSpPr>
        <p:spPr>
          <a:xfrm>
            <a:off x="1219200" y="2304096"/>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1" name="Oval 20"/>
          <p:cNvSpPr/>
          <p:nvPr/>
        </p:nvSpPr>
        <p:spPr>
          <a:xfrm>
            <a:off x="1219200" y="26974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2" name="Oval 21"/>
          <p:cNvSpPr/>
          <p:nvPr/>
        </p:nvSpPr>
        <p:spPr>
          <a:xfrm>
            <a:off x="1219200" y="30784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19200" y="34594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403470533"/>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47329" y="593992"/>
            <a:ext cx="7812751"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93</a:t>
            </a:r>
            <a:endParaRPr lang="en-US" sz="2800" b="1">
              <a:solidFill>
                <a:srgbClr val="000000"/>
              </a:solidFill>
              <a:latin typeface="Arial" pitchFamily="34" charset="0"/>
              <a:cs typeface="Arial" pitchFamily="34" charset="0"/>
            </a:endParaRPr>
          </a:p>
        </p:txBody>
      </p:sp>
      <p:sp>
        <p:nvSpPr>
          <p:cNvPr id="3" name="TextBox 2"/>
          <p:cNvSpPr txBox="1"/>
          <p:nvPr/>
        </p:nvSpPr>
        <p:spPr>
          <a:xfrm>
            <a:off x="1178849" y="593992"/>
            <a:ext cx="7812751" cy="1366621"/>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Use the distributive property to rewrite the expression without parentheses</a:t>
            </a:r>
          </a:p>
          <a:p>
            <a:r>
              <a:rPr lang="en-US" sz="2800" b="1">
                <a:solidFill>
                  <a:srgbClr val="000000"/>
                </a:solidFill>
                <a:latin typeface="Arial" pitchFamily="34" charset="0"/>
                <a:cs typeface="Arial" pitchFamily="34" charset="0"/>
              </a:rPr>
              <a:t>                            3(x - 4) </a:t>
            </a:r>
          </a:p>
        </p:txBody>
      </p:sp>
      <p:sp>
        <p:nvSpPr>
          <p:cNvPr id="4" name="TextBox 3"/>
          <p:cNvSpPr txBox="1"/>
          <p:nvPr/>
        </p:nvSpPr>
        <p:spPr>
          <a:xfrm>
            <a:off x="1649730" y="2084475"/>
            <a:ext cx="195453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2381250" y="2084475"/>
            <a:ext cx="195453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3x - 4</a:t>
            </a:r>
            <a:endParaRPr lang="en-US" sz="2800" b="1">
              <a:solidFill>
                <a:srgbClr val="000000"/>
              </a:solidFill>
              <a:latin typeface="Arial" pitchFamily="34" charset="0"/>
              <a:cs typeface="Arial" pitchFamily="34" charset="0"/>
            </a:endParaRPr>
          </a:p>
        </p:txBody>
      </p:sp>
      <p:sp>
        <p:nvSpPr>
          <p:cNvPr id="6" name="TextBox 5"/>
          <p:cNvSpPr txBox="1"/>
          <p:nvPr/>
        </p:nvSpPr>
        <p:spPr>
          <a:xfrm>
            <a:off x="1649730" y="2465968"/>
            <a:ext cx="195453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2381250" y="2465968"/>
            <a:ext cx="195453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x - 12</a:t>
            </a:r>
            <a:endParaRPr lang="en-US" sz="2800" b="1">
              <a:solidFill>
                <a:srgbClr val="000000"/>
              </a:solidFill>
              <a:latin typeface="Arial" pitchFamily="34" charset="0"/>
              <a:cs typeface="Arial" pitchFamily="34" charset="0"/>
            </a:endParaRPr>
          </a:p>
        </p:txBody>
      </p:sp>
      <p:sp>
        <p:nvSpPr>
          <p:cNvPr id="8" name="TextBox 7"/>
          <p:cNvSpPr txBox="1"/>
          <p:nvPr/>
        </p:nvSpPr>
        <p:spPr>
          <a:xfrm>
            <a:off x="1649730" y="2847461"/>
            <a:ext cx="211455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2381250" y="2847461"/>
            <a:ext cx="211455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3x - 12</a:t>
            </a:r>
            <a:endParaRPr lang="en-US" sz="2800" b="1">
              <a:solidFill>
                <a:srgbClr val="000000"/>
              </a:solidFill>
              <a:latin typeface="Arial" pitchFamily="34" charset="0"/>
              <a:cs typeface="Arial" pitchFamily="34" charset="0"/>
            </a:endParaRPr>
          </a:p>
        </p:txBody>
      </p:sp>
      <p:sp>
        <p:nvSpPr>
          <p:cNvPr id="10" name="TextBox 9"/>
          <p:cNvSpPr txBox="1"/>
          <p:nvPr/>
        </p:nvSpPr>
        <p:spPr>
          <a:xfrm>
            <a:off x="1649730" y="3228954"/>
            <a:ext cx="154305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2381250" y="3228954"/>
            <a:ext cx="154305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9x</a:t>
            </a:r>
            <a:endParaRPr lang="en-US" sz="2800" b="1">
              <a:solidFill>
                <a:srgbClr val="000000"/>
              </a:solidFill>
              <a:latin typeface="Arial" pitchFamily="34" charset="0"/>
              <a:cs typeface="Arial" pitchFamily="34" charset="0"/>
            </a:endParaRPr>
          </a:p>
        </p:txBody>
      </p:sp>
      <p:pic>
        <p:nvPicPr>
          <p:cNvPr id="19" name="Picture 18"/>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62103"/>
            <a:ext cx="3108960" cy="44360"/>
          </a:xfrm>
          <a:prstGeom prst="rect">
            <a:avLst/>
          </a:prstGeom>
          <a:solidFill>
            <a:scrgbClr r="0" g="0" b="0">
              <a:alpha val="0"/>
            </a:scrgbClr>
          </a:solidFill>
        </p:spPr>
      </p:pic>
      <p:sp>
        <p:nvSpPr>
          <p:cNvPr id="20" name="Oval 19"/>
          <p:cNvSpPr/>
          <p:nvPr/>
        </p:nvSpPr>
        <p:spPr>
          <a:xfrm>
            <a:off x="1219200" y="219932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1" name="Oval 20"/>
          <p:cNvSpPr/>
          <p:nvPr/>
        </p:nvSpPr>
        <p:spPr>
          <a:xfrm>
            <a:off x="1219200" y="259270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2" name="Oval 21"/>
          <p:cNvSpPr/>
          <p:nvPr/>
        </p:nvSpPr>
        <p:spPr>
          <a:xfrm>
            <a:off x="1219200" y="297370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19200" y="335470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1786886803"/>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88620" y="609600"/>
            <a:ext cx="7652731"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94</a:t>
            </a:r>
            <a:endParaRPr lang="en-US" sz="2800" b="1">
              <a:solidFill>
                <a:srgbClr val="000000"/>
              </a:solidFill>
              <a:latin typeface="Arial" pitchFamily="34" charset="0"/>
              <a:cs typeface="Arial" pitchFamily="34" charset="0"/>
            </a:endParaRPr>
          </a:p>
        </p:txBody>
      </p:sp>
      <p:sp>
        <p:nvSpPr>
          <p:cNvPr id="3" name="TextBox 2"/>
          <p:cNvSpPr txBox="1"/>
          <p:nvPr/>
        </p:nvSpPr>
        <p:spPr>
          <a:xfrm>
            <a:off x="1120140" y="609600"/>
            <a:ext cx="7652731" cy="1366621"/>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Use the distributive property to rewrite the expression without parentheses</a:t>
            </a:r>
          </a:p>
          <a:p>
            <a:r>
              <a:rPr lang="en-US" sz="2800" b="1">
                <a:solidFill>
                  <a:srgbClr val="000000"/>
                </a:solidFill>
                <a:latin typeface="Arial" pitchFamily="34" charset="0"/>
                <a:cs typeface="Arial" pitchFamily="34" charset="0"/>
              </a:rPr>
              <a:t>                            2(w - 6) </a:t>
            </a:r>
          </a:p>
        </p:txBody>
      </p:sp>
      <p:sp>
        <p:nvSpPr>
          <p:cNvPr id="4" name="TextBox 3"/>
          <p:cNvSpPr txBox="1"/>
          <p:nvPr/>
        </p:nvSpPr>
        <p:spPr>
          <a:xfrm>
            <a:off x="1657350" y="2286394"/>
            <a:ext cx="20231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2388870" y="2286394"/>
            <a:ext cx="20231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2w - 6</a:t>
            </a:r>
            <a:endParaRPr lang="en-US" sz="2800" b="1">
              <a:solidFill>
                <a:srgbClr val="000000"/>
              </a:solidFill>
              <a:latin typeface="Arial" pitchFamily="34" charset="0"/>
              <a:cs typeface="Arial" pitchFamily="34" charset="0"/>
            </a:endParaRPr>
          </a:p>
        </p:txBody>
      </p:sp>
      <p:sp>
        <p:nvSpPr>
          <p:cNvPr id="6" name="TextBox 5"/>
          <p:cNvSpPr txBox="1"/>
          <p:nvPr/>
        </p:nvSpPr>
        <p:spPr>
          <a:xfrm>
            <a:off x="1657350" y="2667887"/>
            <a:ext cx="20231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2388870" y="2667887"/>
            <a:ext cx="20231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w - 12</a:t>
            </a:r>
            <a:endParaRPr lang="en-US" sz="2800" b="1">
              <a:solidFill>
                <a:srgbClr val="000000"/>
              </a:solidFill>
              <a:latin typeface="Arial" pitchFamily="34" charset="0"/>
              <a:cs typeface="Arial" pitchFamily="34" charset="0"/>
            </a:endParaRPr>
          </a:p>
        </p:txBody>
      </p:sp>
      <p:sp>
        <p:nvSpPr>
          <p:cNvPr id="8" name="TextBox 7"/>
          <p:cNvSpPr txBox="1"/>
          <p:nvPr/>
        </p:nvSpPr>
        <p:spPr>
          <a:xfrm>
            <a:off x="1657350" y="3049380"/>
            <a:ext cx="218313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2388870" y="3049380"/>
            <a:ext cx="218313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2w - 12</a:t>
            </a:r>
            <a:endParaRPr lang="en-US" sz="2800" b="1">
              <a:solidFill>
                <a:srgbClr val="000000"/>
              </a:solidFill>
              <a:latin typeface="Arial" pitchFamily="34" charset="0"/>
              <a:cs typeface="Arial" pitchFamily="34" charset="0"/>
            </a:endParaRPr>
          </a:p>
        </p:txBody>
      </p:sp>
      <p:sp>
        <p:nvSpPr>
          <p:cNvPr id="10" name="TextBox 9"/>
          <p:cNvSpPr txBox="1"/>
          <p:nvPr/>
        </p:nvSpPr>
        <p:spPr>
          <a:xfrm>
            <a:off x="1657350" y="3430872"/>
            <a:ext cx="177165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2388870" y="3430872"/>
            <a:ext cx="177165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10w</a:t>
            </a:r>
            <a:endParaRPr lang="en-US" sz="2800" b="1">
              <a:solidFill>
                <a:srgbClr val="000000"/>
              </a:solidFill>
              <a:latin typeface="Arial" pitchFamily="34" charset="0"/>
              <a:cs typeface="Arial" pitchFamily="34" charset="0"/>
            </a:endParaRPr>
          </a:p>
        </p:txBody>
      </p:sp>
      <p:pic>
        <p:nvPicPr>
          <p:cNvPr id="19" name="Picture 18"/>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70975"/>
            <a:ext cx="3108960" cy="44360"/>
          </a:xfrm>
          <a:prstGeom prst="rect">
            <a:avLst/>
          </a:prstGeom>
          <a:solidFill>
            <a:scrgbClr r="0" g="0" b="0">
              <a:alpha val="0"/>
            </a:scrgbClr>
          </a:solidFill>
        </p:spPr>
      </p:pic>
      <p:sp>
        <p:nvSpPr>
          <p:cNvPr id="20" name="Oval 19"/>
          <p:cNvSpPr/>
          <p:nvPr/>
        </p:nvSpPr>
        <p:spPr>
          <a:xfrm>
            <a:off x="1219200" y="2380296"/>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1" name="Oval 20"/>
          <p:cNvSpPr/>
          <p:nvPr/>
        </p:nvSpPr>
        <p:spPr>
          <a:xfrm>
            <a:off x="1219200" y="27736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2" name="Oval 21"/>
          <p:cNvSpPr/>
          <p:nvPr/>
        </p:nvSpPr>
        <p:spPr>
          <a:xfrm>
            <a:off x="1219200" y="31546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19200" y="35356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4266363868"/>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88620" y="598724"/>
            <a:ext cx="7629871"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95</a:t>
            </a:r>
            <a:endParaRPr lang="en-US" sz="2800" b="1">
              <a:solidFill>
                <a:srgbClr val="000000"/>
              </a:solidFill>
              <a:latin typeface="Arial" pitchFamily="34" charset="0"/>
              <a:cs typeface="Arial" pitchFamily="34" charset="0"/>
            </a:endParaRPr>
          </a:p>
        </p:txBody>
      </p:sp>
      <p:sp>
        <p:nvSpPr>
          <p:cNvPr id="3" name="TextBox 2"/>
          <p:cNvSpPr txBox="1"/>
          <p:nvPr/>
        </p:nvSpPr>
        <p:spPr>
          <a:xfrm>
            <a:off x="1120140" y="598724"/>
            <a:ext cx="7629871" cy="1366621"/>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Use the distributive property to rewrite the expression without parentheses</a:t>
            </a:r>
          </a:p>
          <a:p>
            <a:r>
              <a:rPr lang="en-US" sz="2800" b="1" smtClean="0">
                <a:solidFill>
                  <a:srgbClr val="000000"/>
                </a:solidFill>
                <a:latin typeface="Arial" pitchFamily="34" charset="0"/>
                <a:cs typeface="Arial" pitchFamily="34" charset="0"/>
              </a:rPr>
              <a:t>                            (x - 9)4 </a:t>
            </a:r>
            <a:endParaRPr lang="en-US" sz="2800" b="1">
              <a:solidFill>
                <a:srgbClr val="000000"/>
              </a:solidFill>
              <a:latin typeface="Arial" pitchFamily="34" charset="0"/>
              <a:cs typeface="Arial" pitchFamily="34" charset="0"/>
            </a:endParaRPr>
          </a:p>
        </p:txBody>
      </p:sp>
      <p:sp>
        <p:nvSpPr>
          <p:cNvPr id="4" name="TextBox 3"/>
          <p:cNvSpPr txBox="1"/>
          <p:nvPr/>
        </p:nvSpPr>
        <p:spPr>
          <a:xfrm>
            <a:off x="1634490" y="2541676"/>
            <a:ext cx="220599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2366010" y="2541676"/>
            <a:ext cx="220599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-4x - 36</a:t>
            </a:r>
            <a:endParaRPr lang="en-US" sz="2800" b="1">
              <a:solidFill>
                <a:srgbClr val="000000"/>
              </a:solidFill>
              <a:latin typeface="Arial" pitchFamily="34" charset="0"/>
              <a:cs typeface="Arial" pitchFamily="34" charset="0"/>
            </a:endParaRPr>
          </a:p>
        </p:txBody>
      </p:sp>
      <p:sp>
        <p:nvSpPr>
          <p:cNvPr id="6" name="TextBox 5"/>
          <p:cNvSpPr txBox="1"/>
          <p:nvPr/>
        </p:nvSpPr>
        <p:spPr>
          <a:xfrm>
            <a:off x="1634490" y="2923169"/>
            <a:ext cx="195453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2366010" y="2923169"/>
            <a:ext cx="195453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x - 36</a:t>
            </a:r>
            <a:endParaRPr lang="en-US" sz="2800" b="1">
              <a:solidFill>
                <a:srgbClr val="000000"/>
              </a:solidFill>
              <a:latin typeface="Arial" pitchFamily="34" charset="0"/>
              <a:cs typeface="Arial" pitchFamily="34" charset="0"/>
            </a:endParaRPr>
          </a:p>
        </p:txBody>
      </p:sp>
      <p:sp>
        <p:nvSpPr>
          <p:cNvPr id="8" name="TextBox 7"/>
          <p:cNvSpPr txBox="1"/>
          <p:nvPr/>
        </p:nvSpPr>
        <p:spPr>
          <a:xfrm>
            <a:off x="1634490" y="3304661"/>
            <a:ext cx="211455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2366010" y="3304661"/>
            <a:ext cx="211455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4x - 36</a:t>
            </a:r>
            <a:endParaRPr lang="en-US" sz="2800" b="1">
              <a:solidFill>
                <a:srgbClr val="000000"/>
              </a:solidFill>
              <a:latin typeface="Arial" pitchFamily="34" charset="0"/>
              <a:cs typeface="Arial" pitchFamily="34" charset="0"/>
            </a:endParaRPr>
          </a:p>
        </p:txBody>
      </p:sp>
      <p:sp>
        <p:nvSpPr>
          <p:cNvPr id="10" name="TextBox 9"/>
          <p:cNvSpPr txBox="1"/>
          <p:nvPr/>
        </p:nvSpPr>
        <p:spPr>
          <a:xfrm>
            <a:off x="1634490" y="3686154"/>
            <a:ext cx="170307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2366010" y="3686154"/>
            <a:ext cx="170307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32x</a:t>
            </a:r>
            <a:endParaRPr lang="en-US" sz="2800" b="1">
              <a:solidFill>
                <a:srgbClr val="000000"/>
              </a:solidFill>
              <a:latin typeface="Arial" pitchFamily="34" charset="0"/>
              <a:cs typeface="Arial" pitchFamily="34" charset="0"/>
            </a:endParaRPr>
          </a:p>
        </p:txBody>
      </p:sp>
      <p:pic>
        <p:nvPicPr>
          <p:cNvPr id="19" name="Picture 18"/>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5730" y="97591"/>
            <a:ext cx="3108960" cy="44360"/>
          </a:xfrm>
          <a:prstGeom prst="rect">
            <a:avLst/>
          </a:prstGeom>
          <a:solidFill>
            <a:scrgbClr r="0" g="0" b="0">
              <a:alpha val="0"/>
            </a:scrgbClr>
          </a:solidFill>
        </p:spPr>
      </p:pic>
      <p:sp>
        <p:nvSpPr>
          <p:cNvPr id="20" name="Oval 19"/>
          <p:cNvSpPr/>
          <p:nvPr/>
        </p:nvSpPr>
        <p:spPr>
          <a:xfrm>
            <a:off x="1219200" y="265176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1" name="Oval 20"/>
          <p:cNvSpPr/>
          <p:nvPr/>
        </p:nvSpPr>
        <p:spPr>
          <a:xfrm>
            <a:off x="1219200" y="304514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2" name="Oval 21"/>
          <p:cNvSpPr/>
          <p:nvPr/>
        </p:nvSpPr>
        <p:spPr>
          <a:xfrm>
            <a:off x="1219200" y="342614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19200" y="380714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378627468"/>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23900" y="329663"/>
            <a:ext cx="7962900" cy="5613937"/>
          </a:xfrm>
          <a:prstGeom prst="rect">
            <a:avLst/>
          </a:prstGeom>
          <a:noFill/>
        </p:spPr>
        <p:txBody>
          <a:bodyPr vert="horz" wrap="square" lIns="73243" tIns="36622" rIns="73243" bIns="36622" rtlCol="0">
            <a:spAutoFit/>
          </a:bodyPr>
          <a:lstStyle/>
          <a:p>
            <a:r>
              <a:rPr lang="en-US" sz="2400" b="1" dirty="0">
                <a:solidFill>
                  <a:srgbClr val="0000FF"/>
                </a:solidFill>
                <a:latin typeface="Arial" pitchFamily="34" charset="0"/>
                <a:cs typeface="Arial" pitchFamily="34" charset="0"/>
              </a:rPr>
              <a:t>There are times when it is easier to use the Distributive Property in reverse (called Factoring).  You can use the Distributive Property to write rewrite a sum of two terms as a product.</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To rewrite 12x + 30 using distribution: </a:t>
            </a:r>
          </a:p>
          <a:p>
            <a:pPr marL="457200" indent="-457200">
              <a:buAutoNum type="arabicPeriod"/>
            </a:pPr>
            <a:r>
              <a:rPr lang="en-US" sz="2400" b="1" dirty="0" smtClean="0">
                <a:solidFill>
                  <a:srgbClr val="0000FF"/>
                </a:solidFill>
                <a:latin typeface="Arial" pitchFamily="34" charset="0"/>
                <a:cs typeface="Arial" pitchFamily="34" charset="0"/>
              </a:rPr>
              <a:t>Find </a:t>
            </a:r>
            <a:r>
              <a:rPr lang="en-US" sz="2400" b="1" dirty="0">
                <a:solidFill>
                  <a:srgbClr val="0000FF"/>
                </a:solidFill>
                <a:latin typeface="Arial" pitchFamily="34" charset="0"/>
                <a:cs typeface="Arial" pitchFamily="34" charset="0"/>
              </a:rPr>
              <a:t>the greatest common factor between 12x </a:t>
            </a:r>
            <a:r>
              <a:rPr lang="en-US" sz="2400" b="1" dirty="0" smtClean="0">
                <a:solidFill>
                  <a:srgbClr val="0000FF"/>
                </a:solidFill>
                <a:latin typeface="Arial" pitchFamily="34" charset="0"/>
                <a:cs typeface="Arial" pitchFamily="34" charset="0"/>
              </a:rPr>
              <a:t>and</a:t>
            </a:r>
          </a:p>
          <a:p>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a:t>
            </a:r>
            <a:r>
              <a:rPr lang="en-US" sz="2400" b="1" dirty="0">
                <a:solidFill>
                  <a:srgbClr val="0000FF"/>
                </a:solidFill>
                <a:latin typeface="Arial" pitchFamily="34" charset="0"/>
                <a:cs typeface="Arial" pitchFamily="34" charset="0"/>
              </a:rPr>
              <a:t>30, which is 6.</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2. Divide each term by 6 to find the expression </a:t>
            </a:r>
            <a:r>
              <a:rPr lang="en-US" sz="2400" b="1" dirty="0" smtClean="0">
                <a:solidFill>
                  <a:srgbClr val="0000FF"/>
                </a:solidFill>
                <a:latin typeface="Arial" pitchFamily="34" charset="0"/>
                <a:cs typeface="Arial" pitchFamily="34" charset="0"/>
              </a:rPr>
              <a:t>that</a:t>
            </a:r>
          </a:p>
          <a:p>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a:t>
            </a:r>
            <a:r>
              <a:rPr lang="en-US" sz="2400" b="1" dirty="0">
                <a:solidFill>
                  <a:srgbClr val="0000FF"/>
                </a:solidFill>
                <a:latin typeface="Arial" pitchFamily="34" charset="0"/>
                <a:cs typeface="Arial" pitchFamily="34" charset="0"/>
              </a:rPr>
              <a:t>will be placed inside the parentheses. </a:t>
            </a:r>
          </a:p>
          <a:p>
            <a:endParaRPr lang="en-US" sz="2400" b="1" dirty="0">
              <a:solidFill>
                <a:srgbClr val="0000FF"/>
              </a:solidFill>
              <a:latin typeface="Arial" pitchFamily="34" charset="0"/>
              <a:cs typeface="Arial" pitchFamily="34" charset="0"/>
            </a:endParaRPr>
          </a:p>
          <a:p>
            <a:pPr algn="ctr"/>
            <a:r>
              <a:rPr lang="en-US" sz="2400" b="1" dirty="0">
                <a:solidFill>
                  <a:srgbClr val="0000FF"/>
                </a:solidFill>
                <a:latin typeface="Arial" pitchFamily="34" charset="0"/>
                <a:cs typeface="Arial" pitchFamily="34" charset="0"/>
              </a:rPr>
              <a:t>12x + 30</a:t>
            </a:r>
          </a:p>
          <a:p>
            <a:pPr algn="ctr"/>
            <a:r>
              <a:rPr lang="en-US" sz="2400" b="1" dirty="0">
                <a:solidFill>
                  <a:srgbClr val="0000FF"/>
                </a:solidFill>
                <a:latin typeface="Arial" pitchFamily="34" charset="0"/>
                <a:cs typeface="Arial" pitchFamily="34" charset="0"/>
              </a:rPr>
              <a:t>6(2x) + 6(5)</a:t>
            </a:r>
          </a:p>
          <a:p>
            <a:pPr algn="ctr"/>
            <a:r>
              <a:rPr lang="en-US" sz="2400" b="1" dirty="0">
                <a:solidFill>
                  <a:srgbClr val="0000FF"/>
                </a:solidFill>
                <a:latin typeface="Arial" pitchFamily="34" charset="0"/>
                <a:cs typeface="Arial" pitchFamily="34" charset="0"/>
              </a:rPr>
              <a:t>6(2x + 5)</a:t>
            </a:r>
          </a:p>
        </p:txBody>
      </p:sp>
    </p:spTree>
    <p:extLst>
      <p:ext uri="{BB962C8B-B14F-4D97-AF65-F5344CB8AC3E}">
        <p14:creationId xmlns:p14="http://schemas.microsoft.com/office/powerpoint/2010/main" xmlns="" val="3884491361"/>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94310" y="365381"/>
            <a:ext cx="9006840" cy="1920619"/>
          </a:xfrm>
          <a:prstGeom prst="rect">
            <a:avLst/>
          </a:prstGeom>
          <a:noFill/>
        </p:spPr>
        <p:txBody>
          <a:bodyPr vert="horz" lIns="73243" tIns="36622" rIns="73243" bIns="36622" rtlCol="0">
            <a:spAutoFit/>
          </a:bodyPr>
          <a:lstStyle/>
          <a:p>
            <a:r>
              <a:rPr lang="en-US" sz="2400" b="1" dirty="0" smtClean="0">
                <a:solidFill>
                  <a:srgbClr val="0000FF"/>
                </a:solidFill>
                <a:latin typeface="Arial" pitchFamily="34" charset="0"/>
                <a:cs typeface="Arial" pitchFamily="34" charset="0"/>
              </a:rPr>
              <a:t>Rewrite each expression with parentheses:</a:t>
            </a:r>
          </a:p>
          <a:p>
            <a:pPr algn="ctr"/>
            <a:endParaRPr lang="en-US" sz="2400" b="1" dirty="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15x – 20       8y + 12          14r - 42x       24x</a:t>
            </a:r>
            <a:r>
              <a:rPr lang="en-US" sz="2400" b="1" baseline="70000" dirty="0" smtClean="0">
                <a:solidFill>
                  <a:srgbClr val="0000FF"/>
                </a:solidFill>
                <a:latin typeface="Arial" pitchFamily="34" charset="0"/>
                <a:cs typeface="Arial" pitchFamily="34" charset="0"/>
              </a:rPr>
              <a:t>2</a:t>
            </a:r>
            <a:r>
              <a:rPr lang="en-US" sz="2400" b="1" dirty="0" smtClean="0">
                <a:solidFill>
                  <a:srgbClr val="0000FF"/>
                </a:solidFill>
                <a:latin typeface="Arial" pitchFamily="34" charset="0"/>
                <a:cs typeface="Arial" pitchFamily="34" charset="0"/>
              </a:rPr>
              <a:t> - 18y</a:t>
            </a:r>
          </a:p>
          <a:p>
            <a:endParaRPr lang="en-US" sz="2400" b="1" dirty="0" smtClean="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5(3x - 4)        4(2y + 3)       14(r - 3x)       6(4x</a:t>
            </a:r>
            <a:r>
              <a:rPr lang="en-US" sz="2400" b="1" baseline="70000" dirty="0" smtClean="0">
                <a:solidFill>
                  <a:srgbClr val="0000FF"/>
                </a:solidFill>
                <a:latin typeface="Arial" pitchFamily="34" charset="0"/>
                <a:cs typeface="Arial" pitchFamily="34" charset="0"/>
              </a:rPr>
              <a:t>2</a:t>
            </a:r>
            <a:r>
              <a:rPr lang="en-US" sz="2400" b="1" dirty="0" smtClean="0">
                <a:solidFill>
                  <a:srgbClr val="0000FF"/>
                </a:solidFill>
                <a:latin typeface="Arial" pitchFamily="34" charset="0"/>
                <a:cs typeface="Arial" pitchFamily="34" charset="0"/>
              </a:rPr>
              <a:t> - 3y)</a:t>
            </a:r>
            <a:endParaRPr lang="en-US" sz="2400" b="1" dirty="0">
              <a:solidFill>
                <a:srgbClr val="0000FF"/>
              </a:solidFill>
              <a:latin typeface="Arial" pitchFamily="34" charset="0"/>
              <a:cs typeface="Arial" pitchFamily="34" charset="0"/>
            </a:endParaRPr>
          </a:p>
        </p:txBody>
      </p:sp>
      <p:grpSp>
        <p:nvGrpSpPr>
          <p:cNvPr id="5" name="Group 4"/>
          <p:cNvGrpSpPr/>
          <p:nvPr/>
        </p:nvGrpSpPr>
        <p:grpSpPr>
          <a:xfrm>
            <a:off x="403860" y="1752600"/>
            <a:ext cx="1805940" cy="738664"/>
            <a:chOff x="400050" y="1473200"/>
            <a:chExt cx="2006600" cy="1057383"/>
          </a:xfrm>
        </p:grpSpPr>
        <p:sp>
          <p:nvSpPr>
            <p:cNvPr id="3" name="Freeform 2"/>
            <p:cNvSpPr/>
            <p:nvPr/>
          </p:nvSpPr>
          <p:spPr>
            <a:xfrm>
              <a:off x="463550" y="1473200"/>
              <a:ext cx="1879601" cy="1041401"/>
            </a:xfrm>
            <a:custGeom>
              <a:avLst/>
              <a:gdLst/>
              <a:ahLst/>
              <a:cxnLst/>
              <a:rect l="0" t="0" r="0" b="0"/>
              <a:pathLst>
                <a:path w="1879601" h="1041401">
                  <a:moveTo>
                    <a:pt x="0" y="0"/>
                  </a:moveTo>
                  <a:lnTo>
                    <a:pt x="1879600" y="0"/>
                  </a:lnTo>
                  <a:lnTo>
                    <a:pt x="1879600" y="1041400"/>
                  </a:lnTo>
                  <a:lnTo>
                    <a:pt x="0" y="1041400"/>
                  </a:lnTo>
                  <a:close/>
                </a:path>
              </a:pathLst>
            </a:custGeom>
            <a:solidFill>
              <a:srgbClr val="7D9EC0"/>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00050" y="1473200"/>
              <a:ext cx="2006600" cy="1057383"/>
            </a:xfrm>
            <a:prstGeom prst="rect">
              <a:avLst/>
            </a:prstGeom>
            <a:noFill/>
          </p:spPr>
          <p:txBody>
            <a:bodyPr vert="horz" rtlCol="0">
              <a:spAutoFit/>
            </a:bodyPr>
            <a:lstStyle/>
            <a:p>
              <a:pPr algn="ctr"/>
              <a:endParaRPr lang="en-US" dirty="0" smtClean="0"/>
            </a:p>
            <a:p>
              <a:pPr algn="ctr"/>
              <a:endParaRPr lang="en-US" dirty="0" smtClean="0"/>
            </a:p>
            <a:p>
              <a:pPr algn="ctr"/>
              <a:r>
                <a:rPr lang="en-US" b="1" dirty="0" smtClean="0">
                  <a:solidFill>
                    <a:schemeClr val="bg1"/>
                  </a:solidFill>
                </a:rPr>
                <a:t>Cl</a:t>
              </a:r>
              <a:r>
                <a:rPr lang="en-US" sz="1000" b="1" dirty="0">
                  <a:solidFill>
                    <a:schemeClr val="bg1"/>
                  </a:solidFill>
                  <a:latin typeface="Arial - 16"/>
                </a:rPr>
                <a:t>ick to </a:t>
              </a:r>
              <a:r>
                <a:rPr lang="en-US" sz="1000" b="1" dirty="0">
                  <a:solidFill>
                    <a:srgbClr val="FFFFFF"/>
                  </a:solidFill>
                  <a:latin typeface="Arial - 16"/>
                </a:rPr>
                <a:t>Reveal </a:t>
              </a:r>
            </a:p>
          </p:txBody>
        </p:sp>
      </p:grpSp>
      <p:grpSp>
        <p:nvGrpSpPr>
          <p:cNvPr id="15" name="Group 14"/>
          <p:cNvGrpSpPr/>
          <p:nvPr/>
        </p:nvGrpSpPr>
        <p:grpSpPr>
          <a:xfrm>
            <a:off x="2385060" y="1752600"/>
            <a:ext cx="1805940" cy="738664"/>
            <a:chOff x="400050" y="1473200"/>
            <a:chExt cx="2006600" cy="1057383"/>
          </a:xfrm>
        </p:grpSpPr>
        <p:sp>
          <p:nvSpPr>
            <p:cNvPr id="16" name="Freeform 15"/>
            <p:cNvSpPr/>
            <p:nvPr/>
          </p:nvSpPr>
          <p:spPr>
            <a:xfrm>
              <a:off x="463550" y="1473200"/>
              <a:ext cx="1879601" cy="1041401"/>
            </a:xfrm>
            <a:custGeom>
              <a:avLst/>
              <a:gdLst/>
              <a:ahLst/>
              <a:cxnLst/>
              <a:rect l="0" t="0" r="0" b="0"/>
              <a:pathLst>
                <a:path w="1879601" h="1041401">
                  <a:moveTo>
                    <a:pt x="0" y="0"/>
                  </a:moveTo>
                  <a:lnTo>
                    <a:pt x="1879600" y="0"/>
                  </a:lnTo>
                  <a:lnTo>
                    <a:pt x="1879600" y="1041400"/>
                  </a:lnTo>
                  <a:lnTo>
                    <a:pt x="0" y="1041400"/>
                  </a:lnTo>
                  <a:close/>
                </a:path>
              </a:pathLst>
            </a:custGeom>
            <a:solidFill>
              <a:srgbClr val="7D9EC0"/>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00050" y="1473200"/>
              <a:ext cx="2006600" cy="1057383"/>
            </a:xfrm>
            <a:prstGeom prst="rect">
              <a:avLst/>
            </a:prstGeom>
            <a:noFill/>
          </p:spPr>
          <p:txBody>
            <a:bodyPr vert="horz" rtlCol="0">
              <a:spAutoFit/>
            </a:bodyPr>
            <a:lstStyle/>
            <a:p>
              <a:pPr algn="ctr"/>
              <a:endParaRPr lang="en-US" dirty="0" smtClean="0"/>
            </a:p>
            <a:p>
              <a:pPr algn="ctr"/>
              <a:endParaRPr lang="en-US" dirty="0" smtClean="0"/>
            </a:p>
            <a:p>
              <a:pPr algn="ctr"/>
              <a:r>
                <a:rPr lang="en-US" b="1" dirty="0" smtClean="0">
                  <a:solidFill>
                    <a:schemeClr val="bg1"/>
                  </a:solidFill>
                </a:rPr>
                <a:t>Cl</a:t>
              </a:r>
              <a:r>
                <a:rPr lang="en-US" sz="1000" b="1" dirty="0">
                  <a:solidFill>
                    <a:schemeClr val="bg1"/>
                  </a:solidFill>
                  <a:latin typeface="Arial - 16"/>
                </a:rPr>
                <a:t>ick to </a:t>
              </a:r>
              <a:r>
                <a:rPr lang="en-US" sz="1000" b="1" dirty="0">
                  <a:solidFill>
                    <a:srgbClr val="FFFFFF"/>
                  </a:solidFill>
                  <a:latin typeface="Arial - 16"/>
                </a:rPr>
                <a:t>Reveal </a:t>
              </a:r>
            </a:p>
          </p:txBody>
        </p:sp>
      </p:grpSp>
      <p:grpSp>
        <p:nvGrpSpPr>
          <p:cNvPr id="18" name="Group 17"/>
          <p:cNvGrpSpPr/>
          <p:nvPr/>
        </p:nvGrpSpPr>
        <p:grpSpPr>
          <a:xfrm>
            <a:off x="4366260" y="1752600"/>
            <a:ext cx="1805940" cy="738664"/>
            <a:chOff x="400050" y="1473200"/>
            <a:chExt cx="2006600" cy="1057383"/>
          </a:xfrm>
        </p:grpSpPr>
        <p:sp>
          <p:nvSpPr>
            <p:cNvPr id="19" name="Freeform 18"/>
            <p:cNvSpPr/>
            <p:nvPr/>
          </p:nvSpPr>
          <p:spPr>
            <a:xfrm>
              <a:off x="463550" y="1473200"/>
              <a:ext cx="1879601" cy="1041401"/>
            </a:xfrm>
            <a:custGeom>
              <a:avLst/>
              <a:gdLst/>
              <a:ahLst/>
              <a:cxnLst/>
              <a:rect l="0" t="0" r="0" b="0"/>
              <a:pathLst>
                <a:path w="1879601" h="1041401">
                  <a:moveTo>
                    <a:pt x="0" y="0"/>
                  </a:moveTo>
                  <a:lnTo>
                    <a:pt x="1879600" y="0"/>
                  </a:lnTo>
                  <a:lnTo>
                    <a:pt x="1879600" y="1041400"/>
                  </a:lnTo>
                  <a:lnTo>
                    <a:pt x="0" y="1041400"/>
                  </a:lnTo>
                  <a:close/>
                </a:path>
              </a:pathLst>
            </a:custGeom>
            <a:solidFill>
              <a:srgbClr val="7D9EC0"/>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00050" y="1473200"/>
              <a:ext cx="2006600" cy="1057383"/>
            </a:xfrm>
            <a:prstGeom prst="rect">
              <a:avLst/>
            </a:prstGeom>
            <a:noFill/>
          </p:spPr>
          <p:txBody>
            <a:bodyPr vert="horz" rtlCol="0">
              <a:spAutoFit/>
            </a:bodyPr>
            <a:lstStyle/>
            <a:p>
              <a:pPr algn="ctr"/>
              <a:endParaRPr lang="en-US" dirty="0" smtClean="0"/>
            </a:p>
            <a:p>
              <a:pPr algn="ctr"/>
              <a:endParaRPr lang="en-US" dirty="0" smtClean="0"/>
            </a:p>
            <a:p>
              <a:pPr algn="ctr"/>
              <a:r>
                <a:rPr lang="en-US" b="1" dirty="0" smtClean="0">
                  <a:solidFill>
                    <a:schemeClr val="bg1"/>
                  </a:solidFill>
                </a:rPr>
                <a:t>Cl</a:t>
              </a:r>
              <a:r>
                <a:rPr lang="en-US" sz="1000" b="1" dirty="0">
                  <a:solidFill>
                    <a:schemeClr val="bg1"/>
                  </a:solidFill>
                  <a:latin typeface="Arial - 16"/>
                </a:rPr>
                <a:t>ick to </a:t>
              </a:r>
              <a:r>
                <a:rPr lang="en-US" sz="1000" b="1" dirty="0">
                  <a:solidFill>
                    <a:srgbClr val="FFFFFF"/>
                  </a:solidFill>
                  <a:latin typeface="Arial - 16"/>
                </a:rPr>
                <a:t>Reveal </a:t>
              </a:r>
            </a:p>
          </p:txBody>
        </p:sp>
      </p:grpSp>
      <p:grpSp>
        <p:nvGrpSpPr>
          <p:cNvPr id="21" name="Group 20"/>
          <p:cNvGrpSpPr/>
          <p:nvPr/>
        </p:nvGrpSpPr>
        <p:grpSpPr>
          <a:xfrm>
            <a:off x="6324600" y="1775936"/>
            <a:ext cx="1805940" cy="738664"/>
            <a:chOff x="400050" y="1473200"/>
            <a:chExt cx="2006600" cy="1057383"/>
          </a:xfrm>
        </p:grpSpPr>
        <p:sp>
          <p:nvSpPr>
            <p:cNvPr id="22" name="Freeform 21"/>
            <p:cNvSpPr/>
            <p:nvPr/>
          </p:nvSpPr>
          <p:spPr>
            <a:xfrm>
              <a:off x="463550" y="1473200"/>
              <a:ext cx="1879601" cy="1041401"/>
            </a:xfrm>
            <a:custGeom>
              <a:avLst/>
              <a:gdLst/>
              <a:ahLst/>
              <a:cxnLst/>
              <a:rect l="0" t="0" r="0" b="0"/>
              <a:pathLst>
                <a:path w="1879601" h="1041401">
                  <a:moveTo>
                    <a:pt x="0" y="0"/>
                  </a:moveTo>
                  <a:lnTo>
                    <a:pt x="1879600" y="0"/>
                  </a:lnTo>
                  <a:lnTo>
                    <a:pt x="1879600" y="1041400"/>
                  </a:lnTo>
                  <a:lnTo>
                    <a:pt x="0" y="1041400"/>
                  </a:lnTo>
                  <a:close/>
                </a:path>
              </a:pathLst>
            </a:custGeom>
            <a:solidFill>
              <a:srgbClr val="7D9EC0"/>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00050" y="1473200"/>
              <a:ext cx="2006600" cy="1057383"/>
            </a:xfrm>
            <a:prstGeom prst="rect">
              <a:avLst/>
            </a:prstGeom>
            <a:noFill/>
          </p:spPr>
          <p:txBody>
            <a:bodyPr vert="horz" rtlCol="0">
              <a:spAutoFit/>
            </a:bodyPr>
            <a:lstStyle/>
            <a:p>
              <a:pPr algn="ctr"/>
              <a:endParaRPr lang="en-US" dirty="0" smtClean="0"/>
            </a:p>
            <a:p>
              <a:pPr algn="ctr"/>
              <a:endParaRPr lang="en-US" dirty="0" smtClean="0"/>
            </a:p>
            <a:p>
              <a:pPr algn="ctr"/>
              <a:r>
                <a:rPr lang="en-US" b="1" dirty="0" smtClean="0">
                  <a:solidFill>
                    <a:schemeClr val="bg1"/>
                  </a:solidFill>
                </a:rPr>
                <a:t>Cl</a:t>
              </a:r>
              <a:r>
                <a:rPr lang="en-US" sz="1000" b="1" dirty="0">
                  <a:solidFill>
                    <a:schemeClr val="bg1"/>
                  </a:solidFill>
                  <a:latin typeface="Arial - 16"/>
                </a:rPr>
                <a:t>ick to </a:t>
              </a:r>
              <a:r>
                <a:rPr lang="en-US" sz="1000" b="1" dirty="0">
                  <a:solidFill>
                    <a:srgbClr val="FFFFFF"/>
                  </a:solidFill>
                  <a:latin typeface="Arial - 16"/>
                </a:rPr>
                <a:t>Reveal </a:t>
              </a:r>
            </a:p>
          </p:txBody>
        </p:sp>
      </p:grpSp>
    </p:spTree>
    <p:extLst>
      <p:ext uri="{BB962C8B-B14F-4D97-AF65-F5344CB8AC3E}">
        <p14:creationId xmlns:p14="http://schemas.microsoft.com/office/powerpoint/2010/main" xmlns="" val="27992005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88620" y="598724"/>
            <a:ext cx="7675591"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96</a:t>
            </a:r>
            <a:endParaRPr lang="en-US" sz="2800" b="1">
              <a:solidFill>
                <a:srgbClr val="000000"/>
              </a:solidFill>
              <a:latin typeface="Arial" pitchFamily="34" charset="0"/>
              <a:cs typeface="Arial" pitchFamily="34" charset="0"/>
            </a:endParaRPr>
          </a:p>
        </p:txBody>
      </p:sp>
      <p:sp>
        <p:nvSpPr>
          <p:cNvPr id="3" name="TextBox 2"/>
          <p:cNvSpPr txBox="1"/>
          <p:nvPr/>
        </p:nvSpPr>
        <p:spPr>
          <a:xfrm>
            <a:off x="1120140" y="598724"/>
            <a:ext cx="7675591" cy="1797508"/>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Use the distributive property to rewrite the expression with parentheses</a:t>
            </a:r>
          </a:p>
          <a:p>
            <a:r>
              <a:rPr lang="en-US" sz="2800" b="1" smtClean="0">
                <a:solidFill>
                  <a:srgbClr val="000000"/>
                </a:solidFill>
                <a:latin typeface="Arial" pitchFamily="34" charset="0"/>
                <a:cs typeface="Arial" pitchFamily="34" charset="0"/>
              </a:rPr>
              <a:t>                            </a:t>
            </a:r>
          </a:p>
          <a:p>
            <a:pPr algn="ctr"/>
            <a:r>
              <a:rPr lang="en-US" sz="2800" b="1" smtClean="0">
                <a:solidFill>
                  <a:srgbClr val="000000"/>
                </a:solidFill>
                <a:latin typeface="Arial" pitchFamily="34" charset="0"/>
                <a:cs typeface="Arial" pitchFamily="34" charset="0"/>
              </a:rPr>
              <a:t>27x - 15 </a:t>
            </a:r>
            <a:endParaRPr lang="en-US" sz="2800" b="1">
              <a:solidFill>
                <a:srgbClr val="000000"/>
              </a:solidFill>
              <a:latin typeface="Arial" pitchFamily="34" charset="0"/>
              <a:cs typeface="Arial" pitchFamily="34" charset="0"/>
            </a:endParaRPr>
          </a:p>
        </p:txBody>
      </p:sp>
      <p:sp>
        <p:nvSpPr>
          <p:cNvPr id="4" name="TextBox 3"/>
          <p:cNvSpPr txBox="1"/>
          <p:nvPr/>
        </p:nvSpPr>
        <p:spPr>
          <a:xfrm>
            <a:off x="1676400" y="2541676"/>
            <a:ext cx="23660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2407920" y="2541676"/>
            <a:ext cx="23660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3(9x + 5)</a:t>
            </a:r>
            <a:endParaRPr lang="en-US" sz="2800" b="1">
              <a:solidFill>
                <a:srgbClr val="000000"/>
              </a:solidFill>
              <a:latin typeface="Arial" pitchFamily="34" charset="0"/>
              <a:cs typeface="Arial" pitchFamily="34" charset="0"/>
            </a:endParaRPr>
          </a:p>
        </p:txBody>
      </p:sp>
      <p:sp>
        <p:nvSpPr>
          <p:cNvPr id="6" name="TextBox 5"/>
          <p:cNvSpPr txBox="1"/>
          <p:nvPr/>
        </p:nvSpPr>
        <p:spPr>
          <a:xfrm>
            <a:off x="1676400" y="2923169"/>
            <a:ext cx="245745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2407920" y="2923169"/>
            <a:ext cx="245745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-3(9x + 5)</a:t>
            </a:r>
            <a:endParaRPr lang="en-US" sz="2800" b="1">
              <a:solidFill>
                <a:srgbClr val="000000"/>
              </a:solidFill>
              <a:latin typeface="Arial" pitchFamily="34" charset="0"/>
              <a:cs typeface="Arial" pitchFamily="34" charset="0"/>
            </a:endParaRPr>
          </a:p>
        </p:txBody>
      </p:sp>
      <p:sp>
        <p:nvSpPr>
          <p:cNvPr id="8" name="TextBox 7"/>
          <p:cNvSpPr txBox="1"/>
          <p:nvPr/>
        </p:nvSpPr>
        <p:spPr>
          <a:xfrm>
            <a:off x="1676400" y="3304661"/>
            <a:ext cx="229743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2407920" y="3304661"/>
            <a:ext cx="229743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3(9x - 5)</a:t>
            </a:r>
            <a:endParaRPr lang="en-US" sz="2800" b="1">
              <a:solidFill>
                <a:srgbClr val="000000"/>
              </a:solidFill>
              <a:latin typeface="Arial" pitchFamily="34" charset="0"/>
              <a:cs typeface="Arial" pitchFamily="34" charset="0"/>
            </a:endParaRPr>
          </a:p>
        </p:txBody>
      </p:sp>
      <p:sp>
        <p:nvSpPr>
          <p:cNvPr id="10" name="TextBox 9"/>
          <p:cNvSpPr txBox="1"/>
          <p:nvPr/>
        </p:nvSpPr>
        <p:spPr>
          <a:xfrm>
            <a:off x="1676400" y="3686154"/>
            <a:ext cx="232029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2407920" y="3686154"/>
            <a:ext cx="232029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5(5x - 3)</a:t>
            </a:r>
            <a:endParaRPr lang="en-US" sz="2800" b="1">
              <a:solidFill>
                <a:srgbClr val="000000"/>
              </a:solidFill>
              <a:latin typeface="Arial" pitchFamily="34" charset="0"/>
              <a:cs typeface="Arial" pitchFamily="34" charset="0"/>
            </a:endParaRPr>
          </a:p>
        </p:txBody>
      </p:sp>
      <p:pic>
        <p:nvPicPr>
          <p:cNvPr id="19" name="Picture 18"/>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70975"/>
            <a:ext cx="3108960" cy="44360"/>
          </a:xfrm>
          <a:prstGeom prst="rect">
            <a:avLst/>
          </a:prstGeom>
          <a:solidFill>
            <a:scrgbClr r="0" g="0" b="0">
              <a:alpha val="0"/>
            </a:scrgbClr>
          </a:solidFill>
        </p:spPr>
      </p:pic>
      <p:sp>
        <p:nvSpPr>
          <p:cNvPr id="23" name="Oval 22"/>
          <p:cNvSpPr/>
          <p:nvPr/>
        </p:nvSpPr>
        <p:spPr>
          <a:xfrm>
            <a:off x="1219200" y="265176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4" name="Oval 23"/>
          <p:cNvSpPr/>
          <p:nvPr/>
        </p:nvSpPr>
        <p:spPr>
          <a:xfrm>
            <a:off x="1219200" y="304514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5" name="Oval 24"/>
          <p:cNvSpPr/>
          <p:nvPr/>
        </p:nvSpPr>
        <p:spPr>
          <a:xfrm>
            <a:off x="1219200" y="342614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6" name="Oval 25"/>
          <p:cNvSpPr/>
          <p:nvPr/>
        </p:nvSpPr>
        <p:spPr>
          <a:xfrm>
            <a:off x="1219200" y="380714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2909078536"/>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88620" y="609600"/>
            <a:ext cx="7721311"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97</a:t>
            </a:r>
            <a:endParaRPr lang="en-US" sz="2800" b="1">
              <a:solidFill>
                <a:srgbClr val="000000"/>
              </a:solidFill>
              <a:latin typeface="Arial" pitchFamily="34" charset="0"/>
              <a:cs typeface="Arial" pitchFamily="34" charset="0"/>
            </a:endParaRPr>
          </a:p>
        </p:txBody>
      </p:sp>
      <p:sp>
        <p:nvSpPr>
          <p:cNvPr id="3" name="TextBox 2"/>
          <p:cNvSpPr txBox="1"/>
          <p:nvPr/>
        </p:nvSpPr>
        <p:spPr>
          <a:xfrm>
            <a:off x="1120140" y="609600"/>
            <a:ext cx="7721311" cy="1797508"/>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Use the distributive property to rewrite the expression with parentheses</a:t>
            </a:r>
          </a:p>
          <a:p>
            <a:r>
              <a:rPr lang="en-US" sz="2800" b="1" smtClean="0">
                <a:solidFill>
                  <a:srgbClr val="000000"/>
                </a:solidFill>
                <a:latin typeface="Arial" pitchFamily="34" charset="0"/>
                <a:cs typeface="Arial" pitchFamily="34" charset="0"/>
              </a:rPr>
              <a:t>                         </a:t>
            </a:r>
          </a:p>
          <a:p>
            <a:pPr algn="ctr"/>
            <a:r>
              <a:rPr lang="en-US" sz="2800" b="1" smtClean="0">
                <a:solidFill>
                  <a:srgbClr val="000000"/>
                </a:solidFill>
                <a:latin typeface="Arial" pitchFamily="34" charset="0"/>
                <a:cs typeface="Arial" pitchFamily="34" charset="0"/>
              </a:rPr>
              <a:t>30y + 18</a:t>
            </a:r>
            <a:endParaRPr lang="en-US" sz="2800" b="1">
              <a:solidFill>
                <a:srgbClr val="000000"/>
              </a:solidFill>
              <a:latin typeface="Arial" pitchFamily="34" charset="0"/>
              <a:cs typeface="Arial" pitchFamily="34" charset="0"/>
            </a:endParaRPr>
          </a:p>
        </p:txBody>
      </p:sp>
      <p:sp>
        <p:nvSpPr>
          <p:cNvPr id="4" name="TextBox 3"/>
          <p:cNvSpPr txBox="1"/>
          <p:nvPr/>
        </p:nvSpPr>
        <p:spPr>
          <a:xfrm>
            <a:off x="1642110" y="2552552"/>
            <a:ext cx="250317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2373630" y="2552552"/>
            <a:ext cx="250317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3(10y + 6)</a:t>
            </a:r>
            <a:endParaRPr lang="en-US" sz="2800" b="1">
              <a:solidFill>
                <a:srgbClr val="000000"/>
              </a:solidFill>
              <a:latin typeface="Arial" pitchFamily="34" charset="0"/>
              <a:cs typeface="Arial" pitchFamily="34" charset="0"/>
            </a:endParaRPr>
          </a:p>
        </p:txBody>
      </p:sp>
      <p:sp>
        <p:nvSpPr>
          <p:cNvPr id="6" name="TextBox 5"/>
          <p:cNvSpPr txBox="1"/>
          <p:nvPr/>
        </p:nvSpPr>
        <p:spPr>
          <a:xfrm>
            <a:off x="1642110" y="2934045"/>
            <a:ext cx="243459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2373630" y="2934045"/>
            <a:ext cx="243459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3(10y - 6)</a:t>
            </a:r>
            <a:endParaRPr lang="en-US" sz="2800" b="1">
              <a:solidFill>
                <a:srgbClr val="000000"/>
              </a:solidFill>
              <a:latin typeface="Arial" pitchFamily="34" charset="0"/>
              <a:cs typeface="Arial" pitchFamily="34" charset="0"/>
            </a:endParaRPr>
          </a:p>
        </p:txBody>
      </p:sp>
      <p:sp>
        <p:nvSpPr>
          <p:cNvPr id="8" name="TextBox 7"/>
          <p:cNvSpPr txBox="1"/>
          <p:nvPr/>
        </p:nvSpPr>
        <p:spPr>
          <a:xfrm>
            <a:off x="1642110" y="3315537"/>
            <a:ext cx="229743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2373630" y="3315537"/>
            <a:ext cx="229743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6(5y - 3)</a:t>
            </a:r>
            <a:endParaRPr lang="en-US" sz="2800" b="1">
              <a:solidFill>
                <a:srgbClr val="000000"/>
              </a:solidFill>
              <a:latin typeface="Arial" pitchFamily="34" charset="0"/>
              <a:cs typeface="Arial" pitchFamily="34" charset="0"/>
            </a:endParaRPr>
          </a:p>
        </p:txBody>
      </p:sp>
      <p:sp>
        <p:nvSpPr>
          <p:cNvPr id="10" name="TextBox 9"/>
          <p:cNvSpPr txBox="1"/>
          <p:nvPr/>
        </p:nvSpPr>
        <p:spPr>
          <a:xfrm>
            <a:off x="1642110" y="3697030"/>
            <a:ext cx="23660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2373630" y="3697030"/>
            <a:ext cx="23660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6(5y + 3)</a:t>
            </a:r>
            <a:endParaRPr lang="en-US" sz="2800" b="1">
              <a:solidFill>
                <a:srgbClr val="000000"/>
              </a:solidFill>
              <a:latin typeface="Arial" pitchFamily="34" charset="0"/>
              <a:cs typeface="Arial" pitchFamily="34" charset="0"/>
            </a:endParaRPr>
          </a:p>
        </p:txBody>
      </p:sp>
      <p:pic>
        <p:nvPicPr>
          <p:cNvPr id="19" name="Picture 18"/>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70975"/>
            <a:ext cx="3108960" cy="44360"/>
          </a:xfrm>
          <a:prstGeom prst="rect">
            <a:avLst/>
          </a:prstGeom>
          <a:solidFill>
            <a:scrgbClr r="0" g="0" b="0">
              <a:alpha val="0"/>
            </a:scrgbClr>
          </a:solidFill>
        </p:spPr>
      </p:pic>
      <p:sp>
        <p:nvSpPr>
          <p:cNvPr id="20" name="Oval 19"/>
          <p:cNvSpPr/>
          <p:nvPr/>
        </p:nvSpPr>
        <p:spPr>
          <a:xfrm>
            <a:off x="1219200" y="265176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1" name="Oval 20"/>
          <p:cNvSpPr/>
          <p:nvPr/>
        </p:nvSpPr>
        <p:spPr>
          <a:xfrm>
            <a:off x="1219200" y="304514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2" name="Oval 21"/>
          <p:cNvSpPr/>
          <p:nvPr/>
        </p:nvSpPr>
        <p:spPr>
          <a:xfrm>
            <a:off x="1219200" y="342614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19200" y="380714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1519692689"/>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88620" y="598724"/>
            <a:ext cx="7721311"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98</a:t>
            </a:r>
            <a:endParaRPr lang="en-US" sz="2800" b="1">
              <a:solidFill>
                <a:srgbClr val="000000"/>
              </a:solidFill>
              <a:latin typeface="Arial" pitchFamily="34" charset="0"/>
              <a:cs typeface="Arial" pitchFamily="34" charset="0"/>
            </a:endParaRPr>
          </a:p>
        </p:txBody>
      </p:sp>
      <p:sp>
        <p:nvSpPr>
          <p:cNvPr id="3" name="TextBox 2"/>
          <p:cNvSpPr txBox="1"/>
          <p:nvPr/>
        </p:nvSpPr>
        <p:spPr>
          <a:xfrm>
            <a:off x="1120140" y="598724"/>
            <a:ext cx="7721311" cy="1797508"/>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Use the distributive property to rewrite the expression with parentheses</a:t>
            </a:r>
          </a:p>
          <a:p>
            <a:endParaRPr lang="en-US" sz="2800" b="1">
              <a:solidFill>
                <a:srgbClr val="000000"/>
              </a:solidFill>
              <a:latin typeface="Arial" pitchFamily="34" charset="0"/>
              <a:cs typeface="Arial" pitchFamily="34" charset="0"/>
            </a:endParaRPr>
          </a:p>
          <a:p>
            <a:r>
              <a:rPr lang="en-US" sz="2800" b="1">
                <a:solidFill>
                  <a:srgbClr val="000000"/>
                </a:solidFill>
                <a:latin typeface="Arial" pitchFamily="34" charset="0"/>
                <a:cs typeface="Arial" pitchFamily="34" charset="0"/>
              </a:rPr>
              <a:t>                           24x - 16y</a:t>
            </a:r>
          </a:p>
        </p:txBody>
      </p:sp>
      <p:sp>
        <p:nvSpPr>
          <p:cNvPr id="4" name="TextBox 3"/>
          <p:cNvSpPr txBox="1"/>
          <p:nvPr/>
        </p:nvSpPr>
        <p:spPr>
          <a:xfrm>
            <a:off x="1626870" y="2541676"/>
            <a:ext cx="243459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2358390" y="2541676"/>
            <a:ext cx="243459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4(6x - 4y)</a:t>
            </a:r>
            <a:endParaRPr lang="en-US" sz="2800" b="1">
              <a:solidFill>
                <a:srgbClr val="000000"/>
              </a:solidFill>
              <a:latin typeface="Arial" pitchFamily="34" charset="0"/>
              <a:cs typeface="Arial" pitchFamily="34" charset="0"/>
            </a:endParaRPr>
          </a:p>
        </p:txBody>
      </p:sp>
      <p:sp>
        <p:nvSpPr>
          <p:cNvPr id="6" name="TextBox 5"/>
          <p:cNvSpPr txBox="1"/>
          <p:nvPr/>
        </p:nvSpPr>
        <p:spPr>
          <a:xfrm>
            <a:off x="1626870" y="2923169"/>
            <a:ext cx="243459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2358390" y="2923169"/>
            <a:ext cx="243459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8(3x - 2y)</a:t>
            </a:r>
            <a:endParaRPr lang="en-US" sz="2800" b="1">
              <a:solidFill>
                <a:srgbClr val="000000"/>
              </a:solidFill>
              <a:latin typeface="Arial" pitchFamily="34" charset="0"/>
              <a:cs typeface="Arial" pitchFamily="34" charset="0"/>
            </a:endParaRPr>
          </a:p>
        </p:txBody>
      </p:sp>
      <p:sp>
        <p:nvSpPr>
          <p:cNvPr id="8" name="TextBox 7"/>
          <p:cNvSpPr txBox="1"/>
          <p:nvPr/>
        </p:nvSpPr>
        <p:spPr>
          <a:xfrm>
            <a:off x="1626870" y="3304661"/>
            <a:ext cx="25946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2358390" y="3304661"/>
            <a:ext cx="25946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2(12x - 8y)</a:t>
            </a:r>
            <a:endParaRPr lang="en-US" sz="2800" b="1">
              <a:solidFill>
                <a:srgbClr val="000000"/>
              </a:solidFill>
              <a:latin typeface="Arial" pitchFamily="34" charset="0"/>
              <a:cs typeface="Arial" pitchFamily="34" charset="0"/>
            </a:endParaRPr>
          </a:p>
        </p:txBody>
      </p:sp>
      <p:sp>
        <p:nvSpPr>
          <p:cNvPr id="10" name="TextBox 9"/>
          <p:cNvSpPr txBox="1"/>
          <p:nvPr/>
        </p:nvSpPr>
        <p:spPr>
          <a:xfrm>
            <a:off x="1626870" y="3686154"/>
            <a:ext cx="252603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2358390" y="3686154"/>
            <a:ext cx="252603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4(6x + 4y)</a:t>
            </a:r>
            <a:endParaRPr lang="en-US" sz="2800" b="1">
              <a:solidFill>
                <a:srgbClr val="000000"/>
              </a:solidFill>
              <a:latin typeface="Arial" pitchFamily="34" charset="0"/>
              <a:cs typeface="Arial" pitchFamily="34" charset="0"/>
            </a:endParaRPr>
          </a:p>
        </p:txBody>
      </p:sp>
      <p:pic>
        <p:nvPicPr>
          <p:cNvPr id="19" name="Picture 18"/>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5730" y="70975"/>
            <a:ext cx="3108960" cy="44360"/>
          </a:xfrm>
          <a:prstGeom prst="rect">
            <a:avLst/>
          </a:prstGeom>
          <a:solidFill>
            <a:scrgbClr r="0" g="0" b="0">
              <a:alpha val="0"/>
            </a:scrgbClr>
          </a:solidFill>
        </p:spPr>
      </p:pic>
      <p:sp>
        <p:nvSpPr>
          <p:cNvPr id="20" name="Oval 19"/>
          <p:cNvSpPr/>
          <p:nvPr/>
        </p:nvSpPr>
        <p:spPr>
          <a:xfrm>
            <a:off x="1219200" y="265176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1" name="Oval 20"/>
          <p:cNvSpPr/>
          <p:nvPr/>
        </p:nvSpPr>
        <p:spPr>
          <a:xfrm>
            <a:off x="1219200" y="304514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2" name="Oval 21"/>
          <p:cNvSpPr/>
          <p:nvPr/>
        </p:nvSpPr>
        <p:spPr>
          <a:xfrm>
            <a:off x="1219200" y="342614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19200" y="380714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537623337"/>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81000" y="598724"/>
            <a:ext cx="7721311"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99</a:t>
            </a:r>
            <a:endParaRPr lang="en-US" sz="2800" b="1">
              <a:solidFill>
                <a:srgbClr val="000000"/>
              </a:solidFill>
              <a:latin typeface="Arial" pitchFamily="34" charset="0"/>
              <a:cs typeface="Arial" pitchFamily="34" charset="0"/>
            </a:endParaRPr>
          </a:p>
        </p:txBody>
      </p:sp>
      <p:sp>
        <p:nvSpPr>
          <p:cNvPr id="3" name="TextBox 2"/>
          <p:cNvSpPr txBox="1"/>
          <p:nvPr/>
        </p:nvSpPr>
        <p:spPr>
          <a:xfrm>
            <a:off x="1112520" y="598724"/>
            <a:ext cx="7721311" cy="1797508"/>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Use the distributive property to rewrite the expression with parentheses</a:t>
            </a:r>
          </a:p>
          <a:p>
            <a:endParaRPr lang="en-US" sz="2800" b="1">
              <a:solidFill>
                <a:srgbClr val="000000"/>
              </a:solidFill>
              <a:latin typeface="Arial" pitchFamily="34" charset="0"/>
              <a:cs typeface="Arial" pitchFamily="34" charset="0"/>
            </a:endParaRPr>
          </a:p>
          <a:p>
            <a:r>
              <a:rPr lang="en-US" sz="2800" b="1">
                <a:solidFill>
                  <a:srgbClr val="000000"/>
                </a:solidFill>
                <a:latin typeface="Arial" pitchFamily="34" charset="0"/>
                <a:cs typeface="Arial" pitchFamily="34" charset="0"/>
              </a:rPr>
              <a:t>                            720 + 280</a:t>
            </a:r>
          </a:p>
        </p:txBody>
      </p:sp>
      <p:sp>
        <p:nvSpPr>
          <p:cNvPr id="4" name="TextBox 3"/>
          <p:cNvSpPr txBox="1"/>
          <p:nvPr/>
        </p:nvSpPr>
        <p:spPr>
          <a:xfrm>
            <a:off x="1703070" y="2541676"/>
            <a:ext cx="264033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2434590" y="2541676"/>
            <a:ext cx="264033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10(72 + 28)</a:t>
            </a:r>
            <a:endParaRPr lang="en-US" sz="2800" b="1">
              <a:solidFill>
                <a:srgbClr val="000000"/>
              </a:solidFill>
              <a:latin typeface="Arial" pitchFamily="34" charset="0"/>
              <a:cs typeface="Arial" pitchFamily="34" charset="0"/>
            </a:endParaRPr>
          </a:p>
        </p:txBody>
      </p:sp>
      <p:sp>
        <p:nvSpPr>
          <p:cNvPr id="6" name="TextBox 5"/>
          <p:cNvSpPr txBox="1"/>
          <p:nvPr/>
        </p:nvSpPr>
        <p:spPr>
          <a:xfrm>
            <a:off x="1703070" y="2923169"/>
            <a:ext cx="28232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2434590" y="2923169"/>
            <a:ext cx="28232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2(360 + 140)</a:t>
            </a:r>
            <a:endParaRPr lang="en-US" sz="2800" b="1">
              <a:solidFill>
                <a:srgbClr val="000000"/>
              </a:solidFill>
              <a:latin typeface="Arial" pitchFamily="34" charset="0"/>
              <a:cs typeface="Arial" pitchFamily="34" charset="0"/>
            </a:endParaRPr>
          </a:p>
        </p:txBody>
      </p:sp>
      <p:sp>
        <p:nvSpPr>
          <p:cNvPr id="8" name="TextBox 7"/>
          <p:cNvSpPr txBox="1"/>
          <p:nvPr/>
        </p:nvSpPr>
        <p:spPr>
          <a:xfrm>
            <a:off x="1703070" y="3304661"/>
            <a:ext cx="266319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2434590" y="3304661"/>
            <a:ext cx="266319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4(130 + 70)</a:t>
            </a:r>
            <a:endParaRPr lang="en-US" sz="2800" b="1">
              <a:solidFill>
                <a:srgbClr val="000000"/>
              </a:solidFill>
              <a:latin typeface="Arial" pitchFamily="34" charset="0"/>
              <a:cs typeface="Arial" pitchFamily="34" charset="0"/>
            </a:endParaRPr>
          </a:p>
        </p:txBody>
      </p:sp>
      <p:sp>
        <p:nvSpPr>
          <p:cNvPr id="10" name="TextBox 9"/>
          <p:cNvSpPr txBox="1"/>
          <p:nvPr/>
        </p:nvSpPr>
        <p:spPr>
          <a:xfrm>
            <a:off x="1703070" y="3686154"/>
            <a:ext cx="252603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2434590" y="3686154"/>
            <a:ext cx="252603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40(18 + 7)</a:t>
            </a:r>
            <a:endParaRPr lang="en-US" sz="2800" b="1">
              <a:solidFill>
                <a:srgbClr val="000000"/>
              </a:solidFill>
              <a:latin typeface="Arial" pitchFamily="34" charset="0"/>
              <a:cs typeface="Arial" pitchFamily="34" charset="0"/>
            </a:endParaRPr>
          </a:p>
        </p:txBody>
      </p:sp>
      <p:pic>
        <p:nvPicPr>
          <p:cNvPr id="19" name="Picture 18"/>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70975"/>
            <a:ext cx="3108960" cy="44360"/>
          </a:xfrm>
          <a:prstGeom prst="rect">
            <a:avLst/>
          </a:prstGeom>
          <a:solidFill>
            <a:scrgbClr r="0" g="0" b="0">
              <a:alpha val="0"/>
            </a:scrgbClr>
          </a:solidFill>
        </p:spPr>
      </p:pic>
      <p:sp>
        <p:nvSpPr>
          <p:cNvPr id="20" name="Oval 19"/>
          <p:cNvSpPr/>
          <p:nvPr/>
        </p:nvSpPr>
        <p:spPr>
          <a:xfrm>
            <a:off x="1219200" y="265176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1" name="Oval 20"/>
          <p:cNvSpPr/>
          <p:nvPr/>
        </p:nvSpPr>
        <p:spPr>
          <a:xfrm>
            <a:off x="1219200" y="304514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2" name="Oval 21"/>
          <p:cNvSpPr/>
          <p:nvPr/>
        </p:nvSpPr>
        <p:spPr>
          <a:xfrm>
            <a:off x="1219200" y="342614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19200" y="380714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35572619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2"/>
          </p:cNvPr>
          <p:cNvSpPr txBox="1"/>
          <p:nvPr/>
        </p:nvSpPr>
        <p:spPr>
          <a:xfrm>
            <a:off x="3200400" y="3967408"/>
            <a:ext cx="2651760" cy="375992"/>
          </a:xfrm>
          <a:prstGeom prst="rect">
            <a:avLst/>
          </a:prstGeom>
          <a:noFill/>
        </p:spPr>
        <p:txBody>
          <a:bodyPr vert="horz" lIns="67556" tIns="33778" rIns="67556" bIns="33778" rtlCol="0">
            <a:spAutoFit/>
          </a:bodyPr>
          <a:lstStyle/>
          <a:p>
            <a:pPr algn="ctr" defTabSz="747613"/>
            <a:r>
              <a:rPr lang="en-US" sz="2000" b="1" dirty="0">
                <a:solidFill>
                  <a:srgbClr val="0000FF"/>
                </a:solidFill>
                <a:latin typeface="Arial" pitchFamily="34" charset="0"/>
                <a:cs typeface="Arial" pitchFamily="34" charset="0"/>
              </a:rPr>
              <a:t>www.njctl.org</a:t>
            </a:r>
          </a:p>
        </p:txBody>
      </p:sp>
      <p:pic>
        <p:nvPicPr>
          <p:cNvPr id="3" name="Picture 2">
            <a:hlinkClick r:id="rId2"/>
          </p:cNvPr>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57152" y="45468"/>
            <a:ext cx="1619250" cy="2545332"/>
          </a:xfrm>
          <a:prstGeom prst="rect">
            <a:avLst/>
          </a:prstGeom>
          <a:solidFill>
            <a:scrgbClr r="0" g="0" b="0">
              <a:alpha val="0"/>
            </a:scrgbClr>
          </a:solidFill>
        </p:spPr>
      </p:pic>
      <p:sp>
        <p:nvSpPr>
          <p:cNvPr id="4" name="TextBox 3"/>
          <p:cNvSpPr txBox="1"/>
          <p:nvPr/>
        </p:nvSpPr>
        <p:spPr>
          <a:xfrm>
            <a:off x="3657602" y="3450309"/>
            <a:ext cx="1705585" cy="375992"/>
          </a:xfrm>
          <a:prstGeom prst="rect">
            <a:avLst/>
          </a:prstGeom>
          <a:noFill/>
        </p:spPr>
        <p:txBody>
          <a:bodyPr vert="horz" lIns="67556" tIns="33778" rIns="67556" bIns="33778" rtlCol="0">
            <a:spAutoFit/>
          </a:bodyPr>
          <a:lstStyle/>
          <a:p>
            <a:pPr algn="ctr" defTabSz="747613"/>
            <a:r>
              <a:rPr lang="en-US" sz="2000" b="1" dirty="0" smtClean="0">
                <a:solidFill>
                  <a:srgbClr val="0000FF"/>
                </a:solidFill>
                <a:latin typeface="Arial" pitchFamily="34" charset="0"/>
                <a:cs typeface="Arial" pitchFamily="34" charset="0"/>
              </a:rPr>
              <a:t>2012-11-16</a:t>
            </a:r>
            <a:endParaRPr lang="en-US" sz="2000" b="1" dirty="0">
              <a:solidFill>
                <a:srgbClr val="0000FF"/>
              </a:solidFill>
              <a:latin typeface="Arial" pitchFamily="34" charset="0"/>
              <a:cs typeface="Arial" pitchFamily="34" charset="0"/>
            </a:endParaRPr>
          </a:p>
        </p:txBody>
      </p:sp>
      <p:pic>
        <p:nvPicPr>
          <p:cNvPr id="5" name="Picture 4">
            <a:hlinkClick r:id="rId2"/>
          </p:cNvPr>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7315200" y="30312"/>
            <a:ext cx="1773365" cy="2560488"/>
          </a:xfrm>
          <a:prstGeom prst="rect">
            <a:avLst/>
          </a:prstGeom>
          <a:solidFill>
            <a:scrgbClr r="0" g="0" b="0">
              <a:alpha val="0"/>
            </a:scrgbClr>
          </a:solidFill>
        </p:spPr>
      </p:pic>
      <p:sp>
        <p:nvSpPr>
          <p:cNvPr id="6" name="TextBox 5"/>
          <p:cNvSpPr txBox="1"/>
          <p:nvPr/>
        </p:nvSpPr>
        <p:spPr>
          <a:xfrm>
            <a:off x="1786890" y="424364"/>
            <a:ext cx="5528310" cy="1914875"/>
          </a:xfrm>
          <a:prstGeom prst="rect">
            <a:avLst/>
          </a:prstGeom>
          <a:noFill/>
        </p:spPr>
        <p:txBody>
          <a:bodyPr vert="horz" wrap="square" lIns="67556" tIns="33778" rIns="67556" bIns="33778" rtlCol="0">
            <a:spAutoFit/>
          </a:bodyPr>
          <a:lstStyle/>
          <a:p>
            <a:pPr algn="ctr" defTabSz="747613"/>
            <a:r>
              <a:rPr lang="en-US" sz="4800" b="1" dirty="0">
                <a:solidFill>
                  <a:srgbClr val="0000FF"/>
                </a:solidFill>
                <a:latin typeface="Arial" pitchFamily="34" charset="0"/>
                <a:cs typeface="Arial" pitchFamily="34" charset="0"/>
              </a:rPr>
              <a:t>6th Grade </a:t>
            </a:r>
            <a:r>
              <a:rPr lang="en-US" sz="4800" b="1" dirty="0" smtClean="0">
                <a:solidFill>
                  <a:srgbClr val="0000FF"/>
                </a:solidFill>
                <a:latin typeface="Arial" pitchFamily="34" charset="0"/>
                <a:cs typeface="Arial" pitchFamily="34" charset="0"/>
              </a:rPr>
              <a:t>Math</a:t>
            </a:r>
          </a:p>
          <a:p>
            <a:pPr algn="ctr" defTabSz="747613"/>
            <a:endParaRPr lang="en-US" sz="3600" b="1" dirty="0">
              <a:solidFill>
                <a:srgbClr val="0000FF"/>
              </a:solidFill>
              <a:latin typeface="Arial" pitchFamily="34" charset="0"/>
              <a:cs typeface="Arial" pitchFamily="34" charset="0"/>
            </a:endParaRPr>
          </a:p>
          <a:p>
            <a:pPr algn="ctr" defTabSz="747613"/>
            <a:r>
              <a:rPr lang="en-US" sz="3600" b="1" dirty="0" smtClean="0">
                <a:solidFill>
                  <a:srgbClr val="0000FF"/>
                </a:solidFill>
                <a:latin typeface="Arial - 36"/>
              </a:rPr>
              <a:t>Expressions</a:t>
            </a:r>
            <a:endParaRPr lang="en-US" sz="3600" b="1" dirty="0">
              <a:solidFill>
                <a:srgbClr val="0000FF"/>
              </a:solidFill>
              <a:latin typeface="Arial - 36"/>
            </a:endParaRPr>
          </a:p>
        </p:txBody>
      </p:sp>
    </p:spTree>
    <p:extLst>
      <p:ext uri="{BB962C8B-B14F-4D97-AF65-F5344CB8AC3E}">
        <p14:creationId xmlns:p14="http://schemas.microsoft.com/office/powerpoint/2010/main" xmlns="" val="6993032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137410" y="3550630"/>
            <a:ext cx="594360" cy="320181"/>
          </a:xfrm>
          <a:prstGeom prst="rect">
            <a:avLst/>
          </a:prstGeom>
          <a:noFill/>
        </p:spPr>
        <p:txBody>
          <a:bodyPr vert="horz" lIns="73243" tIns="36622" rIns="73243" bIns="36622" rtlCol="0">
            <a:spAutoFit/>
          </a:bodyPr>
          <a:lstStyle/>
          <a:p>
            <a:r>
              <a:rPr lang="en-US" sz="1600">
                <a:solidFill>
                  <a:srgbClr val="0000FF"/>
                </a:solidFill>
                <a:latin typeface="Arial - 27"/>
              </a:rPr>
              <a:t>1</a:t>
            </a:r>
          </a:p>
        </p:txBody>
      </p:sp>
      <p:sp>
        <p:nvSpPr>
          <p:cNvPr id="3" name="TextBox 2"/>
          <p:cNvSpPr txBox="1"/>
          <p:nvPr/>
        </p:nvSpPr>
        <p:spPr>
          <a:xfrm>
            <a:off x="1771650" y="3550630"/>
            <a:ext cx="594360" cy="320181"/>
          </a:xfrm>
          <a:prstGeom prst="rect">
            <a:avLst/>
          </a:prstGeom>
          <a:noFill/>
        </p:spPr>
        <p:txBody>
          <a:bodyPr vert="horz" lIns="73243" tIns="36622" rIns="73243" bIns="36622" rtlCol="0">
            <a:spAutoFit/>
          </a:bodyPr>
          <a:lstStyle/>
          <a:p>
            <a:r>
              <a:rPr lang="en-US" sz="1600">
                <a:solidFill>
                  <a:srgbClr val="0000FF"/>
                </a:solidFill>
                <a:latin typeface="Arial - 27"/>
              </a:rPr>
              <a:t>0</a:t>
            </a:r>
          </a:p>
        </p:txBody>
      </p:sp>
      <p:sp>
        <p:nvSpPr>
          <p:cNvPr id="4" name="TextBox 3"/>
          <p:cNvSpPr txBox="1"/>
          <p:nvPr/>
        </p:nvSpPr>
        <p:spPr>
          <a:xfrm>
            <a:off x="2526030" y="3550630"/>
            <a:ext cx="594360" cy="320181"/>
          </a:xfrm>
          <a:prstGeom prst="rect">
            <a:avLst/>
          </a:prstGeom>
          <a:noFill/>
        </p:spPr>
        <p:txBody>
          <a:bodyPr vert="horz" lIns="73243" tIns="36622" rIns="73243" bIns="36622" rtlCol="0">
            <a:spAutoFit/>
          </a:bodyPr>
          <a:lstStyle/>
          <a:p>
            <a:r>
              <a:rPr lang="en-US" sz="1600">
                <a:solidFill>
                  <a:srgbClr val="0000FF"/>
                </a:solidFill>
                <a:latin typeface="Arial - 27"/>
              </a:rPr>
              <a:t>2</a:t>
            </a:r>
          </a:p>
        </p:txBody>
      </p:sp>
      <p:sp>
        <p:nvSpPr>
          <p:cNvPr id="5" name="TextBox 4"/>
          <p:cNvSpPr txBox="1"/>
          <p:nvPr/>
        </p:nvSpPr>
        <p:spPr>
          <a:xfrm>
            <a:off x="2868930" y="3550630"/>
            <a:ext cx="594360" cy="320181"/>
          </a:xfrm>
          <a:prstGeom prst="rect">
            <a:avLst/>
          </a:prstGeom>
          <a:noFill/>
        </p:spPr>
        <p:txBody>
          <a:bodyPr vert="horz" lIns="73243" tIns="36622" rIns="73243" bIns="36622" rtlCol="0">
            <a:spAutoFit/>
          </a:bodyPr>
          <a:lstStyle/>
          <a:p>
            <a:r>
              <a:rPr lang="en-US" sz="1600">
                <a:solidFill>
                  <a:srgbClr val="0000FF"/>
                </a:solidFill>
                <a:latin typeface="Arial - 27"/>
              </a:rPr>
              <a:t>3</a:t>
            </a:r>
          </a:p>
        </p:txBody>
      </p:sp>
      <p:sp>
        <p:nvSpPr>
          <p:cNvPr id="6" name="TextBox 5"/>
          <p:cNvSpPr txBox="1"/>
          <p:nvPr/>
        </p:nvSpPr>
        <p:spPr>
          <a:xfrm>
            <a:off x="3223260" y="3550630"/>
            <a:ext cx="594360" cy="320181"/>
          </a:xfrm>
          <a:prstGeom prst="rect">
            <a:avLst/>
          </a:prstGeom>
          <a:noFill/>
        </p:spPr>
        <p:txBody>
          <a:bodyPr vert="horz" lIns="73243" tIns="36622" rIns="73243" bIns="36622" rtlCol="0">
            <a:spAutoFit/>
          </a:bodyPr>
          <a:lstStyle/>
          <a:p>
            <a:r>
              <a:rPr lang="en-US" sz="1600">
                <a:solidFill>
                  <a:srgbClr val="0000FF"/>
                </a:solidFill>
                <a:latin typeface="Arial - 27"/>
              </a:rPr>
              <a:t>4</a:t>
            </a:r>
          </a:p>
        </p:txBody>
      </p:sp>
      <p:sp>
        <p:nvSpPr>
          <p:cNvPr id="7" name="TextBox 6"/>
          <p:cNvSpPr txBox="1"/>
          <p:nvPr/>
        </p:nvSpPr>
        <p:spPr>
          <a:xfrm>
            <a:off x="3611880" y="3550630"/>
            <a:ext cx="594360" cy="320181"/>
          </a:xfrm>
          <a:prstGeom prst="rect">
            <a:avLst/>
          </a:prstGeom>
          <a:noFill/>
        </p:spPr>
        <p:txBody>
          <a:bodyPr vert="horz" lIns="73243" tIns="36622" rIns="73243" bIns="36622" rtlCol="0">
            <a:spAutoFit/>
          </a:bodyPr>
          <a:lstStyle/>
          <a:p>
            <a:r>
              <a:rPr lang="en-US" sz="1600">
                <a:solidFill>
                  <a:srgbClr val="0000FF"/>
                </a:solidFill>
                <a:latin typeface="Arial - 27"/>
              </a:rPr>
              <a:t>5</a:t>
            </a:r>
          </a:p>
        </p:txBody>
      </p:sp>
      <p:sp>
        <p:nvSpPr>
          <p:cNvPr id="8" name="TextBox 7"/>
          <p:cNvSpPr txBox="1"/>
          <p:nvPr/>
        </p:nvSpPr>
        <p:spPr>
          <a:xfrm>
            <a:off x="3954780" y="3550630"/>
            <a:ext cx="594360" cy="320181"/>
          </a:xfrm>
          <a:prstGeom prst="rect">
            <a:avLst/>
          </a:prstGeom>
          <a:noFill/>
        </p:spPr>
        <p:txBody>
          <a:bodyPr vert="horz" lIns="73243" tIns="36622" rIns="73243" bIns="36622" rtlCol="0">
            <a:spAutoFit/>
          </a:bodyPr>
          <a:lstStyle/>
          <a:p>
            <a:r>
              <a:rPr lang="en-US" sz="1600">
                <a:solidFill>
                  <a:srgbClr val="0000FF"/>
                </a:solidFill>
                <a:latin typeface="Arial - 27"/>
              </a:rPr>
              <a:t>6</a:t>
            </a:r>
          </a:p>
        </p:txBody>
      </p:sp>
      <p:sp>
        <p:nvSpPr>
          <p:cNvPr id="9" name="TextBox 8"/>
          <p:cNvSpPr txBox="1"/>
          <p:nvPr/>
        </p:nvSpPr>
        <p:spPr>
          <a:xfrm>
            <a:off x="4309110" y="3550630"/>
            <a:ext cx="594360" cy="320181"/>
          </a:xfrm>
          <a:prstGeom prst="rect">
            <a:avLst/>
          </a:prstGeom>
          <a:noFill/>
        </p:spPr>
        <p:txBody>
          <a:bodyPr vert="horz" lIns="73243" tIns="36622" rIns="73243" bIns="36622" rtlCol="0">
            <a:spAutoFit/>
          </a:bodyPr>
          <a:lstStyle/>
          <a:p>
            <a:r>
              <a:rPr lang="en-US" sz="1600">
                <a:solidFill>
                  <a:srgbClr val="0000FF"/>
                </a:solidFill>
                <a:latin typeface="Arial - 27"/>
              </a:rPr>
              <a:t>7</a:t>
            </a:r>
          </a:p>
        </p:txBody>
      </p:sp>
      <p:sp>
        <p:nvSpPr>
          <p:cNvPr id="10" name="TextBox 9"/>
          <p:cNvSpPr txBox="1"/>
          <p:nvPr/>
        </p:nvSpPr>
        <p:spPr>
          <a:xfrm>
            <a:off x="4686300" y="3541758"/>
            <a:ext cx="594360" cy="320181"/>
          </a:xfrm>
          <a:prstGeom prst="rect">
            <a:avLst/>
          </a:prstGeom>
          <a:noFill/>
        </p:spPr>
        <p:txBody>
          <a:bodyPr vert="horz" lIns="73243" tIns="36622" rIns="73243" bIns="36622" rtlCol="0">
            <a:spAutoFit/>
          </a:bodyPr>
          <a:lstStyle/>
          <a:p>
            <a:r>
              <a:rPr lang="en-US" sz="1600">
                <a:solidFill>
                  <a:srgbClr val="0000FF"/>
                </a:solidFill>
                <a:latin typeface="Arial - 27"/>
              </a:rPr>
              <a:t>8</a:t>
            </a:r>
          </a:p>
        </p:txBody>
      </p:sp>
      <p:sp>
        <p:nvSpPr>
          <p:cNvPr id="11" name="TextBox 10"/>
          <p:cNvSpPr txBox="1"/>
          <p:nvPr/>
        </p:nvSpPr>
        <p:spPr>
          <a:xfrm>
            <a:off x="5017770" y="3541758"/>
            <a:ext cx="594360" cy="320181"/>
          </a:xfrm>
          <a:prstGeom prst="rect">
            <a:avLst/>
          </a:prstGeom>
          <a:noFill/>
        </p:spPr>
        <p:txBody>
          <a:bodyPr vert="horz" lIns="73243" tIns="36622" rIns="73243" bIns="36622" rtlCol="0">
            <a:spAutoFit/>
          </a:bodyPr>
          <a:lstStyle/>
          <a:p>
            <a:r>
              <a:rPr lang="en-US" sz="1600">
                <a:solidFill>
                  <a:srgbClr val="0000FF"/>
                </a:solidFill>
                <a:latin typeface="Arial - 27"/>
              </a:rPr>
              <a:t>9</a:t>
            </a:r>
          </a:p>
        </p:txBody>
      </p:sp>
      <p:sp>
        <p:nvSpPr>
          <p:cNvPr id="12" name="TextBox 11"/>
          <p:cNvSpPr txBox="1"/>
          <p:nvPr/>
        </p:nvSpPr>
        <p:spPr>
          <a:xfrm>
            <a:off x="5314950" y="3532887"/>
            <a:ext cx="754380" cy="320181"/>
          </a:xfrm>
          <a:prstGeom prst="rect">
            <a:avLst/>
          </a:prstGeom>
          <a:noFill/>
        </p:spPr>
        <p:txBody>
          <a:bodyPr vert="horz" lIns="73243" tIns="36622" rIns="73243" bIns="36622" rtlCol="0">
            <a:spAutoFit/>
          </a:bodyPr>
          <a:lstStyle/>
          <a:p>
            <a:r>
              <a:rPr lang="en-US" sz="1600">
                <a:solidFill>
                  <a:srgbClr val="0000FF"/>
                </a:solidFill>
                <a:latin typeface="Arial - 26"/>
              </a:rPr>
              <a:t>10</a:t>
            </a:r>
          </a:p>
        </p:txBody>
      </p:sp>
      <p:grpSp>
        <p:nvGrpSpPr>
          <p:cNvPr id="18" name="Group 17"/>
          <p:cNvGrpSpPr/>
          <p:nvPr/>
        </p:nvGrpSpPr>
        <p:grpSpPr>
          <a:xfrm>
            <a:off x="240488" y="3217490"/>
            <a:ext cx="8470774" cy="381139"/>
            <a:chOff x="267208" y="3803015"/>
            <a:chExt cx="9411971" cy="545593"/>
          </a:xfrm>
        </p:grpSpPr>
        <p:sp>
          <p:nvSpPr>
            <p:cNvPr id="13" name="Freeform 12"/>
            <p:cNvSpPr/>
            <p:nvPr/>
          </p:nvSpPr>
          <p:spPr>
            <a:xfrm>
              <a:off x="280162" y="4063619"/>
              <a:ext cx="9397112" cy="20702"/>
            </a:xfrm>
            <a:custGeom>
              <a:avLst/>
              <a:gdLst/>
              <a:ahLst/>
              <a:cxnLst/>
              <a:rect l="0" t="0" r="0" b="0"/>
              <a:pathLst>
                <a:path w="9397112" h="20702">
                  <a:moveTo>
                    <a:pt x="0" y="20701"/>
                  </a:moveTo>
                  <a:lnTo>
                    <a:pt x="0" y="0"/>
                  </a:lnTo>
                  <a:lnTo>
                    <a:pt x="9397111" y="0"/>
                  </a:lnTo>
                  <a:lnTo>
                    <a:pt x="9397111" y="2070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267208" y="3803015"/>
              <a:ext cx="271400" cy="285370"/>
            </a:xfrm>
            <a:custGeom>
              <a:avLst/>
              <a:gdLst/>
              <a:ahLst/>
              <a:cxnLst/>
              <a:rect l="0" t="0" r="0" b="0"/>
              <a:pathLst>
                <a:path w="271400" h="285370">
                  <a:moveTo>
                    <a:pt x="12954" y="285369"/>
                  </a:moveTo>
                  <a:lnTo>
                    <a:pt x="0" y="270891"/>
                  </a:lnTo>
                  <a:lnTo>
                    <a:pt x="258064" y="0"/>
                  </a:lnTo>
                  <a:lnTo>
                    <a:pt x="271399" y="1435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70891" y="4062603"/>
              <a:ext cx="271400" cy="285243"/>
            </a:xfrm>
            <a:custGeom>
              <a:avLst/>
              <a:gdLst/>
              <a:ahLst/>
              <a:cxnLst/>
              <a:rect l="0" t="0" r="0" b="0"/>
              <a:pathLst>
                <a:path w="271400" h="285243">
                  <a:moveTo>
                    <a:pt x="0" y="14224"/>
                  </a:moveTo>
                  <a:lnTo>
                    <a:pt x="13208" y="0"/>
                  </a:lnTo>
                  <a:lnTo>
                    <a:pt x="271399" y="270764"/>
                  </a:lnTo>
                  <a:lnTo>
                    <a:pt x="258318" y="28524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9407779" y="3804158"/>
              <a:ext cx="271400" cy="285116"/>
            </a:xfrm>
            <a:custGeom>
              <a:avLst/>
              <a:gdLst/>
              <a:ahLst/>
              <a:cxnLst/>
              <a:rect l="0" t="0" r="0" b="0"/>
              <a:pathLst>
                <a:path w="271400" h="285116">
                  <a:moveTo>
                    <a:pt x="271399" y="270637"/>
                  </a:moveTo>
                  <a:lnTo>
                    <a:pt x="258318" y="285115"/>
                  </a:lnTo>
                  <a:lnTo>
                    <a:pt x="0" y="14478"/>
                  </a:lnTo>
                  <a:lnTo>
                    <a:pt x="13081"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403842" y="4063619"/>
              <a:ext cx="271527" cy="284989"/>
            </a:xfrm>
            <a:custGeom>
              <a:avLst/>
              <a:gdLst/>
              <a:ahLst/>
              <a:cxnLst/>
              <a:rect l="0" t="0" r="0" b="0"/>
              <a:pathLst>
                <a:path w="271527" h="284989">
                  <a:moveTo>
                    <a:pt x="258318" y="0"/>
                  </a:moveTo>
                  <a:lnTo>
                    <a:pt x="271526" y="14478"/>
                  </a:lnTo>
                  <a:lnTo>
                    <a:pt x="13335" y="284988"/>
                  </a:lnTo>
                  <a:lnTo>
                    <a:pt x="0" y="27076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18"/>
          <p:cNvSpPr/>
          <p:nvPr/>
        </p:nvSpPr>
        <p:spPr>
          <a:xfrm>
            <a:off x="8097241" y="3229822"/>
            <a:ext cx="19432" cy="300404"/>
          </a:xfrm>
          <a:custGeom>
            <a:avLst/>
            <a:gdLst/>
            <a:ahLst/>
            <a:cxnLst/>
            <a:rect l="0" t="0" r="0" b="0"/>
            <a:pathLst>
              <a:path w="21591" h="430023">
                <a:moveTo>
                  <a:pt x="0" y="0"/>
                </a:moveTo>
                <a:lnTo>
                  <a:pt x="21590" y="0"/>
                </a:lnTo>
                <a:lnTo>
                  <a:pt x="21590"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20" name="Freeform 19"/>
          <p:cNvSpPr/>
          <p:nvPr/>
        </p:nvSpPr>
        <p:spPr>
          <a:xfrm>
            <a:off x="7384351" y="3229822"/>
            <a:ext cx="19318" cy="300404"/>
          </a:xfrm>
          <a:custGeom>
            <a:avLst/>
            <a:gdLst/>
            <a:ahLst/>
            <a:cxnLst/>
            <a:rect l="0" t="0" r="0" b="0"/>
            <a:pathLst>
              <a:path w="21464" h="430023">
                <a:moveTo>
                  <a:pt x="0" y="0"/>
                </a:moveTo>
                <a:lnTo>
                  <a:pt x="21463" y="0"/>
                </a:lnTo>
                <a:lnTo>
                  <a:pt x="21463"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21" name="Freeform 20"/>
          <p:cNvSpPr/>
          <p:nvPr/>
        </p:nvSpPr>
        <p:spPr>
          <a:xfrm>
            <a:off x="6627686" y="3229822"/>
            <a:ext cx="19432" cy="300404"/>
          </a:xfrm>
          <a:custGeom>
            <a:avLst/>
            <a:gdLst/>
            <a:ahLst/>
            <a:cxnLst/>
            <a:rect l="0" t="0" r="0" b="0"/>
            <a:pathLst>
              <a:path w="21591" h="430023">
                <a:moveTo>
                  <a:pt x="0" y="0"/>
                </a:moveTo>
                <a:lnTo>
                  <a:pt x="21590" y="0"/>
                </a:lnTo>
                <a:lnTo>
                  <a:pt x="21590"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22" name="Freeform 21"/>
          <p:cNvSpPr/>
          <p:nvPr/>
        </p:nvSpPr>
        <p:spPr>
          <a:xfrm>
            <a:off x="5914911" y="3229822"/>
            <a:ext cx="19203" cy="300404"/>
          </a:xfrm>
          <a:custGeom>
            <a:avLst/>
            <a:gdLst/>
            <a:ahLst/>
            <a:cxnLst/>
            <a:rect l="0" t="0" r="0" b="0"/>
            <a:pathLst>
              <a:path w="21337" h="430023">
                <a:moveTo>
                  <a:pt x="0" y="0"/>
                </a:moveTo>
                <a:lnTo>
                  <a:pt x="21336" y="0"/>
                </a:lnTo>
                <a:lnTo>
                  <a:pt x="21336"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23" name="Freeform 22"/>
          <p:cNvSpPr/>
          <p:nvPr/>
        </p:nvSpPr>
        <p:spPr>
          <a:xfrm>
            <a:off x="5201908" y="3229822"/>
            <a:ext cx="19432" cy="300404"/>
          </a:xfrm>
          <a:custGeom>
            <a:avLst/>
            <a:gdLst/>
            <a:ahLst/>
            <a:cxnLst/>
            <a:rect l="0" t="0" r="0" b="0"/>
            <a:pathLst>
              <a:path w="21591" h="430023">
                <a:moveTo>
                  <a:pt x="0" y="0"/>
                </a:moveTo>
                <a:lnTo>
                  <a:pt x="21590" y="0"/>
                </a:lnTo>
                <a:lnTo>
                  <a:pt x="21590"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24" name="Freeform 23"/>
          <p:cNvSpPr/>
          <p:nvPr/>
        </p:nvSpPr>
        <p:spPr>
          <a:xfrm>
            <a:off x="3717836" y="3242243"/>
            <a:ext cx="19318" cy="300315"/>
          </a:xfrm>
          <a:custGeom>
            <a:avLst/>
            <a:gdLst/>
            <a:ahLst/>
            <a:cxnLst/>
            <a:rect l="0" t="0" r="0" b="0"/>
            <a:pathLst>
              <a:path w="21464" h="429896">
                <a:moveTo>
                  <a:pt x="0" y="0"/>
                </a:moveTo>
                <a:lnTo>
                  <a:pt x="21463" y="0"/>
                </a:lnTo>
                <a:lnTo>
                  <a:pt x="21463"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25" name="Freeform 24"/>
          <p:cNvSpPr/>
          <p:nvPr/>
        </p:nvSpPr>
        <p:spPr>
          <a:xfrm>
            <a:off x="3004833" y="3242243"/>
            <a:ext cx="19432" cy="300315"/>
          </a:xfrm>
          <a:custGeom>
            <a:avLst/>
            <a:gdLst/>
            <a:ahLst/>
            <a:cxnLst/>
            <a:rect l="0" t="0" r="0" b="0"/>
            <a:pathLst>
              <a:path w="21591" h="429896">
                <a:moveTo>
                  <a:pt x="0" y="0"/>
                </a:moveTo>
                <a:lnTo>
                  <a:pt x="21590" y="0"/>
                </a:lnTo>
                <a:lnTo>
                  <a:pt x="21590"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26" name="Freeform 25"/>
          <p:cNvSpPr/>
          <p:nvPr/>
        </p:nvSpPr>
        <p:spPr>
          <a:xfrm>
            <a:off x="2248396" y="3242243"/>
            <a:ext cx="19203" cy="300315"/>
          </a:xfrm>
          <a:custGeom>
            <a:avLst/>
            <a:gdLst/>
            <a:ahLst/>
            <a:cxnLst/>
            <a:rect l="0" t="0" r="0" b="0"/>
            <a:pathLst>
              <a:path w="21337" h="429896">
                <a:moveTo>
                  <a:pt x="0" y="0"/>
                </a:moveTo>
                <a:lnTo>
                  <a:pt x="21336" y="0"/>
                </a:lnTo>
                <a:lnTo>
                  <a:pt x="21336"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27" name="Freeform 26"/>
          <p:cNvSpPr/>
          <p:nvPr/>
        </p:nvSpPr>
        <p:spPr>
          <a:xfrm>
            <a:off x="1535392" y="3242243"/>
            <a:ext cx="19432" cy="300315"/>
          </a:xfrm>
          <a:custGeom>
            <a:avLst/>
            <a:gdLst/>
            <a:ahLst/>
            <a:cxnLst/>
            <a:rect l="0" t="0" r="0" b="0"/>
            <a:pathLst>
              <a:path w="21591" h="429896">
                <a:moveTo>
                  <a:pt x="0" y="0"/>
                </a:moveTo>
                <a:lnTo>
                  <a:pt x="21590" y="0"/>
                </a:lnTo>
                <a:lnTo>
                  <a:pt x="21590"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28" name="Freeform 27"/>
          <p:cNvSpPr/>
          <p:nvPr/>
        </p:nvSpPr>
        <p:spPr>
          <a:xfrm>
            <a:off x="822503" y="3242243"/>
            <a:ext cx="19318" cy="300315"/>
          </a:xfrm>
          <a:custGeom>
            <a:avLst/>
            <a:gdLst/>
            <a:ahLst/>
            <a:cxnLst/>
            <a:rect l="0" t="0" r="0" b="0"/>
            <a:pathLst>
              <a:path w="21464" h="429896">
                <a:moveTo>
                  <a:pt x="0" y="0"/>
                </a:moveTo>
                <a:lnTo>
                  <a:pt x="21463" y="0"/>
                </a:lnTo>
                <a:lnTo>
                  <a:pt x="21463"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29" name="Freeform 28"/>
          <p:cNvSpPr/>
          <p:nvPr/>
        </p:nvSpPr>
        <p:spPr>
          <a:xfrm>
            <a:off x="4459872" y="3229822"/>
            <a:ext cx="19318" cy="300404"/>
          </a:xfrm>
          <a:custGeom>
            <a:avLst/>
            <a:gdLst/>
            <a:ahLst/>
            <a:cxnLst/>
            <a:rect l="0" t="0" r="0" b="0"/>
            <a:pathLst>
              <a:path w="21464" h="430023">
                <a:moveTo>
                  <a:pt x="0" y="0"/>
                </a:moveTo>
                <a:lnTo>
                  <a:pt x="21463" y="0"/>
                </a:lnTo>
                <a:lnTo>
                  <a:pt x="21463"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30" name="Freeform 29"/>
          <p:cNvSpPr/>
          <p:nvPr/>
        </p:nvSpPr>
        <p:spPr>
          <a:xfrm>
            <a:off x="2655647" y="3242243"/>
            <a:ext cx="19432" cy="300315"/>
          </a:xfrm>
          <a:custGeom>
            <a:avLst/>
            <a:gdLst/>
            <a:ahLst/>
            <a:cxnLst/>
            <a:rect l="0" t="0" r="0" b="0"/>
            <a:pathLst>
              <a:path w="21591" h="429896">
                <a:moveTo>
                  <a:pt x="0" y="0"/>
                </a:moveTo>
                <a:lnTo>
                  <a:pt x="21590" y="0"/>
                </a:lnTo>
                <a:lnTo>
                  <a:pt x="21590"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31" name="Freeform 30"/>
          <p:cNvSpPr/>
          <p:nvPr/>
        </p:nvSpPr>
        <p:spPr>
          <a:xfrm>
            <a:off x="1899209" y="3242243"/>
            <a:ext cx="19203" cy="300315"/>
          </a:xfrm>
          <a:custGeom>
            <a:avLst/>
            <a:gdLst/>
            <a:ahLst/>
            <a:cxnLst/>
            <a:rect l="0" t="0" r="0" b="0"/>
            <a:pathLst>
              <a:path w="21337" h="429896">
                <a:moveTo>
                  <a:pt x="0" y="0"/>
                </a:moveTo>
                <a:lnTo>
                  <a:pt x="21336" y="0"/>
                </a:lnTo>
                <a:lnTo>
                  <a:pt x="21336"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32" name="Freeform 31"/>
          <p:cNvSpPr/>
          <p:nvPr/>
        </p:nvSpPr>
        <p:spPr>
          <a:xfrm>
            <a:off x="1186206" y="3242243"/>
            <a:ext cx="19203" cy="300315"/>
          </a:xfrm>
          <a:custGeom>
            <a:avLst/>
            <a:gdLst/>
            <a:ahLst/>
            <a:cxnLst/>
            <a:rect l="0" t="0" r="0" b="0"/>
            <a:pathLst>
              <a:path w="21337" h="429896">
                <a:moveTo>
                  <a:pt x="0" y="0"/>
                </a:moveTo>
                <a:lnTo>
                  <a:pt x="21336" y="0"/>
                </a:lnTo>
                <a:lnTo>
                  <a:pt x="21336"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33" name="Freeform 32"/>
          <p:cNvSpPr/>
          <p:nvPr/>
        </p:nvSpPr>
        <p:spPr>
          <a:xfrm>
            <a:off x="5536578" y="3229822"/>
            <a:ext cx="19318" cy="300404"/>
          </a:xfrm>
          <a:custGeom>
            <a:avLst/>
            <a:gdLst/>
            <a:ahLst/>
            <a:cxnLst/>
            <a:rect l="0" t="0" r="0" b="0"/>
            <a:pathLst>
              <a:path w="21464" h="430023">
                <a:moveTo>
                  <a:pt x="0" y="0"/>
                </a:moveTo>
                <a:lnTo>
                  <a:pt x="21463" y="0"/>
                </a:lnTo>
                <a:lnTo>
                  <a:pt x="21463"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34" name="Freeform 33"/>
          <p:cNvSpPr/>
          <p:nvPr/>
        </p:nvSpPr>
        <p:spPr>
          <a:xfrm>
            <a:off x="4823575" y="3229822"/>
            <a:ext cx="19432" cy="300404"/>
          </a:xfrm>
          <a:custGeom>
            <a:avLst/>
            <a:gdLst/>
            <a:ahLst/>
            <a:cxnLst/>
            <a:rect l="0" t="0" r="0" b="0"/>
            <a:pathLst>
              <a:path w="21591" h="430023">
                <a:moveTo>
                  <a:pt x="0" y="0"/>
                </a:moveTo>
                <a:lnTo>
                  <a:pt x="21590" y="0"/>
                </a:lnTo>
                <a:lnTo>
                  <a:pt x="21590"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35" name="Freeform 34"/>
          <p:cNvSpPr/>
          <p:nvPr/>
        </p:nvSpPr>
        <p:spPr>
          <a:xfrm>
            <a:off x="4067022" y="3229822"/>
            <a:ext cx="19318" cy="300404"/>
          </a:xfrm>
          <a:custGeom>
            <a:avLst/>
            <a:gdLst/>
            <a:ahLst/>
            <a:cxnLst/>
            <a:rect l="0" t="0" r="0" b="0"/>
            <a:pathLst>
              <a:path w="21464" h="430023">
                <a:moveTo>
                  <a:pt x="0" y="0"/>
                </a:moveTo>
                <a:lnTo>
                  <a:pt x="21463" y="0"/>
                </a:lnTo>
                <a:lnTo>
                  <a:pt x="21463"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36" name="Freeform 35"/>
          <p:cNvSpPr/>
          <p:nvPr/>
        </p:nvSpPr>
        <p:spPr>
          <a:xfrm>
            <a:off x="3354020" y="3229822"/>
            <a:ext cx="19432" cy="300404"/>
          </a:xfrm>
          <a:custGeom>
            <a:avLst/>
            <a:gdLst/>
            <a:ahLst/>
            <a:cxnLst/>
            <a:rect l="0" t="0" r="0" b="0"/>
            <a:pathLst>
              <a:path w="21591" h="430023">
                <a:moveTo>
                  <a:pt x="0" y="0"/>
                </a:moveTo>
                <a:lnTo>
                  <a:pt x="21590" y="0"/>
                </a:lnTo>
                <a:lnTo>
                  <a:pt x="21590"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37" name="Freeform 36"/>
          <p:cNvSpPr/>
          <p:nvPr/>
        </p:nvSpPr>
        <p:spPr>
          <a:xfrm>
            <a:off x="7704391" y="3242243"/>
            <a:ext cx="19318" cy="300315"/>
          </a:xfrm>
          <a:custGeom>
            <a:avLst/>
            <a:gdLst/>
            <a:ahLst/>
            <a:cxnLst/>
            <a:rect l="0" t="0" r="0" b="0"/>
            <a:pathLst>
              <a:path w="21464" h="429896">
                <a:moveTo>
                  <a:pt x="0" y="0"/>
                </a:moveTo>
                <a:lnTo>
                  <a:pt x="21463" y="0"/>
                </a:lnTo>
                <a:lnTo>
                  <a:pt x="21463"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38" name="Freeform 37"/>
          <p:cNvSpPr/>
          <p:nvPr/>
        </p:nvSpPr>
        <p:spPr>
          <a:xfrm>
            <a:off x="6991502" y="3242243"/>
            <a:ext cx="19318" cy="300315"/>
          </a:xfrm>
          <a:custGeom>
            <a:avLst/>
            <a:gdLst/>
            <a:ahLst/>
            <a:cxnLst/>
            <a:rect l="0" t="0" r="0" b="0"/>
            <a:pathLst>
              <a:path w="21464" h="429896">
                <a:moveTo>
                  <a:pt x="0" y="0"/>
                </a:moveTo>
                <a:lnTo>
                  <a:pt x="21463" y="0"/>
                </a:lnTo>
                <a:lnTo>
                  <a:pt x="21463"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39" name="Freeform 38"/>
          <p:cNvSpPr/>
          <p:nvPr/>
        </p:nvSpPr>
        <p:spPr>
          <a:xfrm>
            <a:off x="6278499" y="3242243"/>
            <a:ext cx="19318" cy="300315"/>
          </a:xfrm>
          <a:custGeom>
            <a:avLst/>
            <a:gdLst/>
            <a:ahLst/>
            <a:cxnLst/>
            <a:rect l="0" t="0" r="0" b="0"/>
            <a:pathLst>
              <a:path w="21464" h="429896">
                <a:moveTo>
                  <a:pt x="0" y="0"/>
                </a:moveTo>
                <a:lnTo>
                  <a:pt x="21463" y="0"/>
                </a:lnTo>
                <a:lnTo>
                  <a:pt x="21463"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40" name="TextBox 39"/>
          <p:cNvSpPr txBox="1"/>
          <p:nvPr/>
        </p:nvSpPr>
        <p:spPr>
          <a:xfrm>
            <a:off x="1268730" y="3550630"/>
            <a:ext cx="685800" cy="320181"/>
          </a:xfrm>
          <a:prstGeom prst="rect">
            <a:avLst/>
          </a:prstGeom>
          <a:noFill/>
        </p:spPr>
        <p:txBody>
          <a:bodyPr vert="horz" lIns="73243" tIns="36622" rIns="73243" bIns="36622" rtlCol="0">
            <a:spAutoFit/>
          </a:bodyPr>
          <a:lstStyle/>
          <a:p>
            <a:r>
              <a:rPr lang="en-US" sz="1600">
                <a:solidFill>
                  <a:srgbClr val="0000FF"/>
                </a:solidFill>
                <a:latin typeface="Arial - 26"/>
              </a:rPr>
              <a:t>-1</a:t>
            </a:r>
          </a:p>
        </p:txBody>
      </p:sp>
      <p:sp>
        <p:nvSpPr>
          <p:cNvPr id="41" name="TextBox 40"/>
          <p:cNvSpPr txBox="1"/>
          <p:nvPr/>
        </p:nvSpPr>
        <p:spPr>
          <a:xfrm>
            <a:off x="937260" y="3550630"/>
            <a:ext cx="685800" cy="320181"/>
          </a:xfrm>
          <a:prstGeom prst="rect">
            <a:avLst/>
          </a:prstGeom>
          <a:noFill/>
        </p:spPr>
        <p:txBody>
          <a:bodyPr vert="horz" lIns="73243" tIns="36622" rIns="73243" bIns="36622" rtlCol="0">
            <a:spAutoFit/>
          </a:bodyPr>
          <a:lstStyle/>
          <a:p>
            <a:r>
              <a:rPr lang="en-US" sz="1600">
                <a:solidFill>
                  <a:srgbClr val="0000FF"/>
                </a:solidFill>
                <a:latin typeface="Arial - 26"/>
              </a:rPr>
              <a:t>-2</a:t>
            </a:r>
          </a:p>
        </p:txBody>
      </p:sp>
      <p:sp>
        <p:nvSpPr>
          <p:cNvPr id="42" name="TextBox 41"/>
          <p:cNvSpPr txBox="1"/>
          <p:nvPr/>
        </p:nvSpPr>
        <p:spPr>
          <a:xfrm>
            <a:off x="560070" y="3550631"/>
            <a:ext cx="731520" cy="335569"/>
          </a:xfrm>
          <a:prstGeom prst="rect">
            <a:avLst/>
          </a:prstGeom>
          <a:noFill/>
        </p:spPr>
        <p:txBody>
          <a:bodyPr vert="horz" lIns="73243" tIns="36622" rIns="73243" bIns="36622" rtlCol="0">
            <a:spAutoFit/>
          </a:bodyPr>
          <a:lstStyle/>
          <a:p>
            <a:r>
              <a:rPr lang="en-US" sz="1700">
                <a:solidFill>
                  <a:srgbClr val="0000FF"/>
                </a:solidFill>
                <a:latin typeface="Arial - 28"/>
              </a:rPr>
              <a:t>-3</a:t>
            </a:r>
          </a:p>
        </p:txBody>
      </p:sp>
      <p:sp>
        <p:nvSpPr>
          <p:cNvPr id="43" name="Oval 42"/>
          <p:cNvSpPr/>
          <p:nvPr/>
        </p:nvSpPr>
        <p:spPr>
          <a:xfrm>
            <a:off x="7646670" y="3293344"/>
            <a:ext cx="182880" cy="182880"/>
          </a:xfrm>
          <a:prstGeom prst="ellipse">
            <a:avLst/>
          </a:prstGeom>
          <a:solidFill>
            <a:srgbClr val="FF0000"/>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cxnSp>
        <p:nvCxnSpPr>
          <p:cNvPr id="44" name="Straight Connector 43"/>
          <p:cNvCxnSpPr/>
          <p:nvPr/>
        </p:nvCxnSpPr>
        <p:spPr>
          <a:xfrm>
            <a:off x="1921363" y="3337704"/>
            <a:ext cx="1431437" cy="0"/>
          </a:xfrm>
          <a:prstGeom prst="line">
            <a:avLst/>
          </a:prstGeom>
          <a:ln w="127000" cap="flat" cmpd="sng" algn="ctr">
            <a:solidFill>
              <a:srgbClr val="FF0000">
                <a:alpha val="60000"/>
              </a:srgbClr>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066800" y="210243"/>
            <a:ext cx="7040880" cy="627957"/>
          </a:xfrm>
          <a:prstGeom prst="rect">
            <a:avLst/>
          </a:prstGeom>
          <a:noFill/>
        </p:spPr>
        <p:txBody>
          <a:bodyPr vert="horz" lIns="73243" tIns="36622" rIns="73243" bIns="36622" rtlCol="0">
            <a:spAutoFit/>
          </a:bodyPr>
          <a:lstStyle/>
          <a:p>
            <a:pPr algn="ctr"/>
            <a:r>
              <a:rPr lang="en-US" sz="3600" b="1" dirty="0">
                <a:solidFill>
                  <a:srgbClr val="0000FF"/>
                </a:solidFill>
                <a:latin typeface="Arial" pitchFamily="34" charset="0"/>
                <a:cs typeface="Arial" pitchFamily="34" charset="0"/>
              </a:rPr>
              <a:t>Let's do 4</a:t>
            </a:r>
            <a:r>
              <a:rPr lang="en-US" sz="3600" b="1" baseline="70000" dirty="0">
                <a:solidFill>
                  <a:srgbClr val="0000FF"/>
                </a:solidFill>
                <a:latin typeface="Arial" pitchFamily="34" charset="0"/>
                <a:cs typeface="Arial" pitchFamily="34" charset="0"/>
              </a:rPr>
              <a:t>2</a:t>
            </a:r>
            <a:r>
              <a:rPr lang="en-US" sz="3600" b="1" dirty="0">
                <a:solidFill>
                  <a:srgbClr val="0000FF"/>
                </a:solidFill>
                <a:latin typeface="Arial" pitchFamily="34" charset="0"/>
                <a:cs typeface="Arial" pitchFamily="34" charset="0"/>
              </a:rPr>
              <a:t> on the number line. </a:t>
            </a:r>
          </a:p>
        </p:txBody>
      </p:sp>
      <p:sp>
        <p:nvSpPr>
          <p:cNvPr id="46" name="TextBox 45"/>
          <p:cNvSpPr txBox="1"/>
          <p:nvPr/>
        </p:nvSpPr>
        <p:spPr>
          <a:xfrm>
            <a:off x="5692140" y="3541759"/>
            <a:ext cx="754380" cy="304792"/>
          </a:xfrm>
          <a:prstGeom prst="rect">
            <a:avLst/>
          </a:prstGeom>
          <a:noFill/>
        </p:spPr>
        <p:txBody>
          <a:bodyPr vert="horz" lIns="73243" tIns="36622" rIns="73243" bIns="36622" rtlCol="0">
            <a:spAutoFit/>
          </a:bodyPr>
          <a:lstStyle/>
          <a:p>
            <a:r>
              <a:rPr lang="en-US" sz="1500">
                <a:solidFill>
                  <a:srgbClr val="0000FF"/>
                </a:solidFill>
                <a:latin typeface="Arial - 26"/>
              </a:rPr>
              <a:t>11</a:t>
            </a:r>
          </a:p>
        </p:txBody>
      </p:sp>
      <p:sp>
        <p:nvSpPr>
          <p:cNvPr id="47" name="TextBox 46"/>
          <p:cNvSpPr txBox="1"/>
          <p:nvPr/>
        </p:nvSpPr>
        <p:spPr>
          <a:xfrm>
            <a:off x="6400800" y="3550631"/>
            <a:ext cx="754380" cy="304792"/>
          </a:xfrm>
          <a:prstGeom prst="rect">
            <a:avLst/>
          </a:prstGeom>
          <a:noFill/>
        </p:spPr>
        <p:txBody>
          <a:bodyPr vert="horz" lIns="73243" tIns="36622" rIns="73243" bIns="36622" rtlCol="0">
            <a:spAutoFit/>
          </a:bodyPr>
          <a:lstStyle/>
          <a:p>
            <a:r>
              <a:rPr lang="en-US" sz="1500">
                <a:solidFill>
                  <a:srgbClr val="0000FF"/>
                </a:solidFill>
                <a:latin typeface="Arial - 26"/>
              </a:rPr>
              <a:t>13</a:t>
            </a:r>
          </a:p>
        </p:txBody>
      </p:sp>
      <p:sp>
        <p:nvSpPr>
          <p:cNvPr id="48" name="TextBox 47"/>
          <p:cNvSpPr txBox="1"/>
          <p:nvPr/>
        </p:nvSpPr>
        <p:spPr>
          <a:xfrm>
            <a:off x="6057900" y="3541759"/>
            <a:ext cx="754380" cy="304792"/>
          </a:xfrm>
          <a:prstGeom prst="rect">
            <a:avLst/>
          </a:prstGeom>
          <a:noFill/>
        </p:spPr>
        <p:txBody>
          <a:bodyPr vert="horz" lIns="73243" tIns="36622" rIns="73243" bIns="36622" rtlCol="0">
            <a:spAutoFit/>
          </a:bodyPr>
          <a:lstStyle/>
          <a:p>
            <a:r>
              <a:rPr lang="en-US" sz="1500">
                <a:solidFill>
                  <a:srgbClr val="0000FF"/>
                </a:solidFill>
                <a:latin typeface="Arial - 26"/>
              </a:rPr>
              <a:t>12</a:t>
            </a:r>
          </a:p>
        </p:txBody>
      </p:sp>
      <p:sp>
        <p:nvSpPr>
          <p:cNvPr id="49" name="TextBox 48"/>
          <p:cNvSpPr txBox="1"/>
          <p:nvPr/>
        </p:nvSpPr>
        <p:spPr>
          <a:xfrm>
            <a:off x="6789420" y="3541759"/>
            <a:ext cx="754380" cy="304792"/>
          </a:xfrm>
          <a:prstGeom prst="rect">
            <a:avLst/>
          </a:prstGeom>
          <a:noFill/>
        </p:spPr>
        <p:txBody>
          <a:bodyPr vert="horz" lIns="73243" tIns="36622" rIns="73243" bIns="36622" rtlCol="0">
            <a:spAutoFit/>
          </a:bodyPr>
          <a:lstStyle/>
          <a:p>
            <a:r>
              <a:rPr lang="en-US" sz="1500">
                <a:solidFill>
                  <a:srgbClr val="0000FF"/>
                </a:solidFill>
                <a:latin typeface="Arial - 26"/>
              </a:rPr>
              <a:t>14</a:t>
            </a:r>
          </a:p>
        </p:txBody>
      </p:sp>
      <p:sp>
        <p:nvSpPr>
          <p:cNvPr id="50" name="TextBox 49"/>
          <p:cNvSpPr txBox="1"/>
          <p:nvPr/>
        </p:nvSpPr>
        <p:spPr>
          <a:xfrm>
            <a:off x="7520940" y="3541759"/>
            <a:ext cx="754380" cy="304792"/>
          </a:xfrm>
          <a:prstGeom prst="rect">
            <a:avLst/>
          </a:prstGeom>
          <a:noFill/>
        </p:spPr>
        <p:txBody>
          <a:bodyPr vert="horz" lIns="73243" tIns="36622" rIns="73243" bIns="36622" rtlCol="0">
            <a:spAutoFit/>
          </a:bodyPr>
          <a:lstStyle/>
          <a:p>
            <a:r>
              <a:rPr lang="en-US" sz="1500">
                <a:solidFill>
                  <a:srgbClr val="0000FF"/>
                </a:solidFill>
                <a:latin typeface="Arial - 26"/>
              </a:rPr>
              <a:t>16</a:t>
            </a:r>
          </a:p>
        </p:txBody>
      </p:sp>
      <p:sp>
        <p:nvSpPr>
          <p:cNvPr id="51" name="TextBox 50"/>
          <p:cNvSpPr txBox="1"/>
          <p:nvPr/>
        </p:nvSpPr>
        <p:spPr>
          <a:xfrm>
            <a:off x="7898130" y="3532887"/>
            <a:ext cx="754380" cy="304792"/>
          </a:xfrm>
          <a:prstGeom prst="rect">
            <a:avLst/>
          </a:prstGeom>
          <a:noFill/>
        </p:spPr>
        <p:txBody>
          <a:bodyPr vert="horz" lIns="73243" tIns="36622" rIns="73243" bIns="36622" rtlCol="0">
            <a:spAutoFit/>
          </a:bodyPr>
          <a:lstStyle/>
          <a:p>
            <a:r>
              <a:rPr lang="en-US" sz="1500">
                <a:solidFill>
                  <a:srgbClr val="0000FF"/>
                </a:solidFill>
                <a:latin typeface="Arial - 26"/>
              </a:rPr>
              <a:t>17</a:t>
            </a:r>
          </a:p>
        </p:txBody>
      </p:sp>
      <p:sp>
        <p:nvSpPr>
          <p:cNvPr id="52" name="TextBox 51"/>
          <p:cNvSpPr txBox="1"/>
          <p:nvPr/>
        </p:nvSpPr>
        <p:spPr>
          <a:xfrm>
            <a:off x="7166610" y="3532887"/>
            <a:ext cx="754380" cy="304792"/>
          </a:xfrm>
          <a:prstGeom prst="rect">
            <a:avLst/>
          </a:prstGeom>
          <a:noFill/>
        </p:spPr>
        <p:txBody>
          <a:bodyPr vert="horz" lIns="73243" tIns="36622" rIns="73243" bIns="36622" rtlCol="0">
            <a:spAutoFit/>
          </a:bodyPr>
          <a:lstStyle/>
          <a:p>
            <a:r>
              <a:rPr lang="en-US" sz="1500">
                <a:solidFill>
                  <a:srgbClr val="0000FF"/>
                </a:solidFill>
                <a:latin typeface="Arial - 26"/>
              </a:rPr>
              <a:t>15</a:t>
            </a:r>
          </a:p>
        </p:txBody>
      </p:sp>
      <p:sp>
        <p:nvSpPr>
          <p:cNvPr id="53" name="Oval 52"/>
          <p:cNvSpPr/>
          <p:nvPr/>
        </p:nvSpPr>
        <p:spPr>
          <a:xfrm>
            <a:off x="1811655" y="3271164"/>
            <a:ext cx="182880" cy="182880"/>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54" name="TextBox 53"/>
          <p:cNvSpPr txBox="1"/>
          <p:nvPr/>
        </p:nvSpPr>
        <p:spPr>
          <a:xfrm>
            <a:off x="906780" y="1256445"/>
            <a:ext cx="5417820" cy="1181955"/>
          </a:xfrm>
          <a:prstGeom prst="rect">
            <a:avLst/>
          </a:prstGeom>
          <a:noFill/>
        </p:spPr>
        <p:txBody>
          <a:bodyPr vert="horz" lIns="73243" tIns="36622" rIns="73243" bIns="36622" rtlCol="0">
            <a:spAutoFit/>
          </a:bodyPr>
          <a:lstStyle/>
          <a:p>
            <a:r>
              <a:rPr lang="en-US" sz="2400" b="1" dirty="0">
                <a:solidFill>
                  <a:srgbClr val="0000FF"/>
                </a:solidFill>
                <a:latin typeface="Arial" pitchFamily="34" charset="0"/>
                <a:cs typeface="Arial" pitchFamily="34" charset="0"/>
              </a:rPr>
              <a:t>4</a:t>
            </a:r>
            <a:r>
              <a:rPr lang="en-US" sz="2400" b="1" baseline="70000" dirty="0">
                <a:solidFill>
                  <a:srgbClr val="0000FF"/>
                </a:solidFill>
                <a:latin typeface="Arial" pitchFamily="34" charset="0"/>
                <a:cs typeface="Arial" pitchFamily="34" charset="0"/>
              </a:rPr>
              <a:t>2</a:t>
            </a:r>
            <a:r>
              <a:rPr lang="en-US" sz="2400" b="1" dirty="0">
                <a:solidFill>
                  <a:srgbClr val="0000FF"/>
                </a:solidFill>
                <a:latin typeface="Arial" pitchFamily="34" charset="0"/>
                <a:cs typeface="Arial" pitchFamily="34" charset="0"/>
              </a:rPr>
              <a:t> = 4 x 4 = </a:t>
            </a:r>
            <a:r>
              <a:rPr lang="en-US" sz="2400" b="1" dirty="0" smtClean="0">
                <a:solidFill>
                  <a:srgbClr val="0000FF"/>
                </a:solidFill>
                <a:latin typeface="Arial" pitchFamily="34" charset="0"/>
                <a:cs typeface="Arial" pitchFamily="34" charset="0"/>
              </a:rPr>
              <a:t>4 + 4 + 4 + 4 </a:t>
            </a:r>
            <a:r>
              <a:rPr lang="en-US" sz="2400" b="1" dirty="0">
                <a:solidFill>
                  <a:srgbClr val="0000FF"/>
                </a:solidFill>
                <a:latin typeface="Arial" pitchFamily="34" charset="0"/>
                <a:cs typeface="Arial" pitchFamily="34" charset="0"/>
              </a:rPr>
              <a:t>= 16</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Travel a distance of 4, four times</a:t>
            </a:r>
          </a:p>
        </p:txBody>
      </p:sp>
      <p:cxnSp>
        <p:nvCxnSpPr>
          <p:cNvPr id="55" name="Straight Connector 54"/>
          <p:cNvCxnSpPr/>
          <p:nvPr/>
        </p:nvCxnSpPr>
        <p:spPr>
          <a:xfrm>
            <a:off x="4816963" y="3342140"/>
            <a:ext cx="1431437" cy="0"/>
          </a:xfrm>
          <a:prstGeom prst="line">
            <a:avLst/>
          </a:prstGeom>
          <a:ln w="127000" cap="flat" cmpd="sng" algn="ctr">
            <a:solidFill>
              <a:srgbClr val="FF0000">
                <a:alpha val="60000"/>
              </a:srgbClr>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213719" y="3333268"/>
            <a:ext cx="1431437" cy="0"/>
          </a:xfrm>
          <a:prstGeom prst="line">
            <a:avLst/>
          </a:prstGeom>
          <a:ln w="127000" cap="flat" cmpd="sng" algn="ctr">
            <a:solidFill>
              <a:srgbClr val="FF0000">
                <a:alpha val="60000"/>
              </a:srgbClr>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369163" y="3333268"/>
            <a:ext cx="1431437" cy="0"/>
          </a:xfrm>
          <a:prstGeom prst="line">
            <a:avLst/>
          </a:prstGeom>
          <a:ln w="127000" cap="flat" cmpd="sng" algn="ctr">
            <a:solidFill>
              <a:srgbClr val="FF0000">
                <a:alpha val="60000"/>
              </a:srgbClr>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90437559"/>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28600" y="598724"/>
            <a:ext cx="7802015"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100</a:t>
            </a:r>
            <a:endParaRPr lang="en-US" sz="2800" b="1">
              <a:solidFill>
                <a:srgbClr val="000000"/>
              </a:solidFill>
              <a:latin typeface="Arial" pitchFamily="34" charset="0"/>
              <a:cs typeface="Arial" pitchFamily="34" charset="0"/>
            </a:endParaRPr>
          </a:p>
        </p:txBody>
      </p:sp>
      <p:sp>
        <p:nvSpPr>
          <p:cNvPr id="3" name="TextBox 2"/>
          <p:cNvSpPr txBox="1"/>
          <p:nvPr/>
        </p:nvSpPr>
        <p:spPr>
          <a:xfrm>
            <a:off x="960120" y="598724"/>
            <a:ext cx="7802015" cy="1797508"/>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Use the distributive property to rewrite the expression with parentheses</a:t>
            </a:r>
          </a:p>
          <a:p>
            <a:endParaRPr lang="en-US" sz="2800" b="1" smtClean="0">
              <a:solidFill>
                <a:srgbClr val="000000"/>
              </a:solidFill>
              <a:latin typeface="Arial" pitchFamily="34" charset="0"/>
              <a:cs typeface="Arial" pitchFamily="34" charset="0"/>
            </a:endParaRPr>
          </a:p>
          <a:p>
            <a:r>
              <a:rPr lang="en-US" sz="2800" b="1" smtClean="0">
                <a:solidFill>
                  <a:srgbClr val="000000"/>
                </a:solidFill>
                <a:latin typeface="Arial" pitchFamily="34" charset="0"/>
                <a:cs typeface="Arial" pitchFamily="34" charset="0"/>
              </a:rPr>
              <a:t>                            17r + 51x</a:t>
            </a:r>
            <a:endParaRPr lang="en-US" sz="2800" b="1">
              <a:solidFill>
                <a:srgbClr val="000000"/>
              </a:solidFill>
              <a:latin typeface="Arial" pitchFamily="34" charset="0"/>
              <a:cs typeface="Arial" pitchFamily="34" charset="0"/>
            </a:endParaRPr>
          </a:p>
        </p:txBody>
      </p:sp>
      <p:sp>
        <p:nvSpPr>
          <p:cNvPr id="4" name="TextBox 3"/>
          <p:cNvSpPr txBox="1"/>
          <p:nvPr/>
        </p:nvSpPr>
        <p:spPr>
          <a:xfrm>
            <a:off x="1657350" y="2541676"/>
            <a:ext cx="309753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2388870" y="2541676"/>
            <a:ext cx="309753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Can't be done</a:t>
            </a:r>
            <a:endParaRPr lang="en-US" sz="2800" b="1">
              <a:solidFill>
                <a:srgbClr val="000000"/>
              </a:solidFill>
              <a:latin typeface="Arial" pitchFamily="34" charset="0"/>
              <a:cs typeface="Arial" pitchFamily="34" charset="0"/>
            </a:endParaRPr>
          </a:p>
        </p:txBody>
      </p:sp>
      <p:sp>
        <p:nvSpPr>
          <p:cNvPr id="6" name="TextBox 5"/>
          <p:cNvSpPr txBox="1"/>
          <p:nvPr/>
        </p:nvSpPr>
        <p:spPr>
          <a:xfrm>
            <a:off x="1657350" y="2923169"/>
            <a:ext cx="261747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2388870" y="2923169"/>
            <a:ext cx="261747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r(17 + 51x)</a:t>
            </a:r>
            <a:endParaRPr lang="en-US" sz="2800" b="1">
              <a:solidFill>
                <a:srgbClr val="000000"/>
              </a:solidFill>
              <a:latin typeface="Arial" pitchFamily="34" charset="0"/>
              <a:cs typeface="Arial" pitchFamily="34" charset="0"/>
            </a:endParaRPr>
          </a:p>
        </p:txBody>
      </p:sp>
      <p:sp>
        <p:nvSpPr>
          <p:cNvPr id="8" name="TextBox 7"/>
          <p:cNvSpPr txBox="1"/>
          <p:nvPr/>
        </p:nvSpPr>
        <p:spPr>
          <a:xfrm>
            <a:off x="1657350" y="3304661"/>
            <a:ext cx="245745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2388870" y="3304662"/>
            <a:ext cx="245745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17(r + 3x)</a:t>
            </a:r>
          </a:p>
        </p:txBody>
      </p:sp>
      <p:sp>
        <p:nvSpPr>
          <p:cNvPr id="10" name="TextBox 9"/>
          <p:cNvSpPr txBox="1"/>
          <p:nvPr/>
        </p:nvSpPr>
        <p:spPr>
          <a:xfrm>
            <a:off x="1657350" y="3686154"/>
            <a:ext cx="277749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2388870" y="3686154"/>
            <a:ext cx="277749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1(17r + 51x)</a:t>
            </a:r>
            <a:endParaRPr lang="en-US" sz="2800" b="1">
              <a:solidFill>
                <a:srgbClr val="000000"/>
              </a:solidFill>
              <a:latin typeface="Arial" pitchFamily="34" charset="0"/>
              <a:cs typeface="Arial" pitchFamily="34" charset="0"/>
            </a:endParaRPr>
          </a:p>
        </p:txBody>
      </p:sp>
      <p:pic>
        <p:nvPicPr>
          <p:cNvPr id="19" name="Picture 18"/>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79847"/>
            <a:ext cx="3108960" cy="44360"/>
          </a:xfrm>
          <a:prstGeom prst="rect">
            <a:avLst/>
          </a:prstGeom>
          <a:solidFill>
            <a:scrgbClr r="0" g="0" b="0">
              <a:alpha val="0"/>
            </a:scrgbClr>
          </a:solidFill>
        </p:spPr>
      </p:pic>
      <p:sp>
        <p:nvSpPr>
          <p:cNvPr id="20" name="Oval 19"/>
          <p:cNvSpPr/>
          <p:nvPr/>
        </p:nvSpPr>
        <p:spPr>
          <a:xfrm>
            <a:off x="1219200" y="265176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1" name="Oval 20"/>
          <p:cNvSpPr/>
          <p:nvPr/>
        </p:nvSpPr>
        <p:spPr>
          <a:xfrm>
            <a:off x="1219200" y="304514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2" name="Oval 21"/>
          <p:cNvSpPr/>
          <p:nvPr/>
        </p:nvSpPr>
        <p:spPr>
          <a:xfrm>
            <a:off x="1219200" y="342614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19200" y="380714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3324577690"/>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066800" y="1572913"/>
            <a:ext cx="7048500" cy="1551287"/>
          </a:xfrm>
          <a:prstGeom prst="rect">
            <a:avLst/>
          </a:prstGeom>
          <a:noFill/>
        </p:spPr>
        <p:txBody>
          <a:bodyPr vert="horz" wrap="square" lIns="73243" tIns="36622" rIns="73243" bIns="36622" rtlCol="0">
            <a:spAutoFit/>
          </a:bodyPr>
          <a:lstStyle/>
          <a:p>
            <a:pPr algn="ctr"/>
            <a:r>
              <a:rPr lang="en-US" sz="4800" b="1" dirty="0">
                <a:solidFill>
                  <a:srgbClr val="0000FF"/>
                </a:solidFill>
                <a:latin typeface="Arial" pitchFamily="34" charset="0"/>
                <a:cs typeface="Arial" pitchFamily="34" charset="0"/>
              </a:rPr>
              <a:t>Distributive Property - Applications</a:t>
            </a:r>
          </a:p>
        </p:txBody>
      </p:sp>
      <p:grpSp>
        <p:nvGrpSpPr>
          <p:cNvPr id="4" name="Group 3"/>
          <p:cNvGrpSpPr/>
          <p:nvPr/>
        </p:nvGrpSpPr>
        <p:grpSpPr>
          <a:xfrm>
            <a:off x="6400800" y="3453044"/>
            <a:ext cx="1295400" cy="890356"/>
            <a:chOff x="6400800" y="3453044"/>
            <a:chExt cx="1295400" cy="890356"/>
          </a:xfrm>
        </p:grpSpPr>
        <p:sp>
          <p:nvSpPr>
            <p:cNvPr id="5" name="TextBox 4">
              <a:hlinkClick r:id="rId2" action="ppaction://hlinksldjump"/>
            </p:cNvPr>
            <p:cNvSpPr txBox="1"/>
            <p:nvPr/>
          </p:nvSpPr>
          <p:spPr>
            <a:xfrm>
              <a:off x="6400800" y="3453044"/>
              <a:ext cx="1295400" cy="814156"/>
            </a:xfrm>
            <a:prstGeom prst="rect">
              <a:avLst/>
            </a:prstGeom>
            <a:noFill/>
          </p:spPr>
          <p:txBody>
            <a:bodyPr vert="horz" wrap="square" lIns="74761" tIns="37381" rIns="74761" bIns="37381" rtlCol="0">
              <a:spAutoFit/>
            </a:bodyPr>
            <a:lstStyle/>
            <a:p>
              <a:r>
                <a:rPr lang="en-US" sz="1600" b="1" i="1" dirty="0" smtClean="0">
                  <a:solidFill>
                    <a:srgbClr val="0000FF"/>
                  </a:solidFill>
                  <a:latin typeface="Arial" pitchFamily="34" charset="0"/>
                  <a:cs typeface="Arial" pitchFamily="34" charset="0"/>
                </a:rPr>
                <a:t>Return to Table of Contents</a:t>
              </a:r>
              <a:endParaRPr lang="en-US" sz="1600" b="1" i="1" dirty="0">
                <a:solidFill>
                  <a:srgbClr val="0000FF"/>
                </a:solidFill>
                <a:latin typeface="Arial" pitchFamily="34" charset="0"/>
                <a:cs typeface="Arial" pitchFamily="34" charset="0"/>
              </a:endParaRPr>
            </a:p>
          </p:txBody>
        </p:sp>
        <p:sp>
          <p:nvSpPr>
            <p:cNvPr id="6" name="Rectangle 5"/>
            <p:cNvSpPr/>
            <p:nvPr/>
          </p:nvSpPr>
          <p:spPr>
            <a:xfrm>
              <a:off x="6400800" y="3453044"/>
              <a:ext cx="1295400" cy="8903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2106282288"/>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133600" y="228600"/>
            <a:ext cx="4754880" cy="627957"/>
          </a:xfrm>
          <a:prstGeom prst="rect">
            <a:avLst/>
          </a:prstGeom>
          <a:noFill/>
        </p:spPr>
        <p:txBody>
          <a:bodyPr vert="horz" wrap="square" lIns="73243" tIns="36622" rIns="73243" bIns="36622" rtlCol="0">
            <a:spAutoFit/>
          </a:bodyPr>
          <a:lstStyle/>
          <a:p>
            <a:pPr algn="ctr"/>
            <a:r>
              <a:rPr lang="en-US" sz="3600" b="1" dirty="0">
                <a:solidFill>
                  <a:srgbClr val="0000FF"/>
                </a:solidFill>
                <a:latin typeface="Arial" pitchFamily="34" charset="0"/>
                <a:cs typeface="Arial" pitchFamily="34" charset="0"/>
              </a:rPr>
              <a:t>Real Life Situation</a:t>
            </a:r>
          </a:p>
        </p:txBody>
      </p:sp>
      <p:sp>
        <p:nvSpPr>
          <p:cNvPr id="3" name="TextBox 2"/>
          <p:cNvSpPr txBox="1"/>
          <p:nvPr/>
        </p:nvSpPr>
        <p:spPr>
          <a:xfrm>
            <a:off x="160020" y="880106"/>
            <a:ext cx="8869680" cy="1181955"/>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You went to the supermarket and bought 4 bottles of orange soda and 5 bottles of purple soda. Each bottle cost $2. How much did you pay in all?</a:t>
            </a:r>
            <a:endParaRPr lang="en-US" sz="2400" b="1">
              <a:solidFill>
                <a:srgbClr val="0000FF"/>
              </a:solidFill>
              <a:latin typeface="Arial" pitchFamily="34" charset="0"/>
              <a:cs typeface="Arial" pitchFamily="34" charset="0"/>
            </a:endParaRPr>
          </a:p>
        </p:txBody>
      </p:sp>
      <p:sp>
        <p:nvSpPr>
          <p:cNvPr id="4" name="TextBox 3"/>
          <p:cNvSpPr txBox="1"/>
          <p:nvPr/>
        </p:nvSpPr>
        <p:spPr>
          <a:xfrm>
            <a:off x="114300" y="2178561"/>
            <a:ext cx="8938260" cy="812623"/>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Use the distributive property to show two different ways to solve the problem.</a:t>
            </a:r>
            <a:endParaRPr lang="en-US" sz="2400" b="1">
              <a:solidFill>
                <a:srgbClr val="0000FF"/>
              </a:solidFill>
              <a:latin typeface="Arial" pitchFamily="34" charset="0"/>
              <a:cs typeface="Arial" pitchFamily="34" charset="0"/>
            </a:endParaRPr>
          </a:p>
        </p:txBody>
      </p:sp>
      <p:sp>
        <p:nvSpPr>
          <p:cNvPr id="5" name="TextBox 4"/>
          <p:cNvSpPr txBox="1"/>
          <p:nvPr/>
        </p:nvSpPr>
        <p:spPr>
          <a:xfrm>
            <a:off x="1977390" y="3067331"/>
            <a:ext cx="5566410" cy="443291"/>
          </a:xfrm>
          <a:prstGeom prst="rect">
            <a:avLst/>
          </a:prstGeom>
          <a:noFill/>
        </p:spPr>
        <p:txBody>
          <a:bodyPr vert="horz" wrap="square" lIns="73243" tIns="36622" rIns="73243" bIns="36622" rtlCol="0">
            <a:spAutoFit/>
          </a:bodyPr>
          <a:lstStyle/>
          <a:p>
            <a:r>
              <a:rPr lang="pt-BR" sz="2400" b="1" dirty="0" smtClean="0">
                <a:solidFill>
                  <a:srgbClr val="0000FF"/>
                </a:solidFill>
                <a:latin typeface="Arial" pitchFamily="34" charset="0"/>
                <a:cs typeface="Arial" pitchFamily="34" charset="0"/>
              </a:rPr>
              <a:t>$2 (4 orange sodas + 5 purple sodas)</a:t>
            </a:r>
            <a:endParaRPr lang="en-US" sz="2400" b="1" dirty="0">
              <a:solidFill>
                <a:srgbClr val="0000FF"/>
              </a:solidFill>
              <a:latin typeface="Arial" pitchFamily="34" charset="0"/>
              <a:cs typeface="Arial" pitchFamily="34" charset="0"/>
            </a:endParaRPr>
          </a:p>
        </p:txBody>
      </p:sp>
      <p:sp>
        <p:nvSpPr>
          <p:cNvPr id="6" name="TextBox 5"/>
          <p:cNvSpPr txBox="1"/>
          <p:nvPr/>
        </p:nvSpPr>
        <p:spPr>
          <a:xfrm>
            <a:off x="1497330" y="4724400"/>
            <a:ext cx="6732270" cy="443291"/>
          </a:xfrm>
          <a:prstGeom prst="rect">
            <a:avLst/>
          </a:prstGeom>
          <a:noFill/>
        </p:spPr>
        <p:txBody>
          <a:bodyPr vert="horz" wrap="square" lIns="73243" tIns="36622" rIns="73243" bIns="36622" rtlCol="0">
            <a:spAutoFit/>
          </a:bodyPr>
          <a:lstStyle/>
          <a:p>
            <a:r>
              <a:rPr lang="pt-BR" sz="2400" b="1" dirty="0" smtClean="0">
                <a:solidFill>
                  <a:srgbClr val="0000FF"/>
                </a:solidFill>
                <a:latin typeface="Arial" pitchFamily="34" charset="0"/>
                <a:cs typeface="Arial" pitchFamily="34" charset="0"/>
              </a:rPr>
              <a:t>($2 x 4 orange sodas) + ($2 x 5 purple sodas)</a:t>
            </a:r>
            <a:endParaRPr lang="en-US" sz="2400" b="1" dirty="0">
              <a:solidFill>
                <a:srgbClr val="0000FF"/>
              </a:solidFill>
              <a:latin typeface="Arial" pitchFamily="34" charset="0"/>
              <a:cs typeface="Arial" pitchFamily="34" charset="0"/>
            </a:endParaRPr>
          </a:p>
        </p:txBody>
      </p:sp>
      <p:cxnSp>
        <p:nvCxnSpPr>
          <p:cNvPr id="7" name="Straight Connector 6"/>
          <p:cNvCxnSpPr/>
          <p:nvPr/>
        </p:nvCxnSpPr>
        <p:spPr>
          <a:xfrm>
            <a:off x="3691890" y="3426930"/>
            <a:ext cx="582930" cy="230670"/>
          </a:xfrm>
          <a:prstGeom prst="line">
            <a:avLst/>
          </a:prstGeom>
          <a:ln w="38100" cap="flat" cmpd="sng" algn="ctr">
            <a:solidFill>
              <a:srgbClr val="000000"/>
            </a:solidFill>
            <a:prstDash val="dash"/>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434840" y="3391442"/>
            <a:ext cx="617220" cy="266158"/>
          </a:xfrm>
          <a:prstGeom prst="line">
            <a:avLst/>
          </a:prstGeom>
          <a:ln w="38100" cap="flat" cmpd="sng" algn="ctr">
            <a:solidFill>
              <a:srgbClr val="000000"/>
            </a:solidFill>
            <a:prstDash val="dash"/>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09800" y="3670622"/>
            <a:ext cx="4686300" cy="443291"/>
          </a:xfrm>
          <a:prstGeom prst="rect">
            <a:avLst/>
          </a:prstGeom>
          <a:noFill/>
        </p:spPr>
        <p:txBody>
          <a:bodyPr vert="horz" lIns="73243" tIns="36622" rIns="73243" bIns="36622" rtlCol="0">
            <a:spAutoFit/>
          </a:bodyPr>
          <a:lstStyle/>
          <a:p>
            <a:pPr algn="ctr"/>
            <a:r>
              <a:rPr lang="en-US" sz="2400" b="1" dirty="0" smtClean="0">
                <a:solidFill>
                  <a:srgbClr val="0000FF"/>
                </a:solidFill>
                <a:latin typeface="Arial" pitchFamily="34" charset="0"/>
                <a:cs typeface="Arial" pitchFamily="34" charset="0"/>
              </a:rPr>
              <a:t>$2 x 9 sodas</a:t>
            </a:r>
            <a:endParaRPr lang="en-US" sz="2400" b="1" dirty="0">
              <a:solidFill>
                <a:srgbClr val="0000FF"/>
              </a:solidFill>
              <a:latin typeface="Arial" pitchFamily="34" charset="0"/>
              <a:cs typeface="Arial" pitchFamily="34" charset="0"/>
            </a:endParaRPr>
          </a:p>
        </p:txBody>
      </p:sp>
      <p:sp>
        <p:nvSpPr>
          <p:cNvPr id="10" name="TextBox 9"/>
          <p:cNvSpPr txBox="1"/>
          <p:nvPr/>
        </p:nvSpPr>
        <p:spPr>
          <a:xfrm>
            <a:off x="4107180" y="3974228"/>
            <a:ext cx="845820" cy="443291"/>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$18</a:t>
            </a:r>
            <a:endParaRPr lang="en-US" sz="2400" b="1">
              <a:solidFill>
                <a:srgbClr val="0000FF"/>
              </a:solidFill>
              <a:latin typeface="Arial" pitchFamily="34" charset="0"/>
              <a:cs typeface="Arial" pitchFamily="34" charset="0"/>
            </a:endParaRPr>
          </a:p>
        </p:txBody>
      </p:sp>
      <p:sp>
        <p:nvSpPr>
          <p:cNvPr id="11" name="TextBox 10"/>
          <p:cNvSpPr txBox="1"/>
          <p:nvPr/>
        </p:nvSpPr>
        <p:spPr>
          <a:xfrm>
            <a:off x="4038600" y="4336017"/>
            <a:ext cx="1143000" cy="443291"/>
          </a:xfrm>
          <a:prstGeom prst="rect">
            <a:avLst/>
          </a:prstGeom>
          <a:noFill/>
        </p:spPr>
        <p:txBody>
          <a:bodyPr vert="horz" lIns="73243" tIns="36622" rIns="73243" bIns="36622" rtlCol="0">
            <a:spAutoFit/>
          </a:bodyPr>
          <a:lstStyle/>
          <a:p>
            <a:pPr algn="ctr"/>
            <a:r>
              <a:rPr lang="en-US" sz="2400" b="1">
                <a:solidFill>
                  <a:srgbClr val="FF0000"/>
                </a:solidFill>
                <a:latin typeface="Arial" pitchFamily="34" charset="0"/>
                <a:cs typeface="Arial" pitchFamily="34" charset="0"/>
              </a:rPr>
              <a:t>OR</a:t>
            </a:r>
          </a:p>
        </p:txBody>
      </p:sp>
      <p:sp>
        <p:nvSpPr>
          <p:cNvPr id="12" name="TextBox 11"/>
          <p:cNvSpPr txBox="1"/>
          <p:nvPr/>
        </p:nvSpPr>
        <p:spPr>
          <a:xfrm>
            <a:off x="4023360" y="5374032"/>
            <a:ext cx="1463040" cy="443291"/>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$8 + $10</a:t>
            </a:r>
            <a:endParaRPr lang="en-US" sz="2400" b="1">
              <a:solidFill>
                <a:srgbClr val="0000FF"/>
              </a:solidFill>
              <a:latin typeface="Arial" pitchFamily="34" charset="0"/>
              <a:cs typeface="Arial" pitchFamily="34" charset="0"/>
            </a:endParaRPr>
          </a:p>
        </p:txBody>
      </p:sp>
      <p:sp>
        <p:nvSpPr>
          <p:cNvPr id="13" name="TextBox 12"/>
          <p:cNvSpPr txBox="1"/>
          <p:nvPr/>
        </p:nvSpPr>
        <p:spPr>
          <a:xfrm>
            <a:off x="4217670" y="5728909"/>
            <a:ext cx="845820" cy="443291"/>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$18</a:t>
            </a:r>
            <a:endParaRPr lang="en-US" sz="2400" b="1">
              <a:solidFill>
                <a:srgbClr val="0000FF"/>
              </a:solidFill>
              <a:latin typeface="Arial" pitchFamily="34" charset="0"/>
              <a:cs typeface="Arial" pitchFamily="34" charset="0"/>
            </a:endParaRPr>
          </a:p>
        </p:txBody>
      </p:sp>
      <p:cxnSp>
        <p:nvCxnSpPr>
          <p:cNvPr id="14" name="Straight Connector 13"/>
          <p:cNvCxnSpPr/>
          <p:nvPr/>
        </p:nvCxnSpPr>
        <p:spPr>
          <a:xfrm>
            <a:off x="2148840" y="5116747"/>
            <a:ext cx="1817370" cy="310517"/>
          </a:xfrm>
          <a:prstGeom prst="line">
            <a:avLst/>
          </a:prstGeom>
          <a:ln w="38100" cap="flat" cmpd="sng" algn="ctr">
            <a:solidFill>
              <a:srgbClr val="000000"/>
            </a:solidFill>
            <a:prstDash val="dash"/>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143500" y="5116747"/>
            <a:ext cx="80010" cy="230670"/>
          </a:xfrm>
          <a:prstGeom prst="line">
            <a:avLst/>
          </a:prstGeom>
          <a:ln w="38100" cap="flat" cmpd="sng" algn="ctr">
            <a:solidFill>
              <a:srgbClr val="000000"/>
            </a:solidFill>
            <a:prstDash val="dash"/>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05007892"/>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p:nvSpPr>
        <p:spPr>
          <a:xfrm>
            <a:off x="22860" y="790315"/>
            <a:ext cx="9052560" cy="2105285"/>
          </a:xfrm>
          <a:prstGeom prst="rect">
            <a:avLst/>
          </a:prstGeom>
          <a:noFill/>
        </p:spPr>
        <p:txBody>
          <a:bodyPr vert="horz" lIns="73243" tIns="36622" rIns="73243" bIns="36622" rtlCol="0">
            <a:spAutoFit/>
          </a:bodyPr>
          <a:lstStyle/>
          <a:p>
            <a:r>
              <a:rPr lang="en-US" sz="2400" b="1" dirty="0" smtClean="0">
                <a:solidFill>
                  <a:srgbClr val="0000FF"/>
                </a:solidFill>
                <a:latin typeface="Arial" pitchFamily="34" charset="0"/>
                <a:cs typeface="Arial" pitchFamily="34" charset="0"/>
              </a:rPr>
              <a:t>You bought 10 packages of gum. Each package has 5 sticks of gum. You gave away 7 packages to each of your friends. How many sticks of gum do you have left?</a:t>
            </a:r>
          </a:p>
          <a:p>
            <a:endParaRPr lang="en-US" sz="12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Use the distributive property to show two different ways to solve the problem.</a:t>
            </a:r>
            <a:endParaRPr lang="en-US" sz="2400" b="1" dirty="0">
              <a:solidFill>
                <a:srgbClr val="0000FF"/>
              </a:solidFill>
              <a:latin typeface="Arial" pitchFamily="34" charset="0"/>
              <a:cs typeface="Arial" pitchFamily="34" charset="0"/>
            </a:endParaRPr>
          </a:p>
        </p:txBody>
      </p:sp>
      <p:sp>
        <p:nvSpPr>
          <p:cNvPr id="4" name="TextBox 3"/>
          <p:cNvSpPr txBox="1"/>
          <p:nvPr/>
        </p:nvSpPr>
        <p:spPr>
          <a:xfrm>
            <a:off x="923257" y="2913005"/>
            <a:ext cx="5844540" cy="1551287"/>
          </a:xfrm>
          <a:prstGeom prst="rect">
            <a:avLst/>
          </a:prstGeom>
          <a:noFill/>
        </p:spPr>
        <p:txBody>
          <a:bodyPr vert="horz" wrap="square" lIns="73243" tIns="36622" rIns="73243" bIns="36622" rtlCol="0">
            <a:spAutoFit/>
          </a:bodyPr>
          <a:lstStyle/>
          <a:p>
            <a:r>
              <a:rPr lang="en-US" sz="2400" b="1" dirty="0" smtClean="0">
                <a:solidFill>
                  <a:srgbClr val="0000FF"/>
                </a:solidFill>
                <a:latin typeface="Arial" pitchFamily="34" charset="0"/>
                <a:cs typeface="Arial" pitchFamily="34" charset="0"/>
              </a:rPr>
              <a:t>5 sticks x (10 packages - 7 packages)</a:t>
            </a:r>
          </a:p>
          <a:p>
            <a:endParaRPr lang="en-US" sz="12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5 sticks x 3 packages</a:t>
            </a:r>
          </a:p>
          <a:p>
            <a:endParaRPr lang="en-US" sz="12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15 sticks of gum</a:t>
            </a:r>
            <a:endParaRPr lang="en-US" sz="2400" b="1" dirty="0">
              <a:solidFill>
                <a:srgbClr val="0000FF"/>
              </a:solidFill>
              <a:latin typeface="Arial" pitchFamily="34" charset="0"/>
              <a:cs typeface="Arial" pitchFamily="34" charset="0"/>
            </a:endParaRPr>
          </a:p>
        </p:txBody>
      </p:sp>
      <p:sp>
        <p:nvSpPr>
          <p:cNvPr id="5" name="TextBox 4"/>
          <p:cNvSpPr txBox="1"/>
          <p:nvPr/>
        </p:nvSpPr>
        <p:spPr>
          <a:xfrm>
            <a:off x="685800" y="5001913"/>
            <a:ext cx="7510747" cy="1551287"/>
          </a:xfrm>
          <a:prstGeom prst="rect">
            <a:avLst/>
          </a:prstGeom>
          <a:noFill/>
        </p:spPr>
        <p:txBody>
          <a:bodyPr vert="horz" wrap="square" lIns="73243" tIns="36622" rIns="73243" bIns="36622" rtlCol="0">
            <a:spAutoFit/>
          </a:bodyPr>
          <a:lstStyle/>
          <a:p>
            <a:r>
              <a:rPr lang="en-US" sz="2400" b="1" dirty="0" smtClean="0">
                <a:solidFill>
                  <a:srgbClr val="0000FF"/>
                </a:solidFill>
                <a:latin typeface="Arial" pitchFamily="34" charset="0"/>
                <a:cs typeface="Arial" pitchFamily="34" charset="0"/>
              </a:rPr>
              <a:t>(5 sticks x 10 packages) - (5 sticks x 7 packages)</a:t>
            </a:r>
          </a:p>
          <a:p>
            <a:endParaRPr lang="en-US" sz="12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50 sticks of gum - 35 sticks of gum</a:t>
            </a:r>
          </a:p>
          <a:p>
            <a:endParaRPr lang="en-US" sz="12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15 sticks of gum</a:t>
            </a:r>
            <a:endParaRPr lang="en-US" sz="2400" b="1" dirty="0">
              <a:solidFill>
                <a:srgbClr val="0000FF"/>
              </a:solidFill>
              <a:latin typeface="Arial" pitchFamily="34" charset="0"/>
              <a:cs typeface="Arial" pitchFamily="34" charset="0"/>
            </a:endParaRPr>
          </a:p>
        </p:txBody>
      </p:sp>
      <p:sp>
        <p:nvSpPr>
          <p:cNvPr id="6" name="TextBox 5"/>
          <p:cNvSpPr txBox="1"/>
          <p:nvPr/>
        </p:nvSpPr>
        <p:spPr>
          <a:xfrm>
            <a:off x="2239980" y="4509709"/>
            <a:ext cx="1281697" cy="443291"/>
          </a:xfrm>
          <a:prstGeom prst="rect">
            <a:avLst/>
          </a:prstGeom>
          <a:noFill/>
        </p:spPr>
        <p:txBody>
          <a:bodyPr vert="horz" wrap="square" lIns="73243" tIns="36622" rIns="73243" bIns="36622" rtlCol="0">
            <a:spAutoFit/>
          </a:bodyPr>
          <a:lstStyle/>
          <a:p>
            <a:r>
              <a:rPr lang="en-US" sz="2400" b="1">
                <a:solidFill>
                  <a:srgbClr val="FF0000"/>
                </a:solidFill>
                <a:latin typeface="Arial" pitchFamily="34" charset="0"/>
                <a:cs typeface="Arial" pitchFamily="34" charset="0"/>
              </a:rPr>
              <a:t>OR</a:t>
            </a:r>
          </a:p>
        </p:txBody>
      </p:sp>
      <p:sp>
        <p:nvSpPr>
          <p:cNvPr id="11" name="TextBox 10"/>
          <p:cNvSpPr txBox="1"/>
          <p:nvPr/>
        </p:nvSpPr>
        <p:spPr>
          <a:xfrm>
            <a:off x="2133600" y="228600"/>
            <a:ext cx="4754880" cy="627957"/>
          </a:xfrm>
          <a:prstGeom prst="rect">
            <a:avLst/>
          </a:prstGeom>
          <a:noFill/>
        </p:spPr>
        <p:txBody>
          <a:bodyPr vert="horz" wrap="square" lIns="73243" tIns="36622" rIns="73243" bIns="36622" rtlCol="0">
            <a:spAutoFit/>
          </a:bodyPr>
          <a:lstStyle/>
          <a:p>
            <a:pPr algn="ctr"/>
            <a:r>
              <a:rPr lang="en-US" sz="3600" b="1" dirty="0">
                <a:solidFill>
                  <a:srgbClr val="0000FF"/>
                </a:solidFill>
                <a:latin typeface="Arial" pitchFamily="34" charset="0"/>
                <a:cs typeface="Arial" pitchFamily="34" charset="0"/>
              </a:rPr>
              <a:t>Real Life Situation</a:t>
            </a:r>
          </a:p>
        </p:txBody>
      </p:sp>
    </p:spTree>
    <p:extLst>
      <p:ext uri="{BB962C8B-B14F-4D97-AF65-F5344CB8AC3E}">
        <p14:creationId xmlns:p14="http://schemas.microsoft.com/office/powerpoint/2010/main" xmlns="" val="120069445"/>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85750" y="604933"/>
            <a:ext cx="8693622"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101</a:t>
            </a:r>
          </a:p>
        </p:txBody>
      </p:sp>
      <p:sp>
        <p:nvSpPr>
          <p:cNvPr id="3" name="TextBox 2"/>
          <p:cNvSpPr txBox="1"/>
          <p:nvPr/>
        </p:nvSpPr>
        <p:spPr>
          <a:xfrm>
            <a:off x="1017270" y="604933"/>
            <a:ext cx="8126730" cy="1366621"/>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Canoes rent for $29 per day. Which expression can be used to find the cost in dollars of renting 6 canoes for a day?</a:t>
            </a:r>
          </a:p>
        </p:txBody>
      </p:sp>
      <p:sp>
        <p:nvSpPr>
          <p:cNvPr id="4" name="TextBox 3"/>
          <p:cNvSpPr txBox="1"/>
          <p:nvPr/>
        </p:nvSpPr>
        <p:spPr>
          <a:xfrm>
            <a:off x="1649730" y="2057400"/>
            <a:ext cx="348615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2381250" y="2057400"/>
            <a:ext cx="348615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(6 + 20) + (6 + 9)</a:t>
            </a:r>
          </a:p>
        </p:txBody>
      </p:sp>
      <p:sp>
        <p:nvSpPr>
          <p:cNvPr id="6" name="TextBox 5"/>
          <p:cNvSpPr txBox="1"/>
          <p:nvPr/>
        </p:nvSpPr>
        <p:spPr>
          <a:xfrm>
            <a:off x="1649730" y="2483252"/>
            <a:ext cx="346329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2381250" y="2483253"/>
            <a:ext cx="346329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(6 + 20) x (6 + 9)</a:t>
            </a:r>
          </a:p>
        </p:txBody>
      </p:sp>
      <p:sp>
        <p:nvSpPr>
          <p:cNvPr id="8" name="TextBox 7"/>
          <p:cNvSpPr txBox="1"/>
          <p:nvPr/>
        </p:nvSpPr>
        <p:spPr>
          <a:xfrm>
            <a:off x="1649730" y="2909105"/>
            <a:ext cx="348615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2381250" y="2909105"/>
            <a:ext cx="348615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(6 x 20) + (6 x 9)</a:t>
            </a:r>
          </a:p>
        </p:txBody>
      </p:sp>
      <p:sp>
        <p:nvSpPr>
          <p:cNvPr id="10" name="TextBox 9"/>
          <p:cNvSpPr txBox="1"/>
          <p:nvPr/>
        </p:nvSpPr>
        <p:spPr>
          <a:xfrm>
            <a:off x="1649730" y="3334957"/>
            <a:ext cx="346329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2381250" y="3334958"/>
            <a:ext cx="346329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(6 x 20) x (6 x 9)</a:t>
            </a:r>
          </a:p>
        </p:txBody>
      </p:sp>
      <p:pic>
        <p:nvPicPr>
          <p:cNvPr id="19" name="Picture 18"/>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97591"/>
            <a:ext cx="3108960" cy="44360"/>
          </a:xfrm>
          <a:prstGeom prst="rect">
            <a:avLst/>
          </a:prstGeom>
          <a:solidFill>
            <a:scrgbClr r="0" g="0" b="0">
              <a:alpha val="0"/>
            </a:scrgbClr>
          </a:solidFill>
        </p:spPr>
      </p:pic>
      <p:sp>
        <p:nvSpPr>
          <p:cNvPr id="20" name="Oval 19"/>
          <p:cNvSpPr/>
          <p:nvPr/>
        </p:nvSpPr>
        <p:spPr>
          <a:xfrm>
            <a:off x="1219200" y="2166936"/>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1" name="Oval 20"/>
          <p:cNvSpPr/>
          <p:nvPr/>
        </p:nvSpPr>
        <p:spPr>
          <a:xfrm>
            <a:off x="1219200" y="260318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2" name="Oval 21"/>
          <p:cNvSpPr/>
          <p:nvPr/>
        </p:nvSpPr>
        <p:spPr>
          <a:xfrm>
            <a:off x="1219200" y="298418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19200" y="3408048"/>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931645766"/>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85750" y="619030"/>
            <a:ext cx="8693555"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102</a:t>
            </a:r>
            <a:endParaRPr lang="en-US" sz="2800" b="1">
              <a:solidFill>
                <a:srgbClr val="000000"/>
              </a:solidFill>
              <a:latin typeface="Arial" pitchFamily="34" charset="0"/>
              <a:cs typeface="Arial" pitchFamily="34" charset="0"/>
            </a:endParaRPr>
          </a:p>
        </p:txBody>
      </p:sp>
      <p:sp>
        <p:nvSpPr>
          <p:cNvPr id="3" name="TextBox 2"/>
          <p:cNvSpPr txBox="1"/>
          <p:nvPr/>
        </p:nvSpPr>
        <p:spPr>
          <a:xfrm>
            <a:off x="1017270" y="619030"/>
            <a:ext cx="8126730" cy="2228395"/>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A restaurant owner bought 5 large bags of flour for $45 each and 5 large bags of sugar for $25 each. The expression 5 x 45 + 5 x 25 gives the total cost in dollars of the flour and sugar. Which is another way to write this expression?</a:t>
            </a:r>
            <a:endParaRPr lang="en-US" sz="2800" b="1">
              <a:solidFill>
                <a:srgbClr val="000000"/>
              </a:solidFill>
              <a:latin typeface="Arial" pitchFamily="34" charset="0"/>
              <a:cs typeface="Arial" pitchFamily="34" charset="0"/>
            </a:endParaRPr>
          </a:p>
        </p:txBody>
      </p:sp>
      <p:sp>
        <p:nvSpPr>
          <p:cNvPr id="4" name="TextBox 3"/>
          <p:cNvSpPr txBox="1"/>
          <p:nvPr/>
        </p:nvSpPr>
        <p:spPr>
          <a:xfrm>
            <a:off x="1676400" y="2922675"/>
            <a:ext cx="28232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2407920" y="2922675"/>
            <a:ext cx="28232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5 + (45 + 25)</a:t>
            </a:r>
            <a:endParaRPr lang="en-US" sz="2800" b="1">
              <a:solidFill>
                <a:srgbClr val="000000"/>
              </a:solidFill>
              <a:latin typeface="Arial" pitchFamily="34" charset="0"/>
              <a:cs typeface="Arial" pitchFamily="34" charset="0"/>
            </a:endParaRPr>
          </a:p>
        </p:txBody>
      </p:sp>
      <p:sp>
        <p:nvSpPr>
          <p:cNvPr id="6" name="TextBox 5"/>
          <p:cNvSpPr txBox="1"/>
          <p:nvPr/>
        </p:nvSpPr>
        <p:spPr>
          <a:xfrm>
            <a:off x="1676400" y="3304168"/>
            <a:ext cx="280035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2407920" y="3304168"/>
            <a:ext cx="280035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5 x (45 + 25)</a:t>
            </a:r>
            <a:endParaRPr lang="en-US" sz="2800" b="1">
              <a:solidFill>
                <a:srgbClr val="000000"/>
              </a:solidFill>
              <a:latin typeface="Arial" pitchFamily="34" charset="0"/>
              <a:cs typeface="Arial" pitchFamily="34" charset="0"/>
            </a:endParaRPr>
          </a:p>
        </p:txBody>
      </p:sp>
      <p:sp>
        <p:nvSpPr>
          <p:cNvPr id="8" name="TextBox 7"/>
          <p:cNvSpPr txBox="1"/>
          <p:nvPr/>
        </p:nvSpPr>
        <p:spPr>
          <a:xfrm>
            <a:off x="1676400" y="3685661"/>
            <a:ext cx="330327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2407920" y="3685661"/>
            <a:ext cx="330327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5 + (45 x 5) + 25</a:t>
            </a:r>
            <a:endParaRPr lang="en-US" sz="2800" b="1">
              <a:solidFill>
                <a:srgbClr val="000000"/>
              </a:solidFill>
              <a:latin typeface="Arial" pitchFamily="34" charset="0"/>
              <a:cs typeface="Arial" pitchFamily="34" charset="0"/>
            </a:endParaRPr>
          </a:p>
        </p:txBody>
      </p:sp>
      <p:sp>
        <p:nvSpPr>
          <p:cNvPr id="10" name="TextBox 9"/>
          <p:cNvSpPr txBox="1"/>
          <p:nvPr/>
        </p:nvSpPr>
        <p:spPr>
          <a:xfrm>
            <a:off x="1676400" y="4067154"/>
            <a:ext cx="32804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2407920" y="4067154"/>
            <a:ext cx="32804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5 x (45 + 5) x 25</a:t>
            </a:r>
            <a:endParaRPr lang="en-US" sz="2800" b="1">
              <a:solidFill>
                <a:srgbClr val="000000"/>
              </a:solidFill>
              <a:latin typeface="Arial" pitchFamily="34" charset="0"/>
              <a:cs typeface="Arial" pitchFamily="34" charset="0"/>
            </a:endParaRPr>
          </a:p>
        </p:txBody>
      </p:sp>
      <p:pic>
        <p:nvPicPr>
          <p:cNvPr id="19" name="Picture 18"/>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160" y="62103"/>
            <a:ext cx="3108960" cy="44360"/>
          </a:xfrm>
          <a:prstGeom prst="rect">
            <a:avLst/>
          </a:prstGeom>
          <a:solidFill>
            <a:scrgbClr r="0" g="0" b="0">
              <a:alpha val="0"/>
            </a:scrgbClr>
          </a:solidFill>
        </p:spPr>
      </p:pic>
      <p:sp>
        <p:nvSpPr>
          <p:cNvPr id="20" name="Oval 19"/>
          <p:cNvSpPr/>
          <p:nvPr/>
        </p:nvSpPr>
        <p:spPr>
          <a:xfrm>
            <a:off x="1219200" y="2989896"/>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1" name="Oval 20"/>
          <p:cNvSpPr/>
          <p:nvPr/>
        </p:nvSpPr>
        <p:spPr>
          <a:xfrm>
            <a:off x="1219200" y="33832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2" name="Oval 21"/>
          <p:cNvSpPr/>
          <p:nvPr/>
        </p:nvSpPr>
        <p:spPr>
          <a:xfrm>
            <a:off x="1219200" y="37642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19200" y="41452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1135133069"/>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28600" y="571516"/>
            <a:ext cx="8693555"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103</a:t>
            </a:r>
            <a:endParaRPr lang="en-US" sz="2800" b="1">
              <a:solidFill>
                <a:srgbClr val="000000"/>
              </a:solidFill>
              <a:latin typeface="Arial" pitchFamily="34" charset="0"/>
              <a:cs typeface="Arial" pitchFamily="34" charset="0"/>
            </a:endParaRPr>
          </a:p>
        </p:txBody>
      </p:sp>
      <p:sp>
        <p:nvSpPr>
          <p:cNvPr id="3" name="TextBox 2"/>
          <p:cNvSpPr txBox="1"/>
          <p:nvPr/>
        </p:nvSpPr>
        <p:spPr>
          <a:xfrm>
            <a:off x="960120" y="571516"/>
            <a:ext cx="8126730" cy="1366621"/>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Tickets for the amusement park cost $36 each. Which expression can be used to find the cost in dollars of 8 tickets for the amusement park?</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1581150" y="2008275"/>
            <a:ext cx="330327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2312670" y="2008275"/>
            <a:ext cx="330327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(8 x 30) + (8 x 6)</a:t>
            </a:r>
            <a:endParaRPr lang="en-US" sz="2800" b="1">
              <a:solidFill>
                <a:srgbClr val="000000"/>
              </a:solidFill>
              <a:latin typeface="Arial" pitchFamily="34" charset="0"/>
              <a:cs typeface="Arial" pitchFamily="34" charset="0"/>
            </a:endParaRPr>
          </a:p>
        </p:txBody>
      </p:sp>
      <p:sp>
        <p:nvSpPr>
          <p:cNvPr id="6" name="TextBox 5"/>
          <p:cNvSpPr txBox="1"/>
          <p:nvPr/>
        </p:nvSpPr>
        <p:spPr>
          <a:xfrm>
            <a:off x="1581150" y="2389768"/>
            <a:ext cx="332613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2312670" y="2389768"/>
            <a:ext cx="332613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(8 + 30) + (8 + 6)</a:t>
            </a:r>
            <a:endParaRPr lang="en-US" sz="2800" b="1">
              <a:solidFill>
                <a:srgbClr val="000000"/>
              </a:solidFill>
              <a:latin typeface="Arial" pitchFamily="34" charset="0"/>
              <a:cs typeface="Arial" pitchFamily="34" charset="0"/>
            </a:endParaRPr>
          </a:p>
        </p:txBody>
      </p:sp>
      <p:sp>
        <p:nvSpPr>
          <p:cNvPr id="8" name="TextBox 7"/>
          <p:cNvSpPr txBox="1"/>
          <p:nvPr/>
        </p:nvSpPr>
        <p:spPr>
          <a:xfrm>
            <a:off x="1581150" y="2771261"/>
            <a:ext cx="330327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2312670" y="2771261"/>
            <a:ext cx="330327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(8 x 30) x (8 x 6)</a:t>
            </a:r>
            <a:endParaRPr lang="en-US" sz="2800" b="1">
              <a:solidFill>
                <a:srgbClr val="000000"/>
              </a:solidFill>
              <a:latin typeface="Arial" pitchFamily="34" charset="0"/>
              <a:cs typeface="Arial" pitchFamily="34" charset="0"/>
            </a:endParaRPr>
          </a:p>
        </p:txBody>
      </p:sp>
      <p:sp>
        <p:nvSpPr>
          <p:cNvPr id="10" name="TextBox 9"/>
          <p:cNvSpPr txBox="1"/>
          <p:nvPr/>
        </p:nvSpPr>
        <p:spPr>
          <a:xfrm>
            <a:off x="1581150" y="3152754"/>
            <a:ext cx="332613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2312670" y="3152754"/>
            <a:ext cx="332613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(8 + 30) x (8 + 6)</a:t>
            </a:r>
            <a:endParaRPr lang="en-US" sz="2800" b="1">
              <a:solidFill>
                <a:srgbClr val="000000"/>
              </a:solidFill>
              <a:latin typeface="Arial" pitchFamily="34" charset="0"/>
              <a:cs typeface="Arial" pitchFamily="34" charset="0"/>
            </a:endParaRPr>
          </a:p>
        </p:txBody>
      </p:sp>
      <p:pic>
        <p:nvPicPr>
          <p:cNvPr id="19" name="Picture 18"/>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62103"/>
            <a:ext cx="3108960" cy="44360"/>
          </a:xfrm>
          <a:prstGeom prst="rect">
            <a:avLst/>
          </a:prstGeom>
          <a:solidFill>
            <a:scrgbClr r="0" g="0" b="0">
              <a:alpha val="0"/>
            </a:scrgbClr>
          </a:solidFill>
        </p:spPr>
      </p:pic>
      <p:sp>
        <p:nvSpPr>
          <p:cNvPr id="20" name="Oval 19"/>
          <p:cNvSpPr/>
          <p:nvPr/>
        </p:nvSpPr>
        <p:spPr>
          <a:xfrm>
            <a:off x="1219200" y="2119312"/>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1" name="Oval 20"/>
          <p:cNvSpPr/>
          <p:nvPr/>
        </p:nvSpPr>
        <p:spPr>
          <a:xfrm>
            <a:off x="1219200" y="2512696"/>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2" name="Oval 21"/>
          <p:cNvSpPr/>
          <p:nvPr/>
        </p:nvSpPr>
        <p:spPr>
          <a:xfrm>
            <a:off x="1219200" y="2893696"/>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19200" y="3274696"/>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369393565"/>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14400" y="1625777"/>
            <a:ext cx="7315200" cy="812623"/>
          </a:xfrm>
          <a:prstGeom prst="rect">
            <a:avLst/>
          </a:prstGeom>
          <a:noFill/>
        </p:spPr>
        <p:txBody>
          <a:bodyPr vert="horz" wrap="square" lIns="73243" tIns="36622" rIns="73243" bIns="36622" rtlCol="0">
            <a:spAutoFit/>
          </a:bodyPr>
          <a:lstStyle/>
          <a:p>
            <a:pPr algn="ctr"/>
            <a:r>
              <a:rPr lang="en-US" sz="4800" b="1" dirty="0">
                <a:solidFill>
                  <a:srgbClr val="0000FF"/>
                </a:solidFill>
                <a:latin typeface="Arial" pitchFamily="34" charset="0"/>
                <a:cs typeface="Arial" pitchFamily="34" charset="0"/>
              </a:rPr>
              <a:t>Combining Like Terms</a:t>
            </a:r>
          </a:p>
        </p:txBody>
      </p:sp>
      <p:grpSp>
        <p:nvGrpSpPr>
          <p:cNvPr id="4" name="Group 3"/>
          <p:cNvGrpSpPr/>
          <p:nvPr/>
        </p:nvGrpSpPr>
        <p:grpSpPr>
          <a:xfrm>
            <a:off x="6400800" y="3453044"/>
            <a:ext cx="1295400" cy="890356"/>
            <a:chOff x="6400800" y="3453044"/>
            <a:chExt cx="1295400" cy="890356"/>
          </a:xfrm>
        </p:grpSpPr>
        <p:sp>
          <p:nvSpPr>
            <p:cNvPr id="5" name="TextBox 4">
              <a:hlinkClick r:id="rId2" action="ppaction://hlinksldjump"/>
            </p:cNvPr>
            <p:cNvSpPr txBox="1"/>
            <p:nvPr/>
          </p:nvSpPr>
          <p:spPr>
            <a:xfrm>
              <a:off x="6400800" y="3453044"/>
              <a:ext cx="1295400" cy="814156"/>
            </a:xfrm>
            <a:prstGeom prst="rect">
              <a:avLst/>
            </a:prstGeom>
            <a:noFill/>
          </p:spPr>
          <p:txBody>
            <a:bodyPr vert="horz" wrap="square" lIns="74761" tIns="37381" rIns="74761" bIns="37381" rtlCol="0">
              <a:spAutoFit/>
            </a:bodyPr>
            <a:lstStyle/>
            <a:p>
              <a:r>
                <a:rPr lang="en-US" sz="1600" b="1" i="1" dirty="0" smtClean="0">
                  <a:solidFill>
                    <a:srgbClr val="0000FF"/>
                  </a:solidFill>
                  <a:latin typeface="Arial" pitchFamily="34" charset="0"/>
                  <a:cs typeface="Arial" pitchFamily="34" charset="0"/>
                </a:rPr>
                <a:t>Return to Table of Contents</a:t>
              </a:r>
              <a:endParaRPr lang="en-US" sz="1600" b="1" i="1" dirty="0">
                <a:solidFill>
                  <a:srgbClr val="0000FF"/>
                </a:solidFill>
                <a:latin typeface="Arial" pitchFamily="34" charset="0"/>
                <a:cs typeface="Arial" pitchFamily="34" charset="0"/>
              </a:endParaRPr>
            </a:p>
          </p:txBody>
        </p:sp>
        <p:sp>
          <p:nvSpPr>
            <p:cNvPr id="6" name="Rectangle 5"/>
            <p:cNvSpPr/>
            <p:nvPr/>
          </p:nvSpPr>
          <p:spPr>
            <a:xfrm>
              <a:off x="6400800" y="3453044"/>
              <a:ext cx="1295400" cy="8903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2150123808"/>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4264" y="304800"/>
            <a:ext cx="8633536" cy="812623"/>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Like terms: terms in an expression that have the same variable raised to the same power</a:t>
            </a:r>
            <a:endParaRPr lang="en-US" sz="2400" b="1">
              <a:solidFill>
                <a:srgbClr val="0000FF"/>
              </a:solidFill>
              <a:latin typeface="Arial" pitchFamily="34" charset="0"/>
              <a:cs typeface="Arial" pitchFamily="34" charset="0"/>
            </a:endParaRPr>
          </a:p>
        </p:txBody>
      </p:sp>
      <p:sp>
        <p:nvSpPr>
          <p:cNvPr id="3" name="TextBox 2"/>
          <p:cNvSpPr txBox="1"/>
          <p:nvPr/>
        </p:nvSpPr>
        <p:spPr>
          <a:xfrm>
            <a:off x="765734" y="1437896"/>
            <a:ext cx="7540066" cy="2905504"/>
          </a:xfrm>
          <a:prstGeom prst="rect">
            <a:avLst/>
          </a:prstGeom>
          <a:noFill/>
        </p:spPr>
        <p:txBody>
          <a:bodyPr vert="horz" wrap="square" lIns="73243" tIns="36622" rIns="73243" bIns="36622" rtlCol="0">
            <a:spAutoFit/>
          </a:bodyPr>
          <a:lstStyle/>
          <a:p>
            <a:r>
              <a:rPr lang="en-US" sz="2400" b="1" dirty="0" smtClean="0">
                <a:solidFill>
                  <a:srgbClr val="0000FF"/>
                </a:solidFill>
                <a:latin typeface="Arial" pitchFamily="34" charset="0"/>
                <a:cs typeface="Arial" pitchFamily="34" charset="0"/>
              </a:rPr>
              <a:t>Examples:	Examples of Terms that are</a:t>
            </a:r>
          </a:p>
          <a:p>
            <a:r>
              <a:rPr lang="en-US" sz="2400" b="1" dirty="0" smtClean="0">
                <a:solidFill>
                  <a:srgbClr val="0000FF"/>
                </a:solidFill>
                <a:latin typeface="Arial" pitchFamily="34" charset="0"/>
                <a:cs typeface="Arial" pitchFamily="34" charset="0"/>
              </a:rPr>
              <a:t>	                  </a:t>
            </a:r>
            <a:r>
              <a:rPr lang="en-US" sz="2400" b="1" i="1" dirty="0" smtClean="0">
                <a:solidFill>
                  <a:srgbClr val="0000FF"/>
                </a:solidFill>
                <a:latin typeface="Arial" pitchFamily="34" charset="0"/>
                <a:cs typeface="Arial" pitchFamily="34" charset="0"/>
              </a:rPr>
              <a:t>not like terms</a:t>
            </a:r>
            <a:r>
              <a:rPr lang="en-US" sz="2400" b="1" dirty="0" smtClean="0">
                <a:solidFill>
                  <a:srgbClr val="0000FF"/>
                </a:solidFill>
                <a:latin typeface="Arial" pitchFamily="34" charset="0"/>
                <a:cs typeface="Arial" pitchFamily="34" charset="0"/>
              </a:rPr>
              <a:t>:</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6x and 2x          6x and 2x</a:t>
            </a:r>
            <a:r>
              <a:rPr lang="en-US" sz="2400" b="1" baseline="70000" dirty="0">
                <a:solidFill>
                  <a:srgbClr val="0000FF"/>
                </a:solidFill>
                <a:latin typeface="Arial" pitchFamily="34" charset="0"/>
                <a:cs typeface="Arial" pitchFamily="34" charset="0"/>
              </a:rPr>
              <a:t>2</a:t>
            </a:r>
          </a:p>
          <a:p>
            <a:endParaRPr lang="en-US" sz="2400" b="1" baseline="70000"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5y</a:t>
            </a:r>
            <a:r>
              <a:rPr lang="en-US" sz="2400" b="1" dirty="0" smtClean="0">
                <a:solidFill>
                  <a:srgbClr val="0000FF"/>
                </a:solidFill>
                <a:latin typeface="Arial" pitchFamily="34" charset="0"/>
                <a:cs typeface="Arial" pitchFamily="34" charset="0"/>
              </a:rPr>
              <a:t> and 8y	         10y and 10x</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4x</a:t>
            </a:r>
            <a:r>
              <a:rPr lang="en-US" sz="2400" b="1" baseline="70000" dirty="0">
                <a:solidFill>
                  <a:srgbClr val="0000FF"/>
                </a:solidFill>
                <a:latin typeface="Arial" pitchFamily="34" charset="0"/>
                <a:cs typeface="Arial" pitchFamily="34" charset="0"/>
              </a:rPr>
              <a:t>2 </a:t>
            </a:r>
            <a:r>
              <a:rPr lang="en-US" sz="2400" b="1" dirty="0" smtClean="0">
                <a:solidFill>
                  <a:srgbClr val="0000FF"/>
                </a:solidFill>
                <a:latin typeface="Arial" pitchFamily="34" charset="0"/>
                <a:cs typeface="Arial" pitchFamily="34" charset="0"/>
              </a:rPr>
              <a:t>and 7x</a:t>
            </a:r>
            <a:r>
              <a:rPr lang="en-US" sz="2400" b="1" baseline="70000" dirty="0">
                <a:solidFill>
                  <a:srgbClr val="0000FF"/>
                </a:solidFill>
                <a:latin typeface="Arial" pitchFamily="34" charset="0"/>
                <a:cs typeface="Arial" pitchFamily="34" charset="0"/>
              </a:rPr>
              <a:t>2</a:t>
            </a:r>
            <a:r>
              <a:rPr lang="en-US" sz="2400" b="1" dirty="0" smtClean="0">
                <a:solidFill>
                  <a:srgbClr val="0000FF"/>
                </a:solidFill>
                <a:latin typeface="Arial" pitchFamily="34" charset="0"/>
                <a:cs typeface="Arial" pitchFamily="34" charset="0"/>
              </a:rPr>
              <a:t>	12x</a:t>
            </a:r>
            <a:r>
              <a:rPr lang="en-US" sz="2400" b="1" baseline="70000" dirty="0">
                <a:solidFill>
                  <a:srgbClr val="0000FF"/>
                </a:solidFill>
                <a:latin typeface="Arial" pitchFamily="34" charset="0"/>
                <a:cs typeface="Arial" pitchFamily="34" charset="0"/>
              </a:rPr>
              <a:t>2</a:t>
            </a:r>
            <a:r>
              <a:rPr lang="en-US" sz="2400" b="1" dirty="0" smtClean="0">
                <a:solidFill>
                  <a:srgbClr val="0000FF"/>
                </a:solidFill>
                <a:latin typeface="Arial" pitchFamily="34" charset="0"/>
                <a:cs typeface="Arial" pitchFamily="34" charset="0"/>
              </a:rPr>
              <a:t>y and 14xy</a:t>
            </a:r>
            <a:r>
              <a:rPr lang="en-US" sz="2400" b="1" baseline="70000" dirty="0">
                <a:solidFill>
                  <a:srgbClr val="0000FF"/>
                </a:solidFill>
                <a:latin typeface="Arial" pitchFamily="34" charset="0"/>
                <a:cs typeface="Arial" pitchFamily="34" charset="0"/>
              </a:rPr>
              <a:t>2</a:t>
            </a:r>
          </a:p>
        </p:txBody>
      </p:sp>
    </p:spTree>
    <p:extLst>
      <p:ext uri="{BB962C8B-B14F-4D97-AF65-F5344CB8AC3E}">
        <p14:creationId xmlns:p14="http://schemas.microsoft.com/office/powerpoint/2010/main" xmlns="" val="2472725220"/>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28600" y="609600"/>
            <a:ext cx="4990235"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104</a:t>
            </a:r>
            <a:endParaRPr lang="en-US" sz="2800" b="1">
              <a:solidFill>
                <a:srgbClr val="000000"/>
              </a:solidFill>
              <a:latin typeface="Arial" pitchFamily="34" charset="0"/>
              <a:cs typeface="Arial" pitchFamily="34" charset="0"/>
            </a:endParaRPr>
          </a:p>
        </p:txBody>
      </p:sp>
      <p:sp>
        <p:nvSpPr>
          <p:cNvPr id="3" name="TextBox 2"/>
          <p:cNvSpPr txBox="1"/>
          <p:nvPr/>
        </p:nvSpPr>
        <p:spPr>
          <a:xfrm>
            <a:off x="960120" y="609600"/>
            <a:ext cx="544068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Identify all of the terms like 5y</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1657350" y="1150787"/>
            <a:ext cx="142875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2388870" y="1150787"/>
            <a:ext cx="142875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5</a:t>
            </a:r>
            <a:endParaRPr lang="en-US" sz="2800" b="1">
              <a:solidFill>
                <a:srgbClr val="000000"/>
              </a:solidFill>
              <a:latin typeface="Arial" pitchFamily="34" charset="0"/>
              <a:cs typeface="Arial" pitchFamily="34" charset="0"/>
            </a:endParaRPr>
          </a:p>
        </p:txBody>
      </p:sp>
      <p:sp>
        <p:nvSpPr>
          <p:cNvPr id="6" name="TextBox 5"/>
          <p:cNvSpPr txBox="1"/>
          <p:nvPr/>
        </p:nvSpPr>
        <p:spPr>
          <a:xfrm>
            <a:off x="1657350" y="1532280"/>
            <a:ext cx="172593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2388870" y="1532280"/>
            <a:ext cx="172593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4y</a:t>
            </a:r>
            <a:r>
              <a:rPr lang="en-US" sz="2800" b="1" baseline="70000">
                <a:solidFill>
                  <a:srgbClr val="000000"/>
                </a:solidFill>
                <a:latin typeface="Arial" pitchFamily="34" charset="0"/>
                <a:cs typeface="Arial" pitchFamily="34" charset="0"/>
              </a:rPr>
              <a:t>2</a:t>
            </a:r>
          </a:p>
        </p:txBody>
      </p:sp>
      <p:sp>
        <p:nvSpPr>
          <p:cNvPr id="8" name="TextBox 7"/>
          <p:cNvSpPr txBox="1"/>
          <p:nvPr/>
        </p:nvSpPr>
        <p:spPr>
          <a:xfrm>
            <a:off x="1657350" y="1913773"/>
            <a:ext cx="172593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2388870" y="1913773"/>
            <a:ext cx="172593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18y</a:t>
            </a:r>
            <a:endParaRPr lang="en-US" sz="2800" b="1">
              <a:solidFill>
                <a:srgbClr val="000000"/>
              </a:solidFill>
              <a:latin typeface="Arial" pitchFamily="34" charset="0"/>
              <a:cs typeface="Arial" pitchFamily="34" charset="0"/>
            </a:endParaRPr>
          </a:p>
        </p:txBody>
      </p:sp>
      <p:sp>
        <p:nvSpPr>
          <p:cNvPr id="10" name="TextBox 9"/>
          <p:cNvSpPr txBox="1"/>
          <p:nvPr/>
        </p:nvSpPr>
        <p:spPr>
          <a:xfrm>
            <a:off x="1657350" y="2295266"/>
            <a:ext cx="158877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2388870" y="2295266"/>
            <a:ext cx="158877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8y</a:t>
            </a:r>
            <a:endParaRPr lang="en-US" sz="2800" b="1">
              <a:solidFill>
                <a:srgbClr val="000000"/>
              </a:solidFill>
              <a:latin typeface="Arial" pitchFamily="34" charset="0"/>
              <a:cs typeface="Arial" pitchFamily="34" charset="0"/>
            </a:endParaRPr>
          </a:p>
        </p:txBody>
      </p:sp>
      <p:sp>
        <p:nvSpPr>
          <p:cNvPr id="12" name="TextBox 11"/>
          <p:cNvSpPr txBox="1"/>
          <p:nvPr/>
        </p:nvSpPr>
        <p:spPr>
          <a:xfrm>
            <a:off x="1657350" y="2676759"/>
            <a:ext cx="165735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E</a:t>
            </a:r>
            <a:endParaRPr lang="en-US" sz="2800" b="1">
              <a:solidFill>
                <a:srgbClr val="000000"/>
              </a:solidFill>
              <a:latin typeface="Arial" pitchFamily="34" charset="0"/>
              <a:cs typeface="Arial" pitchFamily="34" charset="0"/>
            </a:endParaRPr>
          </a:p>
        </p:txBody>
      </p:sp>
      <p:sp>
        <p:nvSpPr>
          <p:cNvPr id="13" name="TextBox 12"/>
          <p:cNvSpPr txBox="1"/>
          <p:nvPr/>
        </p:nvSpPr>
        <p:spPr>
          <a:xfrm>
            <a:off x="2388870" y="2676759"/>
            <a:ext cx="165735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-1y</a:t>
            </a:r>
            <a:endParaRPr lang="en-US" sz="2800" b="1">
              <a:solidFill>
                <a:srgbClr val="000000"/>
              </a:solidFill>
              <a:latin typeface="Arial" pitchFamily="34" charset="0"/>
              <a:cs typeface="Arial" pitchFamily="34" charset="0"/>
            </a:endParaRPr>
          </a:p>
        </p:txBody>
      </p:sp>
      <p:pic>
        <p:nvPicPr>
          <p:cNvPr id="21" name="Picture 2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70975"/>
            <a:ext cx="3108960" cy="44360"/>
          </a:xfrm>
          <a:prstGeom prst="rect">
            <a:avLst/>
          </a:prstGeom>
          <a:solidFill>
            <a:scrgbClr r="0" g="0" b="0">
              <a:alpha val="0"/>
            </a:scrgbClr>
          </a:solidFill>
        </p:spPr>
      </p:pic>
      <p:sp>
        <p:nvSpPr>
          <p:cNvPr id="22" name="Oval 21"/>
          <p:cNvSpPr/>
          <p:nvPr/>
        </p:nvSpPr>
        <p:spPr>
          <a:xfrm>
            <a:off x="1219200" y="12192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19200" y="161258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4" name="Oval 23"/>
          <p:cNvSpPr/>
          <p:nvPr/>
        </p:nvSpPr>
        <p:spPr>
          <a:xfrm>
            <a:off x="1219200" y="199358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5" name="Oval 24"/>
          <p:cNvSpPr/>
          <p:nvPr/>
        </p:nvSpPr>
        <p:spPr>
          <a:xfrm>
            <a:off x="1219200" y="237458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6" name="Oval 25"/>
          <p:cNvSpPr/>
          <p:nvPr/>
        </p:nvSpPr>
        <p:spPr>
          <a:xfrm>
            <a:off x="1219200" y="27736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33917896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137410" y="4465030"/>
            <a:ext cx="594360" cy="320181"/>
          </a:xfrm>
          <a:prstGeom prst="rect">
            <a:avLst/>
          </a:prstGeom>
          <a:noFill/>
        </p:spPr>
        <p:txBody>
          <a:bodyPr vert="horz" lIns="73243" tIns="36622" rIns="73243" bIns="36622" rtlCol="0">
            <a:spAutoFit/>
          </a:bodyPr>
          <a:lstStyle/>
          <a:p>
            <a:r>
              <a:rPr lang="en-US" sz="1600">
                <a:solidFill>
                  <a:srgbClr val="0000FF"/>
                </a:solidFill>
                <a:latin typeface="Arial - 27"/>
              </a:rPr>
              <a:t>1</a:t>
            </a:r>
          </a:p>
        </p:txBody>
      </p:sp>
      <p:sp>
        <p:nvSpPr>
          <p:cNvPr id="3" name="TextBox 2"/>
          <p:cNvSpPr txBox="1"/>
          <p:nvPr/>
        </p:nvSpPr>
        <p:spPr>
          <a:xfrm>
            <a:off x="1771650" y="4465030"/>
            <a:ext cx="594360" cy="320181"/>
          </a:xfrm>
          <a:prstGeom prst="rect">
            <a:avLst/>
          </a:prstGeom>
          <a:noFill/>
        </p:spPr>
        <p:txBody>
          <a:bodyPr vert="horz" lIns="73243" tIns="36622" rIns="73243" bIns="36622" rtlCol="0">
            <a:spAutoFit/>
          </a:bodyPr>
          <a:lstStyle/>
          <a:p>
            <a:r>
              <a:rPr lang="en-US" sz="1600">
                <a:solidFill>
                  <a:srgbClr val="0000FF"/>
                </a:solidFill>
                <a:latin typeface="Arial - 27"/>
              </a:rPr>
              <a:t>0</a:t>
            </a:r>
          </a:p>
        </p:txBody>
      </p:sp>
      <p:sp>
        <p:nvSpPr>
          <p:cNvPr id="4" name="TextBox 3"/>
          <p:cNvSpPr txBox="1"/>
          <p:nvPr/>
        </p:nvSpPr>
        <p:spPr>
          <a:xfrm>
            <a:off x="2526030" y="4465030"/>
            <a:ext cx="594360" cy="320181"/>
          </a:xfrm>
          <a:prstGeom prst="rect">
            <a:avLst/>
          </a:prstGeom>
          <a:noFill/>
        </p:spPr>
        <p:txBody>
          <a:bodyPr vert="horz" lIns="73243" tIns="36622" rIns="73243" bIns="36622" rtlCol="0">
            <a:spAutoFit/>
          </a:bodyPr>
          <a:lstStyle/>
          <a:p>
            <a:r>
              <a:rPr lang="en-US" sz="1600">
                <a:solidFill>
                  <a:srgbClr val="0000FF"/>
                </a:solidFill>
                <a:latin typeface="Arial - 27"/>
              </a:rPr>
              <a:t>2</a:t>
            </a:r>
          </a:p>
        </p:txBody>
      </p:sp>
      <p:sp>
        <p:nvSpPr>
          <p:cNvPr id="5" name="TextBox 4"/>
          <p:cNvSpPr txBox="1"/>
          <p:nvPr/>
        </p:nvSpPr>
        <p:spPr>
          <a:xfrm>
            <a:off x="2868930" y="4465030"/>
            <a:ext cx="594360" cy="320181"/>
          </a:xfrm>
          <a:prstGeom prst="rect">
            <a:avLst/>
          </a:prstGeom>
          <a:noFill/>
        </p:spPr>
        <p:txBody>
          <a:bodyPr vert="horz" lIns="73243" tIns="36622" rIns="73243" bIns="36622" rtlCol="0">
            <a:spAutoFit/>
          </a:bodyPr>
          <a:lstStyle/>
          <a:p>
            <a:r>
              <a:rPr lang="en-US" sz="1600">
                <a:solidFill>
                  <a:srgbClr val="0000FF"/>
                </a:solidFill>
                <a:latin typeface="Arial - 27"/>
              </a:rPr>
              <a:t>3</a:t>
            </a:r>
          </a:p>
        </p:txBody>
      </p:sp>
      <p:sp>
        <p:nvSpPr>
          <p:cNvPr id="6" name="TextBox 5"/>
          <p:cNvSpPr txBox="1"/>
          <p:nvPr/>
        </p:nvSpPr>
        <p:spPr>
          <a:xfrm>
            <a:off x="3223260" y="4465030"/>
            <a:ext cx="594360" cy="320181"/>
          </a:xfrm>
          <a:prstGeom prst="rect">
            <a:avLst/>
          </a:prstGeom>
          <a:noFill/>
        </p:spPr>
        <p:txBody>
          <a:bodyPr vert="horz" lIns="73243" tIns="36622" rIns="73243" bIns="36622" rtlCol="0">
            <a:spAutoFit/>
          </a:bodyPr>
          <a:lstStyle/>
          <a:p>
            <a:r>
              <a:rPr lang="en-US" sz="1600">
                <a:solidFill>
                  <a:srgbClr val="0000FF"/>
                </a:solidFill>
                <a:latin typeface="Arial - 27"/>
              </a:rPr>
              <a:t>4</a:t>
            </a:r>
          </a:p>
        </p:txBody>
      </p:sp>
      <p:sp>
        <p:nvSpPr>
          <p:cNvPr id="7" name="TextBox 6"/>
          <p:cNvSpPr txBox="1"/>
          <p:nvPr/>
        </p:nvSpPr>
        <p:spPr>
          <a:xfrm>
            <a:off x="3611880" y="4465030"/>
            <a:ext cx="594360" cy="320181"/>
          </a:xfrm>
          <a:prstGeom prst="rect">
            <a:avLst/>
          </a:prstGeom>
          <a:noFill/>
        </p:spPr>
        <p:txBody>
          <a:bodyPr vert="horz" lIns="73243" tIns="36622" rIns="73243" bIns="36622" rtlCol="0">
            <a:spAutoFit/>
          </a:bodyPr>
          <a:lstStyle/>
          <a:p>
            <a:r>
              <a:rPr lang="en-US" sz="1600">
                <a:solidFill>
                  <a:srgbClr val="0000FF"/>
                </a:solidFill>
                <a:latin typeface="Arial - 27"/>
              </a:rPr>
              <a:t>5</a:t>
            </a:r>
          </a:p>
        </p:txBody>
      </p:sp>
      <p:sp>
        <p:nvSpPr>
          <p:cNvPr id="8" name="TextBox 7"/>
          <p:cNvSpPr txBox="1"/>
          <p:nvPr/>
        </p:nvSpPr>
        <p:spPr>
          <a:xfrm>
            <a:off x="3954780" y="4465030"/>
            <a:ext cx="594360" cy="320181"/>
          </a:xfrm>
          <a:prstGeom prst="rect">
            <a:avLst/>
          </a:prstGeom>
          <a:noFill/>
        </p:spPr>
        <p:txBody>
          <a:bodyPr vert="horz" lIns="73243" tIns="36622" rIns="73243" bIns="36622" rtlCol="0">
            <a:spAutoFit/>
          </a:bodyPr>
          <a:lstStyle/>
          <a:p>
            <a:r>
              <a:rPr lang="en-US" sz="1600">
                <a:solidFill>
                  <a:srgbClr val="0000FF"/>
                </a:solidFill>
                <a:latin typeface="Arial - 27"/>
              </a:rPr>
              <a:t>6</a:t>
            </a:r>
          </a:p>
        </p:txBody>
      </p:sp>
      <p:sp>
        <p:nvSpPr>
          <p:cNvPr id="9" name="TextBox 8"/>
          <p:cNvSpPr txBox="1"/>
          <p:nvPr/>
        </p:nvSpPr>
        <p:spPr>
          <a:xfrm>
            <a:off x="4309110" y="4465030"/>
            <a:ext cx="594360" cy="320181"/>
          </a:xfrm>
          <a:prstGeom prst="rect">
            <a:avLst/>
          </a:prstGeom>
          <a:noFill/>
        </p:spPr>
        <p:txBody>
          <a:bodyPr vert="horz" lIns="73243" tIns="36622" rIns="73243" bIns="36622" rtlCol="0">
            <a:spAutoFit/>
          </a:bodyPr>
          <a:lstStyle/>
          <a:p>
            <a:r>
              <a:rPr lang="en-US" sz="1600">
                <a:solidFill>
                  <a:srgbClr val="0000FF"/>
                </a:solidFill>
                <a:latin typeface="Arial - 27"/>
              </a:rPr>
              <a:t>7</a:t>
            </a:r>
          </a:p>
        </p:txBody>
      </p:sp>
      <p:sp>
        <p:nvSpPr>
          <p:cNvPr id="10" name="TextBox 9"/>
          <p:cNvSpPr txBox="1"/>
          <p:nvPr/>
        </p:nvSpPr>
        <p:spPr>
          <a:xfrm>
            <a:off x="4686300" y="4456158"/>
            <a:ext cx="594360" cy="320181"/>
          </a:xfrm>
          <a:prstGeom prst="rect">
            <a:avLst/>
          </a:prstGeom>
          <a:noFill/>
        </p:spPr>
        <p:txBody>
          <a:bodyPr vert="horz" lIns="73243" tIns="36622" rIns="73243" bIns="36622" rtlCol="0">
            <a:spAutoFit/>
          </a:bodyPr>
          <a:lstStyle/>
          <a:p>
            <a:r>
              <a:rPr lang="en-US" sz="1600">
                <a:solidFill>
                  <a:srgbClr val="0000FF"/>
                </a:solidFill>
                <a:latin typeface="Arial - 27"/>
              </a:rPr>
              <a:t>8</a:t>
            </a:r>
          </a:p>
        </p:txBody>
      </p:sp>
      <p:sp>
        <p:nvSpPr>
          <p:cNvPr id="11" name="TextBox 10"/>
          <p:cNvSpPr txBox="1"/>
          <p:nvPr/>
        </p:nvSpPr>
        <p:spPr>
          <a:xfrm>
            <a:off x="5017770" y="4456158"/>
            <a:ext cx="594360" cy="320181"/>
          </a:xfrm>
          <a:prstGeom prst="rect">
            <a:avLst/>
          </a:prstGeom>
          <a:noFill/>
        </p:spPr>
        <p:txBody>
          <a:bodyPr vert="horz" lIns="73243" tIns="36622" rIns="73243" bIns="36622" rtlCol="0">
            <a:spAutoFit/>
          </a:bodyPr>
          <a:lstStyle/>
          <a:p>
            <a:r>
              <a:rPr lang="en-US" sz="1600">
                <a:solidFill>
                  <a:srgbClr val="0000FF"/>
                </a:solidFill>
                <a:latin typeface="Arial - 27"/>
              </a:rPr>
              <a:t>9</a:t>
            </a:r>
          </a:p>
        </p:txBody>
      </p:sp>
      <p:sp>
        <p:nvSpPr>
          <p:cNvPr id="12" name="TextBox 11"/>
          <p:cNvSpPr txBox="1"/>
          <p:nvPr/>
        </p:nvSpPr>
        <p:spPr>
          <a:xfrm>
            <a:off x="5314950" y="4447287"/>
            <a:ext cx="754380" cy="320181"/>
          </a:xfrm>
          <a:prstGeom prst="rect">
            <a:avLst/>
          </a:prstGeom>
          <a:noFill/>
        </p:spPr>
        <p:txBody>
          <a:bodyPr vert="horz" lIns="73243" tIns="36622" rIns="73243" bIns="36622" rtlCol="0">
            <a:spAutoFit/>
          </a:bodyPr>
          <a:lstStyle/>
          <a:p>
            <a:r>
              <a:rPr lang="en-US" sz="1600">
                <a:solidFill>
                  <a:srgbClr val="0000FF"/>
                </a:solidFill>
                <a:latin typeface="Arial - 26"/>
              </a:rPr>
              <a:t>10</a:t>
            </a:r>
          </a:p>
        </p:txBody>
      </p:sp>
      <p:grpSp>
        <p:nvGrpSpPr>
          <p:cNvPr id="18" name="Group 17"/>
          <p:cNvGrpSpPr/>
          <p:nvPr/>
        </p:nvGrpSpPr>
        <p:grpSpPr>
          <a:xfrm>
            <a:off x="240488" y="4131890"/>
            <a:ext cx="8470774" cy="381139"/>
            <a:chOff x="267208" y="3803015"/>
            <a:chExt cx="9411971" cy="545593"/>
          </a:xfrm>
        </p:grpSpPr>
        <p:sp>
          <p:nvSpPr>
            <p:cNvPr id="13" name="Freeform 12"/>
            <p:cNvSpPr/>
            <p:nvPr/>
          </p:nvSpPr>
          <p:spPr>
            <a:xfrm>
              <a:off x="280162" y="4063619"/>
              <a:ext cx="9397112" cy="20702"/>
            </a:xfrm>
            <a:custGeom>
              <a:avLst/>
              <a:gdLst/>
              <a:ahLst/>
              <a:cxnLst/>
              <a:rect l="0" t="0" r="0" b="0"/>
              <a:pathLst>
                <a:path w="9397112" h="20702">
                  <a:moveTo>
                    <a:pt x="0" y="20701"/>
                  </a:moveTo>
                  <a:lnTo>
                    <a:pt x="0" y="0"/>
                  </a:lnTo>
                  <a:lnTo>
                    <a:pt x="9397111" y="0"/>
                  </a:lnTo>
                  <a:lnTo>
                    <a:pt x="9397111" y="2070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267208" y="3803015"/>
              <a:ext cx="271400" cy="285370"/>
            </a:xfrm>
            <a:custGeom>
              <a:avLst/>
              <a:gdLst/>
              <a:ahLst/>
              <a:cxnLst/>
              <a:rect l="0" t="0" r="0" b="0"/>
              <a:pathLst>
                <a:path w="271400" h="285370">
                  <a:moveTo>
                    <a:pt x="12954" y="285369"/>
                  </a:moveTo>
                  <a:lnTo>
                    <a:pt x="0" y="270891"/>
                  </a:lnTo>
                  <a:lnTo>
                    <a:pt x="258064" y="0"/>
                  </a:lnTo>
                  <a:lnTo>
                    <a:pt x="271399" y="14351"/>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70891" y="4062603"/>
              <a:ext cx="271400" cy="285243"/>
            </a:xfrm>
            <a:custGeom>
              <a:avLst/>
              <a:gdLst/>
              <a:ahLst/>
              <a:cxnLst/>
              <a:rect l="0" t="0" r="0" b="0"/>
              <a:pathLst>
                <a:path w="271400" h="285243">
                  <a:moveTo>
                    <a:pt x="0" y="14224"/>
                  </a:moveTo>
                  <a:lnTo>
                    <a:pt x="13208" y="0"/>
                  </a:lnTo>
                  <a:lnTo>
                    <a:pt x="271399" y="270764"/>
                  </a:lnTo>
                  <a:lnTo>
                    <a:pt x="258318" y="28524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9407779" y="3804158"/>
              <a:ext cx="271400" cy="285116"/>
            </a:xfrm>
            <a:custGeom>
              <a:avLst/>
              <a:gdLst/>
              <a:ahLst/>
              <a:cxnLst/>
              <a:rect l="0" t="0" r="0" b="0"/>
              <a:pathLst>
                <a:path w="271400" h="285116">
                  <a:moveTo>
                    <a:pt x="271399" y="270637"/>
                  </a:moveTo>
                  <a:lnTo>
                    <a:pt x="258318" y="285115"/>
                  </a:lnTo>
                  <a:lnTo>
                    <a:pt x="0" y="14478"/>
                  </a:lnTo>
                  <a:lnTo>
                    <a:pt x="13081" y="0"/>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403842" y="4063619"/>
              <a:ext cx="271527" cy="284989"/>
            </a:xfrm>
            <a:custGeom>
              <a:avLst/>
              <a:gdLst/>
              <a:ahLst/>
              <a:cxnLst/>
              <a:rect l="0" t="0" r="0" b="0"/>
              <a:pathLst>
                <a:path w="271527" h="284989">
                  <a:moveTo>
                    <a:pt x="258318" y="0"/>
                  </a:moveTo>
                  <a:lnTo>
                    <a:pt x="271526" y="14478"/>
                  </a:lnTo>
                  <a:lnTo>
                    <a:pt x="13335" y="284988"/>
                  </a:lnTo>
                  <a:lnTo>
                    <a:pt x="0" y="270764"/>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18"/>
          <p:cNvSpPr/>
          <p:nvPr/>
        </p:nvSpPr>
        <p:spPr>
          <a:xfrm>
            <a:off x="8097241" y="4144222"/>
            <a:ext cx="19432" cy="300404"/>
          </a:xfrm>
          <a:custGeom>
            <a:avLst/>
            <a:gdLst/>
            <a:ahLst/>
            <a:cxnLst/>
            <a:rect l="0" t="0" r="0" b="0"/>
            <a:pathLst>
              <a:path w="21591" h="430023">
                <a:moveTo>
                  <a:pt x="0" y="0"/>
                </a:moveTo>
                <a:lnTo>
                  <a:pt x="21590" y="0"/>
                </a:lnTo>
                <a:lnTo>
                  <a:pt x="21590"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20" name="Freeform 19"/>
          <p:cNvSpPr/>
          <p:nvPr/>
        </p:nvSpPr>
        <p:spPr>
          <a:xfrm>
            <a:off x="7384351" y="4144222"/>
            <a:ext cx="19318" cy="300404"/>
          </a:xfrm>
          <a:custGeom>
            <a:avLst/>
            <a:gdLst/>
            <a:ahLst/>
            <a:cxnLst/>
            <a:rect l="0" t="0" r="0" b="0"/>
            <a:pathLst>
              <a:path w="21464" h="430023">
                <a:moveTo>
                  <a:pt x="0" y="0"/>
                </a:moveTo>
                <a:lnTo>
                  <a:pt x="21463" y="0"/>
                </a:lnTo>
                <a:lnTo>
                  <a:pt x="21463"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21" name="Freeform 20"/>
          <p:cNvSpPr/>
          <p:nvPr/>
        </p:nvSpPr>
        <p:spPr>
          <a:xfrm>
            <a:off x="6627686" y="4144222"/>
            <a:ext cx="19432" cy="300404"/>
          </a:xfrm>
          <a:custGeom>
            <a:avLst/>
            <a:gdLst/>
            <a:ahLst/>
            <a:cxnLst/>
            <a:rect l="0" t="0" r="0" b="0"/>
            <a:pathLst>
              <a:path w="21591" h="430023">
                <a:moveTo>
                  <a:pt x="0" y="0"/>
                </a:moveTo>
                <a:lnTo>
                  <a:pt x="21590" y="0"/>
                </a:lnTo>
                <a:lnTo>
                  <a:pt x="21590"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22" name="Freeform 21"/>
          <p:cNvSpPr/>
          <p:nvPr/>
        </p:nvSpPr>
        <p:spPr>
          <a:xfrm>
            <a:off x="5914911" y="4144222"/>
            <a:ext cx="19203" cy="300404"/>
          </a:xfrm>
          <a:custGeom>
            <a:avLst/>
            <a:gdLst/>
            <a:ahLst/>
            <a:cxnLst/>
            <a:rect l="0" t="0" r="0" b="0"/>
            <a:pathLst>
              <a:path w="21337" h="430023">
                <a:moveTo>
                  <a:pt x="0" y="0"/>
                </a:moveTo>
                <a:lnTo>
                  <a:pt x="21336" y="0"/>
                </a:lnTo>
                <a:lnTo>
                  <a:pt x="21336"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23" name="Freeform 22"/>
          <p:cNvSpPr/>
          <p:nvPr/>
        </p:nvSpPr>
        <p:spPr>
          <a:xfrm>
            <a:off x="5201908" y="4144222"/>
            <a:ext cx="19432" cy="300404"/>
          </a:xfrm>
          <a:custGeom>
            <a:avLst/>
            <a:gdLst/>
            <a:ahLst/>
            <a:cxnLst/>
            <a:rect l="0" t="0" r="0" b="0"/>
            <a:pathLst>
              <a:path w="21591" h="430023">
                <a:moveTo>
                  <a:pt x="0" y="0"/>
                </a:moveTo>
                <a:lnTo>
                  <a:pt x="21590" y="0"/>
                </a:lnTo>
                <a:lnTo>
                  <a:pt x="21590"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24" name="Freeform 23"/>
          <p:cNvSpPr/>
          <p:nvPr/>
        </p:nvSpPr>
        <p:spPr>
          <a:xfrm>
            <a:off x="3717836" y="4156643"/>
            <a:ext cx="19318" cy="300315"/>
          </a:xfrm>
          <a:custGeom>
            <a:avLst/>
            <a:gdLst/>
            <a:ahLst/>
            <a:cxnLst/>
            <a:rect l="0" t="0" r="0" b="0"/>
            <a:pathLst>
              <a:path w="21464" h="429896">
                <a:moveTo>
                  <a:pt x="0" y="0"/>
                </a:moveTo>
                <a:lnTo>
                  <a:pt x="21463" y="0"/>
                </a:lnTo>
                <a:lnTo>
                  <a:pt x="21463"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25" name="Freeform 24"/>
          <p:cNvSpPr/>
          <p:nvPr/>
        </p:nvSpPr>
        <p:spPr>
          <a:xfrm>
            <a:off x="3004833" y="4156643"/>
            <a:ext cx="19432" cy="300315"/>
          </a:xfrm>
          <a:custGeom>
            <a:avLst/>
            <a:gdLst/>
            <a:ahLst/>
            <a:cxnLst/>
            <a:rect l="0" t="0" r="0" b="0"/>
            <a:pathLst>
              <a:path w="21591" h="429896">
                <a:moveTo>
                  <a:pt x="0" y="0"/>
                </a:moveTo>
                <a:lnTo>
                  <a:pt x="21590" y="0"/>
                </a:lnTo>
                <a:lnTo>
                  <a:pt x="21590"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26" name="Freeform 25"/>
          <p:cNvSpPr/>
          <p:nvPr/>
        </p:nvSpPr>
        <p:spPr>
          <a:xfrm>
            <a:off x="2248396" y="4156643"/>
            <a:ext cx="19203" cy="300315"/>
          </a:xfrm>
          <a:custGeom>
            <a:avLst/>
            <a:gdLst/>
            <a:ahLst/>
            <a:cxnLst/>
            <a:rect l="0" t="0" r="0" b="0"/>
            <a:pathLst>
              <a:path w="21337" h="429896">
                <a:moveTo>
                  <a:pt x="0" y="0"/>
                </a:moveTo>
                <a:lnTo>
                  <a:pt x="21336" y="0"/>
                </a:lnTo>
                <a:lnTo>
                  <a:pt x="21336"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27" name="Freeform 26"/>
          <p:cNvSpPr/>
          <p:nvPr/>
        </p:nvSpPr>
        <p:spPr>
          <a:xfrm>
            <a:off x="1535392" y="4156643"/>
            <a:ext cx="19432" cy="300315"/>
          </a:xfrm>
          <a:custGeom>
            <a:avLst/>
            <a:gdLst/>
            <a:ahLst/>
            <a:cxnLst/>
            <a:rect l="0" t="0" r="0" b="0"/>
            <a:pathLst>
              <a:path w="21591" h="429896">
                <a:moveTo>
                  <a:pt x="0" y="0"/>
                </a:moveTo>
                <a:lnTo>
                  <a:pt x="21590" y="0"/>
                </a:lnTo>
                <a:lnTo>
                  <a:pt x="21590"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28" name="Freeform 27"/>
          <p:cNvSpPr/>
          <p:nvPr/>
        </p:nvSpPr>
        <p:spPr>
          <a:xfrm>
            <a:off x="822503" y="4156643"/>
            <a:ext cx="19318" cy="300315"/>
          </a:xfrm>
          <a:custGeom>
            <a:avLst/>
            <a:gdLst/>
            <a:ahLst/>
            <a:cxnLst/>
            <a:rect l="0" t="0" r="0" b="0"/>
            <a:pathLst>
              <a:path w="21464" h="429896">
                <a:moveTo>
                  <a:pt x="0" y="0"/>
                </a:moveTo>
                <a:lnTo>
                  <a:pt x="21463" y="0"/>
                </a:lnTo>
                <a:lnTo>
                  <a:pt x="21463"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29" name="Freeform 28"/>
          <p:cNvSpPr/>
          <p:nvPr/>
        </p:nvSpPr>
        <p:spPr>
          <a:xfrm>
            <a:off x="4459872" y="4144222"/>
            <a:ext cx="19318" cy="300404"/>
          </a:xfrm>
          <a:custGeom>
            <a:avLst/>
            <a:gdLst/>
            <a:ahLst/>
            <a:cxnLst/>
            <a:rect l="0" t="0" r="0" b="0"/>
            <a:pathLst>
              <a:path w="21464" h="430023">
                <a:moveTo>
                  <a:pt x="0" y="0"/>
                </a:moveTo>
                <a:lnTo>
                  <a:pt x="21463" y="0"/>
                </a:lnTo>
                <a:lnTo>
                  <a:pt x="21463"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30" name="Freeform 29"/>
          <p:cNvSpPr/>
          <p:nvPr/>
        </p:nvSpPr>
        <p:spPr>
          <a:xfrm>
            <a:off x="2655647" y="4156643"/>
            <a:ext cx="19432" cy="300315"/>
          </a:xfrm>
          <a:custGeom>
            <a:avLst/>
            <a:gdLst/>
            <a:ahLst/>
            <a:cxnLst/>
            <a:rect l="0" t="0" r="0" b="0"/>
            <a:pathLst>
              <a:path w="21591" h="429896">
                <a:moveTo>
                  <a:pt x="0" y="0"/>
                </a:moveTo>
                <a:lnTo>
                  <a:pt x="21590" y="0"/>
                </a:lnTo>
                <a:lnTo>
                  <a:pt x="21590"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31" name="Freeform 30"/>
          <p:cNvSpPr/>
          <p:nvPr/>
        </p:nvSpPr>
        <p:spPr>
          <a:xfrm>
            <a:off x="1899209" y="4156643"/>
            <a:ext cx="19203" cy="300315"/>
          </a:xfrm>
          <a:custGeom>
            <a:avLst/>
            <a:gdLst/>
            <a:ahLst/>
            <a:cxnLst/>
            <a:rect l="0" t="0" r="0" b="0"/>
            <a:pathLst>
              <a:path w="21337" h="429896">
                <a:moveTo>
                  <a:pt x="0" y="0"/>
                </a:moveTo>
                <a:lnTo>
                  <a:pt x="21336" y="0"/>
                </a:lnTo>
                <a:lnTo>
                  <a:pt x="21336"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32" name="Freeform 31"/>
          <p:cNvSpPr/>
          <p:nvPr/>
        </p:nvSpPr>
        <p:spPr>
          <a:xfrm>
            <a:off x="1186206" y="4156643"/>
            <a:ext cx="19203" cy="300315"/>
          </a:xfrm>
          <a:custGeom>
            <a:avLst/>
            <a:gdLst/>
            <a:ahLst/>
            <a:cxnLst/>
            <a:rect l="0" t="0" r="0" b="0"/>
            <a:pathLst>
              <a:path w="21337" h="429896">
                <a:moveTo>
                  <a:pt x="0" y="0"/>
                </a:moveTo>
                <a:lnTo>
                  <a:pt x="21336" y="0"/>
                </a:lnTo>
                <a:lnTo>
                  <a:pt x="21336"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33" name="Freeform 32"/>
          <p:cNvSpPr/>
          <p:nvPr/>
        </p:nvSpPr>
        <p:spPr>
          <a:xfrm>
            <a:off x="5536578" y="4144222"/>
            <a:ext cx="19318" cy="300404"/>
          </a:xfrm>
          <a:custGeom>
            <a:avLst/>
            <a:gdLst/>
            <a:ahLst/>
            <a:cxnLst/>
            <a:rect l="0" t="0" r="0" b="0"/>
            <a:pathLst>
              <a:path w="21464" h="430023">
                <a:moveTo>
                  <a:pt x="0" y="0"/>
                </a:moveTo>
                <a:lnTo>
                  <a:pt x="21463" y="0"/>
                </a:lnTo>
                <a:lnTo>
                  <a:pt x="21463"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34" name="Freeform 33"/>
          <p:cNvSpPr/>
          <p:nvPr/>
        </p:nvSpPr>
        <p:spPr>
          <a:xfrm>
            <a:off x="4823575" y="4144222"/>
            <a:ext cx="19432" cy="300404"/>
          </a:xfrm>
          <a:custGeom>
            <a:avLst/>
            <a:gdLst/>
            <a:ahLst/>
            <a:cxnLst/>
            <a:rect l="0" t="0" r="0" b="0"/>
            <a:pathLst>
              <a:path w="21591" h="430023">
                <a:moveTo>
                  <a:pt x="0" y="0"/>
                </a:moveTo>
                <a:lnTo>
                  <a:pt x="21590" y="0"/>
                </a:lnTo>
                <a:lnTo>
                  <a:pt x="21590"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35" name="Freeform 34"/>
          <p:cNvSpPr/>
          <p:nvPr/>
        </p:nvSpPr>
        <p:spPr>
          <a:xfrm>
            <a:off x="4067022" y="4144222"/>
            <a:ext cx="19318" cy="300404"/>
          </a:xfrm>
          <a:custGeom>
            <a:avLst/>
            <a:gdLst/>
            <a:ahLst/>
            <a:cxnLst/>
            <a:rect l="0" t="0" r="0" b="0"/>
            <a:pathLst>
              <a:path w="21464" h="430023">
                <a:moveTo>
                  <a:pt x="0" y="0"/>
                </a:moveTo>
                <a:lnTo>
                  <a:pt x="21463" y="0"/>
                </a:lnTo>
                <a:lnTo>
                  <a:pt x="21463"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36" name="Freeform 35"/>
          <p:cNvSpPr/>
          <p:nvPr/>
        </p:nvSpPr>
        <p:spPr>
          <a:xfrm>
            <a:off x="3354020" y="4144222"/>
            <a:ext cx="19432" cy="300404"/>
          </a:xfrm>
          <a:custGeom>
            <a:avLst/>
            <a:gdLst/>
            <a:ahLst/>
            <a:cxnLst/>
            <a:rect l="0" t="0" r="0" b="0"/>
            <a:pathLst>
              <a:path w="21591" h="430023">
                <a:moveTo>
                  <a:pt x="0" y="0"/>
                </a:moveTo>
                <a:lnTo>
                  <a:pt x="21590" y="0"/>
                </a:lnTo>
                <a:lnTo>
                  <a:pt x="21590" y="430022"/>
                </a:lnTo>
                <a:lnTo>
                  <a:pt x="0" y="430022"/>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37" name="Freeform 36"/>
          <p:cNvSpPr/>
          <p:nvPr/>
        </p:nvSpPr>
        <p:spPr>
          <a:xfrm>
            <a:off x="7704391" y="4156643"/>
            <a:ext cx="19318" cy="300315"/>
          </a:xfrm>
          <a:custGeom>
            <a:avLst/>
            <a:gdLst/>
            <a:ahLst/>
            <a:cxnLst/>
            <a:rect l="0" t="0" r="0" b="0"/>
            <a:pathLst>
              <a:path w="21464" h="429896">
                <a:moveTo>
                  <a:pt x="0" y="0"/>
                </a:moveTo>
                <a:lnTo>
                  <a:pt x="21463" y="0"/>
                </a:lnTo>
                <a:lnTo>
                  <a:pt x="21463"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38" name="Freeform 37"/>
          <p:cNvSpPr/>
          <p:nvPr/>
        </p:nvSpPr>
        <p:spPr>
          <a:xfrm>
            <a:off x="6991502" y="4156643"/>
            <a:ext cx="19318" cy="300315"/>
          </a:xfrm>
          <a:custGeom>
            <a:avLst/>
            <a:gdLst/>
            <a:ahLst/>
            <a:cxnLst/>
            <a:rect l="0" t="0" r="0" b="0"/>
            <a:pathLst>
              <a:path w="21464" h="429896">
                <a:moveTo>
                  <a:pt x="0" y="0"/>
                </a:moveTo>
                <a:lnTo>
                  <a:pt x="21463" y="0"/>
                </a:lnTo>
                <a:lnTo>
                  <a:pt x="21463"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39" name="Freeform 38"/>
          <p:cNvSpPr/>
          <p:nvPr/>
        </p:nvSpPr>
        <p:spPr>
          <a:xfrm>
            <a:off x="6278499" y="4156643"/>
            <a:ext cx="19318" cy="300315"/>
          </a:xfrm>
          <a:custGeom>
            <a:avLst/>
            <a:gdLst/>
            <a:ahLst/>
            <a:cxnLst/>
            <a:rect l="0" t="0" r="0" b="0"/>
            <a:pathLst>
              <a:path w="21464" h="429896">
                <a:moveTo>
                  <a:pt x="0" y="0"/>
                </a:moveTo>
                <a:lnTo>
                  <a:pt x="21463" y="0"/>
                </a:lnTo>
                <a:lnTo>
                  <a:pt x="21463" y="429895"/>
                </a:lnTo>
                <a:lnTo>
                  <a:pt x="0" y="429895"/>
                </a:lnTo>
                <a:close/>
              </a:path>
            </a:pathLst>
          </a:cu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sp>
        <p:nvSpPr>
          <p:cNvPr id="40" name="TextBox 39"/>
          <p:cNvSpPr txBox="1"/>
          <p:nvPr/>
        </p:nvSpPr>
        <p:spPr>
          <a:xfrm>
            <a:off x="1268730" y="4465030"/>
            <a:ext cx="685800" cy="320181"/>
          </a:xfrm>
          <a:prstGeom prst="rect">
            <a:avLst/>
          </a:prstGeom>
          <a:noFill/>
        </p:spPr>
        <p:txBody>
          <a:bodyPr vert="horz" lIns="73243" tIns="36622" rIns="73243" bIns="36622" rtlCol="0">
            <a:spAutoFit/>
          </a:bodyPr>
          <a:lstStyle/>
          <a:p>
            <a:r>
              <a:rPr lang="en-US" sz="1600">
                <a:solidFill>
                  <a:srgbClr val="0000FF"/>
                </a:solidFill>
                <a:latin typeface="Arial - 26"/>
              </a:rPr>
              <a:t>-1</a:t>
            </a:r>
          </a:p>
        </p:txBody>
      </p:sp>
      <p:sp>
        <p:nvSpPr>
          <p:cNvPr id="41" name="TextBox 40"/>
          <p:cNvSpPr txBox="1"/>
          <p:nvPr/>
        </p:nvSpPr>
        <p:spPr>
          <a:xfrm>
            <a:off x="937260" y="4465030"/>
            <a:ext cx="685800" cy="320181"/>
          </a:xfrm>
          <a:prstGeom prst="rect">
            <a:avLst/>
          </a:prstGeom>
          <a:noFill/>
        </p:spPr>
        <p:txBody>
          <a:bodyPr vert="horz" lIns="73243" tIns="36622" rIns="73243" bIns="36622" rtlCol="0">
            <a:spAutoFit/>
          </a:bodyPr>
          <a:lstStyle/>
          <a:p>
            <a:r>
              <a:rPr lang="en-US" sz="1600">
                <a:solidFill>
                  <a:srgbClr val="0000FF"/>
                </a:solidFill>
                <a:latin typeface="Arial - 26"/>
              </a:rPr>
              <a:t>-2</a:t>
            </a:r>
          </a:p>
        </p:txBody>
      </p:sp>
      <p:sp>
        <p:nvSpPr>
          <p:cNvPr id="42" name="TextBox 41"/>
          <p:cNvSpPr txBox="1"/>
          <p:nvPr/>
        </p:nvSpPr>
        <p:spPr>
          <a:xfrm>
            <a:off x="560070" y="4465031"/>
            <a:ext cx="731520" cy="335569"/>
          </a:xfrm>
          <a:prstGeom prst="rect">
            <a:avLst/>
          </a:prstGeom>
          <a:noFill/>
        </p:spPr>
        <p:txBody>
          <a:bodyPr vert="horz" lIns="73243" tIns="36622" rIns="73243" bIns="36622" rtlCol="0">
            <a:spAutoFit/>
          </a:bodyPr>
          <a:lstStyle/>
          <a:p>
            <a:r>
              <a:rPr lang="en-US" sz="1700">
                <a:solidFill>
                  <a:srgbClr val="0000FF"/>
                </a:solidFill>
                <a:latin typeface="Arial - 28"/>
              </a:rPr>
              <a:t>-3</a:t>
            </a:r>
          </a:p>
        </p:txBody>
      </p:sp>
      <p:sp>
        <p:nvSpPr>
          <p:cNvPr id="43" name="Oval 42"/>
          <p:cNvSpPr/>
          <p:nvPr/>
        </p:nvSpPr>
        <p:spPr>
          <a:xfrm>
            <a:off x="7623810" y="4243231"/>
            <a:ext cx="182880" cy="182880"/>
          </a:xfrm>
          <a:prstGeom prst="ellipse">
            <a:avLst/>
          </a:prstGeom>
          <a:solidFill>
            <a:srgbClr val="8B0000"/>
          </a:solidFill>
          <a:ln w="38100" cap="flat" cmpd="sng" algn="ctr">
            <a:solidFill>
              <a:srgbClr val="8B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cxnSp>
        <p:nvCxnSpPr>
          <p:cNvPr id="44" name="Straight Connector 43"/>
          <p:cNvCxnSpPr/>
          <p:nvPr/>
        </p:nvCxnSpPr>
        <p:spPr>
          <a:xfrm>
            <a:off x="2020778" y="4252104"/>
            <a:ext cx="676994" cy="0"/>
          </a:xfrm>
          <a:prstGeom prst="line">
            <a:avLst/>
          </a:prstGeom>
          <a:ln w="127000" cap="flat" cmpd="sng" algn="ctr">
            <a:solidFill>
              <a:srgbClr val="FF0000">
                <a:alpha val="60000"/>
              </a:srgbClr>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143000" y="124208"/>
            <a:ext cx="6926580" cy="627957"/>
          </a:xfrm>
          <a:prstGeom prst="rect">
            <a:avLst/>
          </a:prstGeom>
          <a:noFill/>
        </p:spPr>
        <p:txBody>
          <a:bodyPr vert="horz" lIns="73243" tIns="36622" rIns="73243" bIns="36622" rtlCol="0">
            <a:spAutoFit/>
          </a:bodyPr>
          <a:lstStyle/>
          <a:p>
            <a:pPr algn="ctr"/>
            <a:r>
              <a:rPr lang="en-US" sz="3600" b="1" dirty="0">
                <a:solidFill>
                  <a:srgbClr val="0000FF"/>
                </a:solidFill>
                <a:latin typeface="Arial" pitchFamily="34" charset="0"/>
                <a:cs typeface="Arial" pitchFamily="34" charset="0"/>
              </a:rPr>
              <a:t>Let's do 2</a:t>
            </a:r>
            <a:r>
              <a:rPr lang="en-US" sz="3600" b="1" baseline="70000" dirty="0">
                <a:solidFill>
                  <a:srgbClr val="0000FF"/>
                </a:solidFill>
                <a:latin typeface="Arial" pitchFamily="34" charset="0"/>
                <a:cs typeface="Arial" pitchFamily="34" charset="0"/>
              </a:rPr>
              <a:t>4</a:t>
            </a:r>
            <a:r>
              <a:rPr lang="en-US" sz="3600" b="1" dirty="0">
                <a:solidFill>
                  <a:srgbClr val="0000FF"/>
                </a:solidFill>
                <a:latin typeface="Arial" pitchFamily="34" charset="0"/>
                <a:cs typeface="Arial" pitchFamily="34" charset="0"/>
              </a:rPr>
              <a:t> on the number line. </a:t>
            </a:r>
          </a:p>
        </p:txBody>
      </p:sp>
      <p:sp>
        <p:nvSpPr>
          <p:cNvPr id="46" name="TextBox 45"/>
          <p:cNvSpPr txBox="1"/>
          <p:nvPr/>
        </p:nvSpPr>
        <p:spPr>
          <a:xfrm>
            <a:off x="5692140" y="4456159"/>
            <a:ext cx="754380" cy="304792"/>
          </a:xfrm>
          <a:prstGeom prst="rect">
            <a:avLst/>
          </a:prstGeom>
          <a:noFill/>
        </p:spPr>
        <p:txBody>
          <a:bodyPr vert="horz" lIns="73243" tIns="36622" rIns="73243" bIns="36622" rtlCol="0">
            <a:spAutoFit/>
          </a:bodyPr>
          <a:lstStyle/>
          <a:p>
            <a:r>
              <a:rPr lang="en-US" sz="1500">
                <a:solidFill>
                  <a:srgbClr val="0000FF"/>
                </a:solidFill>
                <a:latin typeface="Arial - 26"/>
              </a:rPr>
              <a:t>11</a:t>
            </a:r>
          </a:p>
        </p:txBody>
      </p:sp>
      <p:sp>
        <p:nvSpPr>
          <p:cNvPr id="47" name="TextBox 46"/>
          <p:cNvSpPr txBox="1"/>
          <p:nvPr/>
        </p:nvSpPr>
        <p:spPr>
          <a:xfrm>
            <a:off x="6400800" y="4465031"/>
            <a:ext cx="754380" cy="304792"/>
          </a:xfrm>
          <a:prstGeom prst="rect">
            <a:avLst/>
          </a:prstGeom>
          <a:noFill/>
        </p:spPr>
        <p:txBody>
          <a:bodyPr vert="horz" lIns="73243" tIns="36622" rIns="73243" bIns="36622" rtlCol="0">
            <a:spAutoFit/>
          </a:bodyPr>
          <a:lstStyle/>
          <a:p>
            <a:r>
              <a:rPr lang="en-US" sz="1500">
                <a:solidFill>
                  <a:srgbClr val="0000FF"/>
                </a:solidFill>
                <a:latin typeface="Arial - 26"/>
              </a:rPr>
              <a:t>13</a:t>
            </a:r>
          </a:p>
        </p:txBody>
      </p:sp>
      <p:sp>
        <p:nvSpPr>
          <p:cNvPr id="48" name="TextBox 47"/>
          <p:cNvSpPr txBox="1"/>
          <p:nvPr/>
        </p:nvSpPr>
        <p:spPr>
          <a:xfrm>
            <a:off x="6057900" y="4456159"/>
            <a:ext cx="754380" cy="304792"/>
          </a:xfrm>
          <a:prstGeom prst="rect">
            <a:avLst/>
          </a:prstGeom>
          <a:noFill/>
        </p:spPr>
        <p:txBody>
          <a:bodyPr vert="horz" lIns="73243" tIns="36622" rIns="73243" bIns="36622" rtlCol="0">
            <a:spAutoFit/>
          </a:bodyPr>
          <a:lstStyle/>
          <a:p>
            <a:r>
              <a:rPr lang="en-US" sz="1500">
                <a:solidFill>
                  <a:srgbClr val="0000FF"/>
                </a:solidFill>
                <a:latin typeface="Arial - 26"/>
              </a:rPr>
              <a:t>12</a:t>
            </a:r>
          </a:p>
        </p:txBody>
      </p:sp>
      <p:sp>
        <p:nvSpPr>
          <p:cNvPr id="49" name="TextBox 48"/>
          <p:cNvSpPr txBox="1"/>
          <p:nvPr/>
        </p:nvSpPr>
        <p:spPr>
          <a:xfrm>
            <a:off x="6789420" y="4456159"/>
            <a:ext cx="754380" cy="304792"/>
          </a:xfrm>
          <a:prstGeom prst="rect">
            <a:avLst/>
          </a:prstGeom>
          <a:noFill/>
        </p:spPr>
        <p:txBody>
          <a:bodyPr vert="horz" lIns="73243" tIns="36622" rIns="73243" bIns="36622" rtlCol="0">
            <a:spAutoFit/>
          </a:bodyPr>
          <a:lstStyle/>
          <a:p>
            <a:r>
              <a:rPr lang="en-US" sz="1500">
                <a:solidFill>
                  <a:srgbClr val="0000FF"/>
                </a:solidFill>
                <a:latin typeface="Arial - 26"/>
              </a:rPr>
              <a:t>14</a:t>
            </a:r>
          </a:p>
        </p:txBody>
      </p:sp>
      <p:sp>
        <p:nvSpPr>
          <p:cNvPr id="50" name="TextBox 49"/>
          <p:cNvSpPr txBox="1"/>
          <p:nvPr/>
        </p:nvSpPr>
        <p:spPr>
          <a:xfrm>
            <a:off x="7520940" y="4456159"/>
            <a:ext cx="754380" cy="304792"/>
          </a:xfrm>
          <a:prstGeom prst="rect">
            <a:avLst/>
          </a:prstGeom>
          <a:noFill/>
        </p:spPr>
        <p:txBody>
          <a:bodyPr vert="horz" lIns="73243" tIns="36622" rIns="73243" bIns="36622" rtlCol="0">
            <a:spAutoFit/>
          </a:bodyPr>
          <a:lstStyle/>
          <a:p>
            <a:r>
              <a:rPr lang="en-US" sz="1500">
                <a:solidFill>
                  <a:srgbClr val="0000FF"/>
                </a:solidFill>
                <a:latin typeface="Arial - 26"/>
              </a:rPr>
              <a:t>16</a:t>
            </a:r>
          </a:p>
        </p:txBody>
      </p:sp>
      <p:sp>
        <p:nvSpPr>
          <p:cNvPr id="51" name="TextBox 50"/>
          <p:cNvSpPr txBox="1"/>
          <p:nvPr/>
        </p:nvSpPr>
        <p:spPr>
          <a:xfrm>
            <a:off x="7898130" y="4447287"/>
            <a:ext cx="754380" cy="304792"/>
          </a:xfrm>
          <a:prstGeom prst="rect">
            <a:avLst/>
          </a:prstGeom>
          <a:noFill/>
        </p:spPr>
        <p:txBody>
          <a:bodyPr vert="horz" lIns="73243" tIns="36622" rIns="73243" bIns="36622" rtlCol="0">
            <a:spAutoFit/>
          </a:bodyPr>
          <a:lstStyle/>
          <a:p>
            <a:r>
              <a:rPr lang="en-US" sz="1500">
                <a:solidFill>
                  <a:srgbClr val="0000FF"/>
                </a:solidFill>
                <a:latin typeface="Arial - 26"/>
              </a:rPr>
              <a:t>17</a:t>
            </a:r>
          </a:p>
        </p:txBody>
      </p:sp>
      <p:sp>
        <p:nvSpPr>
          <p:cNvPr id="52" name="TextBox 51"/>
          <p:cNvSpPr txBox="1"/>
          <p:nvPr/>
        </p:nvSpPr>
        <p:spPr>
          <a:xfrm>
            <a:off x="7166610" y="4447287"/>
            <a:ext cx="754380" cy="304792"/>
          </a:xfrm>
          <a:prstGeom prst="rect">
            <a:avLst/>
          </a:prstGeom>
          <a:noFill/>
        </p:spPr>
        <p:txBody>
          <a:bodyPr vert="horz" lIns="73243" tIns="36622" rIns="73243" bIns="36622" rtlCol="0">
            <a:spAutoFit/>
          </a:bodyPr>
          <a:lstStyle/>
          <a:p>
            <a:r>
              <a:rPr lang="en-US" sz="1500">
                <a:solidFill>
                  <a:srgbClr val="0000FF"/>
                </a:solidFill>
                <a:latin typeface="Arial - 26"/>
              </a:rPr>
              <a:t>15</a:t>
            </a:r>
          </a:p>
        </p:txBody>
      </p:sp>
      <p:cxnSp>
        <p:nvCxnSpPr>
          <p:cNvPr id="53" name="Straight Connector 52"/>
          <p:cNvCxnSpPr/>
          <p:nvPr/>
        </p:nvCxnSpPr>
        <p:spPr>
          <a:xfrm>
            <a:off x="2705852" y="4256540"/>
            <a:ext cx="677755" cy="0"/>
          </a:xfrm>
          <a:prstGeom prst="line">
            <a:avLst/>
          </a:prstGeom>
          <a:ln w="127000" cap="flat" cmpd="sng" algn="ctr">
            <a:solidFill>
              <a:srgbClr val="FF0000">
                <a:alpha val="60000"/>
              </a:srgbClr>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828800" y="3966836"/>
            <a:ext cx="1605007" cy="0"/>
          </a:xfrm>
          <a:prstGeom prst="line">
            <a:avLst/>
          </a:prstGeom>
          <a:ln w="127000" cap="flat" cmpd="sng" algn="ctr">
            <a:solidFill>
              <a:srgbClr val="009300">
                <a:alpha val="60000"/>
              </a:srgbClr>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429000" y="3962400"/>
            <a:ext cx="1408176" cy="0"/>
          </a:xfrm>
          <a:prstGeom prst="line">
            <a:avLst/>
          </a:prstGeom>
          <a:ln w="127000" cap="flat" cmpd="sng" algn="ctr">
            <a:solidFill>
              <a:srgbClr val="009300">
                <a:alpha val="60000"/>
              </a:srgbClr>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828800" y="3653164"/>
            <a:ext cx="3017520" cy="4436"/>
          </a:xfrm>
          <a:prstGeom prst="line">
            <a:avLst/>
          </a:prstGeom>
          <a:ln w="127000" cap="flat" cmpd="sng" algn="ctr">
            <a:solidFill>
              <a:srgbClr val="8B0000">
                <a:alpha val="60000"/>
              </a:srgbClr>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1811655" y="4185564"/>
            <a:ext cx="182880" cy="182880"/>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a:p>
        </p:txBody>
      </p:sp>
      <p:cxnSp>
        <p:nvCxnSpPr>
          <p:cNvPr id="58" name="Straight Connector 57"/>
          <p:cNvCxnSpPr/>
          <p:nvPr/>
        </p:nvCxnSpPr>
        <p:spPr>
          <a:xfrm>
            <a:off x="4842891" y="3653164"/>
            <a:ext cx="2929509" cy="0"/>
          </a:xfrm>
          <a:prstGeom prst="line">
            <a:avLst/>
          </a:prstGeom>
          <a:ln w="127000" cap="flat" cmpd="sng" algn="ctr">
            <a:solidFill>
              <a:srgbClr val="8B0000">
                <a:alpha val="60000"/>
              </a:srgbClr>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464820" y="1189681"/>
            <a:ext cx="8983980" cy="1782119"/>
          </a:xfrm>
          <a:prstGeom prst="rect">
            <a:avLst/>
          </a:prstGeom>
          <a:noFill/>
        </p:spPr>
        <p:txBody>
          <a:bodyPr vert="horz" lIns="73243" tIns="36622" rIns="73243" bIns="36622" rtlCol="0">
            <a:spAutoFit/>
          </a:bodyPr>
          <a:lstStyle/>
          <a:p>
            <a:pPr>
              <a:spcAft>
                <a:spcPts val="600"/>
              </a:spcAft>
            </a:pPr>
            <a:r>
              <a:rPr lang="en-US" sz="2400" b="1" dirty="0">
                <a:solidFill>
                  <a:srgbClr val="0000FF"/>
                </a:solidFill>
                <a:latin typeface="Arial" pitchFamily="34" charset="0"/>
                <a:cs typeface="Arial" pitchFamily="34" charset="0"/>
              </a:rPr>
              <a:t>2</a:t>
            </a:r>
            <a:r>
              <a:rPr lang="en-US" sz="2400" b="1" baseline="70000" dirty="0">
                <a:solidFill>
                  <a:srgbClr val="0000FF"/>
                </a:solidFill>
                <a:latin typeface="Arial" pitchFamily="34" charset="0"/>
                <a:cs typeface="Arial" pitchFamily="34" charset="0"/>
              </a:rPr>
              <a:t>4</a:t>
            </a:r>
            <a:r>
              <a:rPr lang="en-US" sz="2400" b="1" dirty="0">
                <a:solidFill>
                  <a:srgbClr val="0000FF"/>
                </a:solidFill>
                <a:latin typeface="Arial" pitchFamily="34" charset="0"/>
                <a:cs typeface="Arial" pitchFamily="34" charset="0"/>
              </a:rPr>
              <a:t> = </a:t>
            </a:r>
            <a:r>
              <a:rPr lang="en-US" sz="2400" b="1" dirty="0">
                <a:solidFill>
                  <a:srgbClr val="FF0000"/>
                </a:solidFill>
                <a:latin typeface="Arial" pitchFamily="34" charset="0"/>
                <a:cs typeface="Arial" pitchFamily="34" charset="0"/>
              </a:rPr>
              <a:t>2 x 2 </a:t>
            </a:r>
            <a:r>
              <a:rPr lang="en-US" sz="2400" b="1" dirty="0">
                <a:solidFill>
                  <a:srgbClr val="009300"/>
                </a:solidFill>
                <a:latin typeface="Arial" pitchFamily="34" charset="0"/>
                <a:cs typeface="Arial" pitchFamily="34" charset="0"/>
              </a:rPr>
              <a:t>x 2</a:t>
            </a:r>
            <a:r>
              <a:rPr lang="en-US" sz="2400" b="1" dirty="0">
                <a:solidFill>
                  <a:srgbClr val="FF0000"/>
                </a:solidFill>
                <a:latin typeface="Arial" pitchFamily="34" charset="0"/>
                <a:cs typeface="Arial" pitchFamily="34" charset="0"/>
              </a:rPr>
              <a:t> </a:t>
            </a:r>
            <a:r>
              <a:rPr lang="en-US" sz="2400" b="1" dirty="0">
                <a:solidFill>
                  <a:srgbClr val="800080"/>
                </a:solidFill>
                <a:latin typeface="Arial" pitchFamily="34" charset="0"/>
                <a:cs typeface="Arial" pitchFamily="34" charset="0"/>
              </a:rPr>
              <a:t>x 2</a:t>
            </a:r>
          </a:p>
          <a:p>
            <a:pPr>
              <a:spcAft>
                <a:spcPts val="600"/>
              </a:spcAft>
            </a:pPr>
            <a:r>
              <a:rPr lang="en-US" sz="2400" b="1" dirty="0">
                <a:solidFill>
                  <a:srgbClr val="0000FF"/>
                </a:solidFill>
                <a:latin typeface="Arial" pitchFamily="34" charset="0"/>
                <a:cs typeface="Arial" pitchFamily="34" charset="0"/>
              </a:rPr>
              <a:t>2</a:t>
            </a:r>
            <a:r>
              <a:rPr lang="en-US" sz="2400" b="1" baseline="70000" dirty="0">
                <a:solidFill>
                  <a:srgbClr val="0000FF"/>
                </a:solidFill>
                <a:latin typeface="Arial" pitchFamily="34" charset="0"/>
                <a:cs typeface="Arial" pitchFamily="34" charset="0"/>
              </a:rPr>
              <a:t>4</a:t>
            </a:r>
            <a:r>
              <a:rPr lang="en-US" sz="2400" b="1" dirty="0">
                <a:solidFill>
                  <a:srgbClr val="0000FF"/>
                </a:solidFill>
                <a:latin typeface="Arial" pitchFamily="34" charset="0"/>
                <a:cs typeface="Arial" pitchFamily="34" charset="0"/>
              </a:rPr>
              <a:t> = </a:t>
            </a:r>
            <a:r>
              <a:rPr lang="en-US" sz="2400" b="1" dirty="0">
                <a:solidFill>
                  <a:srgbClr val="FF0000"/>
                </a:solidFill>
                <a:latin typeface="Arial" pitchFamily="34" charset="0"/>
                <a:cs typeface="Arial" pitchFamily="34" charset="0"/>
              </a:rPr>
              <a:t>2 x 2 </a:t>
            </a:r>
            <a:r>
              <a:rPr lang="en-US" sz="2400" b="1" dirty="0">
                <a:solidFill>
                  <a:srgbClr val="009300"/>
                </a:solidFill>
                <a:latin typeface="Arial" pitchFamily="34" charset="0"/>
                <a:cs typeface="Arial" pitchFamily="34" charset="0"/>
              </a:rPr>
              <a:t>x 2 </a:t>
            </a:r>
            <a:r>
              <a:rPr lang="en-US" sz="2400" b="1" dirty="0">
                <a:solidFill>
                  <a:srgbClr val="8B0000"/>
                </a:solidFill>
                <a:latin typeface="Arial" pitchFamily="34" charset="0"/>
                <a:cs typeface="Arial" pitchFamily="34" charset="0"/>
              </a:rPr>
              <a:t>x 2</a:t>
            </a:r>
            <a:r>
              <a:rPr lang="en-US" sz="2400" b="1" dirty="0">
                <a:solidFill>
                  <a:srgbClr val="009300"/>
                </a:solidFill>
                <a:latin typeface="Arial" pitchFamily="34" charset="0"/>
                <a:cs typeface="Arial" pitchFamily="34" charset="0"/>
              </a:rPr>
              <a:t>   	</a:t>
            </a:r>
            <a:r>
              <a:rPr lang="en-US" sz="2400" b="1" dirty="0">
                <a:solidFill>
                  <a:srgbClr val="FF0000"/>
                </a:solidFill>
                <a:latin typeface="Arial" pitchFamily="34" charset="0"/>
                <a:cs typeface="Arial" pitchFamily="34" charset="0"/>
              </a:rPr>
              <a:t>First, travel a distance of 2, twice: </a:t>
            </a:r>
            <a:r>
              <a:rPr lang="en-US" sz="2400" b="1" dirty="0">
                <a:solidFill>
                  <a:srgbClr val="009300"/>
                </a:solidFill>
                <a:latin typeface="Arial" pitchFamily="34" charset="0"/>
                <a:cs typeface="Arial" pitchFamily="34" charset="0"/>
              </a:rPr>
              <a:t>4</a:t>
            </a:r>
          </a:p>
          <a:p>
            <a:pPr>
              <a:spcAft>
                <a:spcPts val="600"/>
              </a:spcAft>
            </a:pPr>
            <a:r>
              <a:rPr lang="en-US" sz="2400" b="1" dirty="0">
                <a:solidFill>
                  <a:srgbClr val="0000FF"/>
                </a:solidFill>
                <a:latin typeface="Arial" pitchFamily="34" charset="0"/>
                <a:cs typeface="Arial" pitchFamily="34" charset="0"/>
              </a:rPr>
              <a:t>2</a:t>
            </a:r>
            <a:r>
              <a:rPr lang="en-US" sz="2400" b="1" baseline="70000" dirty="0">
                <a:solidFill>
                  <a:srgbClr val="0000FF"/>
                </a:solidFill>
                <a:latin typeface="Arial" pitchFamily="34" charset="0"/>
                <a:cs typeface="Arial" pitchFamily="34" charset="0"/>
              </a:rPr>
              <a:t>4</a:t>
            </a:r>
            <a:r>
              <a:rPr lang="en-US" sz="2400" b="1" dirty="0">
                <a:solidFill>
                  <a:srgbClr val="0000FF"/>
                </a:solidFill>
                <a:latin typeface="Arial" pitchFamily="34" charset="0"/>
                <a:cs typeface="Arial" pitchFamily="34" charset="0"/>
              </a:rPr>
              <a:t> = </a:t>
            </a:r>
            <a:r>
              <a:rPr lang="en-US" sz="2400" b="1" dirty="0">
                <a:solidFill>
                  <a:srgbClr val="FF0000"/>
                </a:solidFill>
                <a:latin typeface="Arial" pitchFamily="34" charset="0"/>
                <a:cs typeface="Arial" pitchFamily="34" charset="0"/>
              </a:rPr>
              <a:t>4 </a:t>
            </a:r>
            <a:r>
              <a:rPr lang="en-US" sz="2400" b="1" dirty="0">
                <a:solidFill>
                  <a:srgbClr val="009300"/>
                </a:solidFill>
                <a:latin typeface="Arial" pitchFamily="34" charset="0"/>
                <a:cs typeface="Arial" pitchFamily="34" charset="0"/>
              </a:rPr>
              <a:t>x 2 = 8 </a:t>
            </a:r>
            <a:r>
              <a:rPr lang="en-US" sz="2400" b="1" dirty="0">
                <a:solidFill>
                  <a:srgbClr val="8B0000"/>
                </a:solidFill>
                <a:latin typeface="Arial" pitchFamily="34" charset="0"/>
                <a:cs typeface="Arial" pitchFamily="34" charset="0"/>
              </a:rPr>
              <a:t>x 2</a:t>
            </a:r>
            <a:r>
              <a:rPr lang="en-US" sz="2400" b="1" dirty="0">
                <a:solidFill>
                  <a:srgbClr val="009300"/>
                </a:solidFill>
                <a:latin typeface="Arial" pitchFamily="34" charset="0"/>
                <a:cs typeface="Arial" pitchFamily="34" charset="0"/>
              </a:rPr>
              <a:t> 	Then, travel a distance of 4, twice: 8</a:t>
            </a:r>
          </a:p>
          <a:p>
            <a:pPr>
              <a:spcAft>
                <a:spcPts val="600"/>
              </a:spcAft>
            </a:pPr>
            <a:r>
              <a:rPr lang="en-US" sz="2400" b="1" dirty="0">
                <a:solidFill>
                  <a:srgbClr val="0000FF"/>
                </a:solidFill>
                <a:latin typeface="Arial" pitchFamily="34" charset="0"/>
                <a:cs typeface="Arial" pitchFamily="34" charset="0"/>
              </a:rPr>
              <a:t>2</a:t>
            </a:r>
            <a:r>
              <a:rPr lang="en-US" sz="2400" b="1" baseline="70000" dirty="0">
                <a:solidFill>
                  <a:srgbClr val="0000FF"/>
                </a:solidFill>
                <a:latin typeface="Arial" pitchFamily="34" charset="0"/>
                <a:cs typeface="Arial" pitchFamily="34" charset="0"/>
              </a:rPr>
              <a:t>4</a:t>
            </a:r>
            <a:r>
              <a:rPr lang="en-US" sz="2400" b="1" dirty="0">
                <a:solidFill>
                  <a:srgbClr val="0000FF"/>
                </a:solidFill>
                <a:latin typeface="Arial" pitchFamily="34" charset="0"/>
                <a:cs typeface="Arial" pitchFamily="34" charset="0"/>
              </a:rPr>
              <a:t> = </a:t>
            </a:r>
            <a:r>
              <a:rPr lang="en-US" sz="2400" b="1" dirty="0">
                <a:solidFill>
                  <a:srgbClr val="009300"/>
                </a:solidFill>
                <a:latin typeface="Arial" pitchFamily="34" charset="0"/>
                <a:cs typeface="Arial" pitchFamily="34" charset="0"/>
              </a:rPr>
              <a:t>8</a:t>
            </a:r>
            <a:r>
              <a:rPr lang="en-US" sz="2400" b="1" dirty="0">
                <a:solidFill>
                  <a:srgbClr val="FF0000"/>
                </a:solidFill>
                <a:latin typeface="Arial" pitchFamily="34" charset="0"/>
                <a:cs typeface="Arial" pitchFamily="34" charset="0"/>
              </a:rPr>
              <a:t> </a:t>
            </a:r>
            <a:r>
              <a:rPr lang="en-US" sz="2400" b="1" dirty="0">
                <a:solidFill>
                  <a:srgbClr val="8B0000"/>
                </a:solidFill>
                <a:latin typeface="Arial" pitchFamily="34" charset="0"/>
                <a:cs typeface="Arial" pitchFamily="34" charset="0"/>
              </a:rPr>
              <a:t>x 2 = 16</a:t>
            </a:r>
            <a:r>
              <a:rPr lang="en-US" sz="2400" b="1" dirty="0">
                <a:solidFill>
                  <a:srgbClr val="009300"/>
                </a:solidFill>
                <a:latin typeface="Arial" pitchFamily="34" charset="0"/>
                <a:cs typeface="Arial" pitchFamily="34" charset="0"/>
              </a:rPr>
              <a:t>	      	</a:t>
            </a:r>
            <a:r>
              <a:rPr lang="en-US" sz="2400" b="1" dirty="0">
                <a:solidFill>
                  <a:srgbClr val="8B0000"/>
                </a:solidFill>
                <a:latin typeface="Arial" pitchFamily="34" charset="0"/>
                <a:cs typeface="Arial" pitchFamily="34" charset="0"/>
              </a:rPr>
              <a:t>Then, travel a distance of 8, twice: 16</a:t>
            </a:r>
            <a:r>
              <a:rPr lang="en-US" sz="1700" b="1" dirty="0">
                <a:solidFill>
                  <a:srgbClr val="009300"/>
                </a:solidFill>
                <a:latin typeface="Arial - 28"/>
              </a:rPr>
              <a:t>	</a:t>
            </a:r>
          </a:p>
        </p:txBody>
      </p:sp>
    </p:spTree>
    <p:extLst>
      <p:ext uri="{BB962C8B-B14F-4D97-AF65-F5344CB8AC3E}">
        <p14:creationId xmlns:p14="http://schemas.microsoft.com/office/powerpoint/2010/main" xmlns="" val="2226633677"/>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04800" y="609600"/>
            <a:ext cx="4967375"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105</a:t>
            </a:r>
            <a:endParaRPr lang="en-US" sz="2800" b="1">
              <a:solidFill>
                <a:srgbClr val="000000"/>
              </a:solidFill>
              <a:latin typeface="Arial" pitchFamily="34" charset="0"/>
              <a:cs typeface="Arial" pitchFamily="34" charset="0"/>
            </a:endParaRPr>
          </a:p>
        </p:txBody>
      </p:sp>
      <p:sp>
        <p:nvSpPr>
          <p:cNvPr id="3" name="TextBox 2"/>
          <p:cNvSpPr txBox="1"/>
          <p:nvPr/>
        </p:nvSpPr>
        <p:spPr>
          <a:xfrm>
            <a:off x="1036320" y="609600"/>
            <a:ext cx="566928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Identify all of the terms like 8x</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1664970" y="1150787"/>
            <a:ext cx="154305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2396490" y="1150787"/>
            <a:ext cx="154305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5x</a:t>
            </a:r>
            <a:endParaRPr lang="en-US" sz="2800" b="1">
              <a:solidFill>
                <a:srgbClr val="000000"/>
              </a:solidFill>
              <a:latin typeface="Arial" pitchFamily="34" charset="0"/>
              <a:cs typeface="Arial" pitchFamily="34" charset="0"/>
            </a:endParaRPr>
          </a:p>
        </p:txBody>
      </p:sp>
      <p:sp>
        <p:nvSpPr>
          <p:cNvPr id="6" name="TextBox 5"/>
          <p:cNvSpPr txBox="1"/>
          <p:nvPr/>
        </p:nvSpPr>
        <p:spPr>
          <a:xfrm>
            <a:off x="1664970" y="1532280"/>
            <a:ext cx="172593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2396490" y="1532280"/>
            <a:ext cx="172593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4x</a:t>
            </a:r>
            <a:r>
              <a:rPr lang="en-US" sz="2800" b="1" baseline="70000">
                <a:solidFill>
                  <a:srgbClr val="000000"/>
                </a:solidFill>
                <a:latin typeface="Arial" pitchFamily="34" charset="0"/>
                <a:cs typeface="Arial" pitchFamily="34" charset="0"/>
              </a:rPr>
              <a:t>2</a:t>
            </a:r>
          </a:p>
        </p:txBody>
      </p:sp>
      <p:sp>
        <p:nvSpPr>
          <p:cNvPr id="8" name="TextBox 7"/>
          <p:cNvSpPr txBox="1"/>
          <p:nvPr/>
        </p:nvSpPr>
        <p:spPr>
          <a:xfrm>
            <a:off x="1664970" y="1913773"/>
            <a:ext cx="158877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2396490" y="1913773"/>
            <a:ext cx="158877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8y</a:t>
            </a:r>
            <a:endParaRPr lang="en-US" sz="2800" b="1">
              <a:solidFill>
                <a:srgbClr val="000000"/>
              </a:solidFill>
              <a:latin typeface="Arial" pitchFamily="34" charset="0"/>
              <a:cs typeface="Arial" pitchFamily="34" charset="0"/>
            </a:endParaRPr>
          </a:p>
        </p:txBody>
      </p:sp>
      <p:sp>
        <p:nvSpPr>
          <p:cNvPr id="10" name="TextBox 9"/>
          <p:cNvSpPr txBox="1"/>
          <p:nvPr/>
        </p:nvSpPr>
        <p:spPr>
          <a:xfrm>
            <a:off x="1664970" y="2295266"/>
            <a:ext cx="14516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2396490" y="2295266"/>
            <a:ext cx="14516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8</a:t>
            </a:r>
            <a:endParaRPr lang="en-US" sz="2800" b="1">
              <a:solidFill>
                <a:srgbClr val="000000"/>
              </a:solidFill>
              <a:latin typeface="Arial" pitchFamily="34" charset="0"/>
              <a:cs typeface="Arial" pitchFamily="34" charset="0"/>
            </a:endParaRPr>
          </a:p>
        </p:txBody>
      </p:sp>
      <p:sp>
        <p:nvSpPr>
          <p:cNvPr id="12" name="TextBox 11"/>
          <p:cNvSpPr txBox="1"/>
          <p:nvPr/>
        </p:nvSpPr>
        <p:spPr>
          <a:xfrm>
            <a:off x="1664970" y="2676759"/>
            <a:ext cx="17945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E</a:t>
            </a:r>
            <a:endParaRPr lang="en-US" sz="2800" b="1">
              <a:solidFill>
                <a:srgbClr val="000000"/>
              </a:solidFill>
              <a:latin typeface="Arial" pitchFamily="34" charset="0"/>
              <a:cs typeface="Arial" pitchFamily="34" charset="0"/>
            </a:endParaRPr>
          </a:p>
        </p:txBody>
      </p:sp>
      <p:sp>
        <p:nvSpPr>
          <p:cNvPr id="13" name="TextBox 12"/>
          <p:cNvSpPr txBox="1"/>
          <p:nvPr/>
        </p:nvSpPr>
        <p:spPr>
          <a:xfrm>
            <a:off x="2396490" y="2676759"/>
            <a:ext cx="17945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-10x</a:t>
            </a:r>
            <a:endParaRPr lang="en-US" sz="2800" b="1">
              <a:solidFill>
                <a:srgbClr val="000000"/>
              </a:solidFill>
              <a:latin typeface="Arial" pitchFamily="34" charset="0"/>
              <a:cs typeface="Arial" pitchFamily="34" charset="0"/>
            </a:endParaRPr>
          </a:p>
        </p:txBody>
      </p:sp>
      <p:pic>
        <p:nvPicPr>
          <p:cNvPr id="21" name="Picture 2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70975"/>
            <a:ext cx="3108960" cy="44360"/>
          </a:xfrm>
          <a:prstGeom prst="rect">
            <a:avLst/>
          </a:prstGeom>
          <a:solidFill>
            <a:scrgbClr r="0" g="0" b="0">
              <a:alpha val="0"/>
            </a:scrgbClr>
          </a:solidFill>
        </p:spPr>
      </p:pic>
      <p:sp>
        <p:nvSpPr>
          <p:cNvPr id="22" name="Oval 21"/>
          <p:cNvSpPr/>
          <p:nvPr/>
        </p:nvSpPr>
        <p:spPr>
          <a:xfrm>
            <a:off x="1219200" y="12192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19200" y="161258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4" name="Oval 23"/>
          <p:cNvSpPr/>
          <p:nvPr/>
        </p:nvSpPr>
        <p:spPr>
          <a:xfrm>
            <a:off x="1219200" y="199358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5" name="Oval 24"/>
          <p:cNvSpPr/>
          <p:nvPr/>
        </p:nvSpPr>
        <p:spPr>
          <a:xfrm>
            <a:off x="1219200" y="237458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6" name="Oval 25"/>
          <p:cNvSpPr/>
          <p:nvPr/>
        </p:nvSpPr>
        <p:spPr>
          <a:xfrm>
            <a:off x="1219200" y="27736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2405761553"/>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28600" y="609600"/>
            <a:ext cx="5127395"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106</a:t>
            </a:r>
            <a:endParaRPr lang="en-US" sz="2800" b="1">
              <a:solidFill>
                <a:srgbClr val="000000"/>
              </a:solidFill>
              <a:latin typeface="Arial" pitchFamily="34" charset="0"/>
              <a:cs typeface="Arial" pitchFamily="34" charset="0"/>
            </a:endParaRPr>
          </a:p>
        </p:txBody>
      </p:sp>
      <p:sp>
        <p:nvSpPr>
          <p:cNvPr id="3" name="TextBox 2"/>
          <p:cNvSpPr txBox="1"/>
          <p:nvPr/>
        </p:nvSpPr>
        <p:spPr>
          <a:xfrm>
            <a:off x="960120" y="609600"/>
            <a:ext cx="582168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Identify all of the terms like 8xy</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1657350" y="1150787"/>
            <a:ext cx="154305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2388870" y="1150787"/>
            <a:ext cx="154305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5x</a:t>
            </a:r>
            <a:endParaRPr lang="en-US" sz="2800" b="1">
              <a:solidFill>
                <a:srgbClr val="000000"/>
              </a:solidFill>
              <a:latin typeface="Arial" pitchFamily="34" charset="0"/>
              <a:cs typeface="Arial" pitchFamily="34" charset="0"/>
            </a:endParaRPr>
          </a:p>
        </p:txBody>
      </p:sp>
      <p:sp>
        <p:nvSpPr>
          <p:cNvPr id="6" name="TextBox 5"/>
          <p:cNvSpPr txBox="1"/>
          <p:nvPr/>
        </p:nvSpPr>
        <p:spPr>
          <a:xfrm>
            <a:off x="1657350" y="1532280"/>
            <a:ext cx="181737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2388870" y="1532280"/>
            <a:ext cx="181737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4x</a:t>
            </a:r>
            <a:r>
              <a:rPr lang="en-US" sz="2800" b="1" baseline="70000">
                <a:solidFill>
                  <a:srgbClr val="000000"/>
                </a:solidFill>
                <a:latin typeface="Arial" pitchFamily="34" charset="0"/>
                <a:cs typeface="Arial" pitchFamily="34" charset="0"/>
              </a:rPr>
              <a:t>2</a:t>
            </a:r>
            <a:r>
              <a:rPr lang="en-US" sz="2800" b="1" smtClean="0">
                <a:solidFill>
                  <a:srgbClr val="000000"/>
                </a:solidFill>
                <a:latin typeface="Arial" pitchFamily="34" charset="0"/>
                <a:cs typeface="Arial" pitchFamily="34" charset="0"/>
              </a:rPr>
              <a:t>y</a:t>
            </a:r>
            <a:endParaRPr lang="en-US" sz="2800" b="1">
              <a:solidFill>
                <a:srgbClr val="000000"/>
              </a:solidFill>
              <a:latin typeface="Arial" pitchFamily="34" charset="0"/>
              <a:cs typeface="Arial" pitchFamily="34" charset="0"/>
            </a:endParaRPr>
          </a:p>
        </p:txBody>
      </p:sp>
      <p:sp>
        <p:nvSpPr>
          <p:cNvPr id="8" name="TextBox 7"/>
          <p:cNvSpPr txBox="1"/>
          <p:nvPr/>
        </p:nvSpPr>
        <p:spPr>
          <a:xfrm>
            <a:off x="1657350" y="1913773"/>
            <a:ext cx="170307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2388870" y="1913774"/>
            <a:ext cx="170307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3xy</a:t>
            </a:r>
          </a:p>
        </p:txBody>
      </p:sp>
      <p:sp>
        <p:nvSpPr>
          <p:cNvPr id="10" name="TextBox 9"/>
          <p:cNvSpPr txBox="1"/>
          <p:nvPr/>
        </p:nvSpPr>
        <p:spPr>
          <a:xfrm>
            <a:off x="1657350" y="2295266"/>
            <a:ext cx="158877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2388870" y="2295266"/>
            <a:ext cx="158877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8y</a:t>
            </a:r>
            <a:endParaRPr lang="en-US" sz="2800" b="1">
              <a:solidFill>
                <a:srgbClr val="000000"/>
              </a:solidFill>
              <a:latin typeface="Arial" pitchFamily="34" charset="0"/>
              <a:cs typeface="Arial" pitchFamily="34" charset="0"/>
            </a:endParaRPr>
          </a:p>
        </p:txBody>
      </p:sp>
      <p:sp>
        <p:nvSpPr>
          <p:cNvPr id="12" name="TextBox 11"/>
          <p:cNvSpPr txBox="1"/>
          <p:nvPr/>
        </p:nvSpPr>
        <p:spPr>
          <a:xfrm>
            <a:off x="1657350" y="2676759"/>
            <a:ext cx="195453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E</a:t>
            </a:r>
            <a:endParaRPr lang="en-US" sz="2800" b="1">
              <a:solidFill>
                <a:srgbClr val="000000"/>
              </a:solidFill>
              <a:latin typeface="Arial" pitchFamily="34" charset="0"/>
              <a:cs typeface="Arial" pitchFamily="34" charset="0"/>
            </a:endParaRPr>
          </a:p>
        </p:txBody>
      </p:sp>
      <p:sp>
        <p:nvSpPr>
          <p:cNvPr id="13" name="TextBox 12"/>
          <p:cNvSpPr txBox="1"/>
          <p:nvPr/>
        </p:nvSpPr>
        <p:spPr>
          <a:xfrm>
            <a:off x="2388870" y="2676759"/>
            <a:ext cx="195453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-10xy</a:t>
            </a:r>
            <a:endParaRPr lang="en-US" sz="2800" b="1">
              <a:solidFill>
                <a:srgbClr val="000000"/>
              </a:solidFill>
              <a:latin typeface="Arial" pitchFamily="34" charset="0"/>
              <a:cs typeface="Arial" pitchFamily="34" charset="0"/>
            </a:endParaRPr>
          </a:p>
        </p:txBody>
      </p:sp>
      <p:pic>
        <p:nvPicPr>
          <p:cNvPr id="21" name="Picture 2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88719"/>
            <a:ext cx="3108960" cy="44360"/>
          </a:xfrm>
          <a:prstGeom prst="rect">
            <a:avLst/>
          </a:prstGeom>
          <a:solidFill>
            <a:scrgbClr r="0" g="0" b="0">
              <a:alpha val="0"/>
            </a:scrgbClr>
          </a:solidFill>
        </p:spPr>
      </p:pic>
      <p:sp>
        <p:nvSpPr>
          <p:cNvPr id="22" name="Oval 21"/>
          <p:cNvSpPr/>
          <p:nvPr/>
        </p:nvSpPr>
        <p:spPr>
          <a:xfrm>
            <a:off x="1219200" y="12192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19200" y="161258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4" name="Oval 23"/>
          <p:cNvSpPr/>
          <p:nvPr/>
        </p:nvSpPr>
        <p:spPr>
          <a:xfrm>
            <a:off x="1219200" y="199358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5" name="Oval 24"/>
          <p:cNvSpPr/>
          <p:nvPr/>
        </p:nvSpPr>
        <p:spPr>
          <a:xfrm>
            <a:off x="1219200" y="237458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6" name="Oval 25"/>
          <p:cNvSpPr/>
          <p:nvPr/>
        </p:nvSpPr>
        <p:spPr>
          <a:xfrm>
            <a:off x="1219200" y="27736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2509048963"/>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28600" y="552195"/>
            <a:ext cx="4990235"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107</a:t>
            </a:r>
            <a:endParaRPr lang="en-US" sz="2800" b="1">
              <a:solidFill>
                <a:srgbClr val="000000"/>
              </a:solidFill>
              <a:latin typeface="Arial" pitchFamily="34" charset="0"/>
              <a:cs typeface="Arial" pitchFamily="34" charset="0"/>
            </a:endParaRPr>
          </a:p>
        </p:txBody>
      </p:sp>
      <p:sp>
        <p:nvSpPr>
          <p:cNvPr id="3" name="TextBox 2"/>
          <p:cNvSpPr txBox="1"/>
          <p:nvPr/>
        </p:nvSpPr>
        <p:spPr>
          <a:xfrm>
            <a:off x="960120" y="552195"/>
            <a:ext cx="559308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Identify all of the terms like 2y</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1664970" y="1093382"/>
            <a:ext cx="170307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2396490" y="1093382"/>
            <a:ext cx="170307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51y</a:t>
            </a:r>
            <a:endParaRPr lang="en-US" sz="2800" b="1">
              <a:solidFill>
                <a:srgbClr val="000000"/>
              </a:solidFill>
              <a:latin typeface="Arial" pitchFamily="34" charset="0"/>
              <a:cs typeface="Arial" pitchFamily="34" charset="0"/>
            </a:endParaRPr>
          </a:p>
        </p:txBody>
      </p:sp>
      <p:sp>
        <p:nvSpPr>
          <p:cNvPr id="6" name="TextBox 5"/>
          <p:cNvSpPr txBox="1"/>
          <p:nvPr/>
        </p:nvSpPr>
        <p:spPr>
          <a:xfrm>
            <a:off x="1664970" y="1474875"/>
            <a:ext cx="161163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2396490" y="1474875"/>
            <a:ext cx="161163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2w</a:t>
            </a:r>
            <a:endParaRPr lang="en-US" sz="2800" b="1">
              <a:solidFill>
                <a:srgbClr val="000000"/>
              </a:solidFill>
              <a:latin typeface="Arial" pitchFamily="34" charset="0"/>
              <a:cs typeface="Arial" pitchFamily="34" charset="0"/>
            </a:endParaRPr>
          </a:p>
        </p:txBody>
      </p:sp>
      <p:sp>
        <p:nvSpPr>
          <p:cNvPr id="8" name="TextBox 7"/>
          <p:cNvSpPr txBox="1"/>
          <p:nvPr/>
        </p:nvSpPr>
        <p:spPr>
          <a:xfrm>
            <a:off x="1664970" y="1856368"/>
            <a:ext cx="15659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2396490" y="1856369"/>
            <a:ext cx="156591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3y</a:t>
            </a:r>
          </a:p>
        </p:txBody>
      </p:sp>
      <p:sp>
        <p:nvSpPr>
          <p:cNvPr id="10" name="TextBox 9"/>
          <p:cNvSpPr txBox="1"/>
          <p:nvPr/>
        </p:nvSpPr>
        <p:spPr>
          <a:xfrm>
            <a:off x="1664970" y="2237861"/>
            <a:ext cx="158877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2396490" y="2237861"/>
            <a:ext cx="158877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2x</a:t>
            </a:r>
            <a:endParaRPr lang="en-US" sz="2800" b="1">
              <a:solidFill>
                <a:srgbClr val="000000"/>
              </a:solidFill>
              <a:latin typeface="Arial" pitchFamily="34" charset="0"/>
              <a:cs typeface="Arial" pitchFamily="34" charset="0"/>
            </a:endParaRPr>
          </a:p>
        </p:txBody>
      </p:sp>
      <p:sp>
        <p:nvSpPr>
          <p:cNvPr id="12" name="TextBox 11"/>
          <p:cNvSpPr txBox="1"/>
          <p:nvPr/>
        </p:nvSpPr>
        <p:spPr>
          <a:xfrm>
            <a:off x="1664970" y="2619354"/>
            <a:ext cx="17945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E</a:t>
            </a:r>
            <a:endParaRPr lang="en-US" sz="2800" b="1">
              <a:solidFill>
                <a:srgbClr val="000000"/>
              </a:solidFill>
              <a:latin typeface="Arial" pitchFamily="34" charset="0"/>
              <a:cs typeface="Arial" pitchFamily="34" charset="0"/>
            </a:endParaRPr>
          </a:p>
        </p:txBody>
      </p:sp>
      <p:sp>
        <p:nvSpPr>
          <p:cNvPr id="13" name="TextBox 12"/>
          <p:cNvSpPr txBox="1"/>
          <p:nvPr/>
        </p:nvSpPr>
        <p:spPr>
          <a:xfrm>
            <a:off x="2396490" y="2619354"/>
            <a:ext cx="17945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-10y</a:t>
            </a:r>
            <a:endParaRPr lang="en-US" sz="2800" b="1">
              <a:solidFill>
                <a:srgbClr val="000000"/>
              </a:solidFill>
              <a:latin typeface="Arial" pitchFamily="34" charset="0"/>
              <a:cs typeface="Arial" pitchFamily="34" charset="0"/>
            </a:endParaRPr>
          </a:p>
        </p:txBody>
      </p:sp>
      <p:pic>
        <p:nvPicPr>
          <p:cNvPr id="21" name="Picture 2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62103"/>
            <a:ext cx="3108960" cy="44360"/>
          </a:xfrm>
          <a:prstGeom prst="rect">
            <a:avLst/>
          </a:prstGeom>
          <a:solidFill>
            <a:scrgbClr r="0" g="0" b="0">
              <a:alpha val="0"/>
            </a:scrgbClr>
          </a:solidFill>
        </p:spPr>
      </p:pic>
      <p:sp>
        <p:nvSpPr>
          <p:cNvPr id="22" name="Oval 21"/>
          <p:cNvSpPr/>
          <p:nvPr/>
        </p:nvSpPr>
        <p:spPr>
          <a:xfrm>
            <a:off x="1219200" y="12192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19200" y="161258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4" name="Oval 23"/>
          <p:cNvSpPr/>
          <p:nvPr/>
        </p:nvSpPr>
        <p:spPr>
          <a:xfrm>
            <a:off x="1219200" y="199358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5" name="Oval 24"/>
          <p:cNvSpPr/>
          <p:nvPr/>
        </p:nvSpPr>
        <p:spPr>
          <a:xfrm>
            <a:off x="1219200" y="237458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6" name="Oval 25"/>
          <p:cNvSpPr/>
          <p:nvPr/>
        </p:nvSpPr>
        <p:spPr>
          <a:xfrm>
            <a:off x="1219200" y="27736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2105812962"/>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28600" y="609600"/>
            <a:ext cx="5264555"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108</a:t>
            </a:r>
            <a:endParaRPr lang="en-US" sz="2800" b="1">
              <a:solidFill>
                <a:srgbClr val="000000"/>
              </a:solidFill>
              <a:latin typeface="Arial" pitchFamily="34" charset="0"/>
              <a:cs typeface="Arial" pitchFamily="34" charset="0"/>
            </a:endParaRPr>
          </a:p>
        </p:txBody>
      </p:sp>
      <p:sp>
        <p:nvSpPr>
          <p:cNvPr id="3" name="TextBox 2"/>
          <p:cNvSpPr txBox="1"/>
          <p:nvPr/>
        </p:nvSpPr>
        <p:spPr>
          <a:xfrm>
            <a:off x="1112520" y="609600"/>
            <a:ext cx="5745480" cy="504846"/>
          </a:xfrm>
          <a:prstGeom prst="rect">
            <a:avLst/>
          </a:prstGeom>
          <a:noFill/>
        </p:spPr>
        <p:txBody>
          <a:bodyPr vert="horz" wrap="square" lIns="73243" tIns="36622" rIns="73243" bIns="36622" rtlCol="0">
            <a:spAutoFit/>
          </a:bodyPr>
          <a:lstStyle/>
          <a:p>
            <a:r>
              <a:rPr lang="en-US" sz="2800" b="1" dirty="0">
                <a:solidFill>
                  <a:srgbClr val="000000"/>
                </a:solidFill>
                <a:latin typeface="Arial" pitchFamily="34" charset="0"/>
                <a:cs typeface="Arial" pitchFamily="34" charset="0"/>
              </a:rPr>
              <a:t>Identify all of the terms like 14x</a:t>
            </a:r>
            <a:r>
              <a:rPr lang="en-US" sz="2800" b="1" baseline="70000" dirty="0">
                <a:solidFill>
                  <a:srgbClr val="000000"/>
                </a:solidFill>
                <a:latin typeface="Arial" pitchFamily="34" charset="0"/>
                <a:cs typeface="Arial" pitchFamily="34" charset="0"/>
              </a:rPr>
              <a:t>2</a:t>
            </a:r>
          </a:p>
        </p:txBody>
      </p:sp>
      <p:sp>
        <p:nvSpPr>
          <p:cNvPr id="4" name="TextBox 3"/>
          <p:cNvSpPr txBox="1"/>
          <p:nvPr/>
        </p:nvSpPr>
        <p:spPr>
          <a:xfrm>
            <a:off x="1676400" y="1150787"/>
            <a:ext cx="154305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2407920" y="1150787"/>
            <a:ext cx="154305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5x</a:t>
            </a:r>
            <a:endParaRPr lang="en-US" sz="2800" b="1">
              <a:solidFill>
                <a:srgbClr val="000000"/>
              </a:solidFill>
              <a:latin typeface="Arial" pitchFamily="34" charset="0"/>
              <a:cs typeface="Arial" pitchFamily="34" charset="0"/>
            </a:endParaRPr>
          </a:p>
        </p:txBody>
      </p:sp>
      <p:sp>
        <p:nvSpPr>
          <p:cNvPr id="6" name="TextBox 5"/>
          <p:cNvSpPr txBox="1"/>
          <p:nvPr/>
        </p:nvSpPr>
        <p:spPr>
          <a:xfrm>
            <a:off x="1676400" y="1532280"/>
            <a:ext cx="172593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2407920" y="1532280"/>
            <a:ext cx="172593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2x</a:t>
            </a:r>
            <a:r>
              <a:rPr lang="en-US" sz="2800" b="1" baseline="70000">
                <a:solidFill>
                  <a:srgbClr val="000000"/>
                </a:solidFill>
                <a:latin typeface="Arial" pitchFamily="34" charset="0"/>
                <a:cs typeface="Arial" pitchFamily="34" charset="0"/>
              </a:rPr>
              <a:t>2</a:t>
            </a:r>
          </a:p>
        </p:txBody>
      </p:sp>
      <p:sp>
        <p:nvSpPr>
          <p:cNvPr id="8" name="TextBox 7"/>
          <p:cNvSpPr txBox="1"/>
          <p:nvPr/>
        </p:nvSpPr>
        <p:spPr>
          <a:xfrm>
            <a:off x="1676400" y="1913773"/>
            <a:ext cx="174879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2407920" y="1913773"/>
            <a:ext cx="174879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3y</a:t>
            </a:r>
            <a:r>
              <a:rPr lang="en-US" sz="2800" b="1" baseline="70000">
                <a:solidFill>
                  <a:srgbClr val="000000"/>
                </a:solidFill>
                <a:latin typeface="Arial" pitchFamily="34" charset="0"/>
                <a:cs typeface="Arial" pitchFamily="34" charset="0"/>
              </a:rPr>
              <a:t>2</a:t>
            </a:r>
          </a:p>
        </p:txBody>
      </p:sp>
      <p:sp>
        <p:nvSpPr>
          <p:cNvPr id="10" name="TextBox 9"/>
          <p:cNvSpPr txBox="1"/>
          <p:nvPr/>
        </p:nvSpPr>
        <p:spPr>
          <a:xfrm>
            <a:off x="1676400" y="2295266"/>
            <a:ext cx="158877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2407920" y="2295266"/>
            <a:ext cx="158877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2x</a:t>
            </a:r>
            <a:endParaRPr lang="en-US" sz="2800" b="1">
              <a:solidFill>
                <a:srgbClr val="000000"/>
              </a:solidFill>
              <a:latin typeface="Arial" pitchFamily="34" charset="0"/>
              <a:cs typeface="Arial" pitchFamily="34" charset="0"/>
            </a:endParaRPr>
          </a:p>
        </p:txBody>
      </p:sp>
      <p:sp>
        <p:nvSpPr>
          <p:cNvPr id="12" name="TextBox 11"/>
          <p:cNvSpPr txBox="1"/>
          <p:nvPr/>
        </p:nvSpPr>
        <p:spPr>
          <a:xfrm>
            <a:off x="1676400" y="2676759"/>
            <a:ext cx="197739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E</a:t>
            </a:r>
            <a:endParaRPr lang="en-US" sz="2800" b="1">
              <a:solidFill>
                <a:srgbClr val="000000"/>
              </a:solidFill>
              <a:latin typeface="Arial" pitchFamily="34" charset="0"/>
              <a:cs typeface="Arial" pitchFamily="34" charset="0"/>
            </a:endParaRPr>
          </a:p>
        </p:txBody>
      </p:sp>
      <p:sp>
        <p:nvSpPr>
          <p:cNvPr id="13" name="TextBox 12"/>
          <p:cNvSpPr txBox="1"/>
          <p:nvPr/>
        </p:nvSpPr>
        <p:spPr>
          <a:xfrm>
            <a:off x="2407920" y="2676759"/>
            <a:ext cx="197739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-10x</a:t>
            </a:r>
            <a:r>
              <a:rPr lang="en-US" sz="2800" b="1" baseline="70000">
                <a:solidFill>
                  <a:srgbClr val="000000"/>
                </a:solidFill>
                <a:latin typeface="Arial" pitchFamily="34" charset="0"/>
                <a:cs typeface="Arial" pitchFamily="34" charset="0"/>
              </a:rPr>
              <a:t>2</a:t>
            </a:r>
          </a:p>
        </p:txBody>
      </p:sp>
      <p:pic>
        <p:nvPicPr>
          <p:cNvPr id="21" name="Picture 2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97591"/>
            <a:ext cx="3108960" cy="44360"/>
          </a:xfrm>
          <a:prstGeom prst="rect">
            <a:avLst/>
          </a:prstGeom>
          <a:solidFill>
            <a:scrgbClr r="0" g="0" b="0">
              <a:alpha val="0"/>
            </a:scrgbClr>
          </a:solidFill>
        </p:spPr>
      </p:pic>
      <p:sp>
        <p:nvSpPr>
          <p:cNvPr id="22" name="Oval 21"/>
          <p:cNvSpPr/>
          <p:nvPr/>
        </p:nvSpPr>
        <p:spPr>
          <a:xfrm>
            <a:off x="1219200" y="12192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19200" y="161258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4" name="Oval 23"/>
          <p:cNvSpPr/>
          <p:nvPr/>
        </p:nvSpPr>
        <p:spPr>
          <a:xfrm>
            <a:off x="1219200" y="199358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5" name="Oval 24"/>
          <p:cNvSpPr/>
          <p:nvPr/>
        </p:nvSpPr>
        <p:spPr>
          <a:xfrm>
            <a:off x="1219200" y="237458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6" name="Oval 25"/>
          <p:cNvSpPr/>
          <p:nvPr/>
        </p:nvSpPr>
        <p:spPr>
          <a:xfrm>
            <a:off x="1219200" y="27736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3178042480"/>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74320" y="177439"/>
            <a:ext cx="8572500" cy="5613937"/>
          </a:xfrm>
          <a:prstGeom prst="rect">
            <a:avLst/>
          </a:prstGeom>
          <a:noFill/>
        </p:spPr>
        <p:txBody>
          <a:bodyPr vert="horz" lIns="73243" tIns="36622" rIns="73243" bIns="36622" rtlCol="0">
            <a:spAutoFit/>
          </a:bodyPr>
          <a:lstStyle/>
          <a:p>
            <a:r>
              <a:rPr lang="en-US" sz="2400" b="1" dirty="0" smtClean="0">
                <a:solidFill>
                  <a:srgbClr val="0000FF"/>
                </a:solidFill>
                <a:latin typeface="Arial" pitchFamily="34" charset="0"/>
                <a:cs typeface="Arial" pitchFamily="34" charset="0"/>
              </a:rPr>
              <a:t>Simplify by combining like terms.</a:t>
            </a:r>
          </a:p>
          <a:p>
            <a:r>
              <a:rPr lang="en-US" sz="2400" b="1" dirty="0" smtClean="0">
                <a:solidFill>
                  <a:srgbClr val="0000FF"/>
                </a:solidFill>
                <a:latin typeface="Arial" pitchFamily="34" charset="0"/>
                <a:cs typeface="Arial" pitchFamily="34" charset="0"/>
              </a:rPr>
              <a:t>Study the following examples to see how you can combine like terms.</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6x + 3x                5x + 2x                     7y - 4y</a:t>
            </a:r>
          </a:p>
          <a:p>
            <a:r>
              <a:rPr lang="en-US" sz="2400" b="1" dirty="0" smtClean="0">
                <a:solidFill>
                  <a:srgbClr val="0000FF"/>
                </a:solidFill>
                <a:latin typeface="Arial" pitchFamily="34" charset="0"/>
                <a:cs typeface="Arial" pitchFamily="34" charset="0"/>
              </a:rPr>
              <a:t>(6 + 3)x               (5 + 2)x                     (7 - 4)y </a:t>
            </a:r>
          </a:p>
          <a:p>
            <a:r>
              <a:rPr lang="en-US" sz="2400" b="1" dirty="0" smtClean="0">
                <a:solidFill>
                  <a:srgbClr val="0000FF"/>
                </a:solidFill>
                <a:latin typeface="Arial" pitchFamily="34" charset="0"/>
                <a:cs typeface="Arial" pitchFamily="34" charset="0"/>
              </a:rPr>
              <a:t>9x	7x	3y</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4 + 5(x + 3)</a:t>
            </a:r>
          </a:p>
          <a:p>
            <a:r>
              <a:rPr lang="en-US" sz="2400" b="1" dirty="0" smtClean="0">
                <a:solidFill>
                  <a:srgbClr val="0000FF"/>
                </a:solidFill>
                <a:latin typeface="Arial" pitchFamily="34" charset="0"/>
                <a:cs typeface="Arial" pitchFamily="34" charset="0"/>
              </a:rPr>
              <a:t>4 + 5(x) + 5(3)</a:t>
            </a:r>
          </a:p>
          <a:p>
            <a:r>
              <a:rPr lang="en-US" sz="2400" b="1" dirty="0" smtClean="0">
                <a:solidFill>
                  <a:srgbClr val="0000FF"/>
                </a:solidFill>
                <a:latin typeface="Arial" pitchFamily="34" charset="0"/>
                <a:cs typeface="Arial" pitchFamily="34" charset="0"/>
              </a:rPr>
              <a:t>4 + 5x + 15</a:t>
            </a:r>
          </a:p>
          <a:p>
            <a:r>
              <a:rPr lang="en-US" sz="2400" b="1" dirty="0" smtClean="0">
                <a:solidFill>
                  <a:srgbClr val="0000FF"/>
                </a:solidFill>
                <a:latin typeface="Arial" pitchFamily="34" charset="0"/>
                <a:cs typeface="Arial" pitchFamily="34" charset="0"/>
              </a:rPr>
              <a:t>5x + 19</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Notice that when combining like terms, you add/subtract the coefficients but the variable remains the same.</a:t>
            </a: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xmlns="" val="2629894456"/>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25730" y="328261"/>
            <a:ext cx="9144000" cy="1920619"/>
          </a:xfrm>
          <a:prstGeom prst="rect">
            <a:avLst/>
          </a:prstGeom>
          <a:noFill/>
        </p:spPr>
        <p:txBody>
          <a:bodyPr vert="horz" lIns="73243" tIns="36622" rIns="73243" bIns="36622" rtlCol="0">
            <a:spAutoFit/>
          </a:bodyPr>
          <a:lstStyle/>
          <a:p>
            <a:r>
              <a:rPr lang="en-US" sz="2400" b="1" dirty="0" smtClean="0">
                <a:solidFill>
                  <a:srgbClr val="0000FF"/>
                </a:solidFill>
                <a:latin typeface="Arial" pitchFamily="34" charset="0"/>
                <a:cs typeface="Arial" pitchFamily="34" charset="0"/>
              </a:rPr>
              <a:t>Try These:</a:t>
            </a:r>
          </a:p>
          <a:p>
            <a:pPr algn="ctr"/>
            <a:endParaRPr lang="en-US" sz="2400" b="1" dirty="0" smtClean="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8x + 9x 	     7y + 5y 	6 + 2x + 12x	      7y + 7x</a:t>
            </a:r>
          </a:p>
          <a:p>
            <a:r>
              <a:rPr lang="en-US" sz="2400" b="1" dirty="0" smtClean="0">
                <a:solidFill>
                  <a:srgbClr val="0000FF"/>
                </a:solidFill>
                <a:latin typeface="Arial" pitchFamily="34" charset="0"/>
                <a:cs typeface="Arial" pitchFamily="34" charset="0"/>
              </a:rPr>
              <a:t>	  </a:t>
            </a:r>
          </a:p>
          <a:p>
            <a:r>
              <a:rPr lang="en-US" sz="2400" b="1" dirty="0" smtClean="0">
                <a:solidFill>
                  <a:srgbClr val="0000FF"/>
                </a:solidFill>
                <a:latin typeface="Arial" pitchFamily="34" charset="0"/>
                <a:cs typeface="Arial" pitchFamily="34" charset="0"/>
              </a:rPr>
              <a:t>	</a:t>
            </a:r>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17x	                 12y 	             14x + 6</a:t>
            </a:r>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7y + 7x	</a:t>
            </a:r>
            <a:endParaRPr lang="en-US" sz="2400" b="1" dirty="0">
              <a:solidFill>
                <a:srgbClr val="0000FF"/>
              </a:solidFill>
              <a:latin typeface="Arial" pitchFamily="34" charset="0"/>
              <a:cs typeface="Arial" pitchFamily="34" charset="0"/>
            </a:endParaRPr>
          </a:p>
        </p:txBody>
      </p:sp>
      <p:grpSp>
        <p:nvGrpSpPr>
          <p:cNvPr id="5" name="Group 4"/>
          <p:cNvGrpSpPr/>
          <p:nvPr/>
        </p:nvGrpSpPr>
        <p:grpSpPr>
          <a:xfrm>
            <a:off x="221932" y="1604129"/>
            <a:ext cx="1805940" cy="727499"/>
            <a:chOff x="177800" y="1663700"/>
            <a:chExt cx="2006600" cy="1041401"/>
          </a:xfrm>
        </p:grpSpPr>
        <p:sp>
          <p:nvSpPr>
            <p:cNvPr id="3" name="Freeform 2"/>
            <p:cNvSpPr/>
            <p:nvPr/>
          </p:nvSpPr>
          <p:spPr>
            <a:xfrm>
              <a:off x="241300" y="1663700"/>
              <a:ext cx="1879601" cy="1041401"/>
            </a:xfrm>
            <a:custGeom>
              <a:avLst/>
              <a:gdLst/>
              <a:ahLst/>
              <a:cxnLst/>
              <a:rect l="0" t="0" r="0" b="0"/>
              <a:pathLst>
                <a:path w="1879601" h="1041401">
                  <a:moveTo>
                    <a:pt x="0" y="0"/>
                  </a:moveTo>
                  <a:lnTo>
                    <a:pt x="1879600" y="0"/>
                  </a:lnTo>
                  <a:lnTo>
                    <a:pt x="1879600" y="1041400"/>
                  </a:lnTo>
                  <a:lnTo>
                    <a:pt x="0" y="1041400"/>
                  </a:lnTo>
                  <a:close/>
                </a:path>
              </a:pathLst>
            </a:custGeom>
            <a:solidFill>
              <a:srgbClr val="7D9EC0"/>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4" name="TextBox 3"/>
            <p:cNvSpPr txBox="1"/>
            <p:nvPr/>
          </p:nvSpPr>
          <p:spPr>
            <a:xfrm>
              <a:off x="177800" y="1986675"/>
              <a:ext cx="2006600" cy="440577"/>
            </a:xfrm>
            <a:prstGeom prst="rect">
              <a:avLst/>
            </a:prstGeom>
            <a:noFill/>
          </p:spPr>
          <p:txBody>
            <a:bodyPr vert="horz" rtlCol="0">
              <a:spAutoFit/>
            </a:bodyPr>
            <a:lstStyle/>
            <a:p>
              <a:pPr algn="ctr"/>
              <a:r>
                <a:rPr lang="en-US" dirty="0" smtClean="0">
                  <a:solidFill>
                    <a:schemeClr val="bg1"/>
                  </a:solidFill>
                  <a:latin typeface="Arial" pitchFamily="34" charset="0"/>
                  <a:cs typeface="Arial" pitchFamily="34" charset="0"/>
                </a:rPr>
                <a:t>Cl</a:t>
              </a:r>
              <a:r>
                <a:rPr lang="en-US" b="1" dirty="0" smtClean="0">
                  <a:solidFill>
                    <a:schemeClr val="bg1"/>
                  </a:solidFill>
                  <a:latin typeface="Arial" pitchFamily="34" charset="0"/>
                  <a:cs typeface="Arial" pitchFamily="34" charset="0"/>
                </a:rPr>
                <a:t>ick </a:t>
              </a:r>
              <a:r>
                <a:rPr lang="en-US" b="1" dirty="0">
                  <a:solidFill>
                    <a:schemeClr val="bg1"/>
                  </a:solidFill>
                  <a:latin typeface="Arial" pitchFamily="34" charset="0"/>
                  <a:cs typeface="Arial" pitchFamily="34" charset="0"/>
                </a:rPr>
                <a:t>to Reveal </a:t>
              </a:r>
            </a:p>
          </p:txBody>
        </p:sp>
      </p:grpSp>
      <p:grpSp>
        <p:nvGrpSpPr>
          <p:cNvPr id="15" name="Group 14"/>
          <p:cNvGrpSpPr/>
          <p:nvPr/>
        </p:nvGrpSpPr>
        <p:grpSpPr>
          <a:xfrm>
            <a:off x="2442210" y="1618416"/>
            <a:ext cx="1805940" cy="727499"/>
            <a:chOff x="177800" y="1663700"/>
            <a:chExt cx="2006600" cy="1041401"/>
          </a:xfrm>
        </p:grpSpPr>
        <p:sp>
          <p:nvSpPr>
            <p:cNvPr id="16" name="Freeform 15"/>
            <p:cNvSpPr/>
            <p:nvPr/>
          </p:nvSpPr>
          <p:spPr>
            <a:xfrm>
              <a:off x="241300" y="1663700"/>
              <a:ext cx="1879601" cy="1041401"/>
            </a:xfrm>
            <a:custGeom>
              <a:avLst/>
              <a:gdLst/>
              <a:ahLst/>
              <a:cxnLst/>
              <a:rect l="0" t="0" r="0" b="0"/>
              <a:pathLst>
                <a:path w="1879601" h="1041401">
                  <a:moveTo>
                    <a:pt x="0" y="0"/>
                  </a:moveTo>
                  <a:lnTo>
                    <a:pt x="1879600" y="0"/>
                  </a:lnTo>
                  <a:lnTo>
                    <a:pt x="1879600" y="1041400"/>
                  </a:lnTo>
                  <a:lnTo>
                    <a:pt x="0" y="1041400"/>
                  </a:lnTo>
                  <a:close/>
                </a:path>
              </a:pathLst>
            </a:custGeom>
            <a:solidFill>
              <a:srgbClr val="7D9EC0"/>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7" name="TextBox 16"/>
            <p:cNvSpPr txBox="1"/>
            <p:nvPr/>
          </p:nvSpPr>
          <p:spPr>
            <a:xfrm>
              <a:off x="177800" y="1986675"/>
              <a:ext cx="2006600" cy="440577"/>
            </a:xfrm>
            <a:prstGeom prst="rect">
              <a:avLst/>
            </a:prstGeom>
            <a:noFill/>
          </p:spPr>
          <p:txBody>
            <a:bodyPr vert="horz" rtlCol="0">
              <a:spAutoFit/>
            </a:bodyPr>
            <a:lstStyle/>
            <a:p>
              <a:pPr algn="ctr"/>
              <a:r>
                <a:rPr lang="en-US" dirty="0" smtClean="0">
                  <a:solidFill>
                    <a:schemeClr val="bg1"/>
                  </a:solidFill>
                  <a:latin typeface="Arial" pitchFamily="34" charset="0"/>
                  <a:cs typeface="Arial" pitchFamily="34" charset="0"/>
                </a:rPr>
                <a:t>Cl</a:t>
              </a:r>
              <a:r>
                <a:rPr lang="en-US" b="1" dirty="0" smtClean="0">
                  <a:solidFill>
                    <a:schemeClr val="bg1"/>
                  </a:solidFill>
                  <a:latin typeface="Arial" pitchFamily="34" charset="0"/>
                  <a:cs typeface="Arial" pitchFamily="34" charset="0"/>
                </a:rPr>
                <a:t>ick </a:t>
              </a:r>
              <a:r>
                <a:rPr lang="en-US" b="1" dirty="0">
                  <a:solidFill>
                    <a:schemeClr val="bg1"/>
                  </a:solidFill>
                  <a:latin typeface="Arial" pitchFamily="34" charset="0"/>
                  <a:cs typeface="Arial" pitchFamily="34" charset="0"/>
                </a:rPr>
                <a:t>to Reveal </a:t>
              </a:r>
            </a:p>
          </p:txBody>
        </p:sp>
      </p:grpSp>
      <p:grpSp>
        <p:nvGrpSpPr>
          <p:cNvPr id="19" name="Group 18"/>
          <p:cNvGrpSpPr/>
          <p:nvPr/>
        </p:nvGrpSpPr>
        <p:grpSpPr>
          <a:xfrm>
            <a:off x="4638676" y="1618415"/>
            <a:ext cx="1805940" cy="727499"/>
            <a:chOff x="177800" y="1663700"/>
            <a:chExt cx="2006600" cy="1041401"/>
          </a:xfrm>
        </p:grpSpPr>
        <p:sp>
          <p:nvSpPr>
            <p:cNvPr id="20" name="Freeform 19"/>
            <p:cNvSpPr/>
            <p:nvPr/>
          </p:nvSpPr>
          <p:spPr>
            <a:xfrm>
              <a:off x="241300" y="1663700"/>
              <a:ext cx="1879601" cy="1041401"/>
            </a:xfrm>
            <a:custGeom>
              <a:avLst/>
              <a:gdLst/>
              <a:ahLst/>
              <a:cxnLst/>
              <a:rect l="0" t="0" r="0" b="0"/>
              <a:pathLst>
                <a:path w="1879601" h="1041401">
                  <a:moveTo>
                    <a:pt x="0" y="0"/>
                  </a:moveTo>
                  <a:lnTo>
                    <a:pt x="1879600" y="0"/>
                  </a:lnTo>
                  <a:lnTo>
                    <a:pt x="1879600" y="1041400"/>
                  </a:lnTo>
                  <a:lnTo>
                    <a:pt x="0" y="1041400"/>
                  </a:lnTo>
                  <a:close/>
                </a:path>
              </a:pathLst>
            </a:custGeom>
            <a:solidFill>
              <a:srgbClr val="7D9EC0"/>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1" name="TextBox 20"/>
            <p:cNvSpPr txBox="1"/>
            <p:nvPr/>
          </p:nvSpPr>
          <p:spPr>
            <a:xfrm>
              <a:off x="177800" y="1986675"/>
              <a:ext cx="2006600" cy="440577"/>
            </a:xfrm>
            <a:prstGeom prst="rect">
              <a:avLst/>
            </a:prstGeom>
            <a:noFill/>
          </p:spPr>
          <p:txBody>
            <a:bodyPr vert="horz" rtlCol="0">
              <a:spAutoFit/>
            </a:bodyPr>
            <a:lstStyle/>
            <a:p>
              <a:pPr algn="ctr"/>
              <a:r>
                <a:rPr lang="en-US" dirty="0" smtClean="0">
                  <a:solidFill>
                    <a:schemeClr val="bg1"/>
                  </a:solidFill>
                  <a:latin typeface="Arial" pitchFamily="34" charset="0"/>
                  <a:cs typeface="Arial" pitchFamily="34" charset="0"/>
                </a:rPr>
                <a:t>Cl</a:t>
              </a:r>
              <a:r>
                <a:rPr lang="en-US" b="1" dirty="0" smtClean="0">
                  <a:solidFill>
                    <a:schemeClr val="bg1"/>
                  </a:solidFill>
                  <a:latin typeface="Arial" pitchFamily="34" charset="0"/>
                  <a:cs typeface="Arial" pitchFamily="34" charset="0"/>
                </a:rPr>
                <a:t>ick </a:t>
              </a:r>
              <a:r>
                <a:rPr lang="en-US" b="1" dirty="0">
                  <a:solidFill>
                    <a:schemeClr val="bg1"/>
                  </a:solidFill>
                  <a:latin typeface="Arial" pitchFamily="34" charset="0"/>
                  <a:cs typeface="Arial" pitchFamily="34" charset="0"/>
                </a:rPr>
                <a:t>to Reveal </a:t>
              </a:r>
            </a:p>
          </p:txBody>
        </p:sp>
      </p:grpSp>
      <p:grpSp>
        <p:nvGrpSpPr>
          <p:cNvPr id="22" name="Group 21"/>
          <p:cNvGrpSpPr/>
          <p:nvPr/>
        </p:nvGrpSpPr>
        <p:grpSpPr>
          <a:xfrm>
            <a:off x="6920866" y="1634177"/>
            <a:ext cx="1805940" cy="727499"/>
            <a:chOff x="177800" y="1663700"/>
            <a:chExt cx="2006600" cy="1041401"/>
          </a:xfrm>
        </p:grpSpPr>
        <p:sp>
          <p:nvSpPr>
            <p:cNvPr id="23" name="Freeform 22"/>
            <p:cNvSpPr/>
            <p:nvPr/>
          </p:nvSpPr>
          <p:spPr>
            <a:xfrm>
              <a:off x="241300" y="1663700"/>
              <a:ext cx="1879601" cy="1041401"/>
            </a:xfrm>
            <a:custGeom>
              <a:avLst/>
              <a:gdLst/>
              <a:ahLst/>
              <a:cxnLst/>
              <a:rect l="0" t="0" r="0" b="0"/>
              <a:pathLst>
                <a:path w="1879601" h="1041401">
                  <a:moveTo>
                    <a:pt x="0" y="0"/>
                  </a:moveTo>
                  <a:lnTo>
                    <a:pt x="1879600" y="0"/>
                  </a:lnTo>
                  <a:lnTo>
                    <a:pt x="1879600" y="1041400"/>
                  </a:lnTo>
                  <a:lnTo>
                    <a:pt x="0" y="1041400"/>
                  </a:lnTo>
                  <a:close/>
                </a:path>
              </a:pathLst>
            </a:custGeom>
            <a:solidFill>
              <a:srgbClr val="7D9EC0"/>
            </a:solidFill>
            <a:ln w="38100" cap="flat" cmpd="sng" algn="ctr">
              <a:solidFill>
                <a:srgbClr val="7D9E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4" name="TextBox 23"/>
            <p:cNvSpPr txBox="1"/>
            <p:nvPr/>
          </p:nvSpPr>
          <p:spPr>
            <a:xfrm>
              <a:off x="177800" y="1986675"/>
              <a:ext cx="2006600" cy="440577"/>
            </a:xfrm>
            <a:prstGeom prst="rect">
              <a:avLst/>
            </a:prstGeom>
            <a:noFill/>
          </p:spPr>
          <p:txBody>
            <a:bodyPr vert="horz" rtlCol="0">
              <a:spAutoFit/>
            </a:bodyPr>
            <a:lstStyle/>
            <a:p>
              <a:pPr algn="ctr"/>
              <a:r>
                <a:rPr lang="en-US" dirty="0" smtClean="0">
                  <a:solidFill>
                    <a:schemeClr val="bg1"/>
                  </a:solidFill>
                  <a:latin typeface="Arial" pitchFamily="34" charset="0"/>
                  <a:cs typeface="Arial" pitchFamily="34" charset="0"/>
                </a:rPr>
                <a:t>Cl</a:t>
              </a:r>
              <a:r>
                <a:rPr lang="en-US" b="1" dirty="0" smtClean="0">
                  <a:solidFill>
                    <a:schemeClr val="bg1"/>
                  </a:solidFill>
                  <a:latin typeface="Arial" pitchFamily="34" charset="0"/>
                  <a:cs typeface="Arial" pitchFamily="34" charset="0"/>
                </a:rPr>
                <a:t>ick </a:t>
              </a:r>
              <a:r>
                <a:rPr lang="en-US" b="1" dirty="0">
                  <a:solidFill>
                    <a:schemeClr val="bg1"/>
                  </a:solidFill>
                  <a:latin typeface="Arial" pitchFamily="34" charset="0"/>
                  <a:cs typeface="Arial" pitchFamily="34" charset="0"/>
                </a:rPr>
                <a:t>to Reveal </a:t>
              </a:r>
            </a:p>
          </p:txBody>
        </p:sp>
      </p:grpSp>
    </p:spTree>
    <p:extLst>
      <p:ext uri="{BB962C8B-B14F-4D97-AF65-F5344CB8AC3E}">
        <p14:creationId xmlns:p14="http://schemas.microsoft.com/office/powerpoint/2010/main" xmlns="" val="37936719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0" restart="whenNotActive" fill="hold" evtFilter="cancelBubble" nodeType="interactiveSeq">
                <p:stCondLst>
                  <p:cond evt="onClick" delay="0">
                    <p:tgtEl>
                      <p:spTgt spid="2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22"/>
                                        </p:tgtEl>
                                      </p:cBhvr>
                                    </p:animEffect>
                                    <p:set>
                                      <p:cBhvr>
                                        <p:cTn id="2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28600" y="609600"/>
            <a:ext cx="2727095"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109</a:t>
            </a:r>
            <a:endParaRPr lang="en-US" sz="2800" b="1">
              <a:solidFill>
                <a:srgbClr val="000000"/>
              </a:solidFill>
              <a:latin typeface="Arial" pitchFamily="34" charset="0"/>
              <a:cs typeface="Arial" pitchFamily="34" charset="0"/>
            </a:endParaRPr>
          </a:p>
        </p:txBody>
      </p:sp>
      <p:sp>
        <p:nvSpPr>
          <p:cNvPr id="3" name="TextBox 2"/>
          <p:cNvSpPr txBox="1"/>
          <p:nvPr/>
        </p:nvSpPr>
        <p:spPr>
          <a:xfrm>
            <a:off x="1311505" y="609600"/>
            <a:ext cx="2727095"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8x + 3x = 11x</a:t>
            </a:r>
            <a:endParaRPr lang="en-US" sz="2800" b="1">
              <a:solidFill>
                <a:srgbClr val="000000"/>
              </a:solidFill>
              <a:latin typeface="Arial" pitchFamily="34" charset="0"/>
              <a:cs typeface="Arial" pitchFamily="34" charset="0"/>
            </a:endParaRPr>
          </a:p>
        </p:txBody>
      </p:sp>
      <p:pic>
        <p:nvPicPr>
          <p:cNvPr id="14" name="Picture 13"/>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70975"/>
            <a:ext cx="3108960" cy="44360"/>
          </a:xfrm>
          <a:prstGeom prst="rect">
            <a:avLst/>
          </a:prstGeom>
          <a:solidFill>
            <a:scrgbClr r="0" g="0" b="0">
              <a:alpha val="0"/>
            </a:scrgbClr>
          </a:solidFill>
        </p:spPr>
      </p:pic>
      <p:sp>
        <p:nvSpPr>
          <p:cNvPr id="15" name="TextBox 14"/>
          <p:cNvSpPr txBox="1"/>
          <p:nvPr/>
        </p:nvSpPr>
        <p:spPr>
          <a:xfrm>
            <a:off x="2457450" y="1318124"/>
            <a:ext cx="176022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True</a:t>
            </a:r>
            <a:endParaRPr lang="en-US" sz="2800" b="1" dirty="0">
              <a:solidFill>
                <a:srgbClr val="000000"/>
              </a:solidFill>
              <a:latin typeface="Arial" pitchFamily="34" charset="0"/>
              <a:cs typeface="Arial" pitchFamily="34" charset="0"/>
            </a:endParaRPr>
          </a:p>
        </p:txBody>
      </p:sp>
      <p:sp>
        <p:nvSpPr>
          <p:cNvPr id="16" name="TextBox 15"/>
          <p:cNvSpPr txBox="1"/>
          <p:nvPr/>
        </p:nvSpPr>
        <p:spPr>
          <a:xfrm>
            <a:off x="2480310" y="1891396"/>
            <a:ext cx="186309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False</a:t>
            </a:r>
            <a:endParaRPr lang="en-US" sz="2800" b="1" dirty="0">
              <a:solidFill>
                <a:srgbClr val="000000"/>
              </a:solidFill>
              <a:latin typeface="Arial" pitchFamily="34" charset="0"/>
              <a:cs typeface="Arial" pitchFamily="34" charset="0"/>
            </a:endParaRPr>
          </a:p>
        </p:txBody>
      </p:sp>
      <p:sp>
        <p:nvSpPr>
          <p:cNvPr id="17" name="TextBox 16"/>
          <p:cNvSpPr txBox="1"/>
          <p:nvPr/>
        </p:nvSpPr>
        <p:spPr>
          <a:xfrm>
            <a:off x="1958340" y="1295400"/>
            <a:ext cx="57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A</a:t>
            </a:r>
            <a:endParaRPr lang="en-US" sz="2800" b="1" dirty="0">
              <a:solidFill>
                <a:srgbClr val="000000"/>
              </a:solidFill>
              <a:latin typeface="Arial" pitchFamily="34" charset="0"/>
              <a:cs typeface="Arial" pitchFamily="34" charset="0"/>
            </a:endParaRPr>
          </a:p>
        </p:txBody>
      </p:sp>
      <p:sp>
        <p:nvSpPr>
          <p:cNvPr id="18" name="TextBox 17"/>
          <p:cNvSpPr txBox="1"/>
          <p:nvPr/>
        </p:nvSpPr>
        <p:spPr>
          <a:xfrm>
            <a:off x="1958340" y="1910968"/>
            <a:ext cx="57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B</a:t>
            </a:r>
            <a:endParaRPr lang="en-US" sz="2800" b="1" dirty="0">
              <a:solidFill>
                <a:srgbClr val="000000"/>
              </a:solidFill>
              <a:latin typeface="Arial" pitchFamily="34" charset="0"/>
              <a:cs typeface="Arial" pitchFamily="34" charset="0"/>
            </a:endParaRPr>
          </a:p>
        </p:txBody>
      </p:sp>
      <p:sp>
        <p:nvSpPr>
          <p:cNvPr id="19" name="Oval 18"/>
          <p:cNvSpPr/>
          <p:nvPr/>
        </p:nvSpPr>
        <p:spPr>
          <a:xfrm>
            <a:off x="1466850" y="1440999"/>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0" name="Oval 19"/>
          <p:cNvSpPr/>
          <p:nvPr/>
        </p:nvSpPr>
        <p:spPr>
          <a:xfrm>
            <a:off x="1466850" y="2020441"/>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1978519171"/>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04800" y="609600"/>
            <a:ext cx="2887115"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110</a:t>
            </a:r>
            <a:endParaRPr lang="en-US" sz="2800" b="1">
              <a:solidFill>
                <a:srgbClr val="000000"/>
              </a:solidFill>
              <a:latin typeface="Arial" pitchFamily="34" charset="0"/>
              <a:cs typeface="Arial" pitchFamily="34" charset="0"/>
            </a:endParaRPr>
          </a:p>
        </p:txBody>
      </p:sp>
      <p:sp>
        <p:nvSpPr>
          <p:cNvPr id="3" name="TextBox 2"/>
          <p:cNvSpPr txBox="1"/>
          <p:nvPr/>
        </p:nvSpPr>
        <p:spPr>
          <a:xfrm>
            <a:off x="1303885" y="609600"/>
            <a:ext cx="2887115"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7x + 7y = 14xy</a:t>
            </a:r>
            <a:endParaRPr lang="en-US" sz="2800" b="1">
              <a:solidFill>
                <a:srgbClr val="000000"/>
              </a:solidFill>
              <a:latin typeface="Arial" pitchFamily="34" charset="0"/>
              <a:cs typeface="Arial" pitchFamily="34" charset="0"/>
            </a:endParaRPr>
          </a:p>
        </p:txBody>
      </p:sp>
      <p:pic>
        <p:nvPicPr>
          <p:cNvPr id="14" name="Picture 13"/>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70975"/>
            <a:ext cx="3108960" cy="44360"/>
          </a:xfrm>
          <a:prstGeom prst="rect">
            <a:avLst/>
          </a:prstGeom>
          <a:solidFill>
            <a:scrgbClr r="0" g="0" b="0">
              <a:alpha val="0"/>
            </a:scrgbClr>
          </a:solidFill>
        </p:spPr>
      </p:pic>
      <p:sp>
        <p:nvSpPr>
          <p:cNvPr id="15" name="TextBox 14"/>
          <p:cNvSpPr txBox="1"/>
          <p:nvPr/>
        </p:nvSpPr>
        <p:spPr>
          <a:xfrm>
            <a:off x="2457450" y="1318124"/>
            <a:ext cx="176022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True</a:t>
            </a:r>
            <a:endParaRPr lang="en-US" sz="2800" b="1" dirty="0">
              <a:solidFill>
                <a:srgbClr val="000000"/>
              </a:solidFill>
              <a:latin typeface="Arial" pitchFamily="34" charset="0"/>
              <a:cs typeface="Arial" pitchFamily="34" charset="0"/>
            </a:endParaRPr>
          </a:p>
        </p:txBody>
      </p:sp>
      <p:sp>
        <p:nvSpPr>
          <p:cNvPr id="16" name="TextBox 15"/>
          <p:cNvSpPr txBox="1"/>
          <p:nvPr/>
        </p:nvSpPr>
        <p:spPr>
          <a:xfrm>
            <a:off x="2480310" y="1891396"/>
            <a:ext cx="186309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False</a:t>
            </a:r>
            <a:endParaRPr lang="en-US" sz="2800" b="1" dirty="0">
              <a:solidFill>
                <a:srgbClr val="000000"/>
              </a:solidFill>
              <a:latin typeface="Arial" pitchFamily="34" charset="0"/>
              <a:cs typeface="Arial" pitchFamily="34" charset="0"/>
            </a:endParaRPr>
          </a:p>
        </p:txBody>
      </p:sp>
      <p:sp>
        <p:nvSpPr>
          <p:cNvPr id="17" name="TextBox 16"/>
          <p:cNvSpPr txBox="1"/>
          <p:nvPr/>
        </p:nvSpPr>
        <p:spPr>
          <a:xfrm>
            <a:off x="1958340" y="1295400"/>
            <a:ext cx="57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A</a:t>
            </a:r>
            <a:endParaRPr lang="en-US" sz="2800" b="1" dirty="0">
              <a:solidFill>
                <a:srgbClr val="000000"/>
              </a:solidFill>
              <a:latin typeface="Arial" pitchFamily="34" charset="0"/>
              <a:cs typeface="Arial" pitchFamily="34" charset="0"/>
            </a:endParaRPr>
          </a:p>
        </p:txBody>
      </p:sp>
      <p:sp>
        <p:nvSpPr>
          <p:cNvPr id="18" name="TextBox 17"/>
          <p:cNvSpPr txBox="1"/>
          <p:nvPr/>
        </p:nvSpPr>
        <p:spPr>
          <a:xfrm>
            <a:off x="1958340" y="1910968"/>
            <a:ext cx="57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B</a:t>
            </a:r>
            <a:endParaRPr lang="en-US" sz="2800" b="1" dirty="0">
              <a:solidFill>
                <a:srgbClr val="000000"/>
              </a:solidFill>
              <a:latin typeface="Arial" pitchFamily="34" charset="0"/>
              <a:cs typeface="Arial" pitchFamily="34" charset="0"/>
            </a:endParaRPr>
          </a:p>
        </p:txBody>
      </p:sp>
      <p:sp>
        <p:nvSpPr>
          <p:cNvPr id="19" name="Oval 18"/>
          <p:cNvSpPr/>
          <p:nvPr/>
        </p:nvSpPr>
        <p:spPr>
          <a:xfrm>
            <a:off x="1466850" y="1440999"/>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0" name="Oval 19"/>
          <p:cNvSpPr/>
          <p:nvPr/>
        </p:nvSpPr>
        <p:spPr>
          <a:xfrm>
            <a:off x="1466850" y="2020441"/>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3477591364"/>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04800" y="629874"/>
            <a:ext cx="2749955"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111</a:t>
            </a:r>
            <a:endParaRPr lang="en-US" sz="2800" b="1">
              <a:solidFill>
                <a:srgbClr val="000000"/>
              </a:solidFill>
              <a:latin typeface="Arial" pitchFamily="34" charset="0"/>
              <a:cs typeface="Arial" pitchFamily="34" charset="0"/>
            </a:endParaRPr>
          </a:p>
        </p:txBody>
      </p:sp>
      <p:sp>
        <p:nvSpPr>
          <p:cNvPr id="3" name="TextBox 2"/>
          <p:cNvSpPr txBox="1"/>
          <p:nvPr/>
        </p:nvSpPr>
        <p:spPr>
          <a:xfrm>
            <a:off x="1364845" y="629874"/>
            <a:ext cx="2749955"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4x + 4x = 8x</a:t>
            </a:r>
            <a:r>
              <a:rPr lang="en-US" sz="2800" b="1" baseline="70000">
                <a:solidFill>
                  <a:srgbClr val="000000"/>
                </a:solidFill>
                <a:latin typeface="Arial" pitchFamily="34" charset="0"/>
                <a:cs typeface="Arial" pitchFamily="34" charset="0"/>
              </a:rPr>
              <a:t>2</a:t>
            </a:r>
          </a:p>
        </p:txBody>
      </p:sp>
      <p:pic>
        <p:nvPicPr>
          <p:cNvPr id="14" name="Picture 13"/>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70975"/>
            <a:ext cx="3108960" cy="44360"/>
          </a:xfrm>
          <a:prstGeom prst="rect">
            <a:avLst/>
          </a:prstGeom>
          <a:solidFill>
            <a:scrgbClr r="0" g="0" b="0">
              <a:alpha val="0"/>
            </a:scrgbClr>
          </a:solidFill>
        </p:spPr>
      </p:pic>
      <p:sp>
        <p:nvSpPr>
          <p:cNvPr id="15" name="TextBox 14"/>
          <p:cNvSpPr txBox="1"/>
          <p:nvPr/>
        </p:nvSpPr>
        <p:spPr>
          <a:xfrm>
            <a:off x="2514600" y="1318124"/>
            <a:ext cx="176022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True</a:t>
            </a:r>
            <a:endParaRPr lang="en-US" sz="2800" b="1" dirty="0">
              <a:solidFill>
                <a:srgbClr val="000000"/>
              </a:solidFill>
              <a:latin typeface="Arial" pitchFamily="34" charset="0"/>
              <a:cs typeface="Arial" pitchFamily="34" charset="0"/>
            </a:endParaRPr>
          </a:p>
        </p:txBody>
      </p:sp>
      <p:sp>
        <p:nvSpPr>
          <p:cNvPr id="16" name="TextBox 15"/>
          <p:cNvSpPr txBox="1"/>
          <p:nvPr/>
        </p:nvSpPr>
        <p:spPr>
          <a:xfrm>
            <a:off x="2537460" y="1891396"/>
            <a:ext cx="186309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False</a:t>
            </a:r>
            <a:endParaRPr lang="en-US" sz="2800" b="1" dirty="0">
              <a:solidFill>
                <a:srgbClr val="000000"/>
              </a:solidFill>
              <a:latin typeface="Arial" pitchFamily="34" charset="0"/>
              <a:cs typeface="Arial" pitchFamily="34" charset="0"/>
            </a:endParaRPr>
          </a:p>
        </p:txBody>
      </p:sp>
      <p:sp>
        <p:nvSpPr>
          <p:cNvPr id="17" name="TextBox 16"/>
          <p:cNvSpPr txBox="1"/>
          <p:nvPr/>
        </p:nvSpPr>
        <p:spPr>
          <a:xfrm>
            <a:off x="2015490" y="1295400"/>
            <a:ext cx="57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A</a:t>
            </a:r>
            <a:endParaRPr lang="en-US" sz="2800" b="1" dirty="0">
              <a:solidFill>
                <a:srgbClr val="000000"/>
              </a:solidFill>
              <a:latin typeface="Arial" pitchFamily="34" charset="0"/>
              <a:cs typeface="Arial" pitchFamily="34" charset="0"/>
            </a:endParaRPr>
          </a:p>
        </p:txBody>
      </p:sp>
      <p:sp>
        <p:nvSpPr>
          <p:cNvPr id="18" name="TextBox 17"/>
          <p:cNvSpPr txBox="1"/>
          <p:nvPr/>
        </p:nvSpPr>
        <p:spPr>
          <a:xfrm>
            <a:off x="2015490" y="1910968"/>
            <a:ext cx="57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B</a:t>
            </a:r>
            <a:endParaRPr lang="en-US" sz="2800" b="1" dirty="0">
              <a:solidFill>
                <a:srgbClr val="000000"/>
              </a:solidFill>
              <a:latin typeface="Arial" pitchFamily="34" charset="0"/>
              <a:cs typeface="Arial" pitchFamily="34" charset="0"/>
            </a:endParaRPr>
          </a:p>
        </p:txBody>
      </p:sp>
      <p:sp>
        <p:nvSpPr>
          <p:cNvPr id="19" name="Oval 18"/>
          <p:cNvSpPr/>
          <p:nvPr/>
        </p:nvSpPr>
        <p:spPr>
          <a:xfrm>
            <a:off x="1524000" y="1440999"/>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0" name="Oval 19"/>
          <p:cNvSpPr/>
          <p:nvPr/>
        </p:nvSpPr>
        <p:spPr>
          <a:xfrm>
            <a:off x="1524000" y="2020441"/>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772125012"/>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28600" y="638154"/>
            <a:ext cx="2909975"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112</a:t>
            </a:r>
            <a:endParaRPr lang="en-US" sz="2800" b="1">
              <a:solidFill>
                <a:srgbClr val="000000"/>
              </a:solidFill>
              <a:latin typeface="Arial" pitchFamily="34" charset="0"/>
              <a:cs typeface="Arial" pitchFamily="34" charset="0"/>
            </a:endParaRPr>
          </a:p>
        </p:txBody>
      </p:sp>
      <p:sp>
        <p:nvSpPr>
          <p:cNvPr id="3" name="TextBox 2"/>
          <p:cNvSpPr txBox="1"/>
          <p:nvPr/>
        </p:nvSpPr>
        <p:spPr>
          <a:xfrm>
            <a:off x="1204825" y="638154"/>
            <a:ext cx="2909975"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-12y + 4y = -8y</a:t>
            </a:r>
            <a:endParaRPr lang="en-US" sz="2800" b="1">
              <a:solidFill>
                <a:srgbClr val="000000"/>
              </a:solidFill>
              <a:latin typeface="Arial" pitchFamily="34" charset="0"/>
              <a:cs typeface="Arial" pitchFamily="34" charset="0"/>
            </a:endParaRPr>
          </a:p>
        </p:txBody>
      </p:sp>
      <p:pic>
        <p:nvPicPr>
          <p:cNvPr id="14" name="Picture 13"/>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62103"/>
            <a:ext cx="3108960" cy="44360"/>
          </a:xfrm>
          <a:prstGeom prst="rect">
            <a:avLst/>
          </a:prstGeom>
          <a:solidFill>
            <a:scrgbClr r="0" g="0" b="0">
              <a:alpha val="0"/>
            </a:scrgbClr>
          </a:solidFill>
        </p:spPr>
      </p:pic>
      <p:sp>
        <p:nvSpPr>
          <p:cNvPr id="15" name="TextBox 14"/>
          <p:cNvSpPr txBox="1"/>
          <p:nvPr/>
        </p:nvSpPr>
        <p:spPr>
          <a:xfrm>
            <a:off x="2514600" y="1318124"/>
            <a:ext cx="176022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True</a:t>
            </a:r>
            <a:endParaRPr lang="en-US" sz="2800" b="1" dirty="0">
              <a:solidFill>
                <a:srgbClr val="000000"/>
              </a:solidFill>
              <a:latin typeface="Arial" pitchFamily="34" charset="0"/>
              <a:cs typeface="Arial" pitchFamily="34" charset="0"/>
            </a:endParaRPr>
          </a:p>
        </p:txBody>
      </p:sp>
      <p:sp>
        <p:nvSpPr>
          <p:cNvPr id="16" name="TextBox 15"/>
          <p:cNvSpPr txBox="1"/>
          <p:nvPr/>
        </p:nvSpPr>
        <p:spPr>
          <a:xfrm>
            <a:off x="2537460" y="1891396"/>
            <a:ext cx="186309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False</a:t>
            </a:r>
            <a:endParaRPr lang="en-US" sz="2800" b="1" dirty="0">
              <a:solidFill>
                <a:srgbClr val="000000"/>
              </a:solidFill>
              <a:latin typeface="Arial" pitchFamily="34" charset="0"/>
              <a:cs typeface="Arial" pitchFamily="34" charset="0"/>
            </a:endParaRPr>
          </a:p>
        </p:txBody>
      </p:sp>
      <p:sp>
        <p:nvSpPr>
          <p:cNvPr id="17" name="TextBox 16"/>
          <p:cNvSpPr txBox="1"/>
          <p:nvPr/>
        </p:nvSpPr>
        <p:spPr>
          <a:xfrm>
            <a:off x="2015490" y="1295400"/>
            <a:ext cx="57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A</a:t>
            </a:r>
            <a:endParaRPr lang="en-US" sz="2800" b="1" dirty="0">
              <a:solidFill>
                <a:srgbClr val="000000"/>
              </a:solidFill>
              <a:latin typeface="Arial" pitchFamily="34" charset="0"/>
              <a:cs typeface="Arial" pitchFamily="34" charset="0"/>
            </a:endParaRPr>
          </a:p>
        </p:txBody>
      </p:sp>
      <p:sp>
        <p:nvSpPr>
          <p:cNvPr id="18" name="TextBox 17"/>
          <p:cNvSpPr txBox="1"/>
          <p:nvPr/>
        </p:nvSpPr>
        <p:spPr>
          <a:xfrm>
            <a:off x="2015490" y="1910968"/>
            <a:ext cx="57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B</a:t>
            </a:r>
            <a:endParaRPr lang="en-US" sz="2800" b="1" dirty="0">
              <a:solidFill>
                <a:srgbClr val="000000"/>
              </a:solidFill>
              <a:latin typeface="Arial" pitchFamily="34" charset="0"/>
              <a:cs typeface="Arial" pitchFamily="34" charset="0"/>
            </a:endParaRPr>
          </a:p>
        </p:txBody>
      </p:sp>
      <p:sp>
        <p:nvSpPr>
          <p:cNvPr id="19" name="Oval 18"/>
          <p:cNvSpPr/>
          <p:nvPr/>
        </p:nvSpPr>
        <p:spPr>
          <a:xfrm>
            <a:off x="1524000" y="1440999"/>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0" name="Oval 19"/>
          <p:cNvSpPr/>
          <p:nvPr/>
        </p:nvSpPr>
        <p:spPr>
          <a:xfrm>
            <a:off x="1524000" y="2020441"/>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3842156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73904" y="685800"/>
            <a:ext cx="2733176"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6</a:t>
            </a:r>
          </a:p>
        </p:txBody>
      </p:sp>
      <p:sp>
        <p:nvSpPr>
          <p:cNvPr id="3" name="TextBox 2"/>
          <p:cNvSpPr txBox="1"/>
          <p:nvPr/>
        </p:nvSpPr>
        <p:spPr>
          <a:xfrm>
            <a:off x="1305424" y="685800"/>
            <a:ext cx="2733176"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Evaluate 3</a:t>
            </a:r>
            <a:r>
              <a:rPr lang="en-US" sz="2800" b="1" baseline="70000">
                <a:solidFill>
                  <a:srgbClr val="000000"/>
                </a:solidFill>
                <a:latin typeface="Arial" pitchFamily="34" charset="0"/>
                <a:cs typeface="Arial" pitchFamily="34" charset="0"/>
              </a:rPr>
              <a:t>2</a:t>
            </a:r>
            <a:r>
              <a:rPr lang="en-US" sz="2800" b="1">
                <a:solidFill>
                  <a:srgbClr val="000000"/>
                </a:solidFill>
                <a:latin typeface="Arial" pitchFamily="34" charset="0"/>
                <a:cs typeface="Arial" pitchFamily="34" charset="0"/>
              </a:rPr>
              <a:t>.</a:t>
            </a: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5730" y="88719"/>
            <a:ext cx="3657600" cy="44360"/>
          </a:xfrm>
          <a:prstGeom prst="rect">
            <a:avLst/>
          </a:prstGeom>
          <a:solidFill>
            <a:scrgbClr r="0" g="0" b="0">
              <a:alpha val="0"/>
            </a:scrgbClr>
          </a:solidFill>
        </p:spPr>
      </p:pic>
    </p:spTree>
    <p:extLst>
      <p:ext uri="{BB962C8B-B14F-4D97-AF65-F5344CB8AC3E}">
        <p14:creationId xmlns:p14="http://schemas.microsoft.com/office/powerpoint/2010/main" xmlns="" val="2349775531"/>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04800" y="609600"/>
            <a:ext cx="2841395"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113</a:t>
            </a:r>
            <a:endParaRPr lang="en-US" sz="2800" b="1">
              <a:solidFill>
                <a:srgbClr val="000000"/>
              </a:solidFill>
              <a:latin typeface="Arial" pitchFamily="34" charset="0"/>
              <a:cs typeface="Arial" pitchFamily="34" charset="0"/>
            </a:endParaRPr>
          </a:p>
        </p:txBody>
      </p:sp>
      <p:sp>
        <p:nvSpPr>
          <p:cNvPr id="3" name="TextBox 2"/>
          <p:cNvSpPr txBox="1"/>
          <p:nvPr/>
        </p:nvSpPr>
        <p:spPr>
          <a:xfrm>
            <a:off x="1425805" y="609600"/>
            <a:ext cx="2841395"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-3 + y + 5 = 2y</a:t>
            </a:r>
            <a:endParaRPr lang="en-US" sz="2800" b="1">
              <a:solidFill>
                <a:srgbClr val="000000"/>
              </a:solidFill>
              <a:latin typeface="Arial" pitchFamily="34" charset="0"/>
              <a:cs typeface="Arial" pitchFamily="34" charset="0"/>
            </a:endParaRPr>
          </a:p>
        </p:txBody>
      </p:sp>
      <p:pic>
        <p:nvPicPr>
          <p:cNvPr id="14" name="Picture 13"/>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62103"/>
            <a:ext cx="3108960" cy="44360"/>
          </a:xfrm>
          <a:prstGeom prst="rect">
            <a:avLst/>
          </a:prstGeom>
          <a:solidFill>
            <a:scrgbClr r="0" g="0" b="0">
              <a:alpha val="0"/>
            </a:scrgbClr>
          </a:solidFill>
        </p:spPr>
      </p:pic>
      <p:sp>
        <p:nvSpPr>
          <p:cNvPr id="15" name="TextBox 14"/>
          <p:cNvSpPr txBox="1"/>
          <p:nvPr/>
        </p:nvSpPr>
        <p:spPr>
          <a:xfrm>
            <a:off x="2514600" y="1318124"/>
            <a:ext cx="176022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True</a:t>
            </a:r>
            <a:endParaRPr lang="en-US" sz="2800" b="1" dirty="0">
              <a:solidFill>
                <a:srgbClr val="000000"/>
              </a:solidFill>
              <a:latin typeface="Arial" pitchFamily="34" charset="0"/>
              <a:cs typeface="Arial" pitchFamily="34" charset="0"/>
            </a:endParaRPr>
          </a:p>
        </p:txBody>
      </p:sp>
      <p:sp>
        <p:nvSpPr>
          <p:cNvPr id="16" name="TextBox 15"/>
          <p:cNvSpPr txBox="1"/>
          <p:nvPr/>
        </p:nvSpPr>
        <p:spPr>
          <a:xfrm>
            <a:off x="2537460" y="1891396"/>
            <a:ext cx="186309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False</a:t>
            </a:r>
            <a:endParaRPr lang="en-US" sz="2800" b="1" dirty="0">
              <a:solidFill>
                <a:srgbClr val="000000"/>
              </a:solidFill>
              <a:latin typeface="Arial" pitchFamily="34" charset="0"/>
              <a:cs typeface="Arial" pitchFamily="34" charset="0"/>
            </a:endParaRPr>
          </a:p>
        </p:txBody>
      </p:sp>
      <p:sp>
        <p:nvSpPr>
          <p:cNvPr id="17" name="TextBox 16"/>
          <p:cNvSpPr txBox="1"/>
          <p:nvPr/>
        </p:nvSpPr>
        <p:spPr>
          <a:xfrm>
            <a:off x="2015490" y="1295400"/>
            <a:ext cx="57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A</a:t>
            </a:r>
            <a:endParaRPr lang="en-US" sz="2800" b="1" dirty="0">
              <a:solidFill>
                <a:srgbClr val="000000"/>
              </a:solidFill>
              <a:latin typeface="Arial" pitchFamily="34" charset="0"/>
              <a:cs typeface="Arial" pitchFamily="34" charset="0"/>
            </a:endParaRPr>
          </a:p>
        </p:txBody>
      </p:sp>
      <p:sp>
        <p:nvSpPr>
          <p:cNvPr id="18" name="TextBox 17"/>
          <p:cNvSpPr txBox="1"/>
          <p:nvPr/>
        </p:nvSpPr>
        <p:spPr>
          <a:xfrm>
            <a:off x="2015490" y="1910968"/>
            <a:ext cx="57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B</a:t>
            </a:r>
            <a:endParaRPr lang="en-US" sz="2800" b="1" dirty="0">
              <a:solidFill>
                <a:srgbClr val="000000"/>
              </a:solidFill>
              <a:latin typeface="Arial" pitchFamily="34" charset="0"/>
              <a:cs typeface="Arial" pitchFamily="34" charset="0"/>
            </a:endParaRPr>
          </a:p>
        </p:txBody>
      </p:sp>
      <p:sp>
        <p:nvSpPr>
          <p:cNvPr id="19" name="Oval 18"/>
          <p:cNvSpPr/>
          <p:nvPr/>
        </p:nvSpPr>
        <p:spPr>
          <a:xfrm>
            <a:off x="1524000" y="1440999"/>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0" name="Oval 19"/>
          <p:cNvSpPr/>
          <p:nvPr/>
        </p:nvSpPr>
        <p:spPr>
          <a:xfrm>
            <a:off x="1524000" y="2020441"/>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3702766606"/>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04800" y="638154"/>
            <a:ext cx="2681375"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114</a:t>
            </a:r>
            <a:endParaRPr lang="en-US" sz="2800" b="1">
              <a:solidFill>
                <a:srgbClr val="000000"/>
              </a:solidFill>
              <a:latin typeface="Arial" pitchFamily="34" charset="0"/>
              <a:cs typeface="Arial" pitchFamily="34" charset="0"/>
            </a:endParaRPr>
          </a:p>
        </p:txBody>
      </p:sp>
      <p:sp>
        <p:nvSpPr>
          <p:cNvPr id="3" name="TextBox 2"/>
          <p:cNvSpPr txBox="1"/>
          <p:nvPr/>
        </p:nvSpPr>
        <p:spPr>
          <a:xfrm>
            <a:off x="1433425" y="638154"/>
            <a:ext cx="2681375"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-3y + 5y = 2y</a:t>
            </a:r>
            <a:endParaRPr lang="en-US" sz="2800" b="1">
              <a:solidFill>
                <a:srgbClr val="000000"/>
              </a:solidFill>
              <a:latin typeface="Arial" pitchFamily="34" charset="0"/>
              <a:cs typeface="Arial" pitchFamily="34" charset="0"/>
            </a:endParaRPr>
          </a:p>
        </p:txBody>
      </p:sp>
      <p:pic>
        <p:nvPicPr>
          <p:cNvPr id="14" name="Picture 13"/>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70975"/>
            <a:ext cx="3108960" cy="44360"/>
          </a:xfrm>
          <a:prstGeom prst="rect">
            <a:avLst/>
          </a:prstGeom>
          <a:solidFill>
            <a:scrgbClr r="0" g="0" b="0">
              <a:alpha val="0"/>
            </a:scrgbClr>
          </a:solidFill>
        </p:spPr>
      </p:pic>
      <p:sp>
        <p:nvSpPr>
          <p:cNvPr id="15" name="TextBox 14"/>
          <p:cNvSpPr txBox="1"/>
          <p:nvPr/>
        </p:nvSpPr>
        <p:spPr>
          <a:xfrm>
            <a:off x="2514600" y="1318124"/>
            <a:ext cx="176022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True</a:t>
            </a:r>
            <a:endParaRPr lang="en-US" sz="2800" b="1" dirty="0">
              <a:solidFill>
                <a:srgbClr val="000000"/>
              </a:solidFill>
              <a:latin typeface="Arial" pitchFamily="34" charset="0"/>
              <a:cs typeface="Arial" pitchFamily="34" charset="0"/>
            </a:endParaRPr>
          </a:p>
        </p:txBody>
      </p:sp>
      <p:sp>
        <p:nvSpPr>
          <p:cNvPr id="16" name="TextBox 15"/>
          <p:cNvSpPr txBox="1"/>
          <p:nvPr/>
        </p:nvSpPr>
        <p:spPr>
          <a:xfrm>
            <a:off x="2537460" y="1891396"/>
            <a:ext cx="186309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False</a:t>
            </a:r>
            <a:endParaRPr lang="en-US" sz="2800" b="1" dirty="0">
              <a:solidFill>
                <a:srgbClr val="000000"/>
              </a:solidFill>
              <a:latin typeface="Arial" pitchFamily="34" charset="0"/>
              <a:cs typeface="Arial" pitchFamily="34" charset="0"/>
            </a:endParaRPr>
          </a:p>
        </p:txBody>
      </p:sp>
      <p:sp>
        <p:nvSpPr>
          <p:cNvPr id="17" name="TextBox 16"/>
          <p:cNvSpPr txBox="1"/>
          <p:nvPr/>
        </p:nvSpPr>
        <p:spPr>
          <a:xfrm>
            <a:off x="2015490" y="1295400"/>
            <a:ext cx="57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A</a:t>
            </a:r>
            <a:endParaRPr lang="en-US" sz="2800" b="1" dirty="0">
              <a:solidFill>
                <a:srgbClr val="000000"/>
              </a:solidFill>
              <a:latin typeface="Arial" pitchFamily="34" charset="0"/>
              <a:cs typeface="Arial" pitchFamily="34" charset="0"/>
            </a:endParaRPr>
          </a:p>
        </p:txBody>
      </p:sp>
      <p:sp>
        <p:nvSpPr>
          <p:cNvPr id="18" name="TextBox 17"/>
          <p:cNvSpPr txBox="1"/>
          <p:nvPr/>
        </p:nvSpPr>
        <p:spPr>
          <a:xfrm>
            <a:off x="2015490" y="1910968"/>
            <a:ext cx="57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B</a:t>
            </a:r>
            <a:endParaRPr lang="en-US" sz="2800" b="1" dirty="0">
              <a:solidFill>
                <a:srgbClr val="000000"/>
              </a:solidFill>
              <a:latin typeface="Arial" pitchFamily="34" charset="0"/>
              <a:cs typeface="Arial" pitchFamily="34" charset="0"/>
            </a:endParaRPr>
          </a:p>
        </p:txBody>
      </p:sp>
      <p:sp>
        <p:nvSpPr>
          <p:cNvPr id="19" name="Oval 18"/>
          <p:cNvSpPr/>
          <p:nvPr/>
        </p:nvSpPr>
        <p:spPr>
          <a:xfrm>
            <a:off x="1524000" y="1440999"/>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0" name="Oval 19"/>
          <p:cNvSpPr/>
          <p:nvPr/>
        </p:nvSpPr>
        <p:spPr>
          <a:xfrm>
            <a:off x="1524000" y="2020441"/>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2854951495"/>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28600" y="638154"/>
            <a:ext cx="3664355"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115</a:t>
            </a:r>
            <a:endParaRPr lang="en-US" sz="2800" b="1">
              <a:solidFill>
                <a:srgbClr val="000000"/>
              </a:solidFill>
              <a:latin typeface="Arial" pitchFamily="34" charset="0"/>
              <a:cs typeface="Arial" pitchFamily="34" charset="0"/>
            </a:endParaRPr>
          </a:p>
        </p:txBody>
      </p:sp>
      <p:sp>
        <p:nvSpPr>
          <p:cNvPr id="3" name="TextBox 2"/>
          <p:cNvSpPr txBox="1"/>
          <p:nvPr/>
        </p:nvSpPr>
        <p:spPr>
          <a:xfrm>
            <a:off x="1441045" y="638154"/>
            <a:ext cx="3664355"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7x +3(x - 4) = 10x - 4</a:t>
            </a:r>
            <a:endParaRPr lang="en-US" sz="2800" b="1">
              <a:solidFill>
                <a:srgbClr val="000000"/>
              </a:solidFill>
              <a:latin typeface="Arial" pitchFamily="34" charset="0"/>
              <a:cs typeface="Arial" pitchFamily="34" charset="0"/>
            </a:endParaRPr>
          </a:p>
        </p:txBody>
      </p:sp>
      <p:pic>
        <p:nvPicPr>
          <p:cNvPr id="14" name="Picture 13"/>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70975"/>
            <a:ext cx="3108960" cy="44360"/>
          </a:xfrm>
          <a:prstGeom prst="rect">
            <a:avLst/>
          </a:prstGeom>
          <a:solidFill>
            <a:scrgbClr r="0" g="0" b="0">
              <a:alpha val="0"/>
            </a:scrgbClr>
          </a:solidFill>
        </p:spPr>
      </p:pic>
      <p:sp>
        <p:nvSpPr>
          <p:cNvPr id="15" name="TextBox 14"/>
          <p:cNvSpPr txBox="1"/>
          <p:nvPr/>
        </p:nvSpPr>
        <p:spPr>
          <a:xfrm>
            <a:off x="2514600" y="1318124"/>
            <a:ext cx="176022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True</a:t>
            </a:r>
            <a:endParaRPr lang="en-US" sz="2800" b="1" dirty="0">
              <a:solidFill>
                <a:srgbClr val="000000"/>
              </a:solidFill>
              <a:latin typeface="Arial" pitchFamily="34" charset="0"/>
              <a:cs typeface="Arial" pitchFamily="34" charset="0"/>
            </a:endParaRPr>
          </a:p>
        </p:txBody>
      </p:sp>
      <p:sp>
        <p:nvSpPr>
          <p:cNvPr id="16" name="TextBox 15"/>
          <p:cNvSpPr txBox="1"/>
          <p:nvPr/>
        </p:nvSpPr>
        <p:spPr>
          <a:xfrm>
            <a:off x="2537460" y="1891396"/>
            <a:ext cx="186309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False</a:t>
            </a:r>
            <a:endParaRPr lang="en-US" sz="2800" b="1" dirty="0">
              <a:solidFill>
                <a:srgbClr val="000000"/>
              </a:solidFill>
              <a:latin typeface="Arial" pitchFamily="34" charset="0"/>
              <a:cs typeface="Arial" pitchFamily="34" charset="0"/>
            </a:endParaRPr>
          </a:p>
        </p:txBody>
      </p:sp>
      <p:sp>
        <p:nvSpPr>
          <p:cNvPr id="17" name="TextBox 16"/>
          <p:cNvSpPr txBox="1"/>
          <p:nvPr/>
        </p:nvSpPr>
        <p:spPr>
          <a:xfrm>
            <a:off x="2015490" y="1295400"/>
            <a:ext cx="57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A</a:t>
            </a:r>
            <a:endParaRPr lang="en-US" sz="2800" b="1" dirty="0">
              <a:solidFill>
                <a:srgbClr val="000000"/>
              </a:solidFill>
              <a:latin typeface="Arial" pitchFamily="34" charset="0"/>
              <a:cs typeface="Arial" pitchFamily="34" charset="0"/>
            </a:endParaRPr>
          </a:p>
        </p:txBody>
      </p:sp>
      <p:sp>
        <p:nvSpPr>
          <p:cNvPr id="18" name="TextBox 17"/>
          <p:cNvSpPr txBox="1"/>
          <p:nvPr/>
        </p:nvSpPr>
        <p:spPr>
          <a:xfrm>
            <a:off x="2015490" y="1910968"/>
            <a:ext cx="57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B</a:t>
            </a:r>
            <a:endParaRPr lang="en-US" sz="2800" b="1" dirty="0">
              <a:solidFill>
                <a:srgbClr val="000000"/>
              </a:solidFill>
              <a:latin typeface="Arial" pitchFamily="34" charset="0"/>
              <a:cs typeface="Arial" pitchFamily="34" charset="0"/>
            </a:endParaRPr>
          </a:p>
        </p:txBody>
      </p:sp>
      <p:sp>
        <p:nvSpPr>
          <p:cNvPr id="19" name="Oval 18"/>
          <p:cNvSpPr/>
          <p:nvPr/>
        </p:nvSpPr>
        <p:spPr>
          <a:xfrm>
            <a:off x="1524000" y="1440999"/>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0" name="Oval 19"/>
          <p:cNvSpPr/>
          <p:nvPr/>
        </p:nvSpPr>
        <p:spPr>
          <a:xfrm>
            <a:off x="1524000" y="2020441"/>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4042725625"/>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28600" y="638154"/>
            <a:ext cx="3504335"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116</a:t>
            </a:r>
            <a:endParaRPr lang="en-US" sz="2800" b="1">
              <a:solidFill>
                <a:srgbClr val="000000"/>
              </a:solidFill>
              <a:latin typeface="Arial" pitchFamily="34" charset="0"/>
              <a:cs typeface="Arial" pitchFamily="34" charset="0"/>
            </a:endParaRPr>
          </a:p>
        </p:txBody>
      </p:sp>
      <p:sp>
        <p:nvSpPr>
          <p:cNvPr id="3" name="TextBox 2"/>
          <p:cNvSpPr txBox="1"/>
          <p:nvPr/>
        </p:nvSpPr>
        <p:spPr>
          <a:xfrm>
            <a:off x="1448665" y="638154"/>
            <a:ext cx="3504335"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7 +(x + 2)5 = 5x + 9</a:t>
            </a:r>
            <a:endParaRPr lang="en-US" sz="2800" b="1">
              <a:solidFill>
                <a:srgbClr val="000000"/>
              </a:solidFill>
              <a:latin typeface="Arial" pitchFamily="34" charset="0"/>
              <a:cs typeface="Arial" pitchFamily="34" charset="0"/>
            </a:endParaRPr>
          </a:p>
        </p:txBody>
      </p:sp>
      <p:pic>
        <p:nvPicPr>
          <p:cNvPr id="14" name="Picture 13"/>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79847"/>
            <a:ext cx="3108960" cy="44360"/>
          </a:xfrm>
          <a:prstGeom prst="rect">
            <a:avLst/>
          </a:prstGeom>
          <a:solidFill>
            <a:scrgbClr r="0" g="0" b="0">
              <a:alpha val="0"/>
            </a:scrgbClr>
          </a:solidFill>
        </p:spPr>
      </p:pic>
      <p:sp>
        <p:nvSpPr>
          <p:cNvPr id="15" name="TextBox 14"/>
          <p:cNvSpPr txBox="1"/>
          <p:nvPr/>
        </p:nvSpPr>
        <p:spPr>
          <a:xfrm>
            <a:off x="2514600" y="1318124"/>
            <a:ext cx="176022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True</a:t>
            </a:r>
            <a:endParaRPr lang="en-US" sz="2800" b="1" dirty="0">
              <a:solidFill>
                <a:srgbClr val="000000"/>
              </a:solidFill>
              <a:latin typeface="Arial" pitchFamily="34" charset="0"/>
              <a:cs typeface="Arial" pitchFamily="34" charset="0"/>
            </a:endParaRPr>
          </a:p>
        </p:txBody>
      </p:sp>
      <p:sp>
        <p:nvSpPr>
          <p:cNvPr id="16" name="TextBox 15"/>
          <p:cNvSpPr txBox="1"/>
          <p:nvPr/>
        </p:nvSpPr>
        <p:spPr>
          <a:xfrm>
            <a:off x="2537460" y="1891396"/>
            <a:ext cx="186309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False</a:t>
            </a:r>
            <a:endParaRPr lang="en-US" sz="2800" b="1" dirty="0">
              <a:solidFill>
                <a:srgbClr val="000000"/>
              </a:solidFill>
              <a:latin typeface="Arial" pitchFamily="34" charset="0"/>
              <a:cs typeface="Arial" pitchFamily="34" charset="0"/>
            </a:endParaRPr>
          </a:p>
        </p:txBody>
      </p:sp>
      <p:sp>
        <p:nvSpPr>
          <p:cNvPr id="17" name="TextBox 16"/>
          <p:cNvSpPr txBox="1"/>
          <p:nvPr/>
        </p:nvSpPr>
        <p:spPr>
          <a:xfrm>
            <a:off x="2015490" y="1295400"/>
            <a:ext cx="57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A</a:t>
            </a:r>
            <a:endParaRPr lang="en-US" sz="2800" b="1" dirty="0">
              <a:solidFill>
                <a:srgbClr val="000000"/>
              </a:solidFill>
              <a:latin typeface="Arial" pitchFamily="34" charset="0"/>
              <a:cs typeface="Arial" pitchFamily="34" charset="0"/>
            </a:endParaRPr>
          </a:p>
        </p:txBody>
      </p:sp>
      <p:sp>
        <p:nvSpPr>
          <p:cNvPr id="18" name="TextBox 17"/>
          <p:cNvSpPr txBox="1"/>
          <p:nvPr/>
        </p:nvSpPr>
        <p:spPr>
          <a:xfrm>
            <a:off x="2015490" y="1910968"/>
            <a:ext cx="57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B</a:t>
            </a:r>
            <a:endParaRPr lang="en-US" sz="2800" b="1" dirty="0">
              <a:solidFill>
                <a:srgbClr val="000000"/>
              </a:solidFill>
              <a:latin typeface="Arial" pitchFamily="34" charset="0"/>
              <a:cs typeface="Arial" pitchFamily="34" charset="0"/>
            </a:endParaRPr>
          </a:p>
        </p:txBody>
      </p:sp>
      <p:sp>
        <p:nvSpPr>
          <p:cNvPr id="19" name="Oval 18"/>
          <p:cNvSpPr/>
          <p:nvPr/>
        </p:nvSpPr>
        <p:spPr>
          <a:xfrm>
            <a:off x="1524000" y="1440999"/>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0" name="Oval 19"/>
          <p:cNvSpPr/>
          <p:nvPr/>
        </p:nvSpPr>
        <p:spPr>
          <a:xfrm>
            <a:off x="1524000" y="2020441"/>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1492716046"/>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28600" y="638154"/>
            <a:ext cx="3458615"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117</a:t>
            </a:r>
            <a:endParaRPr lang="en-US" sz="2800" b="1">
              <a:solidFill>
                <a:srgbClr val="000000"/>
              </a:solidFill>
              <a:latin typeface="Arial" pitchFamily="34" charset="0"/>
              <a:cs typeface="Arial" pitchFamily="34" charset="0"/>
            </a:endParaRPr>
          </a:p>
        </p:txBody>
      </p:sp>
      <p:sp>
        <p:nvSpPr>
          <p:cNvPr id="3" name="TextBox 2"/>
          <p:cNvSpPr txBox="1"/>
          <p:nvPr/>
        </p:nvSpPr>
        <p:spPr>
          <a:xfrm>
            <a:off x="1418185" y="638154"/>
            <a:ext cx="3458615"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4 +(x - 3)6 = 6x -14</a:t>
            </a:r>
            <a:endParaRPr lang="en-US" sz="2800" b="1">
              <a:solidFill>
                <a:srgbClr val="000000"/>
              </a:solidFill>
              <a:latin typeface="Arial" pitchFamily="34" charset="0"/>
              <a:cs typeface="Arial" pitchFamily="34" charset="0"/>
            </a:endParaRPr>
          </a:p>
        </p:txBody>
      </p:sp>
      <p:pic>
        <p:nvPicPr>
          <p:cNvPr id="14" name="Picture 13"/>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70975"/>
            <a:ext cx="3108960" cy="44360"/>
          </a:xfrm>
          <a:prstGeom prst="rect">
            <a:avLst/>
          </a:prstGeom>
          <a:solidFill>
            <a:scrgbClr r="0" g="0" b="0">
              <a:alpha val="0"/>
            </a:scrgbClr>
          </a:solidFill>
        </p:spPr>
      </p:pic>
      <p:sp>
        <p:nvSpPr>
          <p:cNvPr id="15" name="TextBox 14"/>
          <p:cNvSpPr txBox="1"/>
          <p:nvPr/>
        </p:nvSpPr>
        <p:spPr>
          <a:xfrm>
            <a:off x="2514600" y="1318124"/>
            <a:ext cx="176022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True</a:t>
            </a:r>
            <a:endParaRPr lang="en-US" sz="2800" b="1" dirty="0">
              <a:solidFill>
                <a:srgbClr val="000000"/>
              </a:solidFill>
              <a:latin typeface="Arial" pitchFamily="34" charset="0"/>
              <a:cs typeface="Arial" pitchFamily="34" charset="0"/>
            </a:endParaRPr>
          </a:p>
        </p:txBody>
      </p:sp>
      <p:sp>
        <p:nvSpPr>
          <p:cNvPr id="16" name="TextBox 15"/>
          <p:cNvSpPr txBox="1"/>
          <p:nvPr/>
        </p:nvSpPr>
        <p:spPr>
          <a:xfrm>
            <a:off x="2537460" y="1891396"/>
            <a:ext cx="186309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False</a:t>
            </a:r>
            <a:endParaRPr lang="en-US" sz="2800" b="1" dirty="0">
              <a:solidFill>
                <a:srgbClr val="000000"/>
              </a:solidFill>
              <a:latin typeface="Arial" pitchFamily="34" charset="0"/>
              <a:cs typeface="Arial" pitchFamily="34" charset="0"/>
            </a:endParaRPr>
          </a:p>
        </p:txBody>
      </p:sp>
      <p:sp>
        <p:nvSpPr>
          <p:cNvPr id="17" name="TextBox 16"/>
          <p:cNvSpPr txBox="1"/>
          <p:nvPr/>
        </p:nvSpPr>
        <p:spPr>
          <a:xfrm>
            <a:off x="2015490" y="1295400"/>
            <a:ext cx="57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A</a:t>
            </a:r>
            <a:endParaRPr lang="en-US" sz="2800" b="1" dirty="0">
              <a:solidFill>
                <a:srgbClr val="000000"/>
              </a:solidFill>
              <a:latin typeface="Arial" pitchFamily="34" charset="0"/>
              <a:cs typeface="Arial" pitchFamily="34" charset="0"/>
            </a:endParaRPr>
          </a:p>
        </p:txBody>
      </p:sp>
      <p:sp>
        <p:nvSpPr>
          <p:cNvPr id="18" name="TextBox 17"/>
          <p:cNvSpPr txBox="1"/>
          <p:nvPr/>
        </p:nvSpPr>
        <p:spPr>
          <a:xfrm>
            <a:off x="2015490" y="1910968"/>
            <a:ext cx="57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B</a:t>
            </a:r>
            <a:endParaRPr lang="en-US" sz="2800" b="1" dirty="0">
              <a:solidFill>
                <a:srgbClr val="000000"/>
              </a:solidFill>
              <a:latin typeface="Arial" pitchFamily="34" charset="0"/>
              <a:cs typeface="Arial" pitchFamily="34" charset="0"/>
            </a:endParaRPr>
          </a:p>
        </p:txBody>
      </p:sp>
      <p:sp>
        <p:nvSpPr>
          <p:cNvPr id="19" name="Oval 18"/>
          <p:cNvSpPr/>
          <p:nvPr/>
        </p:nvSpPr>
        <p:spPr>
          <a:xfrm>
            <a:off x="1524000" y="1440999"/>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0" name="Oval 19"/>
          <p:cNvSpPr/>
          <p:nvPr/>
        </p:nvSpPr>
        <p:spPr>
          <a:xfrm>
            <a:off x="1524000" y="2020441"/>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2921091468"/>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28600" y="588266"/>
            <a:ext cx="4647335"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118</a:t>
            </a:r>
            <a:endParaRPr lang="en-US" sz="2800" b="1">
              <a:solidFill>
                <a:srgbClr val="000000"/>
              </a:solidFill>
              <a:latin typeface="Arial" pitchFamily="34" charset="0"/>
              <a:cs typeface="Arial" pitchFamily="34" charset="0"/>
            </a:endParaRPr>
          </a:p>
        </p:txBody>
      </p:sp>
      <p:sp>
        <p:nvSpPr>
          <p:cNvPr id="3" name="TextBox 2"/>
          <p:cNvSpPr txBox="1"/>
          <p:nvPr/>
        </p:nvSpPr>
        <p:spPr>
          <a:xfrm>
            <a:off x="1372465" y="588266"/>
            <a:ext cx="5256935" cy="504846"/>
          </a:xfrm>
          <a:prstGeom prst="rect">
            <a:avLst/>
          </a:prstGeom>
          <a:noFill/>
        </p:spPr>
        <p:txBody>
          <a:bodyPr vert="horz" wrap="square" lIns="73243" tIns="36622" rIns="73243" bIns="36622" rtlCol="0">
            <a:spAutoFit/>
          </a:bodyPr>
          <a:lstStyle/>
          <a:p>
            <a:r>
              <a:rPr lang="es-ES" sz="2800" b="1" dirty="0" smtClean="0">
                <a:solidFill>
                  <a:srgbClr val="000000"/>
                </a:solidFill>
                <a:latin typeface="Arial" pitchFamily="34" charset="0"/>
                <a:cs typeface="Arial" pitchFamily="34" charset="0"/>
              </a:rPr>
              <a:t>3x + 2y + 4x + 12 = 9xy + 12</a:t>
            </a:r>
            <a:endParaRPr lang="en-US" sz="2800" b="1" dirty="0">
              <a:solidFill>
                <a:srgbClr val="000000"/>
              </a:solidFill>
              <a:latin typeface="Arial" pitchFamily="34" charset="0"/>
              <a:cs typeface="Arial" pitchFamily="34" charset="0"/>
            </a:endParaRPr>
          </a:p>
        </p:txBody>
      </p:sp>
      <p:pic>
        <p:nvPicPr>
          <p:cNvPr id="14" name="Picture 13"/>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62103"/>
            <a:ext cx="3108960" cy="44360"/>
          </a:xfrm>
          <a:prstGeom prst="rect">
            <a:avLst/>
          </a:prstGeom>
          <a:solidFill>
            <a:scrgbClr r="0" g="0" b="0">
              <a:alpha val="0"/>
            </a:scrgbClr>
          </a:solidFill>
        </p:spPr>
      </p:pic>
      <p:sp>
        <p:nvSpPr>
          <p:cNvPr id="15" name="TextBox 14"/>
          <p:cNvSpPr txBox="1"/>
          <p:nvPr/>
        </p:nvSpPr>
        <p:spPr>
          <a:xfrm>
            <a:off x="2514600" y="1318124"/>
            <a:ext cx="176022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True</a:t>
            </a:r>
            <a:endParaRPr lang="en-US" sz="2800" b="1" dirty="0">
              <a:solidFill>
                <a:srgbClr val="000000"/>
              </a:solidFill>
              <a:latin typeface="Arial" pitchFamily="34" charset="0"/>
              <a:cs typeface="Arial" pitchFamily="34" charset="0"/>
            </a:endParaRPr>
          </a:p>
        </p:txBody>
      </p:sp>
      <p:sp>
        <p:nvSpPr>
          <p:cNvPr id="16" name="TextBox 15"/>
          <p:cNvSpPr txBox="1"/>
          <p:nvPr/>
        </p:nvSpPr>
        <p:spPr>
          <a:xfrm>
            <a:off x="2537460" y="1891396"/>
            <a:ext cx="186309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False</a:t>
            </a:r>
            <a:endParaRPr lang="en-US" sz="2800" b="1" dirty="0">
              <a:solidFill>
                <a:srgbClr val="000000"/>
              </a:solidFill>
              <a:latin typeface="Arial" pitchFamily="34" charset="0"/>
              <a:cs typeface="Arial" pitchFamily="34" charset="0"/>
            </a:endParaRPr>
          </a:p>
        </p:txBody>
      </p:sp>
      <p:sp>
        <p:nvSpPr>
          <p:cNvPr id="17" name="TextBox 16"/>
          <p:cNvSpPr txBox="1"/>
          <p:nvPr/>
        </p:nvSpPr>
        <p:spPr>
          <a:xfrm>
            <a:off x="2015490" y="1295400"/>
            <a:ext cx="57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A</a:t>
            </a:r>
            <a:endParaRPr lang="en-US" sz="2800" b="1" dirty="0">
              <a:solidFill>
                <a:srgbClr val="000000"/>
              </a:solidFill>
              <a:latin typeface="Arial" pitchFamily="34" charset="0"/>
              <a:cs typeface="Arial" pitchFamily="34" charset="0"/>
            </a:endParaRPr>
          </a:p>
        </p:txBody>
      </p:sp>
      <p:sp>
        <p:nvSpPr>
          <p:cNvPr id="18" name="TextBox 17"/>
          <p:cNvSpPr txBox="1"/>
          <p:nvPr/>
        </p:nvSpPr>
        <p:spPr>
          <a:xfrm>
            <a:off x="2015490" y="1910968"/>
            <a:ext cx="57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B</a:t>
            </a:r>
            <a:endParaRPr lang="en-US" sz="2800" b="1" dirty="0">
              <a:solidFill>
                <a:srgbClr val="000000"/>
              </a:solidFill>
              <a:latin typeface="Arial" pitchFamily="34" charset="0"/>
              <a:cs typeface="Arial" pitchFamily="34" charset="0"/>
            </a:endParaRPr>
          </a:p>
        </p:txBody>
      </p:sp>
      <p:sp>
        <p:nvSpPr>
          <p:cNvPr id="19" name="Oval 18"/>
          <p:cNvSpPr/>
          <p:nvPr/>
        </p:nvSpPr>
        <p:spPr>
          <a:xfrm>
            <a:off x="1524000" y="1440999"/>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0" name="Oval 19"/>
          <p:cNvSpPr/>
          <p:nvPr/>
        </p:nvSpPr>
        <p:spPr>
          <a:xfrm>
            <a:off x="1524000" y="2020441"/>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2487856901"/>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28600" y="588266"/>
            <a:ext cx="6087514"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119</a:t>
            </a:r>
            <a:endParaRPr lang="en-US" sz="2800" b="1">
              <a:solidFill>
                <a:srgbClr val="000000"/>
              </a:solidFill>
              <a:latin typeface="Arial" pitchFamily="34" charset="0"/>
              <a:cs typeface="Arial" pitchFamily="34" charset="0"/>
            </a:endParaRPr>
          </a:p>
        </p:txBody>
      </p:sp>
      <p:sp>
        <p:nvSpPr>
          <p:cNvPr id="3" name="TextBox 2"/>
          <p:cNvSpPr txBox="1"/>
          <p:nvPr/>
        </p:nvSpPr>
        <p:spPr>
          <a:xfrm>
            <a:off x="1380086" y="588266"/>
            <a:ext cx="6697114"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3x</a:t>
            </a:r>
            <a:r>
              <a:rPr lang="en-US" sz="2800" b="1" baseline="70000" dirty="0">
                <a:solidFill>
                  <a:srgbClr val="000000"/>
                </a:solidFill>
                <a:latin typeface="Arial" pitchFamily="34" charset="0"/>
                <a:cs typeface="Arial" pitchFamily="34" charset="0"/>
              </a:rPr>
              <a:t>2</a:t>
            </a:r>
            <a:r>
              <a:rPr lang="en-US" sz="2800" b="1" dirty="0" smtClean="0">
                <a:solidFill>
                  <a:srgbClr val="000000"/>
                </a:solidFill>
                <a:latin typeface="Arial" pitchFamily="34" charset="0"/>
                <a:cs typeface="Arial" pitchFamily="34" charset="0"/>
              </a:rPr>
              <a:t> + 7x + 5(x + 3) + x</a:t>
            </a:r>
            <a:r>
              <a:rPr lang="en-US" sz="2800" b="1" baseline="70000" dirty="0">
                <a:solidFill>
                  <a:srgbClr val="000000"/>
                </a:solidFill>
                <a:latin typeface="Arial" pitchFamily="34" charset="0"/>
                <a:cs typeface="Arial" pitchFamily="34" charset="0"/>
              </a:rPr>
              <a:t>2</a:t>
            </a:r>
            <a:r>
              <a:rPr lang="en-US" sz="2800" b="1" dirty="0" smtClean="0">
                <a:solidFill>
                  <a:srgbClr val="000000"/>
                </a:solidFill>
                <a:latin typeface="Arial" pitchFamily="34" charset="0"/>
                <a:cs typeface="Arial" pitchFamily="34" charset="0"/>
              </a:rPr>
              <a:t> = 4x</a:t>
            </a:r>
            <a:r>
              <a:rPr lang="en-US" sz="2800" b="1" baseline="70000" dirty="0">
                <a:solidFill>
                  <a:srgbClr val="000000"/>
                </a:solidFill>
                <a:latin typeface="Arial" pitchFamily="34" charset="0"/>
                <a:cs typeface="Arial" pitchFamily="34" charset="0"/>
              </a:rPr>
              <a:t>2</a:t>
            </a:r>
            <a:r>
              <a:rPr lang="en-US" sz="2800" b="1" dirty="0" smtClean="0">
                <a:solidFill>
                  <a:srgbClr val="000000"/>
                </a:solidFill>
                <a:latin typeface="Arial" pitchFamily="34" charset="0"/>
                <a:cs typeface="Arial" pitchFamily="34" charset="0"/>
              </a:rPr>
              <a:t> + 12x + 15</a:t>
            </a:r>
            <a:endParaRPr lang="en-US" sz="2800" b="1" dirty="0">
              <a:solidFill>
                <a:srgbClr val="000000"/>
              </a:solidFill>
              <a:latin typeface="Arial" pitchFamily="34" charset="0"/>
              <a:cs typeface="Arial" pitchFamily="34" charset="0"/>
            </a:endParaRPr>
          </a:p>
        </p:txBody>
      </p:sp>
      <p:pic>
        <p:nvPicPr>
          <p:cNvPr id="14" name="Picture 13"/>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70975"/>
            <a:ext cx="3108960" cy="44360"/>
          </a:xfrm>
          <a:prstGeom prst="rect">
            <a:avLst/>
          </a:prstGeom>
          <a:solidFill>
            <a:scrgbClr r="0" g="0" b="0">
              <a:alpha val="0"/>
            </a:scrgbClr>
          </a:solidFill>
        </p:spPr>
      </p:pic>
      <p:sp>
        <p:nvSpPr>
          <p:cNvPr id="15" name="TextBox 14"/>
          <p:cNvSpPr txBox="1"/>
          <p:nvPr/>
        </p:nvSpPr>
        <p:spPr>
          <a:xfrm>
            <a:off x="2514600" y="1318124"/>
            <a:ext cx="176022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True</a:t>
            </a:r>
            <a:endParaRPr lang="en-US" sz="2800" b="1" dirty="0">
              <a:solidFill>
                <a:srgbClr val="000000"/>
              </a:solidFill>
              <a:latin typeface="Arial" pitchFamily="34" charset="0"/>
              <a:cs typeface="Arial" pitchFamily="34" charset="0"/>
            </a:endParaRPr>
          </a:p>
        </p:txBody>
      </p:sp>
      <p:sp>
        <p:nvSpPr>
          <p:cNvPr id="16" name="TextBox 15"/>
          <p:cNvSpPr txBox="1"/>
          <p:nvPr/>
        </p:nvSpPr>
        <p:spPr>
          <a:xfrm>
            <a:off x="2537460" y="1891396"/>
            <a:ext cx="186309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False</a:t>
            </a:r>
            <a:endParaRPr lang="en-US" sz="2800" b="1" dirty="0">
              <a:solidFill>
                <a:srgbClr val="000000"/>
              </a:solidFill>
              <a:latin typeface="Arial" pitchFamily="34" charset="0"/>
              <a:cs typeface="Arial" pitchFamily="34" charset="0"/>
            </a:endParaRPr>
          </a:p>
        </p:txBody>
      </p:sp>
      <p:sp>
        <p:nvSpPr>
          <p:cNvPr id="17" name="TextBox 16"/>
          <p:cNvSpPr txBox="1"/>
          <p:nvPr/>
        </p:nvSpPr>
        <p:spPr>
          <a:xfrm>
            <a:off x="2015490" y="1295400"/>
            <a:ext cx="57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A</a:t>
            </a:r>
            <a:endParaRPr lang="en-US" sz="2800" b="1" dirty="0">
              <a:solidFill>
                <a:srgbClr val="000000"/>
              </a:solidFill>
              <a:latin typeface="Arial" pitchFamily="34" charset="0"/>
              <a:cs typeface="Arial" pitchFamily="34" charset="0"/>
            </a:endParaRPr>
          </a:p>
        </p:txBody>
      </p:sp>
      <p:sp>
        <p:nvSpPr>
          <p:cNvPr id="18" name="TextBox 17"/>
          <p:cNvSpPr txBox="1"/>
          <p:nvPr/>
        </p:nvSpPr>
        <p:spPr>
          <a:xfrm>
            <a:off x="2015490" y="1910968"/>
            <a:ext cx="57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B</a:t>
            </a:r>
            <a:endParaRPr lang="en-US" sz="2800" b="1" dirty="0">
              <a:solidFill>
                <a:srgbClr val="000000"/>
              </a:solidFill>
              <a:latin typeface="Arial" pitchFamily="34" charset="0"/>
              <a:cs typeface="Arial" pitchFamily="34" charset="0"/>
            </a:endParaRPr>
          </a:p>
        </p:txBody>
      </p:sp>
      <p:sp>
        <p:nvSpPr>
          <p:cNvPr id="19" name="Oval 18"/>
          <p:cNvSpPr/>
          <p:nvPr/>
        </p:nvSpPr>
        <p:spPr>
          <a:xfrm>
            <a:off x="1524000" y="1440999"/>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0" name="Oval 19"/>
          <p:cNvSpPr/>
          <p:nvPr/>
        </p:nvSpPr>
        <p:spPr>
          <a:xfrm>
            <a:off x="1524000" y="2020441"/>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2292634078"/>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28600" y="609600"/>
            <a:ext cx="6270394"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120</a:t>
            </a:r>
            <a:endParaRPr lang="en-US" sz="2800" b="1">
              <a:solidFill>
                <a:srgbClr val="000000"/>
              </a:solidFill>
              <a:latin typeface="Arial" pitchFamily="34" charset="0"/>
              <a:cs typeface="Arial" pitchFamily="34" charset="0"/>
            </a:endParaRPr>
          </a:p>
        </p:txBody>
      </p:sp>
      <p:sp>
        <p:nvSpPr>
          <p:cNvPr id="3" name="TextBox 2"/>
          <p:cNvSpPr txBox="1"/>
          <p:nvPr/>
        </p:nvSpPr>
        <p:spPr>
          <a:xfrm>
            <a:off x="1425806" y="609600"/>
            <a:ext cx="7108594"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9x</a:t>
            </a:r>
            <a:r>
              <a:rPr lang="en-US" sz="2800" b="1" baseline="70000" dirty="0">
                <a:solidFill>
                  <a:srgbClr val="000000"/>
                </a:solidFill>
                <a:latin typeface="Arial" pitchFamily="34" charset="0"/>
                <a:cs typeface="Arial" pitchFamily="34" charset="0"/>
              </a:rPr>
              <a:t>3</a:t>
            </a:r>
            <a:r>
              <a:rPr lang="en-US" sz="2800" b="1" dirty="0" smtClean="0">
                <a:solidFill>
                  <a:srgbClr val="000000"/>
                </a:solidFill>
                <a:latin typeface="Arial" pitchFamily="34" charset="0"/>
                <a:cs typeface="Arial" pitchFamily="34" charset="0"/>
              </a:rPr>
              <a:t> + 2x</a:t>
            </a:r>
            <a:r>
              <a:rPr lang="en-US" sz="2800" b="1" baseline="70000" dirty="0">
                <a:solidFill>
                  <a:srgbClr val="000000"/>
                </a:solidFill>
                <a:latin typeface="Arial" pitchFamily="34" charset="0"/>
                <a:cs typeface="Arial" pitchFamily="34" charset="0"/>
              </a:rPr>
              <a:t>2</a:t>
            </a:r>
            <a:r>
              <a:rPr lang="en-US" sz="2800" b="1" dirty="0" smtClean="0">
                <a:solidFill>
                  <a:srgbClr val="000000"/>
                </a:solidFill>
                <a:latin typeface="Arial" pitchFamily="34" charset="0"/>
                <a:cs typeface="Arial" pitchFamily="34" charset="0"/>
              </a:rPr>
              <a:t> + 3(x</a:t>
            </a:r>
            <a:r>
              <a:rPr lang="en-US" sz="2800" b="1" baseline="70000" dirty="0">
                <a:solidFill>
                  <a:srgbClr val="000000"/>
                </a:solidFill>
                <a:latin typeface="Arial" pitchFamily="34" charset="0"/>
                <a:cs typeface="Arial" pitchFamily="34" charset="0"/>
              </a:rPr>
              <a:t>2</a:t>
            </a:r>
            <a:r>
              <a:rPr lang="en-US" sz="2800" b="1" dirty="0" smtClean="0">
                <a:solidFill>
                  <a:srgbClr val="000000"/>
                </a:solidFill>
                <a:latin typeface="Arial" pitchFamily="34" charset="0"/>
                <a:cs typeface="Arial" pitchFamily="34" charset="0"/>
              </a:rPr>
              <a:t> + x) + 5x = 9x</a:t>
            </a:r>
            <a:r>
              <a:rPr lang="en-US" sz="2800" b="1" baseline="70000" dirty="0">
                <a:solidFill>
                  <a:srgbClr val="000000"/>
                </a:solidFill>
                <a:latin typeface="Arial" pitchFamily="34" charset="0"/>
                <a:cs typeface="Arial" pitchFamily="34" charset="0"/>
              </a:rPr>
              <a:t>3</a:t>
            </a:r>
            <a:r>
              <a:rPr lang="en-US" sz="2800" b="1" dirty="0" smtClean="0">
                <a:solidFill>
                  <a:srgbClr val="000000"/>
                </a:solidFill>
                <a:latin typeface="Arial" pitchFamily="34" charset="0"/>
                <a:cs typeface="Arial" pitchFamily="34" charset="0"/>
              </a:rPr>
              <a:t> + 5x</a:t>
            </a:r>
            <a:r>
              <a:rPr lang="en-US" sz="2800" b="1" baseline="70000" dirty="0">
                <a:solidFill>
                  <a:srgbClr val="000000"/>
                </a:solidFill>
                <a:latin typeface="Arial" pitchFamily="34" charset="0"/>
                <a:cs typeface="Arial" pitchFamily="34" charset="0"/>
              </a:rPr>
              <a:t>2</a:t>
            </a:r>
            <a:r>
              <a:rPr lang="en-US" sz="2800" b="1" dirty="0" smtClean="0">
                <a:solidFill>
                  <a:srgbClr val="000000"/>
                </a:solidFill>
                <a:latin typeface="Arial" pitchFamily="34" charset="0"/>
                <a:cs typeface="Arial" pitchFamily="34" charset="0"/>
              </a:rPr>
              <a:t> + 6x</a:t>
            </a:r>
            <a:endParaRPr lang="en-US" sz="2800" b="1" dirty="0">
              <a:solidFill>
                <a:srgbClr val="000000"/>
              </a:solidFill>
              <a:latin typeface="Arial" pitchFamily="34" charset="0"/>
              <a:cs typeface="Arial" pitchFamily="34" charset="0"/>
            </a:endParaRPr>
          </a:p>
        </p:txBody>
      </p:sp>
      <p:pic>
        <p:nvPicPr>
          <p:cNvPr id="14" name="Picture 13"/>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70975"/>
            <a:ext cx="3108960" cy="44360"/>
          </a:xfrm>
          <a:prstGeom prst="rect">
            <a:avLst/>
          </a:prstGeom>
          <a:solidFill>
            <a:scrgbClr r="0" g="0" b="0">
              <a:alpha val="0"/>
            </a:scrgbClr>
          </a:solidFill>
        </p:spPr>
      </p:pic>
      <p:sp>
        <p:nvSpPr>
          <p:cNvPr id="15" name="TextBox 14"/>
          <p:cNvSpPr txBox="1"/>
          <p:nvPr/>
        </p:nvSpPr>
        <p:spPr>
          <a:xfrm>
            <a:off x="2514600" y="1318124"/>
            <a:ext cx="176022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True</a:t>
            </a:r>
            <a:endParaRPr lang="en-US" sz="2800" b="1" dirty="0">
              <a:solidFill>
                <a:srgbClr val="000000"/>
              </a:solidFill>
              <a:latin typeface="Arial" pitchFamily="34" charset="0"/>
              <a:cs typeface="Arial" pitchFamily="34" charset="0"/>
            </a:endParaRPr>
          </a:p>
        </p:txBody>
      </p:sp>
      <p:sp>
        <p:nvSpPr>
          <p:cNvPr id="16" name="TextBox 15"/>
          <p:cNvSpPr txBox="1"/>
          <p:nvPr/>
        </p:nvSpPr>
        <p:spPr>
          <a:xfrm>
            <a:off x="2537460" y="1891396"/>
            <a:ext cx="186309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False</a:t>
            </a:r>
            <a:endParaRPr lang="en-US" sz="2800" b="1" dirty="0">
              <a:solidFill>
                <a:srgbClr val="000000"/>
              </a:solidFill>
              <a:latin typeface="Arial" pitchFamily="34" charset="0"/>
              <a:cs typeface="Arial" pitchFamily="34" charset="0"/>
            </a:endParaRPr>
          </a:p>
        </p:txBody>
      </p:sp>
      <p:sp>
        <p:nvSpPr>
          <p:cNvPr id="17" name="TextBox 16"/>
          <p:cNvSpPr txBox="1"/>
          <p:nvPr/>
        </p:nvSpPr>
        <p:spPr>
          <a:xfrm>
            <a:off x="2015490" y="1295400"/>
            <a:ext cx="57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A</a:t>
            </a:r>
            <a:endParaRPr lang="en-US" sz="2800" b="1" dirty="0">
              <a:solidFill>
                <a:srgbClr val="000000"/>
              </a:solidFill>
              <a:latin typeface="Arial" pitchFamily="34" charset="0"/>
              <a:cs typeface="Arial" pitchFamily="34" charset="0"/>
            </a:endParaRPr>
          </a:p>
        </p:txBody>
      </p:sp>
      <p:sp>
        <p:nvSpPr>
          <p:cNvPr id="18" name="TextBox 17"/>
          <p:cNvSpPr txBox="1"/>
          <p:nvPr/>
        </p:nvSpPr>
        <p:spPr>
          <a:xfrm>
            <a:off x="2015490" y="1910968"/>
            <a:ext cx="57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B</a:t>
            </a:r>
            <a:endParaRPr lang="en-US" sz="2800" b="1" dirty="0">
              <a:solidFill>
                <a:srgbClr val="000000"/>
              </a:solidFill>
              <a:latin typeface="Arial" pitchFamily="34" charset="0"/>
              <a:cs typeface="Arial" pitchFamily="34" charset="0"/>
            </a:endParaRPr>
          </a:p>
        </p:txBody>
      </p:sp>
      <p:sp>
        <p:nvSpPr>
          <p:cNvPr id="19" name="Oval 18"/>
          <p:cNvSpPr/>
          <p:nvPr/>
        </p:nvSpPr>
        <p:spPr>
          <a:xfrm>
            <a:off x="1524000" y="1440999"/>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0" name="Oval 19"/>
          <p:cNvSpPr/>
          <p:nvPr/>
        </p:nvSpPr>
        <p:spPr>
          <a:xfrm>
            <a:off x="1524000" y="2020441"/>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2922624728"/>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82805" y="609600"/>
            <a:ext cx="9927995" cy="443291"/>
          </a:xfrm>
          <a:prstGeom prst="rect">
            <a:avLst/>
          </a:prstGeom>
          <a:noFill/>
        </p:spPr>
        <p:txBody>
          <a:bodyPr vert="horz" lIns="73243" tIns="36622" rIns="73243" bIns="36622" rtlCol="0">
            <a:spAutoFit/>
          </a:bodyPr>
          <a:lstStyle/>
          <a:p>
            <a:r>
              <a:rPr lang="en-US" sz="2400" b="1" smtClean="0">
                <a:solidFill>
                  <a:srgbClr val="000000"/>
                </a:solidFill>
                <a:latin typeface="Arial" pitchFamily="34" charset="0"/>
                <a:cs typeface="Arial" pitchFamily="34" charset="0"/>
              </a:rPr>
              <a:t>121</a:t>
            </a:r>
            <a:endParaRPr lang="en-US" sz="2400" b="1">
              <a:solidFill>
                <a:srgbClr val="000000"/>
              </a:solidFill>
              <a:latin typeface="Arial" pitchFamily="34" charset="0"/>
              <a:cs typeface="Arial" pitchFamily="34" charset="0"/>
            </a:endParaRPr>
          </a:p>
        </p:txBody>
      </p:sp>
      <p:sp>
        <p:nvSpPr>
          <p:cNvPr id="3" name="TextBox 2"/>
          <p:cNvSpPr txBox="1"/>
          <p:nvPr/>
        </p:nvSpPr>
        <p:spPr>
          <a:xfrm>
            <a:off x="1014325" y="609600"/>
            <a:ext cx="8126730" cy="1181955"/>
          </a:xfrm>
          <a:prstGeom prst="rect">
            <a:avLst/>
          </a:prstGeom>
          <a:noFill/>
        </p:spPr>
        <p:txBody>
          <a:bodyPr vert="horz" lIns="73243" tIns="36622" rIns="73243" bIns="36622" rtlCol="0">
            <a:spAutoFit/>
          </a:bodyPr>
          <a:lstStyle/>
          <a:p>
            <a:r>
              <a:rPr lang="en-US" sz="2400" b="1" smtClean="0">
                <a:solidFill>
                  <a:srgbClr val="000000"/>
                </a:solidFill>
                <a:latin typeface="Arial" pitchFamily="34" charset="0"/>
                <a:cs typeface="Arial" pitchFamily="34" charset="0"/>
              </a:rPr>
              <a:t>The lengths of the sides of home plate in a baseball field are represented by the expressions in the accompanying figure.</a:t>
            </a:r>
            <a:endParaRPr lang="en-US" sz="2400" b="1">
              <a:solidFill>
                <a:srgbClr val="000000"/>
              </a:solidFill>
              <a:latin typeface="Arial" pitchFamily="34" charset="0"/>
              <a:cs typeface="Arial" pitchFamily="34" charset="0"/>
            </a:endParaRPr>
          </a:p>
        </p:txBody>
      </p:sp>
      <p:sp>
        <p:nvSpPr>
          <p:cNvPr id="4" name="TextBox 3"/>
          <p:cNvSpPr txBox="1"/>
          <p:nvPr/>
        </p:nvSpPr>
        <p:spPr>
          <a:xfrm>
            <a:off x="1733550" y="3505200"/>
            <a:ext cx="1863090" cy="443291"/>
          </a:xfrm>
          <a:prstGeom prst="rect">
            <a:avLst/>
          </a:prstGeom>
          <a:noFill/>
        </p:spPr>
        <p:txBody>
          <a:bodyPr vert="horz" lIns="73243" tIns="36622" rIns="73243" bIns="36622" rtlCol="0">
            <a:spAutoFit/>
          </a:bodyPr>
          <a:lstStyle/>
          <a:p>
            <a:r>
              <a:rPr lang="en-US" sz="2400" b="1" smtClean="0">
                <a:solidFill>
                  <a:srgbClr val="000000"/>
                </a:solidFill>
                <a:latin typeface="Arial" pitchFamily="34" charset="0"/>
                <a:cs typeface="Arial" pitchFamily="34" charset="0"/>
              </a:rPr>
              <a:t>A</a:t>
            </a:r>
            <a:endParaRPr lang="en-US" sz="2400" b="1">
              <a:solidFill>
                <a:srgbClr val="000000"/>
              </a:solidFill>
              <a:latin typeface="Arial" pitchFamily="34" charset="0"/>
              <a:cs typeface="Arial" pitchFamily="34" charset="0"/>
            </a:endParaRPr>
          </a:p>
        </p:txBody>
      </p:sp>
      <p:sp>
        <p:nvSpPr>
          <p:cNvPr id="5" name="TextBox 4"/>
          <p:cNvSpPr txBox="1"/>
          <p:nvPr/>
        </p:nvSpPr>
        <p:spPr>
          <a:xfrm>
            <a:off x="2465070" y="3505200"/>
            <a:ext cx="1863090" cy="443291"/>
          </a:xfrm>
          <a:prstGeom prst="rect">
            <a:avLst/>
          </a:prstGeom>
          <a:noFill/>
        </p:spPr>
        <p:txBody>
          <a:bodyPr vert="horz" lIns="73243" tIns="36622" rIns="73243" bIns="36622" rtlCol="0">
            <a:spAutoFit/>
          </a:bodyPr>
          <a:lstStyle/>
          <a:p>
            <a:r>
              <a:rPr lang="en-US" sz="2400" b="1" dirty="0" smtClean="0">
                <a:solidFill>
                  <a:srgbClr val="000000"/>
                </a:solidFill>
                <a:latin typeface="Arial" pitchFamily="34" charset="0"/>
                <a:cs typeface="Arial" pitchFamily="34" charset="0"/>
              </a:rPr>
              <a:t>5xyz</a:t>
            </a:r>
            <a:endParaRPr lang="en-US" sz="2400" b="1" dirty="0">
              <a:solidFill>
                <a:srgbClr val="000000"/>
              </a:solidFill>
              <a:latin typeface="Arial" pitchFamily="34" charset="0"/>
              <a:cs typeface="Arial" pitchFamily="34" charset="0"/>
            </a:endParaRPr>
          </a:p>
        </p:txBody>
      </p:sp>
      <p:sp>
        <p:nvSpPr>
          <p:cNvPr id="6" name="TextBox 5"/>
          <p:cNvSpPr txBox="1"/>
          <p:nvPr/>
        </p:nvSpPr>
        <p:spPr>
          <a:xfrm>
            <a:off x="1744980" y="3961226"/>
            <a:ext cx="2205990" cy="443291"/>
          </a:xfrm>
          <a:prstGeom prst="rect">
            <a:avLst/>
          </a:prstGeom>
          <a:noFill/>
        </p:spPr>
        <p:txBody>
          <a:bodyPr vert="horz" lIns="73243" tIns="36622" rIns="73243" bIns="36622" rtlCol="0">
            <a:spAutoFit/>
          </a:bodyPr>
          <a:lstStyle/>
          <a:p>
            <a:r>
              <a:rPr lang="en-US" sz="2400" b="1" smtClean="0">
                <a:solidFill>
                  <a:srgbClr val="000000"/>
                </a:solidFill>
                <a:latin typeface="Arial" pitchFamily="34" charset="0"/>
                <a:cs typeface="Arial" pitchFamily="34" charset="0"/>
              </a:rPr>
              <a:t>B</a:t>
            </a:r>
            <a:endParaRPr lang="en-US" sz="2400" b="1">
              <a:solidFill>
                <a:srgbClr val="000000"/>
              </a:solidFill>
              <a:latin typeface="Arial" pitchFamily="34" charset="0"/>
              <a:cs typeface="Arial" pitchFamily="34" charset="0"/>
            </a:endParaRPr>
          </a:p>
        </p:txBody>
      </p:sp>
      <p:sp>
        <p:nvSpPr>
          <p:cNvPr id="7" name="TextBox 6"/>
          <p:cNvSpPr txBox="1"/>
          <p:nvPr/>
        </p:nvSpPr>
        <p:spPr>
          <a:xfrm>
            <a:off x="2476500" y="3961227"/>
            <a:ext cx="2205990" cy="443291"/>
          </a:xfrm>
          <a:prstGeom prst="rect">
            <a:avLst/>
          </a:prstGeom>
          <a:noFill/>
        </p:spPr>
        <p:txBody>
          <a:bodyPr vert="horz" lIns="73243" tIns="36622" rIns="73243" bIns="36622" rtlCol="0">
            <a:spAutoFit/>
          </a:bodyPr>
          <a:lstStyle/>
          <a:p>
            <a:r>
              <a:rPr lang="en-US" sz="2400" b="1">
                <a:solidFill>
                  <a:srgbClr val="000000"/>
                </a:solidFill>
                <a:latin typeface="Arial" pitchFamily="34" charset="0"/>
                <a:cs typeface="Arial" pitchFamily="34" charset="0"/>
              </a:rPr>
              <a:t>x</a:t>
            </a:r>
            <a:r>
              <a:rPr lang="en-US" sz="2400" b="1" baseline="70000">
                <a:solidFill>
                  <a:srgbClr val="000000"/>
                </a:solidFill>
                <a:latin typeface="Arial" pitchFamily="34" charset="0"/>
                <a:cs typeface="Arial" pitchFamily="34" charset="0"/>
              </a:rPr>
              <a:t>2</a:t>
            </a:r>
            <a:r>
              <a:rPr lang="en-US" sz="2400" b="1">
                <a:solidFill>
                  <a:srgbClr val="000000"/>
                </a:solidFill>
                <a:latin typeface="Arial" pitchFamily="34" charset="0"/>
                <a:cs typeface="Arial" pitchFamily="34" charset="0"/>
              </a:rPr>
              <a:t> + y</a:t>
            </a:r>
            <a:r>
              <a:rPr lang="en-US" sz="2400" b="1" baseline="70000">
                <a:solidFill>
                  <a:srgbClr val="000000"/>
                </a:solidFill>
                <a:latin typeface="Arial" pitchFamily="34" charset="0"/>
                <a:cs typeface="Arial" pitchFamily="34" charset="0"/>
              </a:rPr>
              <a:t>3</a:t>
            </a:r>
            <a:r>
              <a:rPr lang="en-US" sz="2400" b="1">
                <a:solidFill>
                  <a:srgbClr val="000000"/>
                </a:solidFill>
                <a:latin typeface="Arial" pitchFamily="34" charset="0"/>
                <a:cs typeface="Arial" pitchFamily="34" charset="0"/>
              </a:rPr>
              <a:t>z</a:t>
            </a:r>
          </a:p>
        </p:txBody>
      </p:sp>
      <p:sp>
        <p:nvSpPr>
          <p:cNvPr id="8" name="TextBox 7"/>
          <p:cNvSpPr txBox="1"/>
          <p:nvPr/>
        </p:nvSpPr>
        <p:spPr>
          <a:xfrm>
            <a:off x="1756410" y="4383432"/>
            <a:ext cx="2343150" cy="443291"/>
          </a:xfrm>
          <a:prstGeom prst="rect">
            <a:avLst/>
          </a:prstGeom>
          <a:noFill/>
        </p:spPr>
        <p:txBody>
          <a:bodyPr vert="horz" lIns="73243" tIns="36622" rIns="73243" bIns="36622" rtlCol="0">
            <a:spAutoFit/>
          </a:bodyPr>
          <a:lstStyle/>
          <a:p>
            <a:r>
              <a:rPr lang="en-US" sz="2400" b="1" smtClean="0">
                <a:solidFill>
                  <a:srgbClr val="000000"/>
                </a:solidFill>
                <a:latin typeface="Arial" pitchFamily="34" charset="0"/>
                <a:cs typeface="Arial" pitchFamily="34" charset="0"/>
              </a:rPr>
              <a:t>C</a:t>
            </a:r>
            <a:endParaRPr lang="en-US" sz="2400" b="1">
              <a:solidFill>
                <a:srgbClr val="000000"/>
              </a:solidFill>
              <a:latin typeface="Arial" pitchFamily="34" charset="0"/>
              <a:cs typeface="Arial" pitchFamily="34" charset="0"/>
            </a:endParaRPr>
          </a:p>
        </p:txBody>
      </p:sp>
      <p:sp>
        <p:nvSpPr>
          <p:cNvPr id="9" name="TextBox 8"/>
          <p:cNvSpPr txBox="1"/>
          <p:nvPr/>
        </p:nvSpPr>
        <p:spPr>
          <a:xfrm>
            <a:off x="2487930" y="4383432"/>
            <a:ext cx="2343150" cy="443291"/>
          </a:xfrm>
          <a:prstGeom prst="rect">
            <a:avLst/>
          </a:prstGeom>
          <a:noFill/>
        </p:spPr>
        <p:txBody>
          <a:bodyPr vert="horz" lIns="73243" tIns="36622" rIns="73243" bIns="36622" rtlCol="0">
            <a:spAutoFit/>
          </a:bodyPr>
          <a:lstStyle/>
          <a:p>
            <a:r>
              <a:rPr lang="en-US" sz="2400" b="1" smtClean="0">
                <a:solidFill>
                  <a:srgbClr val="000000"/>
                </a:solidFill>
                <a:latin typeface="Arial" pitchFamily="34" charset="0"/>
                <a:cs typeface="Arial" pitchFamily="34" charset="0"/>
              </a:rPr>
              <a:t>2x + 3yz</a:t>
            </a:r>
            <a:endParaRPr lang="en-US" sz="2400" b="1">
              <a:solidFill>
                <a:srgbClr val="000000"/>
              </a:solidFill>
              <a:latin typeface="Arial" pitchFamily="34" charset="0"/>
              <a:cs typeface="Arial" pitchFamily="34" charset="0"/>
            </a:endParaRPr>
          </a:p>
        </p:txBody>
      </p:sp>
      <p:sp>
        <p:nvSpPr>
          <p:cNvPr id="10" name="TextBox 9"/>
          <p:cNvSpPr txBox="1"/>
          <p:nvPr/>
        </p:nvSpPr>
        <p:spPr>
          <a:xfrm>
            <a:off x="1779270" y="4814509"/>
            <a:ext cx="2823210" cy="443291"/>
          </a:xfrm>
          <a:prstGeom prst="rect">
            <a:avLst/>
          </a:prstGeom>
          <a:noFill/>
        </p:spPr>
        <p:txBody>
          <a:bodyPr vert="horz" lIns="73243" tIns="36622" rIns="73243" bIns="36622" rtlCol="0">
            <a:spAutoFit/>
          </a:bodyPr>
          <a:lstStyle/>
          <a:p>
            <a:r>
              <a:rPr lang="en-US" sz="2400" b="1" smtClean="0">
                <a:solidFill>
                  <a:srgbClr val="000000"/>
                </a:solidFill>
                <a:latin typeface="Arial" pitchFamily="34" charset="0"/>
                <a:cs typeface="Arial" pitchFamily="34" charset="0"/>
              </a:rPr>
              <a:t>D</a:t>
            </a:r>
            <a:endParaRPr lang="en-US" sz="2400" b="1">
              <a:solidFill>
                <a:srgbClr val="000000"/>
              </a:solidFill>
              <a:latin typeface="Arial" pitchFamily="34" charset="0"/>
              <a:cs typeface="Arial" pitchFamily="34" charset="0"/>
            </a:endParaRPr>
          </a:p>
        </p:txBody>
      </p:sp>
      <p:sp>
        <p:nvSpPr>
          <p:cNvPr id="11" name="TextBox 10"/>
          <p:cNvSpPr txBox="1"/>
          <p:nvPr/>
        </p:nvSpPr>
        <p:spPr>
          <a:xfrm>
            <a:off x="2510790" y="4814509"/>
            <a:ext cx="2823210" cy="443291"/>
          </a:xfrm>
          <a:prstGeom prst="rect">
            <a:avLst/>
          </a:prstGeom>
          <a:noFill/>
        </p:spPr>
        <p:txBody>
          <a:bodyPr vert="horz" lIns="73243" tIns="36622" rIns="73243" bIns="36622" rtlCol="0">
            <a:spAutoFit/>
          </a:bodyPr>
          <a:lstStyle/>
          <a:p>
            <a:r>
              <a:rPr lang="en-US" sz="2400" b="1" smtClean="0">
                <a:solidFill>
                  <a:srgbClr val="000000"/>
                </a:solidFill>
                <a:latin typeface="Arial" pitchFamily="34" charset="0"/>
                <a:cs typeface="Arial" pitchFamily="34" charset="0"/>
              </a:rPr>
              <a:t>2x + 2y + yz</a:t>
            </a:r>
            <a:endParaRPr lang="en-US" sz="2400" b="1">
              <a:solidFill>
                <a:srgbClr val="000000"/>
              </a:solidFill>
              <a:latin typeface="Arial" pitchFamily="34" charset="0"/>
              <a:cs typeface="Arial" pitchFamily="34" charset="0"/>
            </a:endParaRPr>
          </a:p>
        </p:txBody>
      </p:sp>
      <p:grpSp>
        <p:nvGrpSpPr>
          <p:cNvPr id="18" name="Group 17"/>
          <p:cNvGrpSpPr/>
          <p:nvPr/>
        </p:nvGrpSpPr>
        <p:grpSpPr>
          <a:xfrm>
            <a:off x="1600200" y="1809690"/>
            <a:ext cx="2072640" cy="1639414"/>
            <a:chOff x="1781272" y="829458"/>
            <a:chExt cx="2302934" cy="2346791"/>
          </a:xfrm>
        </p:grpSpPr>
        <p:sp>
          <p:nvSpPr>
            <p:cNvPr id="12" name="Freeform 11"/>
            <p:cNvSpPr/>
            <p:nvPr/>
          </p:nvSpPr>
          <p:spPr>
            <a:xfrm rot="10800000">
              <a:off x="2040382" y="1458722"/>
              <a:ext cx="1492378" cy="1419480"/>
            </a:xfrm>
            <a:custGeom>
              <a:avLst/>
              <a:gdLst/>
              <a:ahLst/>
              <a:cxnLst/>
              <a:rect l="0" t="0" r="0" b="0"/>
              <a:pathLst>
                <a:path w="1492378" h="1419480">
                  <a:moveTo>
                    <a:pt x="746252" y="0"/>
                  </a:moveTo>
                  <a:lnTo>
                    <a:pt x="1492377" y="542290"/>
                  </a:lnTo>
                  <a:lnTo>
                    <a:pt x="1207643" y="1419479"/>
                  </a:lnTo>
                  <a:lnTo>
                    <a:pt x="284861" y="1419479"/>
                  </a:lnTo>
                  <a:lnTo>
                    <a:pt x="0" y="54229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3" name="TextBox 12"/>
            <p:cNvSpPr txBox="1"/>
            <p:nvPr/>
          </p:nvSpPr>
          <p:spPr>
            <a:xfrm>
              <a:off x="2543272" y="829458"/>
              <a:ext cx="774700" cy="572750"/>
            </a:xfrm>
            <a:prstGeom prst="rect">
              <a:avLst/>
            </a:prstGeom>
            <a:noFill/>
          </p:spPr>
          <p:txBody>
            <a:bodyPr vert="horz" wrap="square" rtlCol="0">
              <a:spAutoFit/>
            </a:bodyPr>
            <a:lstStyle/>
            <a:p>
              <a:r>
                <a:rPr lang="en-US" sz="2000" b="1" dirty="0" err="1">
                  <a:solidFill>
                    <a:srgbClr val="000000"/>
                  </a:solidFill>
                  <a:latin typeface="Arial" pitchFamily="34" charset="0"/>
                  <a:cs typeface="Arial" pitchFamily="34" charset="0"/>
                </a:rPr>
                <a:t>yz</a:t>
              </a:r>
              <a:endParaRPr lang="en-US" sz="2000" b="1" dirty="0">
                <a:solidFill>
                  <a:srgbClr val="000000"/>
                </a:solidFill>
                <a:latin typeface="Arial" pitchFamily="34" charset="0"/>
                <a:cs typeface="Arial" pitchFamily="34" charset="0"/>
              </a:endParaRPr>
            </a:p>
          </p:txBody>
        </p:sp>
        <p:sp>
          <p:nvSpPr>
            <p:cNvPr id="14" name="TextBox 13"/>
            <p:cNvSpPr txBox="1"/>
            <p:nvPr/>
          </p:nvSpPr>
          <p:spPr>
            <a:xfrm>
              <a:off x="3474606" y="1483932"/>
              <a:ext cx="609600" cy="572750"/>
            </a:xfrm>
            <a:prstGeom prst="rect">
              <a:avLst/>
            </a:prstGeom>
            <a:noFill/>
          </p:spPr>
          <p:txBody>
            <a:bodyPr vert="horz" rtlCol="0">
              <a:spAutoFit/>
            </a:bodyPr>
            <a:lstStyle/>
            <a:p>
              <a:r>
                <a:rPr lang="en-US" sz="2000" b="1" dirty="0" smtClean="0">
                  <a:solidFill>
                    <a:srgbClr val="000000"/>
                  </a:solidFill>
                  <a:latin typeface="Arial" pitchFamily="34" charset="0"/>
                  <a:cs typeface="Arial" pitchFamily="34" charset="0"/>
                </a:rPr>
                <a:t>y</a:t>
              </a:r>
              <a:endParaRPr lang="en-US" sz="2000" b="1" dirty="0">
                <a:solidFill>
                  <a:srgbClr val="000000"/>
                </a:solidFill>
                <a:latin typeface="Arial" pitchFamily="34" charset="0"/>
                <a:cs typeface="Arial" pitchFamily="34" charset="0"/>
              </a:endParaRPr>
            </a:p>
          </p:txBody>
        </p:sp>
        <p:sp>
          <p:nvSpPr>
            <p:cNvPr id="15" name="TextBox 14"/>
            <p:cNvSpPr txBox="1"/>
            <p:nvPr/>
          </p:nvSpPr>
          <p:spPr>
            <a:xfrm>
              <a:off x="1781272" y="1402208"/>
              <a:ext cx="609600" cy="572750"/>
            </a:xfrm>
            <a:prstGeom prst="rect">
              <a:avLst/>
            </a:prstGeom>
            <a:noFill/>
          </p:spPr>
          <p:txBody>
            <a:bodyPr vert="horz" rtlCol="0">
              <a:spAutoFit/>
            </a:bodyPr>
            <a:lstStyle/>
            <a:p>
              <a:r>
                <a:rPr lang="en-US" sz="2000" b="1" dirty="0" smtClean="0">
                  <a:solidFill>
                    <a:srgbClr val="000000"/>
                  </a:solidFill>
                  <a:latin typeface="Arial" pitchFamily="34" charset="0"/>
                  <a:cs typeface="Arial" pitchFamily="34" charset="0"/>
                </a:rPr>
                <a:t>y</a:t>
              </a:r>
              <a:endParaRPr lang="en-US" sz="2000" b="1" dirty="0">
                <a:solidFill>
                  <a:srgbClr val="000000"/>
                </a:solidFill>
                <a:latin typeface="Arial" pitchFamily="34" charset="0"/>
                <a:cs typeface="Arial" pitchFamily="34" charset="0"/>
              </a:endParaRPr>
            </a:p>
          </p:txBody>
        </p:sp>
        <p:sp>
          <p:nvSpPr>
            <p:cNvPr id="16" name="TextBox 15"/>
            <p:cNvSpPr txBox="1"/>
            <p:nvPr/>
          </p:nvSpPr>
          <p:spPr>
            <a:xfrm>
              <a:off x="3289300" y="2514600"/>
              <a:ext cx="584200" cy="572750"/>
            </a:xfrm>
            <a:prstGeom prst="rect">
              <a:avLst/>
            </a:prstGeom>
            <a:noFill/>
          </p:spPr>
          <p:txBody>
            <a:bodyPr vert="horz" rtlCol="0">
              <a:spAutoFit/>
            </a:bodyPr>
            <a:lstStyle/>
            <a:p>
              <a:r>
                <a:rPr lang="en-US" sz="2000" b="1" dirty="0" smtClean="0">
                  <a:solidFill>
                    <a:srgbClr val="000000"/>
                  </a:solidFill>
                  <a:latin typeface="Arial" pitchFamily="34" charset="0"/>
                  <a:cs typeface="Arial" pitchFamily="34" charset="0"/>
                </a:rPr>
                <a:t>x</a:t>
              </a:r>
              <a:endParaRPr lang="en-US" sz="2000" b="1" dirty="0">
                <a:solidFill>
                  <a:srgbClr val="000000"/>
                </a:solidFill>
                <a:latin typeface="Arial" pitchFamily="34" charset="0"/>
                <a:cs typeface="Arial" pitchFamily="34" charset="0"/>
              </a:endParaRPr>
            </a:p>
          </p:txBody>
        </p:sp>
        <p:sp>
          <p:nvSpPr>
            <p:cNvPr id="17" name="TextBox 16"/>
            <p:cNvSpPr txBox="1"/>
            <p:nvPr/>
          </p:nvSpPr>
          <p:spPr>
            <a:xfrm>
              <a:off x="2006600" y="2603499"/>
              <a:ext cx="584200" cy="572750"/>
            </a:xfrm>
            <a:prstGeom prst="rect">
              <a:avLst/>
            </a:prstGeom>
            <a:noFill/>
          </p:spPr>
          <p:txBody>
            <a:bodyPr vert="horz" rtlCol="0">
              <a:spAutoFit/>
            </a:bodyPr>
            <a:lstStyle/>
            <a:p>
              <a:r>
                <a:rPr lang="en-US" sz="2000" b="1" dirty="0" smtClean="0">
                  <a:solidFill>
                    <a:srgbClr val="000000"/>
                  </a:solidFill>
                  <a:latin typeface="Arial" pitchFamily="34" charset="0"/>
                  <a:cs typeface="Arial" pitchFamily="34" charset="0"/>
                </a:rPr>
                <a:t>x</a:t>
              </a:r>
              <a:endParaRPr lang="en-US" sz="2000" b="1" dirty="0">
                <a:solidFill>
                  <a:srgbClr val="000000"/>
                </a:solidFill>
                <a:latin typeface="Arial" pitchFamily="34" charset="0"/>
                <a:cs typeface="Arial" pitchFamily="34" charset="0"/>
              </a:endParaRPr>
            </a:p>
          </p:txBody>
        </p:sp>
      </p:grpSp>
      <p:sp>
        <p:nvSpPr>
          <p:cNvPr id="19" name="TextBox 18"/>
          <p:cNvSpPr txBox="1"/>
          <p:nvPr/>
        </p:nvSpPr>
        <p:spPr>
          <a:xfrm>
            <a:off x="365760" y="5604310"/>
            <a:ext cx="8892540" cy="720290"/>
          </a:xfrm>
          <a:prstGeom prst="rect">
            <a:avLst/>
          </a:prstGeom>
          <a:noFill/>
        </p:spPr>
        <p:txBody>
          <a:bodyPr vert="horz" lIns="73243" tIns="36622" rIns="73243" bIns="36622" rtlCol="0">
            <a:spAutoFit/>
          </a:bodyPr>
          <a:lstStyle/>
          <a:p>
            <a:r>
              <a:rPr lang="en-US" b="1">
                <a:solidFill>
                  <a:srgbClr val="000000"/>
                </a:solidFill>
                <a:latin typeface="Arial" pitchFamily="34" charset="0"/>
                <a:cs typeface="Arial" pitchFamily="34" charset="0"/>
              </a:rPr>
              <a:t>From the New York State Education Department. Office of Assessment Policy, Development and </a:t>
            </a:r>
          </a:p>
          <a:p>
            <a:r>
              <a:rPr lang="en-US" b="1">
                <a:solidFill>
                  <a:srgbClr val="000000"/>
                </a:solidFill>
                <a:latin typeface="Arial" pitchFamily="34" charset="0"/>
                <a:cs typeface="Arial" pitchFamily="34" charset="0"/>
              </a:rPr>
              <a:t>Administration. Internet. Available from www.nysedregents.org/IntegratedAlgebra; accessed 17, June, 2011.</a:t>
            </a:r>
          </a:p>
        </p:txBody>
      </p:sp>
      <p:sp>
        <p:nvSpPr>
          <p:cNvPr id="20" name="TextBox 19"/>
          <p:cNvSpPr txBox="1"/>
          <p:nvPr/>
        </p:nvSpPr>
        <p:spPr>
          <a:xfrm>
            <a:off x="4114800" y="2209800"/>
            <a:ext cx="4530955" cy="812623"/>
          </a:xfrm>
          <a:prstGeom prst="rect">
            <a:avLst/>
          </a:prstGeom>
          <a:noFill/>
        </p:spPr>
        <p:txBody>
          <a:bodyPr vert="horz" wrap="square" lIns="73243" tIns="36622" rIns="73243" bIns="36622" rtlCol="0">
            <a:spAutoFit/>
          </a:bodyPr>
          <a:lstStyle/>
          <a:p>
            <a:r>
              <a:rPr lang="en-US" sz="2400" b="1" dirty="0" smtClean="0">
                <a:solidFill>
                  <a:srgbClr val="000000"/>
                </a:solidFill>
                <a:latin typeface="Arial" pitchFamily="34" charset="0"/>
                <a:cs typeface="Arial" pitchFamily="34" charset="0"/>
              </a:rPr>
              <a:t>Which expression represents  the perimeter  of the figure?</a:t>
            </a:r>
            <a:endParaRPr lang="en-US" sz="2400" b="1" dirty="0">
              <a:solidFill>
                <a:srgbClr val="000000"/>
              </a:solidFill>
              <a:latin typeface="Arial" pitchFamily="34" charset="0"/>
              <a:cs typeface="Arial" pitchFamily="34" charset="0"/>
            </a:endParaRPr>
          </a:p>
        </p:txBody>
      </p:sp>
      <p:pic>
        <p:nvPicPr>
          <p:cNvPr id="28" name="Picture 27"/>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70975"/>
            <a:ext cx="3108960" cy="44360"/>
          </a:xfrm>
          <a:prstGeom prst="rect">
            <a:avLst/>
          </a:prstGeom>
          <a:solidFill>
            <a:scrgbClr r="0" g="0" b="0">
              <a:alpha val="0"/>
            </a:scrgbClr>
          </a:solidFill>
        </p:spPr>
      </p:pic>
      <p:sp>
        <p:nvSpPr>
          <p:cNvPr id="29" name="Oval 28"/>
          <p:cNvSpPr/>
          <p:nvPr/>
        </p:nvSpPr>
        <p:spPr>
          <a:xfrm>
            <a:off x="1295400" y="3613462"/>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30" name="Oval 29"/>
          <p:cNvSpPr/>
          <p:nvPr/>
        </p:nvSpPr>
        <p:spPr>
          <a:xfrm>
            <a:off x="1295400" y="4057648"/>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31" name="Oval 30"/>
          <p:cNvSpPr/>
          <p:nvPr/>
        </p:nvSpPr>
        <p:spPr>
          <a:xfrm>
            <a:off x="1295400" y="4453566"/>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32" name="Oval 31"/>
          <p:cNvSpPr/>
          <p:nvPr/>
        </p:nvSpPr>
        <p:spPr>
          <a:xfrm>
            <a:off x="1295400" y="4926328"/>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27466563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50104" y="561954"/>
            <a:ext cx="2733176" cy="504846"/>
          </a:xfrm>
          <a:prstGeom prst="rect">
            <a:avLst/>
          </a:prstGeom>
          <a:noFill/>
        </p:spPr>
        <p:txBody>
          <a:bodyPr vert="horz" lIns="73243" tIns="36622" rIns="73243" bIns="36622" rtlCol="0">
            <a:spAutoFit/>
          </a:bodyPr>
          <a:lstStyle/>
          <a:p>
            <a:r>
              <a:rPr lang="en-US" sz="2800" b="1" dirty="0">
                <a:solidFill>
                  <a:srgbClr val="000000"/>
                </a:solidFill>
                <a:latin typeface="Arial" pitchFamily="34" charset="0"/>
                <a:cs typeface="Arial" pitchFamily="34" charset="0"/>
              </a:rPr>
              <a:t>7</a:t>
            </a:r>
          </a:p>
        </p:txBody>
      </p:sp>
      <p:sp>
        <p:nvSpPr>
          <p:cNvPr id="3" name="TextBox 2"/>
          <p:cNvSpPr txBox="1"/>
          <p:nvPr/>
        </p:nvSpPr>
        <p:spPr>
          <a:xfrm>
            <a:off x="1381624" y="561954"/>
            <a:ext cx="2733176" cy="504846"/>
          </a:xfrm>
          <a:prstGeom prst="rect">
            <a:avLst/>
          </a:prstGeom>
          <a:noFill/>
        </p:spPr>
        <p:txBody>
          <a:bodyPr vert="horz" lIns="73243" tIns="36622" rIns="73243" bIns="36622" rtlCol="0">
            <a:spAutoFit/>
          </a:bodyPr>
          <a:lstStyle/>
          <a:p>
            <a:r>
              <a:rPr lang="en-US" sz="2800" b="1" dirty="0">
                <a:solidFill>
                  <a:srgbClr val="000000"/>
                </a:solidFill>
                <a:latin typeface="Arial" pitchFamily="34" charset="0"/>
                <a:cs typeface="Arial" pitchFamily="34" charset="0"/>
              </a:rPr>
              <a:t>Evaluate 5</a:t>
            </a:r>
            <a:r>
              <a:rPr lang="en-US" sz="2800" b="1" baseline="70000" dirty="0">
                <a:solidFill>
                  <a:srgbClr val="000000"/>
                </a:solidFill>
                <a:latin typeface="Arial" pitchFamily="34" charset="0"/>
                <a:cs typeface="Arial" pitchFamily="34" charset="0"/>
              </a:rPr>
              <a:t>2</a:t>
            </a:r>
            <a:r>
              <a:rPr lang="en-US" sz="2800" b="1" dirty="0">
                <a:solidFill>
                  <a:srgbClr val="000000"/>
                </a:solidFill>
                <a:latin typeface="Arial" pitchFamily="34" charset="0"/>
                <a:cs typeface="Arial" pitchFamily="34" charset="0"/>
              </a:rPr>
              <a:t>.</a:t>
            </a: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5730" y="88719"/>
            <a:ext cx="3657600" cy="44360"/>
          </a:xfrm>
          <a:prstGeom prst="rect">
            <a:avLst/>
          </a:prstGeom>
          <a:solidFill>
            <a:scrgbClr r="0" g="0" b="0">
              <a:alpha val="0"/>
            </a:scrgbClr>
          </a:solidFill>
        </p:spPr>
      </p:pic>
    </p:spTree>
    <p:extLst>
      <p:ext uri="{BB962C8B-B14F-4D97-AF65-F5344CB8AC3E}">
        <p14:creationId xmlns:p14="http://schemas.microsoft.com/office/powerpoint/2010/main" xmlns="" val="35454771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73904" y="638154"/>
            <a:ext cx="2733176"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8</a:t>
            </a:r>
          </a:p>
        </p:txBody>
      </p:sp>
      <p:sp>
        <p:nvSpPr>
          <p:cNvPr id="3" name="TextBox 2"/>
          <p:cNvSpPr txBox="1"/>
          <p:nvPr/>
        </p:nvSpPr>
        <p:spPr>
          <a:xfrm>
            <a:off x="1305424" y="638154"/>
            <a:ext cx="2733176"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Evaluate 8</a:t>
            </a:r>
            <a:r>
              <a:rPr lang="en-US" sz="2800" b="1" baseline="70000">
                <a:solidFill>
                  <a:srgbClr val="000000"/>
                </a:solidFill>
                <a:latin typeface="Arial" pitchFamily="34" charset="0"/>
                <a:cs typeface="Arial" pitchFamily="34" charset="0"/>
              </a:rPr>
              <a:t>2</a:t>
            </a:r>
            <a:r>
              <a:rPr lang="en-US" sz="2800" b="1">
                <a:solidFill>
                  <a:srgbClr val="000000"/>
                </a:solidFill>
                <a:latin typeface="Arial" pitchFamily="34" charset="0"/>
                <a:cs typeface="Arial" pitchFamily="34" charset="0"/>
              </a:rPr>
              <a:t>.</a:t>
            </a: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160" y="70975"/>
            <a:ext cx="3657600" cy="44360"/>
          </a:xfrm>
          <a:prstGeom prst="rect">
            <a:avLst/>
          </a:prstGeom>
          <a:solidFill>
            <a:scrgbClr r="0" g="0" b="0">
              <a:alpha val="0"/>
            </a:scrgbClr>
          </a:solidFill>
        </p:spPr>
      </p:pic>
    </p:spTree>
    <p:extLst>
      <p:ext uri="{BB962C8B-B14F-4D97-AF65-F5344CB8AC3E}">
        <p14:creationId xmlns:p14="http://schemas.microsoft.com/office/powerpoint/2010/main" xmlns="" val="32307713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51044" y="638154"/>
            <a:ext cx="2756036"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9</a:t>
            </a:r>
          </a:p>
        </p:txBody>
      </p:sp>
      <p:sp>
        <p:nvSpPr>
          <p:cNvPr id="3" name="TextBox 2"/>
          <p:cNvSpPr txBox="1"/>
          <p:nvPr/>
        </p:nvSpPr>
        <p:spPr>
          <a:xfrm>
            <a:off x="1282564" y="638154"/>
            <a:ext cx="2756036"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Evaluate 4</a:t>
            </a:r>
            <a:r>
              <a:rPr lang="en-US" sz="2800" b="1" baseline="70000">
                <a:solidFill>
                  <a:srgbClr val="000000"/>
                </a:solidFill>
                <a:latin typeface="Arial" pitchFamily="34" charset="0"/>
                <a:cs typeface="Arial" pitchFamily="34" charset="0"/>
              </a:rPr>
              <a:t>3</a:t>
            </a:r>
            <a:r>
              <a:rPr lang="en-US" sz="2800" b="1">
                <a:solidFill>
                  <a:srgbClr val="000000"/>
                </a:solidFill>
                <a:latin typeface="Arial" pitchFamily="34" charset="0"/>
                <a:cs typeface="Arial" pitchFamily="34" charset="0"/>
              </a:rPr>
              <a:t>.</a:t>
            </a: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160" y="88719"/>
            <a:ext cx="3657600" cy="44360"/>
          </a:xfrm>
          <a:prstGeom prst="rect">
            <a:avLst/>
          </a:prstGeom>
          <a:solidFill>
            <a:scrgbClr r="0" g="0" b="0">
              <a:alpha val="0"/>
            </a:scrgbClr>
          </a:solidFill>
        </p:spPr>
      </p:pic>
    </p:spTree>
    <p:extLst>
      <p:ext uri="{BB962C8B-B14F-4D97-AF65-F5344CB8AC3E}">
        <p14:creationId xmlns:p14="http://schemas.microsoft.com/office/powerpoint/2010/main" xmlns="" val="18812463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05061" y="609600"/>
            <a:ext cx="2902019"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10</a:t>
            </a:r>
          </a:p>
        </p:txBody>
      </p:sp>
      <p:sp>
        <p:nvSpPr>
          <p:cNvPr id="3" name="TextBox 2"/>
          <p:cNvSpPr txBox="1"/>
          <p:nvPr/>
        </p:nvSpPr>
        <p:spPr>
          <a:xfrm>
            <a:off x="1136581" y="609600"/>
            <a:ext cx="2902019"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Evaluate 7</a:t>
            </a:r>
            <a:r>
              <a:rPr lang="en-US" sz="2800" b="1" baseline="70000">
                <a:solidFill>
                  <a:srgbClr val="000000"/>
                </a:solidFill>
                <a:latin typeface="Arial" pitchFamily="34" charset="0"/>
                <a:cs typeface="Arial" pitchFamily="34" charset="0"/>
              </a:rPr>
              <a:t>3</a:t>
            </a:r>
            <a:r>
              <a:rPr lang="en-US" sz="2800" b="1">
                <a:solidFill>
                  <a:srgbClr val="000000"/>
                </a:solidFill>
                <a:latin typeface="Arial" pitchFamily="34" charset="0"/>
                <a:cs typeface="Arial" pitchFamily="34" charset="0"/>
              </a:rPr>
              <a:t>.</a:t>
            </a: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5730" y="79847"/>
            <a:ext cx="3657600" cy="44360"/>
          </a:xfrm>
          <a:prstGeom prst="rect">
            <a:avLst/>
          </a:prstGeom>
          <a:solidFill>
            <a:scrgbClr r="0" g="0" b="0">
              <a:alpha val="0"/>
            </a:scrgbClr>
          </a:solidFill>
        </p:spPr>
      </p:pic>
    </p:spTree>
    <p:extLst>
      <p:ext uri="{BB962C8B-B14F-4D97-AF65-F5344CB8AC3E}">
        <p14:creationId xmlns:p14="http://schemas.microsoft.com/office/powerpoint/2010/main" xmlns="" val="30717220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81261" y="561954"/>
            <a:ext cx="2902019"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11</a:t>
            </a:r>
          </a:p>
        </p:txBody>
      </p:sp>
      <p:sp>
        <p:nvSpPr>
          <p:cNvPr id="3" name="TextBox 2"/>
          <p:cNvSpPr txBox="1"/>
          <p:nvPr/>
        </p:nvSpPr>
        <p:spPr>
          <a:xfrm>
            <a:off x="1212781" y="561954"/>
            <a:ext cx="2902019"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Evaluate 2</a:t>
            </a:r>
            <a:r>
              <a:rPr lang="en-US" sz="2800" b="1" baseline="70000">
                <a:solidFill>
                  <a:srgbClr val="000000"/>
                </a:solidFill>
                <a:latin typeface="Arial" pitchFamily="34" charset="0"/>
                <a:cs typeface="Arial" pitchFamily="34" charset="0"/>
              </a:rPr>
              <a:t>4</a:t>
            </a:r>
            <a:r>
              <a:rPr lang="en-US" sz="2800" b="1">
                <a:solidFill>
                  <a:srgbClr val="000000"/>
                </a:solidFill>
                <a:latin typeface="Arial" pitchFamily="34" charset="0"/>
                <a:cs typeface="Arial" pitchFamily="34" charset="0"/>
              </a:rPr>
              <a:t>.</a:t>
            </a: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160" y="88719"/>
            <a:ext cx="3657600" cy="44360"/>
          </a:xfrm>
          <a:prstGeom prst="rect">
            <a:avLst/>
          </a:prstGeom>
          <a:solidFill>
            <a:scrgbClr r="0" g="0" b="0">
              <a:alpha val="0"/>
            </a:scrgbClr>
          </a:solidFill>
        </p:spPr>
      </p:pic>
    </p:spTree>
    <p:extLst>
      <p:ext uri="{BB962C8B-B14F-4D97-AF65-F5344CB8AC3E}">
        <p14:creationId xmlns:p14="http://schemas.microsoft.com/office/powerpoint/2010/main" xmlns="" val="9024760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14400" y="1625777"/>
            <a:ext cx="7612380" cy="812623"/>
          </a:xfrm>
          <a:prstGeom prst="rect">
            <a:avLst/>
          </a:prstGeom>
          <a:noFill/>
        </p:spPr>
        <p:txBody>
          <a:bodyPr vert="horz" lIns="73243" tIns="36622" rIns="73243" bIns="36622" rtlCol="0">
            <a:spAutoFit/>
          </a:bodyPr>
          <a:lstStyle/>
          <a:p>
            <a:pPr algn="ctr"/>
            <a:r>
              <a:rPr lang="en-US" sz="4800" b="1" dirty="0">
                <a:solidFill>
                  <a:srgbClr val="0000FF"/>
                </a:solidFill>
                <a:latin typeface="Arial" pitchFamily="34" charset="0"/>
                <a:cs typeface="Arial" pitchFamily="34" charset="0"/>
              </a:rPr>
              <a:t>Order of Operations</a:t>
            </a:r>
          </a:p>
        </p:txBody>
      </p:sp>
      <p:grpSp>
        <p:nvGrpSpPr>
          <p:cNvPr id="4" name="Group 3"/>
          <p:cNvGrpSpPr/>
          <p:nvPr/>
        </p:nvGrpSpPr>
        <p:grpSpPr>
          <a:xfrm>
            <a:off x="6400800" y="3453044"/>
            <a:ext cx="1295400" cy="890356"/>
            <a:chOff x="6400800" y="3453044"/>
            <a:chExt cx="1295400" cy="890356"/>
          </a:xfrm>
        </p:grpSpPr>
        <p:sp>
          <p:nvSpPr>
            <p:cNvPr id="5" name="TextBox 4">
              <a:hlinkClick r:id="rId2" action="ppaction://hlinksldjump"/>
            </p:cNvPr>
            <p:cNvSpPr txBox="1"/>
            <p:nvPr/>
          </p:nvSpPr>
          <p:spPr>
            <a:xfrm>
              <a:off x="6400800" y="3453044"/>
              <a:ext cx="1295400" cy="814156"/>
            </a:xfrm>
            <a:prstGeom prst="rect">
              <a:avLst/>
            </a:prstGeom>
            <a:noFill/>
          </p:spPr>
          <p:txBody>
            <a:bodyPr vert="horz" wrap="square" lIns="74761" tIns="37381" rIns="74761" bIns="37381" rtlCol="0">
              <a:spAutoFit/>
            </a:bodyPr>
            <a:lstStyle/>
            <a:p>
              <a:r>
                <a:rPr lang="en-US" sz="1600" b="1" i="1" dirty="0" smtClean="0">
                  <a:solidFill>
                    <a:srgbClr val="0000FF"/>
                  </a:solidFill>
                  <a:latin typeface="Arial" pitchFamily="34" charset="0"/>
                  <a:cs typeface="Arial" pitchFamily="34" charset="0"/>
                </a:rPr>
                <a:t>Return to Table of Contents</a:t>
              </a:r>
              <a:endParaRPr lang="en-US" sz="1600" b="1" i="1" dirty="0">
                <a:solidFill>
                  <a:srgbClr val="0000FF"/>
                </a:solidFill>
                <a:latin typeface="Arial" pitchFamily="34" charset="0"/>
                <a:cs typeface="Arial" pitchFamily="34" charset="0"/>
              </a:endParaRPr>
            </a:p>
          </p:txBody>
        </p:sp>
        <p:sp>
          <p:nvSpPr>
            <p:cNvPr id="6" name="Rectangle 5"/>
            <p:cNvSpPr/>
            <p:nvPr/>
          </p:nvSpPr>
          <p:spPr>
            <a:xfrm>
              <a:off x="6400800" y="3453044"/>
              <a:ext cx="1295400" cy="8903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26817462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314700" y="479085"/>
            <a:ext cx="155448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3 + 2(8)</a:t>
            </a:r>
          </a:p>
        </p:txBody>
      </p:sp>
      <p:sp>
        <p:nvSpPr>
          <p:cNvPr id="3" name="TextBox 2"/>
          <p:cNvSpPr txBox="1"/>
          <p:nvPr/>
        </p:nvSpPr>
        <p:spPr>
          <a:xfrm>
            <a:off x="594360" y="1552587"/>
            <a:ext cx="3131820" cy="443291"/>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The answer is 40</a:t>
            </a:r>
            <a:endParaRPr lang="en-US" sz="2400" b="1">
              <a:solidFill>
                <a:srgbClr val="0000FF"/>
              </a:solidFill>
              <a:latin typeface="Arial" pitchFamily="34" charset="0"/>
              <a:cs typeface="Arial" pitchFamily="34" charset="0"/>
            </a:endParaRPr>
          </a:p>
        </p:txBody>
      </p:sp>
      <p:sp>
        <p:nvSpPr>
          <p:cNvPr id="4" name="TextBox 3"/>
          <p:cNvSpPr txBox="1"/>
          <p:nvPr/>
        </p:nvSpPr>
        <p:spPr>
          <a:xfrm>
            <a:off x="5509260" y="1561460"/>
            <a:ext cx="294894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The answer is 19</a:t>
            </a:r>
          </a:p>
        </p:txBody>
      </p:sp>
      <p:sp>
        <p:nvSpPr>
          <p:cNvPr id="5" name="TextBox 4"/>
          <p:cNvSpPr txBox="1"/>
          <p:nvPr/>
        </p:nvSpPr>
        <p:spPr>
          <a:xfrm>
            <a:off x="1554480" y="2377677"/>
            <a:ext cx="5715000" cy="443291"/>
          </a:xfrm>
          <a:prstGeom prst="rect">
            <a:avLst/>
          </a:prstGeom>
          <a:noFill/>
        </p:spPr>
        <p:txBody>
          <a:bodyPr vert="horz" lIns="73243" tIns="36622" rIns="73243" bIns="36622" rtlCol="0">
            <a:spAutoFit/>
          </a:bodyPr>
          <a:lstStyle/>
          <a:p>
            <a:pPr algn="ctr"/>
            <a:r>
              <a:rPr lang="en-US" sz="2400" b="1">
                <a:solidFill>
                  <a:srgbClr val="0000FF"/>
                </a:solidFill>
                <a:latin typeface="Arial" pitchFamily="34" charset="0"/>
                <a:cs typeface="Arial" pitchFamily="34" charset="0"/>
              </a:rPr>
              <a:t>Which is correct?</a:t>
            </a:r>
          </a:p>
        </p:txBody>
      </p:sp>
      <p:sp>
        <p:nvSpPr>
          <p:cNvPr id="6" name="TextBox 5"/>
          <p:cNvSpPr txBox="1"/>
          <p:nvPr/>
        </p:nvSpPr>
        <p:spPr>
          <a:xfrm>
            <a:off x="1531620" y="3424564"/>
            <a:ext cx="5715000" cy="812623"/>
          </a:xfrm>
          <a:prstGeom prst="rect">
            <a:avLst/>
          </a:prstGeom>
          <a:noFill/>
        </p:spPr>
        <p:txBody>
          <a:bodyPr vert="horz" lIns="73243" tIns="36622" rIns="73243" bIns="36622" rtlCol="0">
            <a:spAutoFit/>
          </a:bodyPr>
          <a:lstStyle/>
          <a:p>
            <a:pPr algn="ctr"/>
            <a:r>
              <a:rPr lang="en-US" sz="2400" b="1" smtClean="0">
                <a:solidFill>
                  <a:srgbClr val="0000FF"/>
                </a:solidFill>
                <a:latin typeface="Arial" pitchFamily="34" charset="0"/>
                <a:cs typeface="Arial" pitchFamily="34" charset="0"/>
              </a:rPr>
              <a:t>19 is correct!</a:t>
            </a:r>
          </a:p>
          <a:p>
            <a:pPr algn="ctr"/>
            <a:r>
              <a:rPr lang="en-US" sz="2400" b="1" smtClean="0">
                <a:solidFill>
                  <a:srgbClr val="0000FF"/>
                </a:solidFill>
                <a:latin typeface="Arial" pitchFamily="34" charset="0"/>
                <a:cs typeface="Arial" pitchFamily="34" charset="0"/>
              </a:rPr>
              <a:t>Can you explain why?</a:t>
            </a:r>
            <a:endParaRPr lang="en-US" sz="2400" b="1">
              <a:solidFill>
                <a:srgbClr val="0000FF"/>
              </a:solidFill>
              <a:latin typeface="Arial" pitchFamily="34" charset="0"/>
              <a:cs typeface="Arial" pitchFamily="34" charset="0"/>
            </a:endParaRPr>
          </a:p>
        </p:txBody>
      </p:sp>
      <p:grpSp>
        <p:nvGrpSpPr>
          <p:cNvPr id="9" name="Group 8"/>
          <p:cNvGrpSpPr/>
          <p:nvPr/>
        </p:nvGrpSpPr>
        <p:grpSpPr>
          <a:xfrm>
            <a:off x="2011909" y="3048000"/>
            <a:ext cx="4509250" cy="2257196"/>
            <a:chOff x="2235454" y="4622546"/>
            <a:chExt cx="5010278" cy="3231134"/>
          </a:xfrm>
        </p:grpSpPr>
        <p:sp>
          <p:nvSpPr>
            <p:cNvPr id="7" name="Freeform 6"/>
            <p:cNvSpPr/>
            <p:nvPr/>
          </p:nvSpPr>
          <p:spPr>
            <a:xfrm>
              <a:off x="2235454" y="4622546"/>
              <a:ext cx="5010278" cy="3231134"/>
            </a:xfrm>
            <a:custGeom>
              <a:avLst/>
              <a:gdLst/>
              <a:ahLst/>
              <a:cxnLst/>
              <a:rect l="0" t="0" r="0" b="0"/>
              <a:pathLst>
                <a:path w="5010278" h="3231135">
                  <a:moveTo>
                    <a:pt x="0" y="0"/>
                  </a:moveTo>
                  <a:lnTo>
                    <a:pt x="5010277" y="0"/>
                  </a:lnTo>
                  <a:lnTo>
                    <a:pt x="5010277" y="3231134"/>
                  </a:lnTo>
                  <a:lnTo>
                    <a:pt x="0" y="3231134"/>
                  </a:lnTo>
                  <a:close/>
                </a:path>
              </a:pathLst>
            </a:custGeom>
            <a:solidFill>
              <a:srgbClr val="FFC0CB"/>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8" name="TextBox 7"/>
            <p:cNvSpPr txBox="1"/>
            <p:nvPr/>
          </p:nvSpPr>
          <p:spPr>
            <a:xfrm>
              <a:off x="4368800" y="5449683"/>
              <a:ext cx="983488" cy="440577"/>
            </a:xfrm>
            <a:prstGeom prst="rect">
              <a:avLst/>
            </a:prstGeom>
            <a:noFill/>
          </p:spPr>
          <p:txBody>
            <a:bodyPr vert="horz" rtlCol="0">
              <a:spAutoFit/>
            </a:bodyPr>
            <a:lstStyle/>
            <a:p>
              <a:r>
                <a:rPr lang="en-US" b="1" i="1" dirty="0">
                  <a:solidFill>
                    <a:srgbClr val="0000FF"/>
                  </a:solidFill>
                  <a:latin typeface="Arial" pitchFamily="34" charset="0"/>
                  <a:cs typeface="Arial" pitchFamily="34" charset="0"/>
                </a:rPr>
                <a:t>Click</a:t>
              </a:r>
            </a:p>
          </p:txBody>
        </p:sp>
      </p:grpSp>
    </p:spTree>
    <p:extLst>
      <p:ext uri="{BB962C8B-B14F-4D97-AF65-F5344CB8AC3E}">
        <p14:creationId xmlns:p14="http://schemas.microsoft.com/office/powerpoint/2010/main" xmlns="" val="401423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9331" y="614302"/>
            <a:ext cx="7650771" cy="5558501"/>
          </a:xfrm>
          <a:prstGeom prst="rect">
            <a:avLst/>
          </a:prstGeom>
        </p:spPr>
        <p:txBody>
          <a:bodyPr wrap="square" lIns="69143" tIns="34572" rIns="69143" bIns="34572">
            <a:spAutoFit/>
          </a:bodyPr>
          <a:lstStyle/>
          <a:p>
            <a:pPr algn="ctr" defTabSz="691437"/>
            <a:r>
              <a:rPr lang="en-US" sz="2000" b="1" dirty="0">
                <a:solidFill>
                  <a:srgbClr val="0000FF"/>
                </a:solidFill>
                <a:latin typeface="Arial" pitchFamily="34" charset="0"/>
                <a:cs typeface="Arial" pitchFamily="34" charset="0"/>
              </a:rPr>
              <a:t>Setting the PowerPoint View</a:t>
            </a:r>
          </a:p>
          <a:p>
            <a:pPr defTabSz="691437">
              <a:spcBef>
                <a:spcPts val="908"/>
              </a:spcBef>
            </a:pPr>
            <a:r>
              <a:rPr lang="en-US" sz="2000" b="1" i="1" dirty="0">
                <a:solidFill>
                  <a:srgbClr val="0000FF"/>
                </a:solidFill>
                <a:latin typeface="Arial" pitchFamily="34" charset="0"/>
                <a:cs typeface="Arial" pitchFamily="34" charset="0"/>
              </a:rPr>
              <a:t>Use Normal View for the Interactive Elements</a:t>
            </a:r>
          </a:p>
          <a:p>
            <a:pPr defTabSz="691437"/>
            <a:r>
              <a:rPr lang="en-US" sz="2000" dirty="0">
                <a:solidFill>
                  <a:srgbClr val="0000FF"/>
                </a:solidFill>
                <a:latin typeface="Arial" pitchFamily="34" charset="0"/>
                <a:cs typeface="Arial" pitchFamily="34" charset="0"/>
              </a:rPr>
              <a:t>To use the interactive elements in this presentation, do not select the Slide Show view. Instead, select Normal view and follow these steps to set the view as large as possible:</a:t>
            </a:r>
          </a:p>
          <a:p>
            <a:pPr marL="259290" indent="-259290" defTabSz="691437">
              <a:spcBef>
                <a:spcPts val="908"/>
              </a:spcBef>
              <a:buFont typeface="Arial" pitchFamily="34" charset="0"/>
              <a:buChar char="•"/>
            </a:pPr>
            <a:r>
              <a:rPr lang="en-US" sz="2000" dirty="0">
                <a:solidFill>
                  <a:srgbClr val="0000FF"/>
                </a:solidFill>
                <a:latin typeface="Arial" pitchFamily="34" charset="0"/>
                <a:cs typeface="Arial" pitchFamily="34" charset="0"/>
              </a:rPr>
              <a:t>On the View menu, select Normal.</a:t>
            </a:r>
          </a:p>
          <a:p>
            <a:pPr marL="259290" indent="-259290" defTabSz="691437">
              <a:spcBef>
                <a:spcPts val="908"/>
              </a:spcBef>
              <a:buFont typeface="Arial" pitchFamily="34" charset="0"/>
              <a:buChar char="•"/>
            </a:pPr>
            <a:r>
              <a:rPr lang="en-US" sz="2000" dirty="0">
                <a:solidFill>
                  <a:srgbClr val="0000FF"/>
                </a:solidFill>
                <a:latin typeface="Arial" pitchFamily="34" charset="0"/>
                <a:cs typeface="Arial" pitchFamily="34" charset="0"/>
              </a:rPr>
              <a:t>Close the Slides tab on the left. </a:t>
            </a:r>
          </a:p>
          <a:p>
            <a:pPr marL="259290" indent="-259290" defTabSz="691437">
              <a:spcBef>
                <a:spcPts val="908"/>
              </a:spcBef>
              <a:buFont typeface="Arial" pitchFamily="34" charset="0"/>
              <a:buChar char="•"/>
            </a:pPr>
            <a:r>
              <a:rPr lang="en-US" sz="2000" dirty="0">
                <a:solidFill>
                  <a:srgbClr val="0000FF"/>
                </a:solidFill>
                <a:latin typeface="Arial" pitchFamily="34" charset="0"/>
                <a:cs typeface="Arial" pitchFamily="34" charset="0"/>
              </a:rPr>
              <a:t>In the upper right corner next to the Help button, click the ^ to minimize the ribbon at the top of the screen. </a:t>
            </a:r>
          </a:p>
          <a:p>
            <a:pPr marL="259290" indent="-259290" defTabSz="691437">
              <a:spcBef>
                <a:spcPts val="908"/>
              </a:spcBef>
              <a:buFont typeface="Arial" pitchFamily="34" charset="0"/>
              <a:buChar char="•"/>
            </a:pPr>
            <a:r>
              <a:rPr lang="en-US" sz="2000" dirty="0">
                <a:solidFill>
                  <a:srgbClr val="0000FF"/>
                </a:solidFill>
                <a:latin typeface="Arial" pitchFamily="34" charset="0"/>
                <a:cs typeface="Arial" pitchFamily="34" charset="0"/>
              </a:rPr>
              <a:t>On the View menu, confirm that Ruler is deselected. </a:t>
            </a:r>
          </a:p>
          <a:p>
            <a:pPr marL="259290" indent="-259290" defTabSz="691437">
              <a:spcBef>
                <a:spcPts val="908"/>
              </a:spcBef>
              <a:buFont typeface="Arial" pitchFamily="34" charset="0"/>
              <a:buChar char="•"/>
            </a:pPr>
            <a:r>
              <a:rPr lang="en-US" sz="2000" dirty="0">
                <a:solidFill>
                  <a:srgbClr val="0000FF"/>
                </a:solidFill>
                <a:latin typeface="Arial" pitchFamily="34" charset="0"/>
                <a:cs typeface="Arial" pitchFamily="34" charset="0"/>
              </a:rPr>
              <a:t>On the View tab, click Fit to Window.</a:t>
            </a:r>
          </a:p>
          <a:p>
            <a:pPr defTabSz="691437">
              <a:spcBef>
                <a:spcPts val="1362"/>
              </a:spcBef>
            </a:pPr>
            <a:r>
              <a:rPr lang="en-US" sz="2000" b="1" i="1" dirty="0">
                <a:solidFill>
                  <a:srgbClr val="0000FF"/>
                </a:solidFill>
                <a:latin typeface="Arial" pitchFamily="34" charset="0"/>
                <a:cs typeface="Arial" pitchFamily="34" charset="0"/>
              </a:rPr>
              <a:t>Use Slide Show View to Administer Assessment Items</a:t>
            </a:r>
          </a:p>
          <a:p>
            <a:pPr defTabSz="691437"/>
            <a:r>
              <a:rPr lang="en-US" sz="2000" dirty="0">
                <a:solidFill>
                  <a:srgbClr val="0000FF"/>
                </a:solidFill>
                <a:latin typeface="Arial" pitchFamily="34" charset="0"/>
                <a:cs typeface="Arial" pitchFamily="34" charset="0"/>
              </a:rPr>
              <a:t>To administer the numbered assessment items in this presentation, use the Slide Show view. (See Slide </a:t>
            </a:r>
            <a:r>
              <a:rPr lang="en-US" sz="2000" dirty="0" smtClean="0">
                <a:solidFill>
                  <a:srgbClr val="0000FF"/>
                </a:solidFill>
                <a:latin typeface="Arial" pitchFamily="34" charset="0"/>
                <a:cs typeface="Arial" pitchFamily="34" charset="0"/>
              </a:rPr>
              <a:t>9 </a:t>
            </a:r>
            <a:r>
              <a:rPr lang="en-US" sz="2000" dirty="0">
                <a:solidFill>
                  <a:srgbClr val="0000FF"/>
                </a:solidFill>
                <a:latin typeface="Arial" pitchFamily="34" charset="0"/>
                <a:cs typeface="Arial" pitchFamily="34" charset="0"/>
              </a:rPr>
              <a:t>for an example.)</a:t>
            </a:r>
          </a:p>
        </p:txBody>
      </p:sp>
    </p:spTree>
    <p:extLst>
      <p:ext uri="{BB962C8B-B14F-4D97-AF65-F5344CB8AC3E}">
        <p14:creationId xmlns:p14="http://schemas.microsoft.com/office/powerpoint/2010/main" xmlns="" val="19576975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371600" y="152400"/>
            <a:ext cx="6400800" cy="627957"/>
          </a:xfrm>
          <a:prstGeom prst="rect">
            <a:avLst/>
          </a:prstGeom>
          <a:noFill/>
        </p:spPr>
        <p:txBody>
          <a:bodyPr vert="horz" lIns="73243" tIns="36622" rIns="73243" bIns="36622" rtlCol="0">
            <a:spAutoFit/>
          </a:bodyPr>
          <a:lstStyle/>
          <a:p>
            <a:pPr algn="ctr"/>
            <a:r>
              <a:rPr lang="en-US" sz="3600" b="1" dirty="0">
                <a:solidFill>
                  <a:srgbClr val="0000FF"/>
                </a:solidFill>
                <a:latin typeface="Arial" pitchFamily="34" charset="0"/>
                <a:cs typeface="Arial" pitchFamily="34" charset="0"/>
              </a:rPr>
              <a:t>What are </a:t>
            </a:r>
            <a:r>
              <a:rPr lang="en-US" sz="3600" b="1" i="1" dirty="0">
                <a:solidFill>
                  <a:srgbClr val="0000FF"/>
                </a:solidFill>
                <a:latin typeface="Arial" pitchFamily="34" charset="0"/>
                <a:cs typeface="Arial" pitchFamily="34" charset="0"/>
              </a:rPr>
              <a:t>operations</a:t>
            </a:r>
            <a:r>
              <a:rPr lang="en-US" sz="3600" b="1" dirty="0">
                <a:solidFill>
                  <a:srgbClr val="0000FF"/>
                </a:solidFill>
                <a:latin typeface="Arial" pitchFamily="34" charset="0"/>
                <a:cs typeface="Arial" pitchFamily="34" charset="0"/>
              </a:rPr>
              <a:t>?</a:t>
            </a:r>
          </a:p>
        </p:txBody>
      </p:sp>
      <p:sp>
        <p:nvSpPr>
          <p:cNvPr id="3" name="TextBox 2"/>
          <p:cNvSpPr txBox="1"/>
          <p:nvPr/>
        </p:nvSpPr>
        <p:spPr>
          <a:xfrm>
            <a:off x="914400" y="1038016"/>
            <a:ext cx="8107680" cy="3028614"/>
          </a:xfrm>
          <a:prstGeom prst="rect">
            <a:avLst/>
          </a:prstGeom>
          <a:noFill/>
        </p:spPr>
        <p:txBody>
          <a:bodyPr vert="horz" wrap="square" lIns="73243" tIns="36622" rIns="73243" bIns="36622" rtlCol="0">
            <a:spAutoFit/>
          </a:bodyPr>
          <a:lstStyle/>
          <a:p>
            <a:r>
              <a:rPr lang="en-US" sz="2400" b="1" dirty="0" smtClean="0">
                <a:solidFill>
                  <a:srgbClr val="0000FF"/>
                </a:solidFill>
                <a:latin typeface="Arial" pitchFamily="34" charset="0"/>
                <a:cs typeface="Arial" pitchFamily="34" charset="0"/>
              </a:rPr>
              <a:t>In a problem when there is more than one value, operations can be any of the following:</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·addition</a:t>
            </a:r>
          </a:p>
          <a:p>
            <a:r>
              <a:rPr lang="en-US" sz="2400" b="1" dirty="0" smtClean="0">
                <a:solidFill>
                  <a:srgbClr val="0000FF"/>
                </a:solidFill>
                <a:latin typeface="Arial" pitchFamily="34" charset="0"/>
                <a:cs typeface="Arial" pitchFamily="34" charset="0"/>
              </a:rPr>
              <a:t>·subtraction</a:t>
            </a:r>
          </a:p>
          <a:p>
            <a:r>
              <a:rPr lang="en-US" sz="2400" b="1" dirty="0" smtClean="0">
                <a:solidFill>
                  <a:srgbClr val="0000FF"/>
                </a:solidFill>
                <a:latin typeface="Arial" pitchFamily="34" charset="0"/>
                <a:cs typeface="Arial" pitchFamily="34" charset="0"/>
              </a:rPr>
              <a:t>·multiplication</a:t>
            </a:r>
          </a:p>
          <a:p>
            <a:r>
              <a:rPr lang="en-US" sz="2400" b="1" dirty="0" smtClean="0">
                <a:solidFill>
                  <a:srgbClr val="0000FF"/>
                </a:solidFill>
                <a:latin typeface="Arial" pitchFamily="34" charset="0"/>
                <a:cs typeface="Arial" pitchFamily="34" charset="0"/>
              </a:rPr>
              <a:t>·division</a:t>
            </a:r>
          </a:p>
          <a:p>
            <a:r>
              <a:rPr lang="en-US" sz="2400" b="1" dirty="0" smtClean="0">
                <a:solidFill>
                  <a:srgbClr val="0000FF"/>
                </a:solidFill>
                <a:latin typeface="Arial" pitchFamily="34" charset="0"/>
                <a:cs typeface="Arial" pitchFamily="34" charset="0"/>
              </a:rPr>
              <a:t>·exponentiation  </a:t>
            </a:r>
            <a:endParaRPr lang="en-US" sz="2400" b="1" dirty="0">
              <a:solidFill>
                <a:srgbClr val="0000FF"/>
              </a:solidFill>
              <a:latin typeface="Arial" pitchFamily="34" charset="0"/>
              <a:cs typeface="Arial" pitchFamily="34" charset="0"/>
            </a:endParaRPr>
          </a:p>
        </p:txBody>
      </p:sp>
      <p:sp>
        <p:nvSpPr>
          <p:cNvPr id="5" name="Rectangle 4"/>
          <p:cNvSpPr/>
          <p:nvPr/>
        </p:nvSpPr>
        <p:spPr>
          <a:xfrm>
            <a:off x="0" y="2057400"/>
            <a:ext cx="9144000" cy="85344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394694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06780" y="685800"/>
            <a:ext cx="6972300" cy="443291"/>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What does "Order of Operations" mean?</a:t>
            </a:r>
            <a:endParaRPr lang="en-US" sz="2400" b="1">
              <a:solidFill>
                <a:srgbClr val="0000FF"/>
              </a:solidFill>
              <a:latin typeface="Arial" pitchFamily="34" charset="0"/>
              <a:cs typeface="Arial" pitchFamily="34" charset="0"/>
            </a:endParaRPr>
          </a:p>
        </p:txBody>
      </p:sp>
      <p:sp>
        <p:nvSpPr>
          <p:cNvPr id="3" name="TextBox 2"/>
          <p:cNvSpPr txBox="1"/>
          <p:nvPr/>
        </p:nvSpPr>
        <p:spPr>
          <a:xfrm>
            <a:off x="1409700" y="1697200"/>
            <a:ext cx="6515100" cy="1181955"/>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The Order of Operations is an agreed upon set of rules that tells us in which "order" to solve a problem.</a:t>
            </a:r>
          </a:p>
        </p:txBody>
      </p:sp>
      <p:sp>
        <p:nvSpPr>
          <p:cNvPr id="4" name="Rectangle 3"/>
          <p:cNvSpPr/>
          <p:nvPr/>
        </p:nvSpPr>
        <p:spPr>
          <a:xfrm>
            <a:off x="0" y="1600200"/>
            <a:ext cx="9144000" cy="52578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8394949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37160" y="1219200"/>
            <a:ext cx="8846820" cy="5244606"/>
          </a:xfrm>
          <a:prstGeom prst="rect">
            <a:avLst/>
          </a:prstGeom>
          <a:noFill/>
        </p:spPr>
        <p:txBody>
          <a:bodyPr vert="horz" lIns="73243" tIns="36622" rIns="73243" bIns="36622" rtlCol="0">
            <a:spAutoFit/>
          </a:bodyPr>
          <a:lstStyle/>
          <a:p>
            <a:r>
              <a:rPr lang="en-US" sz="2400" b="1" dirty="0" smtClean="0">
                <a:solidFill>
                  <a:srgbClr val="0000FF"/>
                </a:solidFill>
                <a:latin typeface="Arial" pitchFamily="34" charset="0"/>
                <a:cs typeface="Arial" pitchFamily="34" charset="0"/>
              </a:rPr>
              <a:t>The </a:t>
            </a:r>
            <a:r>
              <a:rPr lang="en-US" sz="2400" b="1" dirty="0" smtClean="0">
                <a:solidFill>
                  <a:srgbClr val="FF0000"/>
                </a:solidFill>
                <a:latin typeface="Arial" pitchFamily="34" charset="0"/>
                <a:cs typeface="Arial" pitchFamily="34" charset="0"/>
              </a:rPr>
              <a:t>P</a:t>
            </a:r>
            <a:r>
              <a:rPr lang="en-US" sz="2400" b="1" dirty="0" smtClean="0">
                <a:solidFill>
                  <a:srgbClr val="0000FF"/>
                </a:solidFill>
                <a:latin typeface="Arial" pitchFamily="34" charset="0"/>
                <a:cs typeface="Arial" pitchFamily="34" charset="0"/>
              </a:rPr>
              <a:t> stands for </a:t>
            </a:r>
            <a:r>
              <a:rPr lang="en-US" sz="2400" b="1" dirty="0" smtClean="0">
                <a:solidFill>
                  <a:srgbClr val="FF0000"/>
                </a:solidFill>
                <a:latin typeface="Arial" pitchFamily="34" charset="0"/>
                <a:cs typeface="Arial" pitchFamily="34" charset="0"/>
              </a:rPr>
              <a:t>Parentheses</a:t>
            </a:r>
            <a:r>
              <a:rPr lang="en-US" sz="2400" b="1" dirty="0" smtClean="0">
                <a:solidFill>
                  <a:srgbClr val="0000FF"/>
                </a:solidFill>
                <a:latin typeface="Arial" pitchFamily="34" charset="0"/>
                <a:cs typeface="Arial" pitchFamily="34" charset="0"/>
              </a:rPr>
              <a:t>:  Usually represented by ( ). Other grouping symbols are [ ] and { }.  Examples: (5 + 6);</a:t>
            </a:r>
          </a:p>
          <a:p>
            <a:r>
              <a:rPr lang="en-US" sz="2400" b="1" dirty="0" smtClean="0">
                <a:solidFill>
                  <a:srgbClr val="0000FF"/>
                </a:solidFill>
                <a:latin typeface="Arial" pitchFamily="34" charset="0"/>
                <a:cs typeface="Arial" pitchFamily="34" charset="0"/>
              </a:rPr>
              <a:t>[5 + 6]; {5 + 6}/2 </a:t>
            </a:r>
          </a:p>
          <a:p>
            <a:endParaRPr lang="en-US" sz="2400" b="1" dirty="0" smtClean="0">
              <a:solidFill>
                <a:srgbClr val="0000FF"/>
              </a:solidFill>
              <a:latin typeface="Arial" pitchFamily="34" charset="0"/>
              <a:cs typeface="Arial" pitchFamily="34" charset="0"/>
            </a:endParaRPr>
          </a:p>
          <a:p>
            <a:pPr>
              <a:spcAft>
                <a:spcPts val="300"/>
              </a:spcAft>
            </a:pPr>
            <a:r>
              <a:rPr lang="en-US" sz="2400" b="1" dirty="0" smtClean="0">
                <a:solidFill>
                  <a:srgbClr val="0000FF"/>
                </a:solidFill>
                <a:latin typeface="Arial" pitchFamily="34" charset="0"/>
                <a:cs typeface="Arial" pitchFamily="34" charset="0"/>
              </a:rPr>
              <a:t>The </a:t>
            </a:r>
            <a:r>
              <a:rPr lang="en-US" sz="2400" b="1" dirty="0" smtClean="0">
                <a:solidFill>
                  <a:srgbClr val="FF0000"/>
                </a:solidFill>
                <a:latin typeface="Arial" pitchFamily="34" charset="0"/>
                <a:cs typeface="Arial" pitchFamily="34" charset="0"/>
              </a:rPr>
              <a:t>E</a:t>
            </a:r>
            <a:r>
              <a:rPr lang="en-US" sz="2400" b="1" dirty="0" smtClean="0">
                <a:solidFill>
                  <a:srgbClr val="0000FF"/>
                </a:solidFill>
                <a:latin typeface="Arial" pitchFamily="34" charset="0"/>
                <a:cs typeface="Arial" pitchFamily="34" charset="0"/>
              </a:rPr>
              <a:t> stands for </a:t>
            </a:r>
            <a:r>
              <a:rPr lang="en-US" sz="2400" b="1" dirty="0" smtClean="0">
                <a:solidFill>
                  <a:srgbClr val="FF0000"/>
                </a:solidFill>
                <a:latin typeface="Arial" pitchFamily="34" charset="0"/>
                <a:cs typeface="Arial" pitchFamily="34" charset="0"/>
              </a:rPr>
              <a:t>Exponents</a:t>
            </a:r>
            <a:r>
              <a:rPr lang="en-US" sz="2400" b="1" dirty="0" smtClean="0">
                <a:solidFill>
                  <a:srgbClr val="0000FF"/>
                </a:solidFill>
                <a:latin typeface="Arial" pitchFamily="34" charset="0"/>
                <a:cs typeface="Arial" pitchFamily="34" charset="0"/>
              </a:rPr>
              <a:t>:  The small raised number next to the larger number.  Exponents mean to the ___ power (2nd, 3rd, 4th, etc.) </a:t>
            </a:r>
          </a:p>
          <a:p>
            <a:r>
              <a:rPr lang="en-US" sz="2400" b="1" dirty="0" smtClean="0">
                <a:solidFill>
                  <a:srgbClr val="0000FF"/>
                </a:solidFill>
                <a:latin typeface="Arial" pitchFamily="34" charset="0"/>
                <a:cs typeface="Arial" pitchFamily="34" charset="0"/>
              </a:rPr>
              <a:t>Example: 2</a:t>
            </a:r>
            <a:r>
              <a:rPr lang="en-US" sz="2400" b="1" baseline="70000" dirty="0">
                <a:solidFill>
                  <a:srgbClr val="0000FF"/>
                </a:solidFill>
                <a:latin typeface="Arial" pitchFamily="34" charset="0"/>
                <a:cs typeface="Arial" pitchFamily="34" charset="0"/>
              </a:rPr>
              <a:t>3</a:t>
            </a:r>
            <a:r>
              <a:rPr lang="en-US" sz="2400" b="1" dirty="0" smtClean="0">
                <a:solidFill>
                  <a:srgbClr val="0000FF"/>
                </a:solidFill>
                <a:latin typeface="Arial" pitchFamily="34" charset="0"/>
                <a:cs typeface="Arial" pitchFamily="34" charset="0"/>
              </a:rPr>
              <a:t> means 2 to the third power or 2(2)(2)</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The </a:t>
            </a:r>
            <a:r>
              <a:rPr lang="en-US" sz="2400" b="1" dirty="0" smtClean="0">
                <a:solidFill>
                  <a:srgbClr val="FF0000"/>
                </a:solidFill>
                <a:latin typeface="Arial" pitchFamily="34" charset="0"/>
                <a:cs typeface="Arial" pitchFamily="34" charset="0"/>
              </a:rPr>
              <a:t>M/D</a:t>
            </a:r>
            <a:r>
              <a:rPr lang="en-US" sz="2400" b="1" dirty="0" smtClean="0">
                <a:solidFill>
                  <a:srgbClr val="0000FF"/>
                </a:solidFill>
                <a:latin typeface="Arial" pitchFamily="34" charset="0"/>
                <a:cs typeface="Arial" pitchFamily="34" charset="0"/>
              </a:rPr>
              <a:t> stands for </a:t>
            </a:r>
            <a:r>
              <a:rPr lang="en-US" sz="2400" b="1" dirty="0" smtClean="0">
                <a:solidFill>
                  <a:srgbClr val="FF0000"/>
                </a:solidFill>
                <a:latin typeface="Arial" pitchFamily="34" charset="0"/>
                <a:cs typeface="Arial" pitchFamily="34" charset="0"/>
              </a:rPr>
              <a:t>Multiplication or Division</a:t>
            </a:r>
            <a:r>
              <a:rPr lang="en-US" sz="2400" b="1" dirty="0" smtClean="0">
                <a:solidFill>
                  <a:srgbClr val="0000FF"/>
                </a:solidFill>
                <a:latin typeface="Arial" pitchFamily="34" charset="0"/>
                <a:cs typeface="Arial" pitchFamily="34" charset="0"/>
              </a:rPr>
              <a:t>:  From left to right.  Example: 4(3) or 12 </a:t>
            </a:r>
            <a:r>
              <a:rPr lang="en-US" sz="2400" b="1" dirty="0">
                <a:solidFill>
                  <a:srgbClr val="0000FF"/>
                </a:solidFill>
                <a:latin typeface="Arial" pitchFamily="34" charset="0"/>
                <a:cs typeface="Arial" pitchFamily="34" charset="0"/>
              </a:rPr>
              <a:t>÷</a:t>
            </a:r>
            <a:r>
              <a:rPr lang="en-US" sz="2400" b="1" dirty="0" smtClean="0">
                <a:solidFill>
                  <a:srgbClr val="0000FF"/>
                </a:solidFill>
                <a:latin typeface="Arial" pitchFamily="34" charset="0"/>
                <a:cs typeface="Arial" pitchFamily="34" charset="0"/>
              </a:rPr>
              <a:t> 3</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The </a:t>
            </a:r>
            <a:r>
              <a:rPr lang="en-US" sz="2400" b="1" dirty="0" smtClean="0">
                <a:solidFill>
                  <a:srgbClr val="FF0000"/>
                </a:solidFill>
                <a:latin typeface="Arial" pitchFamily="34" charset="0"/>
                <a:cs typeface="Arial" pitchFamily="34" charset="0"/>
              </a:rPr>
              <a:t>A/S</a:t>
            </a:r>
            <a:r>
              <a:rPr lang="en-US" sz="2400" b="1" dirty="0" smtClean="0">
                <a:solidFill>
                  <a:srgbClr val="0000FF"/>
                </a:solidFill>
                <a:latin typeface="Arial" pitchFamily="34" charset="0"/>
                <a:cs typeface="Arial" pitchFamily="34" charset="0"/>
              </a:rPr>
              <a:t> stands for </a:t>
            </a:r>
            <a:r>
              <a:rPr lang="en-US" sz="2400" b="1" dirty="0" smtClean="0">
                <a:solidFill>
                  <a:srgbClr val="FF0000"/>
                </a:solidFill>
                <a:latin typeface="Arial" pitchFamily="34" charset="0"/>
                <a:cs typeface="Arial" pitchFamily="34" charset="0"/>
              </a:rPr>
              <a:t>Addition or Subtraction</a:t>
            </a:r>
            <a:r>
              <a:rPr lang="en-US" sz="2400" b="1" dirty="0" smtClean="0">
                <a:solidFill>
                  <a:srgbClr val="0000FF"/>
                </a:solidFill>
                <a:latin typeface="Arial" pitchFamily="34" charset="0"/>
                <a:cs typeface="Arial" pitchFamily="34" charset="0"/>
              </a:rPr>
              <a:t>: From left to right.  Example: 4 + 3 or 4 - 3</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914400" y="152400"/>
            <a:ext cx="7696200" cy="627957"/>
          </a:xfrm>
          <a:prstGeom prst="rect">
            <a:avLst/>
          </a:prstGeom>
          <a:noFill/>
        </p:spPr>
        <p:txBody>
          <a:bodyPr vert="horz" wrap="square" lIns="73243" tIns="36622" rIns="73243" bIns="36622" rtlCol="0">
            <a:spAutoFit/>
          </a:bodyPr>
          <a:lstStyle/>
          <a:p>
            <a:r>
              <a:rPr lang="en-US" sz="3600" b="1" dirty="0" smtClean="0">
                <a:solidFill>
                  <a:srgbClr val="0000FF"/>
                </a:solidFill>
                <a:latin typeface="Arial" pitchFamily="34" charset="0"/>
                <a:cs typeface="Arial" pitchFamily="34" charset="0"/>
              </a:rPr>
              <a:t>What does P E M/D A/S stand for?</a:t>
            </a:r>
            <a:endParaRPr lang="en-US" sz="3600" b="1" dirty="0">
              <a:solidFill>
                <a:srgbClr val="0000FF"/>
              </a:solidFill>
              <a:latin typeface="Arial" pitchFamily="34" charset="0"/>
              <a:cs typeface="Arial" pitchFamily="34" charset="0"/>
            </a:endParaRPr>
          </a:p>
        </p:txBody>
      </p:sp>
      <p:sp>
        <p:nvSpPr>
          <p:cNvPr id="4" name="Rectangle 3"/>
          <p:cNvSpPr/>
          <p:nvPr/>
        </p:nvSpPr>
        <p:spPr>
          <a:xfrm>
            <a:off x="-11430" y="1219200"/>
            <a:ext cx="9144000" cy="56388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8374224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257300" y="700883"/>
            <a:ext cx="585216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How can we remember PEMDAS?</a:t>
            </a:r>
          </a:p>
        </p:txBody>
      </p:sp>
      <p:sp>
        <p:nvSpPr>
          <p:cNvPr id="3" name="TextBox 2"/>
          <p:cNvSpPr txBox="1"/>
          <p:nvPr/>
        </p:nvSpPr>
        <p:spPr>
          <a:xfrm>
            <a:off x="2388870" y="1951825"/>
            <a:ext cx="4000500" cy="1551287"/>
          </a:xfrm>
          <a:prstGeom prst="rect">
            <a:avLst/>
          </a:prstGeom>
          <a:noFill/>
        </p:spPr>
        <p:txBody>
          <a:bodyPr vert="horz" lIns="73243" tIns="36622" rIns="73243" bIns="36622" rtlCol="0">
            <a:spAutoFit/>
          </a:bodyPr>
          <a:lstStyle/>
          <a:p>
            <a:r>
              <a:rPr lang="en-US" sz="2400" b="1" dirty="0" smtClean="0">
                <a:solidFill>
                  <a:srgbClr val="0000FF"/>
                </a:solidFill>
                <a:latin typeface="Arial" pitchFamily="34" charset="0"/>
                <a:cs typeface="Arial" pitchFamily="34" charset="0"/>
              </a:rPr>
              <a:t>P	Please</a:t>
            </a:r>
          </a:p>
          <a:p>
            <a:r>
              <a:rPr lang="en-US" sz="2400" b="1" dirty="0" smtClean="0">
                <a:solidFill>
                  <a:srgbClr val="7030A0"/>
                </a:solidFill>
                <a:latin typeface="Arial" pitchFamily="34" charset="0"/>
                <a:cs typeface="Arial" pitchFamily="34" charset="0"/>
              </a:rPr>
              <a:t>E</a:t>
            </a:r>
            <a:r>
              <a:rPr lang="en-US" sz="2400" b="1" dirty="0" smtClean="0">
                <a:solidFill>
                  <a:srgbClr val="4B0082"/>
                </a:solidFill>
                <a:latin typeface="Arial" pitchFamily="34" charset="0"/>
                <a:cs typeface="Arial" pitchFamily="34" charset="0"/>
              </a:rPr>
              <a:t>	Excuse</a:t>
            </a:r>
          </a:p>
          <a:p>
            <a:r>
              <a:rPr lang="en-US" sz="2400" b="1" dirty="0" smtClean="0">
                <a:solidFill>
                  <a:srgbClr val="FF0000"/>
                </a:solidFill>
                <a:latin typeface="Arial" pitchFamily="34" charset="0"/>
                <a:cs typeface="Arial" pitchFamily="34" charset="0"/>
              </a:rPr>
              <a:t>M D	My Dear</a:t>
            </a:r>
          </a:p>
          <a:p>
            <a:r>
              <a:rPr lang="en-US" sz="2400" b="1" dirty="0" smtClean="0">
                <a:solidFill>
                  <a:srgbClr val="FFC000"/>
                </a:solidFill>
                <a:latin typeface="Arial" pitchFamily="34" charset="0"/>
                <a:cs typeface="Arial" pitchFamily="34" charset="0"/>
              </a:rPr>
              <a:t>A S	Aunt Sally      </a:t>
            </a:r>
            <a:endParaRPr lang="en-US" sz="2400" b="1" dirty="0">
              <a:solidFill>
                <a:srgbClr val="FFC000"/>
              </a:solidFill>
              <a:latin typeface="Arial" pitchFamily="34" charset="0"/>
              <a:cs typeface="Arial" pitchFamily="34" charset="0"/>
            </a:endParaRPr>
          </a:p>
        </p:txBody>
      </p:sp>
    </p:spTree>
    <p:extLst>
      <p:ext uri="{BB962C8B-B14F-4D97-AF65-F5344CB8AC3E}">
        <p14:creationId xmlns:p14="http://schemas.microsoft.com/office/powerpoint/2010/main" xmlns="" val="26918087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143000" y="257286"/>
            <a:ext cx="6835140" cy="504846"/>
          </a:xfrm>
          <a:prstGeom prst="rect">
            <a:avLst/>
          </a:prstGeom>
          <a:noFill/>
        </p:spPr>
        <p:txBody>
          <a:bodyPr vert="horz" lIns="73243" tIns="36622" rIns="73243" bIns="36622" rtlCol="0">
            <a:spAutoFit/>
          </a:bodyPr>
          <a:lstStyle/>
          <a:p>
            <a:pPr algn="ctr"/>
            <a:r>
              <a:rPr lang="en-US" sz="2800" b="1" dirty="0" smtClean="0">
                <a:solidFill>
                  <a:srgbClr val="0000FF"/>
                </a:solidFill>
                <a:latin typeface="Arial" pitchFamily="34" charset="0"/>
                <a:cs typeface="Arial" pitchFamily="34" charset="0"/>
              </a:rPr>
              <a:t>Identify the Operation:</a:t>
            </a:r>
            <a:endParaRPr lang="en-US" sz="2800" b="1" dirty="0">
              <a:solidFill>
                <a:srgbClr val="0000FF"/>
              </a:solidFill>
              <a:latin typeface="Arial" pitchFamily="34" charset="0"/>
              <a:cs typeface="Arial" pitchFamily="34" charset="0"/>
            </a:endParaRPr>
          </a:p>
        </p:txBody>
      </p:sp>
      <p:sp>
        <p:nvSpPr>
          <p:cNvPr id="3" name="TextBox 2"/>
          <p:cNvSpPr txBox="1"/>
          <p:nvPr/>
        </p:nvSpPr>
        <p:spPr>
          <a:xfrm>
            <a:off x="3737610" y="1428381"/>
            <a:ext cx="1136371"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7 + 6</a:t>
            </a:r>
          </a:p>
        </p:txBody>
      </p:sp>
      <p:sp>
        <p:nvSpPr>
          <p:cNvPr id="4" name="TextBox 3"/>
          <p:cNvSpPr txBox="1"/>
          <p:nvPr/>
        </p:nvSpPr>
        <p:spPr>
          <a:xfrm>
            <a:off x="1771650" y="1410636"/>
            <a:ext cx="708660" cy="443291"/>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3</a:t>
            </a:r>
            <a:r>
              <a:rPr lang="en-US" sz="2400" b="1" baseline="70000">
                <a:solidFill>
                  <a:srgbClr val="0000FF"/>
                </a:solidFill>
                <a:latin typeface="Arial" pitchFamily="34" charset="0"/>
                <a:cs typeface="Arial" pitchFamily="34" charset="0"/>
              </a:rPr>
              <a:t>2</a:t>
            </a:r>
          </a:p>
        </p:txBody>
      </p:sp>
      <p:sp>
        <p:nvSpPr>
          <p:cNvPr id="5" name="TextBox 4"/>
          <p:cNvSpPr txBox="1"/>
          <p:nvPr/>
        </p:nvSpPr>
        <p:spPr>
          <a:xfrm>
            <a:off x="2697480" y="869449"/>
            <a:ext cx="1508760" cy="443291"/>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(16 - 2)</a:t>
            </a:r>
            <a:endParaRPr lang="en-US" sz="2400" b="1">
              <a:solidFill>
                <a:srgbClr val="0000FF"/>
              </a:solidFill>
              <a:latin typeface="Arial" pitchFamily="34" charset="0"/>
              <a:cs typeface="Arial" pitchFamily="34" charset="0"/>
            </a:endParaRPr>
          </a:p>
        </p:txBody>
      </p:sp>
      <p:sp>
        <p:nvSpPr>
          <p:cNvPr id="6" name="TextBox 5"/>
          <p:cNvSpPr txBox="1"/>
          <p:nvPr/>
        </p:nvSpPr>
        <p:spPr>
          <a:xfrm>
            <a:off x="377190" y="1951824"/>
            <a:ext cx="1463040" cy="443291"/>
          </a:xfrm>
          <a:prstGeom prst="rect">
            <a:avLst/>
          </a:prstGeom>
          <a:noFill/>
        </p:spPr>
        <p:txBody>
          <a:bodyPr vert="horz" lIns="73243" tIns="36622" rIns="73243" bIns="36622" rtlCol="0">
            <a:spAutoFit/>
          </a:bodyPr>
          <a:lstStyle/>
          <a:p>
            <a:r>
              <a:rPr lang="en-US" sz="2400" b="1" dirty="0" smtClean="0">
                <a:solidFill>
                  <a:srgbClr val="0000FF"/>
                </a:solidFill>
                <a:latin typeface="Arial" pitchFamily="34" charset="0"/>
                <a:cs typeface="Arial" pitchFamily="34" charset="0"/>
              </a:rPr>
              <a:t>12 - 10</a:t>
            </a:r>
            <a:endParaRPr lang="en-US" sz="2400" b="1" dirty="0">
              <a:solidFill>
                <a:srgbClr val="0000FF"/>
              </a:solidFill>
              <a:latin typeface="Arial" pitchFamily="34" charset="0"/>
              <a:cs typeface="Arial" pitchFamily="34" charset="0"/>
            </a:endParaRPr>
          </a:p>
        </p:txBody>
      </p:sp>
      <p:sp>
        <p:nvSpPr>
          <p:cNvPr id="7" name="TextBox 6"/>
          <p:cNvSpPr txBox="1"/>
          <p:nvPr/>
        </p:nvSpPr>
        <p:spPr>
          <a:xfrm>
            <a:off x="4137660" y="2514600"/>
            <a:ext cx="1165860" cy="443291"/>
          </a:xfrm>
          <a:prstGeom prst="rect">
            <a:avLst/>
          </a:prstGeom>
          <a:noFill/>
        </p:spPr>
        <p:txBody>
          <a:bodyPr vert="horz" lIns="73243" tIns="36622" rIns="73243" bIns="36622" rtlCol="0">
            <a:spAutoFit/>
          </a:bodyPr>
          <a:lstStyle/>
          <a:p>
            <a:r>
              <a:rPr lang="en-US" sz="2400" b="1" dirty="0" smtClean="0">
                <a:solidFill>
                  <a:srgbClr val="0000FF"/>
                </a:solidFill>
                <a:latin typeface="Arial" pitchFamily="34" charset="0"/>
                <a:cs typeface="Arial" pitchFamily="34" charset="0"/>
              </a:rPr>
              <a:t>8 + 3</a:t>
            </a:r>
            <a:endParaRPr lang="en-US" sz="2400" b="1" dirty="0">
              <a:solidFill>
                <a:srgbClr val="0000FF"/>
              </a:solidFill>
              <a:latin typeface="Arial" pitchFamily="34" charset="0"/>
              <a:cs typeface="Arial" pitchFamily="34" charset="0"/>
            </a:endParaRPr>
          </a:p>
        </p:txBody>
      </p:sp>
      <p:sp>
        <p:nvSpPr>
          <p:cNvPr id="8" name="TextBox 7"/>
          <p:cNvSpPr txBox="1"/>
          <p:nvPr/>
        </p:nvSpPr>
        <p:spPr>
          <a:xfrm>
            <a:off x="5623560" y="1889720"/>
            <a:ext cx="2080260" cy="443291"/>
          </a:xfrm>
          <a:prstGeom prst="rect">
            <a:avLst/>
          </a:prstGeom>
          <a:noFill/>
        </p:spPr>
        <p:txBody>
          <a:bodyPr vert="horz" lIns="73243" tIns="36622" rIns="73243" bIns="36622" rtlCol="0">
            <a:spAutoFit/>
          </a:bodyPr>
          <a:lstStyle/>
          <a:p>
            <a:r>
              <a:rPr lang="en-US" sz="2400" b="1" dirty="0" smtClean="0">
                <a:solidFill>
                  <a:srgbClr val="0000FF"/>
                </a:solidFill>
                <a:latin typeface="Arial" pitchFamily="34" charset="0"/>
                <a:cs typeface="Arial" pitchFamily="34" charset="0"/>
              </a:rPr>
              <a:t>( 2 + 3 + 5)</a:t>
            </a:r>
            <a:endParaRPr lang="en-US" sz="2400" b="1" dirty="0">
              <a:solidFill>
                <a:srgbClr val="0000FF"/>
              </a:solidFill>
              <a:latin typeface="Arial" pitchFamily="34" charset="0"/>
              <a:cs typeface="Arial" pitchFamily="34" charset="0"/>
            </a:endParaRPr>
          </a:p>
        </p:txBody>
      </p:sp>
      <p:sp>
        <p:nvSpPr>
          <p:cNvPr id="9" name="TextBox 8"/>
          <p:cNvSpPr txBox="1"/>
          <p:nvPr/>
        </p:nvSpPr>
        <p:spPr>
          <a:xfrm>
            <a:off x="377190" y="2555115"/>
            <a:ext cx="1394460" cy="443291"/>
          </a:xfrm>
          <a:prstGeom prst="rect">
            <a:avLst/>
          </a:prstGeom>
          <a:noFill/>
        </p:spPr>
        <p:txBody>
          <a:bodyPr vert="horz" lIns="73243" tIns="36622" rIns="73243" bIns="36622" rtlCol="0">
            <a:spAutoFit/>
          </a:bodyPr>
          <a:lstStyle/>
          <a:p>
            <a:r>
              <a:rPr lang="en-US" sz="2400" b="1" dirty="0" smtClean="0">
                <a:solidFill>
                  <a:srgbClr val="0000FF"/>
                </a:solidFill>
                <a:latin typeface="Arial" pitchFamily="34" charset="0"/>
                <a:cs typeface="Arial" pitchFamily="34" charset="0"/>
              </a:rPr>
              <a:t>12 + 4</a:t>
            </a:r>
            <a:endParaRPr lang="en-US" sz="2400" b="1" dirty="0">
              <a:solidFill>
                <a:srgbClr val="0000FF"/>
              </a:solidFill>
              <a:latin typeface="Arial" pitchFamily="34" charset="0"/>
              <a:cs typeface="Arial" pitchFamily="34" charset="0"/>
            </a:endParaRPr>
          </a:p>
        </p:txBody>
      </p:sp>
      <p:sp>
        <p:nvSpPr>
          <p:cNvPr id="10" name="TextBox 9"/>
          <p:cNvSpPr txBox="1"/>
          <p:nvPr/>
        </p:nvSpPr>
        <p:spPr>
          <a:xfrm>
            <a:off x="6137910" y="2546243"/>
            <a:ext cx="1463040" cy="443291"/>
          </a:xfrm>
          <a:prstGeom prst="rect">
            <a:avLst/>
          </a:prstGeom>
          <a:noFill/>
        </p:spPr>
        <p:txBody>
          <a:bodyPr vert="horz" lIns="73243" tIns="36622" rIns="73243" bIns="36622" rtlCol="0">
            <a:spAutoFit/>
          </a:bodyPr>
          <a:lstStyle/>
          <a:p>
            <a:r>
              <a:rPr lang="en-US" sz="2400" b="1" dirty="0" smtClean="0">
                <a:solidFill>
                  <a:srgbClr val="0000FF"/>
                </a:solidFill>
                <a:latin typeface="Arial" pitchFamily="34" charset="0"/>
                <a:cs typeface="Arial" pitchFamily="34" charset="0"/>
              </a:rPr>
              <a:t>26 - 12</a:t>
            </a:r>
            <a:endParaRPr lang="en-US" sz="2400" b="1" dirty="0">
              <a:solidFill>
                <a:srgbClr val="0000FF"/>
              </a:solidFill>
              <a:latin typeface="Arial" pitchFamily="34" charset="0"/>
              <a:cs typeface="Arial" pitchFamily="34" charset="0"/>
            </a:endParaRPr>
          </a:p>
        </p:txBody>
      </p:sp>
      <p:sp>
        <p:nvSpPr>
          <p:cNvPr id="11" name="TextBox 10"/>
          <p:cNvSpPr txBox="1"/>
          <p:nvPr/>
        </p:nvSpPr>
        <p:spPr>
          <a:xfrm>
            <a:off x="6629400" y="1321918"/>
            <a:ext cx="662026"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2</a:t>
            </a:r>
            <a:r>
              <a:rPr lang="en-US" sz="2400" b="1" baseline="70000">
                <a:solidFill>
                  <a:srgbClr val="0000FF"/>
                </a:solidFill>
                <a:latin typeface="Arial" pitchFamily="34" charset="0"/>
                <a:cs typeface="Arial" pitchFamily="34" charset="0"/>
              </a:rPr>
              <a:t>5</a:t>
            </a:r>
          </a:p>
        </p:txBody>
      </p:sp>
      <p:sp>
        <p:nvSpPr>
          <p:cNvPr id="12" name="TextBox 11"/>
          <p:cNvSpPr txBox="1"/>
          <p:nvPr/>
        </p:nvSpPr>
        <p:spPr>
          <a:xfrm>
            <a:off x="3360420" y="1925208"/>
            <a:ext cx="1760220" cy="443291"/>
          </a:xfrm>
          <a:prstGeom prst="rect">
            <a:avLst/>
          </a:prstGeom>
          <a:noFill/>
        </p:spPr>
        <p:txBody>
          <a:bodyPr vert="horz" lIns="73243" tIns="36622" rIns="73243" bIns="36622" rtlCol="0">
            <a:spAutoFit/>
          </a:bodyPr>
          <a:lstStyle/>
          <a:p>
            <a:r>
              <a:rPr lang="en-US" sz="2400" b="1" dirty="0" smtClean="0">
                <a:solidFill>
                  <a:srgbClr val="0000FF"/>
                </a:solidFill>
                <a:latin typeface="Arial" pitchFamily="34" charset="0"/>
                <a:cs typeface="Arial" pitchFamily="34" charset="0"/>
              </a:rPr>
              <a:t>1 + 2 + 4</a:t>
            </a:r>
            <a:endParaRPr lang="en-US" sz="2400" b="1" dirty="0">
              <a:solidFill>
                <a:srgbClr val="0000FF"/>
              </a:solidFill>
              <a:latin typeface="Arial" pitchFamily="34" charset="0"/>
              <a:cs typeface="Arial" pitchFamily="34" charset="0"/>
            </a:endParaRPr>
          </a:p>
        </p:txBody>
      </p:sp>
      <p:sp>
        <p:nvSpPr>
          <p:cNvPr id="13" name="TextBox 12"/>
          <p:cNvSpPr txBox="1"/>
          <p:nvPr/>
        </p:nvSpPr>
        <p:spPr>
          <a:xfrm>
            <a:off x="114300" y="3823801"/>
            <a:ext cx="2446020" cy="443291"/>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Parentheses</a:t>
            </a:r>
            <a:endParaRPr lang="en-US" sz="2400" b="1">
              <a:solidFill>
                <a:srgbClr val="0000FF"/>
              </a:solidFill>
              <a:latin typeface="Arial" pitchFamily="34" charset="0"/>
              <a:cs typeface="Arial" pitchFamily="34" charset="0"/>
            </a:endParaRPr>
          </a:p>
        </p:txBody>
      </p:sp>
      <p:sp>
        <p:nvSpPr>
          <p:cNvPr id="14" name="TextBox 13"/>
          <p:cNvSpPr txBox="1"/>
          <p:nvPr/>
        </p:nvSpPr>
        <p:spPr>
          <a:xfrm>
            <a:off x="4046220" y="3779441"/>
            <a:ext cx="3246120" cy="812623"/>
          </a:xfrm>
          <a:prstGeom prst="rect">
            <a:avLst/>
          </a:prstGeom>
          <a:noFill/>
        </p:spPr>
        <p:txBody>
          <a:bodyPr vert="horz" lIns="73243" tIns="36622" rIns="73243" bIns="36622" rtlCol="0">
            <a:spAutoFit/>
          </a:bodyPr>
          <a:lstStyle/>
          <a:p>
            <a:pPr algn="ctr"/>
            <a:r>
              <a:rPr lang="en-US" sz="2400" b="1" smtClean="0">
                <a:solidFill>
                  <a:srgbClr val="0000FF"/>
                </a:solidFill>
                <a:latin typeface="Arial" pitchFamily="34" charset="0"/>
                <a:cs typeface="Arial" pitchFamily="34" charset="0"/>
              </a:rPr>
              <a:t>Multiplication</a:t>
            </a:r>
          </a:p>
          <a:p>
            <a:pPr algn="ctr"/>
            <a:r>
              <a:rPr lang="en-US" sz="2400" b="1" smtClean="0">
                <a:solidFill>
                  <a:srgbClr val="0000FF"/>
                </a:solidFill>
                <a:latin typeface="Arial" pitchFamily="34" charset="0"/>
                <a:cs typeface="Arial" pitchFamily="34" charset="0"/>
              </a:rPr>
              <a:t>Division</a:t>
            </a:r>
            <a:endParaRPr lang="en-US" sz="2400" b="1">
              <a:solidFill>
                <a:srgbClr val="0000FF"/>
              </a:solidFill>
              <a:latin typeface="Arial" pitchFamily="34" charset="0"/>
              <a:cs typeface="Arial" pitchFamily="34" charset="0"/>
            </a:endParaRPr>
          </a:p>
        </p:txBody>
      </p:sp>
      <p:sp>
        <p:nvSpPr>
          <p:cNvPr id="15" name="Oval 14"/>
          <p:cNvSpPr/>
          <p:nvPr/>
        </p:nvSpPr>
        <p:spPr>
          <a:xfrm>
            <a:off x="102870" y="3327860"/>
            <a:ext cx="2194560" cy="1472740"/>
          </a:xfrm>
          <a:prstGeom prst="ellipse">
            <a:avLst/>
          </a:prstGeom>
          <a:solidFill>
            <a:schemeClr val="accent1">
              <a:alpha val="1000"/>
            </a:schemeClr>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sz="2400">
              <a:latin typeface="Arial" pitchFamily="34" charset="0"/>
              <a:cs typeface="Arial" pitchFamily="34" charset="0"/>
            </a:endParaRPr>
          </a:p>
        </p:txBody>
      </p:sp>
      <p:sp>
        <p:nvSpPr>
          <p:cNvPr id="16" name="Oval 15"/>
          <p:cNvSpPr/>
          <p:nvPr/>
        </p:nvSpPr>
        <p:spPr>
          <a:xfrm>
            <a:off x="2331720" y="3327860"/>
            <a:ext cx="2194560" cy="1472740"/>
          </a:xfrm>
          <a:prstGeom prst="ellipse">
            <a:avLst/>
          </a:prstGeom>
          <a:solidFill>
            <a:schemeClr val="accent1">
              <a:alpha val="1000"/>
            </a:schemeClr>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sz="2400">
              <a:latin typeface="Arial" pitchFamily="34" charset="0"/>
              <a:cs typeface="Arial" pitchFamily="34" charset="0"/>
            </a:endParaRPr>
          </a:p>
        </p:txBody>
      </p:sp>
      <p:sp>
        <p:nvSpPr>
          <p:cNvPr id="17" name="Oval 16"/>
          <p:cNvSpPr/>
          <p:nvPr/>
        </p:nvSpPr>
        <p:spPr>
          <a:xfrm>
            <a:off x="4572000" y="3327860"/>
            <a:ext cx="2194560" cy="1472740"/>
          </a:xfrm>
          <a:prstGeom prst="ellipse">
            <a:avLst/>
          </a:prstGeom>
          <a:solidFill>
            <a:schemeClr val="accent1">
              <a:alpha val="1000"/>
            </a:schemeClr>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sz="2400">
              <a:latin typeface="Arial" pitchFamily="34" charset="0"/>
              <a:cs typeface="Arial" pitchFamily="34" charset="0"/>
            </a:endParaRPr>
          </a:p>
        </p:txBody>
      </p:sp>
      <p:sp>
        <p:nvSpPr>
          <p:cNvPr id="18" name="Oval 17"/>
          <p:cNvSpPr/>
          <p:nvPr/>
        </p:nvSpPr>
        <p:spPr>
          <a:xfrm>
            <a:off x="6789420" y="3327860"/>
            <a:ext cx="2194560" cy="1472740"/>
          </a:xfrm>
          <a:prstGeom prst="ellipse">
            <a:avLst/>
          </a:prstGeom>
          <a:solidFill>
            <a:schemeClr val="accent1">
              <a:alpha val="1000"/>
            </a:schemeClr>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sz="2400">
              <a:latin typeface="Arial" pitchFamily="34" charset="0"/>
              <a:cs typeface="Arial" pitchFamily="34" charset="0"/>
            </a:endParaRPr>
          </a:p>
        </p:txBody>
      </p:sp>
      <p:sp>
        <p:nvSpPr>
          <p:cNvPr id="19" name="TextBox 18"/>
          <p:cNvSpPr txBox="1"/>
          <p:nvPr/>
        </p:nvSpPr>
        <p:spPr>
          <a:xfrm>
            <a:off x="2526030" y="3823801"/>
            <a:ext cx="2148840" cy="443291"/>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Exponents</a:t>
            </a:r>
            <a:endParaRPr lang="en-US" sz="2400" b="1">
              <a:solidFill>
                <a:srgbClr val="0000FF"/>
              </a:solidFill>
              <a:latin typeface="Arial" pitchFamily="34" charset="0"/>
              <a:cs typeface="Arial" pitchFamily="34" charset="0"/>
            </a:endParaRPr>
          </a:p>
        </p:txBody>
      </p:sp>
      <p:sp>
        <p:nvSpPr>
          <p:cNvPr id="20" name="TextBox 19"/>
          <p:cNvSpPr txBox="1"/>
          <p:nvPr/>
        </p:nvSpPr>
        <p:spPr>
          <a:xfrm>
            <a:off x="6869430" y="3690722"/>
            <a:ext cx="2057400" cy="812623"/>
          </a:xfrm>
          <a:prstGeom prst="rect">
            <a:avLst/>
          </a:prstGeom>
          <a:noFill/>
        </p:spPr>
        <p:txBody>
          <a:bodyPr vert="horz" lIns="73243" tIns="36622" rIns="73243" bIns="36622" rtlCol="0">
            <a:spAutoFit/>
          </a:bodyPr>
          <a:lstStyle/>
          <a:p>
            <a:pPr algn="ctr"/>
            <a:r>
              <a:rPr lang="en-US" sz="2400" b="1">
                <a:solidFill>
                  <a:srgbClr val="0000FF"/>
                </a:solidFill>
                <a:latin typeface="Arial" pitchFamily="34" charset="0"/>
                <a:cs typeface="Arial" pitchFamily="34" charset="0"/>
              </a:rPr>
              <a:t>Addition</a:t>
            </a:r>
          </a:p>
          <a:p>
            <a:pPr algn="ctr"/>
            <a:r>
              <a:rPr lang="en-US" sz="2400" b="1">
                <a:solidFill>
                  <a:srgbClr val="0000FF"/>
                </a:solidFill>
                <a:latin typeface="Arial" pitchFamily="34" charset="0"/>
                <a:cs typeface="Arial" pitchFamily="34" charset="0"/>
              </a:rPr>
              <a:t>Subtraction</a:t>
            </a:r>
          </a:p>
        </p:txBody>
      </p:sp>
      <p:sp>
        <p:nvSpPr>
          <p:cNvPr id="21" name="TextBox 20"/>
          <p:cNvSpPr txBox="1"/>
          <p:nvPr/>
        </p:nvSpPr>
        <p:spPr>
          <a:xfrm>
            <a:off x="754380" y="887193"/>
            <a:ext cx="891540" cy="443291"/>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6(7)</a:t>
            </a:r>
            <a:endParaRPr lang="en-US" sz="2400" b="1">
              <a:solidFill>
                <a:srgbClr val="0000FF"/>
              </a:solidFill>
              <a:latin typeface="Arial" pitchFamily="34" charset="0"/>
              <a:cs typeface="Arial" pitchFamily="34" charset="0"/>
            </a:endParaRPr>
          </a:p>
        </p:txBody>
      </p:sp>
      <p:grpSp>
        <p:nvGrpSpPr>
          <p:cNvPr id="28" name="Group 27"/>
          <p:cNvGrpSpPr/>
          <p:nvPr/>
        </p:nvGrpSpPr>
        <p:grpSpPr>
          <a:xfrm>
            <a:off x="4983480" y="884901"/>
            <a:ext cx="1394460" cy="462522"/>
            <a:chOff x="5537200" y="1266720"/>
            <a:chExt cx="1549400" cy="662092"/>
          </a:xfrm>
        </p:grpSpPr>
        <p:grpSp>
          <p:nvGrpSpPr>
            <p:cNvPr id="26" name="Group 25"/>
            <p:cNvGrpSpPr/>
            <p:nvPr/>
          </p:nvGrpSpPr>
          <p:grpSpPr>
            <a:xfrm>
              <a:off x="5537200" y="1266720"/>
              <a:ext cx="1422274" cy="660865"/>
              <a:chOff x="5537200" y="1266720"/>
              <a:chExt cx="1422274" cy="660865"/>
            </a:xfrm>
          </p:grpSpPr>
          <p:grpSp>
            <p:nvGrpSpPr>
              <p:cNvPr id="24" name="Group 23"/>
              <p:cNvGrpSpPr/>
              <p:nvPr/>
            </p:nvGrpSpPr>
            <p:grpSpPr>
              <a:xfrm>
                <a:off x="5892800" y="1295400"/>
                <a:ext cx="1066674" cy="440691"/>
                <a:chOff x="5892800" y="1295400"/>
                <a:chExt cx="1066674" cy="440691"/>
              </a:xfrm>
            </p:grpSpPr>
            <p:sp>
              <p:nvSpPr>
                <p:cNvPr id="22" name="Freeform 21"/>
                <p:cNvSpPr/>
                <p:nvPr/>
              </p:nvSpPr>
              <p:spPr>
                <a:xfrm>
                  <a:off x="5894959" y="1295400"/>
                  <a:ext cx="1064515" cy="17527"/>
                </a:xfrm>
                <a:custGeom>
                  <a:avLst/>
                  <a:gdLst/>
                  <a:ahLst/>
                  <a:cxnLst/>
                  <a:rect l="0" t="0" r="0" b="0"/>
                  <a:pathLst>
                    <a:path w="1064515" h="17527">
                      <a:moveTo>
                        <a:pt x="0" y="0"/>
                      </a:moveTo>
                      <a:lnTo>
                        <a:pt x="1064514" y="0"/>
                      </a:lnTo>
                      <a:lnTo>
                        <a:pt x="1064514" y="17526"/>
                      </a:lnTo>
                      <a:lnTo>
                        <a:pt x="0" y="17526"/>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23" name="Freeform 22"/>
                <p:cNvSpPr/>
                <p:nvPr/>
              </p:nvSpPr>
              <p:spPr>
                <a:xfrm>
                  <a:off x="5892800" y="1299591"/>
                  <a:ext cx="92838" cy="436500"/>
                </a:xfrm>
                <a:custGeom>
                  <a:avLst/>
                  <a:gdLst/>
                  <a:ahLst/>
                  <a:cxnLst/>
                  <a:rect l="0" t="0" r="0" b="0"/>
                  <a:pathLst>
                    <a:path w="92838" h="436500">
                      <a:moveTo>
                        <a:pt x="0" y="0"/>
                      </a:moveTo>
                      <a:lnTo>
                        <a:pt x="3048" y="1778"/>
                      </a:lnTo>
                      <a:lnTo>
                        <a:pt x="5588" y="4318"/>
                      </a:lnTo>
                      <a:lnTo>
                        <a:pt x="11303" y="7366"/>
                      </a:lnTo>
                      <a:lnTo>
                        <a:pt x="12827" y="10795"/>
                      </a:lnTo>
                      <a:lnTo>
                        <a:pt x="15621" y="12446"/>
                      </a:lnTo>
                      <a:lnTo>
                        <a:pt x="18415" y="14732"/>
                      </a:lnTo>
                      <a:lnTo>
                        <a:pt x="22860" y="19812"/>
                      </a:lnTo>
                      <a:lnTo>
                        <a:pt x="27559" y="23749"/>
                      </a:lnTo>
                      <a:lnTo>
                        <a:pt x="30099" y="27178"/>
                      </a:lnTo>
                      <a:lnTo>
                        <a:pt x="32893" y="29337"/>
                      </a:lnTo>
                      <a:lnTo>
                        <a:pt x="37338" y="34417"/>
                      </a:lnTo>
                      <a:lnTo>
                        <a:pt x="49276" y="51435"/>
                      </a:lnTo>
                      <a:lnTo>
                        <a:pt x="51181" y="55626"/>
                      </a:lnTo>
                      <a:lnTo>
                        <a:pt x="54610" y="61214"/>
                      </a:lnTo>
                      <a:lnTo>
                        <a:pt x="63754" y="78486"/>
                      </a:lnTo>
                      <a:lnTo>
                        <a:pt x="64643" y="81534"/>
                      </a:lnTo>
                      <a:lnTo>
                        <a:pt x="68326" y="88900"/>
                      </a:lnTo>
                      <a:lnTo>
                        <a:pt x="69342" y="93091"/>
                      </a:lnTo>
                      <a:lnTo>
                        <a:pt x="73787" y="103505"/>
                      </a:lnTo>
                      <a:lnTo>
                        <a:pt x="79121" y="119380"/>
                      </a:lnTo>
                      <a:lnTo>
                        <a:pt x="82804" y="134874"/>
                      </a:lnTo>
                      <a:lnTo>
                        <a:pt x="88265" y="159131"/>
                      </a:lnTo>
                      <a:lnTo>
                        <a:pt x="88265" y="163322"/>
                      </a:lnTo>
                      <a:lnTo>
                        <a:pt x="89154" y="167259"/>
                      </a:lnTo>
                      <a:lnTo>
                        <a:pt x="89154" y="171450"/>
                      </a:lnTo>
                      <a:lnTo>
                        <a:pt x="90424" y="175387"/>
                      </a:lnTo>
                      <a:lnTo>
                        <a:pt x="90424" y="179705"/>
                      </a:lnTo>
                      <a:lnTo>
                        <a:pt x="91059" y="183642"/>
                      </a:lnTo>
                      <a:lnTo>
                        <a:pt x="91059" y="187833"/>
                      </a:lnTo>
                      <a:lnTo>
                        <a:pt x="91948" y="191770"/>
                      </a:lnTo>
                      <a:lnTo>
                        <a:pt x="91948" y="200787"/>
                      </a:lnTo>
                      <a:lnTo>
                        <a:pt x="92837" y="204724"/>
                      </a:lnTo>
                      <a:lnTo>
                        <a:pt x="92837" y="226695"/>
                      </a:lnTo>
                      <a:lnTo>
                        <a:pt x="91948" y="231775"/>
                      </a:lnTo>
                      <a:lnTo>
                        <a:pt x="91948" y="244856"/>
                      </a:lnTo>
                      <a:lnTo>
                        <a:pt x="91059" y="248920"/>
                      </a:lnTo>
                      <a:lnTo>
                        <a:pt x="90424" y="262001"/>
                      </a:lnTo>
                      <a:lnTo>
                        <a:pt x="89154" y="266827"/>
                      </a:lnTo>
                      <a:lnTo>
                        <a:pt x="89154" y="271018"/>
                      </a:lnTo>
                      <a:lnTo>
                        <a:pt x="87249" y="279146"/>
                      </a:lnTo>
                      <a:lnTo>
                        <a:pt x="87249" y="283083"/>
                      </a:lnTo>
                      <a:lnTo>
                        <a:pt x="85598" y="291211"/>
                      </a:lnTo>
                      <a:lnTo>
                        <a:pt x="83820" y="295529"/>
                      </a:lnTo>
                      <a:lnTo>
                        <a:pt x="83820" y="299466"/>
                      </a:lnTo>
                      <a:lnTo>
                        <a:pt x="81915" y="307721"/>
                      </a:lnTo>
                      <a:lnTo>
                        <a:pt x="80010" y="311658"/>
                      </a:lnTo>
                      <a:lnTo>
                        <a:pt x="77470" y="323977"/>
                      </a:lnTo>
                      <a:lnTo>
                        <a:pt x="73787" y="331343"/>
                      </a:lnTo>
                      <a:lnTo>
                        <a:pt x="71882" y="339471"/>
                      </a:lnTo>
                      <a:lnTo>
                        <a:pt x="69977" y="342900"/>
                      </a:lnTo>
                      <a:lnTo>
                        <a:pt x="63754" y="358394"/>
                      </a:lnTo>
                      <a:lnTo>
                        <a:pt x="54610" y="375285"/>
                      </a:lnTo>
                      <a:lnTo>
                        <a:pt x="43942" y="394208"/>
                      </a:lnTo>
                      <a:lnTo>
                        <a:pt x="39243" y="399034"/>
                      </a:lnTo>
                      <a:lnTo>
                        <a:pt x="35687" y="404622"/>
                      </a:lnTo>
                      <a:lnTo>
                        <a:pt x="32893" y="407162"/>
                      </a:lnTo>
                      <a:lnTo>
                        <a:pt x="31115" y="410210"/>
                      </a:lnTo>
                      <a:lnTo>
                        <a:pt x="28448" y="411988"/>
                      </a:lnTo>
                      <a:lnTo>
                        <a:pt x="24765" y="417068"/>
                      </a:lnTo>
                      <a:lnTo>
                        <a:pt x="21971" y="419227"/>
                      </a:lnTo>
                      <a:lnTo>
                        <a:pt x="20320" y="421767"/>
                      </a:lnTo>
                      <a:lnTo>
                        <a:pt x="17526" y="423545"/>
                      </a:lnTo>
                      <a:lnTo>
                        <a:pt x="7493" y="430784"/>
                      </a:lnTo>
                      <a:lnTo>
                        <a:pt x="5588" y="433197"/>
                      </a:lnTo>
                      <a:lnTo>
                        <a:pt x="0" y="436499"/>
                      </a:lnTo>
                      <a:lnTo>
                        <a:pt x="0" y="426593"/>
                      </a:lnTo>
                      <a:lnTo>
                        <a:pt x="3048" y="424307"/>
                      </a:lnTo>
                      <a:lnTo>
                        <a:pt x="3683" y="423545"/>
                      </a:lnTo>
                      <a:lnTo>
                        <a:pt x="5588" y="422656"/>
                      </a:lnTo>
                      <a:lnTo>
                        <a:pt x="6604" y="421005"/>
                      </a:lnTo>
                      <a:lnTo>
                        <a:pt x="10287" y="417576"/>
                      </a:lnTo>
                      <a:lnTo>
                        <a:pt x="11303" y="416179"/>
                      </a:lnTo>
                      <a:lnTo>
                        <a:pt x="14732" y="412750"/>
                      </a:lnTo>
                      <a:lnTo>
                        <a:pt x="15621" y="411099"/>
                      </a:lnTo>
                      <a:lnTo>
                        <a:pt x="17526" y="410210"/>
                      </a:lnTo>
                      <a:lnTo>
                        <a:pt x="17526" y="408813"/>
                      </a:lnTo>
                      <a:lnTo>
                        <a:pt x="20320" y="406273"/>
                      </a:lnTo>
                      <a:lnTo>
                        <a:pt x="21971" y="402971"/>
                      </a:lnTo>
                      <a:lnTo>
                        <a:pt x="22860" y="402463"/>
                      </a:lnTo>
                      <a:lnTo>
                        <a:pt x="24765" y="399034"/>
                      </a:lnTo>
                      <a:lnTo>
                        <a:pt x="26670" y="397383"/>
                      </a:lnTo>
                      <a:lnTo>
                        <a:pt x="28448" y="394208"/>
                      </a:lnTo>
                      <a:lnTo>
                        <a:pt x="28448" y="392430"/>
                      </a:lnTo>
                      <a:lnTo>
                        <a:pt x="30099" y="390906"/>
                      </a:lnTo>
                      <a:lnTo>
                        <a:pt x="32893" y="385953"/>
                      </a:lnTo>
                      <a:lnTo>
                        <a:pt x="32893" y="384302"/>
                      </a:lnTo>
                      <a:lnTo>
                        <a:pt x="36703" y="377825"/>
                      </a:lnTo>
                      <a:lnTo>
                        <a:pt x="37338" y="375285"/>
                      </a:lnTo>
                      <a:lnTo>
                        <a:pt x="38354" y="373634"/>
                      </a:lnTo>
                      <a:lnTo>
                        <a:pt x="38354" y="372237"/>
                      </a:lnTo>
                      <a:lnTo>
                        <a:pt x="42926" y="362077"/>
                      </a:lnTo>
                      <a:lnTo>
                        <a:pt x="42926" y="359791"/>
                      </a:lnTo>
                      <a:lnTo>
                        <a:pt x="43942" y="358394"/>
                      </a:lnTo>
                      <a:lnTo>
                        <a:pt x="44831" y="355600"/>
                      </a:lnTo>
                      <a:lnTo>
                        <a:pt x="44831" y="353314"/>
                      </a:lnTo>
                      <a:lnTo>
                        <a:pt x="46482" y="349123"/>
                      </a:lnTo>
                      <a:lnTo>
                        <a:pt x="46482" y="346837"/>
                      </a:lnTo>
                      <a:lnTo>
                        <a:pt x="47371" y="344297"/>
                      </a:lnTo>
                      <a:lnTo>
                        <a:pt x="48387" y="342900"/>
                      </a:lnTo>
                      <a:lnTo>
                        <a:pt x="48387" y="340106"/>
                      </a:lnTo>
                      <a:lnTo>
                        <a:pt x="49276" y="337820"/>
                      </a:lnTo>
                      <a:lnTo>
                        <a:pt x="49276" y="335280"/>
                      </a:lnTo>
                      <a:lnTo>
                        <a:pt x="51181" y="330454"/>
                      </a:lnTo>
                      <a:lnTo>
                        <a:pt x="51181" y="327914"/>
                      </a:lnTo>
                      <a:lnTo>
                        <a:pt x="52070" y="325374"/>
                      </a:lnTo>
                      <a:lnTo>
                        <a:pt x="52070" y="323215"/>
                      </a:lnTo>
                      <a:lnTo>
                        <a:pt x="52959" y="320548"/>
                      </a:lnTo>
                      <a:lnTo>
                        <a:pt x="52959" y="314960"/>
                      </a:lnTo>
                      <a:lnTo>
                        <a:pt x="53721" y="312420"/>
                      </a:lnTo>
                      <a:lnTo>
                        <a:pt x="53721" y="310261"/>
                      </a:lnTo>
                      <a:lnTo>
                        <a:pt x="54610" y="307721"/>
                      </a:lnTo>
                      <a:lnTo>
                        <a:pt x="54610" y="305181"/>
                      </a:lnTo>
                      <a:lnTo>
                        <a:pt x="55499" y="302006"/>
                      </a:lnTo>
                      <a:lnTo>
                        <a:pt x="55499" y="296926"/>
                      </a:lnTo>
                      <a:lnTo>
                        <a:pt x="56515" y="294640"/>
                      </a:lnTo>
                      <a:lnTo>
                        <a:pt x="56515" y="291211"/>
                      </a:lnTo>
                      <a:lnTo>
                        <a:pt x="57404" y="288671"/>
                      </a:lnTo>
                      <a:lnTo>
                        <a:pt x="57404" y="283083"/>
                      </a:lnTo>
                      <a:lnTo>
                        <a:pt x="58293" y="280924"/>
                      </a:lnTo>
                      <a:lnTo>
                        <a:pt x="58293" y="266827"/>
                      </a:lnTo>
                      <a:lnTo>
                        <a:pt x="59309" y="263652"/>
                      </a:lnTo>
                      <a:lnTo>
                        <a:pt x="59309" y="252095"/>
                      </a:lnTo>
                      <a:lnTo>
                        <a:pt x="60198" y="249809"/>
                      </a:lnTo>
                      <a:lnTo>
                        <a:pt x="60198" y="195199"/>
                      </a:lnTo>
                      <a:lnTo>
                        <a:pt x="59309" y="192659"/>
                      </a:lnTo>
                      <a:lnTo>
                        <a:pt x="59309" y="177165"/>
                      </a:lnTo>
                      <a:lnTo>
                        <a:pt x="58293" y="174625"/>
                      </a:lnTo>
                      <a:lnTo>
                        <a:pt x="58293" y="163322"/>
                      </a:lnTo>
                      <a:lnTo>
                        <a:pt x="57404" y="159893"/>
                      </a:lnTo>
                      <a:lnTo>
                        <a:pt x="57404" y="151130"/>
                      </a:lnTo>
                      <a:lnTo>
                        <a:pt x="56515" y="148590"/>
                      </a:lnTo>
                      <a:lnTo>
                        <a:pt x="56515" y="146050"/>
                      </a:lnTo>
                      <a:lnTo>
                        <a:pt x="55499" y="143002"/>
                      </a:lnTo>
                      <a:lnTo>
                        <a:pt x="55499" y="137922"/>
                      </a:lnTo>
                      <a:lnTo>
                        <a:pt x="54610" y="134874"/>
                      </a:lnTo>
                      <a:lnTo>
                        <a:pt x="54610" y="129794"/>
                      </a:lnTo>
                      <a:lnTo>
                        <a:pt x="53721" y="127508"/>
                      </a:lnTo>
                      <a:lnTo>
                        <a:pt x="53721" y="124079"/>
                      </a:lnTo>
                      <a:lnTo>
                        <a:pt x="52959" y="122428"/>
                      </a:lnTo>
                      <a:lnTo>
                        <a:pt x="52959" y="119380"/>
                      </a:lnTo>
                      <a:lnTo>
                        <a:pt x="52070" y="116840"/>
                      </a:lnTo>
                      <a:lnTo>
                        <a:pt x="52070" y="114300"/>
                      </a:lnTo>
                      <a:lnTo>
                        <a:pt x="51181" y="112014"/>
                      </a:lnTo>
                      <a:lnTo>
                        <a:pt x="51181" y="109474"/>
                      </a:lnTo>
                      <a:lnTo>
                        <a:pt x="50165" y="106934"/>
                      </a:lnTo>
                      <a:lnTo>
                        <a:pt x="50165" y="104394"/>
                      </a:lnTo>
                      <a:lnTo>
                        <a:pt x="49276" y="102997"/>
                      </a:lnTo>
                      <a:lnTo>
                        <a:pt x="48387" y="99568"/>
                      </a:lnTo>
                      <a:lnTo>
                        <a:pt x="48387" y="95631"/>
                      </a:lnTo>
                      <a:lnTo>
                        <a:pt x="46482" y="91694"/>
                      </a:lnTo>
                      <a:lnTo>
                        <a:pt x="46482" y="88900"/>
                      </a:lnTo>
                      <a:lnTo>
                        <a:pt x="45466" y="87503"/>
                      </a:lnTo>
                      <a:lnTo>
                        <a:pt x="44831" y="84963"/>
                      </a:lnTo>
                      <a:lnTo>
                        <a:pt x="43942" y="83185"/>
                      </a:lnTo>
                      <a:lnTo>
                        <a:pt x="43942" y="81026"/>
                      </a:lnTo>
                      <a:lnTo>
                        <a:pt x="42926" y="78486"/>
                      </a:lnTo>
                      <a:lnTo>
                        <a:pt x="42926" y="77089"/>
                      </a:lnTo>
                      <a:lnTo>
                        <a:pt x="38354" y="66929"/>
                      </a:lnTo>
                      <a:lnTo>
                        <a:pt x="38354" y="65532"/>
                      </a:lnTo>
                      <a:lnTo>
                        <a:pt x="32893" y="54737"/>
                      </a:lnTo>
                      <a:lnTo>
                        <a:pt x="32893" y="53086"/>
                      </a:lnTo>
                      <a:lnTo>
                        <a:pt x="26670" y="41783"/>
                      </a:lnTo>
                      <a:lnTo>
                        <a:pt x="24765" y="40132"/>
                      </a:lnTo>
                      <a:lnTo>
                        <a:pt x="20955" y="33655"/>
                      </a:lnTo>
                      <a:lnTo>
                        <a:pt x="19431" y="31877"/>
                      </a:lnTo>
                      <a:lnTo>
                        <a:pt x="16637" y="27178"/>
                      </a:lnTo>
                      <a:lnTo>
                        <a:pt x="14732" y="26289"/>
                      </a:lnTo>
                      <a:lnTo>
                        <a:pt x="13843" y="24638"/>
                      </a:lnTo>
                      <a:lnTo>
                        <a:pt x="11938" y="22860"/>
                      </a:lnTo>
                      <a:lnTo>
                        <a:pt x="10287" y="19812"/>
                      </a:lnTo>
                      <a:lnTo>
                        <a:pt x="5588" y="15621"/>
                      </a:lnTo>
                      <a:lnTo>
                        <a:pt x="4699" y="14097"/>
                      </a:lnTo>
                      <a:lnTo>
                        <a:pt x="0" y="9906"/>
                      </a:lnTo>
                      <a:close/>
                    </a:path>
                  </a:pathLst>
                </a:custGeom>
                <a:solidFill>
                  <a:srgbClr val="131516"/>
                </a:solidFill>
                <a:ln w="0" cap="flat" cmpd="sng" algn="ctr">
                  <a:solidFill>
                    <a:srgbClr val="13151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sp>
            <p:nvSpPr>
              <p:cNvPr id="25" name="TextBox 24"/>
              <p:cNvSpPr txBox="1"/>
              <p:nvPr/>
            </p:nvSpPr>
            <p:spPr>
              <a:xfrm>
                <a:off x="5537200" y="1266720"/>
                <a:ext cx="635000" cy="660865"/>
              </a:xfrm>
              <a:prstGeom prst="rect">
                <a:avLst/>
              </a:prstGeom>
              <a:noFill/>
            </p:spPr>
            <p:txBody>
              <a:bodyPr vert="horz" rtlCol="0">
                <a:spAutoFit/>
              </a:bodyPr>
              <a:lstStyle/>
              <a:p>
                <a:r>
                  <a:rPr lang="en-US" sz="2400" b="1" dirty="0">
                    <a:solidFill>
                      <a:srgbClr val="0000FF"/>
                    </a:solidFill>
                    <a:latin typeface="Arial" pitchFamily="34" charset="0"/>
                    <a:cs typeface="Arial" pitchFamily="34" charset="0"/>
                  </a:rPr>
                  <a:t>2</a:t>
                </a:r>
              </a:p>
            </p:txBody>
          </p:sp>
        </p:grpSp>
        <p:sp>
          <p:nvSpPr>
            <p:cNvPr id="27" name="TextBox 26"/>
            <p:cNvSpPr txBox="1"/>
            <p:nvPr/>
          </p:nvSpPr>
          <p:spPr>
            <a:xfrm>
              <a:off x="6019800" y="1267947"/>
              <a:ext cx="1066800" cy="660865"/>
            </a:xfrm>
            <a:prstGeom prst="rect">
              <a:avLst/>
            </a:prstGeom>
            <a:noFill/>
          </p:spPr>
          <p:txBody>
            <a:bodyPr vert="horz" rtlCol="0">
              <a:spAutoFit/>
            </a:bodyPr>
            <a:lstStyle/>
            <a:p>
              <a:r>
                <a:rPr lang="en-US" sz="2400" b="1" dirty="0">
                  <a:solidFill>
                    <a:srgbClr val="0000FF"/>
                  </a:solidFill>
                  <a:latin typeface="Arial" pitchFamily="34" charset="0"/>
                  <a:cs typeface="Arial" pitchFamily="34" charset="0"/>
                </a:rPr>
                <a:t>234</a:t>
              </a:r>
            </a:p>
          </p:txBody>
        </p:sp>
      </p:grpSp>
      <p:sp>
        <p:nvSpPr>
          <p:cNvPr id="35" name="TextBox 34"/>
          <p:cNvSpPr txBox="1"/>
          <p:nvPr/>
        </p:nvSpPr>
        <p:spPr>
          <a:xfrm>
            <a:off x="2312669" y="2514600"/>
            <a:ext cx="887731"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5 </a:t>
            </a:r>
            <a:r>
              <a:rPr lang="en-US" sz="2400" b="1" dirty="0" smtClean="0">
                <a:solidFill>
                  <a:srgbClr val="0000FF"/>
                </a:solidFill>
                <a:latin typeface="Arial" pitchFamily="34" charset="0"/>
                <a:cs typeface="Arial" pitchFamily="34" charset="0"/>
                <a:sym typeface="Symbol"/>
              </a:rPr>
              <a:t> 3</a:t>
            </a:r>
            <a:endParaRPr lang="en-US" sz="2400" b="1" dirty="0">
              <a:solidFill>
                <a:srgbClr val="0000FF"/>
              </a:solidFill>
              <a:latin typeface="Arial" pitchFamily="34" charset="0"/>
              <a:cs typeface="Arial" pitchFamily="34" charset="0"/>
            </a:endParaRPr>
          </a:p>
        </p:txBody>
      </p:sp>
      <p:sp>
        <p:nvSpPr>
          <p:cNvPr id="37" name="TextBox 36"/>
          <p:cNvSpPr txBox="1"/>
          <p:nvPr/>
        </p:nvSpPr>
        <p:spPr>
          <a:xfrm>
            <a:off x="2160270" y="1942952"/>
            <a:ext cx="708660" cy="443291"/>
          </a:xfrm>
          <a:prstGeom prst="rect">
            <a:avLst/>
          </a:prstGeom>
          <a:noFill/>
        </p:spPr>
        <p:txBody>
          <a:bodyPr vert="horz" lIns="73243" tIns="36622" rIns="73243" bIns="36622" rtlCol="0">
            <a:spAutoFit/>
          </a:bodyPr>
          <a:lstStyle/>
          <a:p>
            <a:r>
              <a:rPr lang="en-US" sz="2400" b="1" dirty="0" smtClean="0">
                <a:solidFill>
                  <a:srgbClr val="0000FF"/>
                </a:solidFill>
                <a:latin typeface="Arial" pitchFamily="34" charset="0"/>
                <a:cs typeface="Arial" pitchFamily="34" charset="0"/>
              </a:rPr>
              <a:t>5</a:t>
            </a:r>
            <a:r>
              <a:rPr lang="en-US" sz="2400" b="1" baseline="70000" dirty="0">
                <a:solidFill>
                  <a:srgbClr val="0000FF"/>
                </a:solidFill>
                <a:latin typeface="Arial" pitchFamily="34" charset="0"/>
                <a:cs typeface="Arial" pitchFamily="34" charset="0"/>
              </a:rPr>
              <a:t>4</a:t>
            </a:r>
          </a:p>
        </p:txBody>
      </p:sp>
    </p:spTree>
    <p:extLst>
      <p:ext uri="{BB962C8B-B14F-4D97-AF65-F5344CB8AC3E}">
        <p14:creationId xmlns:p14="http://schemas.microsoft.com/office/powerpoint/2010/main" xmlns="" val="22747241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806440" y="3646362"/>
            <a:ext cx="1623060" cy="443291"/>
          </a:xfrm>
          <a:prstGeom prst="rect">
            <a:avLst/>
          </a:prstGeom>
          <a:noFill/>
        </p:spPr>
        <p:txBody>
          <a:bodyPr vert="horz" lIns="73243" tIns="36622" rIns="73243" bIns="36622" rtlCol="0">
            <a:spAutoFit/>
          </a:bodyPr>
          <a:lstStyle/>
          <a:p>
            <a:r>
              <a:rPr lang="en-US" sz="2400" b="1" smtClean="0">
                <a:solidFill>
                  <a:srgbClr val="009300"/>
                </a:solidFill>
                <a:latin typeface="Arial" pitchFamily="34" charset="0"/>
                <a:cs typeface="Arial" pitchFamily="34" charset="0"/>
              </a:rPr>
              <a:t>Correct</a:t>
            </a:r>
            <a:endParaRPr lang="en-US" sz="2400" b="1">
              <a:solidFill>
                <a:srgbClr val="009300"/>
              </a:solidFill>
              <a:latin typeface="Arial" pitchFamily="34" charset="0"/>
              <a:cs typeface="Arial" pitchFamily="34" charset="0"/>
            </a:endParaRPr>
          </a:p>
        </p:txBody>
      </p:sp>
      <p:sp>
        <p:nvSpPr>
          <p:cNvPr id="3" name="TextBox 2"/>
          <p:cNvSpPr txBox="1"/>
          <p:nvPr/>
        </p:nvSpPr>
        <p:spPr>
          <a:xfrm>
            <a:off x="1074420" y="3690722"/>
            <a:ext cx="1851660" cy="443291"/>
          </a:xfrm>
          <a:prstGeom prst="rect">
            <a:avLst/>
          </a:prstGeom>
          <a:noFill/>
        </p:spPr>
        <p:txBody>
          <a:bodyPr vert="horz" lIns="73243" tIns="36622" rIns="73243" bIns="36622" rtlCol="0">
            <a:spAutoFit/>
          </a:bodyPr>
          <a:lstStyle/>
          <a:p>
            <a:r>
              <a:rPr lang="en-US" sz="2400" b="1" smtClean="0">
                <a:solidFill>
                  <a:srgbClr val="FF0000"/>
                </a:solidFill>
                <a:latin typeface="Arial" pitchFamily="34" charset="0"/>
                <a:cs typeface="Arial" pitchFamily="34" charset="0"/>
              </a:rPr>
              <a:t>Incorrect</a:t>
            </a:r>
            <a:endParaRPr lang="en-US" sz="2400" b="1">
              <a:solidFill>
                <a:srgbClr val="FF0000"/>
              </a:solidFill>
              <a:latin typeface="Arial" pitchFamily="34" charset="0"/>
              <a:cs typeface="Arial" pitchFamily="34" charset="0"/>
            </a:endParaRPr>
          </a:p>
        </p:txBody>
      </p:sp>
      <p:sp>
        <p:nvSpPr>
          <p:cNvPr id="4" name="TextBox 3"/>
          <p:cNvSpPr txBox="1"/>
          <p:nvPr/>
        </p:nvSpPr>
        <p:spPr>
          <a:xfrm>
            <a:off x="937260" y="2040543"/>
            <a:ext cx="7292340" cy="443291"/>
          </a:xfrm>
          <a:prstGeom prst="rect">
            <a:avLst/>
          </a:prstGeom>
          <a:noFill/>
        </p:spPr>
        <p:txBody>
          <a:bodyPr vert="horz" lIns="73243" tIns="36622" rIns="73243" bIns="36622" rtlCol="0">
            <a:spAutoFit/>
          </a:bodyPr>
          <a:lstStyle/>
          <a:p>
            <a:pPr algn="ctr"/>
            <a:r>
              <a:rPr lang="en-US" sz="2400" b="1" dirty="0" smtClean="0">
                <a:solidFill>
                  <a:srgbClr val="0000FF"/>
                </a:solidFill>
                <a:latin typeface="Arial" pitchFamily="34" charset="0"/>
                <a:cs typeface="Arial" pitchFamily="34" charset="0"/>
              </a:rPr>
              <a:t>Move the box to find out if you are correct!</a:t>
            </a:r>
            <a:endParaRPr lang="en-US" sz="2400" b="1" dirty="0">
              <a:solidFill>
                <a:srgbClr val="0000FF"/>
              </a:solidFill>
              <a:latin typeface="Arial" pitchFamily="34" charset="0"/>
              <a:cs typeface="Arial" pitchFamily="34" charset="0"/>
            </a:endParaRPr>
          </a:p>
        </p:txBody>
      </p:sp>
      <p:sp>
        <p:nvSpPr>
          <p:cNvPr id="5" name="TextBox 4"/>
          <p:cNvSpPr txBox="1"/>
          <p:nvPr/>
        </p:nvSpPr>
        <p:spPr>
          <a:xfrm>
            <a:off x="533400" y="416980"/>
            <a:ext cx="8046720" cy="1181955"/>
          </a:xfrm>
          <a:prstGeom prst="rect">
            <a:avLst/>
          </a:prstGeom>
          <a:noFill/>
        </p:spPr>
        <p:txBody>
          <a:bodyPr vert="horz" lIns="73243" tIns="36622" rIns="73243" bIns="36622" rtlCol="0">
            <a:spAutoFit/>
          </a:bodyPr>
          <a:lstStyle/>
          <a:p>
            <a:r>
              <a:rPr lang="en-US" sz="2400" b="1" dirty="0" smtClean="0">
                <a:solidFill>
                  <a:srgbClr val="0000FF"/>
                </a:solidFill>
                <a:latin typeface="Arial" pitchFamily="34" charset="0"/>
                <a:cs typeface="Arial" pitchFamily="34" charset="0"/>
              </a:rPr>
              <a:t>Simplify (remember to follow the Order of Operations)</a:t>
            </a:r>
          </a:p>
          <a:p>
            <a:endParaRPr lang="en-US" sz="2400" b="1" dirty="0" smtClean="0">
              <a:solidFill>
                <a:srgbClr val="0000FF"/>
              </a:solidFill>
              <a:latin typeface="Arial" pitchFamily="34" charset="0"/>
              <a:cs typeface="Arial" pitchFamily="34" charset="0"/>
            </a:endParaRPr>
          </a:p>
          <a:p>
            <a:pPr algn="ctr"/>
            <a:r>
              <a:rPr lang="en-US" sz="2400" b="1" dirty="0" smtClean="0">
                <a:solidFill>
                  <a:srgbClr val="0000FF"/>
                </a:solidFill>
                <a:latin typeface="Arial" pitchFamily="34" charset="0"/>
                <a:cs typeface="Arial" pitchFamily="34" charset="0"/>
              </a:rPr>
              <a:t>6 + 4 </a:t>
            </a:r>
            <a:r>
              <a:rPr lang="en-US" sz="2400" b="1" dirty="0">
                <a:solidFill>
                  <a:srgbClr val="0000FF"/>
                </a:solidFill>
                <a:latin typeface="Arial" pitchFamily="34" charset="0"/>
                <a:cs typeface="Arial" pitchFamily="34" charset="0"/>
              </a:rPr>
              <a:t>÷</a:t>
            </a:r>
            <a:r>
              <a:rPr lang="en-US" sz="2400" b="1" dirty="0" smtClean="0">
                <a:solidFill>
                  <a:srgbClr val="0000FF"/>
                </a:solidFill>
                <a:latin typeface="Arial" pitchFamily="34" charset="0"/>
                <a:cs typeface="Arial" pitchFamily="34" charset="0"/>
              </a:rPr>
              <a:t> 2</a:t>
            </a:r>
            <a:endParaRPr lang="en-US" sz="2400" b="1" dirty="0">
              <a:solidFill>
                <a:srgbClr val="0000FF"/>
              </a:solidFill>
              <a:latin typeface="Arial" pitchFamily="34" charset="0"/>
              <a:cs typeface="Arial" pitchFamily="34" charset="0"/>
            </a:endParaRPr>
          </a:p>
        </p:txBody>
      </p:sp>
      <p:sp>
        <p:nvSpPr>
          <p:cNvPr id="6" name="Freeform 5"/>
          <p:cNvSpPr/>
          <p:nvPr/>
        </p:nvSpPr>
        <p:spPr>
          <a:xfrm>
            <a:off x="937260" y="3408067"/>
            <a:ext cx="2117066" cy="1451892"/>
          </a:xfrm>
          <a:custGeom>
            <a:avLst/>
            <a:gdLst/>
            <a:ahLst/>
            <a:cxnLst/>
            <a:rect l="0" t="0" r="0" b="0"/>
            <a:pathLst>
              <a:path w="2352295" h="2078356">
                <a:moveTo>
                  <a:pt x="0" y="0"/>
                </a:moveTo>
                <a:lnTo>
                  <a:pt x="2352294" y="0"/>
                </a:lnTo>
                <a:lnTo>
                  <a:pt x="2352294" y="2078355"/>
                </a:lnTo>
                <a:lnTo>
                  <a:pt x="0" y="2078355"/>
                </a:lnTo>
                <a:close/>
              </a:path>
            </a:pathLst>
          </a:custGeom>
          <a:solidFill>
            <a:srgbClr val="7B7BC0"/>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sz="2400">
              <a:latin typeface="Arial" pitchFamily="34" charset="0"/>
              <a:cs typeface="Arial" pitchFamily="34" charset="0"/>
            </a:endParaRPr>
          </a:p>
        </p:txBody>
      </p:sp>
      <p:sp>
        <p:nvSpPr>
          <p:cNvPr id="7" name="Freeform 6"/>
          <p:cNvSpPr/>
          <p:nvPr/>
        </p:nvSpPr>
        <p:spPr>
          <a:xfrm>
            <a:off x="5405087" y="3421685"/>
            <a:ext cx="2077861" cy="1424655"/>
          </a:xfrm>
          <a:custGeom>
            <a:avLst/>
            <a:gdLst/>
            <a:ahLst/>
            <a:cxnLst/>
            <a:rect l="0" t="0" r="0" b="0"/>
            <a:pathLst>
              <a:path w="2308734" h="2039367">
                <a:moveTo>
                  <a:pt x="0" y="0"/>
                </a:moveTo>
                <a:lnTo>
                  <a:pt x="2308733" y="0"/>
                </a:lnTo>
                <a:lnTo>
                  <a:pt x="2308733" y="2039366"/>
                </a:lnTo>
                <a:lnTo>
                  <a:pt x="0" y="2039366"/>
                </a:lnTo>
                <a:close/>
              </a:path>
            </a:pathLst>
          </a:custGeom>
          <a:solidFill>
            <a:srgbClr val="7B7BC0"/>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sz="2400">
              <a:latin typeface="Arial" pitchFamily="34" charset="0"/>
              <a:cs typeface="Arial" pitchFamily="34" charset="0"/>
            </a:endParaRPr>
          </a:p>
        </p:txBody>
      </p:sp>
      <p:sp>
        <p:nvSpPr>
          <p:cNvPr id="8" name="TextBox 7"/>
          <p:cNvSpPr txBox="1"/>
          <p:nvPr/>
        </p:nvSpPr>
        <p:spPr>
          <a:xfrm>
            <a:off x="1680210" y="2918864"/>
            <a:ext cx="594360" cy="443291"/>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5</a:t>
            </a:r>
            <a:endParaRPr lang="en-US" sz="2400" b="1">
              <a:solidFill>
                <a:srgbClr val="0000FF"/>
              </a:solidFill>
              <a:latin typeface="Arial" pitchFamily="34" charset="0"/>
              <a:cs typeface="Arial" pitchFamily="34" charset="0"/>
            </a:endParaRPr>
          </a:p>
        </p:txBody>
      </p:sp>
      <p:sp>
        <p:nvSpPr>
          <p:cNvPr id="9" name="TextBox 8"/>
          <p:cNvSpPr txBox="1"/>
          <p:nvPr/>
        </p:nvSpPr>
        <p:spPr>
          <a:xfrm>
            <a:off x="6309360" y="2901120"/>
            <a:ext cx="594360" cy="443291"/>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8</a:t>
            </a:r>
            <a:endParaRPr lang="en-US" sz="2400" b="1">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xmlns="" val="36183311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02970" y="661284"/>
            <a:ext cx="6858000" cy="1181955"/>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Let's take a closer look at that problem.</a:t>
            </a:r>
          </a:p>
          <a:p>
            <a:r>
              <a:rPr lang="en-US" sz="2400" b="1" smtClean="0">
                <a:solidFill>
                  <a:srgbClr val="0000FF"/>
                </a:solidFill>
                <a:latin typeface="Arial" pitchFamily="34" charset="0"/>
                <a:cs typeface="Arial" pitchFamily="34" charset="0"/>
              </a:rPr>
              <a:t>Remember to rewrite the problem after each step!</a:t>
            </a:r>
            <a:endParaRPr lang="en-US" sz="2400" b="1">
              <a:solidFill>
                <a:srgbClr val="0000FF"/>
              </a:solidFill>
              <a:latin typeface="Arial" pitchFamily="34" charset="0"/>
              <a:cs typeface="Arial" pitchFamily="34" charset="0"/>
            </a:endParaRPr>
          </a:p>
        </p:txBody>
      </p:sp>
      <p:sp>
        <p:nvSpPr>
          <p:cNvPr id="3" name="TextBox 2"/>
          <p:cNvSpPr txBox="1"/>
          <p:nvPr/>
        </p:nvSpPr>
        <p:spPr>
          <a:xfrm>
            <a:off x="422910" y="2293718"/>
            <a:ext cx="6926580" cy="2659282"/>
          </a:xfrm>
          <a:prstGeom prst="rect">
            <a:avLst/>
          </a:prstGeom>
          <a:noFill/>
        </p:spPr>
        <p:txBody>
          <a:bodyPr vert="horz" lIns="73243" tIns="36622" rIns="73243" bIns="36622" rtlCol="0">
            <a:spAutoFit/>
          </a:bodyPr>
          <a:lstStyle/>
          <a:p>
            <a:r>
              <a:rPr lang="en-US" sz="2400" b="1" dirty="0" smtClean="0">
                <a:solidFill>
                  <a:srgbClr val="0000FF"/>
                </a:solidFill>
                <a:latin typeface="Arial" pitchFamily="34" charset="0"/>
                <a:cs typeface="Arial" pitchFamily="34" charset="0"/>
              </a:rPr>
              <a:t>P	Ask yourself, do I have any parentheses?</a:t>
            </a:r>
          </a:p>
          <a:p>
            <a:r>
              <a:rPr lang="en-US" sz="2400" b="1" dirty="0" smtClean="0">
                <a:solidFill>
                  <a:srgbClr val="0000FF"/>
                </a:solidFill>
                <a:latin typeface="Arial" pitchFamily="34" charset="0"/>
                <a:cs typeface="Arial" pitchFamily="34" charset="0"/>
              </a:rPr>
              <a:t>    </a:t>
            </a:r>
          </a:p>
          <a:p>
            <a:r>
              <a:rPr lang="en-US" sz="2400" b="1" dirty="0" smtClean="0">
                <a:solidFill>
                  <a:srgbClr val="0000FF"/>
                </a:solidFill>
                <a:latin typeface="Arial" pitchFamily="34" charset="0"/>
                <a:cs typeface="Arial" pitchFamily="34" charset="0"/>
              </a:rPr>
              <a:t>E</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M or D	</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A or S	</a:t>
            </a:r>
            <a:endParaRPr lang="en-US" sz="2400" b="1" dirty="0">
              <a:solidFill>
                <a:srgbClr val="0000FF"/>
              </a:solidFill>
              <a:latin typeface="Arial" pitchFamily="34" charset="0"/>
              <a:cs typeface="Arial" pitchFamily="34" charset="0"/>
            </a:endParaRPr>
          </a:p>
        </p:txBody>
      </p:sp>
      <p:sp>
        <p:nvSpPr>
          <p:cNvPr id="4" name="TextBox 3"/>
          <p:cNvSpPr txBox="1"/>
          <p:nvPr/>
        </p:nvSpPr>
        <p:spPr>
          <a:xfrm>
            <a:off x="3166110" y="1690309"/>
            <a:ext cx="1714500" cy="443291"/>
          </a:xfrm>
          <a:prstGeom prst="rect">
            <a:avLst/>
          </a:prstGeom>
          <a:noFill/>
        </p:spPr>
        <p:txBody>
          <a:bodyPr vert="horz" lIns="73243" tIns="36622" rIns="73243" bIns="36622" rtlCol="0">
            <a:spAutoFit/>
          </a:bodyPr>
          <a:lstStyle/>
          <a:p>
            <a:r>
              <a:rPr lang="en-US" sz="2400" b="1" dirty="0">
                <a:solidFill>
                  <a:srgbClr val="0000FF"/>
                </a:solidFill>
                <a:latin typeface="Arial" pitchFamily="34" charset="0"/>
                <a:cs typeface="Arial" pitchFamily="34" charset="0"/>
              </a:rPr>
              <a:t>6 + 4 ÷ 2</a:t>
            </a:r>
          </a:p>
        </p:txBody>
      </p:sp>
      <p:sp>
        <p:nvSpPr>
          <p:cNvPr id="5" name="TextBox 4"/>
          <p:cNvSpPr txBox="1"/>
          <p:nvPr/>
        </p:nvSpPr>
        <p:spPr>
          <a:xfrm>
            <a:off x="7783830" y="2284846"/>
            <a:ext cx="868680" cy="443291"/>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No</a:t>
            </a:r>
            <a:endParaRPr lang="en-US" sz="2400" b="1">
              <a:solidFill>
                <a:srgbClr val="0000FF"/>
              </a:solidFill>
              <a:latin typeface="Arial" pitchFamily="34" charset="0"/>
              <a:cs typeface="Arial" pitchFamily="34" charset="0"/>
            </a:endParaRPr>
          </a:p>
        </p:txBody>
      </p:sp>
      <p:sp>
        <p:nvSpPr>
          <p:cNvPr id="6" name="Oval 5"/>
          <p:cNvSpPr/>
          <p:nvPr/>
        </p:nvSpPr>
        <p:spPr>
          <a:xfrm>
            <a:off x="7498080" y="2133600"/>
            <a:ext cx="1165860" cy="674266"/>
          </a:xfrm>
          <a:prstGeom prst="ellipse">
            <a:avLst/>
          </a:prstGeom>
          <a:solidFill>
            <a:srgbClr val="0000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xmlns="" val="15932308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54380" y="304800"/>
            <a:ext cx="4655820" cy="443291"/>
          </a:xfrm>
          <a:prstGeom prst="rect">
            <a:avLst/>
          </a:prstGeom>
          <a:noFill/>
        </p:spPr>
        <p:txBody>
          <a:bodyPr vert="horz" wrap="square" lIns="73243" tIns="36622" rIns="73243" bIns="36622" rtlCol="0">
            <a:spAutoFit/>
          </a:bodyPr>
          <a:lstStyle/>
          <a:p>
            <a:r>
              <a:rPr lang="en-US" sz="2400" b="1" smtClean="0">
                <a:solidFill>
                  <a:srgbClr val="0000FF"/>
                </a:solidFill>
                <a:latin typeface="Arial" pitchFamily="34" charset="0"/>
                <a:cs typeface="Arial" pitchFamily="34" charset="0"/>
              </a:rPr>
              <a:t>Move onto the next letter.</a:t>
            </a:r>
            <a:endParaRPr lang="en-US" sz="2400" b="1">
              <a:solidFill>
                <a:srgbClr val="0000FF"/>
              </a:solidFill>
              <a:latin typeface="Arial" pitchFamily="34" charset="0"/>
              <a:cs typeface="Arial" pitchFamily="34" charset="0"/>
            </a:endParaRPr>
          </a:p>
        </p:txBody>
      </p:sp>
      <p:sp>
        <p:nvSpPr>
          <p:cNvPr id="3" name="TextBox 2"/>
          <p:cNvSpPr txBox="1"/>
          <p:nvPr/>
        </p:nvSpPr>
        <p:spPr>
          <a:xfrm>
            <a:off x="411480" y="1942952"/>
            <a:ext cx="6675120" cy="2659282"/>
          </a:xfrm>
          <a:prstGeom prst="rect">
            <a:avLst/>
          </a:prstGeom>
          <a:noFill/>
        </p:spPr>
        <p:txBody>
          <a:bodyPr vert="horz" lIns="73243" tIns="36622" rIns="73243" bIns="36622" rtlCol="0">
            <a:spAutoFit/>
          </a:bodyPr>
          <a:lstStyle/>
          <a:p>
            <a:r>
              <a:rPr lang="en-US" sz="2400" b="1" dirty="0" smtClean="0">
                <a:solidFill>
                  <a:srgbClr val="0000FF"/>
                </a:solidFill>
                <a:latin typeface="Arial" pitchFamily="34" charset="0"/>
                <a:cs typeface="Arial" pitchFamily="34" charset="0"/>
              </a:rPr>
              <a:t>P	No</a:t>
            </a:r>
          </a:p>
          <a:p>
            <a:r>
              <a:rPr lang="en-US" sz="2400" b="1" dirty="0" smtClean="0">
                <a:solidFill>
                  <a:srgbClr val="0000FF"/>
                </a:solidFill>
                <a:latin typeface="Arial" pitchFamily="34" charset="0"/>
                <a:cs typeface="Arial" pitchFamily="34" charset="0"/>
              </a:rPr>
              <a:t>    </a:t>
            </a:r>
          </a:p>
          <a:p>
            <a:r>
              <a:rPr lang="en-US" sz="2400" b="1" dirty="0" smtClean="0">
                <a:solidFill>
                  <a:srgbClr val="0000FF"/>
                </a:solidFill>
                <a:latin typeface="Arial" pitchFamily="34" charset="0"/>
                <a:cs typeface="Arial" pitchFamily="34" charset="0"/>
              </a:rPr>
              <a:t>E	Ask yourself, do I have any exponents?</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M or D	</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A or S	</a:t>
            </a:r>
            <a:endParaRPr lang="en-US" sz="2400" b="1" dirty="0">
              <a:solidFill>
                <a:srgbClr val="0000FF"/>
              </a:solidFill>
              <a:latin typeface="Arial" pitchFamily="34" charset="0"/>
              <a:cs typeface="Arial" pitchFamily="34" charset="0"/>
            </a:endParaRPr>
          </a:p>
        </p:txBody>
      </p:sp>
      <p:sp>
        <p:nvSpPr>
          <p:cNvPr id="4" name="TextBox 3"/>
          <p:cNvSpPr txBox="1"/>
          <p:nvPr/>
        </p:nvSpPr>
        <p:spPr>
          <a:xfrm>
            <a:off x="3154680" y="993656"/>
            <a:ext cx="171450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6 + 4 ÷ 2</a:t>
            </a:r>
          </a:p>
        </p:txBody>
      </p:sp>
      <p:sp>
        <p:nvSpPr>
          <p:cNvPr id="5" name="TextBox 4"/>
          <p:cNvSpPr txBox="1"/>
          <p:nvPr/>
        </p:nvSpPr>
        <p:spPr>
          <a:xfrm>
            <a:off x="7646670" y="2680909"/>
            <a:ext cx="754380" cy="443291"/>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No</a:t>
            </a:r>
            <a:endParaRPr lang="en-US" sz="2400" b="1">
              <a:solidFill>
                <a:srgbClr val="0000FF"/>
              </a:solidFill>
              <a:latin typeface="Arial" pitchFamily="34" charset="0"/>
              <a:cs typeface="Arial" pitchFamily="34" charset="0"/>
            </a:endParaRPr>
          </a:p>
        </p:txBody>
      </p:sp>
      <p:sp>
        <p:nvSpPr>
          <p:cNvPr id="6" name="Oval 5"/>
          <p:cNvSpPr/>
          <p:nvPr/>
        </p:nvSpPr>
        <p:spPr>
          <a:xfrm>
            <a:off x="7303770" y="2514600"/>
            <a:ext cx="1165860" cy="674266"/>
          </a:xfrm>
          <a:prstGeom prst="ellipse">
            <a:avLst/>
          </a:prstGeom>
          <a:solidFill>
            <a:srgbClr val="0000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xmlns="" val="7727886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82980" y="328262"/>
            <a:ext cx="473202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Move onto the next letters.</a:t>
            </a:r>
          </a:p>
        </p:txBody>
      </p:sp>
      <p:sp>
        <p:nvSpPr>
          <p:cNvPr id="3" name="TextBox 2"/>
          <p:cNvSpPr txBox="1"/>
          <p:nvPr/>
        </p:nvSpPr>
        <p:spPr>
          <a:xfrm>
            <a:off x="1524000" y="4597577"/>
            <a:ext cx="6172200" cy="812623"/>
          </a:xfrm>
          <a:prstGeom prst="rect">
            <a:avLst/>
          </a:prstGeom>
          <a:noFill/>
        </p:spPr>
        <p:txBody>
          <a:bodyPr vert="horz" lIns="73243" tIns="36622" rIns="73243" bIns="36622" rtlCol="0">
            <a:spAutoFit/>
          </a:bodyPr>
          <a:lstStyle/>
          <a:p>
            <a:r>
              <a:rPr lang="en-US" sz="2400" b="1" dirty="0" smtClean="0">
                <a:solidFill>
                  <a:srgbClr val="0000FF"/>
                </a:solidFill>
                <a:latin typeface="Arial" pitchFamily="34" charset="0"/>
                <a:cs typeface="Arial" pitchFamily="34" charset="0"/>
              </a:rPr>
              <a:t>It helps if you underline the part of </a:t>
            </a:r>
          </a:p>
          <a:p>
            <a:r>
              <a:rPr lang="en-US" sz="2400" b="1" dirty="0" smtClean="0">
                <a:solidFill>
                  <a:srgbClr val="0000FF"/>
                </a:solidFill>
                <a:latin typeface="Arial" pitchFamily="34" charset="0"/>
                <a:cs typeface="Arial" pitchFamily="34" charset="0"/>
              </a:rPr>
              <a:t>the problem you are going to solve.</a:t>
            </a:r>
            <a:endParaRPr lang="en-US" sz="2400" b="1" dirty="0">
              <a:solidFill>
                <a:srgbClr val="0000FF"/>
              </a:solidFill>
              <a:latin typeface="Arial" pitchFamily="34" charset="0"/>
              <a:cs typeface="Arial" pitchFamily="34" charset="0"/>
            </a:endParaRPr>
          </a:p>
        </p:txBody>
      </p:sp>
      <p:sp>
        <p:nvSpPr>
          <p:cNvPr id="7" name="TextBox 6"/>
          <p:cNvSpPr txBox="1"/>
          <p:nvPr/>
        </p:nvSpPr>
        <p:spPr>
          <a:xfrm>
            <a:off x="262890" y="1339661"/>
            <a:ext cx="8846820" cy="3182503"/>
          </a:xfrm>
          <a:prstGeom prst="rect">
            <a:avLst/>
          </a:prstGeom>
          <a:noFill/>
        </p:spPr>
        <p:txBody>
          <a:bodyPr vert="horz" lIns="73243" tIns="36622" rIns="73243" bIns="36622" rtlCol="0">
            <a:spAutoFit/>
          </a:bodyPr>
          <a:lstStyle/>
          <a:p>
            <a:r>
              <a:rPr lang="en-US" sz="2400" b="1" dirty="0" smtClean="0">
                <a:solidFill>
                  <a:srgbClr val="0000FF"/>
                </a:solidFill>
                <a:latin typeface="Arial" pitchFamily="34" charset="0"/>
                <a:cs typeface="Arial" pitchFamily="34" charset="0"/>
              </a:rPr>
              <a:t>P	No</a:t>
            </a:r>
          </a:p>
          <a:p>
            <a:r>
              <a:rPr lang="en-US" sz="2400" b="1" dirty="0" smtClean="0">
                <a:solidFill>
                  <a:srgbClr val="0000FF"/>
                </a:solidFill>
                <a:latin typeface="Arial" pitchFamily="34" charset="0"/>
                <a:cs typeface="Arial" pitchFamily="34" charset="0"/>
              </a:rPr>
              <a:t>    </a:t>
            </a:r>
          </a:p>
          <a:p>
            <a:r>
              <a:rPr lang="en-US" sz="2400" b="1" dirty="0" smtClean="0">
                <a:solidFill>
                  <a:srgbClr val="0000FF"/>
                </a:solidFill>
                <a:latin typeface="Arial" pitchFamily="34" charset="0"/>
                <a:cs typeface="Arial" pitchFamily="34" charset="0"/>
              </a:rPr>
              <a:t>E	No</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M or D    Ask yourself, do I have any multiplication or 		       division?  </a:t>
            </a:r>
          </a:p>
          <a:p>
            <a:r>
              <a:rPr lang="en-US" sz="2400" b="1" dirty="0" smtClean="0">
                <a:solidFill>
                  <a:srgbClr val="0000FF"/>
                </a:solidFill>
                <a:latin typeface="Arial" pitchFamily="34" charset="0"/>
                <a:cs typeface="Arial" pitchFamily="34" charset="0"/>
              </a:rPr>
              <a:t>	      Yes!  Solve from LEFT to RIGHT.</a:t>
            </a:r>
          </a:p>
          <a:p>
            <a:endParaRPr lang="en-US" sz="10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A or S    </a:t>
            </a:r>
          </a:p>
        </p:txBody>
      </p:sp>
      <p:sp>
        <p:nvSpPr>
          <p:cNvPr id="8" name="TextBox 7"/>
          <p:cNvSpPr txBox="1"/>
          <p:nvPr/>
        </p:nvSpPr>
        <p:spPr>
          <a:xfrm>
            <a:off x="2343150" y="709754"/>
            <a:ext cx="171450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6 + 4 ÷ 2</a:t>
            </a:r>
          </a:p>
        </p:txBody>
      </p:sp>
      <p:grpSp>
        <p:nvGrpSpPr>
          <p:cNvPr id="6" name="Group 5"/>
          <p:cNvGrpSpPr/>
          <p:nvPr/>
        </p:nvGrpSpPr>
        <p:grpSpPr>
          <a:xfrm>
            <a:off x="627621" y="4597577"/>
            <a:ext cx="7431558" cy="1010158"/>
            <a:chOff x="685673" y="5664073"/>
            <a:chExt cx="8257287" cy="1446023"/>
          </a:xfrm>
        </p:grpSpPr>
        <p:sp>
          <p:nvSpPr>
            <p:cNvPr id="4" name="Freeform 3"/>
            <p:cNvSpPr/>
            <p:nvPr/>
          </p:nvSpPr>
          <p:spPr>
            <a:xfrm>
              <a:off x="685673" y="5664073"/>
              <a:ext cx="8257287" cy="1446023"/>
            </a:xfrm>
            <a:custGeom>
              <a:avLst/>
              <a:gdLst/>
              <a:ahLst/>
              <a:cxnLst/>
              <a:rect l="0" t="0" r="0" b="0"/>
              <a:pathLst>
                <a:path w="8257287" h="1446023">
                  <a:moveTo>
                    <a:pt x="0" y="0"/>
                  </a:moveTo>
                  <a:lnTo>
                    <a:pt x="8257286" y="0"/>
                  </a:lnTo>
                  <a:lnTo>
                    <a:pt x="8257286" y="1446022"/>
                  </a:lnTo>
                  <a:lnTo>
                    <a:pt x="0" y="1446022"/>
                  </a:lnTo>
                  <a:close/>
                </a:path>
              </a:pathLst>
            </a:custGeom>
            <a:solidFill>
              <a:srgbClr val="7B7BC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 name="TextBox 4"/>
            <p:cNvSpPr txBox="1"/>
            <p:nvPr/>
          </p:nvSpPr>
          <p:spPr>
            <a:xfrm>
              <a:off x="4241800" y="6121400"/>
              <a:ext cx="2184400" cy="682894"/>
            </a:xfrm>
            <a:prstGeom prst="rect">
              <a:avLst/>
            </a:prstGeom>
            <a:noFill/>
          </p:spPr>
          <p:txBody>
            <a:bodyPr vert="horz" rtlCol="0">
              <a:spAutoFit/>
            </a:bodyPr>
            <a:lstStyle/>
            <a:p>
              <a:r>
                <a:rPr lang="en-US" sz="2400">
                  <a:solidFill>
                    <a:srgbClr val="000000"/>
                  </a:solidFill>
                  <a:latin typeface="Arial" pitchFamily="34" charset="0"/>
                  <a:cs typeface="Arial" pitchFamily="34" charset="0"/>
                </a:rPr>
                <a:t>HINT</a:t>
              </a:r>
            </a:p>
          </p:txBody>
        </p:sp>
      </p:grpSp>
      <p:sp>
        <p:nvSpPr>
          <p:cNvPr id="9" name="Freeform 8"/>
          <p:cNvSpPr/>
          <p:nvPr/>
        </p:nvSpPr>
        <p:spPr>
          <a:xfrm>
            <a:off x="1538992" y="3581400"/>
            <a:ext cx="5090408" cy="326221"/>
          </a:xfrm>
          <a:custGeom>
            <a:avLst/>
            <a:gdLst/>
            <a:ahLst/>
            <a:cxnLst/>
            <a:rect l="0" t="0" r="0" b="0"/>
            <a:pathLst>
              <a:path w="5063618" h="466980">
                <a:moveTo>
                  <a:pt x="0" y="0"/>
                </a:moveTo>
                <a:lnTo>
                  <a:pt x="5063617" y="0"/>
                </a:lnTo>
                <a:lnTo>
                  <a:pt x="5063617" y="466979"/>
                </a:lnTo>
                <a:lnTo>
                  <a:pt x="0" y="466979"/>
                </a:lnTo>
                <a:close/>
              </a:path>
            </a:pathLst>
          </a:custGeom>
          <a:solidFill>
            <a:srgbClr val="7B7BC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xmlns="" val="34404310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42900" y="2013928"/>
            <a:ext cx="6652260" cy="2659282"/>
          </a:xfrm>
          <a:prstGeom prst="rect">
            <a:avLst/>
          </a:prstGeom>
          <a:noFill/>
        </p:spPr>
        <p:txBody>
          <a:bodyPr vert="horz" lIns="73243" tIns="36622" rIns="73243" bIns="36622" rtlCol="0">
            <a:spAutoFit/>
          </a:bodyPr>
          <a:lstStyle/>
          <a:p>
            <a:r>
              <a:rPr lang="en-US" sz="2400" b="1" dirty="0" smtClean="0">
                <a:solidFill>
                  <a:srgbClr val="0000FF"/>
                </a:solidFill>
                <a:latin typeface="Arial" pitchFamily="34" charset="0"/>
                <a:cs typeface="Arial" pitchFamily="34" charset="0"/>
              </a:rPr>
              <a:t>P	No</a:t>
            </a:r>
          </a:p>
          <a:p>
            <a:r>
              <a:rPr lang="en-US" sz="2400" b="1" dirty="0" smtClean="0">
                <a:solidFill>
                  <a:srgbClr val="0000FF"/>
                </a:solidFill>
                <a:latin typeface="Arial" pitchFamily="34" charset="0"/>
                <a:cs typeface="Arial" pitchFamily="34" charset="0"/>
              </a:rPr>
              <a:t>    </a:t>
            </a:r>
          </a:p>
          <a:p>
            <a:r>
              <a:rPr lang="en-US" sz="2400" b="1" dirty="0" smtClean="0">
                <a:solidFill>
                  <a:srgbClr val="0000FF"/>
                </a:solidFill>
                <a:latin typeface="Arial" pitchFamily="34" charset="0"/>
                <a:cs typeface="Arial" pitchFamily="34" charset="0"/>
              </a:rPr>
              <a:t>E	No</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M or D	Yes!  Solve from Left to Right.</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A or S	</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2377440" y="887193"/>
            <a:ext cx="171450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6 + 4 ÷ 2</a:t>
            </a:r>
          </a:p>
        </p:txBody>
      </p:sp>
      <p:sp>
        <p:nvSpPr>
          <p:cNvPr id="4" name="TextBox 3"/>
          <p:cNvSpPr txBox="1"/>
          <p:nvPr/>
        </p:nvSpPr>
        <p:spPr>
          <a:xfrm>
            <a:off x="2388870" y="1437252"/>
            <a:ext cx="1165860" cy="443291"/>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6 + </a:t>
            </a:r>
            <a:r>
              <a:rPr lang="en-US" sz="2400" b="1" smtClean="0">
                <a:solidFill>
                  <a:srgbClr val="FF0000"/>
                </a:solidFill>
                <a:latin typeface="Arial" pitchFamily="34" charset="0"/>
                <a:cs typeface="Arial" pitchFamily="34" charset="0"/>
              </a:rPr>
              <a:t>2</a:t>
            </a:r>
            <a:endParaRPr lang="en-US" sz="2400" b="1">
              <a:solidFill>
                <a:srgbClr val="FF0000"/>
              </a:solidFill>
              <a:latin typeface="Arial" pitchFamily="34" charset="0"/>
              <a:cs typeface="Arial" pitchFamily="34" charset="0"/>
            </a:endParaRPr>
          </a:p>
        </p:txBody>
      </p:sp>
      <p:cxnSp>
        <p:nvCxnSpPr>
          <p:cNvPr id="5" name="Straight Connector 4"/>
          <p:cNvCxnSpPr/>
          <p:nvPr/>
        </p:nvCxnSpPr>
        <p:spPr>
          <a:xfrm>
            <a:off x="2971800" y="1295400"/>
            <a:ext cx="741121"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54591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a:hlinkClick r:id="rId2" action="ppaction://hlinksldjump"/>
          </p:cNvPr>
          <p:cNvSpPr txBox="1"/>
          <p:nvPr/>
        </p:nvSpPr>
        <p:spPr>
          <a:xfrm>
            <a:off x="171450" y="1812777"/>
            <a:ext cx="2148840" cy="443291"/>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·Vocabulary</a:t>
            </a:r>
            <a:endParaRPr lang="en-US" sz="2400" b="1">
              <a:solidFill>
                <a:srgbClr val="0000FF"/>
              </a:solidFill>
              <a:latin typeface="Arial" pitchFamily="34" charset="0"/>
              <a:cs typeface="Arial" pitchFamily="34" charset="0"/>
            </a:endParaRPr>
          </a:p>
        </p:txBody>
      </p:sp>
      <p:sp>
        <p:nvSpPr>
          <p:cNvPr id="3" name="TextBox 2">
            <a:hlinkClick r:id="rId3" action="ppaction://hlinksldjump"/>
          </p:cNvPr>
          <p:cNvSpPr txBox="1"/>
          <p:nvPr/>
        </p:nvSpPr>
        <p:spPr>
          <a:xfrm>
            <a:off x="171450" y="2257951"/>
            <a:ext cx="8134350" cy="443291"/>
          </a:xfrm>
          <a:prstGeom prst="rect">
            <a:avLst/>
          </a:prstGeom>
          <a:noFill/>
        </p:spPr>
        <p:txBody>
          <a:bodyPr vert="horz" wrap="square" lIns="73243" tIns="36622" rIns="73243" bIns="36622" rtlCol="0">
            <a:spAutoFit/>
          </a:bodyPr>
          <a:lstStyle/>
          <a:p>
            <a:r>
              <a:rPr lang="en-US" sz="2400" b="1" dirty="0" smtClean="0">
                <a:solidFill>
                  <a:srgbClr val="0000FF"/>
                </a:solidFill>
                <a:latin typeface="Arial" pitchFamily="34" charset="0"/>
                <a:cs typeface="Arial" pitchFamily="34" charset="0"/>
              </a:rPr>
              <a:t>·Identifying Algebraic Expressions and Equations</a:t>
            </a:r>
            <a:endParaRPr lang="en-US" sz="2400" b="1" dirty="0">
              <a:solidFill>
                <a:srgbClr val="0000FF"/>
              </a:solidFill>
              <a:latin typeface="Arial" pitchFamily="34" charset="0"/>
              <a:cs typeface="Arial" pitchFamily="34" charset="0"/>
            </a:endParaRPr>
          </a:p>
        </p:txBody>
      </p:sp>
      <p:sp>
        <p:nvSpPr>
          <p:cNvPr id="4" name="TextBox 3">
            <a:hlinkClick r:id="rId4" action="ppaction://hlinksldjump"/>
          </p:cNvPr>
          <p:cNvSpPr txBox="1"/>
          <p:nvPr/>
        </p:nvSpPr>
        <p:spPr>
          <a:xfrm>
            <a:off x="182880" y="3139427"/>
            <a:ext cx="374904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·Evaluating Expressions</a:t>
            </a:r>
          </a:p>
        </p:txBody>
      </p:sp>
      <p:sp>
        <p:nvSpPr>
          <p:cNvPr id="5" name="TextBox 4"/>
          <p:cNvSpPr txBox="1"/>
          <p:nvPr/>
        </p:nvSpPr>
        <p:spPr>
          <a:xfrm>
            <a:off x="57150" y="230671"/>
            <a:ext cx="8709660" cy="627957"/>
          </a:xfrm>
          <a:prstGeom prst="rect">
            <a:avLst/>
          </a:prstGeom>
          <a:noFill/>
        </p:spPr>
        <p:txBody>
          <a:bodyPr vert="horz" lIns="73243" tIns="36622" rIns="73243" bIns="36622" rtlCol="0">
            <a:spAutoFit/>
          </a:bodyPr>
          <a:lstStyle/>
          <a:p>
            <a:pPr algn="ctr"/>
            <a:r>
              <a:rPr lang="en-US" sz="3600" b="1" u="sng" dirty="0">
                <a:solidFill>
                  <a:srgbClr val="0000FF"/>
                </a:solidFill>
                <a:latin typeface="Arial" pitchFamily="34" charset="0"/>
                <a:cs typeface="Arial" pitchFamily="34" charset="0"/>
              </a:rPr>
              <a:t>Table of Contents</a:t>
            </a:r>
          </a:p>
        </p:txBody>
      </p:sp>
      <p:sp>
        <p:nvSpPr>
          <p:cNvPr id="6" name="TextBox 5">
            <a:hlinkClick r:id="rId5" action="ppaction://hlinksldjump"/>
          </p:cNvPr>
          <p:cNvSpPr txBox="1"/>
          <p:nvPr/>
        </p:nvSpPr>
        <p:spPr>
          <a:xfrm>
            <a:off x="171450" y="2703125"/>
            <a:ext cx="8595360" cy="443291"/>
          </a:xfrm>
          <a:prstGeom prst="rect">
            <a:avLst/>
          </a:prstGeom>
          <a:noFill/>
        </p:spPr>
        <p:txBody>
          <a:bodyPr vert="horz" wrap="square" lIns="73243" tIns="36622" rIns="73243" bIns="36622" rtlCol="0">
            <a:spAutoFit/>
          </a:bodyPr>
          <a:lstStyle/>
          <a:p>
            <a:r>
              <a:rPr lang="en-US" sz="2400" b="1" dirty="0">
                <a:solidFill>
                  <a:srgbClr val="0000FF"/>
                </a:solidFill>
                <a:latin typeface="Arial" pitchFamily="34" charset="0"/>
                <a:cs typeface="Arial" pitchFamily="34" charset="0"/>
              </a:rPr>
              <a:t>·Translating Between Words and Expressions</a:t>
            </a:r>
          </a:p>
        </p:txBody>
      </p:sp>
      <p:sp>
        <p:nvSpPr>
          <p:cNvPr id="7" name="TextBox 6">
            <a:hlinkClick r:id="rId6" action="ppaction://hlinksldjump"/>
          </p:cNvPr>
          <p:cNvSpPr txBox="1"/>
          <p:nvPr/>
        </p:nvSpPr>
        <p:spPr>
          <a:xfrm>
            <a:off x="182880" y="4412844"/>
            <a:ext cx="379476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·Combining Like Terms </a:t>
            </a:r>
          </a:p>
        </p:txBody>
      </p:sp>
      <p:sp>
        <p:nvSpPr>
          <p:cNvPr id="8" name="TextBox 7">
            <a:hlinkClick r:id="rId7" action="ppaction://hlinksldjump"/>
          </p:cNvPr>
          <p:cNvSpPr txBox="1"/>
          <p:nvPr/>
        </p:nvSpPr>
        <p:spPr>
          <a:xfrm>
            <a:off x="182880" y="3584600"/>
            <a:ext cx="3931920" cy="443291"/>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·The Distributive Property</a:t>
            </a:r>
            <a:endParaRPr lang="en-US" sz="2400" b="1">
              <a:solidFill>
                <a:srgbClr val="0000FF"/>
              </a:solidFill>
              <a:latin typeface="Arial" pitchFamily="34" charset="0"/>
              <a:cs typeface="Arial" pitchFamily="34" charset="0"/>
            </a:endParaRPr>
          </a:p>
        </p:txBody>
      </p:sp>
      <p:sp>
        <p:nvSpPr>
          <p:cNvPr id="9" name="TextBox 8"/>
          <p:cNvSpPr txBox="1"/>
          <p:nvPr/>
        </p:nvSpPr>
        <p:spPr>
          <a:xfrm>
            <a:off x="6515100" y="612164"/>
            <a:ext cx="2423160" cy="566402"/>
          </a:xfrm>
          <a:prstGeom prst="rect">
            <a:avLst/>
          </a:prstGeom>
          <a:noFill/>
        </p:spPr>
        <p:txBody>
          <a:bodyPr vert="horz" lIns="73243" tIns="36622" rIns="73243" bIns="36622" rtlCol="0">
            <a:spAutoFit/>
          </a:bodyPr>
          <a:lstStyle/>
          <a:p>
            <a:pPr algn="ctr"/>
            <a:r>
              <a:rPr lang="en-US" sz="1600" b="1" dirty="0">
                <a:solidFill>
                  <a:srgbClr val="0000FF"/>
                </a:solidFill>
                <a:latin typeface="Arial" pitchFamily="34" charset="0"/>
                <a:cs typeface="Arial" pitchFamily="34" charset="0"/>
              </a:rPr>
              <a:t>Click on a topic to go to that section.</a:t>
            </a:r>
          </a:p>
        </p:txBody>
      </p:sp>
      <p:sp>
        <p:nvSpPr>
          <p:cNvPr id="10" name="Freeform 9"/>
          <p:cNvSpPr/>
          <p:nvPr/>
        </p:nvSpPr>
        <p:spPr>
          <a:xfrm>
            <a:off x="6537960" y="567804"/>
            <a:ext cx="2388871" cy="585548"/>
          </a:xfrm>
          <a:custGeom>
            <a:avLst/>
            <a:gdLst/>
            <a:ahLst/>
            <a:cxnLst/>
            <a:rect l="0" t="0" r="0" b="0"/>
            <a:pathLst>
              <a:path w="2654301" h="838201">
                <a:moveTo>
                  <a:pt x="0" y="0"/>
                </a:moveTo>
                <a:lnTo>
                  <a:pt x="2654300" y="0"/>
                </a:lnTo>
                <a:lnTo>
                  <a:pt x="2654300" y="838200"/>
                </a:lnTo>
                <a:lnTo>
                  <a:pt x="0" y="83820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sz="2400">
              <a:latin typeface="Arial" pitchFamily="34" charset="0"/>
              <a:cs typeface="Arial" pitchFamily="34" charset="0"/>
            </a:endParaRPr>
          </a:p>
        </p:txBody>
      </p:sp>
      <p:sp>
        <p:nvSpPr>
          <p:cNvPr id="11" name="TextBox 10"/>
          <p:cNvSpPr txBox="1"/>
          <p:nvPr/>
        </p:nvSpPr>
        <p:spPr>
          <a:xfrm>
            <a:off x="91440" y="4902377"/>
            <a:ext cx="4632960" cy="289403"/>
          </a:xfrm>
          <a:prstGeom prst="rect">
            <a:avLst/>
          </a:prstGeom>
          <a:noFill/>
        </p:spPr>
        <p:txBody>
          <a:bodyPr vert="horz" wrap="square" lIns="73243" tIns="36622" rIns="73243" bIns="36622" rtlCol="0">
            <a:spAutoFit/>
          </a:bodyPr>
          <a:lstStyle/>
          <a:p>
            <a:r>
              <a:rPr lang="en-US" b="1" dirty="0">
                <a:solidFill>
                  <a:srgbClr val="0000FF"/>
                </a:solidFill>
                <a:latin typeface="Arial" pitchFamily="34" charset="0"/>
                <a:cs typeface="Arial" pitchFamily="34" charset="0"/>
              </a:rPr>
              <a:t>Common Core:  6.EE.1-4, 6</a:t>
            </a:r>
          </a:p>
        </p:txBody>
      </p:sp>
      <p:sp>
        <p:nvSpPr>
          <p:cNvPr id="12" name="TextBox 11">
            <a:hlinkClick r:id="rId8" action="ppaction://hlinksldjump"/>
          </p:cNvPr>
          <p:cNvSpPr txBox="1"/>
          <p:nvPr/>
        </p:nvSpPr>
        <p:spPr>
          <a:xfrm>
            <a:off x="171450" y="949296"/>
            <a:ext cx="2057400" cy="443291"/>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·Exponents</a:t>
            </a:r>
            <a:endParaRPr lang="en-US" sz="2400" b="1">
              <a:solidFill>
                <a:srgbClr val="0000FF"/>
              </a:solidFill>
              <a:latin typeface="Arial" pitchFamily="34" charset="0"/>
              <a:cs typeface="Arial" pitchFamily="34" charset="0"/>
            </a:endParaRPr>
          </a:p>
        </p:txBody>
      </p:sp>
      <p:sp>
        <p:nvSpPr>
          <p:cNvPr id="13" name="TextBox 12">
            <a:hlinkClick r:id="rId9" action="ppaction://hlinksldjump"/>
          </p:cNvPr>
          <p:cNvSpPr txBox="1"/>
          <p:nvPr/>
        </p:nvSpPr>
        <p:spPr>
          <a:xfrm>
            <a:off x="171450" y="1367604"/>
            <a:ext cx="3268980" cy="443291"/>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·Order of Operations</a:t>
            </a:r>
            <a:endParaRPr lang="en-US" sz="2400" b="1">
              <a:solidFill>
                <a:srgbClr val="0000FF"/>
              </a:solidFill>
              <a:latin typeface="Arial" pitchFamily="34" charset="0"/>
              <a:cs typeface="Arial" pitchFamily="34" charset="0"/>
            </a:endParaRPr>
          </a:p>
        </p:txBody>
      </p:sp>
      <p:sp>
        <p:nvSpPr>
          <p:cNvPr id="14" name="TextBox 13">
            <a:hlinkClick r:id="rId10" action="ppaction://hlinksldjump"/>
          </p:cNvPr>
          <p:cNvSpPr txBox="1"/>
          <p:nvPr/>
        </p:nvSpPr>
        <p:spPr>
          <a:xfrm>
            <a:off x="182880" y="3994286"/>
            <a:ext cx="6979920" cy="443291"/>
          </a:xfrm>
          <a:prstGeom prst="rect">
            <a:avLst/>
          </a:prstGeom>
          <a:noFill/>
        </p:spPr>
        <p:txBody>
          <a:bodyPr vert="horz" wrap="square" lIns="73243" tIns="36622" rIns="73243" bIns="36622" rtlCol="0">
            <a:spAutoFit/>
          </a:bodyPr>
          <a:lstStyle/>
          <a:p>
            <a:r>
              <a:rPr lang="en-US" sz="2400" b="1" dirty="0" smtClean="0">
                <a:solidFill>
                  <a:srgbClr val="0000FF"/>
                </a:solidFill>
                <a:latin typeface="Arial" pitchFamily="34" charset="0"/>
                <a:cs typeface="Arial" pitchFamily="34" charset="0"/>
              </a:rPr>
              <a:t>·Distributive Property - Applications</a:t>
            </a: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xmlns="" val="27032402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74320" y="301646"/>
            <a:ext cx="7063740" cy="812623"/>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Check to make sure there isn't any more </a:t>
            </a:r>
          </a:p>
          <a:p>
            <a:r>
              <a:rPr lang="en-US" sz="2400" b="1" smtClean="0">
                <a:solidFill>
                  <a:srgbClr val="0000FF"/>
                </a:solidFill>
                <a:latin typeface="Arial" pitchFamily="34" charset="0"/>
                <a:cs typeface="Arial" pitchFamily="34" charset="0"/>
              </a:rPr>
              <a:t>multiplication or division.</a:t>
            </a:r>
            <a:endParaRPr lang="en-US" sz="2400" b="1">
              <a:solidFill>
                <a:srgbClr val="0000FF"/>
              </a:solidFill>
              <a:latin typeface="Arial" pitchFamily="34" charset="0"/>
              <a:cs typeface="Arial" pitchFamily="34" charset="0"/>
            </a:endParaRPr>
          </a:p>
        </p:txBody>
      </p:sp>
      <p:sp>
        <p:nvSpPr>
          <p:cNvPr id="3" name="TextBox 2"/>
          <p:cNvSpPr txBox="1"/>
          <p:nvPr/>
        </p:nvSpPr>
        <p:spPr>
          <a:xfrm>
            <a:off x="582930" y="2288958"/>
            <a:ext cx="6046470" cy="2659282"/>
          </a:xfrm>
          <a:prstGeom prst="rect">
            <a:avLst/>
          </a:prstGeom>
          <a:noFill/>
        </p:spPr>
        <p:txBody>
          <a:bodyPr vert="horz" wrap="square" lIns="73243" tIns="36622" rIns="73243" bIns="36622" rtlCol="0">
            <a:spAutoFit/>
          </a:bodyPr>
          <a:lstStyle/>
          <a:p>
            <a:r>
              <a:rPr lang="en-US" sz="2400" b="1" dirty="0" smtClean="0">
                <a:solidFill>
                  <a:srgbClr val="0000FF"/>
                </a:solidFill>
                <a:latin typeface="Arial" pitchFamily="34" charset="0"/>
                <a:cs typeface="Arial" pitchFamily="34" charset="0"/>
              </a:rPr>
              <a:t>P	No</a:t>
            </a:r>
          </a:p>
          <a:p>
            <a:r>
              <a:rPr lang="en-US" sz="2400" b="1" dirty="0" smtClean="0">
                <a:solidFill>
                  <a:srgbClr val="0000FF"/>
                </a:solidFill>
                <a:latin typeface="Arial" pitchFamily="34" charset="0"/>
                <a:cs typeface="Arial" pitchFamily="34" charset="0"/>
              </a:rPr>
              <a:t>    </a:t>
            </a:r>
          </a:p>
          <a:p>
            <a:r>
              <a:rPr lang="en-US" sz="2400" b="1" dirty="0" smtClean="0">
                <a:solidFill>
                  <a:srgbClr val="0000FF"/>
                </a:solidFill>
                <a:latin typeface="Arial" pitchFamily="34" charset="0"/>
                <a:cs typeface="Arial" pitchFamily="34" charset="0"/>
              </a:rPr>
              <a:t>E	No</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M or D	Yes.  Is there any more?  No.</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A or S	</a:t>
            </a:r>
            <a:endParaRPr lang="en-US" sz="2400" b="1" dirty="0">
              <a:solidFill>
                <a:srgbClr val="0000FF"/>
              </a:solidFill>
              <a:latin typeface="Arial" pitchFamily="34" charset="0"/>
              <a:cs typeface="Arial" pitchFamily="34" charset="0"/>
            </a:endParaRPr>
          </a:p>
        </p:txBody>
      </p:sp>
      <p:sp>
        <p:nvSpPr>
          <p:cNvPr id="4" name="TextBox 3"/>
          <p:cNvSpPr txBox="1"/>
          <p:nvPr/>
        </p:nvSpPr>
        <p:spPr>
          <a:xfrm>
            <a:off x="2651760" y="1179966"/>
            <a:ext cx="171450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6 + 4 ÷ 2</a:t>
            </a:r>
          </a:p>
        </p:txBody>
      </p:sp>
      <p:sp>
        <p:nvSpPr>
          <p:cNvPr id="5" name="TextBox 4"/>
          <p:cNvSpPr txBox="1"/>
          <p:nvPr/>
        </p:nvSpPr>
        <p:spPr>
          <a:xfrm>
            <a:off x="2663190" y="1730026"/>
            <a:ext cx="1165860" cy="443291"/>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6 + </a:t>
            </a:r>
            <a:r>
              <a:rPr lang="en-US" sz="2400" b="1" smtClean="0">
                <a:solidFill>
                  <a:srgbClr val="FF0000"/>
                </a:solidFill>
                <a:latin typeface="Arial" pitchFamily="34" charset="0"/>
                <a:cs typeface="Arial" pitchFamily="34" charset="0"/>
              </a:rPr>
              <a:t>2</a:t>
            </a:r>
            <a:endParaRPr lang="en-US" sz="2400" b="1">
              <a:solidFill>
                <a:srgbClr val="FF0000"/>
              </a:solidFill>
              <a:latin typeface="Arial" pitchFamily="34" charset="0"/>
              <a:cs typeface="Arial" pitchFamily="34" charset="0"/>
            </a:endParaRPr>
          </a:p>
        </p:txBody>
      </p:sp>
      <p:cxnSp>
        <p:nvCxnSpPr>
          <p:cNvPr id="6" name="Straight Connector 5"/>
          <p:cNvCxnSpPr/>
          <p:nvPr/>
        </p:nvCxnSpPr>
        <p:spPr>
          <a:xfrm>
            <a:off x="3286697" y="1600200"/>
            <a:ext cx="774268"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223518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80110" y="304800"/>
            <a:ext cx="473202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Move onto the next letters.</a:t>
            </a:r>
          </a:p>
        </p:txBody>
      </p:sp>
      <p:sp>
        <p:nvSpPr>
          <p:cNvPr id="3" name="TextBox 2"/>
          <p:cNvSpPr txBox="1"/>
          <p:nvPr/>
        </p:nvSpPr>
        <p:spPr>
          <a:xfrm>
            <a:off x="228600" y="1910619"/>
            <a:ext cx="8778240" cy="3767278"/>
          </a:xfrm>
          <a:prstGeom prst="rect">
            <a:avLst/>
          </a:prstGeom>
          <a:noFill/>
        </p:spPr>
        <p:txBody>
          <a:bodyPr vert="horz" lIns="73243" tIns="36622" rIns="73243" bIns="36622" rtlCol="0">
            <a:spAutoFit/>
          </a:bodyPr>
          <a:lstStyle/>
          <a:p>
            <a:r>
              <a:rPr lang="en-US" sz="2400" b="1" dirty="0" smtClean="0">
                <a:solidFill>
                  <a:srgbClr val="0000FF"/>
                </a:solidFill>
                <a:latin typeface="Arial" pitchFamily="34" charset="0"/>
                <a:cs typeface="Arial" pitchFamily="34" charset="0"/>
              </a:rPr>
              <a:t>P	No</a:t>
            </a:r>
          </a:p>
          <a:p>
            <a:r>
              <a:rPr lang="en-US" sz="2400" b="1" dirty="0" smtClean="0">
                <a:solidFill>
                  <a:srgbClr val="0000FF"/>
                </a:solidFill>
                <a:latin typeface="Arial" pitchFamily="34" charset="0"/>
                <a:cs typeface="Arial" pitchFamily="34" charset="0"/>
              </a:rPr>
              <a:t>    </a:t>
            </a:r>
          </a:p>
          <a:p>
            <a:r>
              <a:rPr lang="en-US" sz="2400" b="1" dirty="0" smtClean="0">
                <a:solidFill>
                  <a:srgbClr val="0000FF"/>
                </a:solidFill>
                <a:latin typeface="Arial" pitchFamily="34" charset="0"/>
                <a:cs typeface="Arial" pitchFamily="34" charset="0"/>
              </a:rPr>
              <a:t>E	No</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M or D	Yes.  No more.</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A or S	Ask yourself, do I have any addition or</a:t>
            </a:r>
          </a:p>
          <a:p>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subtraction?  </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Yes!  Solve from LEFT to RIGHT.</a:t>
            </a:r>
            <a:endParaRPr lang="en-US" sz="2400" b="1" dirty="0">
              <a:solidFill>
                <a:srgbClr val="0000FF"/>
              </a:solidFill>
              <a:latin typeface="Arial" pitchFamily="34" charset="0"/>
              <a:cs typeface="Arial" pitchFamily="34" charset="0"/>
            </a:endParaRPr>
          </a:p>
        </p:txBody>
      </p:sp>
      <p:sp>
        <p:nvSpPr>
          <p:cNvPr id="4" name="TextBox 3"/>
          <p:cNvSpPr txBox="1"/>
          <p:nvPr/>
        </p:nvSpPr>
        <p:spPr>
          <a:xfrm>
            <a:off x="2446020" y="783884"/>
            <a:ext cx="171450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6 + 4 ÷ 2</a:t>
            </a:r>
          </a:p>
        </p:txBody>
      </p:sp>
      <p:sp>
        <p:nvSpPr>
          <p:cNvPr id="5" name="TextBox 4"/>
          <p:cNvSpPr txBox="1"/>
          <p:nvPr/>
        </p:nvSpPr>
        <p:spPr>
          <a:xfrm>
            <a:off x="2457450" y="1333943"/>
            <a:ext cx="1165860" cy="443291"/>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6 + </a:t>
            </a:r>
            <a:r>
              <a:rPr lang="en-US" sz="2400" b="1" smtClean="0">
                <a:solidFill>
                  <a:srgbClr val="FF0000"/>
                </a:solidFill>
                <a:latin typeface="Arial" pitchFamily="34" charset="0"/>
                <a:cs typeface="Arial" pitchFamily="34" charset="0"/>
              </a:rPr>
              <a:t>2</a:t>
            </a:r>
            <a:endParaRPr lang="en-US" sz="2400" b="1">
              <a:solidFill>
                <a:srgbClr val="FF0000"/>
              </a:solidFill>
              <a:latin typeface="Arial" pitchFamily="34" charset="0"/>
              <a:cs typeface="Arial" pitchFamily="34" charset="0"/>
            </a:endParaRPr>
          </a:p>
        </p:txBody>
      </p:sp>
      <p:cxnSp>
        <p:nvCxnSpPr>
          <p:cNvPr id="6" name="Straight Connector 5"/>
          <p:cNvCxnSpPr/>
          <p:nvPr/>
        </p:nvCxnSpPr>
        <p:spPr>
          <a:xfrm>
            <a:off x="3048000" y="1219200"/>
            <a:ext cx="774383"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1676400" y="5297648"/>
            <a:ext cx="5029200" cy="326221"/>
          </a:xfrm>
          <a:custGeom>
            <a:avLst/>
            <a:gdLst/>
            <a:ahLst/>
            <a:cxnLst/>
            <a:rect l="0" t="0" r="0" b="0"/>
            <a:pathLst>
              <a:path w="5063618" h="466980">
                <a:moveTo>
                  <a:pt x="0" y="0"/>
                </a:moveTo>
                <a:lnTo>
                  <a:pt x="5063617" y="0"/>
                </a:lnTo>
                <a:lnTo>
                  <a:pt x="5063617" y="466979"/>
                </a:lnTo>
                <a:lnTo>
                  <a:pt x="0" y="466979"/>
                </a:lnTo>
                <a:close/>
              </a:path>
            </a:pathLst>
          </a:custGeom>
          <a:solidFill>
            <a:srgbClr val="7B7BC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xmlns="" val="110768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80110" y="317349"/>
            <a:ext cx="189738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We did it!</a:t>
            </a:r>
          </a:p>
        </p:txBody>
      </p:sp>
      <p:sp>
        <p:nvSpPr>
          <p:cNvPr id="3" name="TextBox 2"/>
          <p:cNvSpPr txBox="1"/>
          <p:nvPr/>
        </p:nvSpPr>
        <p:spPr>
          <a:xfrm>
            <a:off x="571500" y="2065118"/>
            <a:ext cx="4160520" cy="2659282"/>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P	No</a:t>
            </a:r>
          </a:p>
          <a:p>
            <a:r>
              <a:rPr lang="en-US" sz="2400" b="1" smtClean="0">
                <a:solidFill>
                  <a:srgbClr val="0000FF"/>
                </a:solidFill>
                <a:latin typeface="Arial" pitchFamily="34" charset="0"/>
                <a:cs typeface="Arial" pitchFamily="34" charset="0"/>
              </a:rPr>
              <a:t>    </a:t>
            </a:r>
          </a:p>
          <a:p>
            <a:r>
              <a:rPr lang="en-US" sz="2400" b="1" smtClean="0">
                <a:solidFill>
                  <a:srgbClr val="0000FF"/>
                </a:solidFill>
                <a:latin typeface="Arial" pitchFamily="34" charset="0"/>
                <a:cs typeface="Arial" pitchFamily="34" charset="0"/>
              </a:rPr>
              <a:t>E	No</a:t>
            </a:r>
          </a:p>
          <a:p>
            <a:endParaRPr lang="en-US" sz="2400" b="1" smtClean="0">
              <a:solidFill>
                <a:srgbClr val="0000FF"/>
              </a:solidFill>
              <a:latin typeface="Arial" pitchFamily="34" charset="0"/>
              <a:cs typeface="Arial" pitchFamily="34" charset="0"/>
            </a:endParaRPr>
          </a:p>
          <a:p>
            <a:r>
              <a:rPr lang="en-US" sz="2400" b="1" smtClean="0">
                <a:solidFill>
                  <a:srgbClr val="0000FF"/>
                </a:solidFill>
                <a:latin typeface="Arial" pitchFamily="34" charset="0"/>
                <a:cs typeface="Arial" pitchFamily="34" charset="0"/>
              </a:rPr>
              <a:t>M or D	Yes.  No more.</a:t>
            </a:r>
          </a:p>
          <a:p>
            <a:endParaRPr lang="en-US" sz="2400" b="1" smtClean="0">
              <a:solidFill>
                <a:srgbClr val="0000FF"/>
              </a:solidFill>
              <a:latin typeface="Arial" pitchFamily="34" charset="0"/>
              <a:cs typeface="Arial" pitchFamily="34" charset="0"/>
            </a:endParaRPr>
          </a:p>
          <a:p>
            <a:r>
              <a:rPr lang="en-US" sz="2400" b="1" smtClean="0">
                <a:solidFill>
                  <a:srgbClr val="0000FF"/>
                </a:solidFill>
                <a:latin typeface="Arial" pitchFamily="34" charset="0"/>
                <a:cs typeface="Arial" pitchFamily="34" charset="0"/>
              </a:rPr>
              <a:t>A or S	Yes.</a:t>
            </a:r>
            <a:endParaRPr lang="en-US" sz="2400" b="1">
              <a:solidFill>
                <a:srgbClr val="0000FF"/>
              </a:solidFill>
              <a:latin typeface="Arial" pitchFamily="34" charset="0"/>
              <a:cs typeface="Arial" pitchFamily="34" charset="0"/>
            </a:endParaRPr>
          </a:p>
        </p:txBody>
      </p:sp>
      <p:sp>
        <p:nvSpPr>
          <p:cNvPr id="4" name="TextBox 3"/>
          <p:cNvSpPr txBox="1"/>
          <p:nvPr/>
        </p:nvSpPr>
        <p:spPr>
          <a:xfrm>
            <a:off x="3771900" y="521402"/>
            <a:ext cx="171450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6 + 4 ÷ 2</a:t>
            </a:r>
          </a:p>
        </p:txBody>
      </p:sp>
      <p:sp>
        <p:nvSpPr>
          <p:cNvPr id="5" name="TextBox 4"/>
          <p:cNvSpPr txBox="1"/>
          <p:nvPr/>
        </p:nvSpPr>
        <p:spPr>
          <a:xfrm>
            <a:off x="3794760" y="1089206"/>
            <a:ext cx="1165860" cy="443291"/>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6 + </a:t>
            </a:r>
            <a:r>
              <a:rPr lang="en-US" sz="2400" b="1" smtClean="0">
                <a:solidFill>
                  <a:srgbClr val="FF0000"/>
                </a:solidFill>
                <a:latin typeface="Arial" pitchFamily="34" charset="0"/>
                <a:cs typeface="Arial" pitchFamily="34" charset="0"/>
              </a:rPr>
              <a:t>2</a:t>
            </a:r>
            <a:endParaRPr lang="en-US" sz="2400" b="1">
              <a:solidFill>
                <a:srgbClr val="FF0000"/>
              </a:solidFill>
              <a:latin typeface="Arial" pitchFamily="34" charset="0"/>
              <a:cs typeface="Arial" pitchFamily="34" charset="0"/>
            </a:endParaRPr>
          </a:p>
        </p:txBody>
      </p:sp>
      <p:sp>
        <p:nvSpPr>
          <p:cNvPr id="6" name="TextBox 5"/>
          <p:cNvSpPr txBox="1"/>
          <p:nvPr/>
        </p:nvSpPr>
        <p:spPr>
          <a:xfrm>
            <a:off x="4080510" y="1541675"/>
            <a:ext cx="57150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8</a:t>
            </a:r>
          </a:p>
        </p:txBody>
      </p:sp>
      <p:cxnSp>
        <p:nvCxnSpPr>
          <p:cNvPr id="7" name="Straight Connector 6"/>
          <p:cNvCxnSpPr/>
          <p:nvPr/>
        </p:nvCxnSpPr>
        <p:spPr>
          <a:xfrm>
            <a:off x="4343400" y="914400"/>
            <a:ext cx="719061"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864026" y="1447800"/>
            <a:ext cx="763295"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674096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61060" y="304800"/>
            <a:ext cx="4617720" cy="443291"/>
          </a:xfrm>
          <a:prstGeom prst="rect">
            <a:avLst/>
          </a:prstGeom>
          <a:noFill/>
        </p:spPr>
        <p:txBody>
          <a:bodyPr vert="horz" lIns="73243" tIns="36622" rIns="73243" bIns="36622" rtlCol="0">
            <a:spAutoFit/>
          </a:bodyPr>
          <a:lstStyle/>
          <a:p>
            <a:r>
              <a:rPr lang="en-US" sz="2400" b="1" dirty="0" smtClean="0">
                <a:solidFill>
                  <a:srgbClr val="0000FF"/>
                </a:solidFill>
                <a:latin typeface="Arial" pitchFamily="34" charset="0"/>
                <a:cs typeface="Arial" pitchFamily="34" charset="0"/>
              </a:rPr>
              <a:t>Let's try another problem.</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3044190" y="792756"/>
            <a:ext cx="137160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3(1 + 9)</a:t>
            </a:r>
          </a:p>
        </p:txBody>
      </p:sp>
      <p:sp>
        <p:nvSpPr>
          <p:cNvPr id="4" name="TextBox 3"/>
          <p:cNvSpPr txBox="1"/>
          <p:nvPr/>
        </p:nvSpPr>
        <p:spPr>
          <a:xfrm>
            <a:off x="472440" y="1742052"/>
            <a:ext cx="8595360" cy="3028614"/>
          </a:xfrm>
          <a:prstGeom prst="rect">
            <a:avLst/>
          </a:prstGeom>
          <a:noFill/>
        </p:spPr>
        <p:txBody>
          <a:bodyPr vert="horz" lIns="73243" tIns="36622" rIns="73243" bIns="36622" rtlCol="0">
            <a:spAutoFit/>
          </a:bodyPr>
          <a:lstStyle/>
          <a:p>
            <a:r>
              <a:rPr lang="en-US" sz="2400" b="1" dirty="0" smtClean="0">
                <a:solidFill>
                  <a:srgbClr val="0000FF"/>
                </a:solidFill>
                <a:latin typeface="Arial" pitchFamily="34" charset="0"/>
                <a:cs typeface="Arial" pitchFamily="34" charset="0"/>
              </a:rPr>
              <a:t>P	Do I have any parentheses?</a:t>
            </a:r>
          </a:p>
          <a:p>
            <a:r>
              <a:rPr lang="en-US" sz="2400" b="1" dirty="0" smtClean="0">
                <a:solidFill>
                  <a:srgbClr val="0000FF"/>
                </a:solidFill>
                <a:latin typeface="Arial" pitchFamily="34" charset="0"/>
                <a:cs typeface="Arial" pitchFamily="34" charset="0"/>
              </a:rPr>
              <a:t>	Yes - do the math in the parentheses first.</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E</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M or D	</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A or S	</a:t>
            </a:r>
            <a:endParaRPr lang="en-US" sz="2400" b="1" dirty="0">
              <a:solidFill>
                <a:srgbClr val="0000FF"/>
              </a:solidFill>
              <a:latin typeface="Arial" pitchFamily="34" charset="0"/>
              <a:cs typeface="Arial" pitchFamily="34" charset="0"/>
            </a:endParaRPr>
          </a:p>
        </p:txBody>
      </p:sp>
      <p:sp>
        <p:nvSpPr>
          <p:cNvPr id="5" name="Freeform 4"/>
          <p:cNvSpPr/>
          <p:nvPr/>
        </p:nvSpPr>
        <p:spPr>
          <a:xfrm>
            <a:off x="1230630" y="2211889"/>
            <a:ext cx="6896406" cy="571530"/>
          </a:xfrm>
          <a:custGeom>
            <a:avLst/>
            <a:gdLst/>
            <a:ahLst/>
            <a:cxnLst/>
            <a:rect l="0" t="0" r="0" b="0"/>
            <a:pathLst>
              <a:path w="7662673" h="818135">
                <a:moveTo>
                  <a:pt x="0" y="0"/>
                </a:moveTo>
                <a:lnTo>
                  <a:pt x="7662672" y="0"/>
                </a:lnTo>
                <a:lnTo>
                  <a:pt x="7662672" y="818134"/>
                </a:lnTo>
                <a:lnTo>
                  <a:pt x="0" y="818134"/>
                </a:lnTo>
                <a:close/>
              </a:path>
            </a:pathLst>
          </a:custGeom>
          <a:solidFill>
            <a:srgbClr val="7B7BC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sz="2400">
              <a:latin typeface="Arial" pitchFamily="34" charset="0"/>
              <a:cs typeface="Arial" pitchFamily="34" charset="0"/>
            </a:endParaRPr>
          </a:p>
        </p:txBody>
      </p:sp>
    </p:spTree>
    <p:extLst>
      <p:ext uri="{BB962C8B-B14F-4D97-AF65-F5344CB8AC3E}">
        <p14:creationId xmlns:p14="http://schemas.microsoft.com/office/powerpoint/2010/main" xmlns="" val="37080363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18210" y="304800"/>
            <a:ext cx="6766560" cy="443291"/>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Remember to take it one step at a time.</a:t>
            </a:r>
            <a:endParaRPr lang="en-US" sz="2400" b="1">
              <a:solidFill>
                <a:srgbClr val="0000FF"/>
              </a:solidFill>
              <a:latin typeface="Arial" pitchFamily="34" charset="0"/>
              <a:cs typeface="Arial" pitchFamily="34" charset="0"/>
            </a:endParaRPr>
          </a:p>
        </p:txBody>
      </p:sp>
      <p:sp>
        <p:nvSpPr>
          <p:cNvPr id="3" name="TextBox 2"/>
          <p:cNvSpPr txBox="1"/>
          <p:nvPr/>
        </p:nvSpPr>
        <p:spPr>
          <a:xfrm>
            <a:off x="3615690" y="810500"/>
            <a:ext cx="137160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3(1 + 9)</a:t>
            </a:r>
          </a:p>
        </p:txBody>
      </p:sp>
      <p:sp>
        <p:nvSpPr>
          <p:cNvPr id="4" name="TextBox 3"/>
          <p:cNvSpPr txBox="1"/>
          <p:nvPr/>
        </p:nvSpPr>
        <p:spPr>
          <a:xfrm>
            <a:off x="3627120" y="1360560"/>
            <a:ext cx="105156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3(</a:t>
            </a:r>
            <a:r>
              <a:rPr lang="en-US" sz="2400" b="1">
                <a:solidFill>
                  <a:srgbClr val="FF0000"/>
                </a:solidFill>
                <a:latin typeface="Arial" pitchFamily="34" charset="0"/>
                <a:cs typeface="Arial" pitchFamily="34" charset="0"/>
              </a:rPr>
              <a:t>10)</a:t>
            </a:r>
          </a:p>
        </p:txBody>
      </p:sp>
      <p:sp>
        <p:nvSpPr>
          <p:cNvPr id="5" name="TextBox 4"/>
          <p:cNvSpPr txBox="1"/>
          <p:nvPr/>
        </p:nvSpPr>
        <p:spPr>
          <a:xfrm>
            <a:off x="1112520" y="2105801"/>
            <a:ext cx="6812280" cy="2659282"/>
          </a:xfrm>
          <a:prstGeom prst="rect">
            <a:avLst/>
          </a:prstGeom>
          <a:noFill/>
        </p:spPr>
        <p:txBody>
          <a:bodyPr vert="horz" lIns="73243" tIns="36622" rIns="73243" bIns="36622" rtlCol="0">
            <a:spAutoFit/>
          </a:bodyPr>
          <a:lstStyle/>
          <a:p>
            <a:r>
              <a:rPr lang="en-US" sz="2400" b="1" dirty="0" smtClean="0">
                <a:solidFill>
                  <a:srgbClr val="0000FF"/>
                </a:solidFill>
                <a:latin typeface="Arial" pitchFamily="34" charset="0"/>
                <a:cs typeface="Arial" pitchFamily="34" charset="0"/>
              </a:rPr>
              <a:t>P	Yes!  Simplify the parentheses.</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E</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M or D	</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A or S	</a:t>
            </a:r>
            <a:endParaRPr lang="en-US" sz="2400" b="1" dirty="0">
              <a:solidFill>
                <a:srgbClr val="0000FF"/>
              </a:solidFill>
              <a:latin typeface="Arial" pitchFamily="34" charset="0"/>
              <a:cs typeface="Arial" pitchFamily="34" charset="0"/>
            </a:endParaRPr>
          </a:p>
        </p:txBody>
      </p:sp>
      <p:cxnSp>
        <p:nvCxnSpPr>
          <p:cNvPr id="6" name="Straight Connector 5"/>
          <p:cNvCxnSpPr/>
          <p:nvPr/>
        </p:nvCxnSpPr>
        <p:spPr>
          <a:xfrm>
            <a:off x="3940340" y="1295400"/>
            <a:ext cx="70786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864867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33450" y="340317"/>
            <a:ext cx="4549140" cy="443291"/>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Move onto the next letter.</a:t>
            </a:r>
            <a:endParaRPr lang="en-US" sz="2400" b="1">
              <a:solidFill>
                <a:srgbClr val="0000FF"/>
              </a:solidFill>
              <a:latin typeface="Arial" pitchFamily="34" charset="0"/>
              <a:cs typeface="Arial" pitchFamily="34" charset="0"/>
            </a:endParaRPr>
          </a:p>
        </p:txBody>
      </p:sp>
      <p:sp>
        <p:nvSpPr>
          <p:cNvPr id="3" name="TextBox 2"/>
          <p:cNvSpPr txBox="1"/>
          <p:nvPr/>
        </p:nvSpPr>
        <p:spPr>
          <a:xfrm>
            <a:off x="3596640" y="783914"/>
            <a:ext cx="137160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3(1 + 9)</a:t>
            </a:r>
          </a:p>
        </p:txBody>
      </p:sp>
      <p:sp>
        <p:nvSpPr>
          <p:cNvPr id="4" name="TextBox 3"/>
          <p:cNvSpPr txBox="1"/>
          <p:nvPr/>
        </p:nvSpPr>
        <p:spPr>
          <a:xfrm>
            <a:off x="3642360" y="1449308"/>
            <a:ext cx="105156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3(</a:t>
            </a:r>
            <a:r>
              <a:rPr lang="en-US" sz="2400" b="1">
                <a:solidFill>
                  <a:srgbClr val="FF0000"/>
                </a:solidFill>
                <a:latin typeface="Arial" pitchFamily="34" charset="0"/>
                <a:cs typeface="Arial" pitchFamily="34" charset="0"/>
              </a:rPr>
              <a:t>10)</a:t>
            </a:r>
          </a:p>
        </p:txBody>
      </p:sp>
      <p:sp>
        <p:nvSpPr>
          <p:cNvPr id="5" name="TextBox 4"/>
          <p:cNvSpPr txBox="1"/>
          <p:nvPr/>
        </p:nvSpPr>
        <p:spPr>
          <a:xfrm>
            <a:off x="1127760" y="2141318"/>
            <a:ext cx="6720840" cy="2659282"/>
          </a:xfrm>
          <a:prstGeom prst="rect">
            <a:avLst/>
          </a:prstGeom>
          <a:noFill/>
        </p:spPr>
        <p:txBody>
          <a:bodyPr vert="horz" lIns="73243" tIns="36622" rIns="73243" bIns="36622" rtlCol="0">
            <a:spAutoFit/>
          </a:bodyPr>
          <a:lstStyle/>
          <a:p>
            <a:r>
              <a:rPr lang="en-US" sz="2400" b="1" dirty="0">
                <a:solidFill>
                  <a:srgbClr val="0000FF"/>
                </a:solidFill>
                <a:latin typeface="Arial" pitchFamily="34" charset="0"/>
                <a:cs typeface="Arial" pitchFamily="34" charset="0"/>
              </a:rPr>
              <a:t>P	Yes</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E	Do I have any exponents?  No.</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M or D	</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A or S	</a:t>
            </a:r>
          </a:p>
        </p:txBody>
      </p:sp>
      <p:sp>
        <p:nvSpPr>
          <p:cNvPr id="6" name="Freeform 5"/>
          <p:cNvSpPr/>
          <p:nvPr/>
        </p:nvSpPr>
        <p:spPr>
          <a:xfrm>
            <a:off x="5791200" y="2819400"/>
            <a:ext cx="662141" cy="513242"/>
          </a:xfrm>
          <a:custGeom>
            <a:avLst/>
            <a:gdLst/>
            <a:ahLst/>
            <a:cxnLst/>
            <a:rect l="0" t="0" r="0" b="0"/>
            <a:pathLst>
              <a:path w="735712" h="734696">
                <a:moveTo>
                  <a:pt x="0" y="0"/>
                </a:moveTo>
                <a:lnTo>
                  <a:pt x="735711" y="0"/>
                </a:lnTo>
                <a:lnTo>
                  <a:pt x="735711" y="734695"/>
                </a:lnTo>
                <a:lnTo>
                  <a:pt x="0" y="734695"/>
                </a:lnTo>
                <a:close/>
              </a:path>
            </a:pathLst>
          </a:custGeom>
          <a:solidFill>
            <a:srgbClr val="7B7BC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sz="2400">
              <a:latin typeface="Arial" pitchFamily="34" charset="0"/>
              <a:cs typeface="Arial" pitchFamily="34" charset="0"/>
            </a:endParaRPr>
          </a:p>
        </p:txBody>
      </p:sp>
      <p:cxnSp>
        <p:nvCxnSpPr>
          <p:cNvPr id="7" name="Straight Connector 6"/>
          <p:cNvCxnSpPr/>
          <p:nvPr/>
        </p:nvCxnSpPr>
        <p:spPr>
          <a:xfrm>
            <a:off x="3962400" y="1219200"/>
            <a:ext cx="619392"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725322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22020" y="330594"/>
            <a:ext cx="4686300" cy="443291"/>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Move onto the next letters.</a:t>
            </a:r>
            <a:endParaRPr lang="en-US" sz="2400" b="1">
              <a:solidFill>
                <a:srgbClr val="0000FF"/>
              </a:solidFill>
              <a:latin typeface="Arial" pitchFamily="34" charset="0"/>
              <a:cs typeface="Arial" pitchFamily="34" charset="0"/>
            </a:endParaRPr>
          </a:p>
        </p:txBody>
      </p:sp>
      <p:sp>
        <p:nvSpPr>
          <p:cNvPr id="3" name="TextBox 2"/>
          <p:cNvSpPr txBox="1"/>
          <p:nvPr/>
        </p:nvSpPr>
        <p:spPr>
          <a:xfrm>
            <a:off x="1127760" y="2229186"/>
            <a:ext cx="8321040" cy="3028614"/>
          </a:xfrm>
          <a:prstGeom prst="rect">
            <a:avLst/>
          </a:prstGeom>
          <a:noFill/>
        </p:spPr>
        <p:txBody>
          <a:bodyPr vert="horz" lIns="73243" tIns="36622" rIns="73243" bIns="36622" rtlCol="0">
            <a:spAutoFit/>
          </a:bodyPr>
          <a:lstStyle/>
          <a:p>
            <a:r>
              <a:rPr lang="en-US" sz="2400" b="1" dirty="0">
                <a:solidFill>
                  <a:srgbClr val="0000FF"/>
                </a:solidFill>
                <a:latin typeface="Arial" pitchFamily="34" charset="0"/>
                <a:cs typeface="Arial" pitchFamily="34" charset="0"/>
              </a:rPr>
              <a:t>P	Yes.  Identify and solve.</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E	No.</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M or D	Do I have any multiplication or division?</a:t>
            </a:r>
          </a:p>
          <a:p>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Yes</a:t>
            </a:r>
            <a:r>
              <a:rPr lang="en-US" sz="2400" b="1" dirty="0">
                <a:solidFill>
                  <a:srgbClr val="0000FF"/>
                </a:solidFill>
                <a:latin typeface="Arial" pitchFamily="34" charset="0"/>
                <a:cs typeface="Arial" pitchFamily="34" charset="0"/>
              </a:rPr>
              <a:t>.  Solve from left to right.	</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A or S	</a:t>
            </a:r>
          </a:p>
        </p:txBody>
      </p:sp>
      <p:sp>
        <p:nvSpPr>
          <p:cNvPr id="4" name="TextBox 3"/>
          <p:cNvSpPr txBox="1"/>
          <p:nvPr/>
        </p:nvSpPr>
        <p:spPr>
          <a:xfrm>
            <a:off x="3779520" y="836294"/>
            <a:ext cx="137160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3(1 + 9)</a:t>
            </a:r>
          </a:p>
        </p:txBody>
      </p:sp>
      <p:sp>
        <p:nvSpPr>
          <p:cNvPr id="5" name="TextBox 4"/>
          <p:cNvSpPr txBox="1"/>
          <p:nvPr/>
        </p:nvSpPr>
        <p:spPr>
          <a:xfrm>
            <a:off x="3825240" y="1501689"/>
            <a:ext cx="105156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3(</a:t>
            </a:r>
            <a:r>
              <a:rPr lang="en-US" sz="2400" b="1">
                <a:solidFill>
                  <a:srgbClr val="FF0000"/>
                </a:solidFill>
                <a:latin typeface="Arial" pitchFamily="34" charset="0"/>
                <a:cs typeface="Arial" pitchFamily="34" charset="0"/>
              </a:rPr>
              <a:t>10)</a:t>
            </a:r>
          </a:p>
        </p:txBody>
      </p:sp>
      <p:sp>
        <p:nvSpPr>
          <p:cNvPr id="6" name="Freeform 5"/>
          <p:cNvSpPr/>
          <p:nvPr/>
        </p:nvSpPr>
        <p:spPr>
          <a:xfrm>
            <a:off x="2667000" y="4114800"/>
            <a:ext cx="4701160" cy="341304"/>
          </a:xfrm>
          <a:custGeom>
            <a:avLst/>
            <a:gdLst/>
            <a:ahLst/>
            <a:cxnLst/>
            <a:rect l="0" t="0" r="0" b="0"/>
            <a:pathLst>
              <a:path w="5223511" h="488570">
                <a:moveTo>
                  <a:pt x="0" y="0"/>
                </a:moveTo>
                <a:lnTo>
                  <a:pt x="5223510" y="0"/>
                </a:lnTo>
                <a:lnTo>
                  <a:pt x="5223510" y="488569"/>
                </a:lnTo>
                <a:lnTo>
                  <a:pt x="0" y="488569"/>
                </a:lnTo>
                <a:close/>
              </a:path>
            </a:pathLst>
          </a:custGeom>
          <a:solidFill>
            <a:srgbClr val="7B7BC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sz="2400">
              <a:latin typeface="Arial" pitchFamily="34" charset="0"/>
              <a:cs typeface="Arial" pitchFamily="34" charset="0"/>
            </a:endParaRPr>
          </a:p>
        </p:txBody>
      </p:sp>
      <p:cxnSp>
        <p:nvCxnSpPr>
          <p:cNvPr id="7" name="Straight Connector 6"/>
          <p:cNvCxnSpPr/>
          <p:nvPr/>
        </p:nvCxnSpPr>
        <p:spPr>
          <a:xfrm>
            <a:off x="4157739" y="1219200"/>
            <a:ext cx="719061"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406646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30580" y="304800"/>
            <a:ext cx="1943100" cy="443291"/>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We did it!</a:t>
            </a:r>
            <a:endParaRPr lang="en-US" sz="2400" b="1">
              <a:solidFill>
                <a:srgbClr val="0000FF"/>
              </a:solidFill>
              <a:latin typeface="Arial" pitchFamily="34" charset="0"/>
              <a:cs typeface="Arial" pitchFamily="34" charset="0"/>
            </a:endParaRPr>
          </a:p>
        </p:txBody>
      </p:sp>
      <p:sp>
        <p:nvSpPr>
          <p:cNvPr id="3" name="TextBox 2"/>
          <p:cNvSpPr txBox="1"/>
          <p:nvPr/>
        </p:nvSpPr>
        <p:spPr>
          <a:xfrm>
            <a:off x="1036320" y="2203393"/>
            <a:ext cx="6507480" cy="3028614"/>
          </a:xfrm>
          <a:prstGeom prst="rect">
            <a:avLst/>
          </a:prstGeom>
          <a:noFill/>
        </p:spPr>
        <p:txBody>
          <a:bodyPr vert="horz" wrap="square" lIns="73243" tIns="36622" rIns="73243" bIns="36622" rtlCol="0">
            <a:spAutoFit/>
          </a:bodyPr>
          <a:lstStyle/>
          <a:p>
            <a:r>
              <a:rPr lang="en-US" sz="2400" b="1" dirty="0">
                <a:solidFill>
                  <a:srgbClr val="0000FF"/>
                </a:solidFill>
                <a:latin typeface="Arial" pitchFamily="34" charset="0"/>
                <a:cs typeface="Arial" pitchFamily="34" charset="0"/>
              </a:rPr>
              <a:t>P	Yes.  Identify and solve.</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E	No.</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M or D	Yes.  Solve from LEFT to RIGHT.	</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A or S	</a:t>
            </a:r>
          </a:p>
        </p:txBody>
      </p:sp>
      <p:sp>
        <p:nvSpPr>
          <p:cNvPr id="4" name="TextBox 3"/>
          <p:cNvSpPr txBox="1"/>
          <p:nvPr/>
        </p:nvSpPr>
        <p:spPr>
          <a:xfrm>
            <a:off x="3055620" y="1295400"/>
            <a:ext cx="777240" cy="443291"/>
          </a:xfrm>
          <a:prstGeom prst="rect">
            <a:avLst/>
          </a:prstGeom>
          <a:noFill/>
        </p:spPr>
        <p:txBody>
          <a:bodyPr vert="horz" lIns="73243" tIns="36622" rIns="73243" bIns="36622" rtlCol="0">
            <a:spAutoFit/>
          </a:bodyPr>
          <a:lstStyle/>
          <a:p>
            <a:r>
              <a:rPr lang="en-US" sz="2400" b="1" dirty="0" smtClean="0">
                <a:solidFill>
                  <a:srgbClr val="0000FF"/>
                </a:solidFill>
                <a:latin typeface="Arial" pitchFamily="34" charset="0"/>
                <a:cs typeface="Arial" pitchFamily="34" charset="0"/>
              </a:rPr>
              <a:t>30</a:t>
            </a:r>
            <a:endParaRPr lang="en-US" sz="2400" b="1" dirty="0">
              <a:solidFill>
                <a:srgbClr val="0000FF"/>
              </a:solidFill>
              <a:latin typeface="Arial" pitchFamily="34" charset="0"/>
              <a:cs typeface="Arial" pitchFamily="34" charset="0"/>
            </a:endParaRPr>
          </a:p>
        </p:txBody>
      </p:sp>
      <p:sp>
        <p:nvSpPr>
          <p:cNvPr id="5" name="TextBox 4"/>
          <p:cNvSpPr txBox="1"/>
          <p:nvPr/>
        </p:nvSpPr>
        <p:spPr>
          <a:xfrm>
            <a:off x="2895600" y="304800"/>
            <a:ext cx="137160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3(1 + 9)</a:t>
            </a:r>
          </a:p>
        </p:txBody>
      </p:sp>
      <p:sp>
        <p:nvSpPr>
          <p:cNvPr id="6" name="TextBox 5"/>
          <p:cNvSpPr txBox="1"/>
          <p:nvPr/>
        </p:nvSpPr>
        <p:spPr>
          <a:xfrm>
            <a:off x="4953000" y="838200"/>
            <a:ext cx="3999089" cy="997289"/>
          </a:xfrm>
          <a:prstGeom prst="rect">
            <a:avLst/>
          </a:prstGeom>
          <a:noFill/>
        </p:spPr>
        <p:txBody>
          <a:bodyPr vert="horz" wrap="square" lIns="73243" tIns="36622" rIns="73243" bIns="36622" rtlCol="0">
            <a:spAutoFit/>
          </a:bodyPr>
          <a:lstStyle/>
          <a:p>
            <a:r>
              <a:rPr lang="en-US" sz="2000" b="1" dirty="0" smtClean="0">
                <a:solidFill>
                  <a:srgbClr val="0000FF"/>
                </a:solidFill>
                <a:latin typeface="Arial" pitchFamily="34" charset="0"/>
                <a:cs typeface="Arial" pitchFamily="34" charset="0"/>
              </a:rPr>
              <a:t>Remember when you don't see any operations </a:t>
            </a:r>
            <a:r>
              <a:rPr lang="en-US" sz="2000" b="1" dirty="0">
                <a:solidFill>
                  <a:srgbClr val="0000FF"/>
                </a:solidFill>
                <a:latin typeface="Arial" pitchFamily="34" charset="0"/>
                <a:cs typeface="Arial" pitchFamily="34" charset="0"/>
              </a:rPr>
              <a:t> </a:t>
            </a:r>
            <a:r>
              <a:rPr lang="en-US" sz="2000" b="1" dirty="0" smtClean="0">
                <a:solidFill>
                  <a:srgbClr val="0000FF"/>
                </a:solidFill>
                <a:latin typeface="Arial" pitchFamily="34" charset="0"/>
                <a:cs typeface="Arial" pitchFamily="34" charset="0"/>
              </a:rPr>
              <a:t>between numbers, you multiply!</a:t>
            </a:r>
            <a:endParaRPr lang="en-US" sz="2000" b="1" dirty="0">
              <a:solidFill>
                <a:srgbClr val="0000FF"/>
              </a:solidFill>
              <a:latin typeface="Arial" pitchFamily="34" charset="0"/>
              <a:cs typeface="Arial" pitchFamily="34" charset="0"/>
            </a:endParaRPr>
          </a:p>
        </p:txBody>
      </p:sp>
      <p:cxnSp>
        <p:nvCxnSpPr>
          <p:cNvPr id="7" name="Straight Connector 6"/>
          <p:cNvCxnSpPr/>
          <p:nvPr/>
        </p:nvCxnSpPr>
        <p:spPr>
          <a:xfrm>
            <a:off x="3276600" y="743250"/>
            <a:ext cx="66374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03271" y="1253563"/>
            <a:ext cx="630479"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733305" y="1073197"/>
            <a:ext cx="1194664" cy="0"/>
          </a:xfrm>
          <a:prstGeom prst="line">
            <a:avLst/>
          </a:prstGeom>
          <a:ln w="38100" cap="flat" cmpd="sng" algn="ctr">
            <a:solidFill>
              <a:srgbClr val="0000FF"/>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868930" y="833735"/>
            <a:ext cx="1093470" cy="461665"/>
          </a:xfrm>
          <a:prstGeom prst="rect">
            <a:avLst/>
          </a:prstGeom>
          <a:noFill/>
        </p:spPr>
        <p:txBody>
          <a:bodyPr wrap="square" rtlCol="0">
            <a:spAutoFit/>
          </a:bodyPr>
          <a:lstStyle/>
          <a:p>
            <a:r>
              <a:rPr lang="en-US" sz="2400" b="1" dirty="0">
                <a:solidFill>
                  <a:srgbClr val="0000FF"/>
                </a:solidFill>
                <a:latin typeface="Arial" pitchFamily="34" charset="0"/>
                <a:cs typeface="Arial" pitchFamily="34" charset="0"/>
              </a:rPr>
              <a:t>3(</a:t>
            </a:r>
            <a:r>
              <a:rPr lang="en-US" sz="2400" b="1" dirty="0">
                <a:solidFill>
                  <a:srgbClr val="FF0000"/>
                </a:solidFill>
                <a:latin typeface="Arial" pitchFamily="34" charset="0"/>
                <a:cs typeface="Arial" pitchFamily="34" charset="0"/>
              </a:rPr>
              <a:t>10)</a:t>
            </a:r>
            <a:r>
              <a:rPr lang="en-US" sz="1200" b="1" dirty="0">
                <a:solidFill>
                  <a:srgbClr val="FF0000"/>
                </a:solidFill>
                <a:latin typeface="Arial" pitchFamily="34" charset="0"/>
                <a:cs typeface="Arial" pitchFamily="34" charset="0"/>
              </a:rPr>
              <a:t>	</a:t>
            </a:r>
            <a:endParaRPr lang="en-US" dirty="0"/>
          </a:p>
        </p:txBody>
      </p:sp>
    </p:spTree>
    <p:extLst>
      <p:ext uri="{BB962C8B-B14F-4D97-AF65-F5344CB8AC3E}">
        <p14:creationId xmlns:p14="http://schemas.microsoft.com/office/powerpoint/2010/main" xmlns="" val="28147544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417570" y="247536"/>
            <a:ext cx="272034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Watch Out!</a:t>
            </a:r>
          </a:p>
        </p:txBody>
      </p:sp>
      <p:sp>
        <p:nvSpPr>
          <p:cNvPr id="3" name="TextBox 2"/>
          <p:cNvSpPr txBox="1"/>
          <p:nvPr/>
        </p:nvSpPr>
        <p:spPr>
          <a:xfrm>
            <a:off x="171450" y="1046009"/>
            <a:ext cx="8823960" cy="1551287"/>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When you have a problem that looks like a fraction but has an operation in the numerator, denominator, or both, you </a:t>
            </a:r>
            <a:r>
              <a:rPr lang="en-US" sz="2400" b="1" u="sng" smtClean="0">
                <a:solidFill>
                  <a:srgbClr val="0000FF"/>
                </a:solidFill>
                <a:latin typeface="Arial" pitchFamily="34" charset="0"/>
                <a:cs typeface="Arial" pitchFamily="34" charset="0"/>
              </a:rPr>
              <a:t>must</a:t>
            </a:r>
            <a:r>
              <a:rPr lang="en-US" sz="2400" b="1" smtClean="0">
                <a:solidFill>
                  <a:srgbClr val="0000FF"/>
                </a:solidFill>
                <a:latin typeface="Arial" pitchFamily="34" charset="0"/>
                <a:cs typeface="Arial" pitchFamily="34" charset="0"/>
              </a:rPr>
              <a:t> solve everything in the numerator or denominator before dividing.</a:t>
            </a:r>
            <a:endParaRPr lang="en-US" sz="2400" b="1">
              <a:solidFill>
                <a:srgbClr val="0000FF"/>
              </a:solidFill>
              <a:latin typeface="Arial" pitchFamily="34" charset="0"/>
              <a:cs typeface="Arial" pitchFamily="34" charset="0"/>
            </a:endParaRPr>
          </a:p>
        </p:txBody>
      </p:sp>
      <p:grpSp>
        <p:nvGrpSpPr>
          <p:cNvPr id="7" name="Group 6"/>
          <p:cNvGrpSpPr/>
          <p:nvPr/>
        </p:nvGrpSpPr>
        <p:grpSpPr>
          <a:xfrm>
            <a:off x="3806190" y="2661783"/>
            <a:ext cx="1120140" cy="727823"/>
            <a:chOff x="4229100" y="2768600"/>
            <a:chExt cx="1244600" cy="1041865"/>
          </a:xfrm>
        </p:grpSpPr>
        <p:sp>
          <p:nvSpPr>
            <p:cNvPr id="4" name="TextBox 3"/>
            <p:cNvSpPr txBox="1"/>
            <p:nvPr/>
          </p:nvSpPr>
          <p:spPr>
            <a:xfrm>
              <a:off x="4470400" y="2768600"/>
              <a:ext cx="762000" cy="6608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45</a:t>
              </a:r>
              <a:endParaRPr lang="en-US" sz="2400" b="1">
                <a:solidFill>
                  <a:srgbClr val="0000FF"/>
                </a:solidFill>
                <a:latin typeface="Arial" pitchFamily="34" charset="0"/>
                <a:cs typeface="Arial" pitchFamily="34" charset="0"/>
              </a:endParaRPr>
            </a:p>
          </p:txBody>
        </p:sp>
        <p:sp>
          <p:nvSpPr>
            <p:cNvPr id="5" name="TextBox 4"/>
            <p:cNvSpPr txBox="1"/>
            <p:nvPr/>
          </p:nvSpPr>
          <p:spPr>
            <a:xfrm>
              <a:off x="4229100" y="3149600"/>
              <a:ext cx="1244600" cy="6608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3(7-2)</a:t>
              </a:r>
              <a:endParaRPr lang="en-US" sz="2400" b="1">
                <a:solidFill>
                  <a:srgbClr val="0000FF"/>
                </a:solidFill>
                <a:latin typeface="Arial" pitchFamily="34" charset="0"/>
                <a:cs typeface="Arial" pitchFamily="34" charset="0"/>
              </a:endParaRPr>
            </a:p>
          </p:txBody>
        </p:sp>
        <p:cxnSp>
          <p:nvCxnSpPr>
            <p:cNvPr id="6" name="Straight Connector 5"/>
            <p:cNvCxnSpPr/>
            <p:nvPr/>
          </p:nvCxnSpPr>
          <p:spPr>
            <a:xfrm>
              <a:off x="4398433" y="3256822"/>
              <a:ext cx="8509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3954780" y="3531231"/>
            <a:ext cx="868680" cy="727823"/>
            <a:chOff x="4394200" y="4013200"/>
            <a:chExt cx="965200" cy="1041865"/>
          </a:xfrm>
        </p:grpSpPr>
        <p:sp>
          <p:nvSpPr>
            <p:cNvPr id="8" name="TextBox 7"/>
            <p:cNvSpPr txBox="1"/>
            <p:nvPr/>
          </p:nvSpPr>
          <p:spPr>
            <a:xfrm>
              <a:off x="4470400" y="4013200"/>
              <a:ext cx="762000" cy="6608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45</a:t>
              </a:r>
              <a:endParaRPr lang="en-US" sz="2400" b="1">
                <a:solidFill>
                  <a:srgbClr val="0000FF"/>
                </a:solidFill>
                <a:latin typeface="Arial" pitchFamily="34" charset="0"/>
                <a:cs typeface="Arial" pitchFamily="34" charset="0"/>
              </a:endParaRPr>
            </a:p>
          </p:txBody>
        </p:sp>
        <p:sp>
          <p:nvSpPr>
            <p:cNvPr id="9" name="TextBox 8"/>
            <p:cNvSpPr txBox="1"/>
            <p:nvPr/>
          </p:nvSpPr>
          <p:spPr>
            <a:xfrm>
              <a:off x="4394200" y="4394200"/>
              <a:ext cx="965200" cy="6608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3(</a:t>
              </a:r>
              <a:r>
                <a:rPr lang="en-US" sz="2400" b="1" smtClean="0">
                  <a:solidFill>
                    <a:srgbClr val="FF0000"/>
                  </a:solidFill>
                  <a:latin typeface="Arial" pitchFamily="34" charset="0"/>
                  <a:cs typeface="Arial" pitchFamily="34" charset="0"/>
                </a:rPr>
                <a:t>5</a:t>
              </a:r>
              <a:r>
                <a:rPr lang="en-US" sz="2400" b="1" smtClean="0">
                  <a:solidFill>
                    <a:srgbClr val="0000FF"/>
                  </a:solidFill>
                  <a:latin typeface="Arial" pitchFamily="34" charset="0"/>
                  <a:cs typeface="Arial" pitchFamily="34" charset="0"/>
                </a:rPr>
                <a:t>)</a:t>
              </a:r>
              <a:endParaRPr lang="en-US" sz="2400" b="1">
                <a:solidFill>
                  <a:srgbClr val="0000FF"/>
                </a:solidFill>
                <a:latin typeface="Arial" pitchFamily="34" charset="0"/>
                <a:cs typeface="Arial" pitchFamily="34" charset="0"/>
              </a:endParaRPr>
            </a:p>
          </p:txBody>
        </p:sp>
        <p:cxnSp>
          <p:nvCxnSpPr>
            <p:cNvPr id="10" name="Straight Connector 9"/>
            <p:cNvCxnSpPr/>
            <p:nvPr/>
          </p:nvCxnSpPr>
          <p:spPr>
            <a:xfrm>
              <a:off x="4398431" y="4521331"/>
              <a:ext cx="8509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3886200" y="4391808"/>
            <a:ext cx="788670" cy="727823"/>
            <a:chOff x="4318000" y="5245100"/>
            <a:chExt cx="876300" cy="1041865"/>
          </a:xfrm>
        </p:grpSpPr>
        <p:sp>
          <p:nvSpPr>
            <p:cNvPr id="12" name="TextBox 11"/>
            <p:cNvSpPr txBox="1"/>
            <p:nvPr/>
          </p:nvSpPr>
          <p:spPr>
            <a:xfrm>
              <a:off x="4432300" y="5245100"/>
              <a:ext cx="762000" cy="660865"/>
            </a:xfrm>
            <a:prstGeom prst="rect">
              <a:avLst/>
            </a:prstGeom>
            <a:noFill/>
          </p:spPr>
          <p:txBody>
            <a:bodyPr vert="horz" rtlCol="0">
              <a:spAutoFit/>
            </a:bodyPr>
            <a:lstStyle/>
            <a:p>
              <a:r>
                <a:rPr lang="en-US" sz="2400" b="1" smtClean="0">
                  <a:solidFill>
                    <a:srgbClr val="0000FF"/>
                  </a:solidFill>
                  <a:latin typeface="Arial" pitchFamily="34" charset="0"/>
                  <a:cs typeface="Arial" pitchFamily="34" charset="0"/>
                </a:rPr>
                <a:t>45</a:t>
              </a:r>
              <a:endParaRPr lang="en-US" sz="2400" b="1">
                <a:solidFill>
                  <a:srgbClr val="0000FF"/>
                </a:solidFill>
                <a:latin typeface="Arial" pitchFamily="34" charset="0"/>
                <a:cs typeface="Arial" pitchFamily="34" charset="0"/>
              </a:endParaRPr>
            </a:p>
          </p:txBody>
        </p:sp>
        <p:sp>
          <p:nvSpPr>
            <p:cNvPr id="13" name="TextBox 12"/>
            <p:cNvSpPr txBox="1"/>
            <p:nvPr/>
          </p:nvSpPr>
          <p:spPr>
            <a:xfrm>
              <a:off x="4419600" y="5626100"/>
              <a:ext cx="762000" cy="660865"/>
            </a:xfrm>
            <a:prstGeom prst="rect">
              <a:avLst/>
            </a:prstGeom>
            <a:noFill/>
          </p:spPr>
          <p:txBody>
            <a:bodyPr vert="horz" rtlCol="0">
              <a:spAutoFit/>
            </a:bodyPr>
            <a:lstStyle/>
            <a:p>
              <a:r>
                <a:rPr lang="en-US" sz="2400" b="1" smtClean="0">
                  <a:solidFill>
                    <a:srgbClr val="FF0000"/>
                  </a:solidFill>
                  <a:latin typeface="Arial" pitchFamily="34" charset="0"/>
                  <a:cs typeface="Arial" pitchFamily="34" charset="0"/>
                </a:rPr>
                <a:t>15</a:t>
              </a:r>
              <a:endParaRPr lang="en-US" sz="2400" b="1">
                <a:solidFill>
                  <a:srgbClr val="FF0000"/>
                </a:solidFill>
                <a:latin typeface="Arial" pitchFamily="34" charset="0"/>
                <a:cs typeface="Arial" pitchFamily="34" charset="0"/>
              </a:endParaRPr>
            </a:p>
          </p:txBody>
        </p:sp>
        <p:cxnSp>
          <p:nvCxnSpPr>
            <p:cNvPr id="14" name="Straight Connector 13"/>
            <p:cNvCxnSpPr/>
            <p:nvPr/>
          </p:nvCxnSpPr>
          <p:spPr>
            <a:xfrm>
              <a:off x="4318000" y="5721199"/>
              <a:ext cx="85090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4046220" y="5119309"/>
            <a:ext cx="75438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3</a:t>
            </a:r>
          </a:p>
        </p:txBody>
      </p:sp>
      <p:sp>
        <p:nvSpPr>
          <p:cNvPr id="17" name="Rectangle 16"/>
          <p:cNvSpPr/>
          <p:nvPr/>
        </p:nvSpPr>
        <p:spPr>
          <a:xfrm>
            <a:off x="0" y="3389606"/>
            <a:ext cx="9144000" cy="346839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732333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03862" y="609600"/>
            <a:ext cx="235338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12</a:t>
            </a:r>
          </a:p>
        </p:txBody>
      </p:sp>
      <p:sp>
        <p:nvSpPr>
          <p:cNvPr id="3" name="TextBox 2"/>
          <p:cNvSpPr txBox="1"/>
          <p:nvPr/>
        </p:nvSpPr>
        <p:spPr>
          <a:xfrm>
            <a:off x="1135382" y="609601"/>
            <a:ext cx="2353380" cy="504846"/>
          </a:xfrm>
          <a:prstGeom prst="rect">
            <a:avLst/>
          </a:prstGeom>
          <a:noFill/>
        </p:spPr>
        <p:txBody>
          <a:bodyPr vert="horz" lIns="73243" tIns="36622" rIns="73243" bIns="36622" rtlCol="0">
            <a:spAutoFit/>
          </a:bodyPr>
          <a:lstStyle/>
          <a:p>
            <a:r>
              <a:rPr lang="en-US" sz="2800" b="1" dirty="0" smtClean="0">
                <a:latin typeface="Arial" pitchFamily="34" charset="0"/>
                <a:cs typeface="Arial" pitchFamily="34" charset="0"/>
              </a:rPr>
              <a:t>1</a:t>
            </a:r>
            <a:r>
              <a:rPr lang="en-US" sz="2800" b="1" dirty="0" smtClean="0">
                <a:solidFill>
                  <a:srgbClr val="000000"/>
                </a:solidFill>
                <a:latin typeface="Arial" pitchFamily="34" charset="0"/>
                <a:cs typeface="Arial" pitchFamily="34" charset="0"/>
              </a:rPr>
              <a:t> </a:t>
            </a:r>
            <a:r>
              <a:rPr lang="en-US" sz="2800" b="1" dirty="0">
                <a:solidFill>
                  <a:srgbClr val="000000"/>
                </a:solidFill>
                <a:latin typeface="Arial" pitchFamily="34" charset="0"/>
                <a:cs typeface="Arial" pitchFamily="34" charset="0"/>
              </a:rPr>
              <a:t>+ 5 x 7</a:t>
            </a: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5730" y="62103"/>
            <a:ext cx="3657600" cy="44360"/>
          </a:xfrm>
          <a:prstGeom prst="rect">
            <a:avLst/>
          </a:prstGeom>
          <a:solidFill>
            <a:scrgbClr r="0" g="0" b="0">
              <a:alpha val="0"/>
            </a:scrgbClr>
          </a:solidFill>
        </p:spPr>
      </p:pic>
    </p:spTree>
    <p:extLst>
      <p:ext uri="{BB962C8B-B14F-4D97-AF65-F5344CB8AC3E}">
        <p14:creationId xmlns:p14="http://schemas.microsoft.com/office/powerpoint/2010/main" xmlns="" val="459659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520190" y="1625777"/>
            <a:ext cx="5577840" cy="812623"/>
          </a:xfrm>
          <a:prstGeom prst="rect">
            <a:avLst/>
          </a:prstGeom>
          <a:noFill/>
        </p:spPr>
        <p:txBody>
          <a:bodyPr vert="horz" lIns="73243" tIns="36622" rIns="73243" bIns="36622" rtlCol="0">
            <a:spAutoFit/>
          </a:bodyPr>
          <a:lstStyle/>
          <a:p>
            <a:pPr algn="ctr"/>
            <a:r>
              <a:rPr lang="en-US" sz="4800" b="1" dirty="0">
                <a:solidFill>
                  <a:srgbClr val="0000FF"/>
                </a:solidFill>
                <a:latin typeface="Arial" pitchFamily="34" charset="0"/>
                <a:cs typeface="Arial" pitchFamily="34" charset="0"/>
              </a:rPr>
              <a:t>Exponents</a:t>
            </a:r>
          </a:p>
        </p:txBody>
      </p:sp>
      <p:grpSp>
        <p:nvGrpSpPr>
          <p:cNvPr id="4" name="Group 3"/>
          <p:cNvGrpSpPr/>
          <p:nvPr/>
        </p:nvGrpSpPr>
        <p:grpSpPr>
          <a:xfrm>
            <a:off x="6400800" y="3453044"/>
            <a:ext cx="1295400" cy="890356"/>
            <a:chOff x="6400800" y="3453044"/>
            <a:chExt cx="1295400" cy="890356"/>
          </a:xfrm>
        </p:grpSpPr>
        <p:sp>
          <p:nvSpPr>
            <p:cNvPr id="5" name="TextBox 4">
              <a:hlinkClick r:id="rId2" action="ppaction://hlinksldjump"/>
            </p:cNvPr>
            <p:cNvSpPr txBox="1"/>
            <p:nvPr/>
          </p:nvSpPr>
          <p:spPr>
            <a:xfrm>
              <a:off x="6400800" y="3453044"/>
              <a:ext cx="1295400" cy="814156"/>
            </a:xfrm>
            <a:prstGeom prst="rect">
              <a:avLst/>
            </a:prstGeom>
            <a:noFill/>
          </p:spPr>
          <p:txBody>
            <a:bodyPr vert="horz" wrap="square" lIns="74761" tIns="37381" rIns="74761" bIns="37381" rtlCol="0">
              <a:spAutoFit/>
            </a:bodyPr>
            <a:lstStyle/>
            <a:p>
              <a:r>
                <a:rPr lang="en-US" sz="1600" b="1" i="1" dirty="0" smtClean="0">
                  <a:solidFill>
                    <a:srgbClr val="0000FF"/>
                  </a:solidFill>
                  <a:latin typeface="Arial" pitchFamily="34" charset="0"/>
                  <a:cs typeface="Arial" pitchFamily="34" charset="0"/>
                </a:rPr>
                <a:t>Return to Table of Contents</a:t>
              </a:r>
              <a:endParaRPr lang="en-US" sz="1600" b="1" i="1" dirty="0">
                <a:solidFill>
                  <a:srgbClr val="0000FF"/>
                </a:solidFill>
                <a:latin typeface="Arial" pitchFamily="34" charset="0"/>
                <a:cs typeface="Arial" pitchFamily="34" charset="0"/>
              </a:endParaRPr>
            </a:p>
          </p:txBody>
        </p:sp>
        <p:sp>
          <p:nvSpPr>
            <p:cNvPr id="6" name="Rectangle 5"/>
            <p:cNvSpPr/>
            <p:nvPr/>
          </p:nvSpPr>
          <p:spPr>
            <a:xfrm>
              <a:off x="6400800" y="3453044"/>
              <a:ext cx="1295400" cy="8903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16148443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50780" y="561954"/>
            <a:ext cx="239910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13</a:t>
            </a:r>
          </a:p>
        </p:txBody>
      </p:sp>
      <p:sp>
        <p:nvSpPr>
          <p:cNvPr id="3" name="TextBox 2"/>
          <p:cNvSpPr txBox="1"/>
          <p:nvPr/>
        </p:nvSpPr>
        <p:spPr>
          <a:xfrm>
            <a:off x="1182300" y="561954"/>
            <a:ext cx="239910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40</a:t>
            </a:r>
            <a:r>
              <a:rPr lang="en-US" sz="2800" b="1" dirty="0">
                <a:solidFill>
                  <a:srgbClr val="000000"/>
                </a:solidFill>
                <a:latin typeface="Arial" pitchFamily="34" charset="0"/>
                <a:cs typeface="Arial" pitchFamily="34" charset="0"/>
              </a:rPr>
              <a:t> ÷ </a:t>
            </a:r>
            <a:r>
              <a:rPr lang="en-US" sz="2800" b="1" dirty="0" smtClean="0">
                <a:solidFill>
                  <a:srgbClr val="000000"/>
                </a:solidFill>
                <a:latin typeface="Arial" pitchFamily="34" charset="0"/>
                <a:cs typeface="Arial" pitchFamily="34" charset="0"/>
              </a:rPr>
              <a:t>5 x 9 </a:t>
            </a:r>
            <a:endParaRPr lang="en-US" sz="2800" b="1" dirty="0">
              <a:solidFill>
                <a:srgbClr val="000000"/>
              </a:solidFill>
              <a:latin typeface="Arial" pitchFamily="34" charset="0"/>
              <a:cs typeface="Arial" pitchFamily="34" charset="0"/>
            </a:endParaRP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5730" y="88719"/>
            <a:ext cx="3657600" cy="44360"/>
          </a:xfrm>
          <a:prstGeom prst="rect">
            <a:avLst/>
          </a:prstGeom>
          <a:solidFill>
            <a:scrgbClr r="0" g="0" b="0">
              <a:alpha val="0"/>
            </a:scrgbClr>
          </a:solidFill>
        </p:spPr>
      </p:pic>
    </p:spTree>
    <p:extLst>
      <p:ext uri="{BB962C8B-B14F-4D97-AF65-F5344CB8AC3E}">
        <p14:creationId xmlns:p14="http://schemas.microsoft.com/office/powerpoint/2010/main" xmlns="" val="29097487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88880" y="635177"/>
            <a:ext cx="2284800" cy="504846"/>
          </a:xfrm>
          <a:prstGeom prst="rect">
            <a:avLst/>
          </a:prstGeom>
          <a:noFill/>
        </p:spPr>
        <p:txBody>
          <a:bodyPr vert="horz" lIns="73243" tIns="36622" rIns="73243" bIns="36622" rtlCol="0">
            <a:spAutoFit/>
          </a:bodyPr>
          <a:lstStyle/>
          <a:p>
            <a:r>
              <a:rPr lang="en-US" sz="2800" b="1" dirty="0">
                <a:solidFill>
                  <a:srgbClr val="000000"/>
                </a:solidFill>
                <a:latin typeface="Arial" pitchFamily="34" charset="0"/>
                <a:cs typeface="Arial" pitchFamily="34" charset="0"/>
              </a:rPr>
              <a:t>14</a:t>
            </a:r>
          </a:p>
        </p:txBody>
      </p:sp>
      <p:sp>
        <p:nvSpPr>
          <p:cNvPr id="3" name="TextBox 2"/>
          <p:cNvSpPr txBox="1"/>
          <p:nvPr/>
        </p:nvSpPr>
        <p:spPr>
          <a:xfrm>
            <a:off x="1220400" y="635177"/>
            <a:ext cx="2284800" cy="504846"/>
          </a:xfrm>
          <a:prstGeom prst="rect">
            <a:avLst/>
          </a:prstGeom>
          <a:noFill/>
        </p:spPr>
        <p:txBody>
          <a:bodyPr vert="horz" lIns="73243" tIns="36622" rIns="73243" bIns="36622" rtlCol="0">
            <a:spAutoFit/>
          </a:bodyPr>
          <a:lstStyle/>
          <a:p>
            <a:r>
              <a:rPr lang="en-US" sz="2800" b="1" dirty="0" smtClean="0">
                <a:latin typeface="Arial" pitchFamily="34" charset="0"/>
                <a:cs typeface="Arial" pitchFamily="34" charset="0"/>
              </a:rPr>
              <a:t>6</a:t>
            </a:r>
            <a:r>
              <a:rPr lang="en-US" sz="2800" b="1" dirty="0" smtClean="0">
                <a:solidFill>
                  <a:srgbClr val="000000"/>
                </a:solidFill>
                <a:latin typeface="Arial" pitchFamily="34" charset="0"/>
                <a:cs typeface="Arial" pitchFamily="34" charset="0"/>
              </a:rPr>
              <a:t> </a:t>
            </a:r>
            <a:r>
              <a:rPr lang="en-US" sz="2800" b="1" dirty="0">
                <a:solidFill>
                  <a:srgbClr val="000000"/>
                </a:solidFill>
                <a:latin typeface="Arial" pitchFamily="34" charset="0"/>
                <a:cs typeface="Arial" pitchFamily="34" charset="0"/>
              </a:rPr>
              <a:t>- 5 + 2</a:t>
            </a: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5730" y="62103"/>
            <a:ext cx="3657600" cy="44360"/>
          </a:xfrm>
          <a:prstGeom prst="rect">
            <a:avLst/>
          </a:prstGeom>
          <a:solidFill>
            <a:scrgbClr r="0" g="0" b="0">
              <a:alpha val="0"/>
            </a:scrgbClr>
          </a:solidFill>
        </p:spPr>
      </p:pic>
    </p:spTree>
    <p:extLst>
      <p:ext uri="{BB962C8B-B14F-4D97-AF65-F5344CB8AC3E}">
        <p14:creationId xmlns:p14="http://schemas.microsoft.com/office/powerpoint/2010/main" xmlns="" val="2946843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20300" y="588265"/>
            <a:ext cx="235338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15</a:t>
            </a:r>
          </a:p>
        </p:txBody>
      </p:sp>
      <p:sp>
        <p:nvSpPr>
          <p:cNvPr id="3" name="TextBox 2"/>
          <p:cNvSpPr txBox="1"/>
          <p:nvPr/>
        </p:nvSpPr>
        <p:spPr>
          <a:xfrm>
            <a:off x="1151820" y="588266"/>
            <a:ext cx="2353380" cy="504846"/>
          </a:xfrm>
          <a:prstGeom prst="rect">
            <a:avLst/>
          </a:prstGeom>
          <a:noFill/>
        </p:spPr>
        <p:txBody>
          <a:bodyPr vert="horz" lIns="73243" tIns="36622" rIns="73243" bIns="36622" rtlCol="0">
            <a:spAutoFit/>
          </a:bodyPr>
          <a:lstStyle/>
          <a:p>
            <a:r>
              <a:rPr lang="en-US" sz="2800" b="1" dirty="0" smtClean="0">
                <a:latin typeface="Arial" pitchFamily="34" charset="0"/>
                <a:cs typeface="Arial" pitchFamily="34" charset="0"/>
              </a:rPr>
              <a:t>4</a:t>
            </a:r>
            <a:r>
              <a:rPr lang="en-US" sz="2800" b="1" dirty="0" smtClean="0">
                <a:solidFill>
                  <a:srgbClr val="000000"/>
                </a:solidFill>
                <a:latin typeface="Arial" pitchFamily="34" charset="0"/>
                <a:cs typeface="Arial" pitchFamily="34" charset="0"/>
              </a:rPr>
              <a:t> </a:t>
            </a:r>
            <a:r>
              <a:rPr lang="en-US" sz="2800" b="1" dirty="0">
                <a:solidFill>
                  <a:srgbClr val="000000"/>
                </a:solidFill>
                <a:latin typeface="Arial" pitchFamily="34" charset="0"/>
                <a:cs typeface="Arial" pitchFamily="34" charset="0"/>
              </a:rPr>
              <a:t>x 3 + 8</a:t>
            </a: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14300" y="70975"/>
            <a:ext cx="3657600" cy="44360"/>
          </a:xfrm>
          <a:prstGeom prst="rect">
            <a:avLst/>
          </a:prstGeom>
          <a:solidFill>
            <a:scrgbClr r="0" g="0" b="0">
              <a:alpha val="0"/>
            </a:scrgbClr>
          </a:solidFill>
        </p:spPr>
      </p:pic>
    </p:spTree>
    <p:extLst>
      <p:ext uri="{BB962C8B-B14F-4D97-AF65-F5344CB8AC3E}">
        <p14:creationId xmlns:p14="http://schemas.microsoft.com/office/powerpoint/2010/main" xmlns="" val="10734882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26340" y="549489"/>
            <a:ext cx="132468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16</a:t>
            </a:r>
          </a:p>
        </p:txBody>
      </p:sp>
      <p:pic>
        <p:nvPicPr>
          <p:cNvPr id="3" name="Picture 2"/>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55979" y="407419"/>
            <a:ext cx="853821" cy="811781"/>
          </a:xfrm>
          <a:prstGeom prst="rect">
            <a:avLst/>
          </a:prstGeom>
          <a:solidFill>
            <a:scrgbClr r="0" g="0" b="0">
              <a:alpha val="0"/>
            </a:scrgbClr>
          </a:solidFill>
        </p:spPr>
      </p:pic>
      <p:pic>
        <p:nvPicPr>
          <p:cNvPr id="11" name="Picture 10"/>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125730" y="53231"/>
            <a:ext cx="3657600" cy="44360"/>
          </a:xfrm>
          <a:prstGeom prst="rect">
            <a:avLst/>
          </a:prstGeom>
          <a:solidFill>
            <a:scrgbClr r="0" g="0" b="0">
              <a:alpha val="0"/>
            </a:scrgbClr>
          </a:solidFill>
        </p:spPr>
      </p:pic>
    </p:spTree>
    <p:extLst>
      <p:ext uri="{BB962C8B-B14F-4D97-AF65-F5344CB8AC3E}">
        <p14:creationId xmlns:p14="http://schemas.microsoft.com/office/powerpoint/2010/main" xmlns="" val="29679968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81000" y="609600"/>
            <a:ext cx="255912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17</a:t>
            </a:r>
          </a:p>
        </p:txBody>
      </p:sp>
      <p:sp>
        <p:nvSpPr>
          <p:cNvPr id="3" name="TextBox 2"/>
          <p:cNvSpPr txBox="1"/>
          <p:nvPr/>
        </p:nvSpPr>
        <p:spPr>
          <a:xfrm>
            <a:off x="1112520" y="609600"/>
            <a:ext cx="2559120" cy="504846"/>
          </a:xfrm>
          <a:prstGeom prst="rect">
            <a:avLst/>
          </a:prstGeom>
          <a:noFill/>
        </p:spPr>
        <p:txBody>
          <a:bodyPr vert="horz" lIns="73243" tIns="36622" rIns="73243" bIns="36622" rtlCol="0">
            <a:spAutoFit/>
          </a:bodyPr>
          <a:lstStyle/>
          <a:p>
            <a:r>
              <a:rPr lang="en-US" sz="2800" b="1" dirty="0">
                <a:solidFill>
                  <a:srgbClr val="000000"/>
                </a:solidFill>
                <a:latin typeface="Arial" pitchFamily="34" charset="0"/>
                <a:cs typeface="Arial" pitchFamily="34" charset="0"/>
              </a:rPr>
              <a:t>18 ÷ 9 x 2  </a:t>
            </a: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14300" y="70975"/>
            <a:ext cx="3657600" cy="44360"/>
          </a:xfrm>
          <a:prstGeom prst="rect">
            <a:avLst/>
          </a:prstGeom>
          <a:solidFill>
            <a:scrgbClr r="0" g="0" b="0">
              <a:alpha val="0"/>
            </a:scrgbClr>
          </a:solidFill>
        </p:spPr>
      </p:pic>
    </p:spTree>
    <p:extLst>
      <p:ext uri="{BB962C8B-B14F-4D97-AF65-F5344CB8AC3E}">
        <p14:creationId xmlns:p14="http://schemas.microsoft.com/office/powerpoint/2010/main" xmlns="" val="15027059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05060" y="588266"/>
            <a:ext cx="175902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18</a:t>
            </a:r>
          </a:p>
        </p:txBody>
      </p:sp>
      <p:sp>
        <p:nvSpPr>
          <p:cNvPr id="3" name="TextBox 2"/>
          <p:cNvSpPr txBox="1"/>
          <p:nvPr/>
        </p:nvSpPr>
        <p:spPr>
          <a:xfrm>
            <a:off x="1136580" y="588266"/>
            <a:ext cx="1759020" cy="504846"/>
          </a:xfrm>
          <a:prstGeom prst="rect">
            <a:avLst/>
          </a:prstGeom>
          <a:noFill/>
        </p:spPr>
        <p:txBody>
          <a:bodyPr vert="horz" lIns="73243" tIns="36622" rIns="73243" bIns="36622" rtlCol="0">
            <a:spAutoFit/>
          </a:bodyPr>
          <a:lstStyle/>
          <a:p>
            <a:r>
              <a:rPr lang="en-US" sz="2800" b="1" dirty="0" smtClean="0">
                <a:latin typeface="Arial" pitchFamily="34" charset="0"/>
                <a:cs typeface="Arial" pitchFamily="34" charset="0"/>
              </a:rPr>
              <a:t>5</a:t>
            </a:r>
            <a:r>
              <a:rPr lang="en-US" sz="2800" b="1" dirty="0" smtClean="0">
                <a:solidFill>
                  <a:srgbClr val="000000"/>
                </a:solidFill>
                <a:latin typeface="Arial" pitchFamily="34" charset="0"/>
                <a:cs typeface="Arial" pitchFamily="34" charset="0"/>
              </a:rPr>
              <a:t>(3</a:t>
            </a:r>
            <a:r>
              <a:rPr lang="en-US" sz="2800" b="1" baseline="70000" dirty="0" smtClean="0">
                <a:solidFill>
                  <a:srgbClr val="000000"/>
                </a:solidFill>
                <a:latin typeface="Arial" pitchFamily="34" charset="0"/>
                <a:cs typeface="Arial" pitchFamily="34" charset="0"/>
              </a:rPr>
              <a:t>2</a:t>
            </a:r>
            <a:r>
              <a:rPr lang="en-US" sz="2800" b="1" dirty="0">
                <a:solidFill>
                  <a:srgbClr val="000000"/>
                </a:solidFill>
                <a:latin typeface="Arial" pitchFamily="34" charset="0"/>
                <a:cs typeface="Arial" pitchFamily="34" charset="0"/>
              </a:rPr>
              <a:t>)</a:t>
            </a: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5730" y="70975"/>
            <a:ext cx="3657600" cy="44360"/>
          </a:xfrm>
          <a:prstGeom prst="rect">
            <a:avLst/>
          </a:prstGeom>
          <a:solidFill>
            <a:scrgbClr r="0" g="0" b="0">
              <a:alpha val="0"/>
            </a:scrgbClr>
          </a:solidFill>
        </p:spPr>
      </p:pic>
    </p:spTree>
    <p:extLst>
      <p:ext uri="{BB962C8B-B14F-4D97-AF65-F5344CB8AC3E}">
        <p14:creationId xmlns:p14="http://schemas.microsoft.com/office/powerpoint/2010/main" xmlns="" val="14379576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629400" y="4504395"/>
            <a:ext cx="960120" cy="443291"/>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$48</a:t>
            </a:r>
            <a:endParaRPr lang="en-US" sz="2400" b="1">
              <a:solidFill>
                <a:srgbClr val="0000FF"/>
              </a:solidFill>
              <a:latin typeface="Arial" pitchFamily="34" charset="0"/>
              <a:cs typeface="Arial" pitchFamily="34" charset="0"/>
            </a:endParaRPr>
          </a:p>
        </p:txBody>
      </p:sp>
      <p:sp>
        <p:nvSpPr>
          <p:cNvPr id="3" name="TextBox 2"/>
          <p:cNvSpPr txBox="1"/>
          <p:nvPr/>
        </p:nvSpPr>
        <p:spPr>
          <a:xfrm>
            <a:off x="1714500" y="5805109"/>
            <a:ext cx="777240" cy="443291"/>
          </a:xfrm>
          <a:prstGeom prst="rect">
            <a:avLst/>
          </a:prstGeom>
          <a:noFill/>
        </p:spPr>
        <p:txBody>
          <a:bodyPr vert="horz" lIns="73243" tIns="36622" rIns="73243" bIns="36622" rtlCol="0">
            <a:spAutoFit/>
          </a:bodyPr>
          <a:lstStyle/>
          <a:p>
            <a:r>
              <a:rPr lang="en-US" sz="2400" b="1" dirty="0" smtClean="0">
                <a:solidFill>
                  <a:srgbClr val="0000FF"/>
                </a:solidFill>
                <a:latin typeface="Arial" pitchFamily="34" charset="0"/>
                <a:cs typeface="Arial" pitchFamily="34" charset="0"/>
              </a:rPr>
              <a:t>48</a:t>
            </a:r>
            <a:endParaRPr lang="en-US" sz="2400" b="1" dirty="0">
              <a:solidFill>
                <a:srgbClr val="0000FF"/>
              </a:solidFill>
              <a:latin typeface="Arial" pitchFamily="34" charset="0"/>
              <a:cs typeface="Arial" pitchFamily="34" charset="0"/>
            </a:endParaRPr>
          </a:p>
        </p:txBody>
      </p:sp>
      <p:sp>
        <p:nvSpPr>
          <p:cNvPr id="4" name="TextBox 3"/>
          <p:cNvSpPr txBox="1"/>
          <p:nvPr/>
        </p:nvSpPr>
        <p:spPr>
          <a:xfrm>
            <a:off x="160020" y="103919"/>
            <a:ext cx="9052560" cy="4505942"/>
          </a:xfrm>
          <a:prstGeom prst="rect">
            <a:avLst/>
          </a:prstGeom>
          <a:noFill/>
        </p:spPr>
        <p:txBody>
          <a:bodyPr vert="horz" lIns="73243" tIns="36622" rIns="73243" bIns="36622" rtlCol="0">
            <a:spAutoFit/>
          </a:bodyPr>
          <a:lstStyle/>
          <a:p>
            <a:r>
              <a:rPr lang="en-US" sz="2400" b="1" dirty="0">
                <a:solidFill>
                  <a:srgbClr val="0000FF"/>
                </a:solidFill>
                <a:latin typeface="Arial" pitchFamily="34" charset="0"/>
                <a:cs typeface="Arial" pitchFamily="34" charset="0"/>
              </a:rPr>
              <a:t>Allison is having a birthday party and is allowed to invite her friends from school.  Of her classmates,</a:t>
            </a:r>
          </a:p>
          <a:p>
            <a:r>
              <a:rPr lang="en-US" sz="2400" b="1" dirty="0">
                <a:solidFill>
                  <a:srgbClr val="0000FF"/>
                </a:solidFill>
                <a:latin typeface="Arial" pitchFamily="34" charset="0"/>
                <a:cs typeface="Arial" pitchFamily="34" charset="0"/>
              </a:rPr>
              <a:t>7 girls and 5 boys are allowed to come.  Each of Allison's party favors costs $4 to make.</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Write an expression to help Allison figure out how much money her party favors will cost.  Try to use parentheses to write your expression.</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	(7 + 5)4</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Evaluate your expression.</a:t>
            </a:r>
          </a:p>
        </p:txBody>
      </p:sp>
      <p:grpSp>
        <p:nvGrpSpPr>
          <p:cNvPr id="7" name="Group 6"/>
          <p:cNvGrpSpPr/>
          <p:nvPr/>
        </p:nvGrpSpPr>
        <p:grpSpPr>
          <a:xfrm>
            <a:off x="754379" y="3232780"/>
            <a:ext cx="2994661" cy="718627"/>
            <a:chOff x="2781300" y="2895600"/>
            <a:chExt cx="3327401" cy="1028701"/>
          </a:xfrm>
        </p:grpSpPr>
        <p:sp>
          <p:nvSpPr>
            <p:cNvPr id="5" name="Freeform 4"/>
            <p:cNvSpPr/>
            <p:nvPr/>
          </p:nvSpPr>
          <p:spPr>
            <a:xfrm>
              <a:off x="2781300" y="2895600"/>
              <a:ext cx="3327401" cy="1028701"/>
            </a:xfrm>
            <a:custGeom>
              <a:avLst/>
              <a:gdLst/>
              <a:ahLst/>
              <a:cxnLst/>
              <a:rect l="0" t="0" r="0" b="0"/>
              <a:pathLst>
                <a:path w="3327401" h="1028701">
                  <a:moveTo>
                    <a:pt x="0" y="0"/>
                  </a:moveTo>
                  <a:lnTo>
                    <a:pt x="3327400" y="0"/>
                  </a:lnTo>
                  <a:lnTo>
                    <a:pt x="3327400" y="1028700"/>
                  </a:lnTo>
                  <a:lnTo>
                    <a:pt x="0" y="1028700"/>
                  </a:lnTo>
                  <a:close/>
                </a:path>
              </a:pathLst>
            </a:custGeom>
            <a:solidFill>
              <a:srgbClr val="7B7BC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 name="TextBox 5"/>
            <p:cNvSpPr txBox="1"/>
            <p:nvPr/>
          </p:nvSpPr>
          <p:spPr>
            <a:xfrm>
              <a:off x="3496733" y="3164973"/>
              <a:ext cx="2463800" cy="572750"/>
            </a:xfrm>
            <a:prstGeom prst="rect">
              <a:avLst/>
            </a:prstGeom>
            <a:noFill/>
          </p:spPr>
          <p:txBody>
            <a:bodyPr vert="horz" rtlCol="0">
              <a:spAutoFit/>
            </a:bodyPr>
            <a:lstStyle/>
            <a:p>
              <a:r>
                <a:rPr lang="en-US" sz="2000" b="1" dirty="0">
                  <a:solidFill>
                    <a:srgbClr val="000000"/>
                  </a:solidFill>
                  <a:latin typeface="Arial" pitchFamily="34" charset="0"/>
                  <a:cs typeface="Arial" pitchFamily="34" charset="0"/>
                </a:rPr>
                <a:t>Expression</a:t>
              </a:r>
            </a:p>
          </p:txBody>
        </p:sp>
      </p:grpSp>
      <p:sp>
        <p:nvSpPr>
          <p:cNvPr id="8" name="TextBox 7"/>
          <p:cNvSpPr txBox="1"/>
          <p:nvPr/>
        </p:nvSpPr>
        <p:spPr>
          <a:xfrm>
            <a:off x="1600200" y="4917917"/>
            <a:ext cx="130302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(7 + 5)4</a:t>
            </a:r>
          </a:p>
        </p:txBody>
      </p:sp>
      <p:sp>
        <p:nvSpPr>
          <p:cNvPr id="9" name="TextBox 8"/>
          <p:cNvSpPr txBox="1"/>
          <p:nvPr/>
        </p:nvSpPr>
        <p:spPr>
          <a:xfrm>
            <a:off x="1611630" y="5361512"/>
            <a:ext cx="1051560" cy="443291"/>
          </a:xfrm>
          <a:prstGeom prst="rect">
            <a:avLst/>
          </a:prstGeom>
          <a:noFill/>
        </p:spPr>
        <p:txBody>
          <a:bodyPr vert="horz" lIns="73243" tIns="36622" rIns="73243" bIns="36622" rtlCol="0">
            <a:spAutoFit/>
          </a:bodyPr>
          <a:lstStyle/>
          <a:p>
            <a:r>
              <a:rPr lang="en-US" sz="2400" b="1" dirty="0" smtClean="0">
                <a:solidFill>
                  <a:srgbClr val="0000FF"/>
                </a:solidFill>
                <a:latin typeface="Arial" pitchFamily="34" charset="0"/>
                <a:cs typeface="Arial" pitchFamily="34" charset="0"/>
              </a:rPr>
              <a:t>(12)4</a:t>
            </a:r>
            <a:endParaRPr lang="en-US" sz="2400" b="1" dirty="0">
              <a:solidFill>
                <a:srgbClr val="0000FF"/>
              </a:solidFill>
              <a:latin typeface="Arial" pitchFamily="34" charset="0"/>
              <a:cs typeface="Arial" pitchFamily="34" charset="0"/>
            </a:endParaRPr>
          </a:p>
        </p:txBody>
      </p:sp>
      <p:grpSp>
        <p:nvGrpSpPr>
          <p:cNvPr id="12" name="Group 11"/>
          <p:cNvGrpSpPr/>
          <p:nvPr/>
        </p:nvGrpSpPr>
        <p:grpSpPr>
          <a:xfrm>
            <a:off x="1127969" y="4842842"/>
            <a:ext cx="2247482" cy="1754424"/>
            <a:chOff x="2392299" y="5094351"/>
            <a:chExt cx="2497202" cy="2511426"/>
          </a:xfrm>
        </p:grpSpPr>
        <p:sp>
          <p:nvSpPr>
            <p:cNvPr id="10" name="Freeform 9"/>
            <p:cNvSpPr/>
            <p:nvPr/>
          </p:nvSpPr>
          <p:spPr>
            <a:xfrm>
              <a:off x="2392299" y="5094351"/>
              <a:ext cx="2497202" cy="2511426"/>
            </a:xfrm>
            <a:custGeom>
              <a:avLst/>
              <a:gdLst/>
              <a:ahLst/>
              <a:cxnLst/>
              <a:rect l="0" t="0" r="0" b="0"/>
              <a:pathLst>
                <a:path w="2497202" h="2511426">
                  <a:moveTo>
                    <a:pt x="0" y="0"/>
                  </a:moveTo>
                  <a:lnTo>
                    <a:pt x="2497201" y="0"/>
                  </a:lnTo>
                  <a:lnTo>
                    <a:pt x="2497201" y="2511425"/>
                  </a:lnTo>
                  <a:lnTo>
                    <a:pt x="0" y="2511425"/>
                  </a:lnTo>
                  <a:close/>
                </a:path>
              </a:pathLst>
            </a:custGeom>
            <a:solidFill>
              <a:srgbClr val="7B7BC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1" name="TextBox 10"/>
            <p:cNvSpPr txBox="1"/>
            <p:nvPr/>
          </p:nvSpPr>
          <p:spPr>
            <a:xfrm>
              <a:off x="2453659" y="5219922"/>
              <a:ext cx="2349509" cy="1453903"/>
            </a:xfrm>
            <a:prstGeom prst="rect">
              <a:avLst/>
            </a:prstGeom>
            <a:noFill/>
          </p:spPr>
          <p:txBody>
            <a:bodyPr vert="horz" rtlCol="0">
              <a:spAutoFit/>
            </a:bodyPr>
            <a:lstStyle/>
            <a:p>
              <a:pPr algn="ctr"/>
              <a:r>
                <a:rPr lang="en-US" sz="2000" b="1" dirty="0" smtClean="0">
                  <a:solidFill>
                    <a:srgbClr val="000000"/>
                  </a:solidFill>
                  <a:latin typeface="Arial" pitchFamily="34" charset="0"/>
                  <a:cs typeface="Arial" pitchFamily="34" charset="0"/>
                </a:rPr>
                <a:t>Pull down to see the step by step solution  </a:t>
              </a:r>
              <a:endParaRPr lang="en-US" sz="2000" b="1" dirty="0">
                <a:solidFill>
                  <a:srgbClr val="000000"/>
                </a:solidFill>
                <a:latin typeface="Arial" pitchFamily="34" charset="0"/>
                <a:cs typeface="Arial" pitchFamily="34" charset="0"/>
              </a:endParaRPr>
            </a:p>
          </p:txBody>
        </p:sp>
      </p:grpSp>
      <p:grpSp>
        <p:nvGrpSpPr>
          <p:cNvPr id="15" name="Group 14"/>
          <p:cNvGrpSpPr/>
          <p:nvPr/>
        </p:nvGrpSpPr>
        <p:grpSpPr>
          <a:xfrm>
            <a:off x="6155055" y="3894810"/>
            <a:ext cx="2708910" cy="1224326"/>
            <a:chOff x="6388100" y="5621274"/>
            <a:chExt cx="3009900" cy="1752600"/>
          </a:xfrm>
        </p:grpSpPr>
        <p:sp>
          <p:nvSpPr>
            <p:cNvPr id="13" name="Oval 12"/>
            <p:cNvSpPr/>
            <p:nvPr/>
          </p:nvSpPr>
          <p:spPr>
            <a:xfrm>
              <a:off x="6388100" y="5621274"/>
              <a:ext cx="2921000" cy="1752600"/>
            </a:xfrm>
            <a:prstGeom prst="ellipse">
              <a:avLst/>
            </a:prstGeom>
            <a:solidFill>
              <a:srgbClr val="7B7BC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 name="TextBox 13"/>
            <p:cNvSpPr txBox="1"/>
            <p:nvPr/>
          </p:nvSpPr>
          <p:spPr>
            <a:xfrm>
              <a:off x="6400800" y="5981700"/>
              <a:ext cx="2997200" cy="925211"/>
            </a:xfrm>
            <a:prstGeom prst="rect">
              <a:avLst/>
            </a:prstGeom>
            <a:noFill/>
          </p:spPr>
          <p:txBody>
            <a:bodyPr vert="horz" rtlCol="0">
              <a:spAutoFit/>
            </a:bodyPr>
            <a:lstStyle/>
            <a:p>
              <a:pPr algn="ctr"/>
              <a:r>
                <a:rPr lang="en-US" sz="1800" b="1" dirty="0">
                  <a:solidFill>
                    <a:srgbClr val="000000"/>
                  </a:solidFill>
                  <a:latin typeface="Arial" pitchFamily="34" charset="0"/>
                  <a:cs typeface="Arial" pitchFamily="34" charset="0"/>
                </a:rPr>
                <a:t>Make sure to label your answer!</a:t>
              </a:r>
            </a:p>
          </p:txBody>
        </p:sp>
      </p:grpSp>
    </p:spTree>
    <p:extLst>
      <p:ext uri="{BB962C8B-B14F-4D97-AF65-F5344CB8AC3E}">
        <p14:creationId xmlns:p14="http://schemas.microsoft.com/office/powerpoint/2010/main" xmlns="" val="31392413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81000" y="559326"/>
            <a:ext cx="8539422"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19</a:t>
            </a:r>
            <a:endParaRPr lang="en-US" sz="2800" b="1">
              <a:solidFill>
                <a:srgbClr val="000000"/>
              </a:solidFill>
              <a:latin typeface="Arial" pitchFamily="34" charset="0"/>
              <a:cs typeface="Arial" pitchFamily="34" charset="0"/>
            </a:endParaRPr>
          </a:p>
        </p:txBody>
      </p:sp>
      <p:sp>
        <p:nvSpPr>
          <p:cNvPr id="3" name="TextBox 2"/>
          <p:cNvSpPr txBox="1"/>
          <p:nvPr/>
        </p:nvSpPr>
        <p:spPr>
          <a:xfrm>
            <a:off x="1112519" y="559326"/>
            <a:ext cx="8115300" cy="3521057"/>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Rachel, Ted and Alice are going to the fair. Together, they were able to buy 75 tickets for rides.  They used 15 of the tickets to ride the bumper cars.  After the ride, they decided to split the remaining tickets equally.  Use parentheses to write an expression that represents the number of tickets each friend will get.  </a:t>
            </a:r>
          </a:p>
        </p:txBody>
      </p:sp>
      <p:sp>
        <p:nvSpPr>
          <p:cNvPr id="4" name="TextBox 3"/>
          <p:cNvSpPr txBox="1"/>
          <p:nvPr/>
        </p:nvSpPr>
        <p:spPr>
          <a:xfrm>
            <a:off x="1851660" y="4301801"/>
            <a:ext cx="117729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1828800" y="5073658"/>
            <a:ext cx="134874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6" name="TextBox 5"/>
          <p:cNvSpPr txBox="1"/>
          <p:nvPr/>
        </p:nvSpPr>
        <p:spPr>
          <a:xfrm>
            <a:off x="1851660" y="5783412"/>
            <a:ext cx="120015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pic>
        <p:nvPicPr>
          <p:cNvPr id="7" name="Picture 6"/>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2863215" y="4216630"/>
            <a:ext cx="1040130" cy="541188"/>
          </a:xfrm>
          <a:prstGeom prst="rect">
            <a:avLst/>
          </a:prstGeom>
          <a:solidFill>
            <a:scrgbClr r="0" g="0" b="0">
              <a:alpha val="0"/>
            </a:scrgbClr>
          </a:solidFill>
        </p:spPr>
      </p:pic>
      <p:pic>
        <p:nvPicPr>
          <p:cNvPr id="8" name="Picture 7"/>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2863215" y="4988488"/>
            <a:ext cx="845820" cy="541188"/>
          </a:xfrm>
          <a:prstGeom prst="rect">
            <a:avLst/>
          </a:prstGeom>
          <a:solidFill>
            <a:scrgbClr r="0" g="0" b="0">
              <a:alpha val="0"/>
            </a:scrgbClr>
          </a:solidFill>
        </p:spPr>
      </p:pic>
      <p:pic>
        <p:nvPicPr>
          <p:cNvPr id="9" name="Picture 8"/>
          <p:cNvPicPr>
            <a:picLocks/>
          </p:cNvPicPr>
          <p:nvPr/>
        </p:nvPicPr>
        <p:blipFill>
          <a:blip r:embed="rId5" cstate="print">
            <a:extLst>
              <a:ext uri="{28A0092B-C50C-407E-A947-70E740481C1C}">
                <a14:useLocalDpi xmlns:a14="http://schemas.microsoft.com/office/drawing/2010/main" xmlns="" val="0"/>
              </a:ext>
            </a:extLst>
          </a:blip>
          <a:stretch>
            <a:fillRect/>
          </a:stretch>
        </p:blipFill>
        <p:spPr>
          <a:xfrm>
            <a:off x="2851785" y="5783412"/>
            <a:ext cx="1051560" cy="541188"/>
          </a:xfrm>
          <a:prstGeom prst="rect">
            <a:avLst/>
          </a:prstGeom>
          <a:solidFill>
            <a:scrgbClr r="0" g="0" b="0">
              <a:alpha val="0"/>
            </a:scrgbClr>
          </a:solidFill>
        </p:spPr>
      </p:pic>
      <p:pic>
        <p:nvPicPr>
          <p:cNvPr id="17" name="Picture 16"/>
          <p:cNvPicPr>
            <a:picLocks/>
          </p:cNvPicPr>
          <p:nvPr/>
        </p:nvPicPr>
        <p:blipFill>
          <a:blip r:embed="rId6" cstate="print">
            <a:extLst>
              <a:ext uri="{28A0092B-C50C-407E-A947-70E740481C1C}">
                <a14:useLocalDpi xmlns:a14="http://schemas.microsoft.com/office/drawing/2010/main" xmlns="" val="0"/>
              </a:ext>
            </a:extLst>
          </a:blip>
          <a:stretch>
            <a:fillRect/>
          </a:stretch>
        </p:blipFill>
        <p:spPr>
          <a:xfrm>
            <a:off x="125730" y="62103"/>
            <a:ext cx="3108960" cy="44360"/>
          </a:xfrm>
          <a:prstGeom prst="rect">
            <a:avLst/>
          </a:prstGeom>
          <a:solidFill>
            <a:scrgbClr r="0" g="0" b="0">
              <a:alpha val="0"/>
            </a:scrgbClr>
          </a:solidFill>
        </p:spPr>
      </p:pic>
      <p:sp>
        <p:nvSpPr>
          <p:cNvPr id="18" name="Oval 17"/>
          <p:cNvSpPr/>
          <p:nvPr/>
        </p:nvSpPr>
        <p:spPr>
          <a:xfrm>
            <a:off x="1219200" y="43434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19" name="Oval 18"/>
          <p:cNvSpPr/>
          <p:nvPr/>
        </p:nvSpPr>
        <p:spPr>
          <a:xfrm>
            <a:off x="1219200" y="52120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0" name="Oval 19"/>
          <p:cNvSpPr/>
          <p:nvPr/>
        </p:nvSpPr>
        <p:spPr>
          <a:xfrm>
            <a:off x="1219200" y="58978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41113563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15291" y="593744"/>
            <a:ext cx="873132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20</a:t>
            </a:r>
          </a:p>
        </p:txBody>
      </p:sp>
      <p:sp>
        <p:nvSpPr>
          <p:cNvPr id="3" name="TextBox 2"/>
          <p:cNvSpPr txBox="1"/>
          <p:nvPr/>
        </p:nvSpPr>
        <p:spPr>
          <a:xfrm>
            <a:off x="1146810" y="593743"/>
            <a:ext cx="7768590" cy="3951944"/>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Erin and Elizabeth went shopping for family gifts. Together they spent the following:  $10, $20, $8, $13 and $16. </a:t>
            </a:r>
          </a:p>
          <a:p>
            <a:endParaRPr lang="en-US" sz="28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Write an expression to represent the amount that each of them would spend, if the total were to be split equally and then solve the problem.</a:t>
            </a:r>
          </a:p>
          <a:p>
            <a:endParaRPr lang="en-US" sz="2800" b="1" dirty="0">
              <a:solidFill>
                <a:srgbClr val="000000"/>
              </a:solidFill>
              <a:latin typeface="Arial" pitchFamily="34" charset="0"/>
              <a:cs typeface="Arial" pitchFamily="34" charset="0"/>
            </a:endParaRPr>
          </a:p>
        </p:txBody>
      </p:sp>
      <p:pic>
        <p:nvPicPr>
          <p:cNvPr id="12" name="Picture 11"/>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5730" y="79847"/>
            <a:ext cx="3657600" cy="44360"/>
          </a:xfrm>
          <a:prstGeom prst="rect">
            <a:avLst/>
          </a:prstGeom>
          <a:solidFill>
            <a:scrgbClr r="0" g="0" b="0">
              <a:alpha val="0"/>
            </a:scrgbClr>
          </a:solidFill>
        </p:spPr>
      </p:pic>
    </p:spTree>
    <p:extLst>
      <p:ext uri="{BB962C8B-B14F-4D97-AF65-F5344CB8AC3E}">
        <p14:creationId xmlns:p14="http://schemas.microsoft.com/office/powerpoint/2010/main" xmlns="" val="18748324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84811" y="617318"/>
            <a:ext cx="875418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21</a:t>
            </a:r>
          </a:p>
        </p:txBody>
      </p:sp>
      <p:sp>
        <p:nvSpPr>
          <p:cNvPr id="3" name="TextBox 2"/>
          <p:cNvSpPr txBox="1"/>
          <p:nvPr/>
        </p:nvSpPr>
        <p:spPr>
          <a:xfrm>
            <a:off x="1116330" y="617318"/>
            <a:ext cx="7799070" cy="3090170"/>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Fifteen boys went to the pizza parlor and each ordered a slice for $2.00, a soda for $1.50 and garlic bread for $0.75. </a:t>
            </a:r>
          </a:p>
          <a:p>
            <a:endParaRPr lang="en-US" sz="2800" b="1" dirty="0" smtClean="0">
              <a:solidFill>
                <a:srgbClr val="000000"/>
              </a:solidFill>
              <a:latin typeface="Arial" pitchFamily="34" charset="0"/>
              <a:cs typeface="Arial" pitchFamily="34" charset="0"/>
            </a:endParaRPr>
          </a:p>
          <a:p>
            <a:r>
              <a:rPr lang="en-US" sz="2800" b="1" dirty="0" smtClean="0">
                <a:solidFill>
                  <a:srgbClr val="000000"/>
                </a:solidFill>
                <a:latin typeface="Arial" pitchFamily="34" charset="0"/>
                <a:cs typeface="Arial" pitchFamily="34" charset="0"/>
              </a:rPr>
              <a:t>Write an expression to represent the total spent in the pizza parlor then solve the problem.</a:t>
            </a:r>
            <a:endParaRPr lang="en-US" sz="2800" b="1" dirty="0">
              <a:solidFill>
                <a:srgbClr val="000000"/>
              </a:solidFill>
              <a:latin typeface="Arial" pitchFamily="34" charset="0"/>
              <a:cs typeface="Arial" pitchFamily="34" charset="0"/>
            </a:endParaRP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5730" y="88719"/>
            <a:ext cx="3657600" cy="44360"/>
          </a:xfrm>
          <a:prstGeom prst="rect">
            <a:avLst/>
          </a:prstGeom>
          <a:solidFill>
            <a:scrgbClr r="0" g="0" b="0">
              <a:alpha val="0"/>
            </a:scrgbClr>
          </a:solidFill>
        </p:spPr>
      </p:pic>
    </p:spTree>
    <p:extLst>
      <p:ext uri="{BB962C8B-B14F-4D97-AF65-F5344CB8AC3E}">
        <p14:creationId xmlns:p14="http://schemas.microsoft.com/office/powerpoint/2010/main" xmlns="" val="2554946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200400" y="168567"/>
            <a:ext cx="2606040" cy="627957"/>
          </a:xfrm>
          <a:prstGeom prst="rect">
            <a:avLst/>
          </a:prstGeom>
          <a:noFill/>
        </p:spPr>
        <p:txBody>
          <a:bodyPr vert="horz" lIns="73243" tIns="36622" rIns="73243" bIns="36622" rtlCol="0">
            <a:spAutoFit/>
          </a:bodyPr>
          <a:lstStyle/>
          <a:p>
            <a:r>
              <a:rPr lang="en-US" sz="3600" b="1" dirty="0">
                <a:solidFill>
                  <a:srgbClr val="0000FF"/>
                </a:solidFill>
                <a:latin typeface="Arial" pitchFamily="34" charset="0"/>
                <a:cs typeface="Arial" pitchFamily="34" charset="0"/>
              </a:rPr>
              <a:t>Exponents</a:t>
            </a:r>
          </a:p>
        </p:txBody>
      </p:sp>
      <p:sp>
        <p:nvSpPr>
          <p:cNvPr id="3" name="TextBox 2"/>
          <p:cNvSpPr txBox="1"/>
          <p:nvPr/>
        </p:nvSpPr>
        <p:spPr>
          <a:xfrm>
            <a:off x="822960" y="904936"/>
            <a:ext cx="7863840" cy="4505942"/>
          </a:xfrm>
          <a:prstGeom prst="rect">
            <a:avLst/>
          </a:prstGeom>
          <a:noFill/>
        </p:spPr>
        <p:txBody>
          <a:bodyPr vert="horz" lIns="73243" tIns="36622" rIns="73243" bIns="36622" rtlCol="0">
            <a:spAutoFit/>
          </a:bodyPr>
          <a:lstStyle/>
          <a:p>
            <a:r>
              <a:rPr lang="en-US" sz="2400" b="1" dirty="0">
                <a:solidFill>
                  <a:srgbClr val="0000FF"/>
                </a:solidFill>
                <a:latin typeface="Arial" pitchFamily="34" charset="0"/>
                <a:cs typeface="Arial" pitchFamily="34" charset="0"/>
              </a:rPr>
              <a:t>Exponents, or Powers, are a quick way to write repeated multiplication, just as multiplication was a quick way to write repeated addition.</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These are all equivalent: </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2</a:t>
            </a:r>
            <a:r>
              <a:rPr lang="en-US" sz="2400" b="1" baseline="70000" dirty="0">
                <a:solidFill>
                  <a:srgbClr val="0000FF"/>
                </a:solidFill>
                <a:latin typeface="Arial" pitchFamily="34" charset="0"/>
                <a:cs typeface="Arial" pitchFamily="34" charset="0"/>
              </a:rPr>
              <a:t>4</a:t>
            </a:r>
          </a:p>
          <a:p>
            <a:r>
              <a:rPr lang="en-US" sz="2400" b="1" dirty="0">
                <a:solidFill>
                  <a:srgbClr val="0000FF"/>
                </a:solidFill>
                <a:latin typeface="Arial" pitchFamily="34" charset="0"/>
                <a:cs typeface="Arial" pitchFamily="34" charset="0"/>
              </a:rPr>
              <a:t>2∙2∙2∙2 </a:t>
            </a:r>
          </a:p>
          <a:p>
            <a:r>
              <a:rPr lang="en-US" sz="2400" b="1" dirty="0">
                <a:solidFill>
                  <a:srgbClr val="0000FF"/>
                </a:solidFill>
                <a:latin typeface="Arial" pitchFamily="34" charset="0"/>
                <a:cs typeface="Arial" pitchFamily="34" charset="0"/>
              </a:rPr>
              <a:t>16</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In this example 2 is raised to the 4</a:t>
            </a:r>
            <a:r>
              <a:rPr lang="en-US" sz="2400" b="1" baseline="70000" dirty="0">
                <a:solidFill>
                  <a:srgbClr val="0000FF"/>
                </a:solidFill>
                <a:latin typeface="Arial" pitchFamily="34" charset="0"/>
                <a:cs typeface="Arial" pitchFamily="34" charset="0"/>
              </a:rPr>
              <a:t>th</a:t>
            </a:r>
            <a:r>
              <a:rPr lang="en-US" sz="2400" b="1" dirty="0">
                <a:solidFill>
                  <a:srgbClr val="0000FF"/>
                </a:solidFill>
                <a:latin typeface="Arial" pitchFamily="34" charset="0"/>
                <a:cs typeface="Arial" pitchFamily="34" charset="0"/>
              </a:rPr>
              <a:t> power. That means that 2 is multiplied by itself 4 times.</a:t>
            </a:r>
          </a:p>
        </p:txBody>
      </p:sp>
    </p:spTree>
    <p:extLst>
      <p:ext uri="{BB962C8B-B14F-4D97-AF65-F5344CB8AC3E}">
        <p14:creationId xmlns:p14="http://schemas.microsoft.com/office/powerpoint/2010/main" xmlns="" val="22157209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26720" y="593743"/>
            <a:ext cx="8452886"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22</a:t>
            </a:r>
          </a:p>
        </p:txBody>
      </p:sp>
      <p:sp>
        <p:nvSpPr>
          <p:cNvPr id="3" name="TextBox 2"/>
          <p:cNvSpPr txBox="1"/>
          <p:nvPr/>
        </p:nvSpPr>
        <p:spPr>
          <a:xfrm>
            <a:off x="1158240" y="593743"/>
            <a:ext cx="7721366" cy="3951944"/>
          </a:xfrm>
          <a:prstGeom prst="rect">
            <a:avLst/>
          </a:prstGeom>
          <a:noFill/>
        </p:spPr>
        <p:txBody>
          <a:bodyPr vert="horz" wrap="square" lIns="73243" tIns="36622" rIns="73243" bIns="36622" rtlCol="0">
            <a:spAutoFit/>
          </a:bodyPr>
          <a:lstStyle/>
          <a:p>
            <a:r>
              <a:rPr lang="en-US" sz="2800" b="1" dirty="0">
                <a:solidFill>
                  <a:srgbClr val="000000"/>
                </a:solidFill>
                <a:latin typeface="Arial" pitchFamily="34" charset="0"/>
                <a:cs typeface="Arial" pitchFamily="34" charset="0"/>
              </a:rPr>
              <a:t>Mary received a paycheck for $55.  She paid the following debts: </a:t>
            </a:r>
          </a:p>
          <a:p>
            <a:endParaRPr lang="en-US" sz="2800" b="1" dirty="0">
              <a:solidFill>
                <a:srgbClr val="000000"/>
              </a:solidFill>
              <a:latin typeface="Arial" pitchFamily="34" charset="0"/>
              <a:cs typeface="Arial" pitchFamily="34" charset="0"/>
            </a:endParaRPr>
          </a:p>
          <a:p>
            <a:r>
              <a:rPr lang="en-US" sz="2800" b="1" dirty="0">
                <a:solidFill>
                  <a:srgbClr val="000000"/>
                </a:solidFill>
                <a:latin typeface="Arial" pitchFamily="34" charset="0"/>
                <a:cs typeface="Arial" pitchFamily="34" charset="0"/>
              </a:rPr>
              <a:t>$7.50 each to three friends, a $5 video fee and $15 for a magazine subscription. </a:t>
            </a:r>
          </a:p>
          <a:p>
            <a:endParaRPr lang="en-US" sz="2800" b="1" dirty="0">
              <a:solidFill>
                <a:srgbClr val="000000"/>
              </a:solidFill>
              <a:latin typeface="Arial" pitchFamily="34" charset="0"/>
              <a:cs typeface="Arial" pitchFamily="34" charset="0"/>
            </a:endParaRPr>
          </a:p>
          <a:p>
            <a:r>
              <a:rPr lang="en-US" sz="2800" b="1" dirty="0">
                <a:solidFill>
                  <a:srgbClr val="000000"/>
                </a:solidFill>
                <a:latin typeface="Arial" pitchFamily="34" charset="0"/>
                <a:cs typeface="Arial" pitchFamily="34" charset="0"/>
              </a:rPr>
              <a:t>Write an expression to represent the amount of money Mary has left then solve the problem. </a:t>
            </a: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5730" y="79847"/>
            <a:ext cx="3657600" cy="44360"/>
          </a:xfrm>
          <a:prstGeom prst="rect">
            <a:avLst/>
          </a:prstGeom>
          <a:solidFill>
            <a:scrgbClr r="0" g="0" b="0">
              <a:alpha val="0"/>
            </a:scrgbClr>
          </a:solidFill>
        </p:spPr>
      </p:pic>
    </p:spTree>
    <p:extLst>
      <p:ext uri="{BB962C8B-B14F-4D97-AF65-F5344CB8AC3E}">
        <p14:creationId xmlns:p14="http://schemas.microsoft.com/office/powerpoint/2010/main" xmlns="" val="23444524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85800" y="1788529"/>
            <a:ext cx="4686300" cy="443291"/>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 </a:t>
            </a:r>
            <a:endParaRPr lang="en-US" sz="2400" b="1">
              <a:solidFill>
                <a:srgbClr val="0000FF"/>
              </a:solidFill>
              <a:latin typeface="Arial" pitchFamily="34" charset="0"/>
              <a:cs typeface="Arial" pitchFamily="34" charset="0"/>
            </a:endParaRPr>
          </a:p>
        </p:txBody>
      </p:sp>
      <p:sp>
        <p:nvSpPr>
          <p:cNvPr id="3" name="TextBox 2"/>
          <p:cNvSpPr txBox="1"/>
          <p:nvPr/>
        </p:nvSpPr>
        <p:spPr>
          <a:xfrm>
            <a:off x="826770" y="304800"/>
            <a:ext cx="7021830" cy="443291"/>
          </a:xfrm>
          <a:prstGeom prst="rect">
            <a:avLst/>
          </a:prstGeom>
          <a:noFill/>
        </p:spPr>
        <p:txBody>
          <a:bodyPr vert="horz" wrap="square" lIns="73243" tIns="36622" rIns="73243" bIns="36622" rtlCol="0">
            <a:spAutoFit/>
          </a:bodyPr>
          <a:lstStyle/>
          <a:p>
            <a:r>
              <a:rPr lang="en-US" sz="2400" b="1" smtClean="0">
                <a:solidFill>
                  <a:srgbClr val="0000FF"/>
                </a:solidFill>
                <a:latin typeface="Arial" pitchFamily="34" charset="0"/>
                <a:cs typeface="Arial" pitchFamily="34" charset="0"/>
              </a:rPr>
              <a:t>Let's complete a quick review of the basics!</a:t>
            </a:r>
            <a:endParaRPr lang="en-US" sz="2400" b="1">
              <a:solidFill>
                <a:srgbClr val="0000FF"/>
              </a:solidFill>
              <a:latin typeface="Arial" pitchFamily="34" charset="0"/>
              <a:cs typeface="Arial" pitchFamily="34" charset="0"/>
            </a:endParaRPr>
          </a:p>
        </p:txBody>
      </p:sp>
      <p:sp>
        <p:nvSpPr>
          <p:cNvPr id="4" name="TextBox 3"/>
          <p:cNvSpPr txBox="1"/>
          <p:nvPr/>
        </p:nvSpPr>
        <p:spPr>
          <a:xfrm>
            <a:off x="1143000" y="1220727"/>
            <a:ext cx="2766060"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8 </a:t>
            </a:r>
            <a:r>
              <a:rPr lang="en-US" sz="2400" b="1" dirty="0">
                <a:solidFill>
                  <a:srgbClr val="0000FF"/>
                </a:solidFill>
                <a:latin typeface="Arial" pitchFamily="34" charset="0"/>
                <a:cs typeface="Arial" pitchFamily="34" charset="0"/>
              </a:rPr>
              <a:t>÷</a:t>
            </a:r>
            <a:r>
              <a:rPr lang="en-US" sz="2400" b="1" dirty="0" smtClean="0">
                <a:solidFill>
                  <a:srgbClr val="0000FF"/>
                </a:solidFill>
                <a:latin typeface="Arial" pitchFamily="34" charset="0"/>
                <a:cs typeface="Arial" pitchFamily="34" charset="0"/>
              </a:rPr>
              <a:t> (1+3) </a:t>
            </a:r>
            <a:r>
              <a:rPr lang="en-US" sz="2400" b="1" dirty="0" smtClean="0">
                <a:solidFill>
                  <a:srgbClr val="0000FF"/>
                </a:solidFill>
                <a:latin typeface="Arial" pitchFamily="34" charset="0"/>
                <a:cs typeface="Arial" pitchFamily="34" charset="0"/>
                <a:sym typeface="Symbol"/>
              </a:rPr>
              <a:t> </a:t>
            </a:r>
            <a:r>
              <a:rPr lang="en-US" sz="2400" b="1" dirty="0" smtClean="0">
                <a:solidFill>
                  <a:srgbClr val="0000FF"/>
                </a:solidFill>
                <a:latin typeface="Arial" pitchFamily="34" charset="0"/>
                <a:cs typeface="Arial" pitchFamily="34" charset="0"/>
              </a:rPr>
              <a:t>5</a:t>
            </a:r>
            <a:r>
              <a:rPr lang="en-US" sz="2400" b="1" baseline="70000" dirty="0" smtClean="0">
                <a:solidFill>
                  <a:srgbClr val="0000FF"/>
                </a:solidFill>
                <a:latin typeface="Arial" pitchFamily="34" charset="0"/>
                <a:cs typeface="Arial" pitchFamily="34" charset="0"/>
              </a:rPr>
              <a:t>2</a:t>
            </a:r>
            <a:r>
              <a:rPr lang="en-US" sz="2400" b="1" dirty="0" smtClean="0">
                <a:solidFill>
                  <a:srgbClr val="0000FF"/>
                </a:solidFill>
                <a:latin typeface="Arial" pitchFamily="34" charset="0"/>
                <a:cs typeface="Arial" pitchFamily="34" charset="0"/>
              </a:rPr>
              <a:t> - 2</a:t>
            </a:r>
            <a:endParaRPr lang="en-US" sz="2400" b="1" dirty="0">
              <a:solidFill>
                <a:srgbClr val="0000FF"/>
              </a:solidFill>
              <a:latin typeface="Arial" pitchFamily="34" charset="0"/>
              <a:cs typeface="Arial" pitchFamily="34" charset="0"/>
            </a:endParaRPr>
          </a:p>
        </p:txBody>
      </p:sp>
      <p:grpSp>
        <p:nvGrpSpPr>
          <p:cNvPr id="9" name="Group 8"/>
          <p:cNvGrpSpPr/>
          <p:nvPr/>
        </p:nvGrpSpPr>
        <p:grpSpPr>
          <a:xfrm>
            <a:off x="1657350" y="1923246"/>
            <a:ext cx="2125980" cy="461665"/>
            <a:chOff x="2806700" y="1752600"/>
            <a:chExt cx="2362200" cy="660864"/>
          </a:xfrm>
        </p:grpSpPr>
        <p:sp>
          <p:nvSpPr>
            <p:cNvPr id="7" name="TextBox 6"/>
            <p:cNvSpPr txBox="1"/>
            <p:nvPr/>
          </p:nvSpPr>
          <p:spPr>
            <a:xfrm>
              <a:off x="2806700" y="1752600"/>
              <a:ext cx="2362200" cy="660864"/>
            </a:xfrm>
            <a:prstGeom prst="rect">
              <a:avLst/>
            </a:prstGeom>
            <a:noFill/>
          </p:spPr>
          <p:txBody>
            <a:bodyPr vert="horz" rtlCol="0">
              <a:spAutoFit/>
            </a:bodyPr>
            <a:lstStyle/>
            <a:p>
              <a:r>
                <a:rPr lang="en-US" sz="2400" b="1" dirty="0">
                  <a:solidFill>
                    <a:srgbClr val="0000FF"/>
                  </a:solidFill>
                  <a:latin typeface="Arial" pitchFamily="34" charset="0"/>
                  <a:cs typeface="Arial" pitchFamily="34" charset="0"/>
                </a:rPr>
                <a:t>8 ÷ 4  5</a:t>
              </a:r>
              <a:r>
                <a:rPr lang="en-US" sz="2400" b="1" baseline="70000" dirty="0">
                  <a:solidFill>
                    <a:srgbClr val="0000FF"/>
                  </a:solidFill>
                  <a:latin typeface="Arial" pitchFamily="34" charset="0"/>
                  <a:cs typeface="Arial" pitchFamily="34" charset="0"/>
                </a:rPr>
                <a:t>2</a:t>
              </a:r>
              <a:r>
                <a:rPr lang="en-US" sz="2400" b="1" dirty="0">
                  <a:solidFill>
                    <a:srgbClr val="0000FF"/>
                  </a:solidFill>
                  <a:latin typeface="Arial" pitchFamily="34" charset="0"/>
                  <a:cs typeface="Arial" pitchFamily="34" charset="0"/>
                </a:rPr>
                <a:t> - 2</a:t>
              </a:r>
            </a:p>
          </p:txBody>
        </p:sp>
        <p:sp>
          <p:nvSpPr>
            <p:cNvPr id="8" name="Oval 7"/>
            <p:cNvSpPr/>
            <p:nvPr/>
          </p:nvSpPr>
          <p:spPr>
            <a:xfrm>
              <a:off x="3743324" y="2081345"/>
              <a:ext cx="38100" cy="38100"/>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grpSp>
        <p:nvGrpSpPr>
          <p:cNvPr id="12" name="Group 11"/>
          <p:cNvGrpSpPr/>
          <p:nvPr/>
        </p:nvGrpSpPr>
        <p:grpSpPr>
          <a:xfrm>
            <a:off x="1600200" y="2648675"/>
            <a:ext cx="2217420" cy="461665"/>
            <a:chOff x="2743200" y="2463800"/>
            <a:chExt cx="2463800" cy="660864"/>
          </a:xfrm>
        </p:grpSpPr>
        <p:sp>
          <p:nvSpPr>
            <p:cNvPr id="10" name="TextBox 9"/>
            <p:cNvSpPr txBox="1"/>
            <p:nvPr/>
          </p:nvSpPr>
          <p:spPr>
            <a:xfrm>
              <a:off x="2743200" y="2463800"/>
              <a:ext cx="2463800" cy="660864"/>
            </a:xfrm>
            <a:prstGeom prst="rect">
              <a:avLst/>
            </a:prstGeom>
            <a:noFill/>
          </p:spPr>
          <p:txBody>
            <a:bodyPr vert="horz" rtlCol="0">
              <a:spAutoFit/>
            </a:bodyPr>
            <a:lstStyle/>
            <a:p>
              <a:r>
                <a:rPr lang="en-US" sz="2400" b="1">
                  <a:solidFill>
                    <a:srgbClr val="0000FF"/>
                  </a:solidFill>
                  <a:latin typeface="Arial" pitchFamily="34" charset="0"/>
                  <a:cs typeface="Arial" pitchFamily="34" charset="0"/>
                </a:rPr>
                <a:t>8 ÷ 4  25 - 2</a:t>
              </a:r>
            </a:p>
          </p:txBody>
        </p:sp>
        <p:sp>
          <p:nvSpPr>
            <p:cNvPr id="11" name="Oval 10"/>
            <p:cNvSpPr/>
            <p:nvPr/>
          </p:nvSpPr>
          <p:spPr>
            <a:xfrm>
              <a:off x="3674533" y="2797176"/>
              <a:ext cx="38100" cy="38100"/>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grpSp>
      <p:cxnSp>
        <p:nvCxnSpPr>
          <p:cNvPr id="13" name="Straight Connector 12"/>
          <p:cNvCxnSpPr/>
          <p:nvPr/>
        </p:nvCxnSpPr>
        <p:spPr>
          <a:xfrm>
            <a:off x="1905000" y="1676400"/>
            <a:ext cx="70786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87142" y="2362200"/>
            <a:ext cx="232258"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657600" y="1220726"/>
            <a:ext cx="5486400" cy="3767278"/>
          </a:xfrm>
          <a:prstGeom prst="rect">
            <a:avLst/>
          </a:prstGeom>
          <a:noFill/>
        </p:spPr>
        <p:txBody>
          <a:bodyPr vert="horz" wrap="square" lIns="73243" tIns="36622" rIns="73243" bIns="36622" rtlCol="0">
            <a:spAutoFit/>
          </a:bodyPr>
          <a:lstStyle/>
          <a:p>
            <a:r>
              <a:rPr lang="en-US" sz="2400" b="1" dirty="0">
                <a:solidFill>
                  <a:srgbClr val="0000FF"/>
                </a:solidFill>
                <a:latin typeface="Arial" pitchFamily="34" charset="0"/>
                <a:cs typeface="Arial" pitchFamily="34" charset="0"/>
              </a:rPr>
              <a:t>P- Are there grouping symbols? </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E- Are there exponents? </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M/D- Multiplication or division? </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Any more multiplication or division? </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A/S- Addition or subtraction? </a:t>
            </a:r>
          </a:p>
          <a:p>
            <a:r>
              <a:rPr lang="en-US" sz="2400" b="1" dirty="0">
                <a:solidFill>
                  <a:srgbClr val="0000FF"/>
                </a:solidFill>
                <a:latin typeface="Arial" pitchFamily="34" charset="0"/>
                <a:cs typeface="Arial" pitchFamily="34" charset="0"/>
              </a:rPr>
              <a:t> </a:t>
            </a:r>
          </a:p>
        </p:txBody>
      </p:sp>
      <p:cxnSp>
        <p:nvCxnSpPr>
          <p:cNvPr id="16" name="Straight Connector 15"/>
          <p:cNvCxnSpPr/>
          <p:nvPr/>
        </p:nvCxnSpPr>
        <p:spPr>
          <a:xfrm>
            <a:off x="1710042" y="3048000"/>
            <a:ext cx="652653"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40280" y="3422109"/>
            <a:ext cx="1417320" cy="443291"/>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2  25 - 2</a:t>
            </a:r>
            <a:endParaRPr lang="en-US" sz="2400" b="1">
              <a:solidFill>
                <a:srgbClr val="0000FF"/>
              </a:solidFill>
              <a:latin typeface="Arial" pitchFamily="34" charset="0"/>
              <a:cs typeface="Arial" pitchFamily="34" charset="0"/>
            </a:endParaRPr>
          </a:p>
        </p:txBody>
      </p:sp>
      <p:sp>
        <p:nvSpPr>
          <p:cNvPr id="18" name="Oval 17"/>
          <p:cNvSpPr/>
          <p:nvPr/>
        </p:nvSpPr>
        <p:spPr>
          <a:xfrm>
            <a:off x="2556510" y="3645272"/>
            <a:ext cx="34290" cy="26616"/>
          </a:xfrm>
          <a:prstGeom prst="ellipse">
            <a:avLst/>
          </a:prstGeom>
          <a:solidFill>
            <a:srgbClr val="0000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3243" tIns="36622" rIns="73243" bIns="36622" rtlCol="0" anchor="ctr"/>
          <a:lstStyle/>
          <a:p>
            <a:pPr algn="ctr"/>
            <a:endParaRPr lang="en-US" sz="2400">
              <a:latin typeface="Arial" pitchFamily="34" charset="0"/>
              <a:cs typeface="Arial" pitchFamily="34" charset="0"/>
            </a:endParaRPr>
          </a:p>
        </p:txBody>
      </p:sp>
      <p:cxnSp>
        <p:nvCxnSpPr>
          <p:cNvPr id="19" name="Straight Connector 18"/>
          <p:cNvCxnSpPr/>
          <p:nvPr/>
        </p:nvCxnSpPr>
        <p:spPr>
          <a:xfrm>
            <a:off x="2362200" y="3886200"/>
            <a:ext cx="575158"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434590" y="4174153"/>
            <a:ext cx="1097280" cy="443291"/>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50 - 2</a:t>
            </a:r>
            <a:endParaRPr lang="en-US" sz="2400" b="1">
              <a:solidFill>
                <a:srgbClr val="0000FF"/>
              </a:solidFill>
              <a:latin typeface="Arial" pitchFamily="34" charset="0"/>
              <a:cs typeface="Arial" pitchFamily="34" charset="0"/>
            </a:endParaRPr>
          </a:p>
        </p:txBody>
      </p:sp>
      <p:sp>
        <p:nvSpPr>
          <p:cNvPr id="21" name="TextBox 20"/>
          <p:cNvSpPr txBox="1"/>
          <p:nvPr/>
        </p:nvSpPr>
        <p:spPr>
          <a:xfrm>
            <a:off x="2640330" y="4814509"/>
            <a:ext cx="68580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48</a:t>
            </a:r>
          </a:p>
        </p:txBody>
      </p:sp>
      <p:sp>
        <p:nvSpPr>
          <p:cNvPr id="22" name="Rectangle 21"/>
          <p:cNvSpPr/>
          <p:nvPr/>
        </p:nvSpPr>
        <p:spPr>
          <a:xfrm>
            <a:off x="0" y="1066800"/>
            <a:ext cx="9144000" cy="57912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7272848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31470" y="230670"/>
            <a:ext cx="6537960" cy="443291"/>
          </a:xfrm>
          <a:prstGeom prst="rect">
            <a:avLst/>
          </a:prstGeom>
          <a:noFill/>
        </p:spPr>
        <p:txBody>
          <a:bodyPr vert="horz" wrap="square" lIns="73243" tIns="36622" rIns="73243" bIns="36622" rtlCol="0">
            <a:spAutoFit/>
          </a:bodyPr>
          <a:lstStyle/>
          <a:p>
            <a:r>
              <a:rPr lang="en-US" sz="2400" b="1" smtClean="0">
                <a:solidFill>
                  <a:srgbClr val="0000FF"/>
                </a:solidFill>
                <a:latin typeface="Arial" pitchFamily="34" charset="0"/>
                <a:cs typeface="Arial" pitchFamily="34" charset="0"/>
              </a:rPr>
              <a:t>Let's try a more difficult problem.</a:t>
            </a:r>
            <a:endParaRPr lang="en-US" sz="2400" b="1">
              <a:solidFill>
                <a:srgbClr val="0000FF"/>
              </a:solidFill>
              <a:latin typeface="Arial" pitchFamily="34" charset="0"/>
              <a:cs typeface="Arial" pitchFamily="34" charset="0"/>
            </a:endParaRPr>
          </a:p>
        </p:txBody>
      </p:sp>
      <p:sp>
        <p:nvSpPr>
          <p:cNvPr id="3" name="TextBox 2"/>
          <p:cNvSpPr txBox="1"/>
          <p:nvPr/>
        </p:nvSpPr>
        <p:spPr>
          <a:xfrm>
            <a:off x="1402080" y="780730"/>
            <a:ext cx="4343400" cy="4616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3</a:t>
            </a:r>
            <a:r>
              <a:rPr lang="en-US" sz="2400" b="1" baseline="70000" dirty="0">
                <a:solidFill>
                  <a:srgbClr val="0000FF"/>
                </a:solidFill>
                <a:latin typeface="Arial" pitchFamily="34" charset="0"/>
                <a:cs typeface="Arial" pitchFamily="34" charset="0"/>
              </a:rPr>
              <a:t>2</a:t>
            </a:r>
            <a:r>
              <a:rPr lang="en-US" sz="2400" b="1" dirty="0" smtClean="0">
                <a:solidFill>
                  <a:srgbClr val="0000FF"/>
                </a:solidFill>
                <a:latin typeface="Arial" pitchFamily="34" charset="0"/>
                <a:cs typeface="Arial" pitchFamily="34" charset="0"/>
              </a:rPr>
              <a:t> + 4 </a:t>
            </a:r>
            <a:r>
              <a:rPr lang="en-US" sz="2400" b="1" dirty="0" smtClean="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 6 - 12 </a:t>
            </a:r>
            <a:r>
              <a:rPr lang="en-US" sz="2400" b="1" dirty="0" smtClean="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  (2 + 2) + 8</a:t>
            </a:r>
            <a:endParaRPr lang="en-US" sz="2400" b="1" dirty="0">
              <a:solidFill>
                <a:srgbClr val="0000FF"/>
              </a:solidFill>
              <a:latin typeface="Arial" pitchFamily="34" charset="0"/>
              <a:cs typeface="Arial" pitchFamily="34" charset="0"/>
            </a:endParaRPr>
          </a:p>
        </p:txBody>
      </p:sp>
      <p:sp>
        <p:nvSpPr>
          <p:cNvPr id="9" name="TextBox 8"/>
          <p:cNvSpPr txBox="1"/>
          <p:nvPr/>
        </p:nvSpPr>
        <p:spPr>
          <a:xfrm>
            <a:off x="4114800" y="1277558"/>
            <a:ext cx="4876800" cy="4444386"/>
          </a:xfrm>
          <a:prstGeom prst="rect">
            <a:avLst/>
          </a:prstGeom>
          <a:noFill/>
        </p:spPr>
        <p:txBody>
          <a:bodyPr vert="horz" wrap="square" lIns="73243" tIns="36622" rIns="73243" bIns="36622" rtlCol="0">
            <a:spAutoFit/>
          </a:bodyPr>
          <a:lstStyle/>
          <a:p>
            <a:r>
              <a:rPr lang="en-US" sz="2400" b="1" dirty="0">
                <a:solidFill>
                  <a:srgbClr val="0000FF"/>
                </a:solidFill>
                <a:latin typeface="Arial" pitchFamily="34" charset="0"/>
                <a:cs typeface="Arial" pitchFamily="34" charset="0"/>
              </a:rPr>
              <a:t>P- Are there grouping symbols? </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E- Are there exponents? </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M/D- Multiplication or division? </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Any more </a:t>
            </a:r>
            <a:r>
              <a:rPr lang="en-US" sz="2400" b="1" dirty="0" smtClean="0">
                <a:solidFill>
                  <a:srgbClr val="0000FF"/>
                </a:solidFill>
                <a:latin typeface="Arial" pitchFamily="34" charset="0"/>
                <a:cs typeface="Arial" pitchFamily="34" charset="0"/>
              </a:rPr>
              <a:t>multiplication or </a:t>
            </a:r>
            <a:r>
              <a:rPr lang="en-US" sz="2400" b="1" dirty="0">
                <a:solidFill>
                  <a:srgbClr val="0000FF"/>
                </a:solidFill>
                <a:latin typeface="Arial" pitchFamily="34" charset="0"/>
                <a:cs typeface="Arial" pitchFamily="34" charset="0"/>
              </a:rPr>
              <a:t>division? </a:t>
            </a:r>
          </a:p>
          <a:p>
            <a:endParaRPr lang="en-US" sz="10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A/S- Addition or subtraction? </a:t>
            </a:r>
          </a:p>
          <a:p>
            <a:endParaRPr lang="en-US" sz="10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Any </a:t>
            </a:r>
            <a:r>
              <a:rPr lang="en-US" sz="2400" b="1" dirty="0">
                <a:solidFill>
                  <a:srgbClr val="0000FF"/>
                </a:solidFill>
                <a:latin typeface="Arial" pitchFamily="34" charset="0"/>
                <a:cs typeface="Arial" pitchFamily="34" charset="0"/>
              </a:rPr>
              <a:t>more addition or subtraction? </a:t>
            </a:r>
          </a:p>
        </p:txBody>
      </p:sp>
      <p:grpSp>
        <p:nvGrpSpPr>
          <p:cNvPr id="17" name="Group 16"/>
          <p:cNvGrpSpPr/>
          <p:nvPr/>
        </p:nvGrpSpPr>
        <p:grpSpPr>
          <a:xfrm>
            <a:off x="76200" y="1268685"/>
            <a:ext cx="4343400" cy="461665"/>
            <a:chOff x="546100" y="1816100"/>
            <a:chExt cx="4826000" cy="660865"/>
          </a:xfrm>
        </p:grpSpPr>
        <p:sp>
          <p:nvSpPr>
            <p:cNvPr id="10" name="TextBox 9"/>
            <p:cNvSpPr txBox="1"/>
            <p:nvPr/>
          </p:nvSpPr>
          <p:spPr>
            <a:xfrm>
              <a:off x="546100" y="1816100"/>
              <a:ext cx="4826000" cy="660865"/>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3</a:t>
              </a:r>
              <a:r>
                <a:rPr lang="en-US" sz="2400" b="1" baseline="70000" dirty="0">
                  <a:solidFill>
                    <a:srgbClr val="0000FF"/>
                  </a:solidFill>
                  <a:latin typeface="Arial" pitchFamily="34" charset="0"/>
                  <a:cs typeface="Arial" pitchFamily="34" charset="0"/>
                </a:rPr>
                <a:t>2</a:t>
              </a:r>
              <a:r>
                <a:rPr lang="en-US" sz="2400" b="1" dirty="0" smtClean="0">
                  <a:solidFill>
                    <a:srgbClr val="0000FF"/>
                  </a:solidFill>
                  <a:latin typeface="Arial" pitchFamily="34" charset="0"/>
                  <a:cs typeface="Arial" pitchFamily="34" charset="0"/>
                </a:rPr>
                <a:t> + 4 </a:t>
              </a:r>
              <a:r>
                <a:rPr lang="en-US" sz="2400" b="1" dirty="0" smtClean="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  6 - 12  </a:t>
              </a:r>
              <a:r>
                <a:rPr lang="en-US" sz="2400" b="1" dirty="0" smtClean="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 (2 + 2) + 8</a:t>
              </a:r>
              <a:endParaRPr lang="en-US" sz="2400" b="1" dirty="0">
                <a:solidFill>
                  <a:srgbClr val="0000FF"/>
                </a:solidFill>
                <a:latin typeface="Arial" pitchFamily="34" charset="0"/>
                <a:cs typeface="Arial" pitchFamily="34" charset="0"/>
              </a:endParaRPr>
            </a:p>
          </p:txBody>
        </p:sp>
        <p:cxnSp>
          <p:nvCxnSpPr>
            <p:cNvPr id="16" name="Straight Connector 15"/>
            <p:cNvCxnSpPr/>
            <p:nvPr/>
          </p:nvCxnSpPr>
          <p:spPr>
            <a:xfrm>
              <a:off x="3297301" y="2399737"/>
              <a:ext cx="983869"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381000" y="1985857"/>
            <a:ext cx="3528060" cy="461665"/>
            <a:chOff x="884765" y="2413000"/>
            <a:chExt cx="3920067" cy="660865"/>
          </a:xfrm>
        </p:grpSpPr>
        <p:sp>
          <p:nvSpPr>
            <p:cNvPr id="18" name="TextBox 17"/>
            <p:cNvSpPr txBox="1"/>
            <p:nvPr/>
          </p:nvSpPr>
          <p:spPr>
            <a:xfrm>
              <a:off x="884765" y="2413000"/>
              <a:ext cx="3920067" cy="6608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3</a:t>
              </a:r>
              <a:r>
                <a:rPr lang="en-US" sz="2400" b="1" baseline="70000" dirty="0">
                  <a:solidFill>
                    <a:srgbClr val="0000FF"/>
                  </a:solidFill>
                  <a:latin typeface="Arial" pitchFamily="34" charset="0"/>
                  <a:cs typeface="Arial" pitchFamily="34" charset="0"/>
                </a:rPr>
                <a:t>2</a:t>
              </a:r>
              <a:r>
                <a:rPr lang="en-US" sz="2400" b="1" dirty="0" smtClean="0">
                  <a:solidFill>
                    <a:srgbClr val="0000FF"/>
                  </a:solidFill>
                  <a:latin typeface="Arial" pitchFamily="34" charset="0"/>
                  <a:cs typeface="Arial" pitchFamily="34" charset="0"/>
                </a:rPr>
                <a:t> + 4  </a:t>
              </a:r>
              <a:r>
                <a:rPr lang="en-US" sz="2400" b="1" dirty="0" smtClean="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 6 - 12 </a:t>
              </a:r>
              <a:r>
                <a:rPr lang="en-US" sz="2400" b="1" dirty="0" smtClean="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  (4) + 8</a:t>
              </a:r>
              <a:endParaRPr lang="en-US" sz="2400" b="1" dirty="0">
                <a:solidFill>
                  <a:srgbClr val="0000FF"/>
                </a:solidFill>
                <a:latin typeface="Arial" pitchFamily="34" charset="0"/>
                <a:cs typeface="Arial" pitchFamily="34" charset="0"/>
              </a:endParaRPr>
            </a:p>
          </p:txBody>
        </p:sp>
        <p:cxnSp>
          <p:nvCxnSpPr>
            <p:cNvPr id="25" name="Straight Connector 24"/>
            <p:cNvCxnSpPr/>
            <p:nvPr/>
          </p:nvCxnSpPr>
          <p:spPr>
            <a:xfrm>
              <a:off x="884765" y="2945133"/>
              <a:ext cx="337566"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750570" y="2718664"/>
            <a:ext cx="3364230" cy="461665"/>
            <a:chOff x="1295400" y="3073400"/>
            <a:chExt cx="3738033" cy="660866"/>
          </a:xfrm>
        </p:grpSpPr>
        <p:sp>
          <p:nvSpPr>
            <p:cNvPr id="27" name="TextBox 26"/>
            <p:cNvSpPr txBox="1"/>
            <p:nvPr/>
          </p:nvSpPr>
          <p:spPr>
            <a:xfrm>
              <a:off x="1295400" y="3073400"/>
              <a:ext cx="3738033" cy="660866"/>
            </a:xfrm>
            <a:prstGeom prst="rect">
              <a:avLst/>
            </a:prstGeom>
            <a:noFill/>
          </p:spPr>
          <p:txBody>
            <a:bodyPr vert="horz" wrap="square" rtlCol="0">
              <a:spAutoFit/>
            </a:bodyPr>
            <a:lstStyle/>
            <a:p>
              <a:r>
                <a:rPr lang="en-US" sz="2400" b="1" dirty="0">
                  <a:solidFill>
                    <a:srgbClr val="0000FF"/>
                  </a:solidFill>
                  <a:latin typeface="Arial" pitchFamily="34" charset="0"/>
                  <a:cs typeface="Arial" pitchFamily="34" charset="0"/>
                </a:rPr>
                <a:t>9 + 4 </a:t>
              </a:r>
              <a:r>
                <a:rPr lang="en-US" sz="2400" b="1" dirty="0" smtClean="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 </a:t>
              </a:r>
              <a:r>
                <a:rPr lang="en-US" sz="2400" b="1" dirty="0">
                  <a:solidFill>
                    <a:srgbClr val="0000FF"/>
                  </a:solidFill>
                  <a:latin typeface="Arial" pitchFamily="34" charset="0"/>
                  <a:cs typeface="Arial" pitchFamily="34" charset="0"/>
                </a:rPr>
                <a:t>6 - 12 </a:t>
              </a:r>
              <a:r>
                <a:rPr lang="en-US" sz="2400" b="1" dirty="0" smtClean="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 (</a:t>
              </a:r>
              <a:r>
                <a:rPr lang="en-US" sz="2400" b="1" dirty="0">
                  <a:solidFill>
                    <a:srgbClr val="0000FF"/>
                  </a:solidFill>
                  <a:latin typeface="Arial" pitchFamily="34" charset="0"/>
                  <a:cs typeface="Arial" pitchFamily="34" charset="0"/>
                </a:rPr>
                <a:t>4) + 8</a:t>
              </a:r>
            </a:p>
          </p:txBody>
        </p:sp>
        <p:cxnSp>
          <p:nvCxnSpPr>
            <p:cNvPr id="34" name="Straight Connector 33"/>
            <p:cNvCxnSpPr/>
            <p:nvPr/>
          </p:nvCxnSpPr>
          <p:spPr>
            <a:xfrm>
              <a:off x="2018664" y="3708683"/>
              <a:ext cx="559436"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933450" y="3471864"/>
            <a:ext cx="3181350" cy="461665"/>
            <a:chOff x="1498600" y="3835400"/>
            <a:chExt cx="3534833" cy="660865"/>
          </a:xfrm>
        </p:grpSpPr>
        <p:sp>
          <p:nvSpPr>
            <p:cNvPr id="36" name="TextBox 35"/>
            <p:cNvSpPr txBox="1"/>
            <p:nvPr/>
          </p:nvSpPr>
          <p:spPr>
            <a:xfrm>
              <a:off x="1498600" y="3835400"/>
              <a:ext cx="3534833" cy="6608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9 + 24 - 12 </a:t>
              </a:r>
              <a:r>
                <a:rPr lang="en-US" sz="2400" b="1" dirty="0" smtClean="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  (4) + 8</a:t>
              </a:r>
              <a:endParaRPr lang="en-US" sz="2400" b="1" dirty="0">
                <a:solidFill>
                  <a:srgbClr val="0000FF"/>
                </a:solidFill>
                <a:latin typeface="Arial" pitchFamily="34" charset="0"/>
                <a:cs typeface="Arial" pitchFamily="34" charset="0"/>
              </a:endParaRPr>
            </a:p>
          </p:txBody>
        </p:sp>
        <p:cxnSp>
          <p:nvCxnSpPr>
            <p:cNvPr id="37" name="Straight Connector 36"/>
            <p:cNvCxnSpPr/>
            <p:nvPr/>
          </p:nvCxnSpPr>
          <p:spPr>
            <a:xfrm>
              <a:off x="2931794" y="4472238"/>
              <a:ext cx="916306"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1379220" y="4229257"/>
            <a:ext cx="2057400" cy="461665"/>
            <a:chOff x="1993900" y="4690392"/>
            <a:chExt cx="2286000" cy="660866"/>
          </a:xfrm>
        </p:grpSpPr>
        <p:sp>
          <p:nvSpPr>
            <p:cNvPr id="44" name="TextBox 43"/>
            <p:cNvSpPr txBox="1"/>
            <p:nvPr/>
          </p:nvSpPr>
          <p:spPr>
            <a:xfrm>
              <a:off x="1993900" y="4690392"/>
              <a:ext cx="2286000" cy="660866"/>
            </a:xfrm>
            <a:prstGeom prst="rect">
              <a:avLst/>
            </a:prstGeom>
            <a:noFill/>
          </p:spPr>
          <p:txBody>
            <a:bodyPr vert="horz" rtlCol="0">
              <a:spAutoFit/>
            </a:bodyPr>
            <a:lstStyle/>
            <a:p>
              <a:r>
                <a:rPr lang="en-US" sz="2400" b="1" dirty="0">
                  <a:solidFill>
                    <a:srgbClr val="0000FF"/>
                  </a:solidFill>
                  <a:latin typeface="Arial" pitchFamily="34" charset="0"/>
                  <a:cs typeface="Arial" pitchFamily="34" charset="0"/>
                </a:rPr>
                <a:t>9 + 24 - 3 + 8</a:t>
              </a:r>
            </a:p>
          </p:txBody>
        </p:sp>
        <p:cxnSp>
          <p:nvCxnSpPr>
            <p:cNvPr id="45" name="Straight Connector 44"/>
            <p:cNvCxnSpPr/>
            <p:nvPr/>
          </p:nvCxnSpPr>
          <p:spPr>
            <a:xfrm>
              <a:off x="2181521" y="5344866"/>
              <a:ext cx="819912"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1664970" y="4909432"/>
            <a:ext cx="1577340" cy="461665"/>
            <a:chOff x="2311400" y="5295900"/>
            <a:chExt cx="1752600" cy="660863"/>
          </a:xfrm>
        </p:grpSpPr>
        <p:sp>
          <p:nvSpPr>
            <p:cNvPr id="47" name="TextBox 46"/>
            <p:cNvSpPr txBox="1"/>
            <p:nvPr/>
          </p:nvSpPr>
          <p:spPr>
            <a:xfrm>
              <a:off x="2311400" y="5295900"/>
              <a:ext cx="1752600" cy="660863"/>
            </a:xfrm>
            <a:prstGeom prst="rect">
              <a:avLst/>
            </a:prstGeom>
            <a:noFill/>
          </p:spPr>
          <p:txBody>
            <a:bodyPr vert="horz" rtlCol="0">
              <a:spAutoFit/>
            </a:bodyPr>
            <a:lstStyle/>
            <a:p>
              <a:r>
                <a:rPr lang="en-US" sz="2400" b="1">
                  <a:solidFill>
                    <a:srgbClr val="0000FF"/>
                  </a:solidFill>
                  <a:latin typeface="Arial" pitchFamily="34" charset="0"/>
                  <a:cs typeface="Arial" pitchFamily="34" charset="0"/>
                </a:rPr>
                <a:t>33 - 3 + 8</a:t>
              </a:r>
            </a:p>
          </p:txBody>
        </p:sp>
        <p:cxnSp>
          <p:nvCxnSpPr>
            <p:cNvPr id="48" name="Straight Connector 47"/>
            <p:cNvCxnSpPr/>
            <p:nvPr/>
          </p:nvCxnSpPr>
          <p:spPr>
            <a:xfrm>
              <a:off x="2495508" y="5890251"/>
              <a:ext cx="675259"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1927860" y="5397001"/>
            <a:ext cx="1165860" cy="461665"/>
            <a:chOff x="2603500" y="5816600"/>
            <a:chExt cx="1295400" cy="660866"/>
          </a:xfrm>
        </p:grpSpPr>
        <p:sp>
          <p:nvSpPr>
            <p:cNvPr id="50" name="TextBox 49"/>
            <p:cNvSpPr txBox="1"/>
            <p:nvPr/>
          </p:nvSpPr>
          <p:spPr>
            <a:xfrm>
              <a:off x="2603500" y="5816600"/>
              <a:ext cx="1295400" cy="660866"/>
            </a:xfrm>
            <a:prstGeom prst="rect">
              <a:avLst/>
            </a:prstGeom>
            <a:noFill/>
          </p:spPr>
          <p:txBody>
            <a:bodyPr vert="horz" rtlCol="0">
              <a:spAutoFit/>
            </a:bodyPr>
            <a:lstStyle/>
            <a:p>
              <a:r>
                <a:rPr lang="en-US" sz="2400" b="1">
                  <a:solidFill>
                    <a:srgbClr val="0000FF"/>
                  </a:solidFill>
                  <a:latin typeface="Arial" pitchFamily="34" charset="0"/>
                  <a:cs typeface="Arial" pitchFamily="34" charset="0"/>
                </a:rPr>
                <a:t>30 + 8</a:t>
              </a:r>
            </a:p>
          </p:txBody>
        </p:sp>
        <p:cxnSp>
          <p:nvCxnSpPr>
            <p:cNvPr id="51" name="Straight Connector 50"/>
            <p:cNvCxnSpPr/>
            <p:nvPr/>
          </p:nvCxnSpPr>
          <p:spPr>
            <a:xfrm>
              <a:off x="2734310" y="6435654"/>
              <a:ext cx="829564"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53" name="TextBox 52"/>
          <p:cNvSpPr txBox="1"/>
          <p:nvPr/>
        </p:nvSpPr>
        <p:spPr>
          <a:xfrm>
            <a:off x="2190750" y="5957509"/>
            <a:ext cx="68580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38</a:t>
            </a:r>
          </a:p>
        </p:txBody>
      </p:sp>
      <p:sp>
        <p:nvSpPr>
          <p:cNvPr id="54" name="Rectangle 53"/>
          <p:cNvSpPr/>
          <p:nvPr/>
        </p:nvSpPr>
        <p:spPr>
          <a:xfrm>
            <a:off x="0" y="1277559"/>
            <a:ext cx="9144000" cy="5680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56957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1140" y="569134"/>
            <a:ext cx="867480" cy="504846"/>
          </a:xfrm>
          <a:prstGeom prst="rect">
            <a:avLst/>
          </a:prstGeom>
          <a:noFill/>
        </p:spPr>
        <p:txBody>
          <a:bodyPr vert="horz" lIns="73243" tIns="36622" rIns="73243" bIns="36622" rtlCol="0">
            <a:spAutoFit/>
          </a:bodyPr>
          <a:lstStyle/>
          <a:p>
            <a:r>
              <a:rPr lang="en-US" sz="2800" b="1" dirty="0">
                <a:solidFill>
                  <a:srgbClr val="000000"/>
                </a:solidFill>
                <a:latin typeface="Arial" pitchFamily="34" charset="0"/>
                <a:cs typeface="Arial" pitchFamily="34" charset="0"/>
              </a:rPr>
              <a:t>23</a:t>
            </a:r>
          </a:p>
        </p:txBody>
      </p:sp>
      <p:pic>
        <p:nvPicPr>
          <p:cNvPr id="3" name="Picture 2"/>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81773" y="565980"/>
            <a:ext cx="2047227" cy="500820"/>
          </a:xfrm>
          <a:prstGeom prst="rect">
            <a:avLst/>
          </a:prstGeom>
          <a:solidFill>
            <a:scrgbClr r="0" g="0" b="0">
              <a:alpha val="0"/>
            </a:scrgbClr>
          </a:solidFill>
        </p:spPr>
      </p:pic>
      <p:pic>
        <p:nvPicPr>
          <p:cNvPr id="11" name="Picture 10"/>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114300" y="62103"/>
            <a:ext cx="3657600" cy="44360"/>
          </a:xfrm>
          <a:prstGeom prst="rect">
            <a:avLst/>
          </a:prstGeom>
          <a:solidFill>
            <a:scrgbClr r="0" g="0" b="0">
              <a:alpha val="0"/>
            </a:scrgbClr>
          </a:solidFill>
        </p:spPr>
      </p:pic>
    </p:spTree>
    <p:extLst>
      <p:ext uri="{BB962C8B-B14F-4D97-AF65-F5344CB8AC3E}">
        <p14:creationId xmlns:p14="http://schemas.microsoft.com/office/powerpoint/2010/main" xmlns="" val="31844364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89344" y="532414"/>
            <a:ext cx="111894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24</a:t>
            </a:r>
          </a:p>
        </p:txBody>
      </p:sp>
      <p:pic>
        <p:nvPicPr>
          <p:cNvPr id="3" name="Picture 2"/>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2814" y="457200"/>
            <a:ext cx="1488986" cy="669476"/>
          </a:xfrm>
          <a:prstGeom prst="rect">
            <a:avLst/>
          </a:prstGeom>
          <a:solidFill>
            <a:scrgbClr r="0" g="0" b="0">
              <a:alpha val="0"/>
            </a:scrgbClr>
          </a:solidFill>
        </p:spPr>
      </p:pic>
      <p:pic>
        <p:nvPicPr>
          <p:cNvPr id="11" name="Picture 10"/>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125730" y="70975"/>
            <a:ext cx="3657600" cy="44360"/>
          </a:xfrm>
          <a:prstGeom prst="rect">
            <a:avLst/>
          </a:prstGeom>
          <a:solidFill>
            <a:scrgbClr r="0" g="0" b="0">
              <a:alpha val="0"/>
            </a:scrgbClr>
          </a:solidFill>
        </p:spPr>
      </p:pic>
    </p:spTree>
    <p:extLst>
      <p:ext uri="{BB962C8B-B14F-4D97-AF65-F5344CB8AC3E}">
        <p14:creationId xmlns:p14="http://schemas.microsoft.com/office/powerpoint/2010/main" xmlns="" val="18708693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703070" y="1258445"/>
            <a:ext cx="4773930"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[ 6 + ( 2 </a:t>
            </a:r>
            <a:r>
              <a:rPr lang="en-US" sz="2400" b="1" dirty="0" smtClean="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 8 ) + ( 4</a:t>
            </a:r>
            <a:r>
              <a:rPr lang="en-US" sz="2400" b="1" baseline="70000" dirty="0">
                <a:solidFill>
                  <a:srgbClr val="0000FF"/>
                </a:solidFill>
                <a:latin typeface="Arial" pitchFamily="34" charset="0"/>
                <a:cs typeface="Arial" pitchFamily="34" charset="0"/>
              </a:rPr>
              <a:t>2</a:t>
            </a:r>
            <a:r>
              <a:rPr lang="en-US" sz="2400" b="1" dirty="0" smtClean="0">
                <a:solidFill>
                  <a:srgbClr val="0000FF"/>
                </a:solidFill>
                <a:latin typeface="Arial" pitchFamily="34" charset="0"/>
                <a:cs typeface="Arial" pitchFamily="34" charset="0"/>
              </a:rPr>
              <a:t> - 9 ) </a:t>
            </a:r>
            <a:r>
              <a:rPr lang="en-US" sz="2400" b="1" dirty="0">
                <a:solidFill>
                  <a:srgbClr val="0000FF"/>
                </a:solidFill>
                <a:latin typeface="Arial" pitchFamily="34" charset="0"/>
                <a:cs typeface="Arial" pitchFamily="34" charset="0"/>
              </a:rPr>
              <a:t>÷</a:t>
            </a:r>
            <a:r>
              <a:rPr lang="en-US" sz="2400" b="1" dirty="0" smtClean="0">
                <a:solidFill>
                  <a:srgbClr val="0000FF"/>
                </a:solidFill>
                <a:latin typeface="Arial" pitchFamily="34" charset="0"/>
                <a:cs typeface="Arial" pitchFamily="34" charset="0"/>
              </a:rPr>
              <a:t> 7 ] </a:t>
            </a:r>
            <a:r>
              <a:rPr lang="en-US" sz="2400" b="1" dirty="0" smtClean="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 3</a:t>
            </a:r>
            <a:endParaRPr lang="en-US" sz="2400" b="1" dirty="0">
              <a:solidFill>
                <a:srgbClr val="0000FF"/>
              </a:solidFill>
              <a:latin typeface="Arial" pitchFamily="34" charset="0"/>
              <a:cs typeface="Arial" pitchFamily="34" charset="0"/>
            </a:endParaRPr>
          </a:p>
        </p:txBody>
      </p:sp>
      <p:sp>
        <p:nvSpPr>
          <p:cNvPr id="5" name="TextBox 4"/>
          <p:cNvSpPr txBox="1"/>
          <p:nvPr/>
        </p:nvSpPr>
        <p:spPr>
          <a:xfrm>
            <a:off x="137160" y="326892"/>
            <a:ext cx="8663940" cy="812623"/>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Let's try another problem.  What happens if there is more than one set of grouping symbols?</a:t>
            </a:r>
            <a:endParaRPr lang="en-US" sz="2400" b="1">
              <a:solidFill>
                <a:srgbClr val="0000FF"/>
              </a:solidFill>
              <a:latin typeface="Arial" pitchFamily="34" charset="0"/>
              <a:cs typeface="Arial" pitchFamily="34" charset="0"/>
            </a:endParaRPr>
          </a:p>
        </p:txBody>
      </p:sp>
      <p:grpSp>
        <p:nvGrpSpPr>
          <p:cNvPr id="10" name="Group 9"/>
          <p:cNvGrpSpPr/>
          <p:nvPr/>
        </p:nvGrpSpPr>
        <p:grpSpPr>
          <a:xfrm>
            <a:off x="1771650" y="2846521"/>
            <a:ext cx="4933950" cy="461665"/>
            <a:chOff x="1968500" y="3911600"/>
            <a:chExt cx="5482167" cy="660865"/>
          </a:xfrm>
        </p:grpSpPr>
        <p:sp>
          <p:nvSpPr>
            <p:cNvPr id="6" name="TextBox 5"/>
            <p:cNvSpPr txBox="1"/>
            <p:nvPr/>
          </p:nvSpPr>
          <p:spPr>
            <a:xfrm>
              <a:off x="1968500" y="3911600"/>
              <a:ext cx="5482167" cy="6608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[ 6 + ( 2 </a:t>
              </a:r>
              <a:r>
                <a:rPr lang="en-US" sz="2400" b="1" dirty="0" smtClean="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 8 ) + ( 4</a:t>
              </a:r>
              <a:r>
                <a:rPr lang="en-US" sz="2400" b="1" baseline="70000" dirty="0">
                  <a:solidFill>
                    <a:srgbClr val="0000FF"/>
                  </a:solidFill>
                  <a:latin typeface="Arial" pitchFamily="34" charset="0"/>
                  <a:cs typeface="Arial" pitchFamily="34" charset="0"/>
                </a:rPr>
                <a:t>2</a:t>
              </a:r>
              <a:r>
                <a:rPr lang="en-US" sz="2400" b="1" dirty="0" smtClean="0">
                  <a:solidFill>
                    <a:srgbClr val="0000FF"/>
                  </a:solidFill>
                  <a:latin typeface="Arial" pitchFamily="34" charset="0"/>
                  <a:cs typeface="Arial" pitchFamily="34" charset="0"/>
                </a:rPr>
                <a:t> - 9 ) </a:t>
              </a:r>
              <a:r>
                <a:rPr lang="en-US" sz="2400" b="1" dirty="0">
                  <a:solidFill>
                    <a:srgbClr val="0000FF"/>
                  </a:solidFill>
                  <a:latin typeface="Arial" pitchFamily="34" charset="0"/>
                  <a:cs typeface="Arial" pitchFamily="34" charset="0"/>
                </a:rPr>
                <a:t>÷</a:t>
              </a:r>
              <a:r>
                <a:rPr lang="en-US" sz="2400" b="1" dirty="0" smtClean="0">
                  <a:solidFill>
                    <a:srgbClr val="0000FF"/>
                  </a:solidFill>
                  <a:latin typeface="Arial" pitchFamily="34" charset="0"/>
                  <a:cs typeface="Arial" pitchFamily="34" charset="0"/>
                </a:rPr>
                <a:t> 7 ] </a:t>
              </a:r>
              <a:r>
                <a:rPr lang="en-US" sz="2400" b="1" dirty="0" smtClean="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 3</a:t>
              </a:r>
              <a:endParaRPr lang="en-US" sz="2400" b="1" dirty="0">
                <a:solidFill>
                  <a:srgbClr val="0000FF"/>
                </a:solidFill>
                <a:latin typeface="Arial" pitchFamily="34" charset="0"/>
                <a:cs typeface="Arial" pitchFamily="34" charset="0"/>
              </a:endParaRPr>
            </a:p>
          </p:txBody>
        </p:sp>
        <p:cxnSp>
          <p:nvCxnSpPr>
            <p:cNvPr id="9" name="Straight Connector 8"/>
            <p:cNvCxnSpPr/>
            <p:nvPr/>
          </p:nvCxnSpPr>
          <p:spPr>
            <a:xfrm>
              <a:off x="3021246" y="4527250"/>
              <a:ext cx="704088"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11" name="Freeform 10"/>
          <p:cNvSpPr/>
          <p:nvPr/>
        </p:nvSpPr>
        <p:spPr>
          <a:xfrm>
            <a:off x="2903220" y="3463414"/>
            <a:ext cx="11431" cy="8873"/>
          </a:xfrm>
          <a:custGeom>
            <a:avLst/>
            <a:gdLst/>
            <a:ahLst/>
            <a:cxnLst/>
            <a:rect l="0" t="0" r="0" b="0"/>
            <a:pathLst>
              <a:path w="12701" h="12701">
                <a:moveTo>
                  <a:pt x="0" y="0"/>
                </a:moveTo>
                <a:lnTo>
                  <a:pt x="12700" y="127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73243" tIns="36622" rIns="73243" bIns="36622" rtlCol="0" anchor="ctr"/>
          <a:lstStyle/>
          <a:p>
            <a:pPr algn="ctr"/>
            <a:endParaRPr lang="en-US" sz="2400">
              <a:latin typeface="Arial" pitchFamily="34" charset="0"/>
              <a:cs typeface="Arial" pitchFamily="34" charset="0"/>
            </a:endParaRPr>
          </a:p>
        </p:txBody>
      </p:sp>
      <p:sp>
        <p:nvSpPr>
          <p:cNvPr id="12" name="TextBox 11"/>
          <p:cNvSpPr txBox="1"/>
          <p:nvPr/>
        </p:nvSpPr>
        <p:spPr>
          <a:xfrm>
            <a:off x="91440" y="1897223"/>
            <a:ext cx="9075420" cy="812623"/>
          </a:xfrm>
          <a:prstGeom prst="rect">
            <a:avLst/>
          </a:prstGeom>
          <a:noFill/>
        </p:spPr>
        <p:txBody>
          <a:bodyPr vert="horz" lIns="73243" tIns="36622" rIns="73243" bIns="36622" rtlCol="0">
            <a:spAutoFit/>
          </a:bodyPr>
          <a:lstStyle/>
          <a:p>
            <a:r>
              <a:rPr lang="en-US" sz="2400" b="1" dirty="0" smtClean="0">
                <a:solidFill>
                  <a:srgbClr val="0000FF"/>
                </a:solidFill>
                <a:latin typeface="Arial" pitchFamily="34" charset="0"/>
                <a:cs typeface="Arial" pitchFamily="34" charset="0"/>
              </a:rPr>
              <a:t>When there are more than 1 set of grouping symbols, start inside and work out following the Order of Operations.</a:t>
            </a:r>
            <a:endParaRPr lang="en-US" sz="2400" b="1" dirty="0">
              <a:solidFill>
                <a:srgbClr val="0000FF"/>
              </a:solidFill>
              <a:latin typeface="Arial" pitchFamily="34" charset="0"/>
              <a:cs typeface="Arial" pitchFamily="34" charset="0"/>
            </a:endParaRPr>
          </a:p>
        </p:txBody>
      </p:sp>
      <p:sp>
        <p:nvSpPr>
          <p:cNvPr id="13" name="TextBox 12"/>
          <p:cNvSpPr txBox="1"/>
          <p:nvPr/>
        </p:nvSpPr>
        <p:spPr>
          <a:xfrm>
            <a:off x="1851660" y="3389287"/>
            <a:ext cx="4625340" cy="830997"/>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[ 6 + ( 16 ) + ( 16 - 9 ) </a:t>
            </a:r>
            <a:r>
              <a:rPr lang="en-US" sz="2400" b="1" dirty="0">
                <a:solidFill>
                  <a:srgbClr val="0000FF"/>
                </a:solidFill>
                <a:latin typeface="Arial" pitchFamily="34" charset="0"/>
                <a:cs typeface="Arial" pitchFamily="34" charset="0"/>
              </a:rPr>
              <a:t>÷</a:t>
            </a:r>
            <a:r>
              <a:rPr lang="en-US" sz="2400" b="1" dirty="0" smtClean="0">
                <a:solidFill>
                  <a:srgbClr val="0000FF"/>
                </a:solidFill>
                <a:latin typeface="Arial" pitchFamily="34" charset="0"/>
                <a:cs typeface="Arial" pitchFamily="34" charset="0"/>
              </a:rPr>
              <a:t> 7 ]  </a:t>
            </a:r>
            <a:r>
              <a:rPr lang="en-US" sz="2400" b="1" dirty="0" smtClean="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 3</a:t>
            </a:r>
            <a:endParaRPr lang="en-US" sz="2400" b="1" dirty="0">
              <a:solidFill>
                <a:srgbClr val="0000FF"/>
              </a:solidFill>
              <a:latin typeface="Arial" pitchFamily="34" charset="0"/>
              <a:cs typeface="Arial" pitchFamily="34" charset="0"/>
            </a:endParaRPr>
          </a:p>
        </p:txBody>
      </p:sp>
      <p:sp>
        <p:nvSpPr>
          <p:cNvPr id="16" name="TextBox 15"/>
          <p:cNvSpPr txBox="1"/>
          <p:nvPr/>
        </p:nvSpPr>
        <p:spPr>
          <a:xfrm>
            <a:off x="2251710" y="3878820"/>
            <a:ext cx="4072890"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[ 6 + ( 16 ) + ( 7 ) </a:t>
            </a:r>
            <a:r>
              <a:rPr lang="en-US" sz="2400" b="1" dirty="0">
                <a:solidFill>
                  <a:srgbClr val="0000FF"/>
                </a:solidFill>
                <a:latin typeface="Arial" pitchFamily="34" charset="0"/>
                <a:cs typeface="Arial" pitchFamily="34" charset="0"/>
              </a:rPr>
              <a:t>÷</a:t>
            </a:r>
            <a:r>
              <a:rPr lang="en-US" sz="2400" b="1" dirty="0" smtClean="0">
                <a:solidFill>
                  <a:srgbClr val="0000FF"/>
                </a:solidFill>
                <a:latin typeface="Arial" pitchFamily="34" charset="0"/>
                <a:cs typeface="Arial" pitchFamily="34" charset="0"/>
              </a:rPr>
              <a:t> 7 ] </a:t>
            </a:r>
            <a:r>
              <a:rPr lang="en-US" sz="2400" b="1" dirty="0" smtClean="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  3</a:t>
            </a:r>
            <a:endParaRPr lang="en-US" sz="2400" b="1" dirty="0">
              <a:solidFill>
                <a:srgbClr val="0000FF"/>
              </a:solidFill>
              <a:latin typeface="Arial" pitchFamily="34" charset="0"/>
              <a:cs typeface="Arial" pitchFamily="34" charset="0"/>
            </a:endParaRPr>
          </a:p>
        </p:txBody>
      </p:sp>
      <p:sp>
        <p:nvSpPr>
          <p:cNvPr id="19" name="Freeform 18"/>
          <p:cNvSpPr/>
          <p:nvPr/>
        </p:nvSpPr>
        <p:spPr>
          <a:xfrm>
            <a:off x="2960370" y="1866467"/>
            <a:ext cx="11431" cy="8873"/>
          </a:xfrm>
          <a:custGeom>
            <a:avLst/>
            <a:gdLst/>
            <a:ahLst/>
            <a:cxnLst/>
            <a:rect l="0" t="0" r="0" b="0"/>
            <a:pathLst>
              <a:path w="12701" h="12701">
                <a:moveTo>
                  <a:pt x="0" y="0"/>
                </a:moveTo>
                <a:lnTo>
                  <a:pt x="12700" y="127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73243" tIns="36622" rIns="73243" bIns="36622" rtlCol="0" anchor="ctr"/>
          <a:lstStyle/>
          <a:p>
            <a:pPr algn="ctr"/>
            <a:endParaRPr lang="en-US" sz="2400">
              <a:latin typeface="Arial" pitchFamily="34" charset="0"/>
              <a:cs typeface="Arial" pitchFamily="34" charset="0"/>
            </a:endParaRPr>
          </a:p>
        </p:txBody>
      </p:sp>
      <p:cxnSp>
        <p:nvCxnSpPr>
          <p:cNvPr id="20" name="Straight Connector 19"/>
          <p:cNvCxnSpPr/>
          <p:nvPr/>
        </p:nvCxnSpPr>
        <p:spPr>
          <a:xfrm>
            <a:off x="4038600" y="3276600"/>
            <a:ext cx="355161"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825734" y="3871912"/>
            <a:ext cx="946290"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891790" y="4474813"/>
            <a:ext cx="2935162" cy="443291"/>
          </a:xfrm>
          <a:prstGeom prst="rect">
            <a:avLst/>
          </a:prstGeom>
          <a:noFill/>
        </p:spPr>
        <p:txBody>
          <a:bodyPr vert="horz" wrap="square" lIns="73243" tIns="36622" rIns="73243" bIns="36622" rtlCol="0">
            <a:spAutoFit/>
          </a:bodyPr>
          <a:lstStyle/>
          <a:p>
            <a:r>
              <a:rPr lang="en-US" sz="2400" b="1" dirty="0" smtClean="0">
                <a:solidFill>
                  <a:srgbClr val="0000FF"/>
                </a:solidFill>
                <a:latin typeface="Arial" pitchFamily="34" charset="0"/>
                <a:cs typeface="Arial" pitchFamily="34" charset="0"/>
              </a:rPr>
              <a:t>[ 6 + ( 16 ) + 1 ] </a:t>
            </a:r>
            <a:r>
              <a:rPr lang="en-US" sz="2400" b="1" dirty="0" smtClean="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  3</a:t>
            </a:r>
            <a:endParaRPr lang="en-US" sz="2400" b="1" dirty="0">
              <a:solidFill>
                <a:srgbClr val="0000FF"/>
              </a:solidFill>
              <a:latin typeface="Arial" pitchFamily="34" charset="0"/>
              <a:cs typeface="Arial" pitchFamily="34" charset="0"/>
            </a:endParaRPr>
          </a:p>
        </p:txBody>
      </p:sp>
      <p:cxnSp>
        <p:nvCxnSpPr>
          <p:cNvPr id="24" name="Straight Connector 23"/>
          <p:cNvCxnSpPr/>
          <p:nvPr/>
        </p:nvCxnSpPr>
        <p:spPr>
          <a:xfrm>
            <a:off x="4184356" y="4354066"/>
            <a:ext cx="997244"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37560" y="4982087"/>
            <a:ext cx="2501894" cy="461665"/>
          </a:xfrm>
          <a:prstGeom prst="rect">
            <a:avLst/>
          </a:prstGeom>
          <a:noFill/>
        </p:spPr>
        <p:txBody>
          <a:bodyPr vert="horz" wrap="square" rtlCol="0">
            <a:spAutoFit/>
          </a:bodyPr>
          <a:lstStyle/>
          <a:p>
            <a:r>
              <a:rPr lang="en-US" sz="2400" b="1" dirty="0" smtClean="0">
                <a:solidFill>
                  <a:srgbClr val="0000FF"/>
                </a:solidFill>
                <a:latin typeface="Arial" pitchFamily="34" charset="0"/>
                <a:cs typeface="Arial" pitchFamily="34" charset="0"/>
              </a:rPr>
              <a:t>[ 22 + 1 ]  </a:t>
            </a:r>
            <a:r>
              <a:rPr lang="en-US" sz="2400" b="1" dirty="0" smtClean="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 3</a:t>
            </a:r>
            <a:endParaRPr lang="en-US" sz="2400" b="1" dirty="0">
              <a:solidFill>
                <a:srgbClr val="0000FF"/>
              </a:solidFill>
              <a:latin typeface="Arial" pitchFamily="34" charset="0"/>
              <a:cs typeface="Arial" pitchFamily="34" charset="0"/>
            </a:endParaRPr>
          </a:p>
        </p:txBody>
      </p:sp>
      <p:cxnSp>
        <p:nvCxnSpPr>
          <p:cNvPr id="28" name="Straight Connector 27"/>
          <p:cNvCxnSpPr/>
          <p:nvPr/>
        </p:nvCxnSpPr>
        <p:spPr>
          <a:xfrm>
            <a:off x="3182036" y="4876800"/>
            <a:ext cx="1085164"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737610" y="5418389"/>
            <a:ext cx="1897380" cy="830997"/>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[ 23 ]  </a:t>
            </a:r>
            <a:r>
              <a:rPr lang="en-US" sz="2400" b="1" dirty="0" smtClean="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 3</a:t>
            </a:r>
            <a:endParaRPr lang="en-US" sz="2400" b="1" dirty="0">
              <a:solidFill>
                <a:srgbClr val="0000FF"/>
              </a:solidFill>
              <a:latin typeface="Arial" pitchFamily="34" charset="0"/>
              <a:cs typeface="Arial" pitchFamily="34" charset="0"/>
            </a:endParaRPr>
          </a:p>
        </p:txBody>
      </p:sp>
      <p:cxnSp>
        <p:nvCxnSpPr>
          <p:cNvPr id="32" name="Straight Connector 31"/>
          <p:cNvCxnSpPr/>
          <p:nvPr/>
        </p:nvCxnSpPr>
        <p:spPr>
          <a:xfrm>
            <a:off x="3632188" y="5410200"/>
            <a:ext cx="815988"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240530" y="5881309"/>
            <a:ext cx="708660" cy="443291"/>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69</a:t>
            </a:r>
            <a:endParaRPr lang="en-US" sz="2400" b="1">
              <a:solidFill>
                <a:srgbClr val="0000FF"/>
              </a:solidFill>
              <a:latin typeface="Arial" pitchFamily="34" charset="0"/>
              <a:cs typeface="Arial" pitchFamily="34" charset="0"/>
            </a:endParaRPr>
          </a:p>
        </p:txBody>
      </p:sp>
      <p:cxnSp>
        <p:nvCxnSpPr>
          <p:cNvPr id="34" name="Straight Connector 33"/>
          <p:cNvCxnSpPr/>
          <p:nvPr/>
        </p:nvCxnSpPr>
        <p:spPr>
          <a:xfrm>
            <a:off x="3980764" y="5838824"/>
            <a:ext cx="972236"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5" name="Freeform 34"/>
          <p:cNvSpPr/>
          <p:nvPr/>
        </p:nvSpPr>
        <p:spPr>
          <a:xfrm>
            <a:off x="2823210" y="1893082"/>
            <a:ext cx="11431" cy="8873"/>
          </a:xfrm>
          <a:custGeom>
            <a:avLst/>
            <a:gdLst/>
            <a:ahLst/>
            <a:cxnLst/>
            <a:rect l="0" t="0" r="0" b="0"/>
            <a:pathLst>
              <a:path w="12701" h="12701">
                <a:moveTo>
                  <a:pt x="0" y="0"/>
                </a:moveTo>
                <a:lnTo>
                  <a:pt x="12700" y="1270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73243" tIns="36622" rIns="73243" bIns="36622" rtlCol="0" anchor="ctr"/>
          <a:lstStyle/>
          <a:p>
            <a:pPr algn="ctr"/>
            <a:endParaRPr lang="en-US" sz="2400">
              <a:latin typeface="Arial" pitchFamily="34" charset="0"/>
              <a:cs typeface="Arial" pitchFamily="34" charset="0"/>
            </a:endParaRPr>
          </a:p>
        </p:txBody>
      </p:sp>
      <p:sp>
        <p:nvSpPr>
          <p:cNvPr id="36" name="Rectangle 35"/>
          <p:cNvSpPr/>
          <p:nvPr/>
        </p:nvSpPr>
        <p:spPr>
          <a:xfrm>
            <a:off x="11430" y="1720110"/>
            <a:ext cx="9166860" cy="532364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1927108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44880" y="694324"/>
            <a:ext cx="393192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2.4 [ 3.1 + (12 - 6.2) 4 ]</a:t>
            </a:r>
          </a:p>
        </p:txBody>
      </p:sp>
      <p:sp>
        <p:nvSpPr>
          <p:cNvPr id="12" name="TextBox 11"/>
          <p:cNvSpPr txBox="1"/>
          <p:nvPr/>
        </p:nvSpPr>
        <p:spPr>
          <a:xfrm>
            <a:off x="1127760" y="2921177"/>
            <a:ext cx="1371600" cy="812623"/>
          </a:xfrm>
          <a:prstGeom prst="rect">
            <a:avLst/>
          </a:prstGeom>
          <a:noFill/>
        </p:spPr>
        <p:txBody>
          <a:bodyPr vert="horz" lIns="73243" tIns="36622" rIns="73243" bIns="36622" rtlCol="0">
            <a:spAutoFit/>
          </a:bodyPr>
          <a:lstStyle/>
          <a:p>
            <a:r>
              <a:rPr lang="en-US" sz="2400" b="1" u="sng" dirty="0" smtClean="0">
                <a:solidFill>
                  <a:srgbClr val="0000FF"/>
                </a:solidFill>
                <a:latin typeface="Arial" pitchFamily="34" charset="0"/>
                <a:cs typeface="Arial" pitchFamily="34" charset="0"/>
              </a:rPr>
              <a:t>16 </a:t>
            </a:r>
            <a:r>
              <a:rPr lang="en-US" sz="2400" b="1" u="sng" dirty="0">
                <a:solidFill>
                  <a:srgbClr val="0000FF"/>
                </a:solidFill>
                <a:latin typeface="Arial" pitchFamily="34" charset="0"/>
                <a:cs typeface="Arial" pitchFamily="34" charset="0"/>
              </a:rPr>
              <a:t>÷</a:t>
            </a:r>
            <a:r>
              <a:rPr lang="en-US" sz="2400" b="1" u="sng" dirty="0" smtClean="0">
                <a:solidFill>
                  <a:srgbClr val="0000FF"/>
                </a:solidFill>
                <a:latin typeface="Arial" pitchFamily="34" charset="0"/>
                <a:cs typeface="Arial" pitchFamily="34" charset="0"/>
              </a:rPr>
              <a:t> 4</a:t>
            </a:r>
          </a:p>
          <a:p>
            <a:r>
              <a:rPr lang="en-US" sz="2400" b="1" dirty="0" smtClean="0">
                <a:solidFill>
                  <a:srgbClr val="0000FF"/>
                </a:solidFill>
                <a:latin typeface="Arial" pitchFamily="34" charset="0"/>
                <a:cs typeface="Arial" pitchFamily="34" charset="0"/>
              </a:rPr>
              <a:t> (9)(3)</a:t>
            </a: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xmlns="" val="406663970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20301" y="588266"/>
            <a:ext cx="3496379"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25</a:t>
            </a:r>
          </a:p>
        </p:txBody>
      </p:sp>
      <p:sp>
        <p:nvSpPr>
          <p:cNvPr id="3" name="TextBox 2"/>
          <p:cNvSpPr txBox="1"/>
          <p:nvPr/>
        </p:nvSpPr>
        <p:spPr>
          <a:xfrm>
            <a:off x="1380421" y="588266"/>
            <a:ext cx="3496379" cy="504846"/>
          </a:xfrm>
          <a:prstGeom prst="rect">
            <a:avLst/>
          </a:prstGeom>
          <a:noFill/>
        </p:spPr>
        <p:txBody>
          <a:bodyPr vert="horz" lIns="73243" tIns="36622" rIns="73243" bIns="36622" rtlCol="0">
            <a:spAutoFit/>
          </a:bodyPr>
          <a:lstStyle/>
          <a:p>
            <a:r>
              <a:rPr lang="en-US" sz="2800" b="1" dirty="0" smtClean="0">
                <a:latin typeface="Arial" pitchFamily="34" charset="0"/>
                <a:cs typeface="Arial" pitchFamily="34" charset="0"/>
              </a:rPr>
              <a:t>[</a:t>
            </a:r>
            <a:r>
              <a:rPr lang="en-US" sz="2800" b="1" dirty="0" smtClean="0">
                <a:solidFill>
                  <a:srgbClr val="000000"/>
                </a:solidFill>
                <a:latin typeface="Arial" pitchFamily="34" charset="0"/>
                <a:cs typeface="Arial" pitchFamily="34" charset="0"/>
              </a:rPr>
              <a:t>(3)(2) + (5)(4)]4 - 1</a:t>
            </a:r>
            <a:endParaRPr lang="en-US" sz="2800" b="1" dirty="0">
              <a:solidFill>
                <a:srgbClr val="000000"/>
              </a:solidFill>
              <a:latin typeface="Arial" pitchFamily="34" charset="0"/>
              <a:cs typeface="Arial" pitchFamily="34" charset="0"/>
            </a:endParaRP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79847"/>
            <a:ext cx="3657600" cy="44360"/>
          </a:xfrm>
          <a:prstGeom prst="rect">
            <a:avLst/>
          </a:prstGeom>
          <a:solidFill>
            <a:scrgbClr r="0" g="0" b="0">
              <a:alpha val="0"/>
            </a:scrgbClr>
          </a:solidFill>
        </p:spPr>
      </p:pic>
    </p:spTree>
    <p:extLst>
      <p:ext uri="{BB962C8B-B14F-4D97-AF65-F5344CB8AC3E}">
        <p14:creationId xmlns:p14="http://schemas.microsoft.com/office/powerpoint/2010/main" xmlns="" val="222316913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27920" y="588266"/>
            <a:ext cx="287916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26</a:t>
            </a:r>
          </a:p>
        </p:txBody>
      </p:sp>
      <p:sp>
        <p:nvSpPr>
          <p:cNvPr id="3" name="TextBox 2"/>
          <p:cNvSpPr txBox="1"/>
          <p:nvPr/>
        </p:nvSpPr>
        <p:spPr>
          <a:xfrm>
            <a:off x="1540440" y="588266"/>
            <a:ext cx="2879160" cy="504846"/>
          </a:xfrm>
          <a:prstGeom prst="rect">
            <a:avLst/>
          </a:prstGeom>
          <a:noFill/>
        </p:spPr>
        <p:txBody>
          <a:bodyPr vert="horz" lIns="73243" tIns="36622" rIns="73243" bIns="36622" rtlCol="0">
            <a:spAutoFit/>
          </a:bodyPr>
          <a:lstStyle/>
          <a:p>
            <a:r>
              <a:rPr lang="en-US" sz="2800" b="1" dirty="0" smtClean="0">
                <a:latin typeface="Arial" pitchFamily="34" charset="0"/>
                <a:cs typeface="Arial" pitchFamily="34" charset="0"/>
              </a:rPr>
              <a:t>4</a:t>
            </a:r>
            <a:r>
              <a:rPr lang="en-US" sz="2800" b="1" dirty="0" smtClean="0">
                <a:solidFill>
                  <a:srgbClr val="000000"/>
                </a:solidFill>
                <a:latin typeface="Arial" pitchFamily="34" charset="0"/>
                <a:cs typeface="Arial" pitchFamily="34" charset="0"/>
              </a:rPr>
              <a:t> - 2[5 + 3] + 7</a:t>
            </a:r>
            <a:endParaRPr lang="en-US" sz="2800" b="1" dirty="0">
              <a:solidFill>
                <a:srgbClr val="000000"/>
              </a:solidFill>
              <a:latin typeface="Arial" pitchFamily="34" charset="0"/>
              <a:cs typeface="Arial" pitchFamily="34" charset="0"/>
            </a:endParaRP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160" y="88719"/>
            <a:ext cx="3657600" cy="44360"/>
          </a:xfrm>
          <a:prstGeom prst="rect">
            <a:avLst/>
          </a:prstGeom>
          <a:solidFill>
            <a:scrgbClr r="0" g="0" b="0">
              <a:alpha val="0"/>
            </a:scrgbClr>
          </a:solidFill>
        </p:spPr>
      </p:pic>
    </p:spTree>
    <p:extLst>
      <p:ext uri="{BB962C8B-B14F-4D97-AF65-F5344CB8AC3E}">
        <p14:creationId xmlns:p14="http://schemas.microsoft.com/office/powerpoint/2010/main" xmlns="" val="406542473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97441" y="588266"/>
            <a:ext cx="3062039"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27</a:t>
            </a:r>
          </a:p>
        </p:txBody>
      </p:sp>
      <p:sp>
        <p:nvSpPr>
          <p:cNvPr id="3" name="TextBox 2"/>
          <p:cNvSpPr txBox="1"/>
          <p:nvPr/>
        </p:nvSpPr>
        <p:spPr>
          <a:xfrm>
            <a:off x="1433761" y="638154"/>
            <a:ext cx="3062039" cy="504846"/>
          </a:xfrm>
          <a:prstGeom prst="rect">
            <a:avLst/>
          </a:prstGeom>
          <a:noFill/>
        </p:spPr>
        <p:txBody>
          <a:bodyPr vert="horz" lIns="73243" tIns="36622" rIns="73243" bIns="36622" rtlCol="0">
            <a:spAutoFit/>
          </a:bodyPr>
          <a:lstStyle/>
          <a:p>
            <a:r>
              <a:rPr lang="en-US" sz="2800" b="1" dirty="0" smtClean="0">
                <a:latin typeface="Arial" pitchFamily="34" charset="0"/>
                <a:cs typeface="Arial" pitchFamily="34" charset="0"/>
              </a:rPr>
              <a:t>4</a:t>
            </a:r>
            <a:r>
              <a:rPr lang="en-US" sz="2800" b="1" baseline="70000" dirty="0" smtClean="0">
                <a:solidFill>
                  <a:srgbClr val="000000"/>
                </a:solidFill>
                <a:latin typeface="Arial" pitchFamily="34" charset="0"/>
                <a:cs typeface="Arial" pitchFamily="34" charset="0"/>
              </a:rPr>
              <a:t>2</a:t>
            </a:r>
            <a:r>
              <a:rPr lang="en-US" sz="2800" b="1" dirty="0" smtClean="0">
                <a:solidFill>
                  <a:srgbClr val="000000"/>
                </a:solidFill>
                <a:latin typeface="Arial" pitchFamily="34" charset="0"/>
                <a:cs typeface="Arial" pitchFamily="34" charset="0"/>
              </a:rPr>
              <a:t> + 9 + 3[2 + 5]</a:t>
            </a:r>
            <a:endParaRPr lang="en-US" sz="2800" b="1" dirty="0">
              <a:solidFill>
                <a:srgbClr val="000000"/>
              </a:solidFill>
              <a:latin typeface="Arial" pitchFamily="34" charset="0"/>
              <a:cs typeface="Arial" pitchFamily="34" charset="0"/>
            </a:endParaRP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5730" y="79847"/>
            <a:ext cx="3657600" cy="44360"/>
          </a:xfrm>
          <a:prstGeom prst="rect">
            <a:avLst/>
          </a:prstGeom>
          <a:solidFill>
            <a:scrgbClr r="0" g="0" b="0">
              <a:alpha val="0"/>
            </a:scrgbClr>
          </a:solidFill>
        </p:spPr>
      </p:pic>
    </p:spTree>
    <p:extLst>
      <p:ext uri="{BB962C8B-B14F-4D97-AF65-F5344CB8AC3E}">
        <p14:creationId xmlns:p14="http://schemas.microsoft.com/office/powerpoint/2010/main" xmlns="" val="1841285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446020" y="152400"/>
            <a:ext cx="4251960" cy="627957"/>
          </a:xfrm>
          <a:prstGeom prst="rect">
            <a:avLst/>
          </a:prstGeom>
          <a:noFill/>
        </p:spPr>
        <p:txBody>
          <a:bodyPr vert="horz" lIns="73243" tIns="36622" rIns="73243" bIns="36622" rtlCol="0">
            <a:spAutoFit/>
          </a:bodyPr>
          <a:lstStyle/>
          <a:p>
            <a:r>
              <a:rPr lang="en-US" sz="3600" b="1" dirty="0">
                <a:solidFill>
                  <a:srgbClr val="0000FF"/>
                </a:solidFill>
                <a:latin typeface="Arial" pitchFamily="34" charset="0"/>
                <a:cs typeface="Arial" pitchFamily="34" charset="0"/>
              </a:rPr>
              <a:t>Powers of Integers</a:t>
            </a:r>
          </a:p>
        </p:txBody>
      </p:sp>
      <p:sp>
        <p:nvSpPr>
          <p:cNvPr id="3" name="TextBox 2"/>
          <p:cNvSpPr txBox="1"/>
          <p:nvPr/>
        </p:nvSpPr>
        <p:spPr>
          <a:xfrm>
            <a:off x="906780" y="992126"/>
            <a:ext cx="7932420" cy="4875274"/>
          </a:xfrm>
          <a:prstGeom prst="rect">
            <a:avLst/>
          </a:prstGeom>
          <a:noFill/>
        </p:spPr>
        <p:txBody>
          <a:bodyPr vert="horz" lIns="73243" tIns="36622" rIns="73243" bIns="36622" rtlCol="0">
            <a:spAutoFit/>
          </a:bodyPr>
          <a:lstStyle/>
          <a:p>
            <a:pPr algn="ctr"/>
            <a:r>
              <a:rPr lang="en-US" sz="2400" b="1" dirty="0">
                <a:solidFill>
                  <a:srgbClr val="0000FF"/>
                </a:solidFill>
                <a:latin typeface="Arial" pitchFamily="34" charset="0"/>
                <a:cs typeface="Arial" pitchFamily="34" charset="0"/>
              </a:rPr>
              <a:t>Bases and Exponents</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When "raising a number to a power",</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The number we start with is called the </a:t>
            </a:r>
            <a:r>
              <a:rPr lang="en-US" sz="2400" b="1" dirty="0">
                <a:solidFill>
                  <a:srgbClr val="FF0000"/>
                </a:solidFill>
                <a:latin typeface="Arial" pitchFamily="34" charset="0"/>
                <a:cs typeface="Arial" pitchFamily="34" charset="0"/>
              </a:rPr>
              <a:t>base</a:t>
            </a:r>
            <a:r>
              <a:rPr lang="en-US" sz="2400" b="1" dirty="0">
                <a:solidFill>
                  <a:srgbClr val="0000FF"/>
                </a:solidFill>
                <a:latin typeface="Arial" pitchFamily="34" charset="0"/>
                <a:cs typeface="Arial" pitchFamily="34" charset="0"/>
              </a:rPr>
              <a:t>, the number we raise it to is called </a:t>
            </a:r>
            <a:r>
              <a:rPr lang="en-US" sz="2400" b="1" dirty="0">
                <a:solidFill>
                  <a:srgbClr val="009300"/>
                </a:solidFill>
                <a:latin typeface="Arial" pitchFamily="34" charset="0"/>
                <a:cs typeface="Arial" pitchFamily="34" charset="0"/>
              </a:rPr>
              <a:t>the exponent</a:t>
            </a:r>
            <a:r>
              <a:rPr lang="en-US" sz="2400" b="1" dirty="0">
                <a:solidFill>
                  <a:srgbClr val="0000FF"/>
                </a:solidFill>
                <a:latin typeface="Arial" pitchFamily="34" charset="0"/>
                <a:cs typeface="Arial" pitchFamily="34" charset="0"/>
              </a:rPr>
              <a:t>.</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The entire expression is called a </a:t>
            </a:r>
            <a:r>
              <a:rPr lang="en-US" sz="2400" b="1" i="1" dirty="0">
                <a:solidFill>
                  <a:srgbClr val="0000FF"/>
                </a:solidFill>
                <a:latin typeface="Arial" pitchFamily="34" charset="0"/>
                <a:cs typeface="Arial" pitchFamily="34" charset="0"/>
              </a:rPr>
              <a:t>power</a:t>
            </a:r>
            <a:r>
              <a:rPr lang="en-US" sz="2400" b="1" dirty="0">
                <a:solidFill>
                  <a:srgbClr val="0000FF"/>
                </a:solidFill>
                <a:latin typeface="Arial" pitchFamily="34" charset="0"/>
                <a:cs typeface="Arial" pitchFamily="34" charset="0"/>
              </a:rPr>
              <a:t>.</a:t>
            </a:r>
          </a:p>
          <a:p>
            <a:endParaRPr lang="en-US" sz="2400" b="1" dirty="0">
              <a:solidFill>
                <a:srgbClr val="0000FF"/>
              </a:solidFill>
              <a:latin typeface="Arial" pitchFamily="34" charset="0"/>
              <a:cs typeface="Arial" pitchFamily="34" charset="0"/>
            </a:endParaRPr>
          </a:p>
          <a:p>
            <a:endParaRPr lang="en-US" sz="2400" b="1" dirty="0">
              <a:solidFill>
                <a:srgbClr val="0000FF"/>
              </a:solidFill>
              <a:latin typeface="Arial" pitchFamily="34" charset="0"/>
              <a:cs typeface="Arial" pitchFamily="34" charset="0"/>
            </a:endParaRPr>
          </a:p>
          <a:p>
            <a:endParaRPr lang="en-US" sz="2400" b="1" dirty="0">
              <a:solidFill>
                <a:srgbClr val="0000FF"/>
              </a:solidFill>
              <a:latin typeface="Arial" pitchFamily="34" charset="0"/>
              <a:cs typeface="Arial" pitchFamily="34" charset="0"/>
            </a:endParaRP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You read this as "two to the fourth power."</a:t>
            </a:r>
          </a:p>
        </p:txBody>
      </p:sp>
      <p:sp>
        <p:nvSpPr>
          <p:cNvPr id="4" name="TextBox 3"/>
          <p:cNvSpPr txBox="1"/>
          <p:nvPr/>
        </p:nvSpPr>
        <p:spPr>
          <a:xfrm>
            <a:off x="3581400" y="4325043"/>
            <a:ext cx="1188720" cy="627957"/>
          </a:xfrm>
          <a:prstGeom prst="rect">
            <a:avLst/>
          </a:prstGeom>
          <a:noFill/>
        </p:spPr>
        <p:txBody>
          <a:bodyPr vert="horz" lIns="73243" tIns="36622" rIns="73243" bIns="36622" rtlCol="0">
            <a:spAutoFit/>
          </a:bodyPr>
          <a:lstStyle/>
          <a:p>
            <a:r>
              <a:rPr lang="en-US" sz="3600" b="1" dirty="0">
                <a:solidFill>
                  <a:srgbClr val="FF0000"/>
                </a:solidFill>
                <a:latin typeface="Arial" pitchFamily="34" charset="0"/>
                <a:cs typeface="Arial" pitchFamily="34" charset="0"/>
              </a:rPr>
              <a:t>2</a:t>
            </a:r>
            <a:r>
              <a:rPr lang="en-US" sz="2400" b="1" baseline="70000" dirty="0">
                <a:solidFill>
                  <a:srgbClr val="009300"/>
                </a:solidFill>
                <a:latin typeface="Arial" pitchFamily="34" charset="0"/>
                <a:cs typeface="Arial" pitchFamily="34" charset="0"/>
              </a:rPr>
              <a:t>4</a:t>
            </a:r>
          </a:p>
        </p:txBody>
      </p:sp>
    </p:spTree>
    <p:extLst>
      <p:ext uri="{BB962C8B-B14F-4D97-AF65-F5344CB8AC3E}">
        <p14:creationId xmlns:p14="http://schemas.microsoft.com/office/powerpoint/2010/main" xmlns="" val="37304514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74581" y="609600"/>
            <a:ext cx="3084899"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28</a:t>
            </a:r>
          </a:p>
        </p:txBody>
      </p:sp>
      <p:sp>
        <p:nvSpPr>
          <p:cNvPr id="3" name="TextBox 2"/>
          <p:cNvSpPr txBox="1"/>
          <p:nvPr/>
        </p:nvSpPr>
        <p:spPr>
          <a:xfrm>
            <a:off x="1410901" y="609600"/>
            <a:ext cx="3084899" cy="504846"/>
          </a:xfrm>
          <a:prstGeom prst="rect">
            <a:avLst/>
          </a:prstGeom>
          <a:noFill/>
        </p:spPr>
        <p:txBody>
          <a:bodyPr vert="horz" lIns="73243" tIns="36622" rIns="73243" bIns="36622" rtlCol="0">
            <a:spAutoFit/>
          </a:bodyPr>
          <a:lstStyle/>
          <a:p>
            <a:r>
              <a:rPr lang="en-US" sz="2800" b="1" dirty="0" smtClean="0">
                <a:latin typeface="Arial" pitchFamily="34" charset="0"/>
                <a:cs typeface="Arial" pitchFamily="34" charset="0"/>
              </a:rPr>
              <a:t>6</a:t>
            </a:r>
            <a:r>
              <a:rPr lang="en-US" sz="2800" b="1" baseline="70000" dirty="0" smtClean="0">
                <a:solidFill>
                  <a:srgbClr val="000000"/>
                </a:solidFill>
                <a:latin typeface="Arial" pitchFamily="34" charset="0"/>
                <a:cs typeface="Arial" pitchFamily="34" charset="0"/>
              </a:rPr>
              <a:t>2</a:t>
            </a:r>
            <a:r>
              <a:rPr lang="en-US" sz="2800" b="1" dirty="0" smtClean="0">
                <a:solidFill>
                  <a:srgbClr val="000000"/>
                </a:solidFill>
                <a:latin typeface="Arial" pitchFamily="34" charset="0"/>
                <a:cs typeface="Arial" pitchFamily="34" charset="0"/>
              </a:rPr>
              <a:t> ÷ 3 + (15 - 7) </a:t>
            </a:r>
            <a:endParaRPr lang="en-US" sz="2800" b="1" dirty="0">
              <a:solidFill>
                <a:srgbClr val="000000"/>
              </a:solidFill>
              <a:latin typeface="Arial" pitchFamily="34" charset="0"/>
              <a:cs typeface="Arial" pitchFamily="34" charset="0"/>
            </a:endParaRP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5730" y="79847"/>
            <a:ext cx="3657600" cy="44360"/>
          </a:xfrm>
          <a:prstGeom prst="rect">
            <a:avLst/>
          </a:prstGeom>
          <a:solidFill>
            <a:scrgbClr r="0" g="0" b="0">
              <a:alpha val="0"/>
            </a:scrgbClr>
          </a:solidFill>
        </p:spPr>
      </p:pic>
    </p:spTree>
    <p:extLst>
      <p:ext uri="{BB962C8B-B14F-4D97-AF65-F5344CB8AC3E}">
        <p14:creationId xmlns:p14="http://schemas.microsoft.com/office/powerpoint/2010/main" xmlns="" val="44089889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59340" y="588266"/>
            <a:ext cx="271914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29</a:t>
            </a:r>
          </a:p>
        </p:txBody>
      </p:sp>
      <p:sp>
        <p:nvSpPr>
          <p:cNvPr id="3" name="TextBox 2"/>
          <p:cNvSpPr txBox="1"/>
          <p:nvPr/>
        </p:nvSpPr>
        <p:spPr>
          <a:xfrm>
            <a:off x="1395660" y="588266"/>
            <a:ext cx="2719140" cy="504846"/>
          </a:xfrm>
          <a:prstGeom prst="rect">
            <a:avLst/>
          </a:prstGeom>
          <a:noFill/>
        </p:spPr>
        <p:txBody>
          <a:bodyPr vert="horz" lIns="73243" tIns="36622" rIns="73243" bIns="36622" rtlCol="0">
            <a:spAutoFit/>
          </a:bodyPr>
          <a:lstStyle/>
          <a:p>
            <a:r>
              <a:rPr lang="en-US" sz="2800" b="1" dirty="0" smtClean="0">
                <a:latin typeface="Arial" pitchFamily="34" charset="0"/>
                <a:cs typeface="Arial" pitchFamily="34" charset="0"/>
              </a:rPr>
              <a:t>5</a:t>
            </a:r>
            <a:r>
              <a:rPr lang="en-US" sz="2800" b="1" baseline="70000" dirty="0" smtClean="0">
                <a:solidFill>
                  <a:srgbClr val="000000"/>
                </a:solidFill>
                <a:latin typeface="Arial" pitchFamily="34" charset="0"/>
                <a:cs typeface="Arial" pitchFamily="34" charset="0"/>
              </a:rPr>
              <a:t>2</a:t>
            </a:r>
            <a:r>
              <a:rPr lang="en-US" sz="2800" b="1" dirty="0" smtClean="0">
                <a:solidFill>
                  <a:srgbClr val="000000"/>
                </a:solidFill>
                <a:latin typeface="Arial" pitchFamily="34" charset="0"/>
                <a:cs typeface="Arial" pitchFamily="34" charset="0"/>
              </a:rPr>
              <a:t> - (2)(8) + 9</a:t>
            </a:r>
            <a:endParaRPr lang="en-US" sz="2800" b="1" dirty="0">
              <a:solidFill>
                <a:srgbClr val="000000"/>
              </a:solidFill>
              <a:latin typeface="Arial" pitchFamily="34" charset="0"/>
              <a:cs typeface="Arial" pitchFamily="34" charset="0"/>
            </a:endParaRP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5730" y="70975"/>
            <a:ext cx="3657600" cy="44360"/>
          </a:xfrm>
          <a:prstGeom prst="rect">
            <a:avLst/>
          </a:prstGeom>
          <a:solidFill>
            <a:scrgbClr r="0" g="0" b="0">
              <a:alpha val="0"/>
            </a:scrgbClr>
          </a:solidFill>
        </p:spPr>
      </p:pic>
    </p:spTree>
    <p:extLst>
      <p:ext uri="{BB962C8B-B14F-4D97-AF65-F5344CB8AC3E}">
        <p14:creationId xmlns:p14="http://schemas.microsoft.com/office/powerpoint/2010/main" xmlns="" val="96914678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5541" y="561954"/>
            <a:ext cx="3176339"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30</a:t>
            </a:r>
          </a:p>
        </p:txBody>
      </p:sp>
      <p:sp>
        <p:nvSpPr>
          <p:cNvPr id="3" name="TextBox 2"/>
          <p:cNvSpPr txBox="1"/>
          <p:nvPr/>
        </p:nvSpPr>
        <p:spPr>
          <a:xfrm>
            <a:off x="1395661" y="561953"/>
            <a:ext cx="3176339"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[(2)(4)]</a:t>
            </a:r>
            <a:r>
              <a:rPr lang="en-US" sz="2800" b="1" baseline="70000">
                <a:solidFill>
                  <a:srgbClr val="000000"/>
                </a:solidFill>
                <a:latin typeface="Arial" pitchFamily="34" charset="0"/>
                <a:cs typeface="Arial" pitchFamily="34" charset="0"/>
              </a:rPr>
              <a:t>2</a:t>
            </a:r>
            <a:r>
              <a:rPr lang="en-US" sz="2800" b="1" smtClean="0">
                <a:solidFill>
                  <a:srgbClr val="000000"/>
                </a:solidFill>
                <a:latin typeface="Arial" pitchFamily="34" charset="0"/>
                <a:cs typeface="Arial" pitchFamily="34" charset="0"/>
              </a:rPr>
              <a:t> - 3(5 + 3)</a:t>
            </a:r>
            <a:endParaRPr lang="en-US" sz="2800" b="1">
              <a:solidFill>
                <a:srgbClr val="000000"/>
              </a:solidFill>
              <a:latin typeface="Arial" pitchFamily="34" charset="0"/>
              <a:cs typeface="Arial" pitchFamily="34" charset="0"/>
            </a:endParaRP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5730" y="62103"/>
            <a:ext cx="3657600" cy="44360"/>
          </a:xfrm>
          <a:prstGeom prst="rect">
            <a:avLst/>
          </a:prstGeom>
          <a:solidFill>
            <a:scrgbClr r="0" g="0" b="0">
              <a:alpha val="0"/>
            </a:scrgbClr>
          </a:solidFill>
        </p:spPr>
      </p:pic>
    </p:spTree>
    <p:extLst>
      <p:ext uri="{BB962C8B-B14F-4D97-AF65-F5344CB8AC3E}">
        <p14:creationId xmlns:p14="http://schemas.microsoft.com/office/powerpoint/2010/main" xmlns="" val="345271593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 name="Group 5"/>
          <p:cNvGrpSpPr/>
          <p:nvPr/>
        </p:nvGrpSpPr>
        <p:grpSpPr>
          <a:xfrm>
            <a:off x="148590" y="141951"/>
            <a:ext cx="9052560" cy="3139321"/>
            <a:chOff x="165100" y="203200"/>
            <a:chExt cx="10058400" cy="4493880"/>
          </a:xfrm>
        </p:grpSpPr>
        <p:sp>
          <p:nvSpPr>
            <p:cNvPr id="2" name="TextBox 1"/>
            <p:cNvSpPr txBox="1"/>
            <p:nvPr/>
          </p:nvSpPr>
          <p:spPr>
            <a:xfrm>
              <a:off x="165100" y="203200"/>
              <a:ext cx="10058400" cy="4493880"/>
            </a:xfrm>
            <a:prstGeom prst="rect">
              <a:avLst/>
            </a:prstGeom>
            <a:noFill/>
          </p:spPr>
          <p:txBody>
            <a:bodyPr vert="horz" rtlCol="0">
              <a:spAutoFit/>
            </a:bodyPr>
            <a:lstStyle/>
            <a:p>
              <a:r>
                <a:rPr lang="en-US" sz="2400" b="1" dirty="0" smtClean="0">
                  <a:solidFill>
                    <a:srgbClr val="0000FF"/>
                  </a:solidFill>
                  <a:latin typeface="Arial" pitchFamily="34" charset="0"/>
                  <a:cs typeface="Arial" pitchFamily="34" charset="0"/>
                </a:rPr>
                <a:t>Parentheses can be added to an expression to change the value of the expression.</a:t>
              </a:r>
            </a:p>
            <a:p>
              <a:endParaRPr lang="en-US" sz="24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4 + 6 ÷ 2 - 1	                    </a:t>
              </a:r>
              <a:r>
                <a:rPr lang="en-US" sz="2400" b="1" dirty="0" smtClean="0">
                  <a:solidFill>
                    <a:srgbClr val="FF0000"/>
                  </a:solidFill>
                  <a:latin typeface="Arial" pitchFamily="34" charset="0"/>
                  <a:cs typeface="Arial" pitchFamily="34" charset="0"/>
                </a:rPr>
                <a:t>(</a:t>
              </a:r>
              <a:r>
                <a:rPr lang="en-US" sz="2400" b="1" dirty="0" smtClean="0">
                  <a:solidFill>
                    <a:srgbClr val="0000FF"/>
                  </a:solidFill>
                  <a:latin typeface="Arial" pitchFamily="34" charset="0"/>
                  <a:cs typeface="Arial" pitchFamily="34" charset="0"/>
                </a:rPr>
                <a:t>4 + 6</a:t>
              </a:r>
              <a:r>
                <a:rPr lang="en-US" sz="2400" b="1" dirty="0" smtClean="0">
                  <a:solidFill>
                    <a:srgbClr val="FF0000"/>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2 – 1</a:t>
              </a:r>
            </a:p>
            <a:p>
              <a:endParaRPr lang="en-US" sz="10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4 + 3 - 1	                               10 ÷ 2 – 1</a:t>
              </a:r>
            </a:p>
            <a:p>
              <a:endParaRPr lang="en-US" sz="10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a:t>
              </a:r>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7 - 1                                         5 – 1</a:t>
              </a:r>
            </a:p>
            <a:p>
              <a:endParaRPr lang="en-US" sz="1000" b="1"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                  6                               	             4</a:t>
              </a:r>
              <a:endParaRPr lang="en-US" sz="2400" b="1" dirty="0">
                <a:solidFill>
                  <a:srgbClr val="0000FF"/>
                </a:solidFill>
                <a:latin typeface="Arial" pitchFamily="34" charset="0"/>
                <a:cs typeface="Arial" pitchFamily="34" charset="0"/>
              </a:endParaRPr>
            </a:p>
          </p:txBody>
        </p:sp>
        <p:cxnSp>
          <p:nvCxnSpPr>
            <p:cNvPr id="3" name="Straight Connector 2"/>
            <p:cNvCxnSpPr/>
            <p:nvPr/>
          </p:nvCxnSpPr>
          <p:spPr>
            <a:xfrm>
              <a:off x="1681946" y="2290657"/>
              <a:ext cx="694436"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317287" y="3054209"/>
              <a:ext cx="626872"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743132" y="3817761"/>
              <a:ext cx="500688"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cxnSp>
        <p:nvCxnSpPr>
          <p:cNvPr id="7" name="Straight Connector 6"/>
          <p:cNvCxnSpPr/>
          <p:nvPr/>
        </p:nvCxnSpPr>
        <p:spPr>
          <a:xfrm>
            <a:off x="5583238" y="2682240"/>
            <a:ext cx="580516"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086350" y="1609299"/>
            <a:ext cx="520865"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105400" y="2133600"/>
            <a:ext cx="740928"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4344988" y="914400"/>
            <a:ext cx="2897620" cy="2215498"/>
            <a:chOff x="4222877" y="1550543"/>
            <a:chExt cx="3219578" cy="3171445"/>
          </a:xfrm>
        </p:grpSpPr>
        <p:sp>
          <p:nvSpPr>
            <p:cNvPr id="10" name="Freeform 9"/>
            <p:cNvSpPr/>
            <p:nvPr/>
          </p:nvSpPr>
          <p:spPr>
            <a:xfrm>
              <a:off x="4222877" y="1550543"/>
              <a:ext cx="3219578" cy="3171445"/>
            </a:xfrm>
            <a:custGeom>
              <a:avLst/>
              <a:gdLst/>
              <a:ahLst/>
              <a:cxnLst/>
              <a:rect l="0" t="0" r="0" b="0"/>
              <a:pathLst>
                <a:path w="3219578" h="3171445">
                  <a:moveTo>
                    <a:pt x="536575" y="0"/>
                  </a:moveTo>
                  <a:lnTo>
                    <a:pt x="2736342" y="0"/>
                  </a:lnTo>
                  <a:lnTo>
                    <a:pt x="2790317" y="10795"/>
                  </a:lnTo>
                  <a:lnTo>
                    <a:pt x="2886583" y="36957"/>
                  </a:lnTo>
                  <a:lnTo>
                    <a:pt x="2978023" y="90043"/>
                  </a:lnTo>
                  <a:lnTo>
                    <a:pt x="3020949" y="116078"/>
                  </a:lnTo>
                  <a:lnTo>
                    <a:pt x="3096260" y="190246"/>
                  </a:lnTo>
                  <a:lnTo>
                    <a:pt x="3149727" y="274828"/>
                  </a:lnTo>
                  <a:lnTo>
                    <a:pt x="3176651" y="322580"/>
                  </a:lnTo>
                  <a:lnTo>
                    <a:pt x="3203575" y="417449"/>
                  </a:lnTo>
                  <a:lnTo>
                    <a:pt x="3214116" y="470535"/>
                  </a:lnTo>
                  <a:lnTo>
                    <a:pt x="3214116" y="496697"/>
                  </a:lnTo>
                  <a:lnTo>
                    <a:pt x="3219577" y="528574"/>
                  </a:lnTo>
                  <a:lnTo>
                    <a:pt x="3219577" y="2642870"/>
                  </a:lnTo>
                  <a:lnTo>
                    <a:pt x="3214116" y="2669413"/>
                  </a:lnTo>
                  <a:lnTo>
                    <a:pt x="3214116" y="2695956"/>
                  </a:lnTo>
                  <a:lnTo>
                    <a:pt x="3203575" y="2748534"/>
                  </a:lnTo>
                  <a:lnTo>
                    <a:pt x="3176651" y="2843403"/>
                  </a:lnTo>
                  <a:lnTo>
                    <a:pt x="3123184" y="2933446"/>
                  </a:lnTo>
                  <a:lnTo>
                    <a:pt x="3096260" y="2975737"/>
                  </a:lnTo>
                  <a:lnTo>
                    <a:pt x="3020949" y="3049905"/>
                  </a:lnTo>
                  <a:lnTo>
                    <a:pt x="2935097" y="3102610"/>
                  </a:lnTo>
                  <a:lnTo>
                    <a:pt x="2886583" y="3129153"/>
                  </a:lnTo>
                  <a:lnTo>
                    <a:pt x="2790317" y="3155696"/>
                  </a:lnTo>
                  <a:lnTo>
                    <a:pt x="2736342" y="3165983"/>
                  </a:lnTo>
                  <a:lnTo>
                    <a:pt x="2709926" y="3165983"/>
                  </a:lnTo>
                  <a:lnTo>
                    <a:pt x="2683002" y="3171444"/>
                  </a:lnTo>
                  <a:lnTo>
                    <a:pt x="536575" y="3171444"/>
                  </a:lnTo>
                  <a:lnTo>
                    <a:pt x="504190" y="3165983"/>
                  </a:lnTo>
                  <a:lnTo>
                    <a:pt x="477647" y="3165983"/>
                  </a:lnTo>
                  <a:lnTo>
                    <a:pt x="423799" y="3155696"/>
                  </a:lnTo>
                  <a:lnTo>
                    <a:pt x="327406" y="3129153"/>
                  </a:lnTo>
                  <a:lnTo>
                    <a:pt x="236093" y="3076067"/>
                  </a:lnTo>
                  <a:lnTo>
                    <a:pt x="193167" y="3049905"/>
                  </a:lnTo>
                  <a:lnTo>
                    <a:pt x="118237" y="2975737"/>
                  </a:lnTo>
                  <a:lnTo>
                    <a:pt x="64389" y="2891155"/>
                  </a:lnTo>
                  <a:lnTo>
                    <a:pt x="37465" y="2843403"/>
                  </a:lnTo>
                  <a:lnTo>
                    <a:pt x="10922" y="2748534"/>
                  </a:lnTo>
                  <a:lnTo>
                    <a:pt x="0" y="2695956"/>
                  </a:lnTo>
                  <a:lnTo>
                    <a:pt x="0" y="470535"/>
                  </a:lnTo>
                  <a:lnTo>
                    <a:pt x="10922" y="417449"/>
                  </a:lnTo>
                  <a:lnTo>
                    <a:pt x="37465" y="322580"/>
                  </a:lnTo>
                  <a:lnTo>
                    <a:pt x="91313" y="232537"/>
                  </a:lnTo>
                  <a:lnTo>
                    <a:pt x="118237" y="190246"/>
                  </a:lnTo>
                  <a:lnTo>
                    <a:pt x="193167" y="116078"/>
                  </a:lnTo>
                  <a:lnTo>
                    <a:pt x="279019" y="63500"/>
                  </a:lnTo>
                  <a:lnTo>
                    <a:pt x="327406" y="36957"/>
                  </a:lnTo>
                  <a:lnTo>
                    <a:pt x="423799" y="10795"/>
                  </a:lnTo>
                  <a:lnTo>
                    <a:pt x="477647" y="0"/>
                  </a:lnTo>
                  <a:close/>
                </a:path>
              </a:pathLst>
            </a:custGeom>
            <a:solidFill>
              <a:srgbClr val="C0FFFF"/>
            </a:solidFill>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1" name="TextBox 10"/>
            <p:cNvSpPr txBox="1"/>
            <p:nvPr/>
          </p:nvSpPr>
          <p:spPr>
            <a:xfrm>
              <a:off x="4838700" y="2870200"/>
              <a:ext cx="2133600" cy="660865"/>
            </a:xfrm>
            <a:prstGeom prst="rect">
              <a:avLst/>
            </a:prstGeom>
            <a:noFill/>
          </p:spPr>
          <p:txBody>
            <a:bodyPr vert="horz" rtlCol="0">
              <a:spAutoFit/>
            </a:bodyPr>
            <a:lstStyle/>
            <a:p>
              <a:r>
                <a:rPr lang="en-US" sz="2400">
                  <a:solidFill>
                    <a:srgbClr val="0000FF"/>
                  </a:solidFill>
                  <a:latin typeface="Arial" pitchFamily="34" charset="0"/>
                  <a:cs typeface="Arial" pitchFamily="34" charset="0"/>
                </a:rPr>
                <a:t>Click Here</a:t>
              </a:r>
            </a:p>
          </p:txBody>
        </p:sp>
      </p:grpSp>
    </p:spTree>
    <p:extLst>
      <p:ext uri="{BB962C8B-B14F-4D97-AF65-F5344CB8AC3E}">
        <p14:creationId xmlns:p14="http://schemas.microsoft.com/office/powerpoint/2010/main" xmlns="" val="9484660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40080" y="341776"/>
            <a:ext cx="8412480" cy="812623"/>
          </a:xfrm>
          <a:prstGeom prst="rect">
            <a:avLst/>
          </a:prstGeom>
          <a:noFill/>
        </p:spPr>
        <p:txBody>
          <a:bodyPr vert="horz" lIns="73243" tIns="36622" rIns="73243" bIns="36622" rtlCol="0">
            <a:spAutoFit/>
          </a:bodyPr>
          <a:lstStyle/>
          <a:p>
            <a:pPr algn="ctr"/>
            <a:r>
              <a:rPr lang="en-US" sz="2400" b="1">
                <a:solidFill>
                  <a:srgbClr val="0000FF"/>
                </a:solidFill>
                <a:latin typeface="Arial" pitchFamily="34" charset="0"/>
                <a:cs typeface="Arial" pitchFamily="34" charset="0"/>
              </a:rPr>
              <a:t>Change the value of the expression </a:t>
            </a:r>
          </a:p>
          <a:p>
            <a:pPr algn="ctr"/>
            <a:r>
              <a:rPr lang="en-US" sz="2400" b="1">
                <a:solidFill>
                  <a:srgbClr val="0000FF"/>
                </a:solidFill>
                <a:latin typeface="Arial" pitchFamily="34" charset="0"/>
                <a:cs typeface="Arial" pitchFamily="34" charset="0"/>
              </a:rPr>
              <a:t>by adding parentheses.</a:t>
            </a:r>
          </a:p>
        </p:txBody>
      </p:sp>
      <p:sp>
        <p:nvSpPr>
          <p:cNvPr id="3" name="TextBox 2"/>
          <p:cNvSpPr txBox="1"/>
          <p:nvPr/>
        </p:nvSpPr>
        <p:spPr>
          <a:xfrm>
            <a:off x="1360170" y="1690309"/>
            <a:ext cx="2606040"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5(4) + 7 - 2</a:t>
            </a:r>
            <a:r>
              <a:rPr lang="en-US" sz="2400" b="1" baseline="70000">
                <a:solidFill>
                  <a:srgbClr val="0000FF"/>
                </a:solidFill>
                <a:latin typeface="Arial" pitchFamily="34" charset="0"/>
                <a:cs typeface="Arial" pitchFamily="34" charset="0"/>
              </a:rPr>
              <a:t>2</a:t>
            </a:r>
          </a:p>
        </p:txBody>
      </p:sp>
    </p:spTree>
    <p:extLst>
      <p:ext uri="{BB962C8B-B14F-4D97-AF65-F5344CB8AC3E}">
        <p14:creationId xmlns:p14="http://schemas.microsoft.com/office/powerpoint/2010/main" xmlns="" val="118341280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640080" y="381000"/>
            <a:ext cx="8366760" cy="812623"/>
          </a:xfrm>
          <a:prstGeom prst="rect">
            <a:avLst/>
          </a:prstGeom>
          <a:noFill/>
        </p:spPr>
        <p:txBody>
          <a:bodyPr vert="horz" lIns="73243" tIns="36622" rIns="73243" bIns="36622" rtlCol="0">
            <a:spAutoFit/>
          </a:bodyPr>
          <a:lstStyle/>
          <a:p>
            <a:pPr algn="ctr"/>
            <a:r>
              <a:rPr lang="en-US" sz="2400" b="1">
                <a:solidFill>
                  <a:srgbClr val="0000FF"/>
                </a:solidFill>
                <a:latin typeface="Arial" pitchFamily="34" charset="0"/>
                <a:cs typeface="Arial" pitchFamily="34" charset="0"/>
              </a:rPr>
              <a:t>Change the value of the expression </a:t>
            </a:r>
          </a:p>
          <a:p>
            <a:pPr algn="ctr"/>
            <a:r>
              <a:rPr lang="en-US" sz="2400" b="1">
                <a:solidFill>
                  <a:srgbClr val="0000FF"/>
                </a:solidFill>
                <a:latin typeface="Arial" pitchFamily="34" charset="0"/>
                <a:cs typeface="Arial" pitchFamily="34" charset="0"/>
              </a:rPr>
              <a:t>by adding parentheses.</a:t>
            </a:r>
          </a:p>
        </p:txBody>
      </p:sp>
      <p:sp>
        <p:nvSpPr>
          <p:cNvPr id="3" name="TextBox 2"/>
          <p:cNvSpPr txBox="1"/>
          <p:nvPr/>
        </p:nvSpPr>
        <p:spPr>
          <a:xfrm>
            <a:off x="1360170" y="1729533"/>
            <a:ext cx="2217420" cy="443291"/>
          </a:xfrm>
          <a:prstGeom prst="rect">
            <a:avLst/>
          </a:prstGeom>
          <a:noFill/>
        </p:spPr>
        <p:txBody>
          <a:bodyPr vert="horz" lIns="73243" tIns="36622" rIns="73243" bIns="36622" rtlCol="0">
            <a:spAutoFit/>
          </a:bodyPr>
          <a:lstStyle/>
          <a:p>
            <a:r>
              <a:rPr lang="en-US" sz="2400" b="1" dirty="0" smtClean="0">
                <a:solidFill>
                  <a:srgbClr val="0000FF"/>
                </a:solidFill>
                <a:latin typeface="Arial" pitchFamily="34" charset="0"/>
                <a:cs typeface="Arial" pitchFamily="34" charset="0"/>
              </a:rPr>
              <a:t>12 - 3 + 9 ÷ 3</a:t>
            </a: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xmlns="" val="244019261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8151" y="579895"/>
            <a:ext cx="859416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31</a:t>
            </a:r>
          </a:p>
        </p:txBody>
      </p:sp>
      <p:sp>
        <p:nvSpPr>
          <p:cNvPr id="3" name="TextBox 2"/>
          <p:cNvSpPr txBox="1"/>
          <p:nvPr/>
        </p:nvSpPr>
        <p:spPr>
          <a:xfrm>
            <a:off x="1169670" y="579895"/>
            <a:ext cx="8126730" cy="1443565"/>
          </a:xfrm>
          <a:prstGeom prst="rect">
            <a:avLst/>
          </a:prstGeom>
          <a:noFill/>
        </p:spPr>
        <p:txBody>
          <a:bodyPr vert="horz" lIns="73243" tIns="36622" rIns="73243" bIns="36622" rtlCol="0">
            <a:spAutoFit/>
          </a:bodyPr>
          <a:lstStyle/>
          <a:p>
            <a:r>
              <a:rPr lang="en-US" sz="2800" b="1" dirty="0">
                <a:solidFill>
                  <a:srgbClr val="000000"/>
                </a:solidFill>
                <a:latin typeface="Arial" pitchFamily="34" charset="0"/>
                <a:cs typeface="Arial" pitchFamily="34" charset="0"/>
              </a:rPr>
              <a:t>Which expression with parenthesis added in changes the value of: </a:t>
            </a:r>
          </a:p>
          <a:p>
            <a:pPr>
              <a:spcBef>
                <a:spcPts val="600"/>
              </a:spcBef>
            </a:pPr>
            <a:r>
              <a:rPr lang="en-US" sz="2800" b="1" dirty="0">
                <a:solidFill>
                  <a:srgbClr val="000000"/>
                </a:solidFill>
                <a:latin typeface="Arial" pitchFamily="34" charset="0"/>
                <a:cs typeface="Arial" pitchFamily="34" charset="0"/>
              </a:rPr>
              <a:t>5 + 4 - 7</a:t>
            </a:r>
          </a:p>
        </p:txBody>
      </p:sp>
      <p:sp>
        <p:nvSpPr>
          <p:cNvPr id="4" name="TextBox 3"/>
          <p:cNvSpPr txBox="1"/>
          <p:nvPr/>
        </p:nvSpPr>
        <p:spPr>
          <a:xfrm>
            <a:off x="1710690" y="2126765"/>
            <a:ext cx="277749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2442210" y="2126765"/>
            <a:ext cx="277749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(5 + 4) - 7 </a:t>
            </a:r>
          </a:p>
        </p:txBody>
      </p:sp>
      <p:sp>
        <p:nvSpPr>
          <p:cNvPr id="6" name="TextBox 5"/>
          <p:cNvSpPr txBox="1"/>
          <p:nvPr/>
        </p:nvSpPr>
        <p:spPr>
          <a:xfrm>
            <a:off x="1710690" y="2570361"/>
            <a:ext cx="277749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2442210" y="2570361"/>
            <a:ext cx="277749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5 + (4 - 7) </a:t>
            </a:r>
          </a:p>
        </p:txBody>
      </p:sp>
      <p:sp>
        <p:nvSpPr>
          <p:cNvPr id="8" name="TextBox 7"/>
          <p:cNvSpPr txBox="1"/>
          <p:nvPr/>
        </p:nvSpPr>
        <p:spPr>
          <a:xfrm>
            <a:off x="1710690" y="3013957"/>
            <a:ext cx="280035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2442210" y="3013957"/>
            <a:ext cx="280035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(5 + 4 - 7) </a:t>
            </a:r>
          </a:p>
        </p:txBody>
      </p:sp>
      <p:sp>
        <p:nvSpPr>
          <p:cNvPr id="10" name="TextBox 9"/>
          <p:cNvSpPr txBox="1"/>
          <p:nvPr/>
        </p:nvSpPr>
        <p:spPr>
          <a:xfrm>
            <a:off x="1710690" y="3457554"/>
            <a:ext cx="677799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2442210" y="3457554"/>
            <a:ext cx="677799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none of the above change the value</a:t>
            </a:r>
          </a:p>
        </p:txBody>
      </p:sp>
      <p:pic>
        <p:nvPicPr>
          <p:cNvPr id="19" name="Picture 18"/>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160" y="79847"/>
            <a:ext cx="3108960" cy="44360"/>
          </a:xfrm>
          <a:prstGeom prst="rect">
            <a:avLst/>
          </a:prstGeom>
          <a:solidFill>
            <a:scrgbClr r="0" g="0" b="0">
              <a:alpha val="0"/>
            </a:scrgbClr>
          </a:solidFill>
        </p:spPr>
      </p:pic>
      <p:sp>
        <p:nvSpPr>
          <p:cNvPr id="20" name="Oval 19"/>
          <p:cNvSpPr/>
          <p:nvPr/>
        </p:nvSpPr>
        <p:spPr>
          <a:xfrm>
            <a:off x="1219200" y="225552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1" name="Oval 20"/>
          <p:cNvSpPr/>
          <p:nvPr/>
        </p:nvSpPr>
        <p:spPr>
          <a:xfrm>
            <a:off x="1219200" y="26670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2" name="Oval 21"/>
          <p:cNvSpPr/>
          <p:nvPr/>
        </p:nvSpPr>
        <p:spPr>
          <a:xfrm>
            <a:off x="1219200" y="31242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19200" y="35814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296174154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8151" y="579895"/>
            <a:ext cx="866274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32</a:t>
            </a:r>
          </a:p>
        </p:txBody>
      </p:sp>
      <p:sp>
        <p:nvSpPr>
          <p:cNvPr id="3" name="TextBox 2"/>
          <p:cNvSpPr txBox="1"/>
          <p:nvPr/>
        </p:nvSpPr>
        <p:spPr>
          <a:xfrm>
            <a:off x="1169670" y="579895"/>
            <a:ext cx="8126730" cy="1443565"/>
          </a:xfrm>
          <a:prstGeom prst="rect">
            <a:avLst/>
          </a:prstGeom>
          <a:noFill/>
        </p:spPr>
        <p:txBody>
          <a:bodyPr vert="horz" lIns="73243" tIns="36622" rIns="73243" bIns="36622" rtlCol="0">
            <a:spAutoFit/>
          </a:bodyPr>
          <a:lstStyle/>
          <a:p>
            <a:r>
              <a:rPr lang="en-US" sz="2800" b="1" dirty="0">
                <a:solidFill>
                  <a:srgbClr val="000000"/>
                </a:solidFill>
                <a:latin typeface="Arial" pitchFamily="34" charset="0"/>
                <a:cs typeface="Arial" pitchFamily="34" charset="0"/>
              </a:rPr>
              <a:t>Which expression with parenthesis added in changes the value of: </a:t>
            </a:r>
          </a:p>
          <a:p>
            <a:pPr>
              <a:spcBef>
                <a:spcPts val="600"/>
              </a:spcBef>
              <a:spcAft>
                <a:spcPts val="600"/>
              </a:spcAft>
            </a:pPr>
            <a:r>
              <a:rPr lang="en-US" sz="2800" b="1" dirty="0">
                <a:solidFill>
                  <a:srgbClr val="000000"/>
                </a:solidFill>
                <a:latin typeface="Arial" pitchFamily="34" charset="0"/>
                <a:cs typeface="Arial" pitchFamily="34" charset="0"/>
              </a:rPr>
              <a:t>36 ÷ 2 + 7 + 1</a:t>
            </a:r>
          </a:p>
        </p:txBody>
      </p:sp>
      <p:sp>
        <p:nvSpPr>
          <p:cNvPr id="4" name="TextBox 3"/>
          <p:cNvSpPr txBox="1"/>
          <p:nvPr/>
        </p:nvSpPr>
        <p:spPr>
          <a:xfrm>
            <a:off x="1710690" y="2050565"/>
            <a:ext cx="57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A</a:t>
            </a:r>
            <a:endParaRPr lang="en-US" sz="2800" b="1" dirty="0">
              <a:solidFill>
                <a:srgbClr val="000000"/>
              </a:solidFill>
              <a:latin typeface="Arial" pitchFamily="34" charset="0"/>
              <a:cs typeface="Arial" pitchFamily="34" charset="0"/>
            </a:endParaRPr>
          </a:p>
        </p:txBody>
      </p:sp>
      <p:sp>
        <p:nvSpPr>
          <p:cNvPr id="5" name="TextBox 4"/>
          <p:cNvSpPr txBox="1"/>
          <p:nvPr/>
        </p:nvSpPr>
        <p:spPr>
          <a:xfrm>
            <a:off x="2442210" y="2050565"/>
            <a:ext cx="357759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(36 ÷ 2) + 7 + 1</a:t>
            </a:r>
          </a:p>
        </p:txBody>
      </p:sp>
      <p:sp>
        <p:nvSpPr>
          <p:cNvPr id="6" name="TextBox 5"/>
          <p:cNvSpPr txBox="1"/>
          <p:nvPr/>
        </p:nvSpPr>
        <p:spPr>
          <a:xfrm>
            <a:off x="1710690" y="2494161"/>
            <a:ext cx="575310" cy="504846"/>
          </a:xfrm>
          <a:prstGeom prst="rect">
            <a:avLst/>
          </a:prstGeom>
          <a:noFill/>
        </p:spPr>
        <p:txBody>
          <a:bodyPr vert="horz" wrap="square" lIns="73243" tIns="36622" rIns="73243" bIns="36622"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2442210" y="2494161"/>
            <a:ext cx="357759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36 ÷ (2 + 7) + 1</a:t>
            </a:r>
          </a:p>
        </p:txBody>
      </p:sp>
      <p:sp>
        <p:nvSpPr>
          <p:cNvPr id="8" name="TextBox 7"/>
          <p:cNvSpPr txBox="1"/>
          <p:nvPr/>
        </p:nvSpPr>
        <p:spPr>
          <a:xfrm>
            <a:off x="1710690" y="2937757"/>
            <a:ext cx="360045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2442210" y="2937757"/>
            <a:ext cx="360045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(36 ÷ 2 + 7 + 1)</a:t>
            </a:r>
          </a:p>
        </p:txBody>
      </p:sp>
      <p:sp>
        <p:nvSpPr>
          <p:cNvPr id="10" name="TextBox 9"/>
          <p:cNvSpPr txBox="1"/>
          <p:nvPr/>
        </p:nvSpPr>
        <p:spPr>
          <a:xfrm>
            <a:off x="1710690" y="3381354"/>
            <a:ext cx="677799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2442210" y="3381354"/>
            <a:ext cx="677799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none of the above change the value</a:t>
            </a:r>
          </a:p>
        </p:txBody>
      </p:sp>
      <p:pic>
        <p:nvPicPr>
          <p:cNvPr id="19" name="Picture 18"/>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5730" y="79847"/>
            <a:ext cx="3108960" cy="44360"/>
          </a:xfrm>
          <a:prstGeom prst="rect">
            <a:avLst/>
          </a:prstGeom>
          <a:solidFill>
            <a:scrgbClr r="0" g="0" b="0">
              <a:alpha val="0"/>
            </a:scrgbClr>
          </a:solidFill>
        </p:spPr>
      </p:pic>
      <p:sp>
        <p:nvSpPr>
          <p:cNvPr id="21" name="Oval 20"/>
          <p:cNvSpPr/>
          <p:nvPr/>
        </p:nvSpPr>
        <p:spPr>
          <a:xfrm>
            <a:off x="1219200" y="21640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2" name="Oval 21"/>
          <p:cNvSpPr/>
          <p:nvPr/>
        </p:nvSpPr>
        <p:spPr>
          <a:xfrm>
            <a:off x="1219200" y="257556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19200" y="303276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4" name="Oval 23"/>
          <p:cNvSpPr/>
          <p:nvPr/>
        </p:nvSpPr>
        <p:spPr>
          <a:xfrm>
            <a:off x="1219200" y="348996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52274174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8150" y="579895"/>
            <a:ext cx="8753952"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33</a:t>
            </a:r>
          </a:p>
        </p:txBody>
      </p:sp>
      <p:sp>
        <p:nvSpPr>
          <p:cNvPr id="3" name="TextBox 2"/>
          <p:cNvSpPr txBox="1"/>
          <p:nvPr/>
        </p:nvSpPr>
        <p:spPr>
          <a:xfrm>
            <a:off x="1169670" y="579895"/>
            <a:ext cx="8126730" cy="1366621"/>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Which expression with parenthesis added in changes the value of: </a:t>
            </a:r>
          </a:p>
          <a:p>
            <a:r>
              <a:rPr lang="en-US" sz="2800" b="1">
                <a:solidFill>
                  <a:srgbClr val="000000"/>
                </a:solidFill>
                <a:latin typeface="Arial" pitchFamily="34" charset="0"/>
                <a:cs typeface="Arial" pitchFamily="34" charset="0"/>
              </a:rPr>
              <a:t>5 + 3</a:t>
            </a:r>
            <a:r>
              <a:rPr lang="en-US" sz="2800" b="1" baseline="70000">
                <a:solidFill>
                  <a:srgbClr val="000000"/>
                </a:solidFill>
                <a:latin typeface="Arial" pitchFamily="34" charset="0"/>
                <a:cs typeface="Arial" pitchFamily="34" charset="0"/>
              </a:rPr>
              <a:t>2</a:t>
            </a:r>
            <a:r>
              <a:rPr lang="en-US" sz="2800" b="1">
                <a:solidFill>
                  <a:srgbClr val="000000"/>
                </a:solidFill>
                <a:latin typeface="Arial" pitchFamily="34" charset="0"/>
                <a:cs typeface="Arial" pitchFamily="34" charset="0"/>
              </a:rPr>
              <a:t> - 1</a:t>
            </a:r>
          </a:p>
        </p:txBody>
      </p:sp>
      <p:sp>
        <p:nvSpPr>
          <p:cNvPr id="4" name="TextBox 3"/>
          <p:cNvSpPr txBox="1"/>
          <p:nvPr/>
        </p:nvSpPr>
        <p:spPr>
          <a:xfrm>
            <a:off x="1710690" y="1974365"/>
            <a:ext cx="28232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2442210" y="1974365"/>
            <a:ext cx="282321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(5 + 3)</a:t>
            </a:r>
            <a:r>
              <a:rPr lang="en-US" sz="2800" b="1" baseline="70000">
                <a:solidFill>
                  <a:srgbClr val="000000"/>
                </a:solidFill>
                <a:latin typeface="Arial" pitchFamily="34" charset="0"/>
                <a:cs typeface="Arial" pitchFamily="34" charset="0"/>
              </a:rPr>
              <a:t>2</a:t>
            </a:r>
            <a:r>
              <a:rPr lang="en-US" sz="2800" b="1">
                <a:solidFill>
                  <a:srgbClr val="000000"/>
                </a:solidFill>
                <a:latin typeface="Arial" pitchFamily="34" charset="0"/>
                <a:cs typeface="Arial" pitchFamily="34" charset="0"/>
              </a:rPr>
              <a:t> - 1</a:t>
            </a:r>
          </a:p>
        </p:txBody>
      </p:sp>
      <p:sp>
        <p:nvSpPr>
          <p:cNvPr id="6" name="TextBox 5"/>
          <p:cNvSpPr txBox="1"/>
          <p:nvPr/>
        </p:nvSpPr>
        <p:spPr>
          <a:xfrm>
            <a:off x="1710690" y="2417961"/>
            <a:ext cx="28232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2442210" y="2417961"/>
            <a:ext cx="282321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5 + (3</a:t>
            </a:r>
            <a:r>
              <a:rPr lang="en-US" sz="2800" b="1" baseline="70000">
                <a:solidFill>
                  <a:srgbClr val="000000"/>
                </a:solidFill>
                <a:latin typeface="Arial" pitchFamily="34" charset="0"/>
                <a:cs typeface="Arial" pitchFamily="34" charset="0"/>
              </a:rPr>
              <a:t>2</a:t>
            </a:r>
            <a:r>
              <a:rPr lang="en-US" sz="2800" b="1">
                <a:solidFill>
                  <a:srgbClr val="000000"/>
                </a:solidFill>
                <a:latin typeface="Arial" pitchFamily="34" charset="0"/>
                <a:cs typeface="Arial" pitchFamily="34" charset="0"/>
              </a:rPr>
              <a:t> - 1)</a:t>
            </a:r>
          </a:p>
        </p:txBody>
      </p:sp>
      <p:sp>
        <p:nvSpPr>
          <p:cNvPr id="8" name="TextBox 7"/>
          <p:cNvSpPr txBox="1"/>
          <p:nvPr/>
        </p:nvSpPr>
        <p:spPr>
          <a:xfrm>
            <a:off x="1710690" y="2861557"/>
            <a:ext cx="284607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2442210" y="2861558"/>
            <a:ext cx="284607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(5 + 3</a:t>
            </a:r>
            <a:r>
              <a:rPr lang="en-US" sz="2800" b="1" baseline="70000">
                <a:solidFill>
                  <a:srgbClr val="000000"/>
                </a:solidFill>
                <a:latin typeface="Arial" pitchFamily="34" charset="0"/>
                <a:cs typeface="Arial" pitchFamily="34" charset="0"/>
              </a:rPr>
              <a:t>2</a:t>
            </a:r>
            <a:r>
              <a:rPr lang="en-US" sz="2800" b="1">
                <a:solidFill>
                  <a:srgbClr val="000000"/>
                </a:solidFill>
                <a:latin typeface="Arial" pitchFamily="34" charset="0"/>
                <a:cs typeface="Arial" pitchFamily="34" charset="0"/>
              </a:rPr>
              <a:t> - 1)</a:t>
            </a:r>
          </a:p>
        </p:txBody>
      </p:sp>
      <p:sp>
        <p:nvSpPr>
          <p:cNvPr id="10" name="TextBox 9"/>
          <p:cNvSpPr txBox="1"/>
          <p:nvPr/>
        </p:nvSpPr>
        <p:spPr>
          <a:xfrm>
            <a:off x="1710690" y="3305154"/>
            <a:ext cx="677799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2442210" y="3305154"/>
            <a:ext cx="6777990"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none of the above change the value</a:t>
            </a:r>
          </a:p>
        </p:txBody>
      </p:sp>
      <p:pic>
        <p:nvPicPr>
          <p:cNvPr id="19" name="Picture 18"/>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79847"/>
            <a:ext cx="3108960" cy="44360"/>
          </a:xfrm>
          <a:prstGeom prst="rect">
            <a:avLst/>
          </a:prstGeom>
          <a:solidFill>
            <a:scrgbClr r="0" g="0" b="0">
              <a:alpha val="0"/>
            </a:scrgbClr>
          </a:solidFill>
        </p:spPr>
      </p:pic>
      <p:sp>
        <p:nvSpPr>
          <p:cNvPr id="20" name="Oval 19"/>
          <p:cNvSpPr/>
          <p:nvPr/>
        </p:nvSpPr>
        <p:spPr>
          <a:xfrm>
            <a:off x="1219200" y="210312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1" name="Oval 20"/>
          <p:cNvSpPr/>
          <p:nvPr/>
        </p:nvSpPr>
        <p:spPr>
          <a:xfrm>
            <a:off x="1219200" y="25146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2" name="Oval 21"/>
          <p:cNvSpPr/>
          <p:nvPr/>
        </p:nvSpPr>
        <p:spPr>
          <a:xfrm>
            <a:off x="1219200" y="29718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19200" y="34290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182724385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743200" y="1614691"/>
            <a:ext cx="3634740" cy="812623"/>
          </a:xfrm>
          <a:prstGeom prst="rect">
            <a:avLst/>
          </a:prstGeom>
          <a:noFill/>
        </p:spPr>
        <p:txBody>
          <a:bodyPr vert="horz" lIns="73243" tIns="36622" rIns="73243" bIns="36622" rtlCol="0">
            <a:spAutoFit/>
          </a:bodyPr>
          <a:lstStyle/>
          <a:p>
            <a:r>
              <a:rPr lang="en-US" sz="4800" b="1" dirty="0">
                <a:solidFill>
                  <a:srgbClr val="0000FF"/>
                </a:solidFill>
                <a:latin typeface="Arial" pitchFamily="34" charset="0"/>
                <a:cs typeface="Arial" pitchFamily="34" charset="0"/>
              </a:rPr>
              <a:t>Vocabulary</a:t>
            </a:r>
          </a:p>
        </p:txBody>
      </p:sp>
      <p:grpSp>
        <p:nvGrpSpPr>
          <p:cNvPr id="4" name="Group 3"/>
          <p:cNvGrpSpPr/>
          <p:nvPr/>
        </p:nvGrpSpPr>
        <p:grpSpPr>
          <a:xfrm>
            <a:off x="6400800" y="3453044"/>
            <a:ext cx="1295400" cy="890356"/>
            <a:chOff x="6400800" y="3453044"/>
            <a:chExt cx="1295400" cy="890356"/>
          </a:xfrm>
        </p:grpSpPr>
        <p:sp>
          <p:nvSpPr>
            <p:cNvPr id="5" name="TextBox 4">
              <a:hlinkClick r:id="rId2" action="ppaction://hlinksldjump"/>
            </p:cNvPr>
            <p:cNvSpPr txBox="1"/>
            <p:nvPr/>
          </p:nvSpPr>
          <p:spPr>
            <a:xfrm>
              <a:off x="6400800" y="3453044"/>
              <a:ext cx="1295400" cy="814156"/>
            </a:xfrm>
            <a:prstGeom prst="rect">
              <a:avLst/>
            </a:prstGeom>
            <a:noFill/>
          </p:spPr>
          <p:txBody>
            <a:bodyPr vert="horz" wrap="square" lIns="74761" tIns="37381" rIns="74761" bIns="37381" rtlCol="0">
              <a:spAutoFit/>
            </a:bodyPr>
            <a:lstStyle/>
            <a:p>
              <a:r>
                <a:rPr lang="en-US" sz="1600" b="1" i="1" dirty="0" smtClean="0">
                  <a:solidFill>
                    <a:srgbClr val="0000FF"/>
                  </a:solidFill>
                  <a:latin typeface="Arial" pitchFamily="34" charset="0"/>
                  <a:cs typeface="Arial" pitchFamily="34" charset="0"/>
                </a:rPr>
                <a:t>Return to Table of Contents</a:t>
              </a:r>
              <a:endParaRPr lang="en-US" sz="1600" b="1" i="1" dirty="0">
                <a:solidFill>
                  <a:srgbClr val="0000FF"/>
                </a:solidFill>
                <a:latin typeface="Arial" pitchFamily="34" charset="0"/>
                <a:cs typeface="Arial" pitchFamily="34" charset="0"/>
              </a:endParaRPr>
            </a:p>
          </p:txBody>
        </p:sp>
        <p:sp>
          <p:nvSpPr>
            <p:cNvPr id="6" name="Rectangle 5"/>
            <p:cNvSpPr/>
            <p:nvPr/>
          </p:nvSpPr>
          <p:spPr>
            <a:xfrm>
              <a:off x="6400800" y="3453044"/>
              <a:ext cx="1295400" cy="8903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13223623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85750" y="310518"/>
            <a:ext cx="8618220" cy="6060213"/>
          </a:xfrm>
          <a:prstGeom prst="rect">
            <a:avLst/>
          </a:prstGeom>
          <a:noFill/>
        </p:spPr>
        <p:txBody>
          <a:bodyPr vert="horz" lIns="73243" tIns="36622" rIns="73243" bIns="36622" rtlCol="0">
            <a:spAutoFit/>
          </a:bodyPr>
          <a:lstStyle/>
          <a:p>
            <a:r>
              <a:rPr lang="en-US" sz="2400" b="1" dirty="0">
                <a:solidFill>
                  <a:srgbClr val="0000FF"/>
                </a:solidFill>
                <a:latin typeface="Arial" pitchFamily="34" charset="0"/>
                <a:cs typeface="Arial" pitchFamily="34" charset="0"/>
              </a:rPr>
              <a:t>When a number is written as a power, it is written in exponential form.  If you multiply the base and simplify the answer, the number is now written in standard form.</a:t>
            </a:r>
          </a:p>
          <a:p>
            <a:endParaRPr lang="en-US" sz="12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EXAMPLE:</a:t>
            </a:r>
          </a:p>
          <a:p>
            <a:endParaRPr lang="en-US" sz="12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3</a:t>
            </a:r>
            <a:r>
              <a:rPr lang="en-US" sz="2400" b="1" baseline="70000" dirty="0">
                <a:solidFill>
                  <a:srgbClr val="0000FF"/>
                </a:solidFill>
                <a:latin typeface="Arial" pitchFamily="34" charset="0"/>
                <a:cs typeface="Arial" pitchFamily="34" charset="0"/>
              </a:rPr>
              <a:t>5</a:t>
            </a:r>
            <a:r>
              <a:rPr lang="en-US" sz="2400" b="1" dirty="0">
                <a:solidFill>
                  <a:srgbClr val="0000FF"/>
                </a:solidFill>
                <a:latin typeface="Arial" pitchFamily="34" charset="0"/>
                <a:cs typeface="Arial" pitchFamily="34" charset="0"/>
              </a:rPr>
              <a:t> 	= 	3(3)(3)(3)(3) 	= 	243</a:t>
            </a:r>
          </a:p>
          <a:p>
            <a:r>
              <a:rPr lang="en-US" sz="2400" b="1" dirty="0">
                <a:solidFill>
                  <a:srgbClr val="0000FF"/>
                </a:solidFill>
                <a:latin typeface="Arial" pitchFamily="34" charset="0"/>
                <a:cs typeface="Arial" pitchFamily="34" charset="0"/>
              </a:rPr>
              <a:t>Power	Expanded Notation	Standard Form</a:t>
            </a:r>
          </a:p>
          <a:p>
            <a:endParaRPr lang="en-US" sz="1200" b="1" dirty="0">
              <a:solidFill>
                <a:srgbClr val="0000FF"/>
              </a:solidFill>
              <a:latin typeface="Arial" pitchFamily="34" charset="0"/>
              <a:cs typeface="Arial" pitchFamily="34" charset="0"/>
            </a:endParaRPr>
          </a:p>
          <a:p>
            <a:pPr>
              <a:spcAft>
                <a:spcPts val="600"/>
              </a:spcAft>
            </a:pPr>
            <a:r>
              <a:rPr lang="en-US" sz="2400" b="1" dirty="0">
                <a:solidFill>
                  <a:srgbClr val="0000FF"/>
                </a:solidFill>
                <a:latin typeface="Arial" pitchFamily="34" charset="0"/>
                <a:cs typeface="Arial" pitchFamily="34" charset="0"/>
              </a:rPr>
              <a:t>TRY THESE:</a:t>
            </a:r>
          </a:p>
          <a:p>
            <a:r>
              <a:rPr lang="en-US" sz="2400" b="1" dirty="0">
                <a:solidFill>
                  <a:srgbClr val="0000FF"/>
                </a:solidFill>
                <a:latin typeface="Arial" pitchFamily="34" charset="0"/>
                <a:cs typeface="Arial" pitchFamily="34" charset="0"/>
              </a:rPr>
              <a:t>1.  Write 5</a:t>
            </a:r>
            <a:r>
              <a:rPr lang="en-US" sz="2400" b="1" baseline="70000" dirty="0">
                <a:solidFill>
                  <a:srgbClr val="0000FF"/>
                </a:solidFill>
                <a:latin typeface="Arial" pitchFamily="34" charset="0"/>
                <a:cs typeface="Arial" pitchFamily="34" charset="0"/>
              </a:rPr>
              <a:t>3</a:t>
            </a:r>
            <a:r>
              <a:rPr lang="en-US" sz="2400" b="1" dirty="0">
                <a:solidFill>
                  <a:srgbClr val="0000FF"/>
                </a:solidFill>
                <a:latin typeface="Arial" pitchFamily="34" charset="0"/>
                <a:cs typeface="Arial" pitchFamily="34" charset="0"/>
              </a:rPr>
              <a:t> in standard form.</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	125</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2.  Write 7(7)(7)(7)(7)(7)(7) as a power.</a:t>
            </a:r>
          </a:p>
          <a:p>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	7</a:t>
            </a:r>
            <a:r>
              <a:rPr lang="en-US" sz="2400" b="1" baseline="70000" dirty="0">
                <a:solidFill>
                  <a:srgbClr val="0000FF"/>
                </a:solidFill>
                <a:latin typeface="Arial" pitchFamily="34" charset="0"/>
                <a:cs typeface="Arial" pitchFamily="34" charset="0"/>
              </a:rPr>
              <a:t>7</a:t>
            </a:r>
          </a:p>
        </p:txBody>
      </p:sp>
      <p:grpSp>
        <p:nvGrpSpPr>
          <p:cNvPr id="5" name="Group 4"/>
          <p:cNvGrpSpPr/>
          <p:nvPr/>
        </p:nvGrpSpPr>
        <p:grpSpPr>
          <a:xfrm>
            <a:off x="933182" y="3962400"/>
            <a:ext cx="1733818" cy="785717"/>
            <a:chOff x="1558798" y="4547362"/>
            <a:chExt cx="1926464" cy="899034"/>
          </a:xfrm>
        </p:grpSpPr>
        <p:sp>
          <p:nvSpPr>
            <p:cNvPr id="3" name="Freeform 2"/>
            <p:cNvSpPr/>
            <p:nvPr/>
          </p:nvSpPr>
          <p:spPr>
            <a:xfrm>
              <a:off x="1558798" y="4547362"/>
              <a:ext cx="1926464" cy="899034"/>
            </a:xfrm>
            <a:custGeom>
              <a:avLst/>
              <a:gdLst/>
              <a:ahLst/>
              <a:cxnLst/>
              <a:rect l="0" t="0" r="0" b="0"/>
              <a:pathLst>
                <a:path w="1926464" h="899034">
                  <a:moveTo>
                    <a:pt x="0" y="0"/>
                  </a:moveTo>
                  <a:lnTo>
                    <a:pt x="1926463" y="0"/>
                  </a:lnTo>
                  <a:lnTo>
                    <a:pt x="1926463" y="899033"/>
                  </a:lnTo>
                  <a:lnTo>
                    <a:pt x="0" y="899033"/>
                  </a:lnTo>
                  <a:close/>
                </a:path>
              </a:pathLst>
            </a:custGeom>
            <a:solidFill>
              <a:srgbClr val="7B7BC0"/>
            </a:solidFill>
            <a:ln w="38100" cap="flat" cmpd="sng" algn="ctr">
              <a:solidFill>
                <a:srgbClr val="7B7B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91621" y="4592313"/>
              <a:ext cx="1841552" cy="748980"/>
            </a:xfrm>
            <a:prstGeom prst="rect">
              <a:avLst/>
            </a:prstGeom>
            <a:noFill/>
          </p:spPr>
          <p:txBody>
            <a:bodyPr vert="horz" rtlCol="0">
              <a:spAutoFit/>
            </a:bodyPr>
            <a:lstStyle/>
            <a:p>
              <a:pPr algn="ctr"/>
              <a:endParaRPr lang="en-US" dirty="0" smtClean="0"/>
            </a:p>
            <a:p>
              <a:pPr algn="ctr"/>
              <a:r>
                <a:rPr lang="en-US" dirty="0" smtClean="0">
                  <a:solidFill>
                    <a:schemeClr val="bg1"/>
                  </a:solidFill>
                  <a:latin typeface="Arial" pitchFamily="34" charset="0"/>
                  <a:cs typeface="Arial" pitchFamily="34" charset="0"/>
                </a:rPr>
                <a:t>C</a:t>
              </a:r>
              <a:r>
                <a:rPr lang="en-US" dirty="0">
                  <a:solidFill>
                    <a:schemeClr val="bg1"/>
                  </a:solidFill>
                  <a:latin typeface="Arial" pitchFamily="34" charset="0"/>
                  <a:cs typeface="Arial" pitchFamily="34" charset="0"/>
                </a:rPr>
                <a:t>li</a:t>
              </a:r>
              <a:r>
                <a:rPr lang="en-US" dirty="0">
                  <a:solidFill>
                    <a:srgbClr val="FFFFFF"/>
                  </a:solidFill>
                  <a:latin typeface="Arial" pitchFamily="34" charset="0"/>
                  <a:cs typeface="Arial" pitchFamily="34" charset="0"/>
                </a:rPr>
                <a:t>ck to Reveal</a:t>
              </a:r>
              <a:r>
                <a:rPr lang="en-US" sz="1000" dirty="0">
                  <a:solidFill>
                    <a:srgbClr val="FFFFFF"/>
                  </a:solidFill>
                  <a:latin typeface="Arial - 16"/>
                </a:rPr>
                <a:t> </a:t>
              </a:r>
            </a:p>
          </p:txBody>
        </p:sp>
      </p:grpSp>
      <p:grpSp>
        <p:nvGrpSpPr>
          <p:cNvPr id="8" name="Group 7"/>
          <p:cNvGrpSpPr/>
          <p:nvPr/>
        </p:nvGrpSpPr>
        <p:grpSpPr>
          <a:xfrm>
            <a:off x="914400" y="5486400"/>
            <a:ext cx="1733818" cy="838200"/>
            <a:chOff x="1546098" y="6109462"/>
            <a:chExt cx="1926464" cy="899034"/>
          </a:xfrm>
        </p:grpSpPr>
        <p:sp>
          <p:nvSpPr>
            <p:cNvPr id="6" name="Freeform 5"/>
            <p:cNvSpPr/>
            <p:nvPr/>
          </p:nvSpPr>
          <p:spPr>
            <a:xfrm>
              <a:off x="1546098" y="6109462"/>
              <a:ext cx="1926464" cy="899034"/>
            </a:xfrm>
            <a:custGeom>
              <a:avLst/>
              <a:gdLst/>
              <a:ahLst/>
              <a:cxnLst/>
              <a:rect l="0" t="0" r="0" b="0"/>
              <a:pathLst>
                <a:path w="1926464" h="899034">
                  <a:moveTo>
                    <a:pt x="0" y="0"/>
                  </a:moveTo>
                  <a:lnTo>
                    <a:pt x="1926463" y="0"/>
                  </a:lnTo>
                  <a:lnTo>
                    <a:pt x="1926463" y="899033"/>
                  </a:lnTo>
                  <a:lnTo>
                    <a:pt x="0" y="899033"/>
                  </a:lnTo>
                  <a:close/>
                </a:path>
              </a:pathLst>
            </a:custGeom>
            <a:solidFill>
              <a:srgbClr val="7B7BC0"/>
            </a:solidFill>
            <a:ln w="38100" cap="flat" cmpd="sng" algn="ctr">
              <a:solidFill>
                <a:srgbClr val="7B7BC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78921" y="6154413"/>
              <a:ext cx="1841552" cy="748980"/>
            </a:xfrm>
            <a:prstGeom prst="rect">
              <a:avLst/>
            </a:prstGeom>
            <a:noFill/>
          </p:spPr>
          <p:txBody>
            <a:bodyPr vert="horz" rtlCol="0">
              <a:spAutoFit/>
            </a:bodyPr>
            <a:lstStyle/>
            <a:p>
              <a:pPr algn="ctr"/>
              <a:endParaRPr lang="en-US" dirty="0" smtClean="0"/>
            </a:p>
            <a:p>
              <a:pPr algn="ctr"/>
              <a:r>
                <a:rPr lang="en-US" dirty="0" smtClean="0">
                  <a:solidFill>
                    <a:schemeClr val="bg1"/>
                  </a:solidFill>
                  <a:latin typeface="Arial" pitchFamily="34" charset="0"/>
                  <a:cs typeface="Arial" pitchFamily="34" charset="0"/>
                </a:rPr>
                <a:t>C</a:t>
              </a:r>
              <a:r>
                <a:rPr lang="en-US" dirty="0">
                  <a:solidFill>
                    <a:schemeClr val="bg1"/>
                  </a:solidFill>
                  <a:latin typeface="Arial" pitchFamily="34" charset="0"/>
                  <a:cs typeface="Arial" pitchFamily="34" charset="0"/>
                </a:rPr>
                <a:t>lick to Reveal </a:t>
              </a:r>
            </a:p>
          </p:txBody>
        </p:sp>
      </p:grpSp>
    </p:spTree>
    <p:extLst>
      <p:ext uri="{BB962C8B-B14F-4D97-AF65-F5344CB8AC3E}">
        <p14:creationId xmlns:p14="http://schemas.microsoft.com/office/powerpoint/2010/main" xmlns="" val="18820651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7150" y="558932"/>
            <a:ext cx="9326880" cy="1735953"/>
          </a:xfrm>
          <a:prstGeom prst="rect">
            <a:avLst/>
          </a:prstGeom>
          <a:noFill/>
        </p:spPr>
        <p:txBody>
          <a:bodyPr vert="horz" lIns="73243" tIns="36622" rIns="73243" bIns="36622" rtlCol="0">
            <a:spAutoFit/>
          </a:bodyPr>
          <a:lstStyle/>
          <a:p>
            <a:pPr algn="ctr"/>
            <a:r>
              <a:rPr lang="en-US" sz="3600" b="1" dirty="0">
                <a:solidFill>
                  <a:srgbClr val="0000FF"/>
                </a:solidFill>
                <a:latin typeface="Arial" pitchFamily="34" charset="0"/>
                <a:cs typeface="Arial" pitchFamily="34" charset="0"/>
              </a:rPr>
              <a:t>What is Algebra?</a:t>
            </a:r>
          </a:p>
          <a:p>
            <a:pPr algn="ctr"/>
            <a:endParaRPr lang="en-US" sz="2400" b="1" dirty="0">
              <a:solidFill>
                <a:srgbClr val="0000FF"/>
              </a:solidFill>
              <a:latin typeface="Arial" pitchFamily="34" charset="0"/>
              <a:cs typeface="Arial" pitchFamily="34" charset="0"/>
            </a:endParaRPr>
          </a:p>
          <a:p>
            <a:pPr algn="ctr"/>
            <a:r>
              <a:rPr lang="en-US" sz="2400" b="1" dirty="0">
                <a:solidFill>
                  <a:srgbClr val="0000FF"/>
                </a:solidFill>
                <a:latin typeface="Arial" pitchFamily="34" charset="0"/>
                <a:cs typeface="Arial" pitchFamily="34" charset="0"/>
              </a:rPr>
              <a:t>Al</a:t>
            </a:r>
            <a:r>
              <a:rPr lang="en-US" sz="2400" b="1" dirty="0" smtClean="0">
                <a:solidFill>
                  <a:srgbClr val="0000FF"/>
                </a:solidFill>
                <a:latin typeface="Arial" pitchFamily="34" charset="0"/>
                <a:cs typeface="Arial" pitchFamily="34" charset="0"/>
              </a:rPr>
              <a:t>gebra is a type of math that uses letters                                          and symbols to represent numbers.</a:t>
            </a:r>
            <a:endParaRPr lang="en-US" sz="2400" b="1" dirty="0">
              <a:solidFill>
                <a:srgbClr val="0000FF"/>
              </a:solidFill>
              <a:latin typeface="Arial" pitchFamily="34" charset="0"/>
              <a:cs typeface="Arial"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2900" y="2667000"/>
            <a:ext cx="2400300" cy="2400300"/>
          </a:xfrm>
          <a:prstGeom prst="rect">
            <a:avLst/>
          </a:prstGeom>
          <a:solidFill>
            <a:scrgbClr r="0" g="0" b="0">
              <a:alpha val="0"/>
            </a:scrgbClr>
          </a:solidFill>
        </p:spPr>
      </p:pic>
      <p:sp>
        <p:nvSpPr>
          <p:cNvPr id="4" name="TextBox 3"/>
          <p:cNvSpPr txBox="1"/>
          <p:nvPr/>
        </p:nvSpPr>
        <p:spPr>
          <a:xfrm>
            <a:off x="3295650" y="2847889"/>
            <a:ext cx="5543550" cy="1551287"/>
          </a:xfrm>
          <a:prstGeom prst="rect">
            <a:avLst/>
          </a:prstGeom>
          <a:noFill/>
        </p:spPr>
        <p:txBody>
          <a:bodyPr vert="horz" wrap="square" lIns="73243" tIns="36622" rIns="73243" bIns="36622" rtlCol="0">
            <a:spAutoFit/>
          </a:bodyPr>
          <a:lstStyle/>
          <a:p>
            <a:r>
              <a:rPr lang="en-US" sz="2400" b="1" dirty="0" smtClean="0">
                <a:solidFill>
                  <a:srgbClr val="0000FF"/>
                </a:solidFill>
                <a:latin typeface="Arial" pitchFamily="34" charset="0"/>
                <a:cs typeface="Arial" pitchFamily="34" charset="0"/>
              </a:rPr>
              <a:t>Al-Khwarizmi, the "father of Algebra", </a:t>
            </a:r>
            <a:r>
              <a:rPr lang="en-US" sz="2400" b="1" dirty="0">
                <a:solidFill>
                  <a:srgbClr val="0000FF"/>
                </a:solidFill>
                <a:latin typeface="Arial" pitchFamily="34" charset="0"/>
                <a:cs typeface="Arial" pitchFamily="34" charset="0"/>
              </a:rPr>
              <a:t>was born in Baghdad around 780 and died around 850.</a:t>
            </a:r>
          </a:p>
          <a:p>
            <a:r>
              <a:rPr lang="en-US" sz="2400" b="1" dirty="0" smtClean="0">
                <a:solidFill>
                  <a:srgbClr val="0000FF"/>
                </a:solidFill>
                <a:latin typeface="Arial" pitchFamily="34" charset="0"/>
                <a:cs typeface="Arial" pitchFamily="34" charset="0"/>
              </a:rPr>
              <a:t> </a:t>
            </a: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xmlns="" val="164730845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828800" y="210243"/>
            <a:ext cx="5372100" cy="627957"/>
          </a:xfrm>
          <a:prstGeom prst="rect">
            <a:avLst/>
          </a:prstGeom>
          <a:noFill/>
        </p:spPr>
        <p:txBody>
          <a:bodyPr vert="horz" wrap="square" lIns="73243" tIns="36622" rIns="73243" bIns="36622" rtlCol="0">
            <a:spAutoFit/>
          </a:bodyPr>
          <a:lstStyle/>
          <a:p>
            <a:pPr algn="ctr"/>
            <a:r>
              <a:rPr lang="en-US" sz="3600" b="1" dirty="0">
                <a:solidFill>
                  <a:srgbClr val="0000FF"/>
                </a:solidFill>
                <a:latin typeface="Arial" pitchFamily="34" charset="0"/>
                <a:cs typeface="Arial" pitchFamily="34" charset="0"/>
              </a:rPr>
              <a:t>What is a Constant?</a:t>
            </a:r>
          </a:p>
        </p:txBody>
      </p:sp>
      <p:sp>
        <p:nvSpPr>
          <p:cNvPr id="3" name="TextBox 2"/>
          <p:cNvSpPr txBox="1"/>
          <p:nvPr/>
        </p:nvSpPr>
        <p:spPr>
          <a:xfrm>
            <a:off x="1245870" y="789602"/>
            <a:ext cx="7360920" cy="1181955"/>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A constant is a fixed value, a number on its own, whose value does not change.  A constant may either be positive or negative.</a:t>
            </a:r>
            <a:endParaRPr lang="en-US" sz="2400" b="1">
              <a:solidFill>
                <a:srgbClr val="0000FF"/>
              </a:solidFill>
              <a:latin typeface="Arial" pitchFamily="34" charset="0"/>
              <a:cs typeface="Arial" pitchFamily="34" charset="0"/>
            </a:endParaRPr>
          </a:p>
        </p:txBody>
      </p:sp>
      <p:sp>
        <p:nvSpPr>
          <p:cNvPr id="4" name="TextBox 3"/>
          <p:cNvSpPr txBox="1"/>
          <p:nvPr/>
        </p:nvSpPr>
        <p:spPr>
          <a:xfrm>
            <a:off x="1990877" y="2030397"/>
            <a:ext cx="3495523"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Example: 4x + </a:t>
            </a:r>
            <a:r>
              <a:rPr lang="en-US" sz="2400" b="1">
                <a:solidFill>
                  <a:srgbClr val="FF0000"/>
                </a:solidFill>
                <a:latin typeface="Arial" pitchFamily="34" charset="0"/>
                <a:cs typeface="Arial" pitchFamily="34" charset="0"/>
              </a:rPr>
              <a:t>2</a:t>
            </a:r>
          </a:p>
        </p:txBody>
      </p:sp>
      <p:sp>
        <p:nvSpPr>
          <p:cNvPr id="5" name="TextBox 4"/>
          <p:cNvSpPr txBox="1"/>
          <p:nvPr/>
        </p:nvSpPr>
        <p:spPr>
          <a:xfrm>
            <a:off x="1905000" y="3024053"/>
            <a:ext cx="5143500" cy="381736"/>
          </a:xfrm>
          <a:prstGeom prst="rect">
            <a:avLst/>
          </a:prstGeom>
          <a:noFill/>
        </p:spPr>
        <p:txBody>
          <a:bodyPr vert="horz" lIns="73243" tIns="36622" rIns="73243" bIns="36622" rtlCol="0">
            <a:spAutoFit/>
          </a:bodyPr>
          <a:lstStyle/>
          <a:p>
            <a:r>
              <a:rPr lang="en-US" sz="2000" b="1" dirty="0">
                <a:solidFill>
                  <a:srgbClr val="0000FF"/>
                </a:solidFill>
                <a:latin typeface="Arial" pitchFamily="34" charset="0"/>
                <a:cs typeface="Arial" pitchFamily="34" charset="0"/>
              </a:rPr>
              <a:t>In this expression 2 is a constant.</a:t>
            </a:r>
          </a:p>
        </p:txBody>
      </p:sp>
      <p:cxnSp>
        <p:nvCxnSpPr>
          <p:cNvPr id="6" name="Straight Connector 5"/>
          <p:cNvCxnSpPr/>
          <p:nvPr/>
        </p:nvCxnSpPr>
        <p:spPr>
          <a:xfrm flipV="1">
            <a:off x="4267200" y="2419313"/>
            <a:ext cx="0" cy="628687"/>
          </a:xfrm>
          <a:prstGeom prst="line">
            <a:avLst/>
          </a:prstGeom>
          <a:ln w="76200" cap="flat" cmpd="sng" algn="ctr">
            <a:solidFill>
              <a:srgbClr val="FF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878329" y="2438400"/>
            <a:ext cx="5817871" cy="1242071"/>
            <a:chOff x="2171700" y="3228316"/>
            <a:chExt cx="6464301" cy="1778001"/>
          </a:xfrm>
        </p:grpSpPr>
        <p:sp>
          <p:nvSpPr>
            <p:cNvPr id="7" name="Freeform 6"/>
            <p:cNvSpPr/>
            <p:nvPr/>
          </p:nvSpPr>
          <p:spPr>
            <a:xfrm>
              <a:off x="2171700" y="3228316"/>
              <a:ext cx="6464301" cy="1778001"/>
            </a:xfrm>
            <a:custGeom>
              <a:avLst/>
              <a:gdLst/>
              <a:ahLst/>
              <a:cxnLst/>
              <a:rect l="0" t="0" r="0" b="0"/>
              <a:pathLst>
                <a:path w="6464301" h="1778001">
                  <a:moveTo>
                    <a:pt x="0" y="0"/>
                  </a:moveTo>
                  <a:lnTo>
                    <a:pt x="6464300" y="0"/>
                  </a:lnTo>
                  <a:lnTo>
                    <a:pt x="6464300" y="1778000"/>
                  </a:lnTo>
                  <a:lnTo>
                    <a:pt x="0" y="1778000"/>
                  </a:lnTo>
                  <a:close/>
                </a:path>
              </a:pathLst>
            </a:custGeom>
            <a:solidFill>
              <a:srgbClr val="D2D2D2"/>
            </a:solidFill>
            <a:ln w="38100" cap="flat" cmpd="sng" algn="ctr">
              <a:solidFill>
                <a:srgbClr val="D2D2D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8" name="TextBox 7"/>
            <p:cNvSpPr txBox="1"/>
            <p:nvPr/>
          </p:nvSpPr>
          <p:spPr>
            <a:xfrm>
              <a:off x="4064000" y="3675749"/>
              <a:ext cx="1947333" cy="484634"/>
            </a:xfrm>
            <a:prstGeom prst="rect">
              <a:avLst/>
            </a:prstGeom>
            <a:noFill/>
          </p:spPr>
          <p:txBody>
            <a:bodyPr vert="horz" wrap="square" rtlCol="0">
              <a:spAutoFit/>
            </a:bodyPr>
            <a:lstStyle/>
            <a:p>
              <a:pPr algn="ctr"/>
              <a:r>
                <a:rPr lang="en-US" sz="1600" b="1" dirty="0">
                  <a:solidFill>
                    <a:srgbClr val="0000FF"/>
                  </a:solidFill>
                  <a:latin typeface="Arial" pitchFamily="34" charset="0"/>
                  <a:cs typeface="Arial" pitchFamily="34" charset="0"/>
                </a:rPr>
                <a:t>click to </a:t>
              </a:r>
              <a:r>
                <a:rPr lang="en-US" sz="1600" b="1" dirty="0" smtClean="0">
                  <a:solidFill>
                    <a:srgbClr val="0000FF"/>
                  </a:solidFill>
                  <a:latin typeface="Arial" pitchFamily="34" charset="0"/>
                  <a:cs typeface="Arial" pitchFamily="34" charset="0"/>
                </a:rPr>
                <a:t>reveal</a:t>
              </a:r>
            </a:p>
          </p:txBody>
        </p:sp>
      </p:grpSp>
      <p:sp>
        <p:nvSpPr>
          <p:cNvPr id="10" name="TextBox 9"/>
          <p:cNvSpPr txBox="1"/>
          <p:nvPr/>
        </p:nvSpPr>
        <p:spPr>
          <a:xfrm>
            <a:off x="1931670" y="3816612"/>
            <a:ext cx="3656228" cy="443291"/>
          </a:xfrm>
          <a:prstGeom prst="rect">
            <a:avLst/>
          </a:prstGeom>
          <a:noFill/>
        </p:spPr>
        <p:txBody>
          <a:bodyPr vert="horz" lIns="73243" tIns="36622" rIns="73243" bIns="36622" rtlCol="0">
            <a:spAutoFit/>
          </a:bodyPr>
          <a:lstStyle/>
          <a:p>
            <a:r>
              <a:rPr lang="en-US" sz="2400" b="1">
                <a:solidFill>
                  <a:srgbClr val="0000FF"/>
                </a:solidFill>
                <a:latin typeface="Arial" pitchFamily="34" charset="0"/>
                <a:cs typeface="Arial" pitchFamily="34" charset="0"/>
              </a:rPr>
              <a:t>Example: 11m </a:t>
            </a:r>
            <a:r>
              <a:rPr lang="en-US" sz="2400" b="1">
                <a:solidFill>
                  <a:srgbClr val="FF0000"/>
                </a:solidFill>
                <a:latin typeface="Arial" pitchFamily="34" charset="0"/>
                <a:cs typeface="Arial" pitchFamily="34" charset="0"/>
              </a:rPr>
              <a:t>- 7</a:t>
            </a:r>
          </a:p>
        </p:txBody>
      </p:sp>
      <p:cxnSp>
        <p:nvCxnSpPr>
          <p:cNvPr id="11" name="Straight Connector 10"/>
          <p:cNvCxnSpPr/>
          <p:nvPr/>
        </p:nvCxnSpPr>
        <p:spPr>
          <a:xfrm flipV="1">
            <a:off x="4343400" y="4204824"/>
            <a:ext cx="0" cy="519576"/>
          </a:xfrm>
          <a:prstGeom prst="line">
            <a:avLst/>
          </a:prstGeom>
          <a:ln w="76200" cap="flat" cmpd="sng" algn="ctr">
            <a:solidFill>
              <a:srgbClr val="FF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05000" y="4709719"/>
            <a:ext cx="5164988" cy="381736"/>
          </a:xfrm>
          <a:prstGeom prst="rect">
            <a:avLst/>
          </a:prstGeom>
          <a:noFill/>
        </p:spPr>
        <p:txBody>
          <a:bodyPr vert="horz" lIns="73243" tIns="36622" rIns="73243" bIns="36622" rtlCol="0">
            <a:spAutoFit/>
          </a:bodyPr>
          <a:lstStyle/>
          <a:p>
            <a:r>
              <a:rPr lang="en-US" sz="2000" b="1" dirty="0">
                <a:solidFill>
                  <a:srgbClr val="0000FF"/>
                </a:solidFill>
                <a:latin typeface="Arial" pitchFamily="34" charset="0"/>
                <a:cs typeface="Arial" pitchFamily="34" charset="0"/>
              </a:rPr>
              <a:t>In this expression -7 is a constant.</a:t>
            </a:r>
          </a:p>
        </p:txBody>
      </p:sp>
      <p:grpSp>
        <p:nvGrpSpPr>
          <p:cNvPr id="15" name="Group 14"/>
          <p:cNvGrpSpPr/>
          <p:nvPr/>
        </p:nvGrpSpPr>
        <p:grpSpPr>
          <a:xfrm>
            <a:off x="1905000" y="4244329"/>
            <a:ext cx="5817871" cy="1242071"/>
            <a:chOff x="2184400" y="5501767"/>
            <a:chExt cx="6464301" cy="1778001"/>
          </a:xfrm>
        </p:grpSpPr>
        <p:sp>
          <p:nvSpPr>
            <p:cNvPr id="13" name="Freeform 12"/>
            <p:cNvSpPr/>
            <p:nvPr/>
          </p:nvSpPr>
          <p:spPr>
            <a:xfrm>
              <a:off x="2184400" y="5501767"/>
              <a:ext cx="6464301" cy="1778001"/>
            </a:xfrm>
            <a:custGeom>
              <a:avLst/>
              <a:gdLst/>
              <a:ahLst/>
              <a:cxnLst/>
              <a:rect l="0" t="0" r="0" b="0"/>
              <a:pathLst>
                <a:path w="6464301" h="1778001">
                  <a:moveTo>
                    <a:pt x="0" y="0"/>
                  </a:moveTo>
                  <a:lnTo>
                    <a:pt x="6464300" y="0"/>
                  </a:lnTo>
                  <a:lnTo>
                    <a:pt x="6464300" y="1778000"/>
                  </a:lnTo>
                  <a:lnTo>
                    <a:pt x="0" y="1778000"/>
                  </a:lnTo>
                  <a:close/>
                </a:path>
              </a:pathLst>
            </a:custGeom>
            <a:solidFill>
              <a:srgbClr val="D2D2D2"/>
            </a:solidFill>
            <a:ln w="38100" cap="flat" cmpd="sng" algn="ctr">
              <a:solidFill>
                <a:srgbClr val="D2D2D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14" name="TextBox 13"/>
            <p:cNvSpPr txBox="1"/>
            <p:nvPr/>
          </p:nvSpPr>
          <p:spPr>
            <a:xfrm>
              <a:off x="4064000" y="6190956"/>
              <a:ext cx="2027767" cy="484634"/>
            </a:xfrm>
            <a:prstGeom prst="rect">
              <a:avLst/>
            </a:prstGeom>
            <a:noFill/>
          </p:spPr>
          <p:txBody>
            <a:bodyPr vert="horz" wrap="square" rtlCol="0">
              <a:spAutoFit/>
            </a:bodyPr>
            <a:lstStyle/>
            <a:p>
              <a:pPr algn="ctr"/>
              <a:r>
                <a:rPr lang="en-US" sz="1600" b="1" dirty="0">
                  <a:solidFill>
                    <a:srgbClr val="0000FF"/>
                  </a:solidFill>
                  <a:latin typeface="Arial" pitchFamily="34" charset="0"/>
                  <a:cs typeface="Arial" pitchFamily="34" charset="0"/>
                </a:rPr>
                <a:t>click to reveal</a:t>
              </a:r>
            </a:p>
          </p:txBody>
        </p:sp>
      </p:grpSp>
    </p:spTree>
    <p:extLst>
      <p:ext uri="{BB962C8B-B14F-4D97-AF65-F5344CB8AC3E}">
        <p14:creationId xmlns:p14="http://schemas.microsoft.com/office/powerpoint/2010/main" xmlns="" val="39344022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977390" y="210243"/>
            <a:ext cx="4956810" cy="627957"/>
          </a:xfrm>
          <a:prstGeom prst="rect">
            <a:avLst/>
          </a:prstGeom>
          <a:noFill/>
        </p:spPr>
        <p:txBody>
          <a:bodyPr vert="horz" wrap="square" lIns="73243" tIns="36622" rIns="73243" bIns="36622" rtlCol="0">
            <a:spAutoFit/>
          </a:bodyPr>
          <a:lstStyle/>
          <a:p>
            <a:r>
              <a:rPr lang="en-US" sz="3600" b="1" dirty="0">
                <a:solidFill>
                  <a:srgbClr val="0000FF"/>
                </a:solidFill>
                <a:latin typeface="Arial" pitchFamily="34" charset="0"/>
                <a:cs typeface="Arial" pitchFamily="34" charset="0"/>
              </a:rPr>
              <a:t>What is a Variable?</a:t>
            </a:r>
          </a:p>
        </p:txBody>
      </p:sp>
      <p:sp>
        <p:nvSpPr>
          <p:cNvPr id="3" name="TextBox 2"/>
          <p:cNvSpPr txBox="1"/>
          <p:nvPr/>
        </p:nvSpPr>
        <p:spPr>
          <a:xfrm>
            <a:off x="838200" y="1117863"/>
            <a:ext cx="7467600" cy="812623"/>
          </a:xfrm>
          <a:prstGeom prst="rect">
            <a:avLst/>
          </a:prstGeom>
          <a:noFill/>
        </p:spPr>
        <p:txBody>
          <a:bodyPr vert="horz" wrap="square" lIns="73243" tIns="36622" rIns="73243" bIns="36622" rtlCol="0">
            <a:spAutoFit/>
          </a:bodyPr>
          <a:lstStyle/>
          <a:p>
            <a:r>
              <a:rPr lang="en-US" sz="2400" b="1" dirty="0" smtClean="0">
                <a:solidFill>
                  <a:srgbClr val="0000FF"/>
                </a:solidFill>
                <a:latin typeface="Arial" pitchFamily="34" charset="0"/>
                <a:cs typeface="Arial" pitchFamily="34" charset="0"/>
              </a:rPr>
              <a:t>A variable is any letter or symbol that represents                                a changeable or unknown value.</a:t>
            </a:r>
            <a:endParaRPr lang="en-US" sz="2400" b="1" dirty="0">
              <a:solidFill>
                <a:srgbClr val="0000FF"/>
              </a:solidFill>
              <a:latin typeface="Arial" pitchFamily="34" charset="0"/>
              <a:cs typeface="Arial" pitchFamily="34" charset="0"/>
            </a:endParaRPr>
          </a:p>
        </p:txBody>
      </p:sp>
      <p:sp>
        <p:nvSpPr>
          <p:cNvPr id="4" name="TextBox 3"/>
          <p:cNvSpPr txBox="1"/>
          <p:nvPr/>
        </p:nvSpPr>
        <p:spPr>
          <a:xfrm>
            <a:off x="1885950" y="2173623"/>
            <a:ext cx="2990850" cy="443291"/>
          </a:xfrm>
          <a:prstGeom prst="rect">
            <a:avLst/>
          </a:prstGeom>
          <a:noFill/>
        </p:spPr>
        <p:txBody>
          <a:bodyPr vert="horz" wrap="square" lIns="73243" tIns="36622" rIns="73243" bIns="36622" rtlCol="0">
            <a:spAutoFit/>
          </a:bodyPr>
          <a:lstStyle/>
          <a:p>
            <a:r>
              <a:rPr lang="en-US" sz="2400" b="1">
                <a:solidFill>
                  <a:srgbClr val="0000FF"/>
                </a:solidFill>
                <a:latin typeface="Arial" pitchFamily="34" charset="0"/>
                <a:cs typeface="Arial" pitchFamily="34" charset="0"/>
              </a:rPr>
              <a:t>Example: 4</a:t>
            </a:r>
            <a:r>
              <a:rPr lang="en-US" sz="2400" b="1">
                <a:solidFill>
                  <a:srgbClr val="FF0000"/>
                </a:solidFill>
                <a:latin typeface="Arial" pitchFamily="34" charset="0"/>
                <a:cs typeface="Arial" pitchFamily="34" charset="0"/>
              </a:rPr>
              <a:t>x</a:t>
            </a:r>
            <a:r>
              <a:rPr lang="en-US" sz="2400" b="1">
                <a:solidFill>
                  <a:srgbClr val="0000FF"/>
                </a:solidFill>
                <a:latin typeface="Arial" pitchFamily="34" charset="0"/>
                <a:cs typeface="Arial" pitchFamily="34" charset="0"/>
              </a:rPr>
              <a:t> + 2</a:t>
            </a:r>
          </a:p>
        </p:txBody>
      </p:sp>
      <p:sp>
        <p:nvSpPr>
          <p:cNvPr id="5" name="TextBox 4"/>
          <p:cNvSpPr txBox="1"/>
          <p:nvPr/>
        </p:nvSpPr>
        <p:spPr>
          <a:xfrm>
            <a:off x="838200" y="2980968"/>
            <a:ext cx="5200650" cy="443291"/>
          </a:xfrm>
          <a:prstGeom prst="rect">
            <a:avLst/>
          </a:prstGeom>
          <a:noFill/>
        </p:spPr>
        <p:txBody>
          <a:bodyPr vert="horz" wrap="square" lIns="73243" tIns="36622" rIns="73243" bIns="36622" rtlCol="0">
            <a:spAutoFit/>
          </a:bodyPr>
          <a:lstStyle/>
          <a:p>
            <a:r>
              <a:rPr lang="en-US" sz="2400" b="1" dirty="0" smtClean="0">
                <a:solidFill>
                  <a:srgbClr val="0000FF"/>
                </a:solidFill>
                <a:latin typeface="Arial" pitchFamily="34" charset="0"/>
                <a:cs typeface="Arial" pitchFamily="34" charset="0"/>
              </a:rPr>
              <a:t>In this expression x is a variable.</a:t>
            </a:r>
            <a:endParaRPr lang="en-US" sz="2400" b="1" dirty="0">
              <a:solidFill>
                <a:srgbClr val="0000FF"/>
              </a:solidFill>
              <a:latin typeface="Arial" pitchFamily="34" charset="0"/>
              <a:cs typeface="Arial" pitchFamily="34" charset="0"/>
            </a:endParaRPr>
          </a:p>
        </p:txBody>
      </p:sp>
      <p:cxnSp>
        <p:nvCxnSpPr>
          <p:cNvPr id="6" name="Straight Connector 5"/>
          <p:cNvCxnSpPr/>
          <p:nvPr/>
        </p:nvCxnSpPr>
        <p:spPr>
          <a:xfrm flipV="1">
            <a:off x="3657600" y="2616923"/>
            <a:ext cx="0" cy="354877"/>
          </a:xfrm>
          <a:prstGeom prst="line">
            <a:avLst/>
          </a:prstGeom>
          <a:ln w="76200" cap="flat" cmpd="sng" algn="ctr">
            <a:solidFill>
              <a:srgbClr val="FF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838200" y="2590800"/>
            <a:ext cx="5817871" cy="1242070"/>
            <a:chOff x="1041400" y="3467100"/>
            <a:chExt cx="6464301" cy="1778001"/>
          </a:xfrm>
        </p:grpSpPr>
        <p:sp>
          <p:nvSpPr>
            <p:cNvPr id="7" name="Freeform 6"/>
            <p:cNvSpPr/>
            <p:nvPr/>
          </p:nvSpPr>
          <p:spPr>
            <a:xfrm>
              <a:off x="1041400" y="3467100"/>
              <a:ext cx="6464301" cy="1778001"/>
            </a:xfrm>
            <a:custGeom>
              <a:avLst/>
              <a:gdLst/>
              <a:ahLst/>
              <a:cxnLst/>
              <a:rect l="0" t="0" r="0" b="0"/>
              <a:pathLst>
                <a:path w="6464301" h="1778001">
                  <a:moveTo>
                    <a:pt x="0" y="0"/>
                  </a:moveTo>
                  <a:lnTo>
                    <a:pt x="6464300" y="0"/>
                  </a:lnTo>
                  <a:lnTo>
                    <a:pt x="6464300" y="1778000"/>
                  </a:lnTo>
                  <a:lnTo>
                    <a:pt x="0" y="1778000"/>
                  </a:lnTo>
                  <a:close/>
                </a:path>
              </a:pathLst>
            </a:custGeom>
            <a:solidFill>
              <a:srgbClr val="D2D2D2"/>
            </a:solidFill>
            <a:ln w="38100" cap="flat" cmpd="sng" algn="ctr">
              <a:solidFill>
                <a:srgbClr val="D2D2D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8" name="TextBox 7"/>
            <p:cNvSpPr txBox="1"/>
            <p:nvPr/>
          </p:nvSpPr>
          <p:spPr>
            <a:xfrm>
              <a:off x="3048000" y="4035918"/>
              <a:ext cx="1985433" cy="484634"/>
            </a:xfrm>
            <a:prstGeom prst="rect">
              <a:avLst/>
            </a:prstGeom>
            <a:noFill/>
          </p:spPr>
          <p:txBody>
            <a:bodyPr vert="horz" wrap="square" rtlCol="0">
              <a:spAutoFit/>
            </a:bodyPr>
            <a:lstStyle/>
            <a:p>
              <a:pPr algn="ctr"/>
              <a:r>
                <a:rPr lang="en-US" sz="1600" b="1" dirty="0">
                  <a:solidFill>
                    <a:srgbClr val="0000FF"/>
                  </a:solidFill>
                  <a:latin typeface="Arial" pitchFamily="34" charset="0"/>
                  <a:cs typeface="Arial" pitchFamily="34" charset="0"/>
                </a:rPr>
                <a:t>click to reveal</a:t>
              </a:r>
            </a:p>
          </p:txBody>
        </p:sp>
      </p:grpSp>
    </p:spTree>
    <p:extLst>
      <p:ext uri="{BB962C8B-B14F-4D97-AF65-F5344CB8AC3E}">
        <p14:creationId xmlns:p14="http://schemas.microsoft.com/office/powerpoint/2010/main" xmlns="" val="16747350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775460" y="210243"/>
            <a:ext cx="5615940" cy="627957"/>
          </a:xfrm>
          <a:prstGeom prst="rect">
            <a:avLst/>
          </a:prstGeom>
          <a:noFill/>
        </p:spPr>
        <p:txBody>
          <a:bodyPr vert="horz" wrap="square" lIns="73243" tIns="36622" rIns="73243" bIns="36622" rtlCol="0">
            <a:spAutoFit/>
          </a:bodyPr>
          <a:lstStyle/>
          <a:p>
            <a:r>
              <a:rPr lang="en-US" sz="3600" b="1" dirty="0">
                <a:solidFill>
                  <a:srgbClr val="0000FF"/>
                </a:solidFill>
                <a:latin typeface="Arial" pitchFamily="34" charset="0"/>
                <a:cs typeface="Arial" pitchFamily="34" charset="0"/>
              </a:rPr>
              <a:t>What is a Coefficient?</a:t>
            </a:r>
          </a:p>
        </p:txBody>
      </p:sp>
      <p:sp>
        <p:nvSpPr>
          <p:cNvPr id="3" name="TextBox 2"/>
          <p:cNvSpPr txBox="1"/>
          <p:nvPr/>
        </p:nvSpPr>
        <p:spPr>
          <a:xfrm>
            <a:off x="914400" y="1020272"/>
            <a:ext cx="9212580" cy="812623"/>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A coefficient is the number multiplied by the variable.                         It is located in front of the variable.</a:t>
            </a:r>
            <a:endParaRPr lang="en-US" sz="2400" b="1">
              <a:solidFill>
                <a:srgbClr val="0000FF"/>
              </a:solidFill>
              <a:latin typeface="Arial" pitchFamily="34" charset="0"/>
              <a:cs typeface="Arial" pitchFamily="34" charset="0"/>
            </a:endParaRPr>
          </a:p>
        </p:txBody>
      </p:sp>
      <p:sp>
        <p:nvSpPr>
          <p:cNvPr id="4" name="TextBox 3"/>
          <p:cNvSpPr txBox="1"/>
          <p:nvPr/>
        </p:nvSpPr>
        <p:spPr>
          <a:xfrm>
            <a:off x="2240280" y="1934081"/>
            <a:ext cx="3474720" cy="443291"/>
          </a:xfrm>
          <a:prstGeom prst="rect">
            <a:avLst/>
          </a:prstGeom>
          <a:noFill/>
        </p:spPr>
        <p:txBody>
          <a:bodyPr vert="horz" wrap="square" lIns="73243" tIns="36622" rIns="73243" bIns="36622" rtlCol="0">
            <a:spAutoFit/>
          </a:bodyPr>
          <a:lstStyle/>
          <a:p>
            <a:r>
              <a:rPr lang="en-US" sz="2400" b="1" dirty="0">
                <a:solidFill>
                  <a:srgbClr val="0000FF"/>
                </a:solidFill>
                <a:latin typeface="Arial" pitchFamily="34" charset="0"/>
                <a:cs typeface="Arial" pitchFamily="34" charset="0"/>
              </a:rPr>
              <a:t>Example: </a:t>
            </a:r>
            <a:r>
              <a:rPr lang="en-US" sz="2400" b="1" dirty="0">
                <a:solidFill>
                  <a:srgbClr val="FF0000"/>
                </a:solidFill>
                <a:latin typeface="Arial" pitchFamily="34" charset="0"/>
                <a:cs typeface="Arial" pitchFamily="34" charset="0"/>
              </a:rPr>
              <a:t>4</a:t>
            </a:r>
            <a:r>
              <a:rPr lang="en-US" sz="2400" b="1" dirty="0">
                <a:solidFill>
                  <a:srgbClr val="0000FF"/>
                </a:solidFill>
                <a:latin typeface="Arial" pitchFamily="34" charset="0"/>
                <a:cs typeface="Arial" pitchFamily="34" charset="0"/>
              </a:rPr>
              <a:t>x + 2</a:t>
            </a:r>
          </a:p>
        </p:txBody>
      </p:sp>
      <p:sp>
        <p:nvSpPr>
          <p:cNvPr id="5" name="TextBox 4"/>
          <p:cNvSpPr txBox="1"/>
          <p:nvPr/>
        </p:nvSpPr>
        <p:spPr>
          <a:xfrm>
            <a:off x="1040130" y="2954352"/>
            <a:ext cx="6122670" cy="443291"/>
          </a:xfrm>
          <a:prstGeom prst="rect">
            <a:avLst/>
          </a:prstGeom>
          <a:noFill/>
        </p:spPr>
        <p:txBody>
          <a:bodyPr vert="horz" wrap="square" lIns="73243" tIns="36622" rIns="73243" bIns="36622" rtlCol="0">
            <a:spAutoFit/>
          </a:bodyPr>
          <a:lstStyle/>
          <a:p>
            <a:r>
              <a:rPr lang="en-US" sz="2400" b="1" dirty="0" smtClean="0">
                <a:solidFill>
                  <a:srgbClr val="0000FF"/>
                </a:solidFill>
                <a:latin typeface="Arial" pitchFamily="34" charset="0"/>
                <a:cs typeface="Arial" pitchFamily="34" charset="0"/>
              </a:rPr>
              <a:t>In this expression 4 is a coefficient.</a:t>
            </a:r>
            <a:endParaRPr lang="en-US" sz="2400" b="1" dirty="0">
              <a:solidFill>
                <a:srgbClr val="0000FF"/>
              </a:solidFill>
              <a:latin typeface="Arial" pitchFamily="34" charset="0"/>
              <a:cs typeface="Arial" pitchFamily="34" charset="0"/>
            </a:endParaRPr>
          </a:p>
        </p:txBody>
      </p:sp>
      <p:cxnSp>
        <p:nvCxnSpPr>
          <p:cNvPr id="6" name="Straight Connector 5"/>
          <p:cNvCxnSpPr/>
          <p:nvPr/>
        </p:nvCxnSpPr>
        <p:spPr>
          <a:xfrm flipV="1">
            <a:off x="3886200" y="2400266"/>
            <a:ext cx="0" cy="571534"/>
          </a:xfrm>
          <a:prstGeom prst="line">
            <a:avLst/>
          </a:prstGeom>
          <a:ln w="76200" cap="flat" cmpd="sng" algn="ctr">
            <a:solidFill>
              <a:srgbClr val="FF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885824" y="2362200"/>
            <a:ext cx="6276976" cy="1242071"/>
            <a:chOff x="901700" y="619143"/>
            <a:chExt cx="6464301" cy="1778002"/>
          </a:xfrm>
        </p:grpSpPr>
        <p:sp>
          <p:nvSpPr>
            <p:cNvPr id="7" name="Freeform 6"/>
            <p:cNvSpPr/>
            <p:nvPr/>
          </p:nvSpPr>
          <p:spPr>
            <a:xfrm>
              <a:off x="901700" y="619143"/>
              <a:ext cx="6464301" cy="1778002"/>
            </a:xfrm>
            <a:custGeom>
              <a:avLst/>
              <a:gdLst/>
              <a:ahLst/>
              <a:cxnLst/>
              <a:rect l="0" t="0" r="0" b="0"/>
              <a:pathLst>
                <a:path w="6464301" h="1778001">
                  <a:moveTo>
                    <a:pt x="0" y="0"/>
                  </a:moveTo>
                  <a:lnTo>
                    <a:pt x="6464300" y="0"/>
                  </a:lnTo>
                  <a:lnTo>
                    <a:pt x="6464300" y="1778000"/>
                  </a:lnTo>
                  <a:lnTo>
                    <a:pt x="0" y="1778000"/>
                  </a:lnTo>
                  <a:close/>
                </a:path>
              </a:pathLst>
            </a:custGeom>
            <a:solidFill>
              <a:srgbClr val="D2D2D2"/>
            </a:solidFill>
            <a:ln w="38100" cap="flat" cmpd="sng" algn="ctr">
              <a:solidFill>
                <a:srgbClr val="D2D2D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8" name="TextBox 7"/>
            <p:cNvSpPr txBox="1"/>
            <p:nvPr/>
          </p:nvSpPr>
          <p:spPr>
            <a:xfrm>
              <a:off x="3050118" y="1164538"/>
              <a:ext cx="2381251" cy="484634"/>
            </a:xfrm>
            <a:prstGeom prst="rect">
              <a:avLst/>
            </a:prstGeom>
            <a:noFill/>
          </p:spPr>
          <p:txBody>
            <a:bodyPr vert="horz" wrap="square" rtlCol="0">
              <a:spAutoFit/>
            </a:bodyPr>
            <a:lstStyle/>
            <a:p>
              <a:pPr algn="ctr"/>
              <a:r>
                <a:rPr lang="en-US" sz="1600" b="1" dirty="0">
                  <a:solidFill>
                    <a:srgbClr val="0000FF"/>
                  </a:solidFill>
                  <a:latin typeface="Arial" pitchFamily="34" charset="0"/>
                  <a:cs typeface="Arial" pitchFamily="34" charset="0"/>
                </a:rPr>
                <a:t>click to reveal</a:t>
              </a:r>
            </a:p>
          </p:txBody>
        </p:sp>
      </p:grpSp>
    </p:spTree>
    <p:extLst>
      <p:ext uri="{BB962C8B-B14F-4D97-AF65-F5344CB8AC3E}">
        <p14:creationId xmlns:p14="http://schemas.microsoft.com/office/powerpoint/2010/main" xmlns="" val="6512943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94310" y="0"/>
            <a:ext cx="8709660" cy="2259173"/>
          </a:xfrm>
          <a:prstGeom prst="rect">
            <a:avLst/>
          </a:prstGeom>
          <a:noFill/>
        </p:spPr>
        <p:txBody>
          <a:bodyPr vert="horz" lIns="73243" tIns="36622" rIns="73243" bIns="36622" rtlCol="0">
            <a:spAutoFit/>
          </a:bodyPr>
          <a:lstStyle/>
          <a:p>
            <a:endParaRPr lang="en-US" sz="2400" dirty="0" smtClean="0">
              <a:latin typeface="Arial" pitchFamily="34" charset="0"/>
              <a:cs typeface="Arial" pitchFamily="34" charset="0"/>
            </a:endParaRPr>
          </a:p>
          <a:p>
            <a:r>
              <a:rPr lang="en-US" sz="2200" b="1" u="sng" dirty="0" smtClean="0">
                <a:solidFill>
                  <a:srgbClr val="0000FF"/>
                </a:solidFill>
                <a:latin typeface="Arial" pitchFamily="34" charset="0"/>
                <a:cs typeface="Arial" pitchFamily="34" charset="0"/>
              </a:rPr>
              <a:t>If a variable contains no visible coefficient, the coefficient is 1.</a:t>
            </a:r>
          </a:p>
          <a:p>
            <a:endParaRPr lang="en-US" sz="2400" b="1" u="sng" dirty="0" smtClean="0">
              <a:solidFill>
                <a:srgbClr val="0000FF"/>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Example 1:  x + 4</a:t>
            </a:r>
          </a:p>
          <a:p>
            <a:r>
              <a:rPr lang="en-US" sz="2400" b="1" dirty="0" smtClean="0">
                <a:solidFill>
                  <a:srgbClr val="0000FF"/>
                </a:solidFill>
                <a:latin typeface="Arial" pitchFamily="34" charset="0"/>
                <a:cs typeface="Arial" pitchFamily="34" charset="0"/>
              </a:rPr>
              <a:t>                     is the same as </a:t>
            </a:r>
          </a:p>
          <a:p>
            <a:r>
              <a:rPr lang="en-US" sz="2400" b="1" dirty="0" smtClean="0">
                <a:solidFill>
                  <a:srgbClr val="0000FF"/>
                </a:solidFill>
                <a:latin typeface="Arial" pitchFamily="34" charset="0"/>
                <a:cs typeface="Arial" pitchFamily="34" charset="0"/>
              </a:rPr>
              <a:t>                     1x + 4</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0" y="2129263"/>
            <a:ext cx="9349740" cy="1181955"/>
          </a:xfrm>
          <a:prstGeom prst="rect">
            <a:avLst/>
          </a:prstGeom>
          <a:noFill/>
        </p:spPr>
        <p:txBody>
          <a:bodyPr vert="horz" lIns="73243" tIns="36622" rIns="73243" bIns="36622" rtlCol="0">
            <a:spAutoFit/>
          </a:bodyPr>
          <a:lstStyle/>
          <a:p>
            <a:r>
              <a:rPr lang="en-US" sz="2400" b="1" dirty="0" smtClean="0">
                <a:solidFill>
                  <a:srgbClr val="0000FF"/>
                </a:solidFill>
                <a:latin typeface="Arial" pitchFamily="34" charset="0"/>
                <a:cs typeface="Arial" pitchFamily="34" charset="0"/>
              </a:rPr>
              <a:t>                       - </a:t>
            </a:r>
            <a:r>
              <a:rPr lang="en-US" sz="2400" b="1" dirty="0">
                <a:solidFill>
                  <a:srgbClr val="0000FF"/>
                </a:solidFill>
                <a:latin typeface="Arial" pitchFamily="34" charset="0"/>
                <a:cs typeface="Arial" pitchFamily="34" charset="0"/>
              </a:rPr>
              <a:t>x + 4</a:t>
            </a:r>
          </a:p>
          <a:p>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a:t>
            </a:r>
            <a:r>
              <a:rPr lang="en-US" sz="2400" b="1" dirty="0">
                <a:solidFill>
                  <a:srgbClr val="0000FF"/>
                </a:solidFill>
                <a:latin typeface="Arial" pitchFamily="34" charset="0"/>
                <a:cs typeface="Arial" pitchFamily="34" charset="0"/>
              </a:rPr>
              <a:t>is the same as</a:t>
            </a:r>
          </a:p>
          <a:p>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a:t>
            </a:r>
            <a:r>
              <a:rPr lang="en-US" sz="2400" b="1" dirty="0">
                <a:solidFill>
                  <a:srgbClr val="0000FF"/>
                </a:solidFill>
                <a:latin typeface="Arial" pitchFamily="34" charset="0"/>
                <a:cs typeface="Arial" pitchFamily="34" charset="0"/>
              </a:rPr>
              <a:t>1x + 4</a:t>
            </a:r>
          </a:p>
        </p:txBody>
      </p:sp>
      <p:sp>
        <p:nvSpPr>
          <p:cNvPr id="4" name="TextBox 3"/>
          <p:cNvSpPr txBox="1"/>
          <p:nvPr/>
        </p:nvSpPr>
        <p:spPr>
          <a:xfrm>
            <a:off x="102870" y="2120391"/>
            <a:ext cx="1988820" cy="443291"/>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Example 2:  </a:t>
            </a:r>
            <a:endParaRPr lang="en-US" sz="2400" b="1">
              <a:solidFill>
                <a:srgbClr val="0000FF"/>
              </a:solidFill>
              <a:latin typeface="Arial" pitchFamily="34" charset="0"/>
              <a:cs typeface="Arial" pitchFamily="34" charset="0"/>
            </a:endParaRPr>
          </a:p>
        </p:txBody>
      </p:sp>
      <p:sp>
        <p:nvSpPr>
          <p:cNvPr id="5" name="TextBox 4"/>
          <p:cNvSpPr txBox="1"/>
          <p:nvPr/>
        </p:nvSpPr>
        <p:spPr>
          <a:xfrm>
            <a:off x="2065020" y="3380204"/>
            <a:ext cx="1668780" cy="443291"/>
          </a:xfrm>
          <a:prstGeom prst="rect">
            <a:avLst/>
          </a:prstGeom>
          <a:noFill/>
        </p:spPr>
        <p:txBody>
          <a:bodyPr vert="horz" wrap="square" lIns="73243" tIns="36622" rIns="73243" bIns="36622" rtlCol="0">
            <a:spAutoFit/>
          </a:bodyPr>
          <a:lstStyle/>
          <a:p>
            <a:r>
              <a:rPr lang="en-US" sz="2400" b="1" dirty="0" smtClean="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x + 2</a:t>
            </a:r>
            <a:endParaRPr lang="en-US" sz="2400" b="1" dirty="0">
              <a:solidFill>
                <a:srgbClr val="0000FF"/>
              </a:solidFill>
              <a:latin typeface="Arial" pitchFamily="34" charset="0"/>
              <a:cs typeface="Arial" pitchFamily="34" charset="0"/>
            </a:endParaRPr>
          </a:p>
        </p:txBody>
      </p:sp>
      <p:sp>
        <p:nvSpPr>
          <p:cNvPr id="6" name="TextBox 5"/>
          <p:cNvSpPr txBox="1"/>
          <p:nvPr/>
        </p:nvSpPr>
        <p:spPr>
          <a:xfrm>
            <a:off x="2049780" y="3726209"/>
            <a:ext cx="3360420" cy="443291"/>
          </a:xfrm>
          <a:prstGeom prst="rect">
            <a:avLst/>
          </a:prstGeom>
          <a:noFill/>
        </p:spPr>
        <p:txBody>
          <a:bodyPr vert="horz" lIns="73243" tIns="36622" rIns="73243" bIns="36622" rtlCol="0">
            <a:spAutoFit/>
          </a:bodyPr>
          <a:lstStyle/>
          <a:p>
            <a:r>
              <a:rPr lang="en-US" sz="2400" b="1" dirty="0" smtClean="0">
                <a:solidFill>
                  <a:srgbClr val="0000FF"/>
                </a:solidFill>
                <a:latin typeface="Arial" pitchFamily="34" charset="0"/>
                <a:cs typeface="Arial" pitchFamily="34" charset="0"/>
              </a:rPr>
              <a:t>has a coefficient of </a:t>
            </a:r>
            <a:r>
              <a:rPr lang="en-US" sz="2400" b="1" dirty="0" smtClean="0">
                <a:solidFill>
                  <a:srgbClr val="0000FF"/>
                </a:solidFill>
                <a:latin typeface="Arial" pitchFamily="34" charset="0"/>
                <a:cs typeface="Arial" pitchFamily="34" charset="0"/>
                <a:sym typeface="Symbol"/>
              </a:rPr>
              <a:t></a:t>
            </a:r>
            <a:r>
              <a:rPr lang="en-US" sz="2400" b="1" dirty="0" smtClean="0">
                <a:solidFill>
                  <a:srgbClr val="0000FF"/>
                </a:solidFill>
                <a:latin typeface="Arial" pitchFamily="34" charset="0"/>
                <a:cs typeface="Arial" pitchFamily="34" charset="0"/>
              </a:rPr>
              <a:t>     </a:t>
            </a:r>
            <a:endParaRPr lang="en-US" sz="2400" b="1" dirty="0">
              <a:solidFill>
                <a:srgbClr val="0000FF"/>
              </a:solidFill>
              <a:latin typeface="Arial" pitchFamily="34" charset="0"/>
              <a:cs typeface="Arial" pitchFamily="34" charset="0"/>
            </a:endParaRPr>
          </a:p>
        </p:txBody>
      </p:sp>
      <p:sp>
        <p:nvSpPr>
          <p:cNvPr id="8" name="TextBox 7"/>
          <p:cNvSpPr txBox="1"/>
          <p:nvPr/>
        </p:nvSpPr>
        <p:spPr>
          <a:xfrm>
            <a:off x="102870" y="3353589"/>
            <a:ext cx="1988820" cy="443291"/>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Example 3:  </a:t>
            </a:r>
            <a:endParaRPr lang="en-US" sz="2400" b="1">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xmlns="" val="107881279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24468" y="565700"/>
            <a:ext cx="4406612"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34</a:t>
            </a:r>
            <a:endParaRPr lang="en-US" sz="2800" b="1">
              <a:solidFill>
                <a:srgbClr val="000000"/>
              </a:solidFill>
              <a:latin typeface="Arial" pitchFamily="34" charset="0"/>
              <a:cs typeface="Arial" pitchFamily="34" charset="0"/>
            </a:endParaRPr>
          </a:p>
        </p:txBody>
      </p:sp>
      <p:sp>
        <p:nvSpPr>
          <p:cNvPr id="3" name="TextBox 2"/>
          <p:cNvSpPr txBox="1"/>
          <p:nvPr/>
        </p:nvSpPr>
        <p:spPr>
          <a:xfrm>
            <a:off x="1155988" y="609600"/>
            <a:ext cx="5244812"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In 3x - 7, the variable is "x"</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2381250" y="1284082"/>
            <a:ext cx="176022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True</a:t>
            </a:r>
            <a:endParaRPr lang="en-US" sz="2800" b="1" dirty="0">
              <a:solidFill>
                <a:srgbClr val="000000"/>
              </a:solidFill>
              <a:latin typeface="Arial" pitchFamily="34" charset="0"/>
              <a:cs typeface="Arial" pitchFamily="34" charset="0"/>
            </a:endParaRPr>
          </a:p>
        </p:txBody>
      </p:sp>
      <p:sp>
        <p:nvSpPr>
          <p:cNvPr id="5" name="TextBox 4"/>
          <p:cNvSpPr txBox="1"/>
          <p:nvPr/>
        </p:nvSpPr>
        <p:spPr>
          <a:xfrm>
            <a:off x="2404110" y="1857354"/>
            <a:ext cx="186309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False</a:t>
            </a:r>
            <a:endParaRPr lang="en-US" sz="2800" b="1" dirty="0">
              <a:solidFill>
                <a:srgbClr val="000000"/>
              </a:solidFill>
              <a:latin typeface="Arial" pitchFamily="34" charset="0"/>
              <a:cs typeface="Arial" pitchFamily="34" charset="0"/>
            </a:endParaRPr>
          </a:p>
        </p:txBody>
      </p:sp>
      <p:pic>
        <p:nvPicPr>
          <p:cNvPr id="13" name="Picture 12"/>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160" y="79847"/>
            <a:ext cx="3108960" cy="44360"/>
          </a:xfrm>
          <a:prstGeom prst="rect">
            <a:avLst/>
          </a:prstGeom>
          <a:solidFill>
            <a:scrgbClr r="0" g="0" b="0">
              <a:alpha val="0"/>
            </a:scrgbClr>
          </a:solidFill>
        </p:spPr>
      </p:pic>
      <p:sp>
        <p:nvSpPr>
          <p:cNvPr id="15" name="TextBox 14"/>
          <p:cNvSpPr txBox="1"/>
          <p:nvPr/>
        </p:nvSpPr>
        <p:spPr>
          <a:xfrm>
            <a:off x="1710690" y="1261358"/>
            <a:ext cx="57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A</a:t>
            </a:r>
            <a:endParaRPr lang="en-US" sz="2800" b="1" dirty="0">
              <a:solidFill>
                <a:srgbClr val="000000"/>
              </a:solidFill>
              <a:latin typeface="Arial" pitchFamily="34" charset="0"/>
              <a:cs typeface="Arial" pitchFamily="34" charset="0"/>
            </a:endParaRPr>
          </a:p>
        </p:txBody>
      </p:sp>
      <p:sp>
        <p:nvSpPr>
          <p:cNvPr id="16" name="TextBox 15"/>
          <p:cNvSpPr txBox="1"/>
          <p:nvPr/>
        </p:nvSpPr>
        <p:spPr>
          <a:xfrm>
            <a:off x="1710690" y="1876926"/>
            <a:ext cx="57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B</a:t>
            </a:r>
            <a:endParaRPr lang="en-US" sz="2800" b="1" dirty="0">
              <a:solidFill>
                <a:srgbClr val="000000"/>
              </a:solidFill>
              <a:latin typeface="Arial" pitchFamily="34" charset="0"/>
              <a:cs typeface="Arial" pitchFamily="34" charset="0"/>
            </a:endParaRPr>
          </a:p>
        </p:txBody>
      </p:sp>
      <p:sp>
        <p:nvSpPr>
          <p:cNvPr id="17" name="Oval 16"/>
          <p:cNvSpPr/>
          <p:nvPr/>
        </p:nvSpPr>
        <p:spPr>
          <a:xfrm>
            <a:off x="1219200" y="1406957"/>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18" name="Oval 17"/>
          <p:cNvSpPr/>
          <p:nvPr/>
        </p:nvSpPr>
        <p:spPr>
          <a:xfrm>
            <a:off x="1219200" y="1986399"/>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21110072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24468" y="609600"/>
            <a:ext cx="4635212"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35</a:t>
            </a:r>
            <a:endParaRPr lang="en-US" sz="2800" b="1">
              <a:solidFill>
                <a:srgbClr val="000000"/>
              </a:solidFill>
              <a:latin typeface="Arial" pitchFamily="34" charset="0"/>
              <a:cs typeface="Arial" pitchFamily="34" charset="0"/>
            </a:endParaRPr>
          </a:p>
        </p:txBody>
      </p:sp>
      <p:sp>
        <p:nvSpPr>
          <p:cNvPr id="3" name="TextBox 2"/>
          <p:cNvSpPr txBox="1"/>
          <p:nvPr/>
        </p:nvSpPr>
        <p:spPr>
          <a:xfrm>
            <a:off x="1155988" y="609600"/>
            <a:ext cx="5473412"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In 4y + 28, the variable is "y"</a:t>
            </a:r>
            <a:endParaRPr lang="en-US" sz="2800" b="1" dirty="0">
              <a:solidFill>
                <a:srgbClr val="000000"/>
              </a:solidFill>
              <a:latin typeface="Arial" pitchFamily="34" charset="0"/>
              <a:cs typeface="Arial" pitchFamily="34" charset="0"/>
            </a:endParaRPr>
          </a:p>
        </p:txBody>
      </p:sp>
      <p:pic>
        <p:nvPicPr>
          <p:cNvPr id="13" name="Picture 12"/>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79847"/>
            <a:ext cx="3108960" cy="44360"/>
          </a:xfrm>
          <a:prstGeom prst="rect">
            <a:avLst/>
          </a:prstGeom>
          <a:solidFill>
            <a:scrgbClr r="0" g="0" b="0">
              <a:alpha val="0"/>
            </a:scrgbClr>
          </a:solidFill>
        </p:spPr>
      </p:pic>
      <p:sp>
        <p:nvSpPr>
          <p:cNvPr id="14" name="TextBox 13"/>
          <p:cNvSpPr txBox="1"/>
          <p:nvPr/>
        </p:nvSpPr>
        <p:spPr>
          <a:xfrm>
            <a:off x="2381250" y="1284082"/>
            <a:ext cx="176022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True</a:t>
            </a:r>
            <a:endParaRPr lang="en-US" sz="2800" b="1" dirty="0">
              <a:solidFill>
                <a:srgbClr val="000000"/>
              </a:solidFill>
              <a:latin typeface="Arial" pitchFamily="34" charset="0"/>
              <a:cs typeface="Arial" pitchFamily="34" charset="0"/>
            </a:endParaRPr>
          </a:p>
        </p:txBody>
      </p:sp>
      <p:sp>
        <p:nvSpPr>
          <p:cNvPr id="15" name="TextBox 14"/>
          <p:cNvSpPr txBox="1"/>
          <p:nvPr/>
        </p:nvSpPr>
        <p:spPr>
          <a:xfrm>
            <a:off x="2404110" y="1857354"/>
            <a:ext cx="186309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False</a:t>
            </a:r>
            <a:endParaRPr lang="en-US" sz="2800" b="1" dirty="0">
              <a:solidFill>
                <a:srgbClr val="000000"/>
              </a:solidFill>
              <a:latin typeface="Arial" pitchFamily="34" charset="0"/>
              <a:cs typeface="Arial" pitchFamily="34" charset="0"/>
            </a:endParaRPr>
          </a:p>
        </p:txBody>
      </p:sp>
      <p:sp>
        <p:nvSpPr>
          <p:cNvPr id="16" name="TextBox 15"/>
          <p:cNvSpPr txBox="1"/>
          <p:nvPr/>
        </p:nvSpPr>
        <p:spPr>
          <a:xfrm>
            <a:off x="1710690" y="1261358"/>
            <a:ext cx="57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A</a:t>
            </a:r>
            <a:endParaRPr lang="en-US" sz="2800" b="1" dirty="0">
              <a:solidFill>
                <a:srgbClr val="000000"/>
              </a:solidFill>
              <a:latin typeface="Arial" pitchFamily="34" charset="0"/>
              <a:cs typeface="Arial" pitchFamily="34" charset="0"/>
            </a:endParaRPr>
          </a:p>
        </p:txBody>
      </p:sp>
      <p:sp>
        <p:nvSpPr>
          <p:cNvPr id="17" name="TextBox 16"/>
          <p:cNvSpPr txBox="1"/>
          <p:nvPr/>
        </p:nvSpPr>
        <p:spPr>
          <a:xfrm>
            <a:off x="1710690" y="1876926"/>
            <a:ext cx="57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B</a:t>
            </a:r>
            <a:endParaRPr lang="en-US" sz="2800" b="1" dirty="0">
              <a:solidFill>
                <a:srgbClr val="000000"/>
              </a:solidFill>
              <a:latin typeface="Arial" pitchFamily="34" charset="0"/>
              <a:cs typeface="Arial" pitchFamily="34" charset="0"/>
            </a:endParaRPr>
          </a:p>
        </p:txBody>
      </p:sp>
      <p:sp>
        <p:nvSpPr>
          <p:cNvPr id="18" name="Oval 17"/>
          <p:cNvSpPr/>
          <p:nvPr/>
        </p:nvSpPr>
        <p:spPr>
          <a:xfrm>
            <a:off x="1219200" y="1406957"/>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19" name="Oval 18"/>
          <p:cNvSpPr/>
          <p:nvPr/>
        </p:nvSpPr>
        <p:spPr>
          <a:xfrm>
            <a:off x="1219200" y="1986399"/>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186711188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93988" y="539084"/>
            <a:ext cx="4589492"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36</a:t>
            </a:r>
            <a:endParaRPr lang="en-US" sz="2800" b="1">
              <a:solidFill>
                <a:srgbClr val="000000"/>
              </a:solidFill>
              <a:latin typeface="Arial" pitchFamily="34" charset="0"/>
              <a:cs typeface="Arial" pitchFamily="34" charset="0"/>
            </a:endParaRPr>
          </a:p>
        </p:txBody>
      </p:sp>
      <p:sp>
        <p:nvSpPr>
          <p:cNvPr id="3" name="TextBox 2"/>
          <p:cNvSpPr txBox="1"/>
          <p:nvPr/>
        </p:nvSpPr>
        <p:spPr>
          <a:xfrm>
            <a:off x="1125508" y="539084"/>
            <a:ext cx="5427692"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In 4x + 2, the coefficient is 2</a:t>
            </a:r>
            <a:endParaRPr lang="en-US" sz="2800" b="1" dirty="0">
              <a:solidFill>
                <a:srgbClr val="000000"/>
              </a:solidFill>
              <a:latin typeface="Arial" pitchFamily="34" charset="0"/>
              <a:cs typeface="Arial" pitchFamily="34" charset="0"/>
            </a:endParaRPr>
          </a:p>
        </p:txBody>
      </p:sp>
      <p:pic>
        <p:nvPicPr>
          <p:cNvPr id="13" name="Picture 12"/>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160" y="79847"/>
            <a:ext cx="3108960" cy="44360"/>
          </a:xfrm>
          <a:prstGeom prst="rect">
            <a:avLst/>
          </a:prstGeom>
          <a:solidFill>
            <a:scrgbClr r="0" g="0" b="0">
              <a:alpha val="0"/>
            </a:scrgbClr>
          </a:solidFill>
        </p:spPr>
      </p:pic>
      <p:sp>
        <p:nvSpPr>
          <p:cNvPr id="14" name="TextBox 13"/>
          <p:cNvSpPr txBox="1"/>
          <p:nvPr/>
        </p:nvSpPr>
        <p:spPr>
          <a:xfrm>
            <a:off x="2381250" y="1284082"/>
            <a:ext cx="176022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True</a:t>
            </a:r>
            <a:endParaRPr lang="en-US" sz="2800" b="1" dirty="0">
              <a:solidFill>
                <a:srgbClr val="000000"/>
              </a:solidFill>
              <a:latin typeface="Arial" pitchFamily="34" charset="0"/>
              <a:cs typeface="Arial" pitchFamily="34" charset="0"/>
            </a:endParaRPr>
          </a:p>
        </p:txBody>
      </p:sp>
      <p:sp>
        <p:nvSpPr>
          <p:cNvPr id="15" name="TextBox 14"/>
          <p:cNvSpPr txBox="1"/>
          <p:nvPr/>
        </p:nvSpPr>
        <p:spPr>
          <a:xfrm>
            <a:off x="2404110" y="1857354"/>
            <a:ext cx="186309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False</a:t>
            </a:r>
            <a:endParaRPr lang="en-US" sz="2800" b="1" dirty="0">
              <a:solidFill>
                <a:srgbClr val="000000"/>
              </a:solidFill>
              <a:latin typeface="Arial" pitchFamily="34" charset="0"/>
              <a:cs typeface="Arial" pitchFamily="34" charset="0"/>
            </a:endParaRPr>
          </a:p>
        </p:txBody>
      </p:sp>
      <p:sp>
        <p:nvSpPr>
          <p:cNvPr id="16" name="TextBox 15"/>
          <p:cNvSpPr txBox="1"/>
          <p:nvPr/>
        </p:nvSpPr>
        <p:spPr>
          <a:xfrm>
            <a:off x="1710690" y="1261358"/>
            <a:ext cx="57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A</a:t>
            </a:r>
            <a:endParaRPr lang="en-US" sz="2800" b="1" dirty="0">
              <a:solidFill>
                <a:srgbClr val="000000"/>
              </a:solidFill>
              <a:latin typeface="Arial" pitchFamily="34" charset="0"/>
              <a:cs typeface="Arial" pitchFamily="34" charset="0"/>
            </a:endParaRPr>
          </a:p>
        </p:txBody>
      </p:sp>
      <p:sp>
        <p:nvSpPr>
          <p:cNvPr id="17" name="TextBox 16"/>
          <p:cNvSpPr txBox="1"/>
          <p:nvPr/>
        </p:nvSpPr>
        <p:spPr>
          <a:xfrm>
            <a:off x="1710690" y="1876926"/>
            <a:ext cx="57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B</a:t>
            </a:r>
            <a:endParaRPr lang="en-US" sz="2800" b="1" dirty="0">
              <a:solidFill>
                <a:srgbClr val="000000"/>
              </a:solidFill>
              <a:latin typeface="Arial" pitchFamily="34" charset="0"/>
              <a:cs typeface="Arial" pitchFamily="34" charset="0"/>
            </a:endParaRPr>
          </a:p>
        </p:txBody>
      </p:sp>
      <p:sp>
        <p:nvSpPr>
          <p:cNvPr id="18" name="Oval 17"/>
          <p:cNvSpPr/>
          <p:nvPr/>
        </p:nvSpPr>
        <p:spPr>
          <a:xfrm>
            <a:off x="1219200" y="1406957"/>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19" name="Oval 18"/>
          <p:cNvSpPr/>
          <p:nvPr/>
        </p:nvSpPr>
        <p:spPr>
          <a:xfrm>
            <a:off x="1219200" y="1986399"/>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151242915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59798" y="609600"/>
            <a:ext cx="4904682"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37</a:t>
            </a:r>
            <a:endParaRPr lang="en-US" sz="2800" b="1">
              <a:solidFill>
                <a:srgbClr val="000000"/>
              </a:solidFill>
              <a:latin typeface="Arial" pitchFamily="34" charset="0"/>
              <a:cs typeface="Arial" pitchFamily="34" charset="0"/>
            </a:endParaRPr>
          </a:p>
        </p:txBody>
      </p:sp>
      <p:sp>
        <p:nvSpPr>
          <p:cNvPr id="3" name="TextBox 2"/>
          <p:cNvSpPr txBox="1"/>
          <p:nvPr/>
        </p:nvSpPr>
        <p:spPr>
          <a:xfrm>
            <a:off x="1191318" y="609600"/>
            <a:ext cx="5590482"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What is the constant in 6x - 8?</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1794510" y="1170075"/>
            <a:ext cx="140589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A</a:t>
            </a:r>
            <a:endParaRPr lang="en-US" sz="2800" b="1" dirty="0">
              <a:solidFill>
                <a:srgbClr val="000000"/>
              </a:solidFill>
              <a:latin typeface="Arial" pitchFamily="34" charset="0"/>
              <a:cs typeface="Arial" pitchFamily="34" charset="0"/>
            </a:endParaRPr>
          </a:p>
        </p:txBody>
      </p:sp>
      <p:sp>
        <p:nvSpPr>
          <p:cNvPr id="5" name="TextBox 4"/>
          <p:cNvSpPr txBox="1"/>
          <p:nvPr/>
        </p:nvSpPr>
        <p:spPr>
          <a:xfrm>
            <a:off x="2526030" y="1170075"/>
            <a:ext cx="140589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6</a:t>
            </a:r>
            <a:endParaRPr lang="en-US" sz="2800" b="1">
              <a:solidFill>
                <a:srgbClr val="000000"/>
              </a:solidFill>
              <a:latin typeface="Arial" pitchFamily="34" charset="0"/>
              <a:cs typeface="Arial" pitchFamily="34" charset="0"/>
            </a:endParaRPr>
          </a:p>
        </p:txBody>
      </p:sp>
      <p:sp>
        <p:nvSpPr>
          <p:cNvPr id="6" name="TextBox 5"/>
          <p:cNvSpPr txBox="1"/>
          <p:nvPr/>
        </p:nvSpPr>
        <p:spPr>
          <a:xfrm>
            <a:off x="1794510" y="1627768"/>
            <a:ext cx="138303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2526030" y="1627768"/>
            <a:ext cx="138303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x</a:t>
            </a:r>
            <a:endParaRPr lang="en-US" sz="2800" b="1">
              <a:solidFill>
                <a:srgbClr val="000000"/>
              </a:solidFill>
              <a:latin typeface="Arial" pitchFamily="34" charset="0"/>
              <a:cs typeface="Arial" pitchFamily="34" charset="0"/>
            </a:endParaRPr>
          </a:p>
        </p:txBody>
      </p:sp>
      <p:sp>
        <p:nvSpPr>
          <p:cNvPr id="8" name="TextBox 7"/>
          <p:cNvSpPr txBox="1"/>
          <p:nvPr/>
        </p:nvSpPr>
        <p:spPr>
          <a:xfrm>
            <a:off x="1794510" y="2085461"/>
            <a:ext cx="142875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2526030" y="2085461"/>
            <a:ext cx="142875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8</a:t>
            </a:r>
            <a:endParaRPr lang="en-US" sz="2800" b="1">
              <a:solidFill>
                <a:srgbClr val="000000"/>
              </a:solidFill>
              <a:latin typeface="Arial" pitchFamily="34" charset="0"/>
              <a:cs typeface="Arial" pitchFamily="34" charset="0"/>
            </a:endParaRPr>
          </a:p>
        </p:txBody>
      </p:sp>
      <p:sp>
        <p:nvSpPr>
          <p:cNvPr id="10" name="TextBox 9"/>
          <p:cNvSpPr txBox="1"/>
          <p:nvPr/>
        </p:nvSpPr>
        <p:spPr>
          <a:xfrm>
            <a:off x="1794510" y="2543154"/>
            <a:ext cx="158877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2526030" y="2543154"/>
            <a:ext cx="158877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- 8</a:t>
            </a:r>
            <a:endParaRPr lang="en-US" sz="2800" b="1">
              <a:solidFill>
                <a:srgbClr val="000000"/>
              </a:solidFill>
              <a:latin typeface="Arial" pitchFamily="34" charset="0"/>
              <a:cs typeface="Arial" pitchFamily="34" charset="0"/>
            </a:endParaRPr>
          </a:p>
        </p:txBody>
      </p:sp>
      <p:pic>
        <p:nvPicPr>
          <p:cNvPr id="19" name="Picture 18"/>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160" y="88719"/>
            <a:ext cx="3108960" cy="44360"/>
          </a:xfrm>
          <a:prstGeom prst="rect">
            <a:avLst/>
          </a:prstGeom>
          <a:solidFill>
            <a:scrgbClr r="0" g="0" b="0">
              <a:alpha val="0"/>
            </a:scrgbClr>
          </a:solidFill>
        </p:spPr>
      </p:pic>
      <p:sp>
        <p:nvSpPr>
          <p:cNvPr id="20" name="Oval 19"/>
          <p:cNvSpPr/>
          <p:nvPr/>
        </p:nvSpPr>
        <p:spPr>
          <a:xfrm>
            <a:off x="1219200" y="12954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1" name="Oval 20"/>
          <p:cNvSpPr/>
          <p:nvPr/>
        </p:nvSpPr>
        <p:spPr>
          <a:xfrm>
            <a:off x="1219200" y="1738964"/>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2" name="Oval 21"/>
          <p:cNvSpPr/>
          <p:nvPr/>
        </p:nvSpPr>
        <p:spPr>
          <a:xfrm>
            <a:off x="1219200" y="2212206"/>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19200" y="26974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91803968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44558" y="552688"/>
            <a:ext cx="5224722"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38</a:t>
            </a:r>
            <a:endParaRPr lang="en-US" sz="2800" b="1">
              <a:solidFill>
                <a:srgbClr val="000000"/>
              </a:solidFill>
              <a:latin typeface="Arial" pitchFamily="34" charset="0"/>
              <a:cs typeface="Arial" pitchFamily="34" charset="0"/>
            </a:endParaRPr>
          </a:p>
        </p:txBody>
      </p:sp>
      <p:sp>
        <p:nvSpPr>
          <p:cNvPr id="3" name="TextBox 2"/>
          <p:cNvSpPr txBox="1"/>
          <p:nvPr/>
        </p:nvSpPr>
        <p:spPr>
          <a:xfrm>
            <a:off x="1176078" y="552688"/>
            <a:ext cx="5910522"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What is the coefficient in - x + 5?</a:t>
            </a:r>
            <a:endParaRPr lang="en-US" sz="2800" b="1" dirty="0">
              <a:solidFill>
                <a:srgbClr val="000000"/>
              </a:solidFill>
              <a:latin typeface="Arial" pitchFamily="34" charset="0"/>
              <a:cs typeface="Arial" pitchFamily="34" charset="0"/>
            </a:endParaRPr>
          </a:p>
        </p:txBody>
      </p:sp>
      <p:sp>
        <p:nvSpPr>
          <p:cNvPr id="4" name="TextBox 3"/>
          <p:cNvSpPr txBox="1"/>
          <p:nvPr/>
        </p:nvSpPr>
        <p:spPr>
          <a:xfrm>
            <a:off x="1703070" y="1093875"/>
            <a:ext cx="19088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A</a:t>
            </a:r>
            <a:endParaRPr lang="en-US" sz="2800" b="1">
              <a:solidFill>
                <a:srgbClr val="000000"/>
              </a:solidFill>
              <a:latin typeface="Arial" pitchFamily="34" charset="0"/>
              <a:cs typeface="Arial" pitchFamily="34" charset="0"/>
            </a:endParaRPr>
          </a:p>
        </p:txBody>
      </p:sp>
      <p:sp>
        <p:nvSpPr>
          <p:cNvPr id="5" name="TextBox 4"/>
          <p:cNvSpPr txBox="1"/>
          <p:nvPr/>
        </p:nvSpPr>
        <p:spPr>
          <a:xfrm>
            <a:off x="2434590" y="1093875"/>
            <a:ext cx="190881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none</a:t>
            </a:r>
            <a:endParaRPr lang="en-US" sz="2800" b="1">
              <a:solidFill>
                <a:srgbClr val="000000"/>
              </a:solidFill>
              <a:latin typeface="Arial" pitchFamily="34" charset="0"/>
              <a:cs typeface="Arial" pitchFamily="34" charset="0"/>
            </a:endParaRPr>
          </a:p>
        </p:txBody>
      </p:sp>
      <p:sp>
        <p:nvSpPr>
          <p:cNvPr id="6" name="TextBox 5"/>
          <p:cNvSpPr txBox="1"/>
          <p:nvPr/>
        </p:nvSpPr>
        <p:spPr>
          <a:xfrm>
            <a:off x="1703070" y="1551568"/>
            <a:ext cx="141732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B</a:t>
            </a:r>
            <a:endParaRPr lang="en-US" sz="2800" b="1">
              <a:solidFill>
                <a:srgbClr val="000000"/>
              </a:solidFill>
              <a:latin typeface="Arial" pitchFamily="34" charset="0"/>
              <a:cs typeface="Arial" pitchFamily="34" charset="0"/>
            </a:endParaRPr>
          </a:p>
        </p:txBody>
      </p:sp>
      <p:sp>
        <p:nvSpPr>
          <p:cNvPr id="7" name="TextBox 6"/>
          <p:cNvSpPr txBox="1"/>
          <p:nvPr/>
        </p:nvSpPr>
        <p:spPr>
          <a:xfrm>
            <a:off x="2434590" y="1551568"/>
            <a:ext cx="141732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1</a:t>
            </a:r>
            <a:endParaRPr lang="en-US" sz="2800" b="1">
              <a:solidFill>
                <a:srgbClr val="000000"/>
              </a:solidFill>
              <a:latin typeface="Arial" pitchFamily="34" charset="0"/>
              <a:cs typeface="Arial" pitchFamily="34" charset="0"/>
            </a:endParaRPr>
          </a:p>
        </p:txBody>
      </p:sp>
      <p:sp>
        <p:nvSpPr>
          <p:cNvPr id="8" name="TextBox 7"/>
          <p:cNvSpPr txBox="1"/>
          <p:nvPr/>
        </p:nvSpPr>
        <p:spPr>
          <a:xfrm>
            <a:off x="1703070" y="2009261"/>
            <a:ext cx="153162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C</a:t>
            </a:r>
            <a:endParaRPr lang="en-US" sz="2800" b="1">
              <a:solidFill>
                <a:srgbClr val="000000"/>
              </a:solidFill>
              <a:latin typeface="Arial" pitchFamily="34" charset="0"/>
              <a:cs typeface="Arial" pitchFamily="34" charset="0"/>
            </a:endParaRPr>
          </a:p>
        </p:txBody>
      </p:sp>
      <p:sp>
        <p:nvSpPr>
          <p:cNvPr id="9" name="TextBox 8"/>
          <p:cNvSpPr txBox="1"/>
          <p:nvPr/>
        </p:nvSpPr>
        <p:spPr>
          <a:xfrm>
            <a:off x="2434590" y="2009261"/>
            <a:ext cx="153162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-1</a:t>
            </a:r>
            <a:endParaRPr lang="en-US" sz="2800" b="1">
              <a:solidFill>
                <a:srgbClr val="000000"/>
              </a:solidFill>
              <a:latin typeface="Arial" pitchFamily="34" charset="0"/>
              <a:cs typeface="Arial" pitchFamily="34" charset="0"/>
            </a:endParaRPr>
          </a:p>
        </p:txBody>
      </p:sp>
      <p:sp>
        <p:nvSpPr>
          <p:cNvPr id="10" name="TextBox 9"/>
          <p:cNvSpPr txBox="1"/>
          <p:nvPr/>
        </p:nvSpPr>
        <p:spPr>
          <a:xfrm>
            <a:off x="1703070" y="2466954"/>
            <a:ext cx="144018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D</a:t>
            </a:r>
            <a:endParaRPr lang="en-US" sz="2800" b="1">
              <a:solidFill>
                <a:srgbClr val="000000"/>
              </a:solidFill>
              <a:latin typeface="Arial" pitchFamily="34" charset="0"/>
              <a:cs typeface="Arial" pitchFamily="34" charset="0"/>
            </a:endParaRPr>
          </a:p>
        </p:txBody>
      </p:sp>
      <p:sp>
        <p:nvSpPr>
          <p:cNvPr id="11" name="TextBox 10"/>
          <p:cNvSpPr txBox="1"/>
          <p:nvPr/>
        </p:nvSpPr>
        <p:spPr>
          <a:xfrm>
            <a:off x="2434590" y="2466954"/>
            <a:ext cx="1440180"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5</a:t>
            </a:r>
            <a:endParaRPr lang="en-US" sz="2800" b="1">
              <a:solidFill>
                <a:srgbClr val="000000"/>
              </a:solidFill>
              <a:latin typeface="Arial" pitchFamily="34" charset="0"/>
              <a:cs typeface="Arial" pitchFamily="34" charset="0"/>
            </a:endParaRPr>
          </a:p>
        </p:txBody>
      </p:sp>
      <p:pic>
        <p:nvPicPr>
          <p:cNvPr id="19" name="Picture 18"/>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5730" y="62103"/>
            <a:ext cx="3108960" cy="44360"/>
          </a:xfrm>
          <a:prstGeom prst="rect">
            <a:avLst/>
          </a:prstGeom>
          <a:solidFill>
            <a:scrgbClr r="0" g="0" b="0">
              <a:alpha val="0"/>
            </a:scrgbClr>
          </a:solidFill>
        </p:spPr>
      </p:pic>
      <p:sp>
        <p:nvSpPr>
          <p:cNvPr id="20" name="Oval 19"/>
          <p:cNvSpPr/>
          <p:nvPr/>
        </p:nvSpPr>
        <p:spPr>
          <a:xfrm>
            <a:off x="1219200" y="121920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1" name="Oval 20"/>
          <p:cNvSpPr/>
          <p:nvPr/>
        </p:nvSpPr>
        <p:spPr>
          <a:xfrm>
            <a:off x="1219200" y="16306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2" name="Oval 21"/>
          <p:cNvSpPr/>
          <p:nvPr/>
        </p:nvSpPr>
        <p:spPr>
          <a:xfrm>
            <a:off x="1219200" y="20878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3" name="Oval 22"/>
          <p:cNvSpPr/>
          <p:nvPr/>
        </p:nvSpPr>
        <p:spPr>
          <a:xfrm>
            <a:off x="1219200" y="2545080"/>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203452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96764" y="690779"/>
            <a:ext cx="6596516" cy="504846"/>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1</a:t>
            </a:r>
          </a:p>
        </p:txBody>
      </p:sp>
      <p:sp>
        <p:nvSpPr>
          <p:cNvPr id="3" name="TextBox 2"/>
          <p:cNvSpPr txBox="1"/>
          <p:nvPr/>
        </p:nvSpPr>
        <p:spPr>
          <a:xfrm>
            <a:off x="1328284" y="690779"/>
            <a:ext cx="6596516" cy="1366621"/>
          </a:xfrm>
          <a:prstGeom prst="rect">
            <a:avLst/>
          </a:prstGeom>
          <a:noFill/>
        </p:spPr>
        <p:txBody>
          <a:bodyPr vert="horz" lIns="73243" tIns="36622" rIns="73243" bIns="36622" rtlCol="0">
            <a:spAutoFit/>
          </a:bodyPr>
          <a:lstStyle/>
          <a:p>
            <a:r>
              <a:rPr lang="en-US" sz="2800" b="1">
                <a:solidFill>
                  <a:srgbClr val="000000"/>
                </a:solidFill>
                <a:latin typeface="Arial" pitchFamily="34" charset="0"/>
                <a:cs typeface="Arial" pitchFamily="34" charset="0"/>
              </a:rPr>
              <a:t>What is the base in this expression? </a:t>
            </a:r>
          </a:p>
          <a:p>
            <a:endParaRPr lang="en-US" sz="2800" b="1">
              <a:solidFill>
                <a:srgbClr val="000000"/>
              </a:solidFill>
              <a:latin typeface="Arial" pitchFamily="34" charset="0"/>
              <a:cs typeface="Arial" pitchFamily="34" charset="0"/>
            </a:endParaRPr>
          </a:p>
          <a:p>
            <a:r>
              <a:rPr lang="en-US" sz="2800" b="1">
                <a:solidFill>
                  <a:srgbClr val="000000"/>
                </a:solidFill>
                <a:latin typeface="Arial" pitchFamily="34" charset="0"/>
                <a:cs typeface="Arial" pitchFamily="34" charset="0"/>
              </a:rPr>
              <a:t>3</a:t>
            </a:r>
            <a:r>
              <a:rPr lang="en-US" sz="2800" b="1" baseline="70000">
                <a:solidFill>
                  <a:srgbClr val="000000"/>
                </a:solidFill>
                <a:latin typeface="Arial" pitchFamily="34" charset="0"/>
                <a:cs typeface="Arial" pitchFamily="34" charset="0"/>
              </a:rPr>
              <a:t>2</a:t>
            </a:r>
          </a:p>
        </p:txBody>
      </p:sp>
      <p:pic>
        <p:nvPicPr>
          <p:cNvPr id="11" name="Picture 10"/>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48590" y="79847"/>
            <a:ext cx="3657600" cy="44360"/>
          </a:xfrm>
          <a:prstGeom prst="rect">
            <a:avLst/>
          </a:prstGeom>
          <a:solidFill>
            <a:scrgbClr r="0" g="0" b="0">
              <a:alpha val="0"/>
            </a:scrgbClr>
          </a:solidFill>
        </p:spPr>
      </p:pic>
    </p:spTree>
    <p:extLst>
      <p:ext uri="{BB962C8B-B14F-4D97-AF65-F5344CB8AC3E}">
        <p14:creationId xmlns:p14="http://schemas.microsoft.com/office/powerpoint/2010/main" xmlns="" val="305448863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2088" y="565700"/>
            <a:ext cx="731520" cy="504846"/>
          </a:xfrm>
          <a:prstGeom prst="rect">
            <a:avLst/>
          </a:prstGeom>
          <a:noFill/>
        </p:spPr>
        <p:txBody>
          <a:bodyPr vert="horz" wrap="square" lIns="73243" tIns="36622" rIns="73243" bIns="36622" rtlCol="0">
            <a:spAutoFit/>
          </a:bodyPr>
          <a:lstStyle/>
          <a:p>
            <a:r>
              <a:rPr lang="en-US" sz="2800" b="1" smtClean="0">
                <a:solidFill>
                  <a:srgbClr val="000000"/>
                </a:solidFill>
                <a:latin typeface="Arial" pitchFamily="34" charset="0"/>
                <a:cs typeface="Arial" pitchFamily="34" charset="0"/>
              </a:rPr>
              <a:t>39</a:t>
            </a:r>
            <a:endParaRPr lang="en-US" sz="2800" b="1">
              <a:solidFill>
                <a:srgbClr val="000000"/>
              </a:solidFill>
              <a:latin typeface="Arial" pitchFamily="34" charset="0"/>
              <a:cs typeface="Arial" pitchFamily="34" charset="0"/>
            </a:endParaRPr>
          </a:p>
        </p:txBody>
      </p:sp>
      <p:sp>
        <p:nvSpPr>
          <p:cNvPr id="3" name="TextBox 2"/>
          <p:cNvSpPr txBox="1"/>
          <p:nvPr/>
        </p:nvSpPr>
        <p:spPr>
          <a:xfrm>
            <a:off x="1163608" y="561954"/>
            <a:ext cx="3560792"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sym typeface="Symbol"/>
              </a:rPr>
              <a:t> </a:t>
            </a:r>
            <a:r>
              <a:rPr lang="en-US" sz="2800" b="1" dirty="0" smtClean="0">
                <a:solidFill>
                  <a:srgbClr val="000000"/>
                </a:solidFill>
                <a:latin typeface="Arial" pitchFamily="34" charset="0"/>
                <a:cs typeface="Arial" pitchFamily="34" charset="0"/>
              </a:rPr>
              <a:t> has a coefficient</a:t>
            </a:r>
            <a:endParaRPr lang="en-US" sz="2800" b="1" dirty="0">
              <a:solidFill>
                <a:srgbClr val="000000"/>
              </a:solidFill>
              <a:latin typeface="Arial" pitchFamily="34" charset="0"/>
              <a:cs typeface="Arial" pitchFamily="34" charset="0"/>
            </a:endParaRPr>
          </a:p>
        </p:txBody>
      </p:sp>
      <p:pic>
        <p:nvPicPr>
          <p:cNvPr id="14" name="Picture 13"/>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5730" y="79847"/>
            <a:ext cx="3108960" cy="44360"/>
          </a:xfrm>
          <a:prstGeom prst="rect">
            <a:avLst/>
          </a:prstGeom>
          <a:solidFill>
            <a:scrgbClr r="0" g="0" b="0">
              <a:alpha val="0"/>
            </a:scrgbClr>
          </a:solidFill>
        </p:spPr>
      </p:pic>
      <p:sp>
        <p:nvSpPr>
          <p:cNvPr id="15" name="TextBox 14"/>
          <p:cNvSpPr txBox="1"/>
          <p:nvPr/>
        </p:nvSpPr>
        <p:spPr>
          <a:xfrm>
            <a:off x="2381250" y="1284082"/>
            <a:ext cx="176022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True</a:t>
            </a:r>
            <a:endParaRPr lang="en-US" sz="2800" b="1" dirty="0">
              <a:solidFill>
                <a:srgbClr val="000000"/>
              </a:solidFill>
              <a:latin typeface="Arial" pitchFamily="34" charset="0"/>
              <a:cs typeface="Arial" pitchFamily="34" charset="0"/>
            </a:endParaRPr>
          </a:p>
        </p:txBody>
      </p:sp>
      <p:sp>
        <p:nvSpPr>
          <p:cNvPr id="16" name="TextBox 15"/>
          <p:cNvSpPr txBox="1"/>
          <p:nvPr/>
        </p:nvSpPr>
        <p:spPr>
          <a:xfrm>
            <a:off x="2404110" y="1857354"/>
            <a:ext cx="186309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False</a:t>
            </a:r>
            <a:endParaRPr lang="en-US" sz="2800" b="1" dirty="0">
              <a:solidFill>
                <a:srgbClr val="000000"/>
              </a:solidFill>
              <a:latin typeface="Arial" pitchFamily="34" charset="0"/>
              <a:cs typeface="Arial" pitchFamily="34" charset="0"/>
            </a:endParaRPr>
          </a:p>
        </p:txBody>
      </p:sp>
      <p:sp>
        <p:nvSpPr>
          <p:cNvPr id="17" name="TextBox 16"/>
          <p:cNvSpPr txBox="1"/>
          <p:nvPr/>
        </p:nvSpPr>
        <p:spPr>
          <a:xfrm>
            <a:off x="1710690" y="1261358"/>
            <a:ext cx="57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A</a:t>
            </a:r>
            <a:endParaRPr lang="en-US" sz="2800" b="1" dirty="0">
              <a:solidFill>
                <a:srgbClr val="000000"/>
              </a:solidFill>
              <a:latin typeface="Arial" pitchFamily="34" charset="0"/>
              <a:cs typeface="Arial" pitchFamily="34" charset="0"/>
            </a:endParaRPr>
          </a:p>
        </p:txBody>
      </p:sp>
      <p:sp>
        <p:nvSpPr>
          <p:cNvPr id="18" name="TextBox 17"/>
          <p:cNvSpPr txBox="1"/>
          <p:nvPr/>
        </p:nvSpPr>
        <p:spPr>
          <a:xfrm>
            <a:off x="1710690" y="1876926"/>
            <a:ext cx="57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B</a:t>
            </a:r>
            <a:endParaRPr lang="en-US" sz="2800" b="1" dirty="0">
              <a:solidFill>
                <a:srgbClr val="000000"/>
              </a:solidFill>
              <a:latin typeface="Arial" pitchFamily="34" charset="0"/>
              <a:cs typeface="Arial" pitchFamily="34" charset="0"/>
            </a:endParaRPr>
          </a:p>
        </p:txBody>
      </p:sp>
      <p:sp>
        <p:nvSpPr>
          <p:cNvPr id="19" name="Oval 18"/>
          <p:cNvSpPr/>
          <p:nvPr/>
        </p:nvSpPr>
        <p:spPr>
          <a:xfrm>
            <a:off x="1219200" y="1406957"/>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0" name="Oval 19"/>
          <p:cNvSpPr/>
          <p:nvPr/>
        </p:nvSpPr>
        <p:spPr>
          <a:xfrm>
            <a:off x="1219200" y="1986399"/>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328086456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0" y="986649"/>
            <a:ext cx="9029700" cy="2289951"/>
          </a:xfrm>
          <a:prstGeom prst="rect">
            <a:avLst/>
          </a:prstGeom>
          <a:noFill/>
        </p:spPr>
        <p:txBody>
          <a:bodyPr vert="horz" lIns="73243" tIns="36622" rIns="73243" bIns="36622" rtlCol="0">
            <a:spAutoFit/>
          </a:bodyPr>
          <a:lstStyle/>
          <a:p>
            <a:pPr algn="ctr"/>
            <a:r>
              <a:rPr lang="en-US" sz="4800" b="1" dirty="0">
                <a:solidFill>
                  <a:srgbClr val="0000FF"/>
                </a:solidFill>
                <a:latin typeface="Arial" pitchFamily="34" charset="0"/>
                <a:cs typeface="Arial" pitchFamily="34" charset="0"/>
              </a:rPr>
              <a:t>Identifying </a:t>
            </a:r>
          </a:p>
          <a:p>
            <a:pPr algn="ctr"/>
            <a:r>
              <a:rPr lang="en-US" sz="4800" b="1" dirty="0" smtClean="0">
                <a:solidFill>
                  <a:srgbClr val="0000FF"/>
                </a:solidFill>
                <a:latin typeface="Arial" pitchFamily="34" charset="0"/>
                <a:cs typeface="Arial" pitchFamily="34" charset="0"/>
              </a:rPr>
              <a:t>Algebraic </a:t>
            </a:r>
            <a:r>
              <a:rPr lang="en-US" sz="4800" b="1" dirty="0">
                <a:solidFill>
                  <a:srgbClr val="0000FF"/>
                </a:solidFill>
                <a:latin typeface="Arial" pitchFamily="34" charset="0"/>
                <a:cs typeface="Arial" pitchFamily="34" charset="0"/>
              </a:rPr>
              <a:t>Expressions and </a:t>
            </a:r>
          </a:p>
          <a:p>
            <a:pPr algn="ctr"/>
            <a:r>
              <a:rPr lang="en-US" sz="4800" b="1" dirty="0" smtClean="0">
                <a:solidFill>
                  <a:srgbClr val="0000FF"/>
                </a:solidFill>
                <a:latin typeface="Arial" pitchFamily="34" charset="0"/>
                <a:cs typeface="Arial" pitchFamily="34" charset="0"/>
              </a:rPr>
              <a:t>Equations</a:t>
            </a:r>
            <a:endParaRPr lang="en-US" sz="4800" b="1" dirty="0">
              <a:solidFill>
                <a:srgbClr val="0000FF"/>
              </a:solidFill>
              <a:latin typeface="Arial" pitchFamily="34" charset="0"/>
              <a:cs typeface="Arial" pitchFamily="34" charset="0"/>
            </a:endParaRPr>
          </a:p>
        </p:txBody>
      </p:sp>
      <p:grpSp>
        <p:nvGrpSpPr>
          <p:cNvPr id="4" name="Group 3"/>
          <p:cNvGrpSpPr/>
          <p:nvPr/>
        </p:nvGrpSpPr>
        <p:grpSpPr>
          <a:xfrm>
            <a:off x="6400800" y="3453044"/>
            <a:ext cx="1295400" cy="890356"/>
            <a:chOff x="6400800" y="3453044"/>
            <a:chExt cx="1295400" cy="890356"/>
          </a:xfrm>
        </p:grpSpPr>
        <p:sp>
          <p:nvSpPr>
            <p:cNvPr id="5" name="TextBox 4">
              <a:hlinkClick r:id="rId2" action="ppaction://hlinksldjump"/>
            </p:cNvPr>
            <p:cNvSpPr txBox="1"/>
            <p:nvPr/>
          </p:nvSpPr>
          <p:spPr>
            <a:xfrm>
              <a:off x="6400800" y="3453044"/>
              <a:ext cx="1295400" cy="814156"/>
            </a:xfrm>
            <a:prstGeom prst="rect">
              <a:avLst/>
            </a:prstGeom>
            <a:noFill/>
          </p:spPr>
          <p:txBody>
            <a:bodyPr vert="horz" wrap="square" lIns="74761" tIns="37381" rIns="74761" bIns="37381" rtlCol="0">
              <a:spAutoFit/>
            </a:bodyPr>
            <a:lstStyle/>
            <a:p>
              <a:r>
                <a:rPr lang="en-US" sz="1600" b="1" i="1" dirty="0" smtClean="0">
                  <a:solidFill>
                    <a:srgbClr val="0000FF"/>
                  </a:solidFill>
                  <a:latin typeface="Arial" pitchFamily="34" charset="0"/>
                  <a:cs typeface="Arial" pitchFamily="34" charset="0"/>
                </a:rPr>
                <a:t>Return to Table of Contents</a:t>
              </a:r>
              <a:endParaRPr lang="en-US" sz="1600" b="1" i="1" dirty="0">
                <a:solidFill>
                  <a:srgbClr val="0000FF"/>
                </a:solidFill>
                <a:latin typeface="Arial" pitchFamily="34" charset="0"/>
                <a:cs typeface="Arial" pitchFamily="34" charset="0"/>
              </a:endParaRPr>
            </a:p>
          </p:txBody>
        </p:sp>
        <p:sp>
          <p:nvSpPr>
            <p:cNvPr id="6" name="Rectangle 5"/>
            <p:cNvSpPr/>
            <p:nvPr/>
          </p:nvSpPr>
          <p:spPr>
            <a:xfrm>
              <a:off x="6400800" y="3453044"/>
              <a:ext cx="1295400" cy="8903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161459836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834390" y="304800"/>
            <a:ext cx="6668719" cy="443291"/>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What does an algebraic expression contain?</a:t>
            </a:r>
            <a:endParaRPr lang="en-US" sz="2400" b="1">
              <a:solidFill>
                <a:srgbClr val="0000FF"/>
              </a:solidFill>
              <a:latin typeface="Arial" pitchFamily="34" charset="0"/>
              <a:cs typeface="Arial" pitchFamily="34" charset="0"/>
            </a:endParaRPr>
          </a:p>
        </p:txBody>
      </p:sp>
      <p:sp>
        <p:nvSpPr>
          <p:cNvPr id="3" name="TextBox 2"/>
          <p:cNvSpPr txBox="1"/>
          <p:nvPr/>
        </p:nvSpPr>
        <p:spPr>
          <a:xfrm>
            <a:off x="1676400" y="2389703"/>
            <a:ext cx="5726430" cy="1551287"/>
          </a:xfrm>
          <a:prstGeom prst="rect">
            <a:avLst/>
          </a:prstGeom>
          <a:noFill/>
        </p:spPr>
        <p:txBody>
          <a:bodyPr vert="horz" wrap="square" lIns="73243" tIns="36622" rIns="73243" bIns="36622" rtlCol="0">
            <a:spAutoFit/>
          </a:bodyPr>
          <a:lstStyle/>
          <a:p>
            <a:r>
              <a:rPr lang="en-US" sz="2400" b="1" dirty="0" smtClean="0">
                <a:solidFill>
                  <a:srgbClr val="0000FF"/>
                </a:solidFill>
                <a:latin typeface="Arial" pitchFamily="34" charset="0"/>
                <a:cs typeface="Arial" pitchFamily="34" charset="0"/>
              </a:rPr>
              <a:t>An expressions consists of 3 items</a:t>
            </a:r>
          </a:p>
          <a:p>
            <a:r>
              <a:rPr lang="en-US" sz="2400" b="1" dirty="0" smtClean="0">
                <a:solidFill>
                  <a:srgbClr val="0000FF"/>
                </a:solidFill>
                <a:latin typeface="Arial" pitchFamily="34" charset="0"/>
                <a:cs typeface="Arial" pitchFamily="34" charset="0"/>
              </a:rPr>
              <a:t>·numbers</a:t>
            </a:r>
          </a:p>
          <a:p>
            <a:r>
              <a:rPr lang="en-US" sz="2400" b="1" dirty="0" smtClean="0">
                <a:solidFill>
                  <a:srgbClr val="0000FF"/>
                </a:solidFill>
                <a:latin typeface="Arial" pitchFamily="34" charset="0"/>
                <a:cs typeface="Arial" pitchFamily="34" charset="0"/>
              </a:rPr>
              <a:t>·variables </a:t>
            </a:r>
          </a:p>
          <a:p>
            <a:r>
              <a:rPr lang="en-US" sz="2400" b="1" dirty="0" smtClean="0">
                <a:solidFill>
                  <a:srgbClr val="0000FF"/>
                </a:solidFill>
                <a:latin typeface="Arial" pitchFamily="34" charset="0"/>
                <a:cs typeface="Arial" pitchFamily="34" charset="0"/>
              </a:rPr>
              <a:t>·operations</a:t>
            </a:r>
            <a:endParaRPr lang="en-US" sz="2400" b="1" dirty="0">
              <a:solidFill>
                <a:srgbClr val="0000FF"/>
              </a:solidFill>
              <a:latin typeface="Arial" pitchFamily="34" charset="0"/>
              <a:cs typeface="Arial" pitchFamily="34" charset="0"/>
            </a:endParaRPr>
          </a:p>
        </p:txBody>
      </p:sp>
      <p:grpSp>
        <p:nvGrpSpPr>
          <p:cNvPr id="6" name="Group 5"/>
          <p:cNvGrpSpPr/>
          <p:nvPr/>
        </p:nvGrpSpPr>
        <p:grpSpPr>
          <a:xfrm>
            <a:off x="1066800" y="1828800"/>
            <a:ext cx="5803889" cy="2895600"/>
            <a:chOff x="2137029" y="2279142"/>
            <a:chExt cx="5497069" cy="3175636"/>
          </a:xfrm>
        </p:grpSpPr>
        <p:sp>
          <p:nvSpPr>
            <p:cNvPr id="4" name="Freeform 3"/>
            <p:cNvSpPr/>
            <p:nvPr/>
          </p:nvSpPr>
          <p:spPr>
            <a:xfrm>
              <a:off x="2137029" y="2279142"/>
              <a:ext cx="5497069" cy="3175636"/>
            </a:xfrm>
            <a:custGeom>
              <a:avLst/>
              <a:gdLst/>
              <a:ahLst/>
              <a:cxnLst/>
              <a:rect l="0" t="0" r="0" b="0"/>
              <a:pathLst>
                <a:path w="5497069" h="3175636">
                  <a:moveTo>
                    <a:pt x="2748534" y="0"/>
                  </a:moveTo>
                  <a:lnTo>
                    <a:pt x="5497068" y="793877"/>
                  </a:lnTo>
                  <a:lnTo>
                    <a:pt x="5497068" y="2381758"/>
                  </a:lnTo>
                  <a:lnTo>
                    <a:pt x="2748534" y="3175635"/>
                  </a:lnTo>
                  <a:lnTo>
                    <a:pt x="0" y="2381758"/>
                  </a:lnTo>
                  <a:lnTo>
                    <a:pt x="0" y="793877"/>
                  </a:lnTo>
                  <a:close/>
                </a:path>
              </a:pathLst>
            </a:custGeom>
            <a:solidFill>
              <a:srgbClr val="E6E6FA"/>
            </a:solidFill>
            <a:ln w="38100" cap="flat" cmpd="sng" algn="ctr">
              <a:solidFill>
                <a:srgbClr val="E6E6F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5" name="TextBox 4"/>
            <p:cNvSpPr txBox="1"/>
            <p:nvPr/>
          </p:nvSpPr>
          <p:spPr>
            <a:xfrm>
              <a:off x="3873500" y="3622746"/>
              <a:ext cx="2159000" cy="484634"/>
            </a:xfrm>
            <a:prstGeom prst="rect">
              <a:avLst/>
            </a:prstGeom>
            <a:noFill/>
          </p:spPr>
          <p:txBody>
            <a:bodyPr vert="horz" rtlCol="0">
              <a:spAutoFit/>
            </a:bodyPr>
            <a:lstStyle/>
            <a:p>
              <a:r>
                <a:rPr lang="en-US" sz="1600" b="1" dirty="0">
                  <a:solidFill>
                    <a:srgbClr val="0000FF"/>
                  </a:solidFill>
                  <a:latin typeface="Arial" pitchFamily="34" charset="0"/>
                  <a:cs typeface="Arial" pitchFamily="34" charset="0"/>
                </a:rPr>
                <a:t>Click to reveal</a:t>
              </a: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38724" y="761745"/>
            <a:ext cx="1800476" cy="1829055"/>
          </a:xfrm>
          <a:prstGeom prst="rect">
            <a:avLst/>
          </a:prstGeom>
          <a:solidFill>
            <a:scrgbClr r="0" g="0" b="0">
              <a:alpha val="0"/>
            </a:scrgbClr>
          </a:solidFill>
        </p:spPr>
      </p:pic>
    </p:spTree>
    <p:extLst>
      <p:ext uri="{BB962C8B-B14F-4D97-AF65-F5344CB8AC3E}">
        <p14:creationId xmlns:p14="http://schemas.microsoft.com/office/powerpoint/2010/main" xmlns="" val="32130654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17170" y="304800"/>
            <a:ext cx="8709660" cy="3028614"/>
          </a:xfrm>
          <a:prstGeom prst="rect">
            <a:avLst/>
          </a:prstGeom>
          <a:noFill/>
        </p:spPr>
        <p:txBody>
          <a:bodyPr vert="horz" lIns="73243" tIns="36622" rIns="73243" bIns="36622" rtlCol="0">
            <a:spAutoFit/>
          </a:bodyPr>
          <a:lstStyle/>
          <a:p>
            <a:r>
              <a:rPr lang="en-US" sz="2400" b="1" smtClean="0">
                <a:solidFill>
                  <a:srgbClr val="0000FF"/>
                </a:solidFill>
                <a:latin typeface="Arial" pitchFamily="34" charset="0"/>
                <a:cs typeface="Arial" pitchFamily="34" charset="0"/>
              </a:rPr>
              <a:t>Each expression is made up of </a:t>
            </a:r>
            <a:r>
              <a:rPr lang="en-US" sz="2400" b="1" u="sng" smtClean="0">
                <a:solidFill>
                  <a:srgbClr val="0000FF"/>
                </a:solidFill>
                <a:latin typeface="Arial" pitchFamily="34" charset="0"/>
                <a:cs typeface="Arial" pitchFamily="34" charset="0"/>
              </a:rPr>
              <a:t>terms</a:t>
            </a:r>
            <a:r>
              <a:rPr lang="en-US" sz="2400" b="1" smtClean="0">
                <a:solidFill>
                  <a:srgbClr val="0000FF"/>
                </a:solidFill>
                <a:latin typeface="Arial" pitchFamily="34" charset="0"/>
                <a:cs typeface="Arial" pitchFamily="34" charset="0"/>
              </a:rPr>
              <a:t>.</a:t>
            </a:r>
          </a:p>
          <a:p>
            <a:endParaRPr lang="en-US" sz="2400" b="1" smtClean="0">
              <a:solidFill>
                <a:srgbClr val="0000FF"/>
              </a:solidFill>
              <a:latin typeface="Arial" pitchFamily="34" charset="0"/>
              <a:cs typeface="Arial" pitchFamily="34" charset="0"/>
            </a:endParaRPr>
          </a:p>
          <a:p>
            <a:r>
              <a:rPr lang="en-US" sz="2400" b="1" smtClean="0">
                <a:solidFill>
                  <a:srgbClr val="0000FF"/>
                </a:solidFill>
                <a:latin typeface="Arial" pitchFamily="34" charset="0"/>
                <a:cs typeface="Arial" pitchFamily="34" charset="0"/>
              </a:rPr>
              <a:t>A term can be a signed (positive or negative) number, a variable, or a coefficient multiplied by a variable or variables.</a:t>
            </a:r>
          </a:p>
          <a:p>
            <a:endParaRPr lang="en-US" sz="2400" b="1" smtClean="0">
              <a:solidFill>
                <a:srgbClr val="0000FF"/>
              </a:solidFill>
              <a:latin typeface="Arial" pitchFamily="34" charset="0"/>
              <a:cs typeface="Arial" pitchFamily="34" charset="0"/>
            </a:endParaRPr>
          </a:p>
          <a:p>
            <a:r>
              <a:rPr lang="en-US" sz="2400" b="1" smtClean="0">
                <a:solidFill>
                  <a:srgbClr val="0000FF"/>
                </a:solidFill>
                <a:latin typeface="Arial" pitchFamily="34" charset="0"/>
                <a:cs typeface="Arial" pitchFamily="34" charset="0"/>
              </a:rPr>
              <a:t>Each </a:t>
            </a:r>
            <a:r>
              <a:rPr lang="en-US" sz="2400" b="1" u="sng" smtClean="0">
                <a:solidFill>
                  <a:srgbClr val="0000FF"/>
                </a:solidFill>
                <a:latin typeface="Arial" pitchFamily="34" charset="0"/>
                <a:cs typeface="Arial" pitchFamily="34" charset="0"/>
              </a:rPr>
              <a:t>term</a:t>
            </a:r>
            <a:r>
              <a:rPr lang="en-US" sz="2400" b="1" smtClean="0">
                <a:solidFill>
                  <a:srgbClr val="0000FF"/>
                </a:solidFill>
                <a:latin typeface="Arial" pitchFamily="34" charset="0"/>
                <a:cs typeface="Arial" pitchFamily="34" charset="0"/>
              </a:rPr>
              <a:t> in an algebraic expression is separated by a</a:t>
            </a:r>
          </a:p>
          <a:p>
            <a:r>
              <a:rPr lang="en-US" sz="2400" b="1" smtClean="0">
                <a:solidFill>
                  <a:srgbClr val="0000FF"/>
                </a:solidFill>
                <a:latin typeface="Arial" pitchFamily="34" charset="0"/>
                <a:cs typeface="Arial" pitchFamily="34" charset="0"/>
              </a:rPr>
              <a:t>plus (+) or minus ( - ) sign.</a:t>
            </a:r>
            <a:endParaRPr lang="en-US" sz="2400" b="1">
              <a:solidFill>
                <a:srgbClr val="0000FF"/>
              </a:solidFill>
              <a:latin typeface="Arial" pitchFamily="34" charset="0"/>
              <a:cs typeface="Arial" pitchFamily="34" charset="0"/>
            </a:endParaRPr>
          </a:p>
        </p:txBody>
      </p:sp>
      <p:sp>
        <p:nvSpPr>
          <p:cNvPr id="3" name="TextBox 2"/>
          <p:cNvSpPr txBox="1"/>
          <p:nvPr/>
        </p:nvSpPr>
        <p:spPr>
          <a:xfrm>
            <a:off x="308610" y="3501249"/>
            <a:ext cx="8454390" cy="1920619"/>
          </a:xfrm>
          <a:prstGeom prst="rect">
            <a:avLst/>
          </a:prstGeom>
          <a:noFill/>
        </p:spPr>
        <p:txBody>
          <a:bodyPr vert="horz" wrap="square" lIns="73243" tIns="36622" rIns="73243" bIns="36622" rtlCol="0">
            <a:spAutoFit/>
          </a:bodyPr>
          <a:lstStyle/>
          <a:p>
            <a:r>
              <a:rPr lang="en-US" sz="2400" b="1" dirty="0" smtClean="0">
                <a:solidFill>
                  <a:srgbClr val="FF0000"/>
                </a:solidFill>
                <a:latin typeface="Arial" pitchFamily="34" charset="0"/>
                <a:cs typeface="Arial" pitchFamily="34" charset="0"/>
              </a:rPr>
              <a:t>15w  </a:t>
            </a:r>
            <a:r>
              <a:rPr lang="en-US" sz="2400" b="1" dirty="0" smtClean="0">
                <a:solidFill>
                  <a:srgbClr val="0000FF"/>
                </a:solidFill>
                <a:latin typeface="Arial" pitchFamily="34" charset="0"/>
                <a:cs typeface="Arial" pitchFamily="34" charset="0"/>
              </a:rPr>
              <a:t>is an algebraic expression with </a:t>
            </a:r>
            <a:r>
              <a:rPr lang="en-US" sz="2400" b="1" dirty="0" smtClean="0">
                <a:solidFill>
                  <a:srgbClr val="FF0000"/>
                </a:solidFill>
                <a:latin typeface="Arial" pitchFamily="34" charset="0"/>
                <a:cs typeface="Arial" pitchFamily="34" charset="0"/>
              </a:rPr>
              <a:t>one</a:t>
            </a:r>
            <a:r>
              <a:rPr lang="en-US" sz="2400" b="1" dirty="0" smtClean="0">
                <a:solidFill>
                  <a:srgbClr val="0000FF"/>
                </a:solidFill>
                <a:latin typeface="Arial" pitchFamily="34" charset="0"/>
                <a:cs typeface="Arial" pitchFamily="34" charset="0"/>
              </a:rPr>
              <a:t> term.</a:t>
            </a:r>
          </a:p>
          <a:p>
            <a:endParaRPr lang="en-US" sz="2400" b="1" dirty="0" smtClean="0">
              <a:solidFill>
                <a:srgbClr val="0000FF"/>
              </a:solidFill>
              <a:latin typeface="Arial" pitchFamily="34" charset="0"/>
              <a:cs typeface="Arial" pitchFamily="34" charset="0"/>
            </a:endParaRPr>
          </a:p>
          <a:p>
            <a:r>
              <a:rPr lang="en-US" sz="2400" b="1" dirty="0" smtClean="0">
                <a:solidFill>
                  <a:srgbClr val="FF0000"/>
                </a:solidFill>
                <a:latin typeface="Arial" pitchFamily="34" charset="0"/>
                <a:cs typeface="Arial" pitchFamily="34" charset="0"/>
              </a:rPr>
              <a:t>7m - 12  </a:t>
            </a:r>
            <a:r>
              <a:rPr lang="en-US" sz="2400" b="1" dirty="0" smtClean="0">
                <a:solidFill>
                  <a:srgbClr val="0000FF"/>
                </a:solidFill>
                <a:latin typeface="Arial" pitchFamily="34" charset="0"/>
                <a:cs typeface="Arial" pitchFamily="34" charset="0"/>
              </a:rPr>
              <a:t>is an algebraic expression with </a:t>
            </a:r>
            <a:r>
              <a:rPr lang="en-US" sz="2400" b="1" dirty="0" smtClean="0">
                <a:solidFill>
                  <a:srgbClr val="FF0000"/>
                </a:solidFill>
                <a:latin typeface="Arial" pitchFamily="34" charset="0"/>
                <a:cs typeface="Arial" pitchFamily="34" charset="0"/>
              </a:rPr>
              <a:t>two</a:t>
            </a:r>
            <a:r>
              <a:rPr lang="en-US" sz="2400" b="1" dirty="0" smtClean="0">
                <a:solidFill>
                  <a:srgbClr val="0000FF"/>
                </a:solidFill>
                <a:latin typeface="Arial" pitchFamily="34" charset="0"/>
                <a:cs typeface="Arial" pitchFamily="34" charset="0"/>
              </a:rPr>
              <a:t> terms.</a:t>
            </a:r>
          </a:p>
          <a:p>
            <a:endParaRPr lang="en-US" sz="2400" b="1" dirty="0" smtClean="0">
              <a:solidFill>
                <a:srgbClr val="0000FF"/>
              </a:solidFill>
              <a:latin typeface="Arial" pitchFamily="34" charset="0"/>
              <a:cs typeface="Arial" pitchFamily="34" charset="0"/>
            </a:endParaRPr>
          </a:p>
          <a:p>
            <a:r>
              <a:rPr lang="en-US" sz="2400" b="1" dirty="0" smtClean="0">
                <a:solidFill>
                  <a:srgbClr val="FF0000"/>
                </a:solidFill>
                <a:latin typeface="Arial" pitchFamily="34" charset="0"/>
                <a:cs typeface="Arial" pitchFamily="34" charset="0"/>
              </a:rPr>
              <a:t>-4x + 3y - 20  </a:t>
            </a:r>
            <a:r>
              <a:rPr lang="en-US" sz="2400" b="1" dirty="0" smtClean="0">
                <a:solidFill>
                  <a:srgbClr val="0000FF"/>
                </a:solidFill>
                <a:latin typeface="Arial" pitchFamily="34" charset="0"/>
                <a:cs typeface="Arial" pitchFamily="34" charset="0"/>
              </a:rPr>
              <a:t>is an algebraic expression with </a:t>
            </a:r>
            <a:r>
              <a:rPr lang="en-US" sz="2400" b="1" dirty="0" smtClean="0">
                <a:solidFill>
                  <a:srgbClr val="FF0000"/>
                </a:solidFill>
                <a:latin typeface="Arial" pitchFamily="34" charset="0"/>
                <a:cs typeface="Arial" pitchFamily="34" charset="0"/>
              </a:rPr>
              <a:t>three</a:t>
            </a:r>
            <a:r>
              <a:rPr lang="en-US" sz="2400" b="1" dirty="0" smtClean="0">
                <a:solidFill>
                  <a:srgbClr val="0000FF"/>
                </a:solidFill>
                <a:latin typeface="Arial" pitchFamily="34" charset="0"/>
                <a:cs typeface="Arial" pitchFamily="34" charset="0"/>
              </a:rPr>
              <a:t> terms.</a:t>
            </a: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xmlns="" val="202608584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94310" y="311207"/>
            <a:ext cx="8644890" cy="812623"/>
          </a:xfrm>
          <a:prstGeom prst="rect">
            <a:avLst/>
          </a:prstGeom>
          <a:noFill/>
        </p:spPr>
        <p:txBody>
          <a:bodyPr vert="horz" wrap="square" lIns="73243" tIns="36622" rIns="73243" bIns="36622" rtlCol="0">
            <a:spAutoFit/>
          </a:bodyPr>
          <a:lstStyle/>
          <a:p>
            <a:r>
              <a:rPr lang="en-US" sz="2400" b="1" dirty="0" smtClean="0">
                <a:solidFill>
                  <a:srgbClr val="0000FF"/>
                </a:solidFill>
                <a:latin typeface="Arial" pitchFamily="34" charset="0"/>
                <a:cs typeface="Arial" pitchFamily="34" charset="0"/>
              </a:rPr>
              <a:t>Let's take a look and decide if the examples are expressions or not.</a:t>
            </a:r>
            <a:endParaRPr lang="en-US" sz="2400" b="1" dirty="0">
              <a:solidFill>
                <a:srgbClr val="0000FF"/>
              </a:solidFill>
              <a:latin typeface="Arial" pitchFamily="34" charset="0"/>
              <a:cs typeface="Arial" pitchFamily="34" charset="0"/>
            </a:endParaRPr>
          </a:p>
        </p:txBody>
      </p:sp>
      <p:sp>
        <p:nvSpPr>
          <p:cNvPr id="3" name="TextBox 2"/>
          <p:cNvSpPr txBox="1"/>
          <p:nvPr/>
        </p:nvSpPr>
        <p:spPr>
          <a:xfrm>
            <a:off x="4011930" y="685800"/>
            <a:ext cx="1775536" cy="443291"/>
          </a:xfrm>
          <a:prstGeom prst="rect">
            <a:avLst/>
          </a:prstGeom>
          <a:noFill/>
        </p:spPr>
        <p:txBody>
          <a:bodyPr vert="horz" lIns="73243" tIns="36622" rIns="73243" bIns="36622" rtlCol="0">
            <a:spAutoFit/>
          </a:bodyPr>
          <a:lstStyle/>
          <a:p>
            <a:r>
              <a:rPr lang="en-US" sz="2400" dirty="0">
                <a:solidFill>
                  <a:srgbClr val="000000"/>
                </a:solidFill>
                <a:latin typeface="Arial" pitchFamily="34" charset="0"/>
                <a:cs typeface="Arial" pitchFamily="34" charset="0"/>
              </a:rPr>
              <a:t> </a:t>
            </a:r>
            <a:r>
              <a:rPr lang="en-US" sz="2400" dirty="0">
                <a:solidFill>
                  <a:srgbClr val="FF0000"/>
                </a:solidFill>
                <a:latin typeface="Arial" pitchFamily="34" charset="0"/>
                <a:cs typeface="Arial" pitchFamily="34" charset="0"/>
              </a:rPr>
              <a:t>5 + n</a:t>
            </a:r>
            <a:r>
              <a:rPr lang="en-US" sz="2400" dirty="0">
                <a:solidFill>
                  <a:srgbClr val="000000"/>
                </a:solidFill>
                <a:latin typeface="Arial" pitchFamily="34" charset="0"/>
                <a:cs typeface="Arial" pitchFamily="34" charset="0"/>
              </a:rPr>
              <a:t>  </a:t>
            </a:r>
          </a:p>
        </p:txBody>
      </p:sp>
      <p:sp>
        <p:nvSpPr>
          <p:cNvPr id="4" name="TextBox 3"/>
          <p:cNvSpPr txBox="1"/>
          <p:nvPr/>
        </p:nvSpPr>
        <p:spPr>
          <a:xfrm>
            <a:off x="320040" y="1278248"/>
            <a:ext cx="8519160" cy="2659282"/>
          </a:xfrm>
          <a:prstGeom prst="rect">
            <a:avLst/>
          </a:prstGeom>
          <a:noFill/>
        </p:spPr>
        <p:txBody>
          <a:bodyPr vert="horz" wrap="square" lIns="73243" tIns="36622" rIns="73243" bIns="36622" rtlCol="0">
            <a:spAutoFit/>
          </a:bodyPr>
          <a:lstStyle/>
          <a:p>
            <a:r>
              <a:rPr lang="en-US" sz="2400" b="1" dirty="0" smtClean="0">
                <a:solidFill>
                  <a:srgbClr val="0000FF"/>
                </a:solidFill>
                <a:latin typeface="Arial" pitchFamily="34" charset="0"/>
                <a:cs typeface="Arial" pitchFamily="34" charset="0"/>
              </a:rPr>
              <a:t>What is the constant?	</a:t>
            </a:r>
            <a:r>
              <a:rPr lang="en-US" sz="2400" b="1" dirty="0" smtClean="0">
                <a:solidFill>
                  <a:srgbClr val="000000"/>
                </a:solidFill>
                <a:latin typeface="Arial" pitchFamily="34" charset="0"/>
                <a:cs typeface="Arial" pitchFamily="34" charset="0"/>
              </a:rPr>
              <a:t>______________</a:t>
            </a:r>
          </a:p>
          <a:p>
            <a:endParaRPr lang="en-US" sz="1200" b="1" dirty="0" smtClean="0">
              <a:solidFill>
                <a:srgbClr val="000000"/>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What is the variable?	</a:t>
            </a:r>
            <a:r>
              <a:rPr lang="en-US" sz="2400" b="1" dirty="0" smtClean="0">
                <a:solidFill>
                  <a:srgbClr val="000000"/>
                </a:solidFill>
                <a:latin typeface="Arial" pitchFamily="34" charset="0"/>
                <a:cs typeface="Arial" pitchFamily="34" charset="0"/>
              </a:rPr>
              <a:t>______________</a:t>
            </a:r>
          </a:p>
          <a:p>
            <a:endParaRPr lang="en-US" sz="1200" b="1" dirty="0" smtClean="0">
              <a:solidFill>
                <a:srgbClr val="000000"/>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What is the coefficient?	</a:t>
            </a:r>
            <a:r>
              <a:rPr lang="en-US" sz="2400" b="1" dirty="0" smtClean="0">
                <a:solidFill>
                  <a:srgbClr val="000000"/>
                </a:solidFill>
                <a:latin typeface="Arial" pitchFamily="34" charset="0"/>
                <a:cs typeface="Arial" pitchFamily="34" charset="0"/>
              </a:rPr>
              <a:t>______________</a:t>
            </a:r>
          </a:p>
          <a:p>
            <a:endParaRPr lang="en-US" sz="1200" b="1" dirty="0" smtClean="0">
              <a:solidFill>
                <a:srgbClr val="000000"/>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Is it an algebraic expression?	</a:t>
            </a:r>
            <a:r>
              <a:rPr lang="en-US" sz="2400" b="1" dirty="0" smtClean="0">
                <a:solidFill>
                  <a:srgbClr val="000000"/>
                </a:solidFill>
                <a:latin typeface="Arial" pitchFamily="34" charset="0"/>
                <a:cs typeface="Arial" pitchFamily="34" charset="0"/>
              </a:rPr>
              <a:t>______________</a:t>
            </a:r>
          </a:p>
          <a:p>
            <a:endParaRPr lang="en-US" sz="1200" b="1" dirty="0" smtClean="0">
              <a:solidFill>
                <a:srgbClr val="000000"/>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If yes, how many terms does it have?	</a:t>
            </a:r>
            <a:r>
              <a:rPr lang="en-US" sz="2400" b="1" dirty="0" smtClean="0">
                <a:solidFill>
                  <a:srgbClr val="000000"/>
                </a:solidFill>
                <a:latin typeface="Arial" pitchFamily="34" charset="0"/>
                <a:cs typeface="Arial" pitchFamily="34" charset="0"/>
              </a:rPr>
              <a:t>______________</a:t>
            </a:r>
            <a:endParaRPr lang="en-US" sz="2400" b="1" dirty="0">
              <a:solidFill>
                <a:srgbClr val="000000"/>
              </a:solidFill>
              <a:latin typeface="Arial" pitchFamily="34" charset="0"/>
              <a:cs typeface="Arial" pitchFamily="34" charset="0"/>
            </a:endParaRPr>
          </a:p>
        </p:txBody>
      </p:sp>
      <p:cxnSp>
        <p:nvCxnSpPr>
          <p:cNvPr id="5" name="Straight Connector 4"/>
          <p:cNvCxnSpPr/>
          <p:nvPr/>
        </p:nvCxnSpPr>
        <p:spPr>
          <a:xfrm>
            <a:off x="68580" y="4267200"/>
            <a:ext cx="8972550" cy="0"/>
          </a:xfrm>
          <a:prstGeom prst="line">
            <a:avLst/>
          </a:prstGeom>
          <a:ln w="1905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pic>
        <p:nvPicPr>
          <p:cNvPr id="6" name="Picture 5"/>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7007994" y="1278248"/>
            <a:ext cx="1907406" cy="1610255"/>
          </a:xfrm>
          <a:prstGeom prst="rect">
            <a:avLst/>
          </a:prstGeom>
          <a:solidFill>
            <a:scrgbClr r="0" g="0" b="0">
              <a:alpha val="0"/>
            </a:scrgbClr>
          </a:solidFill>
        </p:spPr>
      </p:pic>
      <p:pic>
        <p:nvPicPr>
          <p:cNvPr id="7" name="CROWD_CHEER_SMAL_60829601.mp3">
            <a:hlinkClick r:id="" action="ppaction://media"/>
          </p:cNvPr>
          <p:cNvPicPr>
            <a:picLocks noRot="1" noChangeAspect="1"/>
          </p:cNvPicPr>
          <p:nvPr>
            <a:audioFile r:link="rId1"/>
          </p:nvPr>
        </p:nvPicPr>
        <p:blipFill>
          <a:blip r:embed="rId5" cstate="print"/>
          <a:stretch>
            <a:fillRect/>
          </a:stretch>
        </p:blipFill>
        <p:spPr>
          <a:xfrm>
            <a:off x="6785510" y="4042268"/>
            <a:ext cx="154305" cy="144923"/>
          </a:xfrm>
          <a:prstGeom prst="rect">
            <a:avLst/>
          </a:prstGeom>
        </p:spPr>
      </p:pic>
      <p:sp>
        <p:nvSpPr>
          <p:cNvPr id="9" name="TextBox 8"/>
          <p:cNvSpPr txBox="1"/>
          <p:nvPr/>
        </p:nvSpPr>
        <p:spPr>
          <a:xfrm>
            <a:off x="1371600" y="4419600"/>
            <a:ext cx="6477000" cy="443291"/>
          </a:xfrm>
          <a:prstGeom prst="rect">
            <a:avLst/>
          </a:prstGeom>
          <a:noFill/>
        </p:spPr>
        <p:txBody>
          <a:bodyPr vert="horz" wrap="square" lIns="73243" tIns="36622" rIns="73243" bIns="36622" rtlCol="0">
            <a:spAutoFit/>
          </a:bodyPr>
          <a:lstStyle/>
          <a:p>
            <a:r>
              <a:rPr lang="en-US" sz="2400" b="1" dirty="0">
                <a:solidFill>
                  <a:srgbClr val="0000FF"/>
                </a:solidFill>
                <a:latin typeface="Arial" pitchFamily="34" charset="0"/>
                <a:cs typeface="Arial" pitchFamily="34" charset="0"/>
              </a:rPr>
              <a:t>Move each balloon to see if you're right.</a:t>
            </a:r>
          </a:p>
        </p:txBody>
      </p:sp>
      <p:sp>
        <p:nvSpPr>
          <p:cNvPr id="10" name="TextBox 9"/>
          <p:cNvSpPr txBox="1"/>
          <p:nvPr/>
        </p:nvSpPr>
        <p:spPr>
          <a:xfrm>
            <a:off x="3680460" y="5195509"/>
            <a:ext cx="617220" cy="443291"/>
          </a:xfrm>
          <a:prstGeom prst="rect">
            <a:avLst/>
          </a:prstGeom>
          <a:noFill/>
        </p:spPr>
        <p:txBody>
          <a:bodyPr vert="horz" lIns="73243" tIns="36622" rIns="73243" bIns="36622" rtlCol="0">
            <a:spAutoFit/>
          </a:bodyPr>
          <a:lstStyle/>
          <a:p>
            <a:r>
              <a:rPr lang="en-US" sz="2400" dirty="0">
                <a:solidFill>
                  <a:srgbClr val="000000"/>
                </a:solidFill>
                <a:latin typeface="Arial" pitchFamily="34" charset="0"/>
                <a:cs typeface="Arial" pitchFamily="34" charset="0"/>
              </a:rPr>
              <a:t>n</a:t>
            </a:r>
          </a:p>
        </p:txBody>
      </p:sp>
      <p:sp>
        <p:nvSpPr>
          <p:cNvPr id="11" name="TextBox 10"/>
          <p:cNvSpPr txBox="1"/>
          <p:nvPr/>
        </p:nvSpPr>
        <p:spPr>
          <a:xfrm>
            <a:off x="880110" y="5195509"/>
            <a:ext cx="548640" cy="443291"/>
          </a:xfrm>
          <a:prstGeom prst="rect">
            <a:avLst/>
          </a:prstGeom>
          <a:noFill/>
        </p:spPr>
        <p:txBody>
          <a:bodyPr vert="horz" lIns="73243" tIns="36622" rIns="73243" bIns="36622" rtlCol="0">
            <a:spAutoFit/>
          </a:bodyPr>
          <a:lstStyle/>
          <a:p>
            <a:r>
              <a:rPr lang="en-US" sz="2400" smtClean="0">
                <a:solidFill>
                  <a:srgbClr val="000000"/>
                </a:solidFill>
                <a:latin typeface="Arial" pitchFamily="34" charset="0"/>
                <a:cs typeface="Arial" pitchFamily="34" charset="0"/>
              </a:rPr>
              <a:t>5</a:t>
            </a:r>
            <a:endParaRPr lang="en-US" sz="2400">
              <a:solidFill>
                <a:srgbClr val="000000"/>
              </a:solidFill>
              <a:latin typeface="Arial" pitchFamily="34" charset="0"/>
              <a:cs typeface="Arial" pitchFamily="34" charset="0"/>
            </a:endParaRPr>
          </a:p>
        </p:txBody>
      </p:sp>
      <p:sp>
        <p:nvSpPr>
          <p:cNvPr id="12" name="TextBox 11"/>
          <p:cNvSpPr txBox="1"/>
          <p:nvPr/>
        </p:nvSpPr>
        <p:spPr>
          <a:xfrm>
            <a:off x="6366510" y="5181600"/>
            <a:ext cx="520522" cy="443291"/>
          </a:xfrm>
          <a:prstGeom prst="rect">
            <a:avLst/>
          </a:prstGeom>
          <a:noFill/>
        </p:spPr>
        <p:txBody>
          <a:bodyPr vert="horz" lIns="73243" tIns="36622" rIns="73243" bIns="36622" rtlCol="0">
            <a:spAutoFit/>
          </a:bodyPr>
          <a:lstStyle/>
          <a:p>
            <a:r>
              <a:rPr lang="en-US" sz="2400" smtClean="0">
                <a:solidFill>
                  <a:srgbClr val="000000"/>
                </a:solidFill>
                <a:latin typeface="Arial" pitchFamily="34" charset="0"/>
                <a:cs typeface="Arial" pitchFamily="34" charset="0"/>
              </a:rPr>
              <a:t>1</a:t>
            </a:r>
            <a:endParaRPr lang="en-US" sz="2400">
              <a:solidFill>
                <a:srgbClr val="000000"/>
              </a:solidFill>
              <a:latin typeface="Arial" pitchFamily="34" charset="0"/>
              <a:cs typeface="Arial" pitchFamily="34" charset="0"/>
            </a:endParaRPr>
          </a:p>
        </p:txBody>
      </p:sp>
      <p:grpSp>
        <p:nvGrpSpPr>
          <p:cNvPr id="15" name="Group 14"/>
          <p:cNvGrpSpPr/>
          <p:nvPr/>
        </p:nvGrpSpPr>
        <p:grpSpPr>
          <a:xfrm>
            <a:off x="266700" y="4800600"/>
            <a:ext cx="1714500" cy="1895084"/>
            <a:chOff x="431800" y="5672958"/>
            <a:chExt cx="1905000" cy="2094414"/>
          </a:xfrm>
        </p:grpSpPr>
        <p:pic>
          <p:nvPicPr>
            <p:cNvPr id="13" name="Picture 1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31800" y="5672958"/>
              <a:ext cx="1905000" cy="2094414"/>
            </a:xfrm>
            <a:prstGeom prst="rect">
              <a:avLst/>
            </a:prstGeom>
            <a:solidFill>
              <a:scrgbClr r="0" g="0" b="0">
                <a:alpha val="0"/>
              </a:scrgbClr>
            </a:solidFill>
          </p:spPr>
        </p:pic>
        <p:sp>
          <p:nvSpPr>
            <p:cNvPr id="14" name="TextBox 13"/>
            <p:cNvSpPr txBox="1"/>
            <p:nvPr/>
          </p:nvSpPr>
          <p:spPr>
            <a:xfrm>
              <a:off x="622300" y="6178248"/>
              <a:ext cx="1209802" cy="484634"/>
            </a:xfrm>
            <a:prstGeom prst="rect">
              <a:avLst/>
            </a:prstGeom>
            <a:noFill/>
          </p:spPr>
          <p:txBody>
            <a:bodyPr vert="horz" rtlCol="0">
              <a:spAutoFit/>
            </a:bodyPr>
            <a:lstStyle/>
            <a:p>
              <a:r>
                <a:rPr lang="en-US" sz="1600" dirty="0">
                  <a:solidFill>
                    <a:srgbClr val="000000"/>
                  </a:solidFill>
                  <a:latin typeface="Arial" pitchFamily="34" charset="0"/>
                  <a:cs typeface="Arial" pitchFamily="34" charset="0"/>
                </a:rPr>
                <a:t>Constant</a:t>
              </a:r>
            </a:p>
          </p:txBody>
        </p:sp>
      </p:grpSp>
      <p:grpSp>
        <p:nvGrpSpPr>
          <p:cNvPr id="18" name="Group 17"/>
          <p:cNvGrpSpPr/>
          <p:nvPr/>
        </p:nvGrpSpPr>
        <p:grpSpPr>
          <a:xfrm>
            <a:off x="3276600" y="4842495"/>
            <a:ext cx="1714500" cy="1863105"/>
            <a:chOff x="3454400" y="5816600"/>
            <a:chExt cx="1905000" cy="1905000"/>
          </a:xfrm>
        </p:grpSpPr>
        <p:pic>
          <p:nvPicPr>
            <p:cNvPr id="16" name="Picture 15"/>
            <p:cNvPicPr>
              <a:picLocks/>
            </p:cNvPicPr>
            <p:nvPr/>
          </p:nvPicPr>
          <p:blipFill>
            <a:blip r:embed="rId6" cstate="print">
              <a:extLst>
                <a:ext uri="{28A0092B-C50C-407E-A947-70E740481C1C}">
                  <a14:useLocalDpi xmlns:a14="http://schemas.microsoft.com/office/drawing/2010/main" xmlns="" val="0"/>
                </a:ext>
              </a:extLst>
            </a:blip>
            <a:stretch>
              <a:fillRect/>
            </a:stretch>
          </p:blipFill>
          <p:spPr>
            <a:xfrm>
              <a:off x="3454400" y="5816600"/>
              <a:ext cx="1905000" cy="1905000"/>
            </a:xfrm>
            <a:prstGeom prst="rect">
              <a:avLst/>
            </a:prstGeom>
            <a:solidFill>
              <a:scrgbClr r="0" g="0" b="0">
                <a:alpha val="0"/>
              </a:scrgbClr>
            </a:solidFill>
          </p:spPr>
        </p:pic>
        <p:sp>
          <p:nvSpPr>
            <p:cNvPr id="17" name="TextBox 16"/>
            <p:cNvSpPr txBox="1"/>
            <p:nvPr/>
          </p:nvSpPr>
          <p:spPr>
            <a:xfrm>
              <a:off x="3623733" y="6241244"/>
              <a:ext cx="1219200" cy="484634"/>
            </a:xfrm>
            <a:prstGeom prst="rect">
              <a:avLst/>
            </a:prstGeom>
            <a:noFill/>
          </p:spPr>
          <p:txBody>
            <a:bodyPr vert="horz" rtlCol="0">
              <a:spAutoFit/>
            </a:bodyPr>
            <a:lstStyle/>
            <a:p>
              <a:r>
                <a:rPr lang="en-US" sz="1600" dirty="0">
                  <a:solidFill>
                    <a:srgbClr val="000000"/>
                  </a:solidFill>
                  <a:latin typeface="Arial" pitchFamily="34" charset="0"/>
                  <a:cs typeface="Arial" pitchFamily="34" charset="0"/>
                </a:rPr>
                <a:t>Variable</a:t>
              </a:r>
            </a:p>
          </p:txBody>
        </p:sp>
      </p:grpSp>
      <p:grpSp>
        <p:nvGrpSpPr>
          <p:cNvPr id="21" name="Group 20"/>
          <p:cNvGrpSpPr/>
          <p:nvPr/>
        </p:nvGrpSpPr>
        <p:grpSpPr>
          <a:xfrm>
            <a:off x="5943600" y="4800600"/>
            <a:ext cx="1714500" cy="1863105"/>
            <a:chOff x="6635750" y="5822950"/>
            <a:chExt cx="1905000" cy="1905000"/>
          </a:xfrm>
        </p:grpSpPr>
        <p:pic>
          <p:nvPicPr>
            <p:cNvPr id="19" name="Picture 18"/>
            <p:cNvPicPr>
              <a:picLocks/>
            </p:cNvPicPr>
            <p:nvPr/>
          </p:nvPicPr>
          <p:blipFill>
            <a:blip r:embed="rId6" cstate="print">
              <a:extLst>
                <a:ext uri="{28A0092B-C50C-407E-A947-70E740481C1C}">
                  <a14:useLocalDpi xmlns:a14="http://schemas.microsoft.com/office/drawing/2010/main" xmlns="" val="0"/>
                </a:ext>
              </a:extLst>
            </a:blip>
            <a:stretch>
              <a:fillRect/>
            </a:stretch>
          </p:blipFill>
          <p:spPr>
            <a:xfrm>
              <a:off x="6635750" y="5822950"/>
              <a:ext cx="1905000" cy="1905000"/>
            </a:xfrm>
            <a:prstGeom prst="rect">
              <a:avLst/>
            </a:prstGeom>
            <a:solidFill>
              <a:scrgbClr r="0" g="0" b="0">
                <a:alpha val="0"/>
              </a:scrgbClr>
            </a:solidFill>
          </p:spPr>
        </p:pic>
        <p:sp>
          <p:nvSpPr>
            <p:cNvPr id="20" name="TextBox 19"/>
            <p:cNvSpPr txBox="1"/>
            <p:nvPr/>
          </p:nvSpPr>
          <p:spPr>
            <a:xfrm>
              <a:off x="6756400" y="6290431"/>
              <a:ext cx="1492250" cy="484634"/>
            </a:xfrm>
            <a:prstGeom prst="rect">
              <a:avLst/>
            </a:prstGeom>
            <a:noFill/>
          </p:spPr>
          <p:txBody>
            <a:bodyPr vert="horz" rtlCol="0">
              <a:spAutoFit/>
            </a:bodyPr>
            <a:lstStyle/>
            <a:p>
              <a:r>
                <a:rPr lang="en-US" sz="1600" dirty="0">
                  <a:solidFill>
                    <a:srgbClr val="000000"/>
                  </a:solidFill>
                  <a:latin typeface="Arial" pitchFamily="34" charset="0"/>
                  <a:cs typeface="Arial" pitchFamily="34" charset="0"/>
                </a:rPr>
                <a:t>Coefficient</a:t>
              </a:r>
            </a:p>
          </p:txBody>
        </p:sp>
      </p:grpSp>
    </p:spTree>
    <p:extLst>
      <p:ext uri="{BB962C8B-B14F-4D97-AF65-F5344CB8AC3E}">
        <p14:creationId xmlns:p14="http://schemas.microsoft.com/office/powerpoint/2010/main" xmlns="" val="1225693616"/>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7"/>
                </p:tgtEl>
              </p:cMediaNode>
            </p:audio>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p:nvSpPr>
        <p:spPr>
          <a:xfrm>
            <a:off x="4011930" y="685800"/>
            <a:ext cx="1775536" cy="443291"/>
          </a:xfrm>
          <a:prstGeom prst="rect">
            <a:avLst/>
          </a:prstGeom>
          <a:noFill/>
        </p:spPr>
        <p:txBody>
          <a:bodyPr vert="horz" lIns="73243" tIns="36622" rIns="73243" bIns="36622" rtlCol="0">
            <a:spAutoFit/>
          </a:bodyPr>
          <a:lstStyle/>
          <a:p>
            <a:r>
              <a:rPr lang="en-US" sz="2400" dirty="0">
                <a:solidFill>
                  <a:srgbClr val="000000"/>
                </a:solidFill>
                <a:latin typeface="Arial" pitchFamily="34" charset="0"/>
                <a:cs typeface="Arial" pitchFamily="34" charset="0"/>
              </a:rPr>
              <a:t> </a:t>
            </a:r>
            <a:r>
              <a:rPr lang="en-US" sz="2400" dirty="0" smtClean="0">
                <a:solidFill>
                  <a:srgbClr val="FF0000"/>
                </a:solidFill>
                <a:latin typeface="Arial" pitchFamily="34" charset="0"/>
                <a:cs typeface="Arial" pitchFamily="34" charset="0"/>
              </a:rPr>
              <a:t>8 </a:t>
            </a:r>
            <a:r>
              <a:rPr lang="en-US" sz="2400" dirty="0" smtClean="0">
                <a:solidFill>
                  <a:srgbClr val="FF0000"/>
                </a:solidFill>
                <a:latin typeface="Arial" pitchFamily="34" charset="0"/>
                <a:cs typeface="Arial" pitchFamily="34" charset="0"/>
                <a:sym typeface="Symbol"/>
              </a:rPr>
              <a:t></a:t>
            </a:r>
            <a:r>
              <a:rPr lang="en-US" sz="2400" dirty="0" smtClean="0">
                <a:solidFill>
                  <a:srgbClr val="FF0000"/>
                </a:solidFill>
                <a:latin typeface="Arial" pitchFamily="34" charset="0"/>
                <a:cs typeface="Arial" pitchFamily="34" charset="0"/>
              </a:rPr>
              <a:t> c</a:t>
            </a:r>
            <a:r>
              <a:rPr lang="en-US" sz="2400" dirty="0" smtClean="0">
                <a:solidFill>
                  <a:srgbClr val="000000"/>
                </a:solidFill>
                <a:latin typeface="Arial" pitchFamily="34" charset="0"/>
                <a:cs typeface="Arial" pitchFamily="34" charset="0"/>
              </a:rPr>
              <a:t>  </a:t>
            </a:r>
            <a:endParaRPr lang="en-US" sz="2400" dirty="0">
              <a:solidFill>
                <a:srgbClr val="000000"/>
              </a:solidFill>
              <a:latin typeface="Arial" pitchFamily="34" charset="0"/>
              <a:cs typeface="Arial" pitchFamily="34" charset="0"/>
            </a:endParaRPr>
          </a:p>
        </p:txBody>
      </p:sp>
      <p:sp>
        <p:nvSpPr>
          <p:cNvPr id="4" name="TextBox 3"/>
          <p:cNvSpPr txBox="1"/>
          <p:nvPr/>
        </p:nvSpPr>
        <p:spPr>
          <a:xfrm>
            <a:off x="320040" y="1278248"/>
            <a:ext cx="8519160" cy="2659282"/>
          </a:xfrm>
          <a:prstGeom prst="rect">
            <a:avLst/>
          </a:prstGeom>
          <a:noFill/>
        </p:spPr>
        <p:txBody>
          <a:bodyPr vert="horz" wrap="square" lIns="73243" tIns="36622" rIns="73243" bIns="36622" rtlCol="0">
            <a:spAutoFit/>
          </a:bodyPr>
          <a:lstStyle/>
          <a:p>
            <a:r>
              <a:rPr lang="en-US" sz="2400" b="1" dirty="0" smtClean="0">
                <a:solidFill>
                  <a:srgbClr val="0000FF"/>
                </a:solidFill>
                <a:latin typeface="Arial" pitchFamily="34" charset="0"/>
                <a:cs typeface="Arial" pitchFamily="34" charset="0"/>
              </a:rPr>
              <a:t>What is the constant?	</a:t>
            </a:r>
            <a:r>
              <a:rPr lang="en-US" sz="2400" b="1" dirty="0" smtClean="0">
                <a:solidFill>
                  <a:srgbClr val="000000"/>
                </a:solidFill>
                <a:latin typeface="Arial" pitchFamily="34" charset="0"/>
                <a:cs typeface="Arial" pitchFamily="34" charset="0"/>
              </a:rPr>
              <a:t>______________</a:t>
            </a:r>
          </a:p>
          <a:p>
            <a:endParaRPr lang="en-US" sz="1200" b="1" dirty="0" smtClean="0">
              <a:solidFill>
                <a:srgbClr val="000000"/>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What is the variable?	</a:t>
            </a:r>
            <a:r>
              <a:rPr lang="en-US" sz="2400" b="1" dirty="0" smtClean="0">
                <a:solidFill>
                  <a:srgbClr val="000000"/>
                </a:solidFill>
                <a:latin typeface="Arial" pitchFamily="34" charset="0"/>
                <a:cs typeface="Arial" pitchFamily="34" charset="0"/>
              </a:rPr>
              <a:t>______________</a:t>
            </a:r>
          </a:p>
          <a:p>
            <a:endParaRPr lang="en-US" sz="1200" b="1" dirty="0" smtClean="0">
              <a:solidFill>
                <a:srgbClr val="000000"/>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What is the coefficient?	</a:t>
            </a:r>
            <a:r>
              <a:rPr lang="en-US" sz="2400" b="1" dirty="0" smtClean="0">
                <a:solidFill>
                  <a:srgbClr val="000000"/>
                </a:solidFill>
                <a:latin typeface="Arial" pitchFamily="34" charset="0"/>
                <a:cs typeface="Arial" pitchFamily="34" charset="0"/>
              </a:rPr>
              <a:t>______________</a:t>
            </a:r>
          </a:p>
          <a:p>
            <a:endParaRPr lang="en-US" sz="1200" b="1" dirty="0" smtClean="0">
              <a:solidFill>
                <a:srgbClr val="000000"/>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Is it an algebraic expression?	</a:t>
            </a:r>
            <a:r>
              <a:rPr lang="en-US" sz="2400" b="1" dirty="0" smtClean="0">
                <a:solidFill>
                  <a:srgbClr val="000000"/>
                </a:solidFill>
                <a:latin typeface="Arial" pitchFamily="34" charset="0"/>
                <a:cs typeface="Arial" pitchFamily="34" charset="0"/>
              </a:rPr>
              <a:t>______________</a:t>
            </a:r>
          </a:p>
          <a:p>
            <a:endParaRPr lang="en-US" sz="1200" b="1" dirty="0" smtClean="0">
              <a:solidFill>
                <a:srgbClr val="000000"/>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If yes, how many terms does it have?	</a:t>
            </a:r>
            <a:r>
              <a:rPr lang="en-US" sz="2400" b="1" dirty="0" smtClean="0">
                <a:solidFill>
                  <a:srgbClr val="000000"/>
                </a:solidFill>
                <a:latin typeface="Arial" pitchFamily="34" charset="0"/>
                <a:cs typeface="Arial" pitchFamily="34" charset="0"/>
              </a:rPr>
              <a:t>______________</a:t>
            </a:r>
            <a:endParaRPr lang="en-US" sz="2400" b="1" dirty="0">
              <a:solidFill>
                <a:srgbClr val="000000"/>
              </a:solidFill>
              <a:latin typeface="Arial" pitchFamily="34" charset="0"/>
              <a:cs typeface="Arial" pitchFamily="34" charset="0"/>
            </a:endParaRPr>
          </a:p>
        </p:txBody>
      </p:sp>
      <p:cxnSp>
        <p:nvCxnSpPr>
          <p:cNvPr id="5" name="Straight Connector 4"/>
          <p:cNvCxnSpPr/>
          <p:nvPr/>
        </p:nvCxnSpPr>
        <p:spPr>
          <a:xfrm>
            <a:off x="68580" y="4267200"/>
            <a:ext cx="8972550" cy="0"/>
          </a:xfrm>
          <a:prstGeom prst="line">
            <a:avLst/>
          </a:prstGeom>
          <a:ln w="1905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pic>
        <p:nvPicPr>
          <p:cNvPr id="6" name="Picture 5"/>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7007994" y="1278248"/>
            <a:ext cx="1907406" cy="1610255"/>
          </a:xfrm>
          <a:prstGeom prst="rect">
            <a:avLst/>
          </a:prstGeom>
          <a:solidFill>
            <a:scrgbClr r="0" g="0" b="0">
              <a:alpha val="0"/>
            </a:scrgbClr>
          </a:solidFill>
        </p:spPr>
      </p:pic>
      <p:pic>
        <p:nvPicPr>
          <p:cNvPr id="7" name="CROWD_CHEER_SMAL_60829601.mp3">
            <a:hlinkClick r:id="" action="ppaction://media"/>
          </p:cNvPr>
          <p:cNvPicPr>
            <a:picLocks noRot="1" noChangeAspect="1"/>
          </p:cNvPicPr>
          <p:nvPr>
            <a:audioFile r:link="rId1"/>
          </p:nvPr>
        </p:nvPicPr>
        <p:blipFill>
          <a:blip r:embed="rId5" cstate="print"/>
          <a:stretch>
            <a:fillRect/>
          </a:stretch>
        </p:blipFill>
        <p:spPr>
          <a:xfrm>
            <a:off x="6785510" y="4042268"/>
            <a:ext cx="154305" cy="144923"/>
          </a:xfrm>
          <a:prstGeom prst="rect">
            <a:avLst/>
          </a:prstGeom>
        </p:spPr>
      </p:pic>
      <p:sp>
        <p:nvSpPr>
          <p:cNvPr id="9" name="TextBox 8"/>
          <p:cNvSpPr txBox="1"/>
          <p:nvPr/>
        </p:nvSpPr>
        <p:spPr>
          <a:xfrm>
            <a:off x="1371600" y="4419600"/>
            <a:ext cx="6477000" cy="443291"/>
          </a:xfrm>
          <a:prstGeom prst="rect">
            <a:avLst/>
          </a:prstGeom>
          <a:noFill/>
        </p:spPr>
        <p:txBody>
          <a:bodyPr vert="horz" wrap="square" lIns="73243" tIns="36622" rIns="73243" bIns="36622" rtlCol="0">
            <a:spAutoFit/>
          </a:bodyPr>
          <a:lstStyle/>
          <a:p>
            <a:r>
              <a:rPr lang="en-US" sz="2400" b="1" dirty="0">
                <a:solidFill>
                  <a:srgbClr val="0000FF"/>
                </a:solidFill>
                <a:latin typeface="Arial" pitchFamily="34" charset="0"/>
                <a:cs typeface="Arial" pitchFamily="34" charset="0"/>
              </a:rPr>
              <a:t>Move each balloon to see if you're right.</a:t>
            </a:r>
          </a:p>
        </p:txBody>
      </p:sp>
      <p:sp>
        <p:nvSpPr>
          <p:cNvPr id="10" name="TextBox 9"/>
          <p:cNvSpPr txBox="1"/>
          <p:nvPr/>
        </p:nvSpPr>
        <p:spPr>
          <a:xfrm>
            <a:off x="3680460" y="5195509"/>
            <a:ext cx="617220" cy="443291"/>
          </a:xfrm>
          <a:prstGeom prst="rect">
            <a:avLst/>
          </a:prstGeom>
          <a:noFill/>
        </p:spPr>
        <p:txBody>
          <a:bodyPr vert="horz" lIns="73243" tIns="36622" rIns="73243" bIns="36622" rtlCol="0">
            <a:spAutoFit/>
          </a:bodyPr>
          <a:lstStyle/>
          <a:p>
            <a:r>
              <a:rPr lang="en-US" sz="2400" dirty="0" smtClean="0">
                <a:solidFill>
                  <a:srgbClr val="000000"/>
                </a:solidFill>
                <a:latin typeface="Arial" pitchFamily="34" charset="0"/>
                <a:cs typeface="Arial" pitchFamily="34" charset="0"/>
              </a:rPr>
              <a:t>c</a:t>
            </a:r>
            <a:endParaRPr lang="en-US" sz="2400" dirty="0">
              <a:solidFill>
                <a:srgbClr val="000000"/>
              </a:solidFill>
              <a:latin typeface="Arial" pitchFamily="34" charset="0"/>
              <a:cs typeface="Arial" pitchFamily="34" charset="0"/>
            </a:endParaRPr>
          </a:p>
        </p:txBody>
      </p:sp>
      <p:sp>
        <p:nvSpPr>
          <p:cNvPr id="11" name="TextBox 10"/>
          <p:cNvSpPr txBox="1"/>
          <p:nvPr/>
        </p:nvSpPr>
        <p:spPr>
          <a:xfrm>
            <a:off x="685800" y="5195509"/>
            <a:ext cx="1055370" cy="812623"/>
          </a:xfrm>
          <a:prstGeom prst="rect">
            <a:avLst/>
          </a:prstGeom>
          <a:noFill/>
        </p:spPr>
        <p:txBody>
          <a:bodyPr vert="horz" wrap="square" lIns="73243" tIns="36622" rIns="73243" bIns="36622" rtlCol="0">
            <a:spAutoFit/>
          </a:bodyPr>
          <a:lstStyle/>
          <a:p>
            <a:r>
              <a:rPr lang="en-US" sz="2400" dirty="0" smtClean="0">
                <a:solidFill>
                  <a:srgbClr val="000000"/>
                </a:solidFill>
                <a:latin typeface="Arial" pitchFamily="34" charset="0"/>
                <a:cs typeface="Arial" pitchFamily="34" charset="0"/>
              </a:rPr>
              <a:t>None</a:t>
            </a:r>
          </a:p>
          <a:p>
            <a:r>
              <a:rPr lang="en-US" sz="2400" dirty="0" smtClean="0">
                <a:solidFill>
                  <a:srgbClr val="000000"/>
                </a:solidFill>
                <a:latin typeface="Arial" pitchFamily="34" charset="0"/>
                <a:cs typeface="Arial" pitchFamily="34" charset="0"/>
              </a:rPr>
              <a:t>(zero)</a:t>
            </a:r>
            <a:endParaRPr lang="en-US" sz="2400" dirty="0">
              <a:solidFill>
                <a:srgbClr val="000000"/>
              </a:solidFill>
              <a:latin typeface="Arial" pitchFamily="34" charset="0"/>
              <a:cs typeface="Arial" pitchFamily="34" charset="0"/>
            </a:endParaRPr>
          </a:p>
        </p:txBody>
      </p:sp>
      <p:sp>
        <p:nvSpPr>
          <p:cNvPr id="12" name="TextBox 11"/>
          <p:cNvSpPr txBox="1"/>
          <p:nvPr/>
        </p:nvSpPr>
        <p:spPr>
          <a:xfrm>
            <a:off x="6366510" y="5181600"/>
            <a:ext cx="520522" cy="443291"/>
          </a:xfrm>
          <a:prstGeom prst="rect">
            <a:avLst/>
          </a:prstGeom>
          <a:noFill/>
        </p:spPr>
        <p:txBody>
          <a:bodyPr vert="horz" lIns="73243" tIns="36622" rIns="73243" bIns="36622" rtlCol="0">
            <a:spAutoFit/>
          </a:bodyPr>
          <a:lstStyle/>
          <a:p>
            <a:r>
              <a:rPr lang="en-US" sz="2400" dirty="0" smtClean="0">
                <a:solidFill>
                  <a:srgbClr val="000000"/>
                </a:solidFill>
                <a:latin typeface="Arial" pitchFamily="34" charset="0"/>
                <a:cs typeface="Arial" pitchFamily="34" charset="0"/>
              </a:rPr>
              <a:t>-1</a:t>
            </a:r>
            <a:endParaRPr lang="en-US" sz="2400" dirty="0">
              <a:solidFill>
                <a:srgbClr val="000000"/>
              </a:solidFill>
              <a:latin typeface="Arial" pitchFamily="34" charset="0"/>
              <a:cs typeface="Arial" pitchFamily="34" charset="0"/>
            </a:endParaRPr>
          </a:p>
        </p:txBody>
      </p:sp>
      <p:grpSp>
        <p:nvGrpSpPr>
          <p:cNvPr id="15" name="Group 14"/>
          <p:cNvGrpSpPr/>
          <p:nvPr/>
        </p:nvGrpSpPr>
        <p:grpSpPr>
          <a:xfrm>
            <a:off x="356235" y="4806710"/>
            <a:ext cx="1714500" cy="1895084"/>
            <a:chOff x="431800" y="5672958"/>
            <a:chExt cx="1905000" cy="2094414"/>
          </a:xfrm>
        </p:grpSpPr>
        <p:pic>
          <p:nvPicPr>
            <p:cNvPr id="13" name="Picture 1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31800" y="5672958"/>
              <a:ext cx="1905000" cy="2094414"/>
            </a:xfrm>
            <a:prstGeom prst="rect">
              <a:avLst/>
            </a:prstGeom>
            <a:solidFill>
              <a:scrgbClr r="0" g="0" b="0">
                <a:alpha val="0"/>
              </a:scrgbClr>
            </a:solidFill>
          </p:spPr>
        </p:pic>
        <p:sp>
          <p:nvSpPr>
            <p:cNvPr id="14" name="TextBox 13"/>
            <p:cNvSpPr txBox="1"/>
            <p:nvPr/>
          </p:nvSpPr>
          <p:spPr>
            <a:xfrm>
              <a:off x="622300" y="6178248"/>
              <a:ext cx="1209802" cy="484634"/>
            </a:xfrm>
            <a:prstGeom prst="rect">
              <a:avLst/>
            </a:prstGeom>
            <a:noFill/>
          </p:spPr>
          <p:txBody>
            <a:bodyPr vert="horz" rtlCol="0">
              <a:spAutoFit/>
            </a:bodyPr>
            <a:lstStyle/>
            <a:p>
              <a:r>
                <a:rPr lang="en-US" sz="1600" dirty="0">
                  <a:solidFill>
                    <a:srgbClr val="000000"/>
                  </a:solidFill>
                  <a:latin typeface="Arial" pitchFamily="34" charset="0"/>
                  <a:cs typeface="Arial" pitchFamily="34" charset="0"/>
                </a:rPr>
                <a:t>Constant</a:t>
              </a:r>
            </a:p>
          </p:txBody>
        </p:sp>
      </p:grpSp>
      <p:grpSp>
        <p:nvGrpSpPr>
          <p:cNvPr id="18" name="Group 17"/>
          <p:cNvGrpSpPr/>
          <p:nvPr/>
        </p:nvGrpSpPr>
        <p:grpSpPr>
          <a:xfrm>
            <a:off x="3131820" y="4798414"/>
            <a:ext cx="1714500" cy="1863105"/>
            <a:chOff x="3454400" y="5816600"/>
            <a:chExt cx="1905000" cy="1905000"/>
          </a:xfrm>
        </p:grpSpPr>
        <p:pic>
          <p:nvPicPr>
            <p:cNvPr id="16" name="Picture 15"/>
            <p:cNvPicPr>
              <a:picLocks/>
            </p:cNvPicPr>
            <p:nvPr/>
          </p:nvPicPr>
          <p:blipFill>
            <a:blip r:embed="rId6" cstate="print">
              <a:extLst>
                <a:ext uri="{28A0092B-C50C-407E-A947-70E740481C1C}">
                  <a14:useLocalDpi xmlns:a14="http://schemas.microsoft.com/office/drawing/2010/main" xmlns="" val="0"/>
                </a:ext>
              </a:extLst>
            </a:blip>
            <a:stretch>
              <a:fillRect/>
            </a:stretch>
          </p:blipFill>
          <p:spPr>
            <a:xfrm>
              <a:off x="3454400" y="5816600"/>
              <a:ext cx="1905000" cy="1905000"/>
            </a:xfrm>
            <a:prstGeom prst="rect">
              <a:avLst/>
            </a:prstGeom>
            <a:solidFill>
              <a:scrgbClr r="0" g="0" b="0">
                <a:alpha val="0"/>
              </a:scrgbClr>
            </a:solidFill>
          </p:spPr>
        </p:pic>
        <p:sp>
          <p:nvSpPr>
            <p:cNvPr id="17" name="TextBox 16"/>
            <p:cNvSpPr txBox="1"/>
            <p:nvPr/>
          </p:nvSpPr>
          <p:spPr>
            <a:xfrm>
              <a:off x="3623733" y="6241244"/>
              <a:ext cx="1219200" cy="484634"/>
            </a:xfrm>
            <a:prstGeom prst="rect">
              <a:avLst/>
            </a:prstGeom>
            <a:noFill/>
          </p:spPr>
          <p:txBody>
            <a:bodyPr vert="horz" rtlCol="0">
              <a:spAutoFit/>
            </a:bodyPr>
            <a:lstStyle/>
            <a:p>
              <a:r>
                <a:rPr lang="en-US" sz="1600" dirty="0">
                  <a:solidFill>
                    <a:srgbClr val="000000"/>
                  </a:solidFill>
                  <a:latin typeface="Arial" pitchFamily="34" charset="0"/>
                  <a:cs typeface="Arial" pitchFamily="34" charset="0"/>
                </a:rPr>
                <a:t>Variable</a:t>
              </a:r>
            </a:p>
          </p:txBody>
        </p:sp>
      </p:grpSp>
      <p:grpSp>
        <p:nvGrpSpPr>
          <p:cNvPr id="21" name="Group 20"/>
          <p:cNvGrpSpPr/>
          <p:nvPr/>
        </p:nvGrpSpPr>
        <p:grpSpPr>
          <a:xfrm>
            <a:off x="5919640" y="4756142"/>
            <a:ext cx="1714500" cy="1863105"/>
            <a:chOff x="6635750" y="5822950"/>
            <a:chExt cx="1905000" cy="1905000"/>
          </a:xfrm>
        </p:grpSpPr>
        <p:pic>
          <p:nvPicPr>
            <p:cNvPr id="19" name="Picture 18"/>
            <p:cNvPicPr>
              <a:picLocks/>
            </p:cNvPicPr>
            <p:nvPr/>
          </p:nvPicPr>
          <p:blipFill>
            <a:blip r:embed="rId6" cstate="print">
              <a:extLst>
                <a:ext uri="{28A0092B-C50C-407E-A947-70E740481C1C}">
                  <a14:useLocalDpi xmlns:a14="http://schemas.microsoft.com/office/drawing/2010/main" xmlns="" val="0"/>
                </a:ext>
              </a:extLst>
            </a:blip>
            <a:stretch>
              <a:fillRect/>
            </a:stretch>
          </p:blipFill>
          <p:spPr>
            <a:xfrm>
              <a:off x="6635750" y="5822950"/>
              <a:ext cx="1905000" cy="1905000"/>
            </a:xfrm>
            <a:prstGeom prst="rect">
              <a:avLst/>
            </a:prstGeom>
            <a:solidFill>
              <a:scrgbClr r="0" g="0" b="0">
                <a:alpha val="0"/>
              </a:scrgbClr>
            </a:solidFill>
          </p:spPr>
        </p:pic>
        <p:sp>
          <p:nvSpPr>
            <p:cNvPr id="20" name="TextBox 19"/>
            <p:cNvSpPr txBox="1"/>
            <p:nvPr/>
          </p:nvSpPr>
          <p:spPr>
            <a:xfrm>
              <a:off x="6756400" y="6290431"/>
              <a:ext cx="1492250" cy="484634"/>
            </a:xfrm>
            <a:prstGeom prst="rect">
              <a:avLst/>
            </a:prstGeom>
            <a:noFill/>
          </p:spPr>
          <p:txBody>
            <a:bodyPr vert="horz" rtlCol="0">
              <a:spAutoFit/>
            </a:bodyPr>
            <a:lstStyle/>
            <a:p>
              <a:r>
                <a:rPr lang="en-US" sz="1600" dirty="0">
                  <a:solidFill>
                    <a:srgbClr val="000000"/>
                  </a:solidFill>
                  <a:latin typeface="Arial" pitchFamily="34" charset="0"/>
                  <a:cs typeface="Arial" pitchFamily="34" charset="0"/>
                </a:rPr>
                <a:t>Coefficient</a:t>
              </a:r>
            </a:p>
          </p:txBody>
        </p:sp>
      </p:grpSp>
    </p:spTree>
    <p:extLst>
      <p:ext uri="{BB962C8B-B14F-4D97-AF65-F5344CB8AC3E}">
        <p14:creationId xmlns:p14="http://schemas.microsoft.com/office/powerpoint/2010/main" xmlns="" val="659826292"/>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7"/>
                </p:tgtEl>
              </p:cMediaNode>
            </p:audio>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p:nvSpPr>
        <p:spPr>
          <a:xfrm>
            <a:off x="3200400" y="685800"/>
            <a:ext cx="834390" cy="443291"/>
          </a:xfrm>
          <a:prstGeom prst="rect">
            <a:avLst/>
          </a:prstGeom>
          <a:noFill/>
        </p:spPr>
        <p:txBody>
          <a:bodyPr vert="horz" wrap="square" lIns="73243" tIns="36622" rIns="73243" bIns="36622" rtlCol="0">
            <a:spAutoFit/>
          </a:bodyPr>
          <a:lstStyle/>
          <a:p>
            <a:pPr algn="ctr"/>
            <a:r>
              <a:rPr lang="en-US" sz="2400" dirty="0" smtClean="0">
                <a:solidFill>
                  <a:srgbClr val="FF0000"/>
                </a:solidFill>
                <a:latin typeface="Arial" pitchFamily="34" charset="0"/>
                <a:cs typeface="Arial" pitchFamily="34" charset="0"/>
              </a:rPr>
              <a:t>p</a:t>
            </a:r>
            <a:endParaRPr lang="en-US" sz="2400" dirty="0">
              <a:solidFill>
                <a:srgbClr val="FF0000"/>
              </a:solidFill>
              <a:latin typeface="Arial" pitchFamily="34" charset="0"/>
              <a:cs typeface="Arial" pitchFamily="34" charset="0"/>
            </a:endParaRPr>
          </a:p>
        </p:txBody>
      </p:sp>
      <p:sp>
        <p:nvSpPr>
          <p:cNvPr id="4" name="TextBox 3"/>
          <p:cNvSpPr txBox="1"/>
          <p:nvPr/>
        </p:nvSpPr>
        <p:spPr>
          <a:xfrm>
            <a:off x="320040" y="1278248"/>
            <a:ext cx="8519160" cy="2659282"/>
          </a:xfrm>
          <a:prstGeom prst="rect">
            <a:avLst/>
          </a:prstGeom>
          <a:noFill/>
        </p:spPr>
        <p:txBody>
          <a:bodyPr vert="horz" wrap="square" lIns="73243" tIns="36622" rIns="73243" bIns="36622" rtlCol="0">
            <a:spAutoFit/>
          </a:bodyPr>
          <a:lstStyle/>
          <a:p>
            <a:r>
              <a:rPr lang="en-US" sz="2400" b="1" dirty="0" smtClean="0">
                <a:solidFill>
                  <a:srgbClr val="0000FF"/>
                </a:solidFill>
                <a:latin typeface="Arial" pitchFamily="34" charset="0"/>
                <a:cs typeface="Arial" pitchFamily="34" charset="0"/>
              </a:rPr>
              <a:t>What is the constant?	</a:t>
            </a:r>
            <a:r>
              <a:rPr lang="en-US" sz="2400" b="1" dirty="0" smtClean="0">
                <a:solidFill>
                  <a:srgbClr val="000000"/>
                </a:solidFill>
                <a:latin typeface="Arial" pitchFamily="34" charset="0"/>
                <a:cs typeface="Arial" pitchFamily="34" charset="0"/>
              </a:rPr>
              <a:t>______________</a:t>
            </a:r>
          </a:p>
          <a:p>
            <a:endParaRPr lang="en-US" sz="1200" b="1" dirty="0" smtClean="0">
              <a:solidFill>
                <a:srgbClr val="000000"/>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What is the variable?	</a:t>
            </a:r>
            <a:r>
              <a:rPr lang="en-US" sz="2400" b="1" dirty="0" smtClean="0">
                <a:solidFill>
                  <a:srgbClr val="000000"/>
                </a:solidFill>
                <a:latin typeface="Arial" pitchFamily="34" charset="0"/>
                <a:cs typeface="Arial" pitchFamily="34" charset="0"/>
              </a:rPr>
              <a:t>______________</a:t>
            </a:r>
          </a:p>
          <a:p>
            <a:endParaRPr lang="en-US" sz="1200" b="1" dirty="0" smtClean="0">
              <a:solidFill>
                <a:srgbClr val="000000"/>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What is the coefficient?	</a:t>
            </a:r>
            <a:r>
              <a:rPr lang="en-US" sz="2400" b="1" dirty="0" smtClean="0">
                <a:solidFill>
                  <a:srgbClr val="000000"/>
                </a:solidFill>
                <a:latin typeface="Arial" pitchFamily="34" charset="0"/>
                <a:cs typeface="Arial" pitchFamily="34" charset="0"/>
              </a:rPr>
              <a:t>______________</a:t>
            </a:r>
          </a:p>
          <a:p>
            <a:endParaRPr lang="en-US" sz="1200" b="1" dirty="0" smtClean="0">
              <a:solidFill>
                <a:srgbClr val="000000"/>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Is it an algebraic expression?	</a:t>
            </a:r>
            <a:r>
              <a:rPr lang="en-US" sz="2400" b="1" dirty="0" smtClean="0">
                <a:solidFill>
                  <a:srgbClr val="000000"/>
                </a:solidFill>
                <a:latin typeface="Arial" pitchFamily="34" charset="0"/>
                <a:cs typeface="Arial" pitchFamily="34" charset="0"/>
              </a:rPr>
              <a:t>______________</a:t>
            </a:r>
          </a:p>
          <a:p>
            <a:endParaRPr lang="en-US" sz="1200" b="1" dirty="0" smtClean="0">
              <a:solidFill>
                <a:srgbClr val="000000"/>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If yes, how many terms does it have?	</a:t>
            </a:r>
            <a:r>
              <a:rPr lang="en-US" sz="2400" b="1" dirty="0" smtClean="0">
                <a:solidFill>
                  <a:srgbClr val="000000"/>
                </a:solidFill>
                <a:latin typeface="Arial" pitchFamily="34" charset="0"/>
                <a:cs typeface="Arial" pitchFamily="34" charset="0"/>
              </a:rPr>
              <a:t>______________</a:t>
            </a:r>
            <a:endParaRPr lang="en-US" sz="2400" b="1" dirty="0">
              <a:solidFill>
                <a:srgbClr val="000000"/>
              </a:solidFill>
              <a:latin typeface="Arial" pitchFamily="34" charset="0"/>
              <a:cs typeface="Arial" pitchFamily="34" charset="0"/>
            </a:endParaRPr>
          </a:p>
        </p:txBody>
      </p:sp>
      <p:cxnSp>
        <p:nvCxnSpPr>
          <p:cNvPr id="5" name="Straight Connector 4"/>
          <p:cNvCxnSpPr/>
          <p:nvPr/>
        </p:nvCxnSpPr>
        <p:spPr>
          <a:xfrm>
            <a:off x="68580" y="4267200"/>
            <a:ext cx="8972550" cy="0"/>
          </a:xfrm>
          <a:prstGeom prst="line">
            <a:avLst/>
          </a:prstGeom>
          <a:ln w="1905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pic>
        <p:nvPicPr>
          <p:cNvPr id="6" name="Picture 5"/>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7007994" y="1278248"/>
            <a:ext cx="1907406" cy="1610255"/>
          </a:xfrm>
          <a:prstGeom prst="rect">
            <a:avLst/>
          </a:prstGeom>
          <a:solidFill>
            <a:scrgbClr r="0" g="0" b="0">
              <a:alpha val="0"/>
            </a:scrgbClr>
          </a:solidFill>
        </p:spPr>
      </p:pic>
      <p:pic>
        <p:nvPicPr>
          <p:cNvPr id="7" name="CROWD_CHEER_SMAL_60829601.mp3">
            <a:hlinkClick r:id="" action="ppaction://media"/>
          </p:cNvPr>
          <p:cNvPicPr>
            <a:picLocks noRot="1" noChangeAspect="1"/>
          </p:cNvPicPr>
          <p:nvPr>
            <a:audioFile r:link="rId1"/>
          </p:nvPr>
        </p:nvPicPr>
        <p:blipFill>
          <a:blip r:embed="rId5" cstate="print"/>
          <a:stretch>
            <a:fillRect/>
          </a:stretch>
        </p:blipFill>
        <p:spPr>
          <a:xfrm>
            <a:off x="6785510" y="4042268"/>
            <a:ext cx="154305" cy="144923"/>
          </a:xfrm>
          <a:prstGeom prst="rect">
            <a:avLst/>
          </a:prstGeom>
        </p:spPr>
      </p:pic>
      <p:sp>
        <p:nvSpPr>
          <p:cNvPr id="9" name="TextBox 8"/>
          <p:cNvSpPr txBox="1"/>
          <p:nvPr/>
        </p:nvSpPr>
        <p:spPr>
          <a:xfrm>
            <a:off x="1371600" y="4419600"/>
            <a:ext cx="6477000" cy="443291"/>
          </a:xfrm>
          <a:prstGeom prst="rect">
            <a:avLst/>
          </a:prstGeom>
          <a:noFill/>
        </p:spPr>
        <p:txBody>
          <a:bodyPr vert="horz" wrap="square" lIns="73243" tIns="36622" rIns="73243" bIns="36622" rtlCol="0">
            <a:spAutoFit/>
          </a:bodyPr>
          <a:lstStyle/>
          <a:p>
            <a:r>
              <a:rPr lang="en-US" sz="2400" b="1" dirty="0">
                <a:solidFill>
                  <a:srgbClr val="0000FF"/>
                </a:solidFill>
                <a:latin typeface="Arial" pitchFamily="34" charset="0"/>
                <a:cs typeface="Arial" pitchFamily="34" charset="0"/>
              </a:rPr>
              <a:t>Move each balloon to see if you're right.</a:t>
            </a:r>
          </a:p>
        </p:txBody>
      </p:sp>
      <p:sp>
        <p:nvSpPr>
          <p:cNvPr id="10" name="TextBox 9"/>
          <p:cNvSpPr txBox="1"/>
          <p:nvPr/>
        </p:nvSpPr>
        <p:spPr>
          <a:xfrm>
            <a:off x="3680460" y="5195509"/>
            <a:ext cx="617220" cy="443291"/>
          </a:xfrm>
          <a:prstGeom prst="rect">
            <a:avLst/>
          </a:prstGeom>
          <a:noFill/>
        </p:spPr>
        <p:txBody>
          <a:bodyPr vert="horz" lIns="73243" tIns="36622" rIns="73243" bIns="36622" rtlCol="0">
            <a:spAutoFit/>
          </a:bodyPr>
          <a:lstStyle/>
          <a:p>
            <a:r>
              <a:rPr lang="en-US" sz="2400" dirty="0" smtClean="0">
                <a:solidFill>
                  <a:srgbClr val="000000"/>
                </a:solidFill>
                <a:latin typeface="Arial" pitchFamily="34" charset="0"/>
                <a:cs typeface="Arial" pitchFamily="34" charset="0"/>
              </a:rPr>
              <a:t>p</a:t>
            </a:r>
            <a:endParaRPr lang="en-US" sz="2400" dirty="0">
              <a:solidFill>
                <a:srgbClr val="000000"/>
              </a:solidFill>
              <a:latin typeface="Arial" pitchFamily="34" charset="0"/>
              <a:cs typeface="Arial" pitchFamily="34" charset="0"/>
            </a:endParaRPr>
          </a:p>
        </p:txBody>
      </p:sp>
      <p:sp>
        <p:nvSpPr>
          <p:cNvPr id="11" name="TextBox 10"/>
          <p:cNvSpPr txBox="1"/>
          <p:nvPr/>
        </p:nvSpPr>
        <p:spPr>
          <a:xfrm>
            <a:off x="880110" y="5195509"/>
            <a:ext cx="548640" cy="443291"/>
          </a:xfrm>
          <a:prstGeom prst="rect">
            <a:avLst/>
          </a:prstGeom>
          <a:noFill/>
        </p:spPr>
        <p:txBody>
          <a:bodyPr vert="horz" lIns="73243" tIns="36622" rIns="73243" bIns="36622" rtlCol="0">
            <a:spAutoFit/>
          </a:bodyPr>
          <a:lstStyle/>
          <a:p>
            <a:r>
              <a:rPr lang="en-US" sz="2400" dirty="0" smtClean="0">
                <a:solidFill>
                  <a:srgbClr val="000000"/>
                </a:solidFill>
                <a:latin typeface="Arial" pitchFamily="34" charset="0"/>
                <a:cs typeface="Arial" pitchFamily="34" charset="0"/>
              </a:rPr>
              <a:t>8</a:t>
            </a:r>
            <a:endParaRPr lang="en-US" sz="2400" dirty="0">
              <a:solidFill>
                <a:srgbClr val="000000"/>
              </a:solidFill>
              <a:latin typeface="Arial" pitchFamily="34" charset="0"/>
              <a:cs typeface="Arial" pitchFamily="34" charset="0"/>
            </a:endParaRPr>
          </a:p>
        </p:txBody>
      </p:sp>
      <p:sp>
        <p:nvSpPr>
          <p:cNvPr id="12" name="TextBox 11"/>
          <p:cNvSpPr txBox="1"/>
          <p:nvPr/>
        </p:nvSpPr>
        <p:spPr>
          <a:xfrm>
            <a:off x="6366510" y="5181600"/>
            <a:ext cx="520522" cy="443291"/>
          </a:xfrm>
          <a:prstGeom prst="rect">
            <a:avLst/>
          </a:prstGeom>
          <a:noFill/>
        </p:spPr>
        <p:txBody>
          <a:bodyPr vert="horz" lIns="73243" tIns="36622" rIns="73243" bIns="36622" rtlCol="0">
            <a:spAutoFit/>
          </a:bodyPr>
          <a:lstStyle/>
          <a:p>
            <a:r>
              <a:rPr lang="en-US" sz="2400" dirty="0" smtClean="0">
                <a:solidFill>
                  <a:srgbClr val="000000"/>
                </a:solidFill>
                <a:latin typeface="Arial" pitchFamily="34" charset="0"/>
                <a:cs typeface="Arial" pitchFamily="34" charset="0"/>
              </a:rPr>
              <a:t>1</a:t>
            </a:r>
            <a:endParaRPr lang="en-US" sz="2400" dirty="0">
              <a:solidFill>
                <a:srgbClr val="000000"/>
              </a:solidFill>
              <a:latin typeface="Arial" pitchFamily="34" charset="0"/>
              <a:cs typeface="Arial" pitchFamily="34" charset="0"/>
            </a:endParaRPr>
          </a:p>
        </p:txBody>
      </p:sp>
      <p:grpSp>
        <p:nvGrpSpPr>
          <p:cNvPr id="15" name="Group 14"/>
          <p:cNvGrpSpPr/>
          <p:nvPr/>
        </p:nvGrpSpPr>
        <p:grpSpPr>
          <a:xfrm>
            <a:off x="320040" y="4838959"/>
            <a:ext cx="1714500" cy="1895084"/>
            <a:chOff x="431800" y="5672958"/>
            <a:chExt cx="1905000" cy="2094414"/>
          </a:xfrm>
        </p:grpSpPr>
        <p:pic>
          <p:nvPicPr>
            <p:cNvPr id="13" name="Picture 1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31800" y="5672958"/>
              <a:ext cx="1905000" cy="2094414"/>
            </a:xfrm>
            <a:prstGeom prst="rect">
              <a:avLst/>
            </a:prstGeom>
            <a:solidFill>
              <a:scrgbClr r="0" g="0" b="0">
                <a:alpha val="0"/>
              </a:scrgbClr>
            </a:solidFill>
          </p:spPr>
        </p:pic>
        <p:sp>
          <p:nvSpPr>
            <p:cNvPr id="14" name="TextBox 13"/>
            <p:cNvSpPr txBox="1"/>
            <p:nvPr/>
          </p:nvSpPr>
          <p:spPr>
            <a:xfrm>
              <a:off x="622300" y="6178248"/>
              <a:ext cx="1209802" cy="484634"/>
            </a:xfrm>
            <a:prstGeom prst="rect">
              <a:avLst/>
            </a:prstGeom>
            <a:noFill/>
          </p:spPr>
          <p:txBody>
            <a:bodyPr vert="horz" rtlCol="0">
              <a:spAutoFit/>
            </a:bodyPr>
            <a:lstStyle/>
            <a:p>
              <a:r>
                <a:rPr lang="en-US" sz="1600" dirty="0">
                  <a:solidFill>
                    <a:srgbClr val="000000"/>
                  </a:solidFill>
                  <a:latin typeface="Arial" pitchFamily="34" charset="0"/>
                  <a:cs typeface="Arial" pitchFamily="34" charset="0"/>
                </a:rPr>
                <a:t>Constant</a:t>
              </a:r>
            </a:p>
          </p:txBody>
        </p:sp>
      </p:grpSp>
      <p:grpSp>
        <p:nvGrpSpPr>
          <p:cNvPr id="18" name="Group 17"/>
          <p:cNvGrpSpPr/>
          <p:nvPr/>
        </p:nvGrpSpPr>
        <p:grpSpPr>
          <a:xfrm>
            <a:off x="3300725" y="4756142"/>
            <a:ext cx="1714500" cy="1863105"/>
            <a:chOff x="3454400" y="5816600"/>
            <a:chExt cx="1905000" cy="1905000"/>
          </a:xfrm>
        </p:grpSpPr>
        <p:pic>
          <p:nvPicPr>
            <p:cNvPr id="16" name="Picture 15"/>
            <p:cNvPicPr>
              <a:picLocks/>
            </p:cNvPicPr>
            <p:nvPr/>
          </p:nvPicPr>
          <p:blipFill>
            <a:blip r:embed="rId6" cstate="print">
              <a:extLst>
                <a:ext uri="{28A0092B-C50C-407E-A947-70E740481C1C}">
                  <a14:useLocalDpi xmlns:a14="http://schemas.microsoft.com/office/drawing/2010/main" xmlns="" val="0"/>
                </a:ext>
              </a:extLst>
            </a:blip>
            <a:stretch>
              <a:fillRect/>
            </a:stretch>
          </p:blipFill>
          <p:spPr>
            <a:xfrm>
              <a:off x="3454400" y="5816600"/>
              <a:ext cx="1905000" cy="1905000"/>
            </a:xfrm>
            <a:prstGeom prst="rect">
              <a:avLst/>
            </a:prstGeom>
            <a:solidFill>
              <a:scrgbClr r="0" g="0" b="0">
                <a:alpha val="0"/>
              </a:scrgbClr>
            </a:solidFill>
          </p:spPr>
        </p:pic>
        <p:sp>
          <p:nvSpPr>
            <p:cNvPr id="17" name="TextBox 16"/>
            <p:cNvSpPr txBox="1"/>
            <p:nvPr/>
          </p:nvSpPr>
          <p:spPr>
            <a:xfrm>
              <a:off x="3623733" y="6241244"/>
              <a:ext cx="1219200" cy="484634"/>
            </a:xfrm>
            <a:prstGeom prst="rect">
              <a:avLst/>
            </a:prstGeom>
            <a:noFill/>
          </p:spPr>
          <p:txBody>
            <a:bodyPr vert="horz" rtlCol="0">
              <a:spAutoFit/>
            </a:bodyPr>
            <a:lstStyle/>
            <a:p>
              <a:r>
                <a:rPr lang="en-US" sz="1600" dirty="0">
                  <a:solidFill>
                    <a:srgbClr val="000000"/>
                  </a:solidFill>
                  <a:latin typeface="Arial" pitchFamily="34" charset="0"/>
                  <a:cs typeface="Arial" pitchFamily="34" charset="0"/>
                </a:rPr>
                <a:t>Variable</a:t>
              </a:r>
            </a:p>
          </p:txBody>
        </p:sp>
      </p:grpSp>
      <p:grpSp>
        <p:nvGrpSpPr>
          <p:cNvPr id="21" name="Group 20"/>
          <p:cNvGrpSpPr/>
          <p:nvPr/>
        </p:nvGrpSpPr>
        <p:grpSpPr>
          <a:xfrm>
            <a:off x="5928260" y="4756142"/>
            <a:ext cx="1714500" cy="1863105"/>
            <a:chOff x="6635750" y="5822950"/>
            <a:chExt cx="1905000" cy="1905000"/>
          </a:xfrm>
        </p:grpSpPr>
        <p:pic>
          <p:nvPicPr>
            <p:cNvPr id="19" name="Picture 18"/>
            <p:cNvPicPr>
              <a:picLocks/>
            </p:cNvPicPr>
            <p:nvPr/>
          </p:nvPicPr>
          <p:blipFill>
            <a:blip r:embed="rId6" cstate="print">
              <a:extLst>
                <a:ext uri="{28A0092B-C50C-407E-A947-70E740481C1C}">
                  <a14:useLocalDpi xmlns:a14="http://schemas.microsoft.com/office/drawing/2010/main" xmlns="" val="0"/>
                </a:ext>
              </a:extLst>
            </a:blip>
            <a:stretch>
              <a:fillRect/>
            </a:stretch>
          </p:blipFill>
          <p:spPr>
            <a:xfrm>
              <a:off x="6635750" y="5822950"/>
              <a:ext cx="1905000" cy="1905000"/>
            </a:xfrm>
            <a:prstGeom prst="rect">
              <a:avLst/>
            </a:prstGeom>
            <a:solidFill>
              <a:scrgbClr r="0" g="0" b="0">
                <a:alpha val="0"/>
              </a:scrgbClr>
            </a:solidFill>
          </p:spPr>
        </p:pic>
        <p:sp>
          <p:nvSpPr>
            <p:cNvPr id="20" name="TextBox 19"/>
            <p:cNvSpPr txBox="1"/>
            <p:nvPr/>
          </p:nvSpPr>
          <p:spPr>
            <a:xfrm>
              <a:off x="6756400" y="6290431"/>
              <a:ext cx="1492250" cy="484634"/>
            </a:xfrm>
            <a:prstGeom prst="rect">
              <a:avLst/>
            </a:prstGeom>
            <a:noFill/>
          </p:spPr>
          <p:txBody>
            <a:bodyPr vert="horz" rtlCol="0">
              <a:spAutoFit/>
            </a:bodyPr>
            <a:lstStyle/>
            <a:p>
              <a:r>
                <a:rPr lang="en-US" sz="1600" dirty="0">
                  <a:solidFill>
                    <a:srgbClr val="000000"/>
                  </a:solidFill>
                  <a:latin typeface="Arial" pitchFamily="34" charset="0"/>
                  <a:cs typeface="Arial" pitchFamily="34" charset="0"/>
                </a:rPr>
                <a:t>Coefficient</a:t>
              </a:r>
            </a:p>
          </p:txBody>
        </p:sp>
      </p:grpSp>
      <p:sp>
        <p:nvSpPr>
          <p:cNvPr id="22" name="TextBox 21"/>
          <p:cNvSpPr txBox="1"/>
          <p:nvPr/>
        </p:nvSpPr>
        <p:spPr>
          <a:xfrm>
            <a:off x="2057400" y="150823"/>
            <a:ext cx="3200400" cy="443291"/>
          </a:xfrm>
          <a:prstGeom prst="rect">
            <a:avLst/>
          </a:prstGeom>
          <a:noFill/>
        </p:spPr>
        <p:txBody>
          <a:bodyPr vert="horz" wrap="square" lIns="73243" tIns="36622" rIns="73243" bIns="36622" rtlCol="0">
            <a:spAutoFit/>
          </a:bodyPr>
          <a:lstStyle/>
          <a:p>
            <a:r>
              <a:rPr lang="en-US" sz="2400" b="1" dirty="0" smtClean="0">
                <a:solidFill>
                  <a:srgbClr val="0000FF"/>
                </a:solidFill>
                <a:latin typeface="Arial" pitchFamily="34" charset="0"/>
                <a:cs typeface="Arial" pitchFamily="34" charset="0"/>
              </a:rPr>
              <a:t>Let's try a challenge.</a:t>
            </a: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xmlns="" val="2279289254"/>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7"/>
                </p:tgtEl>
              </p:cMediaNode>
            </p:audio>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p:nvSpPr>
        <p:spPr>
          <a:xfrm>
            <a:off x="3200400" y="533400"/>
            <a:ext cx="834390" cy="812623"/>
          </a:xfrm>
          <a:prstGeom prst="rect">
            <a:avLst/>
          </a:prstGeom>
          <a:noFill/>
        </p:spPr>
        <p:txBody>
          <a:bodyPr vert="horz" wrap="square" lIns="73243" tIns="36622" rIns="73243" bIns="36622" rtlCol="0">
            <a:spAutoFit/>
          </a:bodyPr>
          <a:lstStyle/>
          <a:p>
            <a:pPr algn="ctr"/>
            <a:r>
              <a:rPr lang="en-US" sz="2400" u="sng" dirty="0" smtClean="0">
                <a:solidFill>
                  <a:srgbClr val="FF0000"/>
                </a:solidFill>
                <a:latin typeface="Arial" pitchFamily="34" charset="0"/>
                <a:cs typeface="Arial" pitchFamily="34" charset="0"/>
              </a:rPr>
              <a:t>y</a:t>
            </a:r>
          </a:p>
          <a:p>
            <a:pPr algn="ctr"/>
            <a:r>
              <a:rPr lang="en-US" sz="2400" dirty="0">
                <a:solidFill>
                  <a:srgbClr val="FF0000"/>
                </a:solidFill>
                <a:latin typeface="Arial" pitchFamily="34" charset="0"/>
                <a:cs typeface="Arial" pitchFamily="34" charset="0"/>
              </a:rPr>
              <a:t>6</a:t>
            </a:r>
          </a:p>
        </p:txBody>
      </p:sp>
      <p:sp>
        <p:nvSpPr>
          <p:cNvPr id="4" name="TextBox 3"/>
          <p:cNvSpPr txBox="1"/>
          <p:nvPr/>
        </p:nvSpPr>
        <p:spPr>
          <a:xfrm>
            <a:off x="320040" y="1278248"/>
            <a:ext cx="8519160" cy="2659282"/>
          </a:xfrm>
          <a:prstGeom prst="rect">
            <a:avLst/>
          </a:prstGeom>
          <a:noFill/>
        </p:spPr>
        <p:txBody>
          <a:bodyPr vert="horz" wrap="square" lIns="73243" tIns="36622" rIns="73243" bIns="36622" rtlCol="0">
            <a:spAutoFit/>
          </a:bodyPr>
          <a:lstStyle/>
          <a:p>
            <a:r>
              <a:rPr lang="en-US" sz="2400" b="1" dirty="0" smtClean="0">
                <a:solidFill>
                  <a:srgbClr val="0000FF"/>
                </a:solidFill>
                <a:latin typeface="Arial" pitchFamily="34" charset="0"/>
                <a:cs typeface="Arial" pitchFamily="34" charset="0"/>
              </a:rPr>
              <a:t>What is the constant?	</a:t>
            </a:r>
            <a:r>
              <a:rPr lang="en-US" sz="2400" b="1" dirty="0" smtClean="0">
                <a:solidFill>
                  <a:srgbClr val="000000"/>
                </a:solidFill>
                <a:latin typeface="Arial" pitchFamily="34" charset="0"/>
                <a:cs typeface="Arial" pitchFamily="34" charset="0"/>
              </a:rPr>
              <a:t>______________</a:t>
            </a:r>
          </a:p>
          <a:p>
            <a:endParaRPr lang="en-US" sz="1200" b="1" dirty="0" smtClean="0">
              <a:solidFill>
                <a:srgbClr val="000000"/>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What is the variable?	</a:t>
            </a:r>
            <a:r>
              <a:rPr lang="en-US" sz="2400" b="1" dirty="0" smtClean="0">
                <a:solidFill>
                  <a:srgbClr val="000000"/>
                </a:solidFill>
                <a:latin typeface="Arial" pitchFamily="34" charset="0"/>
                <a:cs typeface="Arial" pitchFamily="34" charset="0"/>
              </a:rPr>
              <a:t>______________</a:t>
            </a:r>
          </a:p>
          <a:p>
            <a:endParaRPr lang="en-US" sz="1200" b="1" dirty="0" smtClean="0">
              <a:solidFill>
                <a:srgbClr val="000000"/>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What is the coefficient?	</a:t>
            </a:r>
            <a:r>
              <a:rPr lang="en-US" sz="2400" b="1" dirty="0" smtClean="0">
                <a:solidFill>
                  <a:srgbClr val="000000"/>
                </a:solidFill>
                <a:latin typeface="Arial" pitchFamily="34" charset="0"/>
                <a:cs typeface="Arial" pitchFamily="34" charset="0"/>
              </a:rPr>
              <a:t>______________</a:t>
            </a:r>
          </a:p>
          <a:p>
            <a:endParaRPr lang="en-US" sz="1200" b="1" dirty="0" smtClean="0">
              <a:solidFill>
                <a:srgbClr val="000000"/>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Is it an algebraic expression?	</a:t>
            </a:r>
            <a:r>
              <a:rPr lang="en-US" sz="2400" b="1" dirty="0" smtClean="0">
                <a:solidFill>
                  <a:srgbClr val="000000"/>
                </a:solidFill>
                <a:latin typeface="Arial" pitchFamily="34" charset="0"/>
                <a:cs typeface="Arial" pitchFamily="34" charset="0"/>
              </a:rPr>
              <a:t>______________</a:t>
            </a:r>
          </a:p>
          <a:p>
            <a:endParaRPr lang="en-US" sz="1200" b="1" dirty="0" smtClean="0">
              <a:solidFill>
                <a:srgbClr val="000000"/>
              </a:solidFill>
              <a:latin typeface="Arial" pitchFamily="34" charset="0"/>
              <a:cs typeface="Arial" pitchFamily="34" charset="0"/>
            </a:endParaRPr>
          </a:p>
          <a:p>
            <a:r>
              <a:rPr lang="en-US" sz="2400" b="1" dirty="0" smtClean="0">
                <a:solidFill>
                  <a:srgbClr val="0000FF"/>
                </a:solidFill>
                <a:latin typeface="Arial" pitchFamily="34" charset="0"/>
                <a:cs typeface="Arial" pitchFamily="34" charset="0"/>
              </a:rPr>
              <a:t>If yes, how many terms does it have?	</a:t>
            </a:r>
            <a:r>
              <a:rPr lang="en-US" sz="2400" b="1" dirty="0" smtClean="0">
                <a:solidFill>
                  <a:srgbClr val="000000"/>
                </a:solidFill>
                <a:latin typeface="Arial" pitchFamily="34" charset="0"/>
                <a:cs typeface="Arial" pitchFamily="34" charset="0"/>
              </a:rPr>
              <a:t>______________</a:t>
            </a:r>
            <a:endParaRPr lang="en-US" sz="2400" b="1" dirty="0">
              <a:solidFill>
                <a:srgbClr val="000000"/>
              </a:solidFill>
              <a:latin typeface="Arial" pitchFamily="34" charset="0"/>
              <a:cs typeface="Arial" pitchFamily="34" charset="0"/>
            </a:endParaRPr>
          </a:p>
        </p:txBody>
      </p:sp>
      <p:cxnSp>
        <p:nvCxnSpPr>
          <p:cNvPr id="5" name="Straight Connector 4"/>
          <p:cNvCxnSpPr/>
          <p:nvPr/>
        </p:nvCxnSpPr>
        <p:spPr>
          <a:xfrm>
            <a:off x="68580" y="4267200"/>
            <a:ext cx="8972550" cy="0"/>
          </a:xfrm>
          <a:prstGeom prst="line">
            <a:avLst/>
          </a:prstGeom>
          <a:ln w="1905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pic>
        <p:nvPicPr>
          <p:cNvPr id="6" name="Picture 5"/>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7007994" y="1278248"/>
            <a:ext cx="1907406" cy="1610255"/>
          </a:xfrm>
          <a:prstGeom prst="rect">
            <a:avLst/>
          </a:prstGeom>
          <a:solidFill>
            <a:scrgbClr r="0" g="0" b="0">
              <a:alpha val="0"/>
            </a:scrgbClr>
          </a:solidFill>
        </p:spPr>
      </p:pic>
      <p:pic>
        <p:nvPicPr>
          <p:cNvPr id="7" name="CROWD_CHEER_SMAL_60829601.mp3">
            <a:hlinkClick r:id="" action="ppaction://media"/>
          </p:cNvPr>
          <p:cNvPicPr>
            <a:picLocks noRot="1" noChangeAspect="1"/>
          </p:cNvPicPr>
          <p:nvPr>
            <a:audioFile r:link="rId1"/>
          </p:nvPr>
        </p:nvPicPr>
        <p:blipFill>
          <a:blip r:embed="rId5" cstate="print"/>
          <a:stretch>
            <a:fillRect/>
          </a:stretch>
        </p:blipFill>
        <p:spPr>
          <a:xfrm>
            <a:off x="6785510" y="4042268"/>
            <a:ext cx="154305" cy="144923"/>
          </a:xfrm>
          <a:prstGeom prst="rect">
            <a:avLst/>
          </a:prstGeom>
        </p:spPr>
      </p:pic>
      <p:sp>
        <p:nvSpPr>
          <p:cNvPr id="9" name="TextBox 8"/>
          <p:cNvSpPr txBox="1"/>
          <p:nvPr/>
        </p:nvSpPr>
        <p:spPr>
          <a:xfrm>
            <a:off x="1371600" y="4419600"/>
            <a:ext cx="6477000" cy="443291"/>
          </a:xfrm>
          <a:prstGeom prst="rect">
            <a:avLst/>
          </a:prstGeom>
          <a:noFill/>
        </p:spPr>
        <p:txBody>
          <a:bodyPr vert="horz" wrap="square" lIns="73243" tIns="36622" rIns="73243" bIns="36622" rtlCol="0">
            <a:spAutoFit/>
          </a:bodyPr>
          <a:lstStyle/>
          <a:p>
            <a:r>
              <a:rPr lang="en-US" sz="2400" b="1" dirty="0">
                <a:solidFill>
                  <a:srgbClr val="0000FF"/>
                </a:solidFill>
                <a:latin typeface="Arial" pitchFamily="34" charset="0"/>
                <a:cs typeface="Arial" pitchFamily="34" charset="0"/>
              </a:rPr>
              <a:t>Move each balloon to see if you're right.</a:t>
            </a:r>
          </a:p>
        </p:txBody>
      </p:sp>
      <p:sp>
        <p:nvSpPr>
          <p:cNvPr id="10" name="TextBox 9"/>
          <p:cNvSpPr txBox="1"/>
          <p:nvPr/>
        </p:nvSpPr>
        <p:spPr>
          <a:xfrm>
            <a:off x="3680460" y="5195509"/>
            <a:ext cx="617220" cy="443291"/>
          </a:xfrm>
          <a:prstGeom prst="rect">
            <a:avLst/>
          </a:prstGeom>
          <a:noFill/>
        </p:spPr>
        <p:txBody>
          <a:bodyPr vert="horz" lIns="73243" tIns="36622" rIns="73243" bIns="36622" rtlCol="0">
            <a:spAutoFit/>
          </a:bodyPr>
          <a:lstStyle/>
          <a:p>
            <a:r>
              <a:rPr lang="en-US" sz="2400" dirty="0" smtClean="0">
                <a:solidFill>
                  <a:srgbClr val="000000"/>
                </a:solidFill>
                <a:latin typeface="Arial" pitchFamily="34" charset="0"/>
                <a:cs typeface="Arial" pitchFamily="34" charset="0"/>
              </a:rPr>
              <a:t>y</a:t>
            </a:r>
            <a:endParaRPr lang="en-US" sz="2400" dirty="0">
              <a:solidFill>
                <a:srgbClr val="000000"/>
              </a:solidFill>
              <a:latin typeface="Arial" pitchFamily="34" charset="0"/>
              <a:cs typeface="Arial" pitchFamily="34" charset="0"/>
            </a:endParaRPr>
          </a:p>
        </p:txBody>
      </p:sp>
      <p:sp>
        <p:nvSpPr>
          <p:cNvPr id="11" name="TextBox 10"/>
          <p:cNvSpPr txBox="1"/>
          <p:nvPr/>
        </p:nvSpPr>
        <p:spPr>
          <a:xfrm>
            <a:off x="880110" y="5195509"/>
            <a:ext cx="548640" cy="443291"/>
          </a:xfrm>
          <a:prstGeom prst="rect">
            <a:avLst/>
          </a:prstGeom>
          <a:noFill/>
        </p:spPr>
        <p:txBody>
          <a:bodyPr vert="horz" lIns="73243" tIns="36622" rIns="73243" bIns="36622" rtlCol="0">
            <a:spAutoFit/>
          </a:bodyPr>
          <a:lstStyle/>
          <a:p>
            <a:r>
              <a:rPr lang="en-US" sz="2400" dirty="0" smtClean="0">
                <a:solidFill>
                  <a:srgbClr val="000000"/>
                </a:solidFill>
                <a:latin typeface="Arial" pitchFamily="34" charset="0"/>
                <a:cs typeface="Arial" pitchFamily="34" charset="0"/>
              </a:rPr>
              <a:t>8</a:t>
            </a:r>
            <a:endParaRPr lang="en-US" sz="2400" dirty="0">
              <a:solidFill>
                <a:srgbClr val="000000"/>
              </a:solidFill>
              <a:latin typeface="Arial" pitchFamily="34" charset="0"/>
              <a:cs typeface="Arial" pitchFamily="34" charset="0"/>
            </a:endParaRPr>
          </a:p>
        </p:txBody>
      </p:sp>
      <p:sp>
        <p:nvSpPr>
          <p:cNvPr id="12" name="TextBox 11"/>
          <p:cNvSpPr txBox="1"/>
          <p:nvPr/>
        </p:nvSpPr>
        <p:spPr>
          <a:xfrm>
            <a:off x="6366510" y="5181600"/>
            <a:ext cx="520522" cy="812623"/>
          </a:xfrm>
          <a:prstGeom prst="rect">
            <a:avLst/>
          </a:prstGeom>
          <a:noFill/>
        </p:spPr>
        <p:txBody>
          <a:bodyPr vert="horz" lIns="73243" tIns="36622" rIns="73243" bIns="36622" rtlCol="0">
            <a:spAutoFit/>
          </a:bodyPr>
          <a:lstStyle/>
          <a:p>
            <a:r>
              <a:rPr lang="en-US" sz="2400" u="sng" dirty="0" smtClean="0">
                <a:solidFill>
                  <a:srgbClr val="000000"/>
                </a:solidFill>
                <a:latin typeface="Arial" pitchFamily="34" charset="0"/>
                <a:cs typeface="Arial" pitchFamily="34" charset="0"/>
              </a:rPr>
              <a:t>1</a:t>
            </a:r>
          </a:p>
          <a:p>
            <a:r>
              <a:rPr lang="en-US" sz="2400" dirty="0">
                <a:solidFill>
                  <a:srgbClr val="000000"/>
                </a:solidFill>
                <a:latin typeface="Arial" pitchFamily="34" charset="0"/>
                <a:cs typeface="Arial" pitchFamily="34" charset="0"/>
              </a:rPr>
              <a:t>6</a:t>
            </a:r>
          </a:p>
        </p:txBody>
      </p:sp>
      <p:grpSp>
        <p:nvGrpSpPr>
          <p:cNvPr id="15" name="Group 14"/>
          <p:cNvGrpSpPr/>
          <p:nvPr/>
        </p:nvGrpSpPr>
        <p:grpSpPr>
          <a:xfrm>
            <a:off x="320040" y="4838959"/>
            <a:ext cx="1714500" cy="1895084"/>
            <a:chOff x="431800" y="5672958"/>
            <a:chExt cx="1905000" cy="2094414"/>
          </a:xfrm>
        </p:grpSpPr>
        <p:pic>
          <p:nvPicPr>
            <p:cNvPr id="13" name="Picture 1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31800" y="5672958"/>
              <a:ext cx="1905000" cy="2094414"/>
            </a:xfrm>
            <a:prstGeom prst="rect">
              <a:avLst/>
            </a:prstGeom>
            <a:solidFill>
              <a:scrgbClr r="0" g="0" b="0">
                <a:alpha val="0"/>
              </a:scrgbClr>
            </a:solidFill>
          </p:spPr>
        </p:pic>
        <p:sp>
          <p:nvSpPr>
            <p:cNvPr id="14" name="TextBox 13"/>
            <p:cNvSpPr txBox="1"/>
            <p:nvPr/>
          </p:nvSpPr>
          <p:spPr>
            <a:xfrm>
              <a:off x="622300" y="6178248"/>
              <a:ext cx="1209802" cy="484634"/>
            </a:xfrm>
            <a:prstGeom prst="rect">
              <a:avLst/>
            </a:prstGeom>
            <a:noFill/>
          </p:spPr>
          <p:txBody>
            <a:bodyPr vert="horz" rtlCol="0">
              <a:spAutoFit/>
            </a:bodyPr>
            <a:lstStyle/>
            <a:p>
              <a:r>
                <a:rPr lang="en-US" sz="1600" dirty="0">
                  <a:solidFill>
                    <a:srgbClr val="000000"/>
                  </a:solidFill>
                  <a:latin typeface="Arial" pitchFamily="34" charset="0"/>
                  <a:cs typeface="Arial" pitchFamily="34" charset="0"/>
                </a:rPr>
                <a:t>Constant</a:t>
              </a:r>
            </a:p>
          </p:txBody>
        </p:sp>
      </p:grpSp>
      <p:grpSp>
        <p:nvGrpSpPr>
          <p:cNvPr id="18" name="Group 17"/>
          <p:cNvGrpSpPr/>
          <p:nvPr/>
        </p:nvGrpSpPr>
        <p:grpSpPr>
          <a:xfrm>
            <a:off x="3048000" y="4756142"/>
            <a:ext cx="1714500" cy="1863105"/>
            <a:chOff x="3454400" y="5816600"/>
            <a:chExt cx="1905000" cy="1905000"/>
          </a:xfrm>
        </p:grpSpPr>
        <p:pic>
          <p:nvPicPr>
            <p:cNvPr id="16" name="Picture 15"/>
            <p:cNvPicPr>
              <a:picLocks/>
            </p:cNvPicPr>
            <p:nvPr/>
          </p:nvPicPr>
          <p:blipFill>
            <a:blip r:embed="rId6" cstate="print">
              <a:extLst>
                <a:ext uri="{28A0092B-C50C-407E-A947-70E740481C1C}">
                  <a14:useLocalDpi xmlns:a14="http://schemas.microsoft.com/office/drawing/2010/main" xmlns="" val="0"/>
                </a:ext>
              </a:extLst>
            </a:blip>
            <a:stretch>
              <a:fillRect/>
            </a:stretch>
          </p:blipFill>
          <p:spPr>
            <a:xfrm>
              <a:off x="3454400" y="5816600"/>
              <a:ext cx="1905000" cy="1905000"/>
            </a:xfrm>
            <a:prstGeom prst="rect">
              <a:avLst/>
            </a:prstGeom>
            <a:solidFill>
              <a:scrgbClr r="0" g="0" b="0">
                <a:alpha val="0"/>
              </a:scrgbClr>
            </a:solidFill>
          </p:spPr>
        </p:pic>
        <p:sp>
          <p:nvSpPr>
            <p:cNvPr id="17" name="TextBox 16"/>
            <p:cNvSpPr txBox="1"/>
            <p:nvPr/>
          </p:nvSpPr>
          <p:spPr>
            <a:xfrm>
              <a:off x="3623733" y="6241244"/>
              <a:ext cx="1219200" cy="484634"/>
            </a:xfrm>
            <a:prstGeom prst="rect">
              <a:avLst/>
            </a:prstGeom>
            <a:noFill/>
          </p:spPr>
          <p:txBody>
            <a:bodyPr vert="horz" rtlCol="0">
              <a:spAutoFit/>
            </a:bodyPr>
            <a:lstStyle/>
            <a:p>
              <a:r>
                <a:rPr lang="en-US" sz="1600" dirty="0">
                  <a:solidFill>
                    <a:srgbClr val="000000"/>
                  </a:solidFill>
                  <a:latin typeface="Arial" pitchFamily="34" charset="0"/>
                  <a:cs typeface="Arial" pitchFamily="34" charset="0"/>
                </a:rPr>
                <a:t>Variable</a:t>
              </a:r>
            </a:p>
          </p:txBody>
        </p:sp>
      </p:grpSp>
      <p:grpSp>
        <p:nvGrpSpPr>
          <p:cNvPr id="21" name="Group 20"/>
          <p:cNvGrpSpPr/>
          <p:nvPr/>
        </p:nvGrpSpPr>
        <p:grpSpPr>
          <a:xfrm>
            <a:off x="5769521" y="4766295"/>
            <a:ext cx="1714500" cy="1863105"/>
            <a:chOff x="6635750" y="5822950"/>
            <a:chExt cx="1905000" cy="1905000"/>
          </a:xfrm>
        </p:grpSpPr>
        <p:pic>
          <p:nvPicPr>
            <p:cNvPr id="19" name="Picture 18"/>
            <p:cNvPicPr>
              <a:picLocks/>
            </p:cNvPicPr>
            <p:nvPr/>
          </p:nvPicPr>
          <p:blipFill>
            <a:blip r:embed="rId6" cstate="print">
              <a:extLst>
                <a:ext uri="{28A0092B-C50C-407E-A947-70E740481C1C}">
                  <a14:useLocalDpi xmlns:a14="http://schemas.microsoft.com/office/drawing/2010/main" xmlns="" val="0"/>
                </a:ext>
              </a:extLst>
            </a:blip>
            <a:stretch>
              <a:fillRect/>
            </a:stretch>
          </p:blipFill>
          <p:spPr>
            <a:xfrm>
              <a:off x="6635750" y="5822950"/>
              <a:ext cx="1905000" cy="1905000"/>
            </a:xfrm>
            <a:prstGeom prst="rect">
              <a:avLst/>
            </a:prstGeom>
            <a:solidFill>
              <a:scrgbClr r="0" g="0" b="0">
                <a:alpha val="0"/>
              </a:scrgbClr>
            </a:solidFill>
          </p:spPr>
        </p:pic>
        <p:sp>
          <p:nvSpPr>
            <p:cNvPr id="20" name="TextBox 19"/>
            <p:cNvSpPr txBox="1"/>
            <p:nvPr/>
          </p:nvSpPr>
          <p:spPr>
            <a:xfrm>
              <a:off x="6756400" y="6290431"/>
              <a:ext cx="1492250" cy="484634"/>
            </a:xfrm>
            <a:prstGeom prst="rect">
              <a:avLst/>
            </a:prstGeom>
            <a:noFill/>
          </p:spPr>
          <p:txBody>
            <a:bodyPr vert="horz" rtlCol="0">
              <a:spAutoFit/>
            </a:bodyPr>
            <a:lstStyle/>
            <a:p>
              <a:r>
                <a:rPr lang="en-US" sz="1600" dirty="0">
                  <a:solidFill>
                    <a:srgbClr val="000000"/>
                  </a:solidFill>
                  <a:latin typeface="Arial" pitchFamily="34" charset="0"/>
                  <a:cs typeface="Arial" pitchFamily="34" charset="0"/>
                </a:rPr>
                <a:t>Coefficient</a:t>
              </a:r>
            </a:p>
          </p:txBody>
        </p:sp>
      </p:grpSp>
      <p:sp>
        <p:nvSpPr>
          <p:cNvPr id="22" name="TextBox 21"/>
          <p:cNvSpPr txBox="1"/>
          <p:nvPr/>
        </p:nvSpPr>
        <p:spPr>
          <a:xfrm>
            <a:off x="2057400" y="150823"/>
            <a:ext cx="3200400" cy="443291"/>
          </a:xfrm>
          <a:prstGeom prst="rect">
            <a:avLst/>
          </a:prstGeom>
          <a:noFill/>
        </p:spPr>
        <p:txBody>
          <a:bodyPr vert="horz" wrap="square" lIns="73243" tIns="36622" rIns="73243" bIns="36622" rtlCol="0">
            <a:spAutoFit/>
          </a:bodyPr>
          <a:lstStyle/>
          <a:p>
            <a:r>
              <a:rPr lang="en-US" sz="2400" b="1" dirty="0" smtClean="0">
                <a:solidFill>
                  <a:srgbClr val="0000FF"/>
                </a:solidFill>
                <a:latin typeface="Arial" pitchFamily="34" charset="0"/>
                <a:cs typeface="Arial" pitchFamily="34" charset="0"/>
              </a:rPr>
              <a:t>Let's try a challenge.</a:t>
            </a:r>
            <a:endParaRPr lang="en-US" sz="24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xmlns="" val="3173239182"/>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7"/>
                </p:tgtEl>
              </p:cMediaNode>
            </p:audio>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34340" y="591381"/>
            <a:ext cx="4818092"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40</a:t>
            </a:r>
            <a:endParaRPr lang="en-US" sz="2800" b="1">
              <a:solidFill>
                <a:srgbClr val="000000"/>
              </a:solidFill>
              <a:latin typeface="Arial" pitchFamily="34" charset="0"/>
              <a:cs typeface="Arial" pitchFamily="34" charset="0"/>
            </a:endParaRPr>
          </a:p>
        </p:txBody>
      </p:sp>
      <p:sp>
        <p:nvSpPr>
          <p:cNvPr id="3" name="TextBox 2"/>
          <p:cNvSpPr txBox="1"/>
          <p:nvPr/>
        </p:nvSpPr>
        <p:spPr>
          <a:xfrm>
            <a:off x="1165860" y="591381"/>
            <a:ext cx="569214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7x is an algebraic expression.</a:t>
            </a:r>
            <a:endParaRPr lang="en-US" sz="2800" b="1" dirty="0">
              <a:solidFill>
                <a:srgbClr val="000000"/>
              </a:solidFill>
              <a:latin typeface="Arial" pitchFamily="34" charset="0"/>
              <a:cs typeface="Arial" pitchFamily="34" charset="0"/>
            </a:endParaRPr>
          </a:p>
        </p:txBody>
      </p:sp>
      <p:pic>
        <p:nvPicPr>
          <p:cNvPr id="14" name="Picture 13"/>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37160" y="79847"/>
            <a:ext cx="3108960" cy="44360"/>
          </a:xfrm>
          <a:prstGeom prst="rect">
            <a:avLst/>
          </a:prstGeom>
          <a:solidFill>
            <a:scrgbClr r="0" g="0" b="0">
              <a:alpha val="0"/>
            </a:scrgbClr>
          </a:solidFill>
        </p:spPr>
      </p:pic>
      <p:sp>
        <p:nvSpPr>
          <p:cNvPr id="15" name="TextBox 14"/>
          <p:cNvSpPr txBox="1"/>
          <p:nvPr/>
        </p:nvSpPr>
        <p:spPr>
          <a:xfrm>
            <a:off x="2381250" y="1284082"/>
            <a:ext cx="176022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True</a:t>
            </a:r>
            <a:endParaRPr lang="en-US" sz="2800" b="1" dirty="0">
              <a:solidFill>
                <a:srgbClr val="000000"/>
              </a:solidFill>
              <a:latin typeface="Arial" pitchFamily="34" charset="0"/>
              <a:cs typeface="Arial" pitchFamily="34" charset="0"/>
            </a:endParaRPr>
          </a:p>
        </p:txBody>
      </p:sp>
      <p:sp>
        <p:nvSpPr>
          <p:cNvPr id="16" name="TextBox 15"/>
          <p:cNvSpPr txBox="1"/>
          <p:nvPr/>
        </p:nvSpPr>
        <p:spPr>
          <a:xfrm>
            <a:off x="2404110" y="1857354"/>
            <a:ext cx="186309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False</a:t>
            </a:r>
            <a:endParaRPr lang="en-US" sz="2800" b="1" dirty="0">
              <a:solidFill>
                <a:srgbClr val="000000"/>
              </a:solidFill>
              <a:latin typeface="Arial" pitchFamily="34" charset="0"/>
              <a:cs typeface="Arial" pitchFamily="34" charset="0"/>
            </a:endParaRPr>
          </a:p>
        </p:txBody>
      </p:sp>
      <p:sp>
        <p:nvSpPr>
          <p:cNvPr id="17" name="TextBox 16"/>
          <p:cNvSpPr txBox="1"/>
          <p:nvPr/>
        </p:nvSpPr>
        <p:spPr>
          <a:xfrm>
            <a:off x="1710690" y="1261358"/>
            <a:ext cx="57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A</a:t>
            </a:r>
            <a:endParaRPr lang="en-US" sz="2800" b="1" dirty="0">
              <a:solidFill>
                <a:srgbClr val="000000"/>
              </a:solidFill>
              <a:latin typeface="Arial" pitchFamily="34" charset="0"/>
              <a:cs typeface="Arial" pitchFamily="34" charset="0"/>
            </a:endParaRPr>
          </a:p>
        </p:txBody>
      </p:sp>
      <p:sp>
        <p:nvSpPr>
          <p:cNvPr id="18" name="TextBox 17"/>
          <p:cNvSpPr txBox="1"/>
          <p:nvPr/>
        </p:nvSpPr>
        <p:spPr>
          <a:xfrm>
            <a:off x="1710690" y="1876926"/>
            <a:ext cx="57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B</a:t>
            </a:r>
            <a:endParaRPr lang="en-US" sz="2800" b="1" dirty="0">
              <a:solidFill>
                <a:srgbClr val="000000"/>
              </a:solidFill>
              <a:latin typeface="Arial" pitchFamily="34" charset="0"/>
              <a:cs typeface="Arial" pitchFamily="34" charset="0"/>
            </a:endParaRPr>
          </a:p>
        </p:txBody>
      </p:sp>
      <p:sp>
        <p:nvSpPr>
          <p:cNvPr id="19" name="Oval 18"/>
          <p:cNvSpPr/>
          <p:nvPr/>
        </p:nvSpPr>
        <p:spPr>
          <a:xfrm>
            <a:off x="1219200" y="1406957"/>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0" name="Oval 19"/>
          <p:cNvSpPr/>
          <p:nvPr/>
        </p:nvSpPr>
        <p:spPr>
          <a:xfrm>
            <a:off x="1219200" y="1986399"/>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317795910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62569" y="588266"/>
            <a:ext cx="5206712" cy="504846"/>
          </a:xfrm>
          <a:prstGeom prst="rect">
            <a:avLst/>
          </a:prstGeom>
          <a:noFill/>
        </p:spPr>
        <p:txBody>
          <a:bodyPr vert="horz" lIns="73243" tIns="36622" rIns="73243" bIns="36622" rtlCol="0">
            <a:spAutoFit/>
          </a:bodyPr>
          <a:lstStyle/>
          <a:p>
            <a:r>
              <a:rPr lang="en-US" sz="2800" b="1" smtClean="0">
                <a:solidFill>
                  <a:srgbClr val="000000"/>
                </a:solidFill>
                <a:latin typeface="Arial" pitchFamily="34" charset="0"/>
                <a:cs typeface="Arial" pitchFamily="34" charset="0"/>
              </a:rPr>
              <a:t>41</a:t>
            </a:r>
            <a:endParaRPr lang="en-US" sz="2800" b="1">
              <a:solidFill>
                <a:srgbClr val="000000"/>
              </a:solidFill>
              <a:latin typeface="Arial" pitchFamily="34" charset="0"/>
              <a:cs typeface="Arial" pitchFamily="34" charset="0"/>
            </a:endParaRPr>
          </a:p>
        </p:txBody>
      </p:sp>
      <p:sp>
        <p:nvSpPr>
          <p:cNvPr id="3" name="TextBox 2"/>
          <p:cNvSpPr txBox="1"/>
          <p:nvPr/>
        </p:nvSpPr>
        <p:spPr>
          <a:xfrm>
            <a:off x="1194089" y="588266"/>
            <a:ext cx="6273511"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1,245 is an algebraic expression.</a:t>
            </a:r>
            <a:endParaRPr lang="en-US" sz="2800" b="1" dirty="0">
              <a:solidFill>
                <a:srgbClr val="000000"/>
              </a:solidFill>
              <a:latin typeface="Arial" pitchFamily="34" charset="0"/>
              <a:cs typeface="Arial" pitchFamily="34" charset="0"/>
            </a:endParaRPr>
          </a:p>
        </p:txBody>
      </p:sp>
      <p:pic>
        <p:nvPicPr>
          <p:cNvPr id="14" name="Picture 13"/>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125730" y="79847"/>
            <a:ext cx="3108960" cy="44360"/>
          </a:xfrm>
          <a:prstGeom prst="rect">
            <a:avLst/>
          </a:prstGeom>
          <a:solidFill>
            <a:scrgbClr r="0" g="0" b="0">
              <a:alpha val="0"/>
            </a:scrgbClr>
          </a:solidFill>
        </p:spPr>
      </p:pic>
      <p:sp>
        <p:nvSpPr>
          <p:cNvPr id="15" name="TextBox 14"/>
          <p:cNvSpPr txBox="1"/>
          <p:nvPr/>
        </p:nvSpPr>
        <p:spPr>
          <a:xfrm>
            <a:off x="2381250" y="1284082"/>
            <a:ext cx="176022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True</a:t>
            </a:r>
            <a:endParaRPr lang="en-US" sz="2800" b="1" dirty="0">
              <a:solidFill>
                <a:srgbClr val="000000"/>
              </a:solidFill>
              <a:latin typeface="Arial" pitchFamily="34" charset="0"/>
              <a:cs typeface="Arial" pitchFamily="34" charset="0"/>
            </a:endParaRPr>
          </a:p>
        </p:txBody>
      </p:sp>
      <p:sp>
        <p:nvSpPr>
          <p:cNvPr id="16" name="TextBox 15"/>
          <p:cNvSpPr txBox="1"/>
          <p:nvPr/>
        </p:nvSpPr>
        <p:spPr>
          <a:xfrm>
            <a:off x="2404110" y="1857354"/>
            <a:ext cx="1863090" cy="504846"/>
          </a:xfrm>
          <a:prstGeom prst="rect">
            <a:avLst/>
          </a:prstGeom>
          <a:noFill/>
        </p:spPr>
        <p:txBody>
          <a:bodyPr vert="horz" lIns="73243" tIns="36622" rIns="73243" bIns="36622" rtlCol="0">
            <a:spAutoFit/>
          </a:bodyPr>
          <a:lstStyle/>
          <a:p>
            <a:r>
              <a:rPr lang="en-US" sz="2800" b="1" dirty="0" smtClean="0">
                <a:solidFill>
                  <a:srgbClr val="000000"/>
                </a:solidFill>
                <a:latin typeface="Arial" pitchFamily="34" charset="0"/>
                <a:cs typeface="Arial" pitchFamily="34" charset="0"/>
              </a:rPr>
              <a:t>False</a:t>
            </a:r>
            <a:endParaRPr lang="en-US" sz="2800" b="1" dirty="0">
              <a:solidFill>
                <a:srgbClr val="000000"/>
              </a:solidFill>
              <a:latin typeface="Arial" pitchFamily="34" charset="0"/>
              <a:cs typeface="Arial" pitchFamily="34" charset="0"/>
            </a:endParaRPr>
          </a:p>
        </p:txBody>
      </p:sp>
      <p:sp>
        <p:nvSpPr>
          <p:cNvPr id="17" name="TextBox 16"/>
          <p:cNvSpPr txBox="1"/>
          <p:nvPr/>
        </p:nvSpPr>
        <p:spPr>
          <a:xfrm>
            <a:off x="1710690" y="1261358"/>
            <a:ext cx="57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A</a:t>
            </a:r>
            <a:endParaRPr lang="en-US" sz="2800" b="1" dirty="0">
              <a:solidFill>
                <a:srgbClr val="000000"/>
              </a:solidFill>
              <a:latin typeface="Arial" pitchFamily="34" charset="0"/>
              <a:cs typeface="Arial" pitchFamily="34" charset="0"/>
            </a:endParaRPr>
          </a:p>
        </p:txBody>
      </p:sp>
      <p:sp>
        <p:nvSpPr>
          <p:cNvPr id="18" name="TextBox 17"/>
          <p:cNvSpPr txBox="1"/>
          <p:nvPr/>
        </p:nvSpPr>
        <p:spPr>
          <a:xfrm>
            <a:off x="1710690" y="1876926"/>
            <a:ext cx="575310" cy="504846"/>
          </a:xfrm>
          <a:prstGeom prst="rect">
            <a:avLst/>
          </a:prstGeom>
          <a:noFill/>
        </p:spPr>
        <p:txBody>
          <a:bodyPr vert="horz" wrap="square" lIns="73243" tIns="36622" rIns="73243" bIns="36622" rtlCol="0">
            <a:spAutoFit/>
          </a:bodyPr>
          <a:lstStyle/>
          <a:p>
            <a:r>
              <a:rPr lang="en-US" sz="2800" b="1" dirty="0" smtClean="0">
                <a:solidFill>
                  <a:srgbClr val="000000"/>
                </a:solidFill>
                <a:latin typeface="Arial" pitchFamily="34" charset="0"/>
                <a:cs typeface="Arial" pitchFamily="34" charset="0"/>
              </a:rPr>
              <a:t>B</a:t>
            </a:r>
            <a:endParaRPr lang="en-US" sz="2800" b="1" dirty="0">
              <a:solidFill>
                <a:srgbClr val="000000"/>
              </a:solidFill>
              <a:latin typeface="Arial" pitchFamily="34" charset="0"/>
              <a:cs typeface="Arial" pitchFamily="34" charset="0"/>
            </a:endParaRPr>
          </a:p>
        </p:txBody>
      </p:sp>
      <p:sp>
        <p:nvSpPr>
          <p:cNvPr id="19" name="Oval 18"/>
          <p:cNvSpPr/>
          <p:nvPr/>
        </p:nvSpPr>
        <p:spPr>
          <a:xfrm>
            <a:off x="1219200" y="1406957"/>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
        <p:nvSpPr>
          <p:cNvPr id="20" name="Oval 19"/>
          <p:cNvSpPr/>
          <p:nvPr/>
        </p:nvSpPr>
        <p:spPr>
          <a:xfrm>
            <a:off x="1219200" y="1986399"/>
            <a:ext cx="274320" cy="274320"/>
          </a:xfrm>
          <a:prstGeom prst="ellipse">
            <a:avLst/>
          </a:prstGeom>
          <a:solidFill>
            <a:schemeClr val="bg1"/>
          </a:solidFill>
          <a:ln w="12700">
            <a:solidFill>
              <a:schemeClr val="tx1">
                <a:lumMod val="75000"/>
                <a:lumOff val="2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9010" tIns="34504" rIns="69010" bIns="34504" rtlCol="0" anchor="ctr"/>
          <a:lstStyle/>
          <a:p>
            <a:pPr algn="ct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5411670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1462</TotalTime>
  <Words>8017</Words>
  <Application>Microsoft Office PowerPoint</Application>
  <PresentationFormat>On-screen Show (4:3)</PresentationFormat>
  <Paragraphs>2221</Paragraphs>
  <Slides>228</Slides>
  <Notes>133</Notes>
  <HiddenSlides>0</HiddenSlides>
  <MMClips>4</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228</vt:i4>
      </vt:variant>
    </vt:vector>
  </HeadingPairs>
  <TitlesOfParts>
    <vt:vector size="247" baseType="lpstr">
      <vt:lpstr>Arial</vt:lpstr>
      <vt:lpstr>Arial - 36</vt:lpstr>
      <vt:lpstr>Calibri</vt:lpstr>
      <vt:lpstr>Arial - 16</vt:lpstr>
      <vt:lpstr>Arial - 27</vt:lpstr>
      <vt:lpstr>Arial - 26</vt:lpstr>
      <vt:lpstr>Arial - 28</vt:lpstr>
      <vt:lpstr>Symbol</vt:lpstr>
      <vt:lpstr>Arial - 19</vt:lpstr>
      <vt:lpstr>Arial - 15</vt:lpstr>
      <vt:lpstr>Arial - 24</vt:lpstr>
      <vt:lpstr>Arial - 22</vt:lpstr>
      <vt:lpstr>Lucida Sans Unicode - 28</vt:lpstr>
      <vt:lpstr>Arial - 23</vt:lpstr>
      <vt:lpstr>Arial - 29</vt:lpstr>
      <vt:lpstr>Office Theme</vt:lpstr>
      <vt:lpstr>1_Office Theme</vt:lpstr>
      <vt:lpstr>2_Office Theme</vt:lpstr>
      <vt:lpstr>3_Office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Slide 181</vt:lpstr>
      <vt:lpstr>Slide 182</vt:lpstr>
      <vt:lpstr>Slide 183</vt:lpstr>
      <vt:lpstr>Slide 184</vt:lpstr>
      <vt:lpstr>Slide 185</vt:lpstr>
      <vt:lpstr>Slide 186</vt:lpstr>
      <vt:lpstr>Slide 187</vt:lpstr>
      <vt:lpstr>Slide 188</vt:lpstr>
      <vt:lpstr>Slide 189</vt:lpstr>
      <vt:lpstr>Slide 190</vt:lpstr>
      <vt:lpstr>Slide 191</vt:lpstr>
      <vt:lpstr>Slide 192</vt:lpstr>
      <vt:lpstr>Slide 193</vt:lpstr>
      <vt:lpstr>Slide 194</vt:lpstr>
      <vt:lpstr>Slide 195</vt:lpstr>
      <vt:lpstr>Slide 196</vt:lpstr>
      <vt:lpstr>Slide 197</vt:lpstr>
      <vt:lpstr>Slide 198</vt:lpstr>
      <vt:lpstr>Slide 199</vt:lpstr>
      <vt:lpstr>Slide 200</vt:lpstr>
      <vt:lpstr>Slide 201</vt:lpstr>
      <vt:lpstr>Slide 202</vt:lpstr>
      <vt:lpstr>Slide 203</vt:lpstr>
      <vt:lpstr>Slide 204</vt:lpstr>
      <vt:lpstr>Slide 205</vt:lpstr>
      <vt:lpstr>Slide 206</vt:lpstr>
      <vt:lpstr>Slide 207</vt:lpstr>
      <vt:lpstr>Slide 208</vt:lpstr>
      <vt:lpstr>Slide 209</vt:lpstr>
      <vt:lpstr>Slide 210</vt:lpstr>
      <vt:lpstr>Slide 211</vt:lpstr>
      <vt:lpstr>Slide 212</vt:lpstr>
      <vt:lpstr>Slide 213</vt:lpstr>
      <vt:lpstr>Slide 214</vt:lpstr>
      <vt:lpstr>Slide 215</vt:lpstr>
      <vt:lpstr>Slide 216</vt:lpstr>
      <vt:lpstr>Slide 217</vt:lpstr>
      <vt:lpstr>Slide 218</vt:lpstr>
      <vt:lpstr>Slide 219</vt:lpstr>
      <vt:lpstr>Slide 220</vt:lpstr>
      <vt:lpstr>Slide 221</vt:lpstr>
      <vt:lpstr>Slide 222</vt:lpstr>
      <vt:lpstr>Slide 223</vt:lpstr>
      <vt:lpstr>Slide 224</vt:lpstr>
      <vt:lpstr>Slide 225</vt:lpstr>
      <vt:lpstr>Slide 226</vt:lpstr>
      <vt:lpstr>Slide 227</vt:lpstr>
      <vt:lpstr>Slide 228</vt:lpstr>
    </vt:vector>
  </TitlesOfParts>
  <Company>eInstruction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Kamstra</dc:creator>
  <cp:lastModifiedBy>Melissa</cp:lastModifiedBy>
  <cp:revision>75</cp:revision>
  <dcterms:created xsi:type="dcterms:W3CDTF">2012-11-08T21:40:42Z</dcterms:created>
  <dcterms:modified xsi:type="dcterms:W3CDTF">2012-11-16T18:32:58Z</dcterms:modified>
</cp:coreProperties>
</file>