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slides/slide218.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221.xml" ContentType="application/vnd.openxmlformats-officedocument.presentationml.slide+xml"/>
  <Override PartName="/ppt/notesSlides/notesSlide41.xml" ContentType="application/vnd.openxmlformats-officedocument.presentationml.notesSlide+xml"/>
  <Override PartName="/ppt/slides/slide158.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57.xml" ContentType="application/vnd.openxmlformats-officedocument.presentationml.notesSlide+xml"/>
  <Override PartName="/ppt/slides/slide88.xml" ContentType="application/vnd.openxmlformats-officedocument.presentationml.slide+xml"/>
  <Override PartName="/ppt/notesSlides/notesSlide13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slides/slide223.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notesSlides/notesSlide159.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slides/slide231.xml" ContentType="application/vnd.openxmlformats-officedocument.presentationml.slide+xml"/>
  <Override PartName="/ppt/notesSlides/notesSlide51.xml" ContentType="application/vnd.openxmlformats-officedocument.presentationml.notesSlide+xml"/>
  <Override PartName="/ppt/slides/slide157.xml" ContentType="application/vnd.openxmlformats-officedocument.presentationml.slide+xml"/>
  <Override PartName="/ppt/slides/slide220.xml" ContentType="application/vnd.openxmlformats-officedocument.presentationml.slide+xml"/>
  <Override PartName="/ppt/notesSlides/notesSlide40.xml" ContentType="application/vnd.openxmlformats-officedocument.presentationml.notesSlide+xml"/>
  <Override PartName="/ppt/notesSlides/notesSlide167.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slides/slide214.xml" ContentType="application/vnd.openxmlformats-officedocument.presentationml.slide+xml"/>
  <Default Extension="fntdata" ContentType="application/x-fontdata"/>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s/slide233.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15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notesSlides/notesSlide147.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notesSlides/notesSlide12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Default Extension="jpeg" ContentType="image/jpeg"/>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slides/slide229.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s/slide207.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146.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5"/>
  </p:notesMasterIdLst>
  <p:sldIdLst>
    <p:sldId id="256" r:id="rId2"/>
    <p:sldId id="257" r:id="rId3"/>
    <p:sldId id="444" r:id="rId4"/>
    <p:sldId id="260" r:id="rId5"/>
    <p:sldId id="265" r:id="rId6"/>
    <p:sldId id="445" r:id="rId7"/>
    <p:sldId id="446" r:id="rId8"/>
    <p:sldId id="447" r:id="rId9"/>
    <p:sldId id="448" r:id="rId10"/>
    <p:sldId id="449" r:id="rId11"/>
    <p:sldId id="268" r:id="rId12"/>
    <p:sldId id="276" r:id="rId13"/>
    <p:sldId id="282" r:id="rId14"/>
    <p:sldId id="286" r:id="rId15"/>
    <p:sldId id="290" r:id="rId16"/>
    <p:sldId id="294" r:id="rId17"/>
    <p:sldId id="295" r:id="rId18"/>
    <p:sldId id="302" r:id="rId19"/>
    <p:sldId id="258" r:id="rId20"/>
    <p:sldId id="259" r:id="rId21"/>
    <p:sldId id="261" r:id="rId22"/>
    <p:sldId id="266" r:id="rId23"/>
    <p:sldId id="269" r:id="rId24"/>
    <p:sldId id="277" r:id="rId25"/>
    <p:sldId id="283" r:id="rId26"/>
    <p:sldId id="287" r:id="rId27"/>
    <p:sldId id="291" r:id="rId28"/>
    <p:sldId id="296" r:id="rId29"/>
    <p:sldId id="297" r:id="rId30"/>
    <p:sldId id="450" r:id="rId31"/>
    <p:sldId id="303" r:id="rId32"/>
    <p:sldId id="262" r:id="rId33"/>
    <p:sldId id="263" r:id="rId34"/>
    <p:sldId id="264" r:id="rId35"/>
    <p:sldId id="267" r:id="rId36"/>
    <p:sldId id="270" r:id="rId37"/>
    <p:sldId id="278" r:id="rId38"/>
    <p:sldId id="284" r:id="rId39"/>
    <p:sldId id="288" r:id="rId40"/>
    <p:sldId id="292" r:id="rId41"/>
    <p:sldId id="298" r:id="rId42"/>
    <p:sldId id="271" r:id="rId43"/>
    <p:sldId id="304" r:id="rId44"/>
    <p:sldId id="299" r:id="rId45"/>
    <p:sldId id="272" r:id="rId46"/>
    <p:sldId id="452" r:id="rId47"/>
    <p:sldId id="453" r:id="rId48"/>
    <p:sldId id="454" r:id="rId49"/>
    <p:sldId id="455" r:id="rId50"/>
    <p:sldId id="456" r:id="rId51"/>
    <p:sldId id="457" r:id="rId52"/>
    <p:sldId id="458" r:id="rId53"/>
    <p:sldId id="459" r:id="rId54"/>
    <p:sldId id="460" r:id="rId55"/>
    <p:sldId id="461" r:id="rId56"/>
    <p:sldId id="462" r:id="rId57"/>
    <p:sldId id="463" r:id="rId58"/>
    <p:sldId id="464" r:id="rId59"/>
    <p:sldId id="465" r:id="rId60"/>
    <p:sldId id="466" r:id="rId61"/>
    <p:sldId id="467" r:id="rId62"/>
    <p:sldId id="468" r:id="rId63"/>
    <p:sldId id="469" r:id="rId64"/>
    <p:sldId id="470" r:id="rId65"/>
    <p:sldId id="471" r:id="rId66"/>
    <p:sldId id="472" r:id="rId67"/>
    <p:sldId id="473" r:id="rId68"/>
    <p:sldId id="474" r:id="rId69"/>
    <p:sldId id="273" r:id="rId70"/>
    <p:sldId id="274" r:id="rId71"/>
    <p:sldId id="275" r:id="rId72"/>
    <p:sldId id="279" r:id="rId73"/>
    <p:sldId id="285" r:id="rId74"/>
    <p:sldId id="289" r:id="rId75"/>
    <p:sldId id="293" r:id="rId76"/>
    <p:sldId id="300" r:id="rId77"/>
    <p:sldId id="301" r:id="rId78"/>
    <p:sldId id="305" r:id="rId79"/>
    <p:sldId id="280" r:id="rId80"/>
    <p:sldId id="281" r:id="rId81"/>
    <p:sldId id="306" r:id="rId82"/>
    <p:sldId id="307" r:id="rId83"/>
    <p:sldId id="308" r:id="rId84"/>
    <p:sldId id="309" r:id="rId85"/>
    <p:sldId id="310" r:id="rId86"/>
    <p:sldId id="311" r:id="rId87"/>
    <p:sldId id="312" r:id="rId88"/>
    <p:sldId id="313" r:id="rId89"/>
    <p:sldId id="314" r:id="rId90"/>
    <p:sldId id="315" r:id="rId91"/>
    <p:sldId id="316" r:id="rId92"/>
    <p:sldId id="317" r:id="rId93"/>
    <p:sldId id="318" r:id="rId94"/>
    <p:sldId id="319" r:id="rId95"/>
    <p:sldId id="320" r:id="rId96"/>
    <p:sldId id="321" r:id="rId97"/>
    <p:sldId id="322" r:id="rId98"/>
    <p:sldId id="323" r:id="rId99"/>
    <p:sldId id="324" r:id="rId100"/>
    <p:sldId id="325" r:id="rId101"/>
    <p:sldId id="326" r:id="rId102"/>
    <p:sldId id="327" r:id="rId103"/>
    <p:sldId id="328" r:id="rId104"/>
    <p:sldId id="329" r:id="rId105"/>
    <p:sldId id="330" r:id="rId106"/>
    <p:sldId id="331" r:id="rId107"/>
    <p:sldId id="332" r:id="rId108"/>
    <p:sldId id="333" r:id="rId109"/>
    <p:sldId id="334" r:id="rId110"/>
    <p:sldId id="335" r:id="rId111"/>
    <p:sldId id="336" r:id="rId112"/>
    <p:sldId id="337" r:id="rId113"/>
    <p:sldId id="338" r:id="rId114"/>
    <p:sldId id="339" r:id="rId115"/>
    <p:sldId id="340" r:id="rId116"/>
    <p:sldId id="341" r:id="rId117"/>
    <p:sldId id="342" r:id="rId118"/>
    <p:sldId id="343" r:id="rId119"/>
    <p:sldId id="344" r:id="rId120"/>
    <p:sldId id="345" r:id="rId121"/>
    <p:sldId id="346" r:id="rId122"/>
    <p:sldId id="347" r:id="rId123"/>
    <p:sldId id="348" r:id="rId124"/>
    <p:sldId id="349" r:id="rId125"/>
    <p:sldId id="350" r:id="rId126"/>
    <p:sldId id="351" r:id="rId127"/>
    <p:sldId id="352" r:id="rId128"/>
    <p:sldId id="353" r:id="rId129"/>
    <p:sldId id="354" r:id="rId130"/>
    <p:sldId id="355" r:id="rId131"/>
    <p:sldId id="356" r:id="rId132"/>
    <p:sldId id="357" r:id="rId133"/>
    <p:sldId id="358" r:id="rId134"/>
    <p:sldId id="359" r:id="rId135"/>
    <p:sldId id="360" r:id="rId136"/>
    <p:sldId id="361" r:id="rId137"/>
    <p:sldId id="362" r:id="rId138"/>
    <p:sldId id="363" r:id="rId139"/>
    <p:sldId id="364" r:id="rId140"/>
    <p:sldId id="365" r:id="rId141"/>
    <p:sldId id="366" r:id="rId142"/>
    <p:sldId id="367" r:id="rId143"/>
    <p:sldId id="368" r:id="rId144"/>
    <p:sldId id="369" r:id="rId145"/>
    <p:sldId id="370" r:id="rId146"/>
    <p:sldId id="371" r:id="rId147"/>
    <p:sldId id="372" r:id="rId148"/>
    <p:sldId id="373" r:id="rId149"/>
    <p:sldId id="374" r:id="rId150"/>
    <p:sldId id="375" r:id="rId151"/>
    <p:sldId id="376" r:id="rId152"/>
    <p:sldId id="377" r:id="rId153"/>
    <p:sldId id="378" r:id="rId154"/>
    <p:sldId id="379" r:id="rId155"/>
    <p:sldId id="380" r:id="rId156"/>
    <p:sldId id="381" r:id="rId157"/>
    <p:sldId id="382" r:id="rId158"/>
    <p:sldId id="383" r:id="rId159"/>
    <p:sldId id="384" r:id="rId160"/>
    <p:sldId id="385" r:id="rId161"/>
    <p:sldId id="386" r:id="rId162"/>
    <p:sldId id="387" r:id="rId163"/>
    <p:sldId id="388" r:id="rId164"/>
    <p:sldId id="389" r:id="rId165"/>
    <p:sldId id="390" r:id="rId166"/>
    <p:sldId id="391" r:id="rId167"/>
    <p:sldId id="392" r:id="rId168"/>
    <p:sldId id="393" r:id="rId169"/>
    <p:sldId id="394" r:id="rId170"/>
    <p:sldId id="395" r:id="rId171"/>
    <p:sldId id="396" r:id="rId172"/>
    <p:sldId id="397" r:id="rId173"/>
    <p:sldId id="398" r:id="rId174"/>
    <p:sldId id="399" r:id="rId175"/>
    <p:sldId id="400" r:id="rId176"/>
    <p:sldId id="401" r:id="rId177"/>
    <p:sldId id="402" r:id="rId178"/>
    <p:sldId id="478" r:id="rId179"/>
    <p:sldId id="479" r:id="rId180"/>
    <p:sldId id="480" r:id="rId181"/>
    <p:sldId id="481" r:id="rId182"/>
    <p:sldId id="482" r:id="rId183"/>
    <p:sldId id="483" r:id="rId184"/>
    <p:sldId id="484" r:id="rId185"/>
    <p:sldId id="485" r:id="rId186"/>
    <p:sldId id="486" r:id="rId187"/>
    <p:sldId id="487" r:id="rId188"/>
    <p:sldId id="488" r:id="rId189"/>
    <p:sldId id="489" r:id="rId190"/>
    <p:sldId id="490" r:id="rId191"/>
    <p:sldId id="491" r:id="rId192"/>
    <p:sldId id="492" r:id="rId193"/>
    <p:sldId id="493" r:id="rId194"/>
    <p:sldId id="477" r:id="rId195"/>
    <p:sldId id="405" r:id="rId196"/>
    <p:sldId id="406" r:id="rId197"/>
    <p:sldId id="407" r:id="rId198"/>
    <p:sldId id="408" r:id="rId199"/>
    <p:sldId id="409" r:id="rId200"/>
    <p:sldId id="410" r:id="rId201"/>
    <p:sldId id="411" r:id="rId202"/>
    <p:sldId id="412" r:id="rId203"/>
    <p:sldId id="413" r:id="rId204"/>
    <p:sldId id="414" r:id="rId205"/>
    <p:sldId id="415" r:id="rId206"/>
    <p:sldId id="416" r:id="rId207"/>
    <p:sldId id="417" r:id="rId208"/>
    <p:sldId id="418" r:id="rId209"/>
    <p:sldId id="419" r:id="rId210"/>
    <p:sldId id="420" r:id="rId211"/>
    <p:sldId id="421" r:id="rId212"/>
    <p:sldId id="422" r:id="rId213"/>
    <p:sldId id="423" r:id="rId214"/>
    <p:sldId id="424" r:id="rId215"/>
    <p:sldId id="425" r:id="rId216"/>
    <p:sldId id="426" r:id="rId217"/>
    <p:sldId id="427" r:id="rId218"/>
    <p:sldId id="428" r:id="rId219"/>
    <p:sldId id="429" r:id="rId220"/>
    <p:sldId id="430" r:id="rId221"/>
    <p:sldId id="431" r:id="rId222"/>
    <p:sldId id="432" r:id="rId223"/>
    <p:sldId id="433" r:id="rId224"/>
    <p:sldId id="434" r:id="rId225"/>
    <p:sldId id="435" r:id="rId226"/>
    <p:sldId id="436" r:id="rId227"/>
    <p:sldId id="437" r:id="rId228"/>
    <p:sldId id="438" r:id="rId229"/>
    <p:sldId id="439" r:id="rId230"/>
    <p:sldId id="440" r:id="rId231"/>
    <p:sldId id="441" r:id="rId232"/>
    <p:sldId id="442" r:id="rId233"/>
    <p:sldId id="443" r:id="rId234"/>
  </p:sldIdLst>
  <p:sldSz cx="11036300" cy="10160000"/>
  <p:notesSz cx="6858000" cy="9144000"/>
  <p:embeddedFontLst>
    <p:embeddedFont>
      <p:font typeface="Calibri" pitchFamily="34" charset="0"/>
      <p:regular r:id="rId236"/>
      <p:bold r:id="rId237"/>
      <p:italic r:id="rId238"/>
      <p:boldItalic r:id="rId2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0000CC"/>
    <a:srgbClr val="0033CC"/>
    <a:srgbClr val="33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27" autoAdjust="0"/>
    <p:restoredTop sz="85435" autoAdjust="0"/>
  </p:normalViewPr>
  <p:slideViewPr>
    <p:cSldViewPr>
      <p:cViewPr>
        <p:scale>
          <a:sx n="48" d="100"/>
          <a:sy n="48" d="100"/>
        </p:scale>
        <p:origin x="-1974" y="-144"/>
      </p:cViewPr>
      <p:guideLst>
        <p:guide orient="horz" pos="6128"/>
        <p:guide pos="356"/>
      </p:guideLst>
    </p:cSldViewPr>
  </p:slideViewPr>
  <p:outlineViewPr>
    <p:cViewPr>
      <p:scale>
        <a:sx n="33" d="100"/>
        <a:sy n="33" d="100"/>
      </p:scale>
      <p:origin x="0" y="8316"/>
    </p:cViewPr>
  </p:outlineViewPr>
  <p:notesTextViewPr>
    <p:cViewPr>
      <p:scale>
        <a:sx n="1" d="1"/>
        <a:sy n="1" d="1"/>
      </p:scale>
      <p:origin x="0" y="0"/>
    </p:cViewPr>
  </p:notesTextViewPr>
  <p:sorterViewPr>
    <p:cViewPr>
      <p:scale>
        <a:sx n="40" d="100"/>
        <a:sy n="40" d="100"/>
      </p:scale>
      <p:origin x="0" y="3780"/>
    </p:cViewPr>
  </p:sorterViewPr>
  <p:notesViewPr>
    <p:cSldViewPr>
      <p:cViewPr varScale="1">
        <p:scale>
          <a:sx n="60" d="100"/>
          <a:sy n="60" d="100"/>
        </p:scale>
        <p:origin x="-2490"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font" Target="fonts/font2.fntdata"/><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font" Target="fonts/font3.fntdata"/><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font" Target="fonts/font4.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presProps" Target="presProp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notesMaster" Target="notesMasters/notesMaster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font" Target="fonts/font1.fntdata"/><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theme" Target="theme/theme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0694AE-F228-4A36-BC46-93B95F3EDB59}" type="datetimeFigureOut">
              <a:rPr lang="en-US" smtClean="0"/>
              <a:pPr/>
              <a:t>6/25/2013</a:t>
            </a:fld>
            <a:endParaRPr lang="en-US"/>
          </a:p>
        </p:txBody>
      </p:sp>
      <p:sp>
        <p:nvSpPr>
          <p:cNvPr id="4" name="Slide Image Placeholder 3"/>
          <p:cNvSpPr>
            <a:spLocks noGrp="1" noRot="1" noChangeAspect="1"/>
          </p:cNvSpPr>
          <p:nvPr>
            <p:ph type="sldImg" idx="2"/>
          </p:nvPr>
        </p:nvSpPr>
        <p:spPr>
          <a:xfrm>
            <a:off x="1566863" y="685800"/>
            <a:ext cx="37242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2C8A02-16A7-490B-888F-6A9F6934A020}" type="slidenum">
              <a:rPr lang="en-US" smtClean="0"/>
              <a:pPr/>
              <a:t>‹#›</a:t>
            </a:fld>
            <a:endParaRPr lang="en-US"/>
          </a:p>
        </p:txBody>
      </p:sp>
    </p:spTree>
    <p:extLst>
      <p:ext uri="{BB962C8B-B14F-4D97-AF65-F5344CB8AC3E}">
        <p14:creationId xmlns:p14="http://schemas.microsoft.com/office/powerpoint/2010/main" xmlns="" val="1674818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2C8A02-16A7-490B-888F-6A9F6934A02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latin typeface="Arial" pitchFamily="34" charset="0"/>
                <a:cs typeface="Arial" pitchFamily="34" charset="0"/>
              </a:rPr>
              <a:t>Answer: 14</a:t>
            </a:r>
          </a:p>
        </p:txBody>
      </p:sp>
      <p:sp>
        <p:nvSpPr>
          <p:cNvPr id="4" name="Slide Number Placeholder 3"/>
          <p:cNvSpPr>
            <a:spLocks noGrp="1"/>
          </p:cNvSpPr>
          <p:nvPr>
            <p:ph type="sldNum" sz="quarter" idx="10"/>
          </p:nvPr>
        </p:nvSpPr>
        <p:spPr/>
        <p:txBody>
          <a:bodyPr/>
          <a:lstStyle/>
          <a:p>
            <a:fld id="{AA2C8A02-16A7-490B-888F-6A9F6934A020}" type="slidenum">
              <a:rPr lang="en-US" smtClean="0"/>
              <a:pPr/>
              <a:t>19</a:t>
            </a:fld>
            <a:endParaRPr lang="en-US"/>
          </a:p>
        </p:txBody>
      </p:sp>
    </p:spTree>
    <p:extLst>
      <p:ext uri="{BB962C8B-B14F-4D97-AF65-F5344CB8AC3E}">
        <p14:creationId xmlns:p14="http://schemas.microsoft.com/office/powerpoint/2010/main" xmlns="" val="113092985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smtClean="0">
                <a:solidFill>
                  <a:schemeClr val="tx1"/>
                </a:solidFill>
                <a:latin typeface="+mn-lt"/>
                <a:cs typeface="+mn-cs"/>
              </a:rPr>
              <a:t> 1/4</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133</a:t>
            </a:fld>
            <a:endParaRPr lang="en-US"/>
          </a:p>
        </p:txBody>
      </p:sp>
    </p:spTree>
    <p:extLst>
      <p:ext uri="{BB962C8B-B14F-4D97-AF65-F5344CB8AC3E}">
        <p14:creationId xmlns:p14="http://schemas.microsoft.com/office/powerpoint/2010/main" xmlns="" val="65034063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134</a:t>
            </a:fld>
            <a:endParaRPr lang="en-US"/>
          </a:p>
        </p:txBody>
      </p:sp>
    </p:spTree>
    <p:extLst>
      <p:ext uri="{BB962C8B-B14F-4D97-AF65-F5344CB8AC3E}">
        <p14:creationId xmlns:p14="http://schemas.microsoft.com/office/powerpoint/2010/main" xmlns="" val="262908786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No</a:t>
            </a:r>
          </a:p>
        </p:txBody>
      </p:sp>
      <p:sp>
        <p:nvSpPr>
          <p:cNvPr id="4" name="Slide Number Placeholder 3"/>
          <p:cNvSpPr>
            <a:spLocks noGrp="1"/>
          </p:cNvSpPr>
          <p:nvPr>
            <p:ph type="sldNum" sz="quarter" idx="10"/>
          </p:nvPr>
        </p:nvSpPr>
        <p:spPr/>
        <p:txBody>
          <a:bodyPr/>
          <a:lstStyle/>
          <a:p>
            <a:fld id="{AA2C8A02-16A7-490B-888F-6A9F6934A020}" type="slidenum">
              <a:rPr lang="en-US" smtClean="0"/>
              <a:pPr/>
              <a:t>138</a:t>
            </a:fld>
            <a:endParaRPr lang="en-US"/>
          </a:p>
        </p:txBody>
      </p:sp>
    </p:spTree>
    <p:extLst>
      <p:ext uri="{BB962C8B-B14F-4D97-AF65-F5344CB8AC3E}">
        <p14:creationId xmlns:p14="http://schemas.microsoft.com/office/powerpoint/2010/main" xmlns="" val="88529846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a:solidFill>
                  <a:schemeClr val="tx1"/>
                </a:solidFill>
                <a:latin typeface="Arial" pitchFamily="34" charset="0"/>
                <a:cs typeface="Arial" pitchFamily="34" charset="0"/>
              </a:rPr>
              <a:t> </a:t>
            </a:r>
            <a:r>
              <a:rPr lang="en-US" baseline="0" dirty="0" smtClean="0">
                <a:solidFill>
                  <a:schemeClr val="tx1"/>
                </a:solidFill>
                <a:latin typeface="Arial" pitchFamily="34" charset="0"/>
                <a:cs typeface="Arial" pitchFamily="34" charset="0"/>
              </a:rPr>
              <a:t>Yes</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139</a:t>
            </a:fld>
            <a:endParaRPr lang="en-US"/>
          </a:p>
        </p:txBody>
      </p:sp>
    </p:spTree>
    <p:extLst>
      <p:ext uri="{BB962C8B-B14F-4D97-AF65-F5344CB8AC3E}">
        <p14:creationId xmlns:p14="http://schemas.microsoft.com/office/powerpoint/2010/main" xmlns="" val="158321688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smtClean="0">
                <a:solidFill>
                  <a:schemeClr val="tx1"/>
                </a:solidFill>
                <a:latin typeface="+mn-lt"/>
                <a:cs typeface="+mn-cs"/>
              </a:rPr>
              <a:t> 16 13/10</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140</a:t>
            </a:fld>
            <a:endParaRPr lang="en-US"/>
          </a:p>
        </p:txBody>
      </p:sp>
    </p:spTree>
    <p:extLst>
      <p:ext uri="{BB962C8B-B14F-4D97-AF65-F5344CB8AC3E}">
        <p14:creationId xmlns:p14="http://schemas.microsoft.com/office/powerpoint/2010/main" xmlns="" val="236443346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smtClean="0">
                <a:solidFill>
                  <a:schemeClr val="tx1"/>
                </a:solidFill>
                <a:latin typeface="+mn-lt"/>
                <a:cs typeface="+mn-cs"/>
              </a:rPr>
              <a:t> 20 13/8</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141</a:t>
            </a:fld>
            <a:endParaRPr lang="en-US"/>
          </a:p>
        </p:txBody>
      </p:sp>
    </p:spTree>
    <p:extLst>
      <p:ext uri="{BB962C8B-B14F-4D97-AF65-F5344CB8AC3E}">
        <p14:creationId xmlns:p14="http://schemas.microsoft.com/office/powerpoint/2010/main" xmlns="" val="276390261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a:solidFill>
                  <a:schemeClr val="tx1"/>
                </a:solidFill>
                <a:latin typeface="Arial" pitchFamily="34" charset="0"/>
                <a:cs typeface="Arial" pitchFamily="34" charset="0"/>
              </a:rPr>
              <a:t> </a:t>
            </a:r>
            <a:r>
              <a:rPr lang="en-US" baseline="0" dirty="0" smtClean="0">
                <a:solidFill>
                  <a:schemeClr val="tx1"/>
                </a:solidFill>
                <a:latin typeface="Arial" pitchFamily="34" charset="0"/>
                <a:cs typeface="Arial" pitchFamily="34" charset="0"/>
              </a:rPr>
              <a:t>C</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142</a:t>
            </a:fld>
            <a:endParaRPr lang="en-US"/>
          </a:p>
        </p:txBody>
      </p:sp>
    </p:spTree>
    <p:extLst>
      <p:ext uri="{BB962C8B-B14F-4D97-AF65-F5344CB8AC3E}">
        <p14:creationId xmlns:p14="http://schemas.microsoft.com/office/powerpoint/2010/main" xmlns="" val="422856232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dirty="0">
                <a:solidFill>
                  <a:srgbClr val="000000"/>
                </a:solidFill>
                <a:latin typeface="Arial" pitchFamily="34" charset="0"/>
                <a:cs typeface="Arial" pitchFamily="34" charset="0"/>
              </a:rPr>
              <a:t>D</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143</a:t>
            </a:fld>
            <a:endParaRPr lang="en-US"/>
          </a:p>
        </p:txBody>
      </p:sp>
    </p:spTree>
    <p:extLst>
      <p:ext uri="{BB962C8B-B14F-4D97-AF65-F5344CB8AC3E}">
        <p14:creationId xmlns:p14="http://schemas.microsoft.com/office/powerpoint/2010/main" xmlns="" val="121206676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dirty="0">
                <a:solidFill>
                  <a:schemeClr val="tx1"/>
                </a:solidFill>
                <a:latin typeface="Arial" pitchFamily="34" charset="0"/>
                <a:cs typeface="Arial" pitchFamily="34" charset="0"/>
              </a:rPr>
              <a:t>B</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144</a:t>
            </a:fld>
            <a:endParaRPr lang="en-US"/>
          </a:p>
        </p:txBody>
      </p:sp>
    </p:spTree>
    <p:extLst>
      <p:ext uri="{BB962C8B-B14F-4D97-AF65-F5344CB8AC3E}">
        <p14:creationId xmlns:p14="http://schemas.microsoft.com/office/powerpoint/2010/main" xmlns="" val="95138081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smtClean="0">
                <a:solidFill>
                  <a:schemeClr val="tx1"/>
                </a:solidFill>
                <a:latin typeface="+mn-lt"/>
                <a:cs typeface="+mn-cs"/>
              </a:rPr>
              <a:t> 3 2/5</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145</a:t>
            </a:fld>
            <a:endParaRPr lang="en-US"/>
          </a:p>
        </p:txBody>
      </p:sp>
    </p:spTree>
    <p:extLst>
      <p:ext uri="{BB962C8B-B14F-4D97-AF65-F5344CB8AC3E}">
        <p14:creationId xmlns:p14="http://schemas.microsoft.com/office/powerpoint/2010/main" xmlns="" val="3322075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latin typeface="Arial" pitchFamily="34" charset="0"/>
                <a:cs typeface="Arial" pitchFamily="34" charset="0"/>
              </a:rPr>
              <a:t>Answer: 55</a:t>
            </a:r>
          </a:p>
        </p:txBody>
      </p:sp>
      <p:sp>
        <p:nvSpPr>
          <p:cNvPr id="4" name="Slide Number Placeholder 3"/>
          <p:cNvSpPr>
            <a:spLocks noGrp="1"/>
          </p:cNvSpPr>
          <p:nvPr>
            <p:ph type="sldNum" sz="quarter" idx="10"/>
          </p:nvPr>
        </p:nvSpPr>
        <p:spPr/>
        <p:txBody>
          <a:bodyPr/>
          <a:lstStyle/>
          <a:p>
            <a:fld id="{AA2C8A02-16A7-490B-888F-6A9F6934A020}" type="slidenum">
              <a:rPr lang="en-US" smtClean="0"/>
              <a:pPr/>
              <a:t>20</a:t>
            </a:fld>
            <a:endParaRPr lang="en-US"/>
          </a:p>
        </p:txBody>
      </p:sp>
    </p:spTree>
    <p:extLst>
      <p:ext uri="{BB962C8B-B14F-4D97-AF65-F5344CB8AC3E}">
        <p14:creationId xmlns:p14="http://schemas.microsoft.com/office/powerpoint/2010/main" xmlns="" val="332725548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smtClean="0">
                <a:solidFill>
                  <a:schemeClr val="tx1"/>
                </a:solidFill>
                <a:latin typeface="+mn-lt"/>
                <a:cs typeface="+mn-cs"/>
              </a:rPr>
              <a:t> 2 19/21</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146</a:t>
            </a:fld>
            <a:endParaRPr lang="en-US"/>
          </a:p>
        </p:txBody>
      </p:sp>
    </p:spTree>
    <p:extLst>
      <p:ext uri="{BB962C8B-B14F-4D97-AF65-F5344CB8AC3E}">
        <p14:creationId xmlns:p14="http://schemas.microsoft.com/office/powerpoint/2010/main" xmlns="" val="300659105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rgbClr val="000000"/>
                </a:solidFill>
                <a:latin typeface="Arial" pitchFamily="34" charset="0"/>
                <a:cs typeface="Arial" pitchFamily="34" charset="0"/>
              </a:rPr>
              <a:t>Answer: </a:t>
            </a:r>
            <a:r>
              <a:rPr lang="en-US" b="0" baseline="0" dirty="0">
                <a:solidFill>
                  <a:srgbClr val="0000FF"/>
                </a:solidFill>
                <a:latin typeface="Arial" pitchFamily="34" charset="0"/>
                <a:cs typeface="Arial" pitchFamily="34" charset="0"/>
              </a:rPr>
              <a:t> </a:t>
            </a:r>
            <a:r>
              <a:rPr lang="en-US" b="0" baseline="0" dirty="0" smtClean="0">
                <a:solidFill>
                  <a:srgbClr val="0000FF"/>
                </a:solidFill>
                <a:latin typeface="Arial" pitchFamily="34" charset="0"/>
                <a:cs typeface="Arial" pitchFamily="34" charset="0"/>
              </a:rPr>
              <a:t>C</a:t>
            </a:r>
            <a:endParaRPr lang="en-US" b="0"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148</a:t>
            </a:fld>
            <a:endParaRPr lang="en-US"/>
          </a:p>
        </p:txBody>
      </p:sp>
    </p:spTree>
    <p:extLst>
      <p:ext uri="{BB962C8B-B14F-4D97-AF65-F5344CB8AC3E}">
        <p14:creationId xmlns:p14="http://schemas.microsoft.com/office/powerpoint/2010/main" xmlns="" val="167119562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smtClean="0">
                <a:solidFill>
                  <a:schemeClr val="tx1"/>
                </a:solidFill>
                <a:latin typeface="+mn-lt"/>
                <a:cs typeface="+mn-cs"/>
              </a:rPr>
              <a:t> 1 7/18</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149</a:t>
            </a:fld>
            <a:endParaRPr lang="en-US"/>
          </a:p>
        </p:txBody>
      </p:sp>
    </p:spTree>
    <p:extLst>
      <p:ext uri="{BB962C8B-B14F-4D97-AF65-F5344CB8AC3E}">
        <p14:creationId xmlns:p14="http://schemas.microsoft.com/office/powerpoint/2010/main" xmlns="" val="205261691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latin typeface="Arial" pitchFamily="34" charset="0"/>
                <a:cs typeface="Arial" pitchFamily="34" charset="0"/>
              </a:rPr>
              <a:t>Answer:  1/6</a:t>
            </a:r>
          </a:p>
        </p:txBody>
      </p:sp>
      <p:sp>
        <p:nvSpPr>
          <p:cNvPr id="4" name="Slide Number Placeholder 3"/>
          <p:cNvSpPr>
            <a:spLocks noGrp="1"/>
          </p:cNvSpPr>
          <p:nvPr>
            <p:ph type="sldNum" sz="quarter" idx="10"/>
          </p:nvPr>
        </p:nvSpPr>
        <p:spPr/>
        <p:txBody>
          <a:bodyPr/>
          <a:lstStyle/>
          <a:p>
            <a:fld id="{AA2C8A02-16A7-490B-888F-6A9F6934A020}" type="slidenum">
              <a:rPr lang="en-US" smtClean="0"/>
              <a:pPr/>
              <a:t>150</a:t>
            </a:fld>
            <a:endParaRPr lang="en-US"/>
          </a:p>
        </p:txBody>
      </p:sp>
    </p:spTree>
    <p:extLst>
      <p:ext uri="{BB962C8B-B14F-4D97-AF65-F5344CB8AC3E}">
        <p14:creationId xmlns:p14="http://schemas.microsoft.com/office/powerpoint/2010/main" xmlns="" val="22444139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smtClean="0">
                <a:solidFill>
                  <a:schemeClr val="tx1"/>
                </a:solidFill>
                <a:latin typeface="+mn-lt"/>
                <a:cs typeface="+mn-cs"/>
              </a:rPr>
              <a:t> 4 5/24</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151</a:t>
            </a:fld>
            <a:endParaRPr lang="en-US"/>
          </a:p>
        </p:txBody>
      </p:sp>
    </p:spTree>
    <p:extLst>
      <p:ext uri="{BB962C8B-B14F-4D97-AF65-F5344CB8AC3E}">
        <p14:creationId xmlns:p14="http://schemas.microsoft.com/office/powerpoint/2010/main" xmlns="" val="112747032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smtClean="0">
                <a:solidFill>
                  <a:schemeClr val="tx1"/>
                </a:solidFill>
                <a:latin typeface="+mn-lt"/>
                <a:cs typeface="+mn-cs"/>
              </a:rPr>
              <a:t> 4 5/12</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152</a:t>
            </a:fld>
            <a:endParaRPr lang="en-US"/>
          </a:p>
        </p:txBody>
      </p:sp>
    </p:spTree>
    <p:extLst>
      <p:ext uri="{BB962C8B-B14F-4D97-AF65-F5344CB8AC3E}">
        <p14:creationId xmlns:p14="http://schemas.microsoft.com/office/powerpoint/2010/main" xmlns="" val="81151302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latin typeface="Arial" pitchFamily="34" charset="0"/>
                <a:cs typeface="Arial" pitchFamily="34" charset="0"/>
              </a:rPr>
              <a:t>Answer:  2 2/15</a:t>
            </a:r>
          </a:p>
        </p:txBody>
      </p:sp>
      <p:sp>
        <p:nvSpPr>
          <p:cNvPr id="4" name="Slide Number Placeholder 3"/>
          <p:cNvSpPr>
            <a:spLocks noGrp="1"/>
          </p:cNvSpPr>
          <p:nvPr>
            <p:ph type="sldNum" sz="quarter" idx="10"/>
          </p:nvPr>
        </p:nvSpPr>
        <p:spPr/>
        <p:txBody>
          <a:bodyPr/>
          <a:lstStyle/>
          <a:p>
            <a:fld id="{AA2C8A02-16A7-490B-888F-6A9F6934A020}" type="slidenum">
              <a:rPr lang="en-US" smtClean="0"/>
              <a:pPr/>
              <a:t>153</a:t>
            </a:fld>
            <a:endParaRPr lang="en-US"/>
          </a:p>
        </p:txBody>
      </p:sp>
    </p:spTree>
    <p:extLst>
      <p:ext uri="{BB962C8B-B14F-4D97-AF65-F5344CB8AC3E}">
        <p14:creationId xmlns:p14="http://schemas.microsoft.com/office/powerpoint/2010/main" xmlns="" val="378622753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a:solidFill>
                  <a:schemeClr val="tx1"/>
                </a:solidFill>
                <a:latin typeface="+mn-lt"/>
                <a:cs typeface="+mn-cs"/>
              </a:rPr>
              <a:t> </a:t>
            </a:r>
            <a:r>
              <a:rPr lang="en-US" baseline="0" dirty="0" smtClean="0">
                <a:solidFill>
                  <a:schemeClr val="tx1"/>
                </a:solidFill>
                <a:latin typeface="+mn-lt"/>
                <a:cs typeface="+mn-cs"/>
              </a:rPr>
              <a:t>17 5/6</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154</a:t>
            </a:fld>
            <a:endParaRPr lang="en-US"/>
          </a:p>
        </p:txBody>
      </p:sp>
    </p:spTree>
    <p:extLst>
      <p:ext uri="{BB962C8B-B14F-4D97-AF65-F5344CB8AC3E}">
        <p14:creationId xmlns:p14="http://schemas.microsoft.com/office/powerpoint/2010/main" xmlns="" val="227595621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smtClean="0">
                <a:solidFill>
                  <a:schemeClr val="tx1"/>
                </a:solidFill>
                <a:latin typeface="+mn-lt"/>
                <a:cs typeface="+mn-cs"/>
              </a:rPr>
              <a:t> 1 1/24</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155</a:t>
            </a:fld>
            <a:endParaRPr lang="en-US"/>
          </a:p>
        </p:txBody>
      </p:sp>
    </p:spTree>
    <p:extLst>
      <p:ext uri="{BB962C8B-B14F-4D97-AF65-F5344CB8AC3E}">
        <p14:creationId xmlns:p14="http://schemas.microsoft.com/office/powerpoint/2010/main" xmlns="" val="272172938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smtClean="0">
                <a:solidFill>
                  <a:schemeClr val="tx1"/>
                </a:solidFill>
                <a:latin typeface="+mn-lt"/>
                <a:cs typeface="+mn-cs"/>
              </a:rPr>
              <a:t> 2/15</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158</a:t>
            </a:fld>
            <a:endParaRPr lang="en-US"/>
          </a:p>
        </p:txBody>
      </p:sp>
    </p:spTree>
    <p:extLst>
      <p:ext uri="{BB962C8B-B14F-4D97-AF65-F5344CB8AC3E}">
        <p14:creationId xmlns:p14="http://schemas.microsoft.com/office/powerpoint/2010/main" xmlns="" val="2631456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latin typeface="Arial" pitchFamily="34" charset="0"/>
                <a:cs typeface="Arial" pitchFamily="34" charset="0"/>
              </a:rPr>
              <a:t>Answer: 26</a:t>
            </a:r>
          </a:p>
        </p:txBody>
      </p:sp>
      <p:sp>
        <p:nvSpPr>
          <p:cNvPr id="4" name="Slide Number Placeholder 3"/>
          <p:cNvSpPr>
            <a:spLocks noGrp="1"/>
          </p:cNvSpPr>
          <p:nvPr>
            <p:ph type="sldNum" sz="quarter" idx="10"/>
          </p:nvPr>
        </p:nvSpPr>
        <p:spPr/>
        <p:txBody>
          <a:bodyPr/>
          <a:lstStyle/>
          <a:p>
            <a:fld id="{AA2C8A02-16A7-490B-888F-6A9F6934A020}" type="slidenum">
              <a:rPr lang="en-US" smtClean="0"/>
              <a:pPr/>
              <a:t>21</a:t>
            </a:fld>
            <a:endParaRPr lang="en-US"/>
          </a:p>
        </p:txBody>
      </p:sp>
    </p:spTree>
    <p:extLst>
      <p:ext uri="{BB962C8B-B14F-4D97-AF65-F5344CB8AC3E}">
        <p14:creationId xmlns:p14="http://schemas.microsoft.com/office/powerpoint/2010/main" xmlns="" val="216659121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smtClean="0">
                <a:solidFill>
                  <a:schemeClr val="tx1"/>
                </a:solidFill>
                <a:latin typeface="+mn-lt"/>
                <a:cs typeface="+mn-cs"/>
              </a:rPr>
              <a:t> 2/7</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159</a:t>
            </a:fld>
            <a:endParaRPr lang="en-US"/>
          </a:p>
        </p:txBody>
      </p:sp>
    </p:spTree>
    <p:extLst>
      <p:ext uri="{BB962C8B-B14F-4D97-AF65-F5344CB8AC3E}">
        <p14:creationId xmlns:p14="http://schemas.microsoft.com/office/powerpoint/2010/main" xmlns="" val="395067579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smtClean="0">
                <a:solidFill>
                  <a:schemeClr val="tx1"/>
                </a:solidFill>
                <a:latin typeface="+mn-lt"/>
                <a:cs typeface="+mn-cs"/>
              </a:rPr>
              <a:t> 5/14</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160</a:t>
            </a:fld>
            <a:endParaRPr lang="en-US"/>
          </a:p>
        </p:txBody>
      </p:sp>
    </p:spTree>
    <p:extLst>
      <p:ext uri="{BB962C8B-B14F-4D97-AF65-F5344CB8AC3E}">
        <p14:creationId xmlns:p14="http://schemas.microsoft.com/office/powerpoint/2010/main" xmlns="" val="36644005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5/33</a:t>
            </a:r>
          </a:p>
        </p:txBody>
      </p:sp>
      <p:sp>
        <p:nvSpPr>
          <p:cNvPr id="4" name="Slide Number Placeholder 3"/>
          <p:cNvSpPr>
            <a:spLocks noGrp="1"/>
          </p:cNvSpPr>
          <p:nvPr>
            <p:ph type="sldNum" sz="quarter" idx="10"/>
          </p:nvPr>
        </p:nvSpPr>
        <p:spPr/>
        <p:txBody>
          <a:bodyPr/>
          <a:lstStyle/>
          <a:p>
            <a:fld id="{AA2C8A02-16A7-490B-888F-6A9F6934A020}" type="slidenum">
              <a:rPr lang="en-US" smtClean="0"/>
              <a:pPr/>
              <a:t>161</a:t>
            </a:fld>
            <a:endParaRPr lang="en-US"/>
          </a:p>
        </p:txBody>
      </p:sp>
    </p:spTree>
    <p:extLst>
      <p:ext uri="{BB962C8B-B14F-4D97-AF65-F5344CB8AC3E}">
        <p14:creationId xmlns:p14="http://schemas.microsoft.com/office/powerpoint/2010/main" xmlns="" val="16737990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smtClean="0">
                <a:solidFill>
                  <a:schemeClr val="tx1"/>
                </a:solidFill>
                <a:latin typeface="+mn-lt"/>
                <a:cs typeface="+mn-cs"/>
              </a:rPr>
              <a:t> 1/6</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162</a:t>
            </a:fld>
            <a:endParaRPr lang="en-US"/>
          </a:p>
        </p:txBody>
      </p:sp>
    </p:spTree>
    <p:extLst>
      <p:ext uri="{BB962C8B-B14F-4D97-AF65-F5344CB8AC3E}">
        <p14:creationId xmlns:p14="http://schemas.microsoft.com/office/powerpoint/2010/main" xmlns="" val="228345524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a:solidFill>
                  <a:srgbClr val="000000"/>
                </a:solidFill>
                <a:latin typeface="Arial" pitchFamily="34" charset="0"/>
                <a:cs typeface="Arial" pitchFamily="34" charset="0"/>
              </a:rPr>
              <a:t> </a:t>
            </a:r>
            <a:r>
              <a:rPr lang="en-US" baseline="0" dirty="0" smtClean="0">
                <a:solidFill>
                  <a:srgbClr val="000000"/>
                </a:solidFill>
                <a:latin typeface="Arial" pitchFamily="34" charset="0"/>
                <a:cs typeface="Arial" pitchFamily="34" charset="0"/>
              </a:rPr>
              <a:t>True</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163</a:t>
            </a:fld>
            <a:endParaRPr lang="en-US"/>
          </a:p>
        </p:txBody>
      </p:sp>
    </p:spTree>
    <p:extLst>
      <p:ext uri="{BB962C8B-B14F-4D97-AF65-F5344CB8AC3E}">
        <p14:creationId xmlns:p14="http://schemas.microsoft.com/office/powerpoint/2010/main" xmlns="" val="63199418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a:solidFill>
                  <a:srgbClr val="000000"/>
                </a:solidFill>
                <a:latin typeface="Arial" pitchFamily="34" charset="0"/>
                <a:cs typeface="Arial" pitchFamily="34" charset="0"/>
              </a:rPr>
              <a:t> </a:t>
            </a:r>
            <a:r>
              <a:rPr lang="en-US" baseline="0" dirty="0" smtClean="0">
                <a:solidFill>
                  <a:srgbClr val="000000"/>
                </a:solidFill>
                <a:latin typeface="Arial" pitchFamily="34" charset="0"/>
                <a:cs typeface="Arial" pitchFamily="34" charset="0"/>
              </a:rPr>
              <a:t>C</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164</a:t>
            </a:fld>
            <a:endParaRPr lang="en-US"/>
          </a:p>
        </p:txBody>
      </p:sp>
    </p:spTree>
    <p:extLst>
      <p:ext uri="{BB962C8B-B14F-4D97-AF65-F5344CB8AC3E}">
        <p14:creationId xmlns:p14="http://schemas.microsoft.com/office/powerpoint/2010/main" xmlns="" val="11803173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a:solidFill>
                  <a:srgbClr val="000000"/>
                </a:solidFill>
                <a:latin typeface="Arial" pitchFamily="34" charset="0"/>
                <a:cs typeface="Arial" pitchFamily="34" charset="0"/>
              </a:rPr>
              <a:t> </a:t>
            </a:r>
            <a:r>
              <a:rPr lang="en-US" baseline="0" dirty="0" smtClean="0">
                <a:solidFill>
                  <a:srgbClr val="000000"/>
                </a:solidFill>
                <a:latin typeface="Arial" pitchFamily="34" charset="0"/>
                <a:cs typeface="Arial" pitchFamily="34" charset="0"/>
              </a:rPr>
              <a:t>D</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165</a:t>
            </a:fld>
            <a:endParaRPr lang="en-US"/>
          </a:p>
        </p:txBody>
      </p:sp>
    </p:spTree>
    <p:extLst>
      <p:ext uri="{BB962C8B-B14F-4D97-AF65-F5344CB8AC3E}">
        <p14:creationId xmlns:p14="http://schemas.microsoft.com/office/powerpoint/2010/main" xmlns="" val="379187710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a:solidFill>
                  <a:srgbClr val="000000"/>
                </a:solidFill>
                <a:latin typeface="Arial" pitchFamily="34" charset="0"/>
                <a:cs typeface="Arial" pitchFamily="34" charset="0"/>
              </a:rPr>
              <a:t> </a:t>
            </a:r>
            <a:r>
              <a:rPr lang="en-US" baseline="0" dirty="0" smtClean="0">
                <a:solidFill>
                  <a:srgbClr val="000000"/>
                </a:solidFill>
                <a:latin typeface="Arial" pitchFamily="34" charset="0"/>
                <a:cs typeface="Arial" pitchFamily="34" charset="0"/>
              </a:rPr>
              <a:t>False</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166</a:t>
            </a:fld>
            <a:endParaRPr lang="en-US"/>
          </a:p>
        </p:txBody>
      </p:sp>
    </p:spTree>
    <p:extLst>
      <p:ext uri="{BB962C8B-B14F-4D97-AF65-F5344CB8AC3E}">
        <p14:creationId xmlns:p14="http://schemas.microsoft.com/office/powerpoint/2010/main" xmlns="" val="351402485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a:solidFill>
                  <a:srgbClr val="000000"/>
                </a:solidFill>
                <a:latin typeface="Arial" pitchFamily="34" charset="0"/>
                <a:cs typeface="Arial" pitchFamily="34" charset="0"/>
              </a:rPr>
              <a:t> </a:t>
            </a:r>
            <a:r>
              <a:rPr lang="en-US" baseline="0" dirty="0" smtClean="0">
                <a:solidFill>
                  <a:srgbClr val="000000"/>
                </a:solidFill>
                <a:latin typeface="Arial" pitchFamily="34" charset="0"/>
                <a:cs typeface="Arial" pitchFamily="34" charset="0"/>
              </a:rPr>
              <a:t>C</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167</a:t>
            </a:fld>
            <a:endParaRPr lang="en-US"/>
          </a:p>
        </p:txBody>
      </p:sp>
    </p:spTree>
    <p:extLst>
      <p:ext uri="{BB962C8B-B14F-4D97-AF65-F5344CB8AC3E}">
        <p14:creationId xmlns:p14="http://schemas.microsoft.com/office/powerpoint/2010/main" xmlns="" val="239626215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a:solidFill>
                  <a:schemeClr val="tx1"/>
                </a:solidFill>
                <a:latin typeface="Arial" pitchFamily="34" charset="0"/>
                <a:cs typeface="Arial" pitchFamily="34" charset="0"/>
              </a:rPr>
              <a:t> </a:t>
            </a:r>
            <a:r>
              <a:rPr lang="en-US" baseline="0" dirty="0" smtClean="0">
                <a:solidFill>
                  <a:schemeClr val="tx1"/>
                </a:solidFill>
                <a:latin typeface="Arial" pitchFamily="34" charset="0"/>
                <a:cs typeface="Arial" pitchFamily="34" charset="0"/>
              </a:rPr>
              <a:t>D</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168</a:t>
            </a:fld>
            <a:endParaRPr lang="en-US"/>
          </a:p>
        </p:txBody>
      </p:sp>
    </p:spTree>
    <p:extLst>
      <p:ext uri="{BB962C8B-B14F-4D97-AF65-F5344CB8AC3E}">
        <p14:creationId xmlns:p14="http://schemas.microsoft.com/office/powerpoint/2010/main" xmlns="" val="849901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latin typeface="Arial" pitchFamily="34" charset="0"/>
                <a:cs typeface="Arial" pitchFamily="34" charset="0"/>
              </a:rPr>
              <a:t>Answer: 3</a:t>
            </a:r>
          </a:p>
        </p:txBody>
      </p:sp>
      <p:sp>
        <p:nvSpPr>
          <p:cNvPr id="4" name="Slide Number Placeholder 3"/>
          <p:cNvSpPr>
            <a:spLocks noGrp="1"/>
          </p:cNvSpPr>
          <p:nvPr>
            <p:ph type="sldNum" sz="quarter" idx="10"/>
          </p:nvPr>
        </p:nvSpPr>
        <p:spPr/>
        <p:txBody>
          <a:bodyPr/>
          <a:lstStyle/>
          <a:p>
            <a:fld id="{AA2C8A02-16A7-490B-888F-6A9F6934A020}" type="slidenum">
              <a:rPr lang="en-US" smtClean="0"/>
              <a:pPr/>
              <a:t>22</a:t>
            </a:fld>
            <a:endParaRPr lang="en-US"/>
          </a:p>
        </p:txBody>
      </p:sp>
    </p:spTree>
    <p:extLst>
      <p:ext uri="{BB962C8B-B14F-4D97-AF65-F5344CB8AC3E}">
        <p14:creationId xmlns:p14="http://schemas.microsoft.com/office/powerpoint/2010/main" xmlns="" val="115616086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a:solidFill>
                  <a:schemeClr val="tx1"/>
                </a:solidFill>
                <a:latin typeface="Arial" pitchFamily="34" charset="0"/>
                <a:cs typeface="Arial" pitchFamily="34" charset="0"/>
              </a:rPr>
              <a:t> </a:t>
            </a:r>
            <a:r>
              <a:rPr lang="en-US" baseline="0" dirty="0" smtClean="0">
                <a:solidFill>
                  <a:schemeClr val="tx1"/>
                </a:solidFill>
                <a:latin typeface="Arial" pitchFamily="34" charset="0"/>
                <a:cs typeface="Arial" pitchFamily="34" charset="0"/>
              </a:rPr>
              <a:t>B</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172</a:t>
            </a:fld>
            <a:endParaRPr lang="en-US"/>
          </a:p>
        </p:txBody>
      </p:sp>
    </p:spTree>
    <p:extLst>
      <p:ext uri="{BB962C8B-B14F-4D97-AF65-F5344CB8AC3E}">
        <p14:creationId xmlns:p14="http://schemas.microsoft.com/office/powerpoint/2010/main" xmlns="" val="367060711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smtClean="0">
                <a:solidFill>
                  <a:schemeClr val="tx1"/>
                </a:solidFill>
                <a:latin typeface="+mn-lt"/>
                <a:cs typeface="+mn-cs"/>
              </a:rPr>
              <a:t> 3/10</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173</a:t>
            </a:fld>
            <a:endParaRPr lang="en-US"/>
          </a:p>
        </p:txBody>
      </p:sp>
    </p:spTree>
    <p:extLst>
      <p:ext uri="{BB962C8B-B14F-4D97-AF65-F5344CB8AC3E}">
        <p14:creationId xmlns:p14="http://schemas.microsoft.com/office/powerpoint/2010/main" xmlns="" val="2392715439"/>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0" baseline="0" dirty="0">
                <a:solidFill>
                  <a:srgbClr val="0000FF"/>
                </a:solidFill>
                <a:latin typeface="Arial" pitchFamily="34" charset="0"/>
                <a:cs typeface="Arial" pitchFamily="34" charset="0"/>
              </a:rPr>
              <a:t> </a:t>
            </a:r>
            <a:r>
              <a:rPr lang="en-US" b="0" baseline="0" dirty="0" smtClean="0">
                <a:solidFill>
                  <a:srgbClr val="0000FF"/>
                </a:solidFill>
                <a:latin typeface="Arial" pitchFamily="34" charset="0"/>
                <a:cs typeface="Arial" pitchFamily="34" charset="0"/>
              </a:rPr>
              <a:t>B</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174</a:t>
            </a:fld>
            <a:endParaRPr lang="en-US"/>
          </a:p>
        </p:txBody>
      </p:sp>
    </p:spTree>
    <p:extLst>
      <p:ext uri="{BB962C8B-B14F-4D97-AF65-F5344CB8AC3E}">
        <p14:creationId xmlns:p14="http://schemas.microsoft.com/office/powerpoint/2010/main" xmlns="" val="324657739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0" dirty="0">
                <a:solidFill>
                  <a:srgbClr val="0000FF"/>
                </a:solidFill>
                <a:latin typeface="Arial" pitchFamily="34" charset="0"/>
                <a:cs typeface="Arial" pitchFamily="34" charset="0"/>
              </a:rPr>
              <a:t>C</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175</a:t>
            </a:fld>
            <a:endParaRPr lang="en-US"/>
          </a:p>
        </p:txBody>
      </p:sp>
    </p:spTree>
    <p:extLst>
      <p:ext uri="{BB962C8B-B14F-4D97-AF65-F5344CB8AC3E}">
        <p14:creationId xmlns:p14="http://schemas.microsoft.com/office/powerpoint/2010/main" xmlns="" val="108917801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smtClean="0">
                <a:solidFill>
                  <a:schemeClr val="tx1"/>
                </a:solidFill>
                <a:latin typeface="+mn-lt"/>
                <a:cs typeface="+mn-cs"/>
              </a:rPr>
              <a:t> 2 1/3</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176</a:t>
            </a:fld>
            <a:endParaRPr lang="en-US"/>
          </a:p>
        </p:txBody>
      </p:sp>
    </p:spTree>
    <p:extLst>
      <p:ext uri="{BB962C8B-B14F-4D97-AF65-F5344CB8AC3E}">
        <p14:creationId xmlns:p14="http://schemas.microsoft.com/office/powerpoint/2010/main" xmlns="" val="396700361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a:t>
            </a:r>
          </a:p>
          <a:p>
            <a:r>
              <a:rPr lang="en-US" dirty="0" smtClean="0"/>
              <a:t>12</a:t>
            </a:r>
            <a:endParaRPr lang="en-US" dirty="0"/>
          </a:p>
        </p:txBody>
      </p:sp>
      <p:sp>
        <p:nvSpPr>
          <p:cNvPr id="4" name="Slide Number Placeholder 3"/>
          <p:cNvSpPr>
            <a:spLocks noGrp="1"/>
          </p:cNvSpPr>
          <p:nvPr>
            <p:ph type="sldNum" sz="quarter" idx="10"/>
          </p:nvPr>
        </p:nvSpPr>
        <p:spPr/>
        <p:txBody>
          <a:bodyPr/>
          <a:lstStyle/>
          <a:p>
            <a:fld id="{AA2C8A02-16A7-490B-888F-6A9F6934A020}" type="slidenum">
              <a:rPr lang="en-US" smtClean="0"/>
              <a:pPr/>
              <a:t>181</a:t>
            </a:fld>
            <a:endParaRPr 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a:t>
            </a:r>
          </a:p>
          <a:p>
            <a:r>
              <a:rPr lang="en-US" dirty="0" smtClean="0"/>
              <a:t>10</a:t>
            </a:r>
            <a:endParaRPr lang="en-US" dirty="0"/>
          </a:p>
        </p:txBody>
      </p:sp>
      <p:sp>
        <p:nvSpPr>
          <p:cNvPr id="4" name="Slide Number Placeholder 3"/>
          <p:cNvSpPr>
            <a:spLocks noGrp="1"/>
          </p:cNvSpPr>
          <p:nvPr>
            <p:ph type="sldNum" sz="quarter" idx="10"/>
          </p:nvPr>
        </p:nvSpPr>
        <p:spPr/>
        <p:txBody>
          <a:bodyPr/>
          <a:lstStyle/>
          <a:p>
            <a:fld id="{AA2C8A02-16A7-490B-888F-6A9F6934A020}" type="slidenum">
              <a:rPr lang="en-US" smtClean="0"/>
              <a:pPr/>
              <a:t>182</a:t>
            </a:fld>
            <a:endParaRPr 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a:t>
            </a:r>
          </a:p>
          <a:p>
            <a:r>
              <a:rPr lang="en-US" dirty="0" smtClean="0"/>
              <a:t>3</a:t>
            </a:r>
            <a:endParaRPr lang="en-US" dirty="0"/>
          </a:p>
        </p:txBody>
      </p:sp>
      <p:sp>
        <p:nvSpPr>
          <p:cNvPr id="4" name="Slide Number Placeholder 3"/>
          <p:cNvSpPr>
            <a:spLocks noGrp="1"/>
          </p:cNvSpPr>
          <p:nvPr>
            <p:ph type="sldNum" sz="quarter" idx="10"/>
          </p:nvPr>
        </p:nvSpPr>
        <p:spPr/>
        <p:txBody>
          <a:bodyPr/>
          <a:lstStyle/>
          <a:p>
            <a:fld id="{AA2C8A02-16A7-490B-888F-6A9F6934A020}" type="slidenum">
              <a:rPr lang="en-US" smtClean="0"/>
              <a:pPr/>
              <a:t>185</a:t>
            </a:fld>
            <a:endParaRPr 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a:t>
            </a:r>
          </a:p>
          <a:p>
            <a:r>
              <a:rPr lang="en-US" dirty="0" smtClean="0"/>
              <a:t>5</a:t>
            </a:r>
            <a:endParaRPr lang="en-US" dirty="0"/>
          </a:p>
        </p:txBody>
      </p:sp>
      <p:sp>
        <p:nvSpPr>
          <p:cNvPr id="4" name="Slide Number Placeholder 3"/>
          <p:cNvSpPr>
            <a:spLocks noGrp="1"/>
          </p:cNvSpPr>
          <p:nvPr>
            <p:ph type="sldNum" sz="quarter" idx="10"/>
          </p:nvPr>
        </p:nvSpPr>
        <p:spPr/>
        <p:txBody>
          <a:bodyPr/>
          <a:lstStyle/>
          <a:p>
            <a:fld id="{AA2C8A02-16A7-490B-888F-6A9F6934A020}" type="slidenum">
              <a:rPr lang="en-US" smtClean="0"/>
              <a:pPr/>
              <a:t>186</a:t>
            </a:fld>
            <a:endParaRPr 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a:t>
            </a:r>
          </a:p>
          <a:p>
            <a:r>
              <a:rPr lang="en-US" dirty="0" smtClean="0"/>
              <a:t>Discuss Patterns either</a:t>
            </a:r>
            <a:r>
              <a:rPr lang="en-US" baseline="0" dirty="0" smtClean="0"/>
              <a:t> from model or number sentence</a:t>
            </a:r>
            <a:endParaRPr lang="en-US" dirty="0"/>
          </a:p>
        </p:txBody>
      </p:sp>
      <p:sp>
        <p:nvSpPr>
          <p:cNvPr id="4" name="Slide Number Placeholder 3"/>
          <p:cNvSpPr>
            <a:spLocks noGrp="1"/>
          </p:cNvSpPr>
          <p:nvPr>
            <p:ph type="sldNum" sz="quarter" idx="10"/>
          </p:nvPr>
        </p:nvSpPr>
        <p:spPr/>
        <p:txBody>
          <a:bodyPr/>
          <a:lstStyle/>
          <a:p>
            <a:fld id="{AA2C8A02-16A7-490B-888F-6A9F6934A020}" type="slidenum">
              <a:rPr lang="en-US" smtClean="0"/>
              <a:pPr/>
              <a:t>188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latin typeface="Arial" pitchFamily="34" charset="0"/>
                <a:cs typeface="Arial" pitchFamily="34" charset="0"/>
              </a:rPr>
              <a:t>Answer: True</a:t>
            </a:r>
          </a:p>
        </p:txBody>
      </p:sp>
      <p:sp>
        <p:nvSpPr>
          <p:cNvPr id="4" name="Slide Number Placeholder 3"/>
          <p:cNvSpPr>
            <a:spLocks noGrp="1"/>
          </p:cNvSpPr>
          <p:nvPr>
            <p:ph type="sldNum" sz="quarter" idx="10"/>
          </p:nvPr>
        </p:nvSpPr>
        <p:spPr/>
        <p:txBody>
          <a:bodyPr/>
          <a:lstStyle/>
          <a:p>
            <a:fld id="{AA2C8A02-16A7-490B-888F-6A9F6934A020}" type="slidenum">
              <a:rPr lang="en-US" smtClean="0"/>
              <a:pPr/>
              <a:t>24</a:t>
            </a:fld>
            <a:endParaRPr lang="en-US"/>
          </a:p>
        </p:txBody>
      </p:sp>
    </p:spTree>
    <p:extLst>
      <p:ext uri="{BB962C8B-B14F-4D97-AF65-F5344CB8AC3E}">
        <p14:creationId xmlns:p14="http://schemas.microsoft.com/office/powerpoint/2010/main" xmlns="" val="192910606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a:solidFill>
                  <a:srgbClr val="000000"/>
                </a:solidFill>
                <a:latin typeface="Arial" pitchFamily="34" charset="0"/>
                <a:cs typeface="Arial" pitchFamily="34" charset="0"/>
              </a:rPr>
              <a:t> </a:t>
            </a:r>
            <a:r>
              <a:rPr lang="en-US" baseline="0" dirty="0" smtClean="0">
                <a:solidFill>
                  <a:srgbClr val="000000"/>
                </a:solidFill>
                <a:latin typeface="Arial" pitchFamily="34" charset="0"/>
                <a:cs typeface="Arial" pitchFamily="34" charset="0"/>
              </a:rPr>
              <a:t>False</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195</a:t>
            </a:fld>
            <a:endParaRPr lang="en-US"/>
          </a:p>
        </p:txBody>
      </p:sp>
    </p:spTree>
    <p:extLst>
      <p:ext uri="{BB962C8B-B14F-4D97-AF65-F5344CB8AC3E}">
        <p14:creationId xmlns:p14="http://schemas.microsoft.com/office/powerpoint/2010/main" xmlns="" val="44176684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a:solidFill>
                  <a:schemeClr val="tx1"/>
                </a:solidFill>
                <a:latin typeface="Arial" pitchFamily="34" charset="0"/>
                <a:cs typeface="Arial" pitchFamily="34" charset="0"/>
              </a:rPr>
              <a:t> </a:t>
            </a:r>
            <a:r>
              <a:rPr lang="en-US" baseline="0" dirty="0" smtClean="0">
                <a:solidFill>
                  <a:schemeClr val="tx1"/>
                </a:solidFill>
                <a:latin typeface="Arial" pitchFamily="34" charset="0"/>
                <a:cs typeface="Arial" pitchFamily="34" charset="0"/>
              </a:rPr>
              <a:t>False</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196</a:t>
            </a:fld>
            <a:endParaRPr lang="en-US"/>
          </a:p>
        </p:txBody>
      </p:sp>
    </p:spTree>
    <p:extLst>
      <p:ext uri="{BB962C8B-B14F-4D97-AF65-F5344CB8AC3E}">
        <p14:creationId xmlns:p14="http://schemas.microsoft.com/office/powerpoint/2010/main" xmlns="" val="398190772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a:solidFill>
                  <a:srgbClr val="000000"/>
                </a:solidFill>
                <a:latin typeface="Arial" pitchFamily="34" charset="0"/>
                <a:cs typeface="Arial" pitchFamily="34" charset="0"/>
              </a:rPr>
              <a:t> </a:t>
            </a:r>
            <a:r>
              <a:rPr lang="en-US" baseline="0" dirty="0" smtClean="0">
                <a:solidFill>
                  <a:srgbClr val="000000"/>
                </a:solidFill>
                <a:latin typeface="Arial" pitchFamily="34" charset="0"/>
                <a:cs typeface="Arial" pitchFamily="34" charset="0"/>
              </a:rPr>
              <a:t>A</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197</a:t>
            </a:fld>
            <a:endParaRPr lang="en-US"/>
          </a:p>
        </p:txBody>
      </p:sp>
    </p:spTree>
    <p:extLst>
      <p:ext uri="{BB962C8B-B14F-4D97-AF65-F5344CB8AC3E}">
        <p14:creationId xmlns:p14="http://schemas.microsoft.com/office/powerpoint/2010/main" xmlns="" val="2832661134"/>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smtClean="0">
                <a:solidFill>
                  <a:schemeClr val="tx1"/>
                </a:solidFill>
                <a:latin typeface="+mn-lt"/>
                <a:cs typeface="+mn-cs"/>
              </a:rPr>
              <a:t> 21/16 = 1 5/16</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198</a:t>
            </a:fld>
            <a:endParaRPr lang="en-US"/>
          </a:p>
        </p:txBody>
      </p:sp>
    </p:spTree>
    <p:extLst>
      <p:ext uri="{BB962C8B-B14F-4D97-AF65-F5344CB8AC3E}">
        <p14:creationId xmlns:p14="http://schemas.microsoft.com/office/powerpoint/2010/main" xmlns="" val="580434553"/>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smtClean="0">
                <a:solidFill>
                  <a:schemeClr val="tx1"/>
                </a:solidFill>
                <a:latin typeface="+mn-lt"/>
                <a:cs typeface="+mn-cs"/>
              </a:rPr>
              <a:t> 6/5 = 1 1/5</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199</a:t>
            </a:fld>
            <a:endParaRPr lang="en-US"/>
          </a:p>
        </p:txBody>
      </p:sp>
    </p:spTree>
    <p:extLst>
      <p:ext uri="{BB962C8B-B14F-4D97-AF65-F5344CB8AC3E}">
        <p14:creationId xmlns:p14="http://schemas.microsoft.com/office/powerpoint/2010/main" xmlns="" val="152540086"/>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a:solidFill>
                  <a:srgbClr val="0000FF"/>
                </a:solidFill>
                <a:latin typeface="Arial" pitchFamily="34" charset="0"/>
                <a:cs typeface="Arial" pitchFamily="34" charset="0"/>
              </a:rPr>
              <a:t> </a:t>
            </a:r>
            <a:r>
              <a:rPr lang="en-US" baseline="0" dirty="0" smtClean="0">
                <a:solidFill>
                  <a:srgbClr val="0000FF"/>
                </a:solidFill>
                <a:latin typeface="Arial" pitchFamily="34" charset="0"/>
                <a:cs typeface="Arial" pitchFamily="34" charset="0"/>
              </a:rPr>
              <a:t>Yes</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201</a:t>
            </a:fld>
            <a:endParaRPr lang="en-US"/>
          </a:p>
        </p:txBody>
      </p:sp>
    </p:spTree>
    <p:extLst>
      <p:ext uri="{BB962C8B-B14F-4D97-AF65-F5344CB8AC3E}">
        <p14:creationId xmlns:p14="http://schemas.microsoft.com/office/powerpoint/2010/main" xmlns="" val="1271875921"/>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a:solidFill>
                  <a:schemeClr val="tx1"/>
                </a:solidFill>
                <a:latin typeface="Arial" pitchFamily="34" charset="0"/>
                <a:cs typeface="Arial" pitchFamily="34" charset="0"/>
              </a:rPr>
              <a:t> </a:t>
            </a:r>
            <a:r>
              <a:rPr lang="en-US" baseline="0" dirty="0" smtClean="0">
                <a:solidFill>
                  <a:schemeClr val="tx1"/>
                </a:solidFill>
                <a:latin typeface="Arial" pitchFamily="34" charset="0"/>
                <a:cs typeface="Arial" pitchFamily="34" charset="0"/>
              </a:rPr>
              <a:t>No</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202</a:t>
            </a:fld>
            <a:endParaRPr lang="en-US"/>
          </a:p>
        </p:txBody>
      </p:sp>
    </p:spTree>
    <p:extLst>
      <p:ext uri="{BB962C8B-B14F-4D97-AF65-F5344CB8AC3E}">
        <p14:creationId xmlns:p14="http://schemas.microsoft.com/office/powerpoint/2010/main" xmlns="" val="137107982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a:solidFill>
                  <a:schemeClr val="tx1"/>
                </a:solidFill>
                <a:latin typeface="Arial" pitchFamily="34" charset="0"/>
                <a:cs typeface="Arial" pitchFamily="34" charset="0"/>
              </a:rPr>
              <a:t> </a:t>
            </a:r>
            <a:r>
              <a:rPr lang="en-US" baseline="0" dirty="0" smtClean="0">
                <a:solidFill>
                  <a:schemeClr val="tx1"/>
                </a:solidFill>
                <a:latin typeface="Arial" pitchFamily="34" charset="0"/>
                <a:cs typeface="Arial" pitchFamily="34" charset="0"/>
              </a:rPr>
              <a:t>Yes</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203</a:t>
            </a:fld>
            <a:endParaRPr lang="en-US"/>
          </a:p>
        </p:txBody>
      </p:sp>
    </p:spTree>
    <p:extLst>
      <p:ext uri="{BB962C8B-B14F-4D97-AF65-F5344CB8AC3E}">
        <p14:creationId xmlns:p14="http://schemas.microsoft.com/office/powerpoint/2010/main" xmlns="" val="171648495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smtClean="0">
                <a:solidFill>
                  <a:schemeClr val="tx1"/>
                </a:solidFill>
                <a:latin typeface="+mn-lt"/>
                <a:cs typeface="+mn-cs"/>
              </a:rPr>
              <a:t> 3/4</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204</a:t>
            </a:fld>
            <a:endParaRPr lang="en-US"/>
          </a:p>
        </p:txBody>
      </p:sp>
    </p:spTree>
    <p:extLst>
      <p:ext uri="{BB962C8B-B14F-4D97-AF65-F5344CB8AC3E}">
        <p14:creationId xmlns:p14="http://schemas.microsoft.com/office/powerpoint/2010/main" xmlns="" val="190640842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smtClean="0">
                <a:solidFill>
                  <a:schemeClr val="tx1"/>
                </a:solidFill>
                <a:latin typeface="+mn-lt"/>
                <a:cs typeface="+mn-cs"/>
              </a:rPr>
              <a:t> 20/9 = 2 2/9</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205</a:t>
            </a:fld>
            <a:endParaRPr lang="en-US"/>
          </a:p>
        </p:txBody>
      </p:sp>
    </p:spTree>
    <p:extLst>
      <p:ext uri="{BB962C8B-B14F-4D97-AF65-F5344CB8AC3E}">
        <p14:creationId xmlns:p14="http://schemas.microsoft.com/office/powerpoint/2010/main" xmlns="" val="2447406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latin typeface="Arial" pitchFamily="34" charset="0"/>
                <a:cs typeface="Arial" pitchFamily="34" charset="0"/>
              </a:rPr>
              <a:t>Answer: A and C</a:t>
            </a:r>
          </a:p>
        </p:txBody>
      </p:sp>
      <p:sp>
        <p:nvSpPr>
          <p:cNvPr id="4" name="Slide Number Placeholder 3"/>
          <p:cNvSpPr>
            <a:spLocks noGrp="1"/>
          </p:cNvSpPr>
          <p:nvPr>
            <p:ph type="sldNum" sz="quarter" idx="10"/>
          </p:nvPr>
        </p:nvSpPr>
        <p:spPr/>
        <p:txBody>
          <a:bodyPr/>
          <a:lstStyle/>
          <a:p>
            <a:fld id="{AA2C8A02-16A7-490B-888F-6A9F6934A020}" type="slidenum">
              <a:rPr lang="en-US" smtClean="0"/>
              <a:pPr/>
              <a:t>25</a:t>
            </a:fld>
            <a:endParaRPr lang="en-US"/>
          </a:p>
        </p:txBody>
      </p:sp>
    </p:spTree>
    <p:extLst>
      <p:ext uri="{BB962C8B-B14F-4D97-AF65-F5344CB8AC3E}">
        <p14:creationId xmlns:p14="http://schemas.microsoft.com/office/powerpoint/2010/main" xmlns="" val="3008959619"/>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smtClean="0">
                <a:solidFill>
                  <a:schemeClr val="tx1"/>
                </a:solidFill>
                <a:latin typeface="+mn-lt"/>
                <a:cs typeface="+mn-cs"/>
              </a:rPr>
              <a:t> 4/9</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206</a:t>
            </a:fld>
            <a:endParaRPr lang="en-US"/>
          </a:p>
        </p:txBody>
      </p:sp>
    </p:spTree>
    <p:extLst>
      <p:ext uri="{BB962C8B-B14F-4D97-AF65-F5344CB8AC3E}">
        <p14:creationId xmlns:p14="http://schemas.microsoft.com/office/powerpoint/2010/main" xmlns="" val="4049227939"/>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smtClean="0">
                <a:solidFill>
                  <a:schemeClr val="tx1"/>
                </a:solidFill>
                <a:latin typeface="+mn-lt"/>
                <a:cs typeface="+mn-cs"/>
              </a:rPr>
              <a:t> 37/39</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207</a:t>
            </a:fld>
            <a:endParaRPr lang="en-US"/>
          </a:p>
        </p:txBody>
      </p:sp>
    </p:spTree>
    <p:extLst>
      <p:ext uri="{BB962C8B-B14F-4D97-AF65-F5344CB8AC3E}">
        <p14:creationId xmlns:p14="http://schemas.microsoft.com/office/powerpoint/2010/main" xmlns="" val="2093754510"/>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dirty="0" smtClean="0">
                <a:solidFill>
                  <a:schemeClr val="tx1"/>
                </a:solidFill>
                <a:latin typeface="+mn-lt"/>
                <a:cs typeface="+mn-cs"/>
              </a:rPr>
              <a:t>9/16</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209</a:t>
            </a:fld>
            <a:endParaRPr lang="en-US"/>
          </a:p>
        </p:txBody>
      </p:sp>
    </p:spTree>
    <p:extLst>
      <p:ext uri="{BB962C8B-B14F-4D97-AF65-F5344CB8AC3E}">
        <p14:creationId xmlns:p14="http://schemas.microsoft.com/office/powerpoint/2010/main" xmlns="" val="205888202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dirty="0" smtClean="0">
                <a:solidFill>
                  <a:schemeClr val="tx1"/>
                </a:solidFill>
                <a:latin typeface="+mn-lt"/>
                <a:cs typeface="+mn-cs"/>
              </a:rPr>
              <a:t>1/2</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210</a:t>
            </a:fld>
            <a:endParaRPr lang="en-US"/>
          </a:p>
        </p:txBody>
      </p:sp>
    </p:spTree>
    <p:extLst>
      <p:ext uri="{BB962C8B-B14F-4D97-AF65-F5344CB8AC3E}">
        <p14:creationId xmlns:p14="http://schemas.microsoft.com/office/powerpoint/2010/main" xmlns="" val="2159720716"/>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dirty="0" smtClean="0">
                <a:solidFill>
                  <a:schemeClr val="tx1"/>
                </a:solidFill>
                <a:latin typeface="+mn-lt"/>
                <a:cs typeface="+mn-cs"/>
              </a:rPr>
              <a:t>16/35</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211</a:t>
            </a:fld>
            <a:endParaRPr lang="en-US"/>
          </a:p>
        </p:txBody>
      </p:sp>
    </p:spTree>
    <p:extLst>
      <p:ext uri="{BB962C8B-B14F-4D97-AF65-F5344CB8AC3E}">
        <p14:creationId xmlns:p14="http://schemas.microsoft.com/office/powerpoint/2010/main" xmlns="" val="427734042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dirty="0" smtClean="0">
                <a:solidFill>
                  <a:schemeClr val="tx1"/>
                </a:solidFill>
                <a:latin typeface="+mn-lt"/>
                <a:cs typeface="+mn-cs"/>
              </a:rPr>
              <a:t>21/19</a:t>
            </a:r>
            <a:r>
              <a:rPr lang="en-US" baseline="0" dirty="0" smtClean="0">
                <a:solidFill>
                  <a:schemeClr val="tx1"/>
                </a:solidFill>
                <a:latin typeface="+mn-lt"/>
                <a:cs typeface="+mn-cs"/>
              </a:rPr>
              <a:t> = 1 2/19</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212</a:t>
            </a:fld>
            <a:endParaRPr lang="en-US"/>
          </a:p>
        </p:txBody>
      </p:sp>
    </p:spTree>
    <p:extLst>
      <p:ext uri="{BB962C8B-B14F-4D97-AF65-F5344CB8AC3E}">
        <p14:creationId xmlns:p14="http://schemas.microsoft.com/office/powerpoint/2010/main" xmlns="" val="257918870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2C8A02-16A7-490B-888F-6A9F6934A020}" type="slidenum">
              <a:rPr lang="en-US" smtClean="0"/>
              <a:pPr/>
              <a:t>215</a:t>
            </a:fld>
            <a:endParaRPr lang="en-US"/>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a:solidFill>
                  <a:srgbClr val="0000FF"/>
                </a:solidFill>
                <a:latin typeface="Arial" pitchFamily="34" charset="0"/>
                <a:cs typeface="Arial" pitchFamily="34" charset="0"/>
              </a:rPr>
              <a:t> </a:t>
            </a:r>
            <a:r>
              <a:rPr lang="en-US" baseline="0" dirty="0" smtClean="0">
                <a:solidFill>
                  <a:srgbClr val="0000FF"/>
                </a:solidFill>
                <a:latin typeface="Arial" pitchFamily="34" charset="0"/>
                <a:cs typeface="Arial" pitchFamily="34" charset="0"/>
              </a:rPr>
              <a:t>D</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217</a:t>
            </a:fld>
            <a:endParaRPr lang="en-US"/>
          </a:p>
        </p:txBody>
      </p:sp>
    </p:spTree>
    <p:extLst>
      <p:ext uri="{BB962C8B-B14F-4D97-AF65-F5344CB8AC3E}">
        <p14:creationId xmlns:p14="http://schemas.microsoft.com/office/powerpoint/2010/main" xmlns="" val="104050670"/>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0" baseline="0" dirty="0">
                <a:solidFill>
                  <a:srgbClr val="0000FF"/>
                </a:solidFill>
                <a:latin typeface="Arial" pitchFamily="34" charset="0"/>
                <a:cs typeface="Arial" pitchFamily="34" charset="0"/>
              </a:rPr>
              <a:t> </a:t>
            </a:r>
            <a:r>
              <a:rPr lang="en-US" b="0" baseline="0" dirty="0" smtClean="0">
                <a:solidFill>
                  <a:srgbClr val="0000FF"/>
                </a:solidFill>
                <a:latin typeface="Arial" pitchFamily="34" charset="0"/>
                <a:cs typeface="Arial" pitchFamily="34" charset="0"/>
              </a:rPr>
              <a:t>D</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218</a:t>
            </a:fld>
            <a:endParaRPr lang="en-US"/>
          </a:p>
        </p:txBody>
      </p:sp>
    </p:spTree>
    <p:extLst>
      <p:ext uri="{BB962C8B-B14F-4D97-AF65-F5344CB8AC3E}">
        <p14:creationId xmlns:p14="http://schemas.microsoft.com/office/powerpoint/2010/main" xmlns="" val="1121785508"/>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a:solidFill>
                  <a:srgbClr val="0000FF"/>
                </a:solidFill>
                <a:latin typeface="Arial" pitchFamily="34" charset="0"/>
                <a:cs typeface="Arial" pitchFamily="34" charset="0"/>
              </a:rPr>
              <a:t> </a:t>
            </a:r>
            <a:r>
              <a:rPr lang="en-US" baseline="0" dirty="0" smtClean="0">
                <a:solidFill>
                  <a:srgbClr val="0000FF"/>
                </a:solidFill>
                <a:latin typeface="Arial" pitchFamily="34" charset="0"/>
                <a:cs typeface="Arial" pitchFamily="34" charset="0"/>
              </a:rPr>
              <a:t>C</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219</a:t>
            </a:fld>
            <a:endParaRPr lang="en-US"/>
          </a:p>
        </p:txBody>
      </p:sp>
    </p:spTree>
    <p:extLst>
      <p:ext uri="{BB962C8B-B14F-4D97-AF65-F5344CB8AC3E}">
        <p14:creationId xmlns:p14="http://schemas.microsoft.com/office/powerpoint/2010/main" xmlns="" val="4272727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Answers </a:t>
            </a:r>
            <a:r>
              <a:rPr lang="en-US" dirty="0">
                <a:solidFill>
                  <a:srgbClr val="000000"/>
                </a:solidFill>
                <a:latin typeface="Arial" pitchFamily="34" charset="0"/>
                <a:cs typeface="Arial" pitchFamily="34" charset="0"/>
              </a:rPr>
              <a:t>will vary</a:t>
            </a:r>
            <a:r>
              <a:rPr lang="en-US" dirty="0" smtClean="0">
                <a:solidFill>
                  <a:srgbClr val="000000"/>
                </a:solidFill>
                <a:latin typeface="Arial" pitchFamily="34" charset="0"/>
                <a:cs typeface="Arial" pitchFamily="34" charset="0"/>
              </a:rPr>
              <a:t>.</a:t>
            </a:r>
            <a:endParaRPr lang="en-US"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26</a:t>
            </a:fld>
            <a:endParaRPr lang="en-US"/>
          </a:p>
        </p:txBody>
      </p:sp>
    </p:spTree>
    <p:extLst>
      <p:ext uri="{BB962C8B-B14F-4D97-AF65-F5344CB8AC3E}">
        <p14:creationId xmlns:p14="http://schemas.microsoft.com/office/powerpoint/2010/main" xmlns="" val="4211083748"/>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smtClean="0">
                <a:solidFill>
                  <a:srgbClr val="0000FF"/>
                </a:solidFill>
                <a:latin typeface="Arial" pitchFamily="34" charset="0"/>
                <a:cs typeface="Arial" pitchFamily="34" charset="0"/>
              </a:rPr>
              <a:t>B</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220</a:t>
            </a:fld>
            <a:endParaRPr lang="en-US"/>
          </a:p>
        </p:txBody>
      </p:sp>
    </p:spTree>
    <p:extLst>
      <p:ext uri="{BB962C8B-B14F-4D97-AF65-F5344CB8AC3E}">
        <p14:creationId xmlns:p14="http://schemas.microsoft.com/office/powerpoint/2010/main" xmlns="" val="1233227371"/>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dirty="0" smtClean="0">
                <a:solidFill>
                  <a:schemeClr val="tx1"/>
                </a:solidFill>
                <a:latin typeface="+mn-lt"/>
                <a:cs typeface="+mn-cs"/>
              </a:rPr>
              <a:t>11/12</a:t>
            </a:r>
            <a:r>
              <a:rPr lang="en-US" baseline="0" dirty="0" smtClean="0">
                <a:solidFill>
                  <a:schemeClr val="tx1"/>
                </a:solidFill>
                <a:latin typeface="+mn-lt"/>
                <a:cs typeface="+mn-cs"/>
              </a:rPr>
              <a:t> – 1/6 = 9/12 = ¾</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latin typeface="+mn-lt"/>
                <a:cs typeface="+mn-cs"/>
              </a:rPr>
              <a:t>¾ </a:t>
            </a:r>
            <a:r>
              <a:rPr lang="en-US" baseline="0" dirty="0" smtClean="0">
                <a:solidFill>
                  <a:schemeClr val="tx1"/>
                </a:solidFill>
                <a:latin typeface="+mn-lt"/>
                <a:cs typeface="+mn-cs"/>
                <a:sym typeface="Symbol"/>
              </a:rPr>
              <a:t> 1/16 = ¾  16/1 = 7 students</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221</a:t>
            </a:fld>
            <a:endParaRPr lang="en-US"/>
          </a:p>
        </p:txBody>
      </p:sp>
    </p:spTree>
    <p:extLst>
      <p:ext uri="{BB962C8B-B14F-4D97-AF65-F5344CB8AC3E}">
        <p14:creationId xmlns:p14="http://schemas.microsoft.com/office/powerpoint/2010/main" xmlns="" val="2520607462"/>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a:solidFill>
                  <a:srgbClr val="0000FF"/>
                </a:solidFill>
                <a:latin typeface="Arial" pitchFamily="34" charset="0"/>
                <a:cs typeface="Arial" pitchFamily="34" charset="0"/>
              </a:rPr>
              <a:t> </a:t>
            </a:r>
            <a:r>
              <a:rPr lang="en-US" baseline="0" dirty="0" smtClean="0">
                <a:solidFill>
                  <a:srgbClr val="0000FF"/>
                </a:solidFill>
                <a:latin typeface="Arial" pitchFamily="34" charset="0"/>
                <a:cs typeface="Arial" pitchFamily="34" charset="0"/>
              </a:rPr>
              <a:t>C</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227</a:t>
            </a:fld>
            <a:endParaRPr lang="en-US"/>
          </a:p>
        </p:txBody>
      </p:sp>
    </p:spTree>
    <p:extLst>
      <p:ext uri="{BB962C8B-B14F-4D97-AF65-F5344CB8AC3E}">
        <p14:creationId xmlns:p14="http://schemas.microsoft.com/office/powerpoint/2010/main" xmlns="" val="156048420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smtClean="0">
                <a:solidFill>
                  <a:schemeClr val="tx1"/>
                </a:solidFill>
                <a:latin typeface="+mn-lt"/>
                <a:cs typeface="+mn-cs"/>
              </a:rPr>
              <a:t> 1 7/8 servings</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228</a:t>
            </a:fld>
            <a:endParaRPr lang="en-US"/>
          </a:p>
        </p:txBody>
      </p:sp>
    </p:spTree>
    <p:extLst>
      <p:ext uri="{BB962C8B-B14F-4D97-AF65-F5344CB8AC3E}">
        <p14:creationId xmlns:p14="http://schemas.microsoft.com/office/powerpoint/2010/main" xmlns="" val="1648326313"/>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smtClean="0">
                <a:solidFill>
                  <a:schemeClr val="tx1"/>
                </a:solidFill>
                <a:latin typeface="+mn-lt"/>
                <a:cs typeface="+mn-cs"/>
              </a:rPr>
              <a:t> 5/42 pounds</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229</a:t>
            </a:fld>
            <a:endParaRPr lang="en-US"/>
          </a:p>
        </p:txBody>
      </p:sp>
    </p:spTree>
    <p:extLst>
      <p:ext uri="{BB962C8B-B14F-4D97-AF65-F5344CB8AC3E}">
        <p14:creationId xmlns:p14="http://schemas.microsoft.com/office/powerpoint/2010/main" xmlns="" val="1707197110"/>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smtClean="0">
                <a:solidFill>
                  <a:schemeClr val="tx1"/>
                </a:solidFill>
                <a:latin typeface="+mn-lt"/>
                <a:cs typeface="+mn-cs"/>
              </a:rPr>
              <a:t> 2 2/5 units</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230</a:t>
            </a:fld>
            <a:endParaRPr lang="en-US"/>
          </a:p>
        </p:txBody>
      </p:sp>
    </p:spTree>
    <p:extLst>
      <p:ext uri="{BB962C8B-B14F-4D97-AF65-F5344CB8AC3E}">
        <p14:creationId xmlns:p14="http://schemas.microsoft.com/office/powerpoint/2010/main" xmlns="" val="2443019721"/>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dirty="0" smtClean="0">
                <a:solidFill>
                  <a:schemeClr val="tx1"/>
                </a:solidFill>
                <a:latin typeface="+mn-lt"/>
                <a:cs typeface="+mn-cs"/>
              </a:rPr>
              <a:t>7/12</a:t>
            </a:r>
            <a:r>
              <a:rPr lang="en-US" baseline="0" dirty="0" smtClean="0">
                <a:solidFill>
                  <a:schemeClr val="tx1"/>
                </a:solidFill>
                <a:latin typeface="+mn-lt"/>
                <a:cs typeface="+mn-cs"/>
              </a:rPr>
              <a:t> cup</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231</a:t>
            </a:fld>
            <a:endParaRPr lang="en-US"/>
          </a:p>
        </p:txBody>
      </p:sp>
    </p:spTree>
    <p:extLst>
      <p:ext uri="{BB962C8B-B14F-4D97-AF65-F5344CB8AC3E}">
        <p14:creationId xmlns:p14="http://schemas.microsoft.com/office/powerpoint/2010/main" xmlns="" val="1742317873"/>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dirty="0" smtClean="0">
                <a:solidFill>
                  <a:schemeClr val="tx1"/>
                </a:solidFill>
                <a:latin typeface="+mn-lt"/>
                <a:cs typeface="+mn-cs"/>
              </a:rPr>
              <a:t>6/35</a:t>
            </a:r>
            <a:r>
              <a:rPr lang="en-US" baseline="0" dirty="0" smtClean="0">
                <a:solidFill>
                  <a:schemeClr val="tx1"/>
                </a:solidFill>
                <a:latin typeface="+mn-lt"/>
                <a:cs typeface="+mn-cs"/>
              </a:rPr>
              <a:t> cm</a:t>
            </a:r>
            <a:r>
              <a:rPr lang="en-US" baseline="30000" dirty="0" smtClean="0">
                <a:solidFill>
                  <a:schemeClr val="tx1"/>
                </a:solidFill>
                <a:latin typeface="+mn-lt"/>
                <a:cs typeface="+mn-cs"/>
              </a:rPr>
              <a:t>2</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232</a:t>
            </a:fld>
            <a:endParaRPr lang="en-US"/>
          </a:p>
        </p:txBody>
      </p:sp>
    </p:spTree>
    <p:extLst>
      <p:ext uri="{BB962C8B-B14F-4D97-AF65-F5344CB8AC3E}">
        <p14:creationId xmlns:p14="http://schemas.microsoft.com/office/powerpoint/2010/main" xmlns="" val="4010371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Answers </a:t>
            </a:r>
            <a:r>
              <a:rPr lang="en-US" dirty="0">
                <a:solidFill>
                  <a:srgbClr val="000000"/>
                </a:solidFill>
                <a:latin typeface="Arial" pitchFamily="34" charset="0"/>
                <a:cs typeface="Arial" pitchFamily="34" charset="0"/>
              </a:rPr>
              <a:t>may vary</a:t>
            </a:r>
            <a:r>
              <a:rPr lang="en-US" dirty="0" smtClean="0">
                <a:solidFill>
                  <a:srgbClr val="000000"/>
                </a:solidFill>
                <a:latin typeface="Arial" pitchFamily="34" charset="0"/>
                <a:cs typeface="Arial" pitchFamily="34" charset="0"/>
              </a:rPr>
              <a:t>.</a:t>
            </a:r>
            <a:endParaRPr lang="en-US"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27</a:t>
            </a:fld>
            <a:endParaRPr lang="en-US"/>
          </a:p>
        </p:txBody>
      </p:sp>
    </p:spTree>
    <p:extLst>
      <p:ext uri="{BB962C8B-B14F-4D97-AF65-F5344CB8AC3E}">
        <p14:creationId xmlns:p14="http://schemas.microsoft.com/office/powerpoint/2010/main" xmlns="" val="3186842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latin typeface="Arial" pitchFamily="34" charset="0"/>
                <a:cs typeface="Arial" pitchFamily="34" charset="0"/>
              </a:rPr>
              <a:t>Answer: A and C, B and C, C and D</a:t>
            </a:r>
          </a:p>
        </p:txBody>
      </p:sp>
      <p:sp>
        <p:nvSpPr>
          <p:cNvPr id="4" name="Slide Number Placeholder 3"/>
          <p:cNvSpPr>
            <a:spLocks noGrp="1"/>
          </p:cNvSpPr>
          <p:nvPr>
            <p:ph type="sldNum" sz="quarter" idx="10"/>
          </p:nvPr>
        </p:nvSpPr>
        <p:spPr/>
        <p:txBody>
          <a:bodyPr/>
          <a:lstStyle/>
          <a:p>
            <a:fld id="{AA2C8A02-16A7-490B-888F-6A9F6934A020}" type="slidenum">
              <a:rPr lang="en-US" smtClean="0"/>
              <a:pPr/>
              <a:t>28</a:t>
            </a:fld>
            <a:endParaRPr lang="en-US"/>
          </a:p>
        </p:txBody>
      </p:sp>
    </p:spTree>
    <p:extLst>
      <p:ext uri="{BB962C8B-B14F-4D97-AF65-F5344CB8AC3E}">
        <p14:creationId xmlns:p14="http://schemas.microsoft.com/office/powerpoint/2010/main" xmlns="" val="239802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Note: Show students</a:t>
            </a:r>
            <a:r>
              <a:rPr lang="en-US" baseline="0" dirty="0" smtClean="0"/>
              <a:t> a real-life scenario involving least common multiples. Search for the movie clip from “Father of the Bride” where George Banks is shopping for hot dogs and buns.</a:t>
            </a:r>
          </a:p>
          <a:p>
            <a:r>
              <a:rPr lang="en-US" baseline="0" dirty="0" smtClean="0"/>
              <a:t>George Banks identified 8 &amp; 3 as a factor pair of 24, but overlooked the factor pair 12 &amp; 2.</a:t>
            </a:r>
          </a:p>
        </p:txBody>
      </p:sp>
      <p:sp>
        <p:nvSpPr>
          <p:cNvPr id="4" name="Slide Number Placeholder 3"/>
          <p:cNvSpPr>
            <a:spLocks noGrp="1"/>
          </p:cNvSpPr>
          <p:nvPr>
            <p:ph type="sldNum" sz="quarter" idx="10"/>
          </p:nvPr>
        </p:nvSpPr>
        <p:spPr/>
        <p:txBody>
          <a:bodyPr/>
          <a:lstStyle/>
          <a:p>
            <a:fld id="{AA2C8A02-16A7-490B-888F-6A9F6934A020}" type="slidenum">
              <a:rPr lang="en-US" smtClean="0"/>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Note: Give each student</a:t>
            </a:r>
            <a:r>
              <a:rPr lang="en-US" baseline="0" dirty="0" smtClean="0"/>
              <a:t> (or group) a bag filled with items to be separated into party favors for their guests. Each bag should contain 24 “chocolate bars” and 36 “lollipops”. (Use counters or tiles. Numbers may be changed.)</a:t>
            </a:r>
            <a:endParaRPr lang="en-US" dirty="0"/>
          </a:p>
        </p:txBody>
      </p:sp>
      <p:sp>
        <p:nvSpPr>
          <p:cNvPr id="4" name="Slide Number Placeholder 3"/>
          <p:cNvSpPr>
            <a:spLocks noGrp="1"/>
          </p:cNvSpPr>
          <p:nvPr>
            <p:ph type="sldNum" sz="quarter" idx="10"/>
          </p:nvPr>
        </p:nvSpPr>
        <p:spPr/>
        <p:txBody>
          <a:bodyPr/>
          <a:lstStyle/>
          <a:p>
            <a:fld id="{AA2C8A02-16A7-490B-888F-6A9F6934A020}" type="slidenum">
              <a:rPr lang="en-US" smtClean="0"/>
              <a:pPr/>
              <a:t>10</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2C8A02-16A7-490B-888F-6A9F6934A020}" type="slidenum">
              <a:rPr lang="en-US" smtClean="0"/>
              <a:pPr/>
              <a:t>34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latin typeface="Arial" pitchFamily="34" charset="0"/>
                <a:cs typeface="Arial" pitchFamily="34" charset="0"/>
              </a:rPr>
              <a:t>Answer: C</a:t>
            </a:r>
          </a:p>
        </p:txBody>
      </p:sp>
      <p:sp>
        <p:nvSpPr>
          <p:cNvPr id="4" name="Slide Number Placeholder 3"/>
          <p:cNvSpPr>
            <a:spLocks noGrp="1"/>
          </p:cNvSpPr>
          <p:nvPr>
            <p:ph type="sldNum" sz="quarter" idx="10"/>
          </p:nvPr>
        </p:nvSpPr>
        <p:spPr/>
        <p:txBody>
          <a:bodyPr/>
          <a:lstStyle/>
          <a:p>
            <a:fld id="{AA2C8A02-16A7-490B-888F-6A9F6934A020}" type="slidenum">
              <a:rPr lang="en-US" smtClean="0"/>
              <a:pPr/>
              <a:t>35</a:t>
            </a:fld>
            <a:endParaRPr lang="en-US"/>
          </a:p>
        </p:txBody>
      </p:sp>
    </p:spTree>
    <p:extLst>
      <p:ext uri="{BB962C8B-B14F-4D97-AF65-F5344CB8AC3E}">
        <p14:creationId xmlns:p14="http://schemas.microsoft.com/office/powerpoint/2010/main" xmlns="" val="937665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latin typeface="Arial" pitchFamily="34" charset="0"/>
                <a:cs typeface="Arial" pitchFamily="34" charset="0"/>
              </a:rPr>
              <a:t>Answer: C</a:t>
            </a:r>
          </a:p>
        </p:txBody>
      </p:sp>
      <p:sp>
        <p:nvSpPr>
          <p:cNvPr id="4" name="Slide Number Placeholder 3"/>
          <p:cNvSpPr>
            <a:spLocks noGrp="1"/>
          </p:cNvSpPr>
          <p:nvPr>
            <p:ph type="sldNum" sz="quarter" idx="10"/>
          </p:nvPr>
        </p:nvSpPr>
        <p:spPr/>
        <p:txBody>
          <a:bodyPr/>
          <a:lstStyle/>
          <a:p>
            <a:fld id="{AA2C8A02-16A7-490B-888F-6A9F6934A020}" type="slidenum">
              <a:rPr lang="en-US" smtClean="0"/>
              <a:pPr/>
              <a:t>36</a:t>
            </a:fld>
            <a:endParaRPr lang="en-US"/>
          </a:p>
        </p:txBody>
      </p:sp>
    </p:spTree>
    <p:extLst>
      <p:ext uri="{BB962C8B-B14F-4D97-AF65-F5344CB8AC3E}">
        <p14:creationId xmlns:p14="http://schemas.microsoft.com/office/powerpoint/2010/main" xmlns="" val="6665627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latin typeface="Arial" pitchFamily="34" charset="0"/>
                <a:cs typeface="Arial" pitchFamily="34" charset="0"/>
              </a:rPr>
              <a:t>Answer: C</a:t>
            </a:r>
          </a:p>
        </p:txBody>
      </p:sp>
      <p:sp>
        <p:nvSpPr>
          <p:cNvPr id="4" name="Slide Number Placeholder 3"/>
          <p:cNvSpPr>
            <a:spLocks noGrp="1"/>
          </p:cNvSpPr>
          <p:nvPr>
            <p:ph type="sldNum" sz="quarter" idx="10"/>
          </p:nvPr>
        </p:nvSpPr>
        <p:spPr/>
        <p:txBody>
          <a:bodyPr/>
          <a:lstStyle/>
          <a:p>
            <a:fld id="{AA2C8A02-16A7-490B-888F-6A9F6934A020}" type="slidenum">
              <a:rPr lang="en-US" smtClean="0"/>
              <a:pPr/>
              <a:t>37</a:t>
            </a:fld>
            <a:endParaRPr lang="en-US"/>
          </a:p>
        </p:txBody>
      </p:sp>
    </p:spTree>
    <p:extLst>
      <p:ext uri="{BB962C8B-B14F-4D97-AF65-F5344CB8AC3E}">
        <p14:creationId xmlns:p14="http://schemas.microsoft.com/office/powerpoint/2010/main" xmlns="" val="1036749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latin typeface="Arial" pitchFamily="34" charset="0"/>
                <a:cs typeface="Arial" pitchFamily="34" charset="0"/>
              </a:rPr>
              <a:t>Answer: C</a:t>
            </a:r>
          </a:p>
        </p:txBody>
      </p:sp>
      <p:sp>
        <p:nvSpPr>
          <p:cNvPr id="4" name="Slide Number Placeholder 3"/>
          <p:cNvSpPr>
            <a:spLocks noGrp="1"/>
          </p:cNvSpPr>
          <p:nvPr>
            <p:ph type="sldNum" sz="quarter" idx="10"/>
          </p:nvPr>
        </p:nvSpPr>
        <p:spPr/>
        <p:txBody>
          <a:bodyPr/>
          <a:lstStyle/>
          <a:p>
            <a:fld id="{AA2C8A02-16A7-490B-888F-6A9F6934A020}" type="slidenum">
              <a:rPr lang="en-US" smtClean="0"/>
              <a:pPr/>
              <a:t>38</a:t>
            </a:fld>
            <a:endParaRPr lang="en-US"/>
          </a:p>
        </p:txBody>
      </p:sp>
    </p:spTree>
    <p:extLst>
      <p:ext uri="{BB962C8B-B14F-4D97-AF65-F5344CB8AC3E}">
        <p14:creationId xmlns:p14="http://schemas.microsoft.com/office/powerpoint/2010/main" xmlns="" val="31455881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latin typeface="Arial" pitchFamily="34" charset="0"/>
                <a:cs typeface="Arial" pitchFamily="34" charset="0"/>
              </a:rPr>
              <a:t>Answer: A</a:t>
            </a:r>
          </a:p>
        </p:txBody>
      </p:sp>
      <p:sp>
        <p:nvSpPr>
          <p:cNvPr id="4" name="Slide Number Placeholder 3"/>
          <p:cNvSpPr>
            <a:spLocks noGrp="1"/>
          </p:cNvSpPr>
          <p:nvPr>
            <p:ph type="sldNum" sz="quarter" idx="10"/>
          </p:nvPr>
        </p:nvSpPr>
        <p:spPr/>
        <p:txBody>
          <a:bodyPr/>
          <a:lstStyle/>
          <a:p>
            <a:fld id="{AA2C8A02-16A7-490B-888F-6A9F6934A020}" type="slidenum">
              <a:rPr lang="en-US" smtClean="0"/>
              <a:pPr/>
              <a:t>39</a:t>
            </a:fld>
            <a:endParaRPr lang="en-US"/>
          </a:p>
        </p:txBody>
      </p:sp>
    </p:spTree>
    <p:extLst>
      <p:ext uri="{BB962C8B-B14F-4D97-AF65-F5344CB8AC3E}">
        <p14:creationId xmlns:p14="http://schemas.microsoft.com/office/powerpoint/2010/main" xmlns="" val="13875929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9600"/>
            <a:ext cx="5486400" cy="4114800"/>
          </a:xfrm>
        </p:spPr>
        <p:txBody>
          <a:bodyPr/>
          <a:lstStyle/>
          <a:p>
            <a:r>
              <a:rPr lang="en-US" dirty="0" smtClean="0">
                <a:solidFill>
                  <a:srgbClr val="000000"/>
                </a:solidFill>
                <a:latin typeface="Arial" pitchFamily="34" charset="0"/>
                <a:cs typeface="Arial" pitchFamily="34" charset="0"/>
              </a:rPr>
              <a:t>Answer: 60</a:t>
            </a:r>
          </a:p>
        </p:txBody>
      </p:sp>
      <p:sp>
        <p:nvSpPr>
          <p:cNvPr id="4" name="Slide Number Placeholder 3"/>
          <p:cNvSpPr>
            <a:spLocks noGrp="1"/>
          </p:cNvSpPr>
          <p:nvPr>
            <p:ph type="sldNum" sz="quarter" idx="10"/>
          </p:nvPr>
        </p:nvSpPr>
        <p:spPr/>
        <p:txBody>
          <a:bodyPr/>
          <a:lstStyle/>
          <a:p>
            <a:fld id="{AA2C8A02-16A7-490B-888F-6A9F6934A020}" type="slidenum">
              <a:rPr lang="en-US" smtClean="0"/>
              <a:pPr/>
              <a:t>40</a:t>
            </a:fld>
            <a:endParaRPr lang="en-US"/>
          </a:p>
        </p:txBody>
      </p:sp>
    </p:spTree>
    <p:extLst>
      <p:ext uri="{BB962C8B-B14F-4D97-AF65-F5344CB8AC3E}">
        <p14:creationId xmlns:p14="http://schemas.microsoft.com/office/powerpoint/2010/main" xmlns="" val="2003959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latin typeface="Arial" pitchFamily="34" charset="0"/>
                <a:cs typeface="Arial" pitchFamily="34" charset="0"/>
              </a:rPr>
              <a:t>Answer: 120</a:t>
            </a:r>
          </a:p>
        </p:txBody>
      </p:sp>
      <p:sp>
        <p:nvSpPr>
          <p:cNvPr id="4" name="Slide Number Placeholder 3"/>
          <p:cNvSpPr>
            <a:spLocks noGrp="1"/>
          </p:cNvSpPr>
          <p:nvPr>
            <p:ph type="sldNum" sz="quarter" idx="10"/>
          </p:nvPr>
        </p:nvSpPr>
        <p:spPr/>
        <p:txBody>
          <a:bodyPr/>
          <a:lstStyle/>
          <a:p>
            <a:fld id="{AA2C8A02-16A7-490B-888F-6A9F6934A020}" type="slidenum">
              <a:rPr lang="en-US" smtClean="0"/>
              <a:pPr/>
              <a:t>41</a:t>
            </a:fld>
            <a:endParaRPr lang="en-US"/>
          </a:p>
        </p:txBody>
      </p:sp>
    </p:spTree>
    <p:extLst>
      <p:ext uri="{BB962C8B-B14F-4D97-AF65-F5344CB8AC3E}">
        <p14:creationId xmlns:p14="http://schemas.microsoft.com/office/powerpoint/2010/main" xmlns="" val="37635339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latin typeface="Arial" pitchFamily="34" charset="0"/>
                <a:cs typeface="Arial" pitchFamily="34" charset="0"/>
              </a:rPr>
              <a:t>Answer: 105</a:t>
            </a:r>
          </a:p>
        </p:txBody>
      </p:sp>
      <p:sp>
        <p:nvSpPr>
          <p:cNvPr id="4" name="Slide Number Placeholder 3"/>
          <p:cNvSpPr>
            <a:spLocks noGrp="1"/>
          </p:cNvSpPr>
          <p:nvPr>
            <p:ph type="sldNum" sz="quarter" idx="10"/>
          </p:nvPr>
        </p:nvSpPr>
        <p:spPr/>
        <p:txBody>
          <a:bodyPr/>
          <a:lstStyle/>
          <a:p>
            <a:fld id="{AA2C8A02-16A7-490B-888F-6A9F6934A020}" type="slidenum">
              <a:rPr lang="en-US" smtClean="0"/>
              <a:pPr/>
              <a:t>42</a:t>
            </a:fld>
            <a:endParaRPr lang="en-US"/>
          </a:p>
        </p:txBody>
      </p:sp>
    </p:spTree>
    <p:extLst>
      <p:ext uri="{BB962C8B-B14F-4D97-AF65-F5344CB8AC3E}">
        <p14:creationId xmlns:p14="http://schemas.microsoft.com/office/powerpoint/2010/main" xmlns="" val="35920303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latin typeface="Arial" pitchFamily="34" charset="0"/>
                <a:cs typeface="Arial" pitchFamily="34" charset="0"/>
              </a:rPr>
              <a:t>Answer: 96</a:t>
            </a:r>
          </a:p>
        </p:txBody>
      </p:sp>
      <p:sp>
        <p:nvSpPr>
          <p:cNvPr id="4" name="Slide Number Placeholder 3"/>
          <p:cNvSpPr>
            <a:spLocks noGrp="1"/>
          </p:cNvSpPr>
          <p:nvPr>
            <p:ph type="sldNum" sz="quarter" idx="10"/>
          </p:nvPr>
        </p:nvSpPr>
        <p:spPr/>
        <p:txBody>
          <a:bodyPr/>
          <a:lstStyle/>
          <a:p>
            <a:fld id="{AA2C8A02-16A7-490B-888F-6A9F6934A020}" type="slidenum">
              <a:rPr lang="en-US" smtClean="0"/>
              <a:pPr/>
              <a:t>43</a:t>
            </a:fld>
            <a:endParaRPr lang="en-US"/>
          </a:p>
        </p:txBody>
      </p:sp>
    </p:spTree>
    <p:extLst>
      <p:ext uri="{BB962C8B-B14F-4D97-AF65-F5344CB8AC3E}">
        <p14:creationId xmlns:p14="http://schemas.microsoft.com/office/powerpoint/2010/main" xmlns="" val="900443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Teacher Instructions: </a:t>
            </a:r>
          </a:p>
          <a:p>
            <a:pPr marL="228600" indent="-228600">
              <a:buAutoNum type="arabicPeriod"/>
            </a:pPr>
            <a:r>
              <a:rPr lang="en-US" dirty="0" smtClean="0">
                <a:solidFill>
                  <a:srgbClr val="000000"/>
                </a:solidFill>
                <a:latin typeface="Arial" pitchFamily="34" charset="0"/>
                <a:cs typeface="Arial" pitchFamily="34" charset="0"/>
              </a:rPr>
              <a:t> Factor </a:t>
            </a:r>
            <a:r>
              <a:rPr lang="en-US" dirty="0">
                <a:solidFill>
                  <a:srgbClr val="000000"/>
                </a:solidFill>
                <a:latin typeface="Arial" pitchFamily="34" charset="0"/>
                <a:cs typeface="Arial" pitchFamily="34" charset="0"/>
              </a:rPr>
              <a:t>the given number into </a:t>
            </a:r>
            <a:r>
              <a:rPr lang="en-US" dirty="0" smtClean="0">
                <a:solidFill>
                  <a:srgbClr val="000000"/>
                </a:solidFill>
                <a:latin typeface="Arial" pitchFamily="34" charset="0"/>
                <a:cs typeface="Arial" pitchFamily="34" charset="0"/>
              </a:rPr>
              <a:t>primes. </a:t>
            </a:r>
          </a:p>
          <a:p>
            <a:pPr marL="228600" indent="-228600">
              <a:buAutoNum type="arabicPeriod"/>
            </a:pPr>
            <a:r>
              <a:rPr lang="en-US" dirty="0" smtClean="0">
                <a:solidFill>
                  <a:srgbClr val="000000"/>
                </a:solidFill>
                <a:latin typeface="Arial" pitchFamily="34" charset="0"/>
                <a:cs typeface="Arial" pitchFamily="34" charset="0"/>
              </a:rPr>
              <a:t> </a:t>
            </a:r>
            <a:r>
              <a:rPr lang="en-US" dirty="0">
                <a:solidFill>
                  <a:srgbClr val="000000"/>
                </a:solidFill>
                <a:latin typeface="Arial" pitchFamily="34" charset="0"/>
                <a:cs typeface="Arial" pitchFamily="34" charset="0"/>
              </a:rPr>
              <a:t>Circle factors that are </a:t>
            </a:r>
            <a:r>
              <a:rPr lang="en-US" dirty="0" smtClean="0">
                <a:solidFill>
                  <a:srgbClr val="000000"/>
                </a:solidFill>
                <a:latin typeface="Arial" pitchFamily="34" charset="0"/>
                <a:cs typeface="Arial" pitchFamily="34" charset="0"/>
              </a:rPr>
              <a:t>common. </a:t>
            </a:r>
          </a:p>
          <a:p>
            <a:pPr marL="228600" indent="-228600">
              <a:buAutoNum type="arabicPeriod"/>
            </a:pPr>
            <a:r>
              <a:rPr lang="en-US" dirty="0" smtClean="0">
                <a:solidFill>
                  <a:srgbClr val="000000"/>
                </a:solidFill>
                <a:latin typeface="Arial" pitchFamily="34" charset="0"/>
                <a:cs typeface="Arial" pitchFamily="34" charset="0"/>
              </a:rPr>
              <a:t> </a:t>
            </a:r>
            <a:r>
              <a:rPr lang="en-US" dirty="0">
                <a:solidFill>
                  <a:srgbClr val="000000"/>
                </a:solidFill>
                <a:latin typeface="Arial" pitchFamily="34" charset="0"/>
                <a:cs typeface="Arial" pitchFamily="34" charset="0"/>
              </a:rPr>
              <a:t>Multiply the common </a:t>
            </a:r>
            <a:r>
              <a:rPr lang="en-US" dirty="0" smtClean="0">
                <a:solidFill>
                  <a:srgbClr val="000000"/>
                </a:solidFill>
                <a:latin typeface="Arial" pitchFamily="34" charset="0"/>
                <a:cs typeface="Arial" pitchFamily="34" charset="0"/>
              </a:rPr>
              <a:t>factors</a:t>
            </a:r>
            <a:r>
              <a:rPr lang="en-US" baseline="0" dirty="0" smtClean="0">
                <a:solidFill>
                  <a:srgbClr val="000000"/>
                </a:solidFill>
                <a:latin typeface="Arial" pitchFamily="34" charset="0"/>
                <a:cs typeface="Arial" pitchFamily="34" charset="0"/>
              </a:rPr>
              <a:t> </a:t>
            </a:r>
            <a:r>
              <a:rPr lang="en-US" dirty="0" smtClean="0">
                <a:solidFill>
                  <a:srgbClr val="000000"/>
                </a:solidFill>
                <a:latin typeface="Arial" pitchFamily="34" charset="0"/>
                <a:cs typeface="Arial" pitchFamily="34" charset="0"/>
              </a:rPr>
              <a:t>together </a:t>
            </a:r>
            <a:r>
              <a:rPr lang="en-US" dirty="0">
                <a:solidFill>
                  <a:srgbClr val="000000"/>
                </a:solidFill>
                <a:latin typeface="Arial" pitchFamily="34" charset="0"/>
                <a:cs typeface="Arial" pitchFamily="34" charset="0"/>
              </a:rPr>
              <a:t>to find the greatest </a:t>
            </a:r>
            <a:r>
              <a:rPr lang="en-US" dirty="0" smtClean="0">
                <a:solidFill>
                  <a:srgbClr val="000000"/>
                </a:solidFill>
                <a:latin typeface="Arial" pitchFamily="34" charset="0"/>
                <a:cs typeface="Arial" pitchFamily="34" charset="0"/>
              </a:rPr>
              <a:t>common</a:t>
            </a:r>
            <a:r>
              <a:rPr lang="en-US" baseline="0" dirty="0" smtClean="0">
                <a:solidFill>
                  <a:srgbClr val="000000"/>
                </a:solidFill>
                <a:latin typeface="Arial" pitchFamily="34" charset="0"/>
                <a:cs typeface="Arial" pitchFamily="34" charset="0"/>
              </a:rPr>
              <a:t> </a:t>
            </a:r>
            <a:r>
              <a:rPr lang="en-US" dirty="0" smtClean="0">
                <a:solidFill>
                  <a:srgbClr val="000000"/>
                </a:solidFill>
                <a:latin typeface="Arial" pitchFamily="34" charset="0"/>
                <a:cs typeface="Arial" pitchFamily="34" charset="0"/>
              </a:rPr>
              <a:t>factor.</a:t>
            </a:r>
            <a:endParaRPr lang="en-US"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12</a:t>
            </a:fld>
            <a:endParaRPr lang="en-US"/>
          </a:p>
        </p:txBody>
      </p:sp>
    </p:spTree>
    <p:extLst>
      <p:ext uri="{BB962C8B-B14F-4D97-AF65-F5344CB8AC3E}">
        <p14:creationId xmlns:p14="http://schemas.microsoft.com/office/powerpoint/2010/main" xmlns="" val="13158197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latin typeface="Arial" pitchFamily="34" charset="0"/>
                <a:cs typeface="Arial" pitchFamily="34" charset="0"/>
              </a:rPr>
              <a:t>Answer: 105</a:t>
            </a:r>
          </a:p>
        </p:txBody>
      </p:sp>
      <p:sp>
        <p:nvSpPr>
          <p:cNvPr id="4" name="Slide Number Placeholder 3"/>
          <p:cNvSpPr>
            <a:spLocks noGrp="1"/>
          </p:cNvSpPr>
          <p:nvPr>
            <p:ph type="sldNum" sz="quarter" idx="10"/>
          </p:nvPr>
        </p:nvSpPr>
        <p:spPr/>
        <p:txBody>
          <a:bodyPr/>
          <a:lstStyle/>
          <a:p>
            <a:fld id="{AA2C8A02-16A7-490B-888F-6A9F6934A020}" type="slidenum">
              <a:rPr lang="en-US" smtClean="0"/>
              <a:pPr/>
              <a:t>44</a:t>
            </a:fld>
            <a:endParaRPr lang="en-US"/>
          </a:p>
        </p:txBody>
      </p:sp>
    </p:spTree>
    <p:extLst>
      <p:ext uri="{BB962C8B-B14F-4D97-AF65-F5344CB8AC3E}">
        <p14:creationId xmlns:p14="http://schemas.microsoft.com/office/powerpoint/2010/main" xmlns="" val="39532842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latin typeface="Arial" pitchFamily="34" charset="0"/>
                <a:cs typeface="Arial" pitchFamily="34" charset="0"/>
              </a:rPr>
              <a:t>Answer: 5</a:t>
            </a:r>
          </a:p>
        </p:txBody>
      </p:sp>
      <p:sp>
        <p:nvSpPr>
          <p:cNvPr id="4" name="Slide Number Placeholder 3"/>
          <p:cNvSpPr>
            <a:spLocks noGrp="1"/>
          </p:cNvSpPr>
          <p:nvPr>
            <p:ph type="sldNum" sz="quarter" idx="10"/>
          </p:nvPr>
        </p:nvSpPr>
        <p:spPr/>
        <p:txBody>
          <a:bodyPr/>
          <a:lstStyle/>
          <a:p>
            <a:fld id="{AA2C8A02-16A7-490B-888F-6A9F6934A020}" type="slidenum">
              <a:rPr lang="en-US" smtClean="0"/>
              <a:pPr/>
              <a:t>45</a:t>
            </a:fld>
            <a:endParaRPr lang="en-US"/>
          </a:p>
        </p:txBody>
      </p:sp>
    </p:spTree>
    <p:extLst>
      <p:ext uri="{BB962C8B-B14F-4D97-AF65-F5344CB8AC3E}">
        <p14:creationId xmlns:p14="http://schemas.microsoft.com/office/powerpoint/2010/main" xmlns="" val="1777969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Notes: Use the rectangle to show the division</a:t>
            </a:r>
            <a:r>
              <a:rPr lang="en-US" baseline="0" dirty="0" smtClean="0"/>
              <a:t> of the pieces.</a:t>
            </a:r>
            <a:endParaRPr lang="en-US" dirty="0"/>
          </a:p>
        </p:txBody>
      </p:sp>
      <p:sp>
        <p:nvSpPr>
          <p:cNvPr id="4" name="Slide Number Placeholder 3"/>
          <p:cNvSpPr>
            <a:spLocks noGrp="1"/>
          </p:cNvSpPr>
          <p:nvPr>
            <p:ph type="sldNum" sz="quarter" idx="10"/>
          </p:nvPr>
        </p:nvSpPr>
        <p:spPr/>
        <p:txBody>
          <a:bodyPr/>
          <a:lstStyle/>
          <a:p>
            <a:fld id="{AA2C8A02-16A7-490B-888F-6A9F6934A020}" type="slidenum">
              <a:rPr lang="en-US" smtClean="0"/>
              <a:pPr/>
              <a:t>52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Drag the rectangles until</a:t>
            </a:r>
            <a:r>
              <a:rPr lang="en-US" baseline="0" dirty="0" smtClean="0"/>
              <a:t> you create two bars of equal length.</a:t>
            </a:r>
            <a:endParaRPr lang="en-US" dirty="0"/>
          </a:p>
        </p:txBody>
      </p:sp>
      <p:sp>
        <p:nvSpPr>
          <p:cNvPr id="4" name="Slide Number Placeholder 3"/>
          <p:cNvSpPr>
            <a:spLocks noGrp="1"/>
          </p:cNvSpPr>
          <p:nvPr>
            <p:ph type="sldNum" sz="quarter" idx="10"/>
          </p:nvPr>
        </p:nvSpPr>
        <p:spPr/>
        <p:txBody>
          <a:bodyPr/>
          <a:lstStyle/>
          <a:p>
            <a:fld id="{AA2C8A02-16A7-490B-888F-6A9F6934A020}" type="slidenum">
              <a:rPr lang="en-US" smtClean="0"/>
              <a:pPr/>
              <a:t>54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A</a:t>
            </a:r>
            <a:endParaRPr lang="en-US" dirty="0"/>
          </a:p>
        </p:txBody>
      </p:sp>
      <p:sp>
        <p:nvSpPr>
          <p:cNvPr id="4" name="Slide Number Placeholder 3"/>
          <p:cNvSpPr>
            <a:spLocks noGrp="1"/>
          </p:cNvSpPr>
          <p:nvPr>
            <p:ph type="sldNum" sz="quarter" idx="10"/>
          </p:nvPr>
        </p:nvSpPr>
        <p:spPr/>
        <p:txBody>
          <a:bodyPr/>
          <a:lstStyle/>
          <a:p>
            <a:fld id="{AA2C8A02-16A7-490B-888F-6A9F6934A020}" type="slidenum">
              <a:rPr lang="en-US" smtClean="0"/>
              <a:pPr/>
              <a:t>55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C</a:t>
            </a:r>
            <a:endParaRPr lang="en-US" dirty="0"/>
          </a:p>
        </p:txBody>
      </p:sp>
      <p:sp>
        <p:nvSpPr>
          <p:cNvPr id="4" name="Slide Number Placeholder 3"/>
          <p:cNvSpPr>
            <a:spLocks noGrp="1"/>
          </p:cNvSpPr>
          <p:nvPr>
            <p:ph type="sldNum" sz="quarter" idx="10"/>
          </p:nvPr>
        </p:nvSpPr>
        <p:spPr/>
        <p:txBody>
          <a:bodyPr/>
          <a:lstStyle/>
          <a:p>
            <a:fld id="{AA2C8A02-16A7-490B-888F-6A9F6934A020}" type="slidenum">
              <a:rPr lang="en-US" smtClean="0"/>
              <a:pPr/>
              <a:t>56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D</a:t>
            </a:r>
            <a:endParaRPr lang="en-US" dirty="0"/>
          </a:p>
        </p:txBody>
      </p:sp>
      <p:sp>
        <p:nvSpPr>
          <p:cNvPr id="4" name="Slide Number Placeholder 3"/>
          <p:cNvSpPr>
            <a:spLocks noGrp="1"/>
          </p:cNvSpPr>
          <p:nvPr>
            <p:ph type="sldNum" sz="quarter" idx="10"/>
          </p:nvPr>
        </p:nvSpPr>
        <p:spPr/>
        <p:txBody>
          <a:bodyPr/>
          <a:lstStyle/>
          <a:p>
            <a:fld id="{AA2C8A02-16A7-490B-888F-6A9F6934A020}" type="slidenum">
              <a:rPr lang="en-US" smtClean="0"/>
              <a:pPr/>
              <a:t>57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A</a:t>
            </a:r>
            <a:endParaRPr lang="en-US" dirty="0"/>
          </a:p>
        </p:txBody>
      </p:sp>
      <p:sp>
        <p:nvSpPr>
          <p:cNvPr id="4" name="Slide Number Placeholder 3"/>
          <p:cNvSpPr>
            <a:spLocks noGrp="1"/>
          </p:cNvSpPr>
          <p:nvPr>
            <p:ph type="sldNum" sz="quarter" idx="10"/>
          </p:nvPr>
        </p:nvSpPr>
        <p:spPr/>
        <p:txBody>
          <a:bodyPr/>
          <a:lstStyle/>
          <a:p>
            <a:fld id="{AA2C8A02-16A7-490B-888F-6A9F6934A020}" type="slidenum">
              <a:rPr lang="en-US" smtClean="0"/>
              <a:pPr/>
              <a:t>58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8 inch square tiles</a:t>
            </a:r>
            <a:endParaRPr lang="en-US" dirty="0"/>
          </a:p>
        </p:txBody>
      </p:sp>
      <p:sp>
        <p:nvSpPr>
          <p:cNvPr id="4" name="Slide Number Placeholder 3"/>
          <p:cNvSpPr>
            <a:spLocks noGrp="1"/>
          </p:cNvSpPr>
          <p:nvPr>
            <p:ph type="sldNum" sz="quarter" idx="10"/>
          </p:nvPr>
        </p:nvSpPr>
        <p:spPr/>
        <p:txBody>
          <a:bodyPr/>
          <a:lstStyle/>
          <a:p>
            <a:fld id="{AA2C8A02-16A7-490B-888F-6A9F6934A020}" type="slidenum">
              <a:rPr lang="en-US" smtClean="0"/>
              <a:pPr/>
              <a:t>59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6 tiles</a:t>
            </a:r>
            <a:endParaRPr lang="en-US" dirty="0"/>
          </a:p>
        </p:txBody>
      </p:sp>
      <p:sp>
        <p:nvSpPr>
          <p:cNvPr id="4" name="Slide Number Placeholder 3"/>
          <p:cNvSpPr>
            <a:spLocks noGrp="1"/>
          </p:cNvSpPr>
          <p:nvPr>
            <p:ph type="sldNum" sz="quarter" idx="10"/>
          </p:nvPr>
        </p:nvSpPr>
        <p:spPr/>
        <p:txBody>
          <a:bodyPr/>
          <a:lstStyle/>
          <a:p>
            <a:fld id="{AA2C8A02-16A7-490B-888F-6A9F6934A020}" type="slidenum">
              <a:rPr lang="en-US" smtClean="0"/>
              <a:pPr/>
              <a:t>60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Teacher Instructions:</a:t>
            </a:r>
          </a:p>
          <a:p>
            <a:r>
              <a:rPr lang="en-US" dirty="0" smtClean="0">
                <a:latin typeface="Arial" pitchFamily="34" charset="0"/>
                <a:cs typeface="Arial" pitchFamily="34" charset="0"/>
              </a:rPr>
              <a:t> </a:t>
            </a:r>
            <a:r>
              <a:rPr lang="en-US" dirty="0">
                <a:solidFill>
                  <a:srgbClr val="000000"/>
                </a:solidFill>
                <a:latin typeface="Arial" pitchFamily="34" charset="0"/>
                <a:cs typeface="Arial" pitchFamily="34" charset="0"/>
              </a:rPr>
              <a:t>1. Factor the given number into </a:t>
            </a:r>
            <a:r>
              <a:rPr lang="en-US" dirty="0" smtClean="0">
                <a:solidFill>
                  <a:srgbClr val="000000"/>
                </a:solidFill>
                <a:latin typeface="Arial" pitchFamily="34" charset="0"/>
                <a:cs typeface="Arial" pitchFamily="34" charset="0"/>
              </a:rPr>
              <a:t>primes. </a:t>
            </a:r>
          </a:p>
          <a:p>
            <a:r>
              <a:rPr lang="en-US" dirty="0" smtClean="0">
                <a:solidFill>
                  <a:srgbClr val="000000"/>
                </a:solidFill>
                <a:latin typeface="Arial" pitchFamily="34" charset="0"/>
                <a:cs typeface="Arial" pitchFamily="34" charset="0"/>
              </a:rPr>
              <a:t>2</a:t>
            </a:r>
            <a:r>
              <a:rPr lang="en-US" dirty="0">
                <a:solidFill>
                  <a:srgbClr val="000000"/>
                </a:solidFill>
                <a:latin typeface="Arial" pitchFamily="34" charset="0"/>
                <a:cs typeface="Arial" pitchFamily="34" charset="0"/>
              </a:rPr>
              <a:t>. Circle factors that are </a:t>
            </a:r>
            <a:r>
              <a:rPr lang="en-US" dirty="0" smtClean="0">
                <a:solidFill>
                  <a:srgbClr val="000000"/>
                </a:solidFill>
                <a:latin typeface="Arial" pitchFamily="34" charset="0"/>
                <a:cs typeface="Arial" pitchFamily="34" charset="0"/>
              </a:rPr>
              <a:t>common. </a:t>
            </a:r>
          </a:p>
          <a:p>
            <a:r>
              <a:rPr lang="en-US" dirty="0" smtClean="0">
                <a:solidFill>
                  <a:srgbClr val="000000"/>
                </a:solidFill>
                <a:latin typeface="Arial" pitchFamily="34" charset="0"/>
                <a:cs typeface="Arial" pitchFamily="34" charset="0"/>
              </a:rPr>
              <a:t>3</a:t>
            </a:r>
            <a:r>
              <a:rPr lang="en-US" dirty="0">
                <a:solidFill>
                  <a:srgbClr val="000000"/>
                </a:solidFill>
                <a:latin typeface="Arial" pitchFamily="34" charset="0"/>
                <a:cs typeface="Arial" pitchFamily="34" charset="0"/>
              </a:rPr>
              <a:t>. Multiply the common </a:t>
            </a:r>
            <a:r>
              <a:rPr lang="en-US" dirty="0" smtClean="0">
                <a:solidFill>
                  <a:srgbClr val="000000"/>
                </a:solidFill>
                <a:latin typeface="Arial" pitchFamily="34" charset="0"/>
                <a:cs typeface="Arial" pitchFamily="34" charset="0"/>
              </a:rPr>
              <a:t>factors</a:t>
            </a:r>
            <a:r>
              <a:rPr lang="en-US" baseline="0" dirty="0" smtClean="0">
                <a:solidFill>
                  <a:srgbClr val="000000"/>
                </a:solidFill>
                <a:latin typeface="Arial" pitchFamily="34" charset="0"/>
                <a:cs typeface="Arial" pitchFamily="34" charset="0"/>
              </a:rPr>
              <a:t> </a:t>
            </a:r>
            <a:r>
              <a:rPr lang="en-US" dirty="0" smtClean="0">
                <a:solidFill>
                  <a:srgbClr val="000000"/>
                </a:solidFill>
                <a:latin typeface="Arial" pitchFamily="34" charset="0"/>
                <a:cs typeface="Arial" pitchFamily="34" charset="0"/>
              </a:rPr>
              <a:t>together </a:t>
            </a:r>
            <a:r>
              <a:rPr lang="en-US" dirty="0">
                <a:solidFill>
                  <a:srgbClr val="000000"/>
                </a:solidFill>
                <a:latin typeface="Arial" pitchFamily="34" charset="0"/>
                <a:cs typeface="Arial" pitchFamily="34" charset="0"/>
              </a:rPr>
              <a:t>to find the greatest </a:t>
            </a:r>
            <a:r>
              <a:rPr lang="en-US" dirty="0" smtClean="0">
                <a:solidFill>
                  <a:srgbClr val="000000"/>
                </a:solidFill>
                <a:latin typeface="Arial" pitchFamily="34" charset="0"/>
                <a:cs typeface="Arial" pitchFamily="34" charset="0"/>
              </a:rPr>
              <a:t>common</a:t>
            </a:r>
            <a:r>
              <a:rPr lang="en-US" baseline="0" dirty="0" smtClean="0">
                <a:solidFill>
                  <a:srgbClr val="000000"/>
                </a:solidFill>
                <a:latin typeface="Arial" pitchFamily="34" charset="0"/>
                <a:cs typeface="Arial" pitchFamily="34" charset="0"/>
              </a:rPr>
              <a:t> </a:t>
            </a:r>
            <a:r>
              <a:rPr lang="en-US" dirty="0" smtClean="0">
                <a:solidFill>
                  <a:srgbClr val="000000"/>
                </a:solidFill>
                <a:latin typeface="Arial" pitchFamily="34" charset="0"/>
                <a:cs typeface="Arial" pitchFamily="34" charset="0"/>
              </a:rPr>
              <a:t>factor</a:t>
            </a:r>
            <a:r>
              <a:rPr lang="en-US" dirty="0">
                <a:solidFill>
                  <a:srgbClr val="000000"/>
                </a:solidFill>
                <a:latin typeface="Arial" pitchFamily="34" charset="0"/>
                <a:cs typeface="Arial" pitchFamily="34" charset="0"/>
              </a:rPr>
              <a:t>.</a:t>
            </a: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13</a:t>
            </a:fld>
            <a:endParaRPr lang="en-US"/>
          </a:p>
        </p:txBody>
      </p:sp>
    </p:spTree>
    <p:extLst>
      <p:ext uri="{BB962C8B-B14F-4D97-AF65-F5344CB8AC3E}">
        <p14:creationId xmlns:p14="http://schemas.microsoft.com/office/powerpoint/2010/main" xmlns="" val="32626863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B</a:t>
            </a:r>
            <a:endParaRPr lang="en-US" dirty="0"/>
          </a:p>
        </p:txBody>
      </p:sp>
      <p:sp>
        <p:nvSpPr>
          <p:cNvPr id="4" name="Slide Number Placeholder 3"/>
          <p:cNvSpPr>
            <a:spLocks noGrp="1"/>
          </p:cNvSpPr>
          <p:nvPr>
            <p:ph type="sldNum" sz="quarter" idx="10"/>
          </p:nvPr>
        </p:nvSpPr>
        <p:spPr/>
        <p:txBody>
          <a:bodyPr/>
          <a:lstStyle/>
          <a:p>
            <a:fld id="{AA2C8A02-16A7-490B-888F-6A9F6934A020}" type="slidenum">
              <a:rPr lang="en-US" smtClean="0"/>
              <a:pPr/>
              <a:t>61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a:t>
            </a:r>
            <a:r>
              <a:rPr lang="en-US" baseline="0" dirty="0" smtClean="0"/>
              <a:t> A</a:t>
            </a:r>
            <a:endParaRPr lang="en-US" dirty="0"/>
          </a:p>
        </p:txBody>
      </p:sp>
      <p:sp>
        <p:nvSpPr>
          <p:cNvPr id="4" name="Slide Number Placeholder 3"/>
          <p:cNvSpPr>
            <a:spLocks noGrp="1"/>
          </p:cNvSpPr>
          <p:nvPr>
            <p:ph type="sldNum" sz="quarter" idx="10"/>
          </p:nvPr>
        </p:nvSpPr>
        <p:spPr/>
        <p:txBody>
          <a:bodyPr/>
          <a:lstStyle/>
          <a:p>
            <a:fld id="{AA2C8A02-16A7-490B-888F-6A9F6934A020}" type="slidenum">
              <a:rPr lang="en-US" smtClean="0"/>
              <a:pPr/>
              <a:t>62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B</a:t>
            </a:r>
            <a:endParaRPr lang="en-US" dirty="0"/>
          </a:p>
        </p:txBody>
      </p:sp>
      <p:sp>
        <p:nvSpPr>
          <p:cNvPr id="4" name="Slide Number Placeholder 3"/>
          <p:cNvSpPr>
            <a:spLocks noGrp="1"/>
          </p:cNvSpPr>
          <p:nvPr>
            <p:ph type="sldNum" sz="quarter" idx="10"/>
          </p:nvPr>
        </p:nvSpPr>
        <p:spPr/>
        <p:txBody>
          <a:bodyPr/>
          <a:lstStyle/>
          <a:p>
            <a:fld id="{AA2C8A02-16A7-490B-888F-6A9F6934A020}" type="slidenum">
              <a:rPr lang="en-US" smtClean="0"/>
              <a:pPr/>
              <a:t>63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a:t>
            </a:r>
            <a:r>
              <a:rPr lang="en-US" baseline="0" dirty="0" smtClean="0"/>
              <a:t> C</a:t>
            </a:r>
            <a:endParaRPr lang="en-US" dirty="0"/>
          </a:p>
        </p:txBody>
      </p:sp>
      <p:sp>
        <p:nvSpPr>
          <p:cNvPr id="4" name="Slide Number Placeholder 3"/>
          <p:cNvSpPr>
            <a:spLocks noGrp="1"/>
          </p:cNvSpPr>
          <p:nvPr>
            <p:ph type="sldNum" sz="quarter" idx="10"/>
          </p:nvPr>
        </p:nvSpPr>
        <p:spPr/>
        <p:txBody>
          <a:bodyPr/>
          <a:lstStyle/>
          <a:p>
            <a:fld id="{AA2C8A02-16A7-490B-888F-6A9F6934A020}" type="slidenum">
              <a:rPr lang="en-US" smtClean="0"/>
              <a:pPr/>
              <a:t>64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a:t>
            </a:r>
            <a:r>
              <a:rPr lang="en-US" baseline="0" dirty="0" smtClean="0"/>
              <a:t> The small </a:t>
            </a:r>
            <a:r>
              <a:rPr lang="en-US" baseline="0" dirty="0" err="1" smtClean="0"/>
              <a:t>ferris</a:t>
            </a:r>
            <a:r>
              <a:rPr lang="en-US" baseline="0" dirty="0" smtClean="0"/>
              <a:t> wheel will complete 3 rotations and the large </a:t>
            </a:r>
            <a:r>
              <a:rPr lang="en-US" baseline="0" dirty="0" err="1" smtClean="0"/>
              <a:t>ferris</a:t>
            </a:r>
            <a:r>
              <a:rPr lang="en-US" baseline="0" dirty="0" smtClean="0"/>
              <a:t> wheel will complete 2 rotations in 24 minutes.</a:t>
            </a:r>
            <a:endParaRPr lang="en-US" dirty="0"/>
          </a:p>
        </p:txBody>
      </p:sp>
      <p:sp>
        <p:nvSpPr>
          <p:cNvPr id="4" name="Slide Number Placeholder 3"/>
          <p:cNvSpPr>
            <a:spLocks noGrp="1"/>
          </p:cNvSpPr>
          <p:nvPr>
            <p:ph type="sldNum" sz="quarter" idx="10"/>
          </p:nvPr>
        </p:nvSpPr>
        <p:spPr/>
        <p:txBody>
          <a:bodyPr/>
          <a:lstStyle/>
          <a:p>
            <a:fld id="{AA2C8A02-16A7-490B-888F-6A9F6934A020}" type="slidenum">
              <a:rPr lang="en-US" smtClean="0"/>
              <a:pPr/>
              <a:t>65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B</a:t>
            </a:r>
            <a:endParaRPr lang="en-US" dirty="0"/>
          </a:p>
        </p:txBody>
      </p:sp>
      <p:sp>
        <p:nvSpPr>
          <p:cNvPr id="4" name="Slide Number Placeholder 3"/>
          <p:cNvSpPr>
            <a:spLocks noGrp="1"/>
          </p:cNvSpPr>
          <p:nvPr>
            <p:ph type="sldNum" sz="quarter" idx="10"/>
          </p:nvPr>
        </p:nvSpPr>
        <p:spPr/>
        <p:txBody>
          <a:bodyPr/>
          <a:lstStyle/>
          <a:p>
            <a:fld id="{AA2C8A02-16A7-490B-888F-6A9F6934A020}" type="slidenum">
              <a:rPr lang="en-US" smtClean="0"/>
              <a:pPr/>
              <a:t>66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72 inches</a:t>
            </a:r>
            <a:endParaRPr lang="en-US" dirty="0"/>
          </a:p>
        </p:txBody>
      </p:sp>
      <p:sp>
        <p:nvSpPr>
          <p:cNvPr id="4" name="Slide Number Placeholder 3"/>
          <p:cNvSpPr>
            <a:spLocks noGrp="1"/>
          </p:cNvSpPr>
          <p:nvPr>
            <p:ph type="sldNum" sz="quarter" idx="10"/>
          </p:nvPr>
        </p:nvSpPr>
        <p:spPr/>
        <p:txBody>
          <a:bodyPr/>
          <a:lstStyle/>
          <a:p>
            <a:fld id="{AA2C8A02-16A7-490B-888F-6A9F6934A020}" type="slidenum">
              <a:rPr lang="en-US" smtClean="0"/>
              <a:pPr/>
              <a:t>67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a:t>
            </a:r>
            <a:r>
              <a:rPr lang="en-US" baseline="0" dirty="0" smtClean="0"/>
              <a:t> A</a:t>
            </a:r>
            <a:endParaRPr lang="en-US" dirty="0"/>
          </a:p>
        </p:txBody>
      </p:sp>
      <p:sp>
        <p:nvSpPr>
          <p:cNvPr id="4" name="Slide Number Placeholder 3"/>
          <p:cNvSpPr>
            <a:spLocks noGrp="1"/>
          </p:cNvSpPr>
          <p:nvPr>
            <p:ph type="sldNum" sz="quarter" idx="10"/>
          </p:nvPr>
        </p:nvSpPr>
        <p:spPr/>
        <p:txBody>
          <a:bodyPr/>
          <a:lstStyle/>
          <a:p>
            <a:fld id="{AA2C8A02-16A7-490B-888F-6A9F6934A020}" type="slidenum">
              <a:rPr lang="en-US" smtClean="0"/>
              <a:pPr/>
              <a:t>68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dirty="0">
                <a:solidFill>
                  <a:schemeClr val="tx1"/>
                </a:solidFill>
                <a:latin typeface="Arial" pitchFamily="34" charset="0"/>
                <a:cs typeface="Arial" pitchFamily="34" charset="0"/>
              </a:rPr>
              <a:t>8</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73</a:t>
            </a:fld>
            <a:endParaRPr lang="en-US"/>
          </a:p>
        </p:txBody>
      </p:sp>
    </p:spTree>
    <p:extLst>
      <p:ext uri="{BB962C8B-B14F-4D97-AF65-F5344CB8AC3E}">
        <p14:creationId xmlns:p14="http://schemas.microsoft.com/office/powerpoint/2010/main" xmlns="" val="40773057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latin typeface="Arial" pitchFamily="34" charset="0"/>
                <a:cs typeface="Arial" pitchFamily="34" charset="0"/>
              </a:rPr>
              <a:t>Answer: 12</a:t>
            </a:r>
          </a:p>
        </p:txBody>
      </p:sp>
      <p:sp>
        <p:nvSpPr>
          <p:cNvPr id="4" name="Slide Number Placeholder 3"/>
          <p:cNvSpPr>
            <a:spLocks noGrp="1"/>
          </p:cNvSpPr>
          <p:nvPr>
            <p:ph type="sldNum" sz="quarter" idx="10"/>
          </p:nvPr>
        </p:nvSpPr>
        <p:spPr/>
        <p:txBody>
          <a:bodyPr/>
          <a:lstStyle/>
          <a:p>
            <a:fld id="{AA2C8A02-16A7-490B-888F-6A9F6934A020}" type="slidenum">
              <a:rPr lang="en-US" smtClean="0"/>
              <a:pPr/>
              <a:t>74</a:t>
            </a:fld>
            <a:endParaRPr lang="en-US"/>
          </a:p>
        </p:txBody>
      </p:sp>
    </p:spTree>
    <p:extLst>
      <p:ext uri="{BB962C8B-B14F-4D97-AF65-F5344CB8AC3E}">
        <p14:creationId xmlns:p14="http://schemas.microsoft.com/office/powerpoint/2010/main" xmlns="" val="4252161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Teacher Instructions: </a:t>
            </a:r>
          </a:p>
          <a:p>
            <a:r>
              <a:rPr lang="en-US" dirty="0" smtClean="0">
                <a:solidFill>
                  <a:srgbClr val="000000"/>
                </a:solidFill>
                <a:latin typeface="Arial" pitchFamily="34" charset="0"/>
                <a:cs typeface="Arial" pitchFamily="34" charset="0"/>
              </a:rPr>
              <a:t>1</a:t>
            </a:r>
            <a:r>
              <a:rPr lang="en-US" dirty="0">
                <a:solidFill>
                  <a:srgbClr val="000000"/>
                </a:solidFill>
                <a:latin typeface="Arial" pitchFamily="34" charset="0"/>
                <a:cs typeface="Arial" pitchFamily="34" charset="0"/>
              </a:rPr>
              <a:t>. Factor the given number into </a:t>
            </a:r>
            <a:r>
              <a:rPr lang="en-US" dirty="0" smtClean="0">
                <a:solidFill>
                  <a:srgbClr val="000000"/>
                </a:solidFill>
                <a:latin typeface="Arial" pitchFamily="34" charset="0"/>
                <a:cs typeface="Arial" pitchFamily="34" charset="0"/>
              </a:rPr>
              <a:t>primes.</a:t>
            </a:r>
            <a:r>
              <a:rPr lang="en-US" baseline="0" dirty="0" smtClean="0">
                <a:solidFill>
                  <a:srgbClr val="000000"/>
                </a:solidFill>
                <a:latin typeface="Arial" pitchFamily="34" charset="0"/>
                <a:cs typeface="Arial" pitchFamily="34" charset="0"/>
              </a:rPr>
              <a:t> </a:t>
            </a:r>
          </a:p>
          <a:p>
            <a:r>
              <a:rPr lang="en-US" dirty="0" smtClean="0">
                <a:solidFill>
                  <a:srgbClr val="000000"/>
                </a:solidFill>
                <a:latin typeface="Arial" pitchFamily="34" charset="0"/>
                <a:cs typeface="Arial" pitchFamily="34" charset="0"/>
              </a:rPr>
              <a:t>2</a:t>
            </a:r>
            <a:r>
              <a:rPr lang="en-US" dirty="0">
                <a:solidFill>
                  <a:srgbClr val="000000"/>
                </a:solidFill>
                <a:latin typeface="Arial" pitchFamily="34" charset="0"/>
                <a:cs typeface="Arial" pitchFamily="34" charset="0"/>
              </a:rPr>
              <a:t>. Circle factors that are </a:t>
            </a:r>
            <a:r>
              <a:rPr lang="en-US" dirty="0" smtClean="0">
                <a:solidFill>
                  <a:srgbClr val="000000"/>
                </a:solidFill>
                <a:latin typeface="Arial" pitchFamily="34" charset="0"/>
                <a:cs typeface="Arial" pitchFamily="34" charset="0"/>
              </a:rPr>
              <a:t>common. </a:t>
            </a:r>
          </a:p>
          <a:p>
            <a:r>
              <a:rPr lang="en-US" dirty="0" smtClean="0">
                <a:solidFill>
                  <a:srgbClr val="000000"/>
                </a:solidFill>
                <a:latin typeface="Arial" pitchFamily="34" charset="0"/>
                <a:cs typeface="Arial" pitchFamily="34" charset="0"/>
              </a:rPr>
              <a:t>3</a:t>
            </a:r>
            <a:r>
              <a:rPr lang="en-US" dirty="0">
                <a:solidFill>
                  <a:srgbClr val="000000"/>
                </a:solidFill>
                <a:latin typeface="Arial" pitchFamily="34" charset="0"/>
                <a:cs typeface="Arial" pitchFamily="34" charset="0"/>
              </a:rPr>
              <a:t>. Multiply the common </a:t>
            </a:r>
            <a:r>
              <a:rPr lang="en-US" dirty="0" smtClean="0">
                <a:solidFill>
                  <a:srgbClr val="000000"/>
                </a:solidFill>
                <a:latin typeface="Arial" pitchFamily="34" charset="0"/>
                <a:cs typeface="Arial" pitchFamily="34" charset="0"/>
              </a:rPr>
              <a:t>factors together </a:t>
            </a:r>
            <a:r>
              <a:rPr lang="en-US" dirty="0">
                <a:solidFill>
                  <a:srgbClr val="000000"/>
                </a:solidFill>
                <a:latin typeface="Arial" pitchFamily="34" charset="0"/>
                <a:cs typeface="Arial" pitchFamily="34" charset="0"/>
              </a:rPr>
              <a:t>to find the greatest </a:t>
            </a:r>
            <a:r>
              <a:rPr lang="en-US" dirty="0" smtClean="0">
                <a:solidFill>
                  <a:srgbClr val="000000"/>
                </a:solidFill>
                <a:latin typeface="Arial" pitchFamily="34" charset="0"/>
                <a:cs typeface="Arial" pitchFamily="34" charset="0"/>
              </a:rPr>
              <a:t>common</a:t>
            </a:r>
            <a:r>
              <a:rPr lang="en-US" baseline="0" dirty="0" smtClean="0">
                <a:solidFill>
                  <a:srgbClr val="000000"/>
                </a:solidFill>
                <a:latin typeface="Arial" pitchFamily="34" charset="0"/>
                <a:cs typeface="Arial" pitchFamily="34" charset="0"/>
              </a:rPr>
              <a:t> </a:t>
            </a:r>
            <a:r>
              <a:rPr lang="en-US" dirty="0" smtClean="0">
                <a:solidFill>
                  <a:srgbClr val="000000"/>
                </a:solidFill>
                <a:latin typeface="Arial" pitchFamily="34" charset="0"/>
                <a:cs typeface="Arial" pitchFamily="34" charset="0"/>
              </a:rPr>
              <a:t>factor.</a:t>
            </a:r>
            <a:endParaRPr lang="en-US"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14</a:t>
            </a:fld>
            <a:endParaRPr lang="en-US"/>
          </a:p>
        </p:txBody>
      </p:sp>
    </p:spTree>
    <p:extLst>
      <p:ext uri="{BB962C8B-B14F-4D97-AF65-F5344CB8AC3E}">
        <p14:creationId xmlns:p14="http://schemas.microsoft.com/office/powerpoint/2010/main" xmlns="" val="18353218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latin typeface="Arial" pitchFamily="34" charset="0"/>
                <a:cs typeface="Arial" pitchFamily="34" charset="0"/>
              </a:rPr>
              <a:t>Answer: 15</a:t>
            </a:r>
          </a:p>
        </p:txBody>
      </p:sp>
      <p:sp>
        <p:nvSpPr>
          <p:cNvPr id="4" name="Slide Number Placeholder 3"/>
          <p:cNvSpPr>
            <a:spLocks noGrp="1"/>
          </p:cNvSpPr>
          <p:nvPr>
            <p:ph type="sldNum" sz="quarter" idx="10"/>
          </p:nvPr>
        </p:nvSpPr>
        <p:spPr/>
        <p:txBody>
          <a:bodyPr/>
          <a:lstStyle/>
          <a:p>
            <a:fld id="{AA2C8A02-16A7-490B-888F-6A9F6934A020}" type="slidenum">
              <a:rPr lang="en-US" smtClean="0"/>
              <a:pPr/>
              <a:t>75</a:t>
            </a:fld>
            <a:endParaRPr lang="en-US"/>
          </a:p>
        </p:txBody>
      </p:sp>
    </p:spTree>
    <p:extLst>
      <p:ext uri="{BB962C8B-B14F-4D97-AF65-F5344CB8AC3E}">
        <p14:creationId xmlns:p14="http://schemas.microsoft.com/office/powerpoint/2010/main" xmlns="" val="26603512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latin typeface="Arial" pitchFamily="34" charset="0"/>
                <a:cs typeface="Arial" pitchFamily="34" charset="0"/>
              </a:rPr>
              <a:t>Answer: 27</a:t>
            </a:r>
          </a:p>
        </p:txBody>
      </p:sp>
      <p:sp>
        <p:nvSpPr>
          <p:cNvPr id="4" name="Slide Number Placeholder 3"/>
          <p:cNvSpPr>
            <a:spLocks noGrp="1"/>
          </p:cNvSpPr>
          <p:nvPr>
            <p:ph type="sldNum" sz="quarter" idx="10"/>
          </p:nvPr>
        </p:nvSpPr>
        <p:spPr/>
        <p:txBody>
          <a:bodyPr/>
          <a:lstStyle/>
          <a:p>
            <a:fld id="{AA2C8A02-16A7-490B-888F-6A9F6934A020}" type="slidenum">
              <a:rPr lang="en-US" smtClean="0"/>
              <a:pPr/>
              <a:t>76</a:t>
            </a:fld>
            <a:endParaRPr lang="en-US"/>
          </a:p>
        </p:txBody>
      </p:sp>
    </p:spTree>
    <p:extLst>
      <p:ext uri="{BB962C8B-B14F-4D97-AF65-F5344CB8AC3E}">
        <p14:creationId xmlns:p14="http://schemas.microsoft.com/office/powerpoint/2010/main" xmlns="" val="9154991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latin typeface="Arial" pitchFamily="34" charset="0"/>
                <a:cs typeface="Arial" pitchFamily="34" charset="0"/>
              </a:rPr>
              <a:t>Answer: 17</a:t>
            </a:r>
          </a:p>
        </p:txBody>
      </p:sp>
      <p:sp>
        <p:nvSpPr>
          <p:cNvPr id="4" name="Slide Number Placeholder 3"/>
          <p:cNvSpPr>
            <a:spLocks noGrp="1"/>
          </p:cNvSpPr>
          <p:nvPr>
            <p:ph type="sldNum" sz="quarter" idx="10"/>
          </p:nvPr>
        </p:nvSpPr>
        <p:spPr/>
        <p:txBody>
          <a:bodyPr/>
          <a:lstStyle/>
          <a:p>
            <a:fld id="{AA2C8A02-16A7-490B-888F-6A9F6934A020}" type="slidenum">
              <a:rPr lang="en-US" smtClean="0"/>
              <a:pPr/>
              <a:t>77</a:t>
            </a:fld>
            <a:endParaRPr lang="en-US"/>
          </a:p>
        </p:txBody>
      </p:sp>
    </p:spTree>
    <p:extLst>
      <p:ext uri="{BB962C8B-B14F-4D97-AF65-F5344CB8AC3E}">
        <p14:creationId xmlns:p14="http://schemas.microsoft.com/office/powerpoint/2010/main" xmlns="" val="8171517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latin typeface="Arial" pitchFamily="34" charset="0"/>
                <a:cs typeface="Arial" pitchFamily="34" charset="0"/>
              </a:rPr>
              <a:t>Answer: D</a:t>
            </a:r>
          </a:p>
        </p:txBody>
      </p:sp>
      <p:sp>
        <p:nvSpPr>
          <p:cNvPr id="4" name="Slide Number Placeholder 3"/>
          <p:cNvSpPr>
            <a:spLocks noGrp="1"/>
          </p:cNvSpPr>
          <p:nvPr>
            <p:ph type="sldNum" sz="quarter" idx="10"/>
          </p:nvPr>
        </p:nvSpPr>
        <p:spPr/>
        <p:txBody>
          <a:bodyPr/>
          <a:lstStyle/>
          <a:p>
            <a:fld id="{AA2C8A02-16A7-490B-888F-6A9F6934A020}" type="slidenum">
              <a:rPr lang="en-US" smtClean="0"/>
              <a:pPr/>
              <a:t>78</a:t>
            </a:fld>
            <a:endParaRPr lang="en-US"/>
          </a:p>
        </p:txBody>
      </p:sp>
    </p:spTree>
    <p:extLst>
      <p:ext uri="{BB962C8B-B14F-4D97-AF65-F5344CB8AC3E}">
        <p14:creationId xmlns:p14="http://schemas.microsoft.com/office/powerpoint/2010/main" xmlns="" val="5069507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latin typeface="Arial" pitchFamily="34" charset="0"/>
                <a:cs typeface="Arial" pitchFamily="34" charset="0"/>
              </a:rPr>
              <a:t>Answer: B</a:t>
            </a:r>
          </a:p>
        </p:txBody>
      </p:sp>
      <p:sp>
        <p:nvSpPr>
          <p:cNvPr id="4" name="Slide Number Placeholder 3"/>
          <p:cNvSpPr>
            <a:spLocks noGrp="1"/>
          </p:cNvSpPr>
          <p:nvPr>
            <p:ph type="sldNum" sz="quarter" idx="10"/>
          </p:nvPr>
        </p:nvSpPr>
        <p:spPr/>
        <p:txBody>
          <a:bodyPr/>
          <a:lstStyle/>
          <a:p>
            <a:fld id="{AA2C8A02-16A7-490B-888F-6A9F6934A020}" type="slidenum">
              <a:rPr lang="en-US" smtClean="0"/>
              <a:pPr/>
              <a:t>79</a:t>
            </a:fld>
            <a:endParaRPr lang="en-US"/>
          </a:p>
        </p:txBody>
      </p:sp>
    </p:spTree>
    <p:extLst>
      <p:ext uri="{BB962C8B-B14F-4D97-AF65-F5344CB8AC3E}">
        <p14:creationId xmlns:p14="http://schemas.microsoft.com/office/powerpoint/2010/main" xmlns="" val="22461151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latin typeface="Arial" pitchFamily="34" charset="0"/>
                <a:cs typeface="Arial" pitchFamily="34" charset="0"/>
              </a:rPr>
              <a:t>Answer: B</a:t>
            </a:r>
          </a:p>
        </p:txBody>
      </p:sp>
      <p:sp>
        <p:nvSpPr>
          <p:cNvPr id="4" name="Slide Number Placeholder 3"/>
          <p:cNvSpPr>
            <a:spLocks noGrp="1"/>
          </p:cNvSpPr>
          <p:nvPr>
            <p:ph type="sldNum" sz="quarter" idx="10"/>
          </p:nvPr>
        </p:nvSpPr>
        <p:spPr/>
        <p:txBody>
          <a:bodyPr/>
          <a:lstStyle/>
          <a:p>
            <a:fld id="{AA2C8A02-16A7-490B-888F-6A9F6934A020}" type="slidenum">
              <a:rPr lang="en-US" smtClean="0"/>
              <a:pPr/>
              <a:t>80</a:t>
            </a:fld>
            <a:endParaRPr lang="en-US"/>
          </a:p>
        </p:txBody>
      </p:sp>
    </p:spTree>
    <p:extLst>
      <p:ext uri="{BB962C8B-B14F-4D97-AF65-F5344CB8AC3E}">
        <p14:creationId xmlns:p14="http://schemas.microsoft.com/office/powerpoint/2010/main" xmlns="" val="195068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latin typeface="Arial" pitchFamily="34" charset="0"/>
                <a:cs typeface="Arial" pitchFamily="34" charset="0"/>
              </a:rPr>
              <a:t>Answer: 1/2</a:t>
            </a:r>
          </a:p>
        </p:txBody>
      </p:sp>
      <p:sp>
        <p:nvSpPr>
          <p:cNvPr id="4" name="Slide Number Placeholder 3"/>
          <p:cNvSpPr>
            <a:spLocks noGrp="1"/>
          </p:cNvSpPr>
          <p:nvPr>
            <p:ph type="sldNum" sz="quarter" idx="10"/>
          </p:nvPr>
        </p:nvSpPr>
        <p:spPr/>
        <p:txBody>
          <a:bodyPr/>
          <a:lstStyle/>
          <a:p>
            <a:fld id="{AA2C8A02-16A7-490B-888F-6A9F6934A020}" type="slidenum">
              <a:rPr lang="en-US" smtClean="0"/>
              <a:pPr/>
              <a:t>84</a:t>
            </a:fld>
            <a:endParaRPr lang="en-US"/>
          </a:p>
        </p:txBody>
      </p:sp>
    </p:spTree>
    <p:extLst>
      <p:ext uri="{BB962C8B-B14F-4D97-AF65-F5344CB8AC3E}">
        <p14:creationId xmlns:p14="http://schemas.microsoft.com/office/powerpoint/2010/main" xmlns="" val="1272348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dirty="0" smtClean="0">
                <a:solidFill>
                  <a:schemeClr val="tx1"/>
                </a:solidFill>
                <a:latin typeface="+mn-lt"/>
                <a:cs typeface="+mn-cs"/>
              </a:rPr>
              <a:t>3/4</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85</a:t>
            </a:fld>
            <a:endParaRPr lang="en-US"/>
          </a:p>
        </p:txBody>
      </p:sp>
    </p:spTree>
    <p:extLst>
      <p:ext uri="{BB962C8B-B14F-4D97-AF65-F5344CB8AC3E}">
        <p14:creationId xmlns:p14="http://schemas.microsoft.com/office/powerpoint/2010/main" xmlns="" val="9168916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latin typeface="Arial" pitchFamily="34" charset="0"/>
                <a:cs typeface="Arial" pitchFamily="34" charset="0"/>
              </a:rPr>
              <a:t>Answer: 5/7</a:t>
            </a:r>
          </a:p>
        </p:txBody>
      </p:sp>
      <p:sp>
        <p:nvSpPr>
          <p:cNvPr id="4" name="Slide Number Placeholder 3"/>
          <p:cNvSpPr>
            <a:spLocks noGrp="1"/>
          </p:cNvSpPr>
          <p:nvPr>
            <p:ph type="sldNum" sz="quarter" idx="10"/>
          </p:nvPr>
        </p:nvSpPr>
        <p:spPr/>
        <p:txBody>
          <a:bodyPr/>
          <a:lstStyle/>
          <a:p>
            <a:fld id="{AA2C8A02-16A7-490B-888F-6A9F6934A020}" type="slidenum">
              <a:rPr lang="en-US" smtClean="0"/>
              <a:pPr/>
              <a:t>86</a:t>
            </a:fld>
            <a:endParaRPr lang="en-US"/>
          </a:p>
        </p:txBody>
      </p:sp>
    </p:spTree>
    <p:extLst>
      <p:ext uri="{BB962C8B-B14F-4D97-AF65-F5344CB8AC3E}">
        <p14:creationId xmlns:p14="http://schemas.microsoft.com/office/powerpoint/2010/main" xmlns="" val="13059972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latin typeface="Arial" pitchFamily="34" charset="0"/>
                <a:cs typeface="Arial" pitchFamily="34" charset="0"/>
              </a:rPr>
              <a:t>Answer: 7/12</a:t>
            </a:r>
          </a:p>
        </p:txBody>
      </p:sp>
      <p:sp>
        <p:nvSpPr>
          <p:cNvPr id="4" name="Slide Number Placeholder 3"/>
          <p:cNvSpPr>
            <a:spLocks noGrp="1"/>
          </p:cNvSpPr>
          <p:nvPr>
            <p:ph type="sldNum" sz="quarter" idx="10"/>
          </p:nvPr>
        </p:nvSpPr>
        <p:spPr/>
        <p:txBody>
          <a:bodyPr/>
          <a:lstStyle/>
          <a:p>
            <a:fld id="{AA2C8A02-16A7-490B-888F-6A9F6934A020}" type="slidenum">
              <a:rPr lang="en-US" smtClean="0"/>
              <a:pPr/>
              <a:t>87</a:t>
            </a:fld>
            <a:endParaRPr lang="en-US"/>
          </a:p>
        </p:txBody>
      </p:sp>
    </p:spTree>
    <p:extLst>
      <p:ext uri="{BB962C8B-B14F-4D97-AF65-F5344CB8AC3E}">
        <p14:creationId xmlns:p14="http://schemas.microsoft.com/office/powerpoint/2010/main" xmlns="" val="1165992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Teacher Instructions: </a:t>
            </a:r>
          </a:p>
          <a:p>
            <a:pPr marL="228600" indent="-228600">
              <a:buAutoNum type="arabicPeriod"/>
            </a:pPr>
            <a:r>
              <a:rPr lang="en-US" dirty="0" smtClean="0">
                <a:solidFill>
                  <a:srgbClr val="000000"/>
                </a:solidFill>
                <a:latin typeface="Arial" pitchFamily="34" charset="0"/>
                <a:cs typeface="Arial" pitchFamily="34" charset="0"/>
              </a:rPr>
              <a:t>Factor </a:t>
            </a:r>
            <a:r>
              <a:rPr lang="en-US" dirty="0">
                <a:solidFill>
                  <a:srgbClr val="000000"/>
                </a:solidFill>
                <a:latin typeface="Arial" pitchFamily="34" charset="0"/>
                <a:cs typeface="Arial" pitchFamily="34" charset="0"/>
              </a:rPr>
              <a:t>the given number into </a:t>
            </a:r>
            <a:r>
              <a:rPr lang="en-US" dirty="0" smtClean="0">
                <a:solidFill>
                  <a:srgbClr val="000000"/>
                </a:solidFill>
                <a:latin typeface="Arial" pitchFamily="34" charset="0"/>
                <a:cs typeface="Arial" pitchFamily="34" charset="0"/>
              </a:rPr>
              <a:t>primes.</a:t>
            </a:r>
            <a:r>
              <a:rPr lang="en-US" baseline="0" dirty="0" smtClean="0">
                <a:solidFill>
                  <a:srgbClr val="000000"/>
                </a:solidFill>
                <a:latin typeface="Arial" pitchFamily="34" charset="0"/>
                <a:cs typeface="Arial" pitchFamily="34" charset="0"/>
              </a:rPr>
              <a:t>  </a:t>
            </a:r>
          </a:p>
          <a:p>
            <a:pPr marL="228600" indent="-228600">
              <a:buAutoNum type="arabicPeriod"/>
            </a:pPr>
            <a:r>
              <a:rPr lang="en-US" dirty="0" smtClean="0">
                <a:solidFill>
                  <a:srgbClr val="000000"/>
                </a:solidFill>
                <a:latin typeface="Arial" pitchFamily="34" charset="0"/>
                <a:cs typeface="Arial" pitchFamily="34" charset="0"/>
              </a:rPr>
              <a:t>Circle </a:t>
            </a:r>
            <a:r>
              <a:rPr lang="en-US" dirty="0">
                <a:solidFill>
                  <a:srgbClr val="000000"/>
                </a:solidFill>
                <a:latin typeface="Arial" pitchFamily="34" charset="0"/>
                <a:cs typeface="Arial" pitchFamily="34" charset="0"/>
              </a:rPr>
              <a:t>factors that are </a:t>
            </a:r>
            <a:r>
              <a:rPr lang="en-US" dirty="0" smtClean="0">
                <a:solidFill>
                  <a:srgbClr val="000000"/>
                </a:solidFill>
                <a:latin typeface="Arial" pitchFamily="34" charset="0"/>
                <a:cs typeface="Arial" pitchFamily="34" charset="0"/>
              </a:rPr>
              <a:t>common. </a:t>
            </a:r>
          </a:p>
          <a:p>
            <a:pPr marL="228600" indent="-228600"/>
            <a:r>
              <a:rPr lang="en-US" dirty="0" smtClean="0">
                <a:solidFill>
                  <a:srgbClr val="000000"/>
                </a:solidFill>
                <a:latin typeface="Arial" pitchFamily="34" charset="0"/>
                <a:cs typeface="Arial" pitchFamily="34" charset="0"/>
              </a:rPr>
              <a:t>3.  Multiply </a:t>
            </a:r>
            <a:r>
              <a:rPr lang="en-US" dirty="0">
                <a:solidFill>
                  <a:srgbClr val="000000"/>
                </a:solidFill>
                <a:latin typeface="Arial" pitchFamily="34" charset="0"/>
                <a:cs typeface="Arial" pitchFamily="34" charset="0"/>
              </a:rPr>
              <a:t>the common factors </a:t>
            </a:r>
            <a:r>
              <a:rPr lang="en-US" dirty="0" smtClean="0">
                <a:solidFill>
                  <a:srgbClr val="000000"/>
                </a:solidFill>
                <a:latin typeface="Arial" pitchFamily="34" charset="0"/>
                <a:cs typeface="Arial" pitchFamily="34" charset="0"/>
              </a:rPr>
              <a:t> together </a:t>
            </a:r>
            <a:r>
              <a:rPr lang="en-US" dirty="0">
                <a:solidFill>
                  <a:srgbClr val="000000"/>
                </a:solidFill>
                <a:latin typeface="Arial" pitchFamily="34" charset="0"/>
                <a:cs typeface="Arial" pitchFamily="34" charset="0"/>
              </a:rPr>
              <a:t>to find the </a:t>
            </a:r>
            <a:r>
              <a:rPr lang="en-US" dirty="0" smtClean="0">
                <a:solidFill>
                  <a:srgbClr val="000000"/>
                </a:solidFill>
                <a:latin typeface="Arial" pitchFamily="34" charset="0"/>
                <a:cs typeface="Arial" pitchFamily="34" charset="0"/>
              </a:rPr>
              <a:t>greatest</a:t>
            </a:r>
            <a:r>
              <a:rPr lang="en-US" baseline="0" dirty="0" smtClean="0">
                <a:solidFill>
                  <a:srgbClr val="000000"/>
                </a:solidFill>
                <a:latin typeface="Arial" pitchFamily="34" charset="0"/>
                <a:cs typeface="Arial" pitchFamily="34" charset="0"/>
              </a:rPr>
              <a:t> </a:t>
            </a:r>
            <a:r>
              <a:rPr lang="en-US" dirty="0" smtClean="0">
                <a:solidFill>
                  <a:srgbClr val="000000"/>
                </a:solidFill>
                <a:latin typeface="Arial" pitchFamily="34" charset="0"/>
                <a:cs typeface="Arial" pitchFamily="34" charset="0"/>
              </a:rPr>
              <a:t>common</a:t>
            </a:r>
            <a:r>
              <a:rPr lang="en-US" baseline="0" dirty="0" smtClean="0">
                <a:solidFill>
                  <a:srgbClr val="000000"/>
                </a:solidFill>
                <a:latin typeface="Arial" pitchFamily="34" charset="0"/>
                <a:cs typeface="Arial" pitchFamily="34" charset="0"/>
              </a:rPr>
              <a:t> </a:t>
            </a:r>
            <a:r>
              <a:rPr lang="en-US" dirty="0" smtClean="0">
                <a:solidFill>
                  <a:srgbClr val="000000"/>
                </a:solidFill>
                <a:latin typeface="Arial" pitchFamily="34" charset="0"/>
                <a:cs typeface="Arial" pitchFamily="34" charset="0"/>
              </a:rPr>
              <a:t>factor.</a:t>
            </a:r>
            <a:endParaRPr lang="en-US"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15</a:t>
            </a:fld>
            <a:endParaRPr lang="en-US"/>
          </a:p>
        </p:txBody>
      </p:sp>
    </p:spTree>
    <p:extLst>
      <p:ext uri="{BB962C8B-B14F-4D97-AF65-F5344CB8AC3E}">
        <p14:creationId xmlns:p14="http://schemas.microsoft.com/office/powerpoint/2010/main" xmlns="" val="23611608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latin typeface="Arial" pitchFamily="34" charset="0"/>
                <a:cs typeface="Arial" pitchFamily="34" charset="0"/>
              </a:rPr>
              <a:t>Answer: 7/10</a:t>
            </a:r>
          </a:p>
        </p:txBody>
      </p:sp>
      <p:sp>
        <p:nvSpPr>
          <p:cNvPr id="4" name="Slide Number Placeholder 3"/>
          <p:cNvSpPr>
            <a:spLocks noGrp="1"/>
          </p:cNvSpPr>
          <p:nvPr>
            <p:ph type="sldNum" sz="quarter" idx="10"/>
          </p:nvPr>
        </p:nvSpPr>
        <p:spPr/>
        <p:txBody>
          <a:bodyPr/>
          <a:lstStyle/>
          <a:p>
            <a:fld id="{AA2C8A02-16A7-490B-888F-6A9F6934A020}" type="slidenum">
              <a:rPr lang="en-US" smtClean="0"/>
              <a:pPr/>
              <a:t>88</a:t>
            </a:fld>
            <a:endParaRPr lang="en-US"/>
          </a:p>
        </p:txBody>
      </p:sp>
    </p:spTree>
    <p:extLst>
      <p:ext uri="{BB962C8B-B14F-4D97-AF65-F5344CB8AC3E}">
        <p14:creationId xmlns:p14="http://schemas.microsoft.com/office/powerpoint/2010/main" xmlns="" val="21623872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latin typeface="Arial" pitchFamily="34" charset="0"/>
                <a:cs typeface="Arial" pitchFamily="34" charset="0"/>
              </a:rPr>
              <a:t>Answer: 1 2/5</a:t>
            </a:r>
          </a:p>
        </p:txBody>
      </p:sp>
      <p:sp>
        <p:nvSpPr>
          <p:cNvPr id="4" name="Slide Number Placeholder 3"/>
          <p:cNvSpPr>
            <a:spLocks noGrp="1"/>
          </p:cNvSpPr>
          <p:nvPr>
            <p:ph type="sldNum" sz="quarter" idx="10"/>
          </p:nvPr>
        </p:nvSpPr>
        <p:spPr/>
        <p:txBody>
          <a:bodyPr/>
          <a:lstStyle/>
          <a:p>
            <a:fld id="{AA2C8A02-16A7-490B-888F-6A9F6934A020}" type="slidenum">
              <a:rPr lang="en-US" smtClean="0"/>
              <a:pPr/>
              <a:t>89</a:t>
            </a:fld>
            <a:endParaRPr lang="en-US"/>
          </a:p>
        </p:txBody>
      </p:sp>
    </p:spTree>
    <p:extLst>
      <p:ext uri="{BB962C8B-B14F-4D97-AF65-F5344CB8AC3E}">
        <p14:creationId xmlns:p14="http://schemas.microsoft.com/office/powerpoint/2010/main" xmlns="" val="24620549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dirty="0" smtClean="0">
                <a:solidFill>
                  <a:schemeClr val="tx1"/>
                </a:solidFill>
                <a:latin typeface="+mn-lt"/>
                <a:cs typeface="+mn-cs"/>
              </a:rPr>
              <a:t>2/3</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90</a:t>
            </a:fld>
            <a:endParaRPr lang="en-US"/>
          </a:p>
        </p:txBody>
      </p:sp>
    </p:spTree>
    <p:extLst>
      <p:ext uri="{BB962C8B-B14F-4D97-AF65-F5344CB8AC3E}">
        <p14:creationId xmlns:p14="http://schemas.microsoft.com/office/powerpoint/2010/main" xmlns="" val="30588807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latin typeface="Arial" pitchFamily="34" charset="0"/>
                <a:cs typeface="Arial" pitchFamily="34" charset="0"/>
              </a:rPr>
              <a:t>Answer: 5 7/12</a:t>
            </a:r>
          </a:p>
        </p:txBody>
      </p:sp>
      <p:sp>
        <p:nvSpPr>
          <p:cNvPr id="4" name="Slide Number Placeholder 3"/>
          <p:cNvSpPr>
            <a:spLocks noGrp="1"/>
          </p:cNvSpPr>
          <p:nvPr>
            <p:ph type="sldNum" sz="quarter" idx="10"/>
          </p:nvPr>
        </p:nvSpPr>
        <p:spPr/>
        <p:txBody>
          <a:bodyPr/>
          <a:lstStyle/>
          <a:p>
            <a:fld id="{AA2C8A02-16A7-490B-888F-6A9F6934A020}" type="slidenum">
              <a:rPr lang="en-US" smtClean="0"/>
              <a:pPr/>
              <a:t>91</a:t>
            </a:fld>
            <a:endParaRPr lang="en-US"/>
          </a:p>
        </p:txBody>
      </p:sp>
    </p:spTree>
    <p:extLst>
      <p:ext uri="{BB962C8B-B14F-4D97-AF65-F5344CB8AC3E}">
        <p14:creationId xmlns:p14="http://schemas.microsoft.com/office/powerpoint/2010/main" xmlns="" val="4206141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latin typeface="Arial" pitchFamily="34" charset="0"/>
                <a:cs typeface="Arial" pitchFamily="34" charset="0"/>
              </a:rPr>
              <a:t>Answer: 12 4/5</a:t>
            </a:r>
          </a:p>
        </p:txBody>
      </p:sp>
      <p:sp>
        <p:nvSpPr>
          <p:cNvPr id="4" name="Slide Number Placeholder 3"/>
          <p:cNvSpPr>
            <a:spLocks noGrp="1"/>
          </p:cNvSpPr>
          <p:nvPr>
            <p:ph type="sldNum" sz="quarter" idx="10"/>
          </p:nvPr>
        </p:nvSpPr>
        <p:spPr/>
        <p:txBody>
          <a:bodyPr/>
          <a:lstStyle/>
          <a:p>
            <a:fld id="{AA2C8A02-16A7-490B-888F-6A9F6934A020}" type="slidenum">
              <a:rPr lang="en-US" smtClean="0"/>
              <a:pPr/>
              <a:t>92</a:t>
            </a:fld>
            <a:endParaRPr lang="en-US"/>
          </a:p>
        </p:txBody>
      </p:sp>
    </p:spTree>
    <p:extLst>
      <p:ext uri="{BB962C8B-B14F-4D97-AF65-F5344CB8AC3E}">
        <p14:creationId xmlns:p14="http://schemas.microsoft.com/office/powerpoint/2010/main" xmlns="" val="3472714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True</a:t>
            </a:r>
          </a:p>
        </p:txBody>
      </p:sp>
      <p:sp>
        <p:nvSpPr>
          <p:cNvPr id="4" name="Slide Number Placeholder 3"/>
          <p:cNvSpPr>
            <a:spLocks noGrp="1"/>
          </p:cNvSpPr>
          <p:nvPr>
            <p:ph type="sldNum" sz="quarter" idx="10"/>
          </p:nvPr>
        </p:nvSpPr>
        <p:spPr/>
        <p:txBody>
          <a:bodyPr/>
          <a:lstStyle/>
          <a:p>
            <a:fld id="{AA2C8A02-16A7-490B-888F-6A9F6934A020}" type="slidenum">
              <a:rPr lang="en-US" smtClean="0"/>
              <a:pPr/>
              <a:t>93</a:t>
            </a:fld>
            <a:endParaRPr lang="en-US"/>
          </a:p>
        </p:txBody>
      </p:sp>
    </p:spTree>
    <p:extLst>
      <p:ext uri="{BB962C8B-B14F-4D97-AF65-F5344CB8AC3E}">
        <p14:creationId xmlns:p14="http://schemas.microsoft.com/office/powerpoint/2010/main" xmlns="" val="22081762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latin typeface="Arial" pitchFamily="34" charset="0"/>
                <a:cs typeface="Arial" pitchFamily="34" charset="0"/>
              </a:rPr>
              <a:t>Answer:  7 2/3</a:t>
            </a:r>
          </a:p>
        </p:txBody>
      </p:sp>
      <p:sp>
        <p:nvSpPr>
          <p:cNvPr id="4" name="Slide Number Placeholder 3"/>
          <p:cNvSpPr>
            <a:spLocks noGrp="1"/>
          </p:cNvSpPr>
          <p:nvPr>
            <p:ph type="sldNum" sz="quarter" idx="10"/>
          </p:nvPr>
        </p:nvSpPr>
        <p:spPr/>
        <p:txBody>
          <a:bodyPr/>
          <a:lstStyle/>
          <a:p>
            <a:fld id="{AA2C8A02-16A7-490B-888F-6A9F6934A020}" type="slidenum">
              <a:rPr lang="en-US" smtClean="0"/>
              <a:pPr/>
              <a:t>94</a:t>
            </a:fld>
            <a:endParaRPr lang="en-US"/>
          </a:p>
        </p:txBody>
      </p:sp>
    </p:spTree>
    <p:extLst>
      <p:ext uri="{BB962C8B-B14F-4D97-AF65-F5344CB8AC3E}">
        <p14:creationId xmlns:p14="http://schemas.microsoft.com/office/powerpoint/2010/main" xmlns="" val="5131572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latin typeface="Arial" pitchFamily="34" charset="0"/>
                <a:cs typeface="Arial" pitchFamily="34" charset="0"/>
              </a:rPr>
              <a:t>Answer:  5 1/2</a:t>
            </a:r>
          </a:p>
        </p:txBody>
      </p:sp>
      <p:sp>
        <p:nvSpPr>
          <p:cNvPr id="4" name="Slide Number Placeholder 3"/>
          <p:cNvSpPr>
            <a:spLocks noGrp="1"/>
          </p:cNvSpPr>
          <p:nvPr>
            <p:ph type="sldNum" sz="quarter" idx="10"/>
          </p:nvPr>
        </p:nvSpPr>
        <p:spPr/>
        <p:txBody>
          <a:bodyPr/>
          <a:lstStyle/>
          <a:p>
            <a:fld id="{AA2C8A02-16A7-490B-888F-6A9F6934A020}" type="slidenum">
              <a:rPr lang="en-US" smtClean="0"/>
              <a:pPr/>
              <a:t>95</a:t>
            </a:fld>
            <a:endParaRPr lang="en-US"/>
          </a:p>
        </p:txBody>
      </p:sp>
    </p:spTree>
    <p:extLst>
      <p:ext uri="{BB962C8B-B14F-4D97-AF65-F5344CB8AC3E}">
        <p14:creationId xmlns:p14="http://schemas.microsoft.com/office/powerpoint/2010/main" xmlns="" val="14456078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dirty="0" smtClean="0">
                <a:solidFill>
                  <a:schemeClr val="tx1"/>
                </a:solidFill>
                <a:latin typeface="+mn-lt"/>
                <a:cs typeface="+mn-cs"/>
              </a:rPr>
              <a:t>6</a:t>
            </a:r>
            <a:r>
              <a:rPr lang="en-US" baseline="0" dirty="0" smtClean="0">
                <a:solidFill>
                  <a:schemeClr val="tx1"/>
                </a:solidFill>
                <a:latin typeface="+mn-lt"/>
                <a:cs typeface="+mn-cs"/>
              </a:rPr>
              <a:t> 3/4</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96</a:t>
            </a:fld>
            <a:endParaRPr lang="en-US"/>
          </a:p>
        </p:txBody>
      </p:sp>
    </p:spTree>
    <p:extLst>
      <p:ext uri="{BB962C8B-B14F-4D97-AF65-F5344CB8AC3E}">
        <p14:creationId xmlns:p14="http://schemas.microsoft.com/office/powerpoint/2010/main" xmlns="" val="17118606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smtClean="0">
                <a:solidFill>
                  <a:schemeClr val="tx1"/>
                </a:solidFill>
                <a:latin typeface="+mn-lt"/>
                <a:cs typeface="+mn-cs"/>
              </a:rPr>
              <a:t> 11/15</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99</a:t>
            </a:fld>
            <a:endParaRPr lang="en-US"/>
          </a:p>
        </p:txBody>
      </p:sp>
    </p:spTree>
    <p:extLst>
      <p:ext uri="{BB962C8B-B14F-4D97-AF65-F5344CB8AC3E}">
        <p14:creationId xmlns:p14="http://schemas.microsoft.com/office/powerpoint/2010/main" xmlns="" val="785261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Teacher Instructions: </a:t>
            </a:r>
          </a:p>
          <a:p>
            <a:r>
              <a:rPr lang="en-US" dirty="0" smtClean="0">
                <a:solidFill>
                  <a:srgbClr val="000000"/>
                </a:solidFill>
                <a:latin typeface="Arial" pitchFamily="34" charset="0"/>
                <a:cs typeface="Arial" pitchFamily="34" charset="0"/>
              </a:rPr>
              <a:t>1. </a:t>
            </a:r>
            <a:r>
              <a:rPr lang="en-US" dirty="0">
                <a:solidFill>
                  <a:srgbClr val="000000"/>
                </a:solidFill>
                <a:latin typeface="Arial" pitchFamily="34" charset="0"/>
                <a:cs typeface="Arial" pitchFamily="34" charset="0"/>
              </a:rPr>
              <a:t>Factor the given number into primes.</a:t>
            </a:r>
          </a:p>
          <a:p>
            <a:r>
              <a:rPr lang="en-US" dirty="0">
                <a:solidFill>
                  <a:srgbClr val="000000"/>
                </a:solidFill>
                <a:latin typeface="Arial" pitchFamily="34" charset="0"/>
                <a:cs typeface="Arial" pitchFamily="34" charset="0"/>
              </a:rPr>
              <a:t>2. Circle factors that are common.</a:t>
            </a:r>
          </a:p>
          <a:p>
            <a:r>
              <a:rPr lang="en-US" dirty="0">
                <a:solidFill>
                  <a:srgbClr val="000000"/>
                </a:solidFill>
                <a:latin typeface="Arial" pitchFamily="34" charset="0"/>
                <a:cs typeface="Arial" pitchFamily="34" charset="0"/>
              </a:rPr>
              <a:t>3. Multiply the common </a:t>
            </a:r>
            <a:r>
              <a:rPr lang="en-US" dirty="0" smtClean="0">
                <a:solidFill>
                  <a:srgbClr val="000000"/>
                </a:solidFill>
                <a:latin typeface="Arial" pitchFamily="34" charset="0"/>
                <a:cs typeface="Arial" pitchFamily="34" charset="0"/>
              </a:rPr>
              <a:t>factors</a:t>
            </a:r>
            <a:r>
              <a:rPr lang="en-US" baseline="0" dirty="0">
                <a:solidFill>
                  <a:srgbClr val="000000"/>
                </a:solidFill>
                <a:latin typeface="Arial" pitchFamily="34" charset="0"/>
                <a:cs typeface="Arial" pitchFamily="34" charset="0"/>
              </a:rPr>
              <a:t> </a:t>
            </a:r>
            <a:r>
              <a:rPr lang="en-US" dirty="0" smtClean="0">
                <a:solidFill>
                  <a:srgbClr val="000000"/>
                </a:solidFill>
                <a:latin typeface="Arial" pitchFamily="34" charset="0"/>
                <a:cs typeface="Arial" pitchFamily="34" charset="0"/>
              </a:rPr>
              <a:t>together </a:t>
            </a:r>
            <a:r>
              <a:rPr lang="en-US" dirty="0">
                <a:solidFill>
                  <a:srgbClr val="000000"/>
                </a:solidFill>
                <a:latin typeface="Arial" pitchFamily="34" charset="0"/>
                <a:cs typeface="Arial" pitchFamily="34" charset="0"/>
              </a:rPr>
              <a:t>to find the greatest </a:t>
            </a:r>
            <a:r>
              <a:rPr lang="en-US" dirty="0" smtClean="0">
                <a:solidFill>
                  <a:srgbClr val="000000"/>
                </a:solidFill>
                <a:latin typeface="Arial" pitchFamily="34" charset="0"/>
                <a:cs typeface="Arial" pitchFamily="34" charset="0"/>
              </a:rPr>
              <a:t>common</a:t>
            </a:r>
            <a:r>
              <a:rPr lang="en-US" baseline="0" dirty="0" smtClean="0">
                <a:solidFill>
                  <a:srgbClr val="000000"/>
                </a:solidFill>
                <a:latin typeface="Arial" pitchFamily="34" charset="0"/>
                <a:cs typeface="Arial" pitchFamily="34" charset="0"/>
              </a:rPr>
              <a:t> </a:t>
            </a:r>
            <a:r>
              <a:rPr lang="en-US" dirty="0" smtClean="0">
                <a:solidFill>
                  <a:srgbClr val="000000"/>
                </a:solidFill>
                <a:latin typeface="Arial" pitchFamily="34" charset="0"/>
                <a:cs typeface="Arial" pitchFamily="34" charset="0"/>
              </a:rPr>
              <a:t>factor.</a:t>
            </a:r>
            <a:endParaRPr lang="en-US"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16</a:t>
            </a:fld>
            <a:endParaRPr lang="en-US"/>
          </a:p>
        </p:txBody>
      </p:sp>
    </p:spTree>
    <p:extLst>
      <p:ext uri="{BB962C8B-B14F-4D97-AF65-F5344CB8AC3E}">
        <p14:creationId xmlns:p14="http://schemas.microsoft.com/office/powerpoint/2010/main" xmlns="" val="114368508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latin typeface="Arial" pitchFamily="34" charset="0"/>
                <a:cs typeface="Arial" pitchFamily="34" charset="0"/>
              </a:rPr>
              <a:t>Answer: 7/10</a:t>
            </a:r>
          </a:p>
        </p:txBody>
      </p:sp>
      <p:sp>
        <p:nvSpPr>
          <p:cNvPr id="4" name="Slide Number Placeholder 3"/>
          <p:cNvSpPr>
            <a:spLocks noGrp="1"/>
          </p:cNvSpPr>
          <p:nvPr>
            <p:ph type="sldNum" sz="quarter" idx="10"/>
          </p:nvPr>
        </p:nvSpPr>
        <p:spPr/>
        <p:txBody>
          <a:bodyPr/>
          <a:lstStyle/>
          <a:p>
            <a:fld id="{AA2C8A02-16A7-490B-888F-6A9F6934A020}" type="slidenum">
              <a:rPr lang="en-US" smtClean="0"/>
              <a:pPr/>
              <a:t>100</a:t>
            </a:fld>
            <a:endParaRPr lang="en-US"/>
          </a:p>
        </p:txBody>
      </p:sp>
    </p:spTree>
    <p:extLst>
      <p:ext uri="{BB962C8B-B14F-4D97-AF65-F5344CB8AC3E}">
        <p14:creationId xmlns:p14="http://schemas.microsoft.com/office/powerpoint/2010/main" xmlns="" val="295897119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smtClean="0">
                <a:solidFill>
                  <a:schemeClr val="tx1"/>
                </a:solidFill>
                <a:latin typeface="+mn-lt"/>
                <a:cs typeface="+mn-cs"/>
              </a:rPr>
              <a:t> 1 9/40</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101</a:t>
            </a:fld>
            <a:endParaRPr lang="en-US"/>
          </a:p>
        </p:txBody>
      </p:sp>
    </p:spTree>
    <p:extLst>
      <p:ext uri="{BB962C8B-B14F-4D97-AF65-F5344CB8AC3E}">
        <p14:creationId xmlns:p14="http://schemas.microsoft.com/office/powerpoint/2010/main" xmlns="" val="184713067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latin typeface="Arial" pitchFamily="34" charset="0"/>
                <a:cs typeface="Arial" pitchFamily="34" charset="0"/>
              </a:rPr>
              <a:t>Answer:  1 19/36</a:t>
            </a:r>
          </a:p>
        </p:txBody>
      </p:sp>
      <p:sp>
        <p:nvSpPr>
          <p:cNvPr id="4" name="Slide Number Placeholder 3"/>
          <p:cNvSpPr>
            <a:spLocks noGrp="1"/>
          </p:cNvSpPr>
          <p:nvPr>
            <p:ph type="sldNum" sz="quarter" idx="10"/>
          </p:nvPr>
        </p:nvSpPr>
        <p:spPr/>
        <p:txBody>
          <a:bodyPr/>
          <a:lstStyle/>
          <a:p>
            <a:fld id="{AA2C8A02-16A7-490B-888F-6A9F6934A020}" type="slidenum">
              <a:rPr lang="en-US" smtClean="0"/>
              <a:pPr/>
              <a:t>102</a:t>
            </a:fld>
            <a:endParaRPr lang="en-US"/>
          </a:p>
        </p:txBody>
      </p:sp>
    </p:spTree>
    <p:extLst>
      <p:ext uri="{BB962C8B-B14F-4D97-AF65-F5344CB8AC3E}">
        <p14:creationId xmlns:p14="http://schemas.microsoft.com/office/powerpoint/2010/main" xmlns="" val="102961557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smtClean="0">
                <a:solidFill>
                  <a:schemeClr val="tx1"/>
                </a:solidFill>
                <a:latin typeface="+mn-lt"/>
                <a:cs typeface="+mn-cs"/>
              </a:rPr>
              <a:t> 1 1/21</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103</a:t>
            </a:fld>
            <a:endParaRPr lang="en-US"/>
          </a:p>
        </p:txBody>
      </p:sp>
    </p:spTree>
    <p:extLst>
      <p:ext uri="{BB962C8B-B14F-4D97-AF65-F5344CB8AC3E}">
        <p14:creationId xmlns:p14="http://schemas.microsoft.com/office/powerpoint/2010/main" xmlns="" val="148762281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smtClean="0">
                <a:solidFill>
                  <a:schemeClr val="tx1"/>
                </a:solidFill>
                <a:latin typeface="+mn-lt"/>
                <a:cs typeface="+mn-cs"/>
              </a:rPr>
              <a:t> 1 5/12</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104</a:t>
            </a:fld>
            <a:endParaRPr lang="en-US"/>
          </a:p>
        </p:txBody>
      </p:sp>
    </p:spTree>
    <p:extLst>
      <p:ext uri="{BB962C8B-B14F-4D97-AF65-F5344CB8AC3E}">
        <p14:creationId xmlns:p14="http://schemas.microsoft.com/office/powerpoint/2010/main" xmlns="" val="295010638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latin typeface="Arial" pitchFamily="34" charset="0"/>
                <a:cs typeface="Arial" pitchFamily="34" charset="0"/>
              </a:rPr>
              <a:t>Answer: C</a:t>
            </a:r>
          </a:p>
        </p:txBody>
      </p:sp>
      <p:sp>
        <p:nvSpPr>
          <p:cNvPr id="4" name="Slide Number Placeholder 3"/>
          <p:cNvSpPr>
            <a:spLocks noGrp="1"/>
          </p:cNvSpPr>
          <p:nvPr>
            <p:ph type="sldNum" sz="quarter" idx="10"/>
          </p:nvPr>
        </p:nvSpPr>
        <p:spPr/>
        <p:txBody>
          <a:bodyPr/>
          <a:lstStyle/>
          <a:p>
            <a:fld id="{AA2C8A02-16A7-490B-888F-6A9F6934A020}" type="slidenum">
              <a:rPr lang="en-US" smtClean="0"/>
              <a:pPr/>
              <a:t>107</a:t>
            </a:fld>
            <a:endParaRPr lang="en-US"/>
          </a:p>
        </p:txBody>
      </p:sp>
    </p:spTree>
    <p:extLst>
      <p:ext uri="{BB962C8B-B14F-4D97-AF65-F5344CB8AC3E}">
        <p14:creationId xmlns:p14="http://schemas.microsoft.com/office/powerpoint/2010/main" xmlns="" val="61617464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dirty="0">
                <a:solidFill>
                  <a:srgbClr val="000000"/>
                </a:solidFill>
                <a:latin typeface="Arial" pitchFamily="34" charset="0"/>
                <a:cs typeface="Arial" pitchFamily="34" charset="0"/>
              </a:rPr>
              <a:t>A</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108</a:t>
            </a:fld>
            <a:endParaRPr lang="en-US"/>
          </a:p>
        </p:txBody>
      </p:sp>
    </p:spTree>
    <p:extLst>
      <p:ext uri="{BB962C8B-B14F-4D97-AF65-F5344CB8AC3E}">
        <p14:creationId xmlns:p14="http://schemas.microsoft.com/office/powerpoint/2010/main" xmlns="" val="218283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dirty="0">
                <a:solidFill>
                  <a:srgbClr val="000000"/>
                </a:solidFill>
                <a:latin typeface="Arial" pitchFamily="34" charset="0"/>
                <a:cs typeface="Arial" pitchFamily="34" charset="0"/>
              </a:rPr>
              <a:t>B</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109</a:t>
            </a:fld>
            <a:endParaRPr lang="en-US"/>
          </a:p>
        </p:txBody>
      </p:sp>
    </p:spTree>
    <p:extLst>
      <p:ext uri="{BB962C8B-B14F-4D97-AF65-F5344CB8AC3E}">
        <p14:creationId xmlns:p14="http://schemas.microsoft.com/office/powerpoint/2010/main" xmlns="" val="384941198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dirty="0">
                <a:solidFill>
                  <a:srgbClr val="000000"/>
                </a:solidFill>
                <a:latin typeface="Arial" pitchFamily="34" charset="0"/>
                <a:cs typeface="Arial" pitchFamily="34" charset="0"/>
              </a:rPr>
              <a:t>D</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110</a:t>
            </a:fld>
            <a:endParaRPr lang="en-US"/>
          </a:p>
        </p:txBody>
      </p:sp>
    </p:spTree>
    <p:extLst>
      <p:ext uri="{BB962C8B-B14F-4D97-AF65-F5344CB8AC3E}">
        <p14:creationId xmlns:p14="http://schemas.microsoft.com/office/powerpoint/2010/main" xmlns="" val="122833093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dirty="0">
                <a:solidFill>
                  <a:schemeClr val="tx1"/>
                </a:solidFill>
                <a:latin typeface="Arial" pitchFamily="34" charset="0"/>
                <a:cs typeface="Arial" pitchFamily="34" charset="0"/>
              </a:rPr>
              <a:t>B</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111</a:t>
            </a:fld>
            <a:endParaRPr lang="en-US"/>
          </a:p>
        </p:txBody>
      </p:sp>
    </p:spTree>
    <p:extLst>
      <p:ext uri="{BB962C8B-B14F-4D97-AF65-F5344CB8AC3E}">
        <p14:creationId xmlns:p14="http://schemas.microsoft.com/office/powerpoint/2010/main" xmlns="" val="479290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Teacher Instructions: </a:t>
            </a:r>
          </a:p>
          <a:p>
            <a:r>
              <a:rPr lang="en-US" dirty="0" smtClean="0">
                <a:solidFill>
                  <a:srgbClr val="000000"/>
                </a:solidFill>
                <a:latin typeface="Arial" pitchFamily="34" charset="0"/>
                <a:cs typeface="Arial" pitchFamily="34" charset="0"/>
              </a:rPr>
              <a:t>1</a:t>
            </a:r>
            <a:r>
              <a:rPr lang="en-US" dirty="0">
                <a:solidFill>
                  <a:srgbClr val="000000"/>
                </a:solidFill>
                <a:latin typeface="Arial" pitchFamily="34" charset="0"/>
                <a:cs typeface="Arial" pitchFamily="34" charset="0"/>
              </a:rPr>
              <a:t>. Factor the given number into primes.</a:t>
            </a:r>
          </a:p>
          <a:p>
            <a:r>
              <a:rPr lang="en-US" dirty="0">
                <a:solidFill>
                  <a:srgbClr val="000000"/>
                </a:solidFill>
                <a:latin typeface="Arial" pitchFamily="34" charset="0"/>
                <a:cs typeface="Arial" pitchFamily="34" charset="0"/>
              </a:rPr>
              <a:t>2. Circle factors that are common.</a:t>
            </a:r>
          </a:p>
          <a:p>
            <a:r>
              <a:rPr lang="en-US" dirty="0">
                <a:solidFill>
                  <a:srgbClr val="000000"/>
                </a:solidFill>
                <a:latin typeface="Arial" pitchFamily="34" charset="0"/>
                <a:cs typeface="Arial" pitchFamily="34" charset="0"/>
              </a:rPr>
              <a:t>3. Multiply the common </a:t>
            </a:r>
            <a:r>
              <a:rPr lang="en-US" dirty="0" smtClean="0">
                <a:solidFill>
                  <a:srgbClr val="000000"/>
                </a:solidFill>
                <a:latin typeface="Arial" pitchFamily="34" charset="0"/>
                <a:cs typeface="Arial" pitchFamily="34" charset="0"/>
              </a:rPr>
              <a:t>factors</a:t>
            </a:r>
            <a:r>
              <a:rPr lang="en-US" baseline="0" dirty="0" smtClean="0">
                <a:solidFill>
                  <a:srgbClr val="000000"/>
                </a:solidFill>
                <a:latin typeface="Arial" pitchFamily="34" charset="0"/>
                <a:cs typeface="Arial" pitchFamily="34" charset="0"/>
              </a:rPr>
              <a:t> </a:t>
            </a:r>
            <a:r>
              <a:rPr lang="en-US" dirty="0" smtClean="0">
                <a:solidFill>
                  <a:srgbClr val="000000"/>
                </a:solidFill>
                <a:latin typeface="Arial" pitchFamily="34" charset="0"/>
                <a:cs typeface="Arial" pitchFamily="34" charset="0"/>
              </a:rPr>
              <a:t>together </a:t>
            </a:r>
            <a:r>
              <a:rPr lang="en-US" dirty="0">
                <a:solidFill>
                  <a:srgbClr val="000000"/>
                </a:solidFill>
                <a:latin typeface="Arial" pitchFamily="34" charset="0"/>
                <a:cs typeface="Arial" pitchFamily="34" charset="0"/>
              </a:rPr>
              <a:t>to find the greatest </a:t>
            </a:r>
            <a:r>
              <a:rPr lang="en-US" dirty="0" smtClean="0">
                <a:solidFill>
                  <a:srgbClr val="000000"/>
                </a:solidFill>
                <a:latin typeface="Arial" pitchFamily="34" charset="0"/>
                <a:cs typeface="Arial" pitchFamily="34" charset="0"/>
              </a:rPr>
              <a:t>common</a:t>
            </a:r>
            <a:r>
              <a:rPr lang="en-US" baseline="0" dirty="0" smtClean="0">
                <a:solidFill>
                  <a:srgbClr val="000000"/>
                </a:solidFill>
                <a:latin typeface="Arial" pitchFamily="34" charset="0"/>
                <a:cs typeface="Arial" pitchFamily="34" charset="0"/>
              </a:rPr>
              <a:t> </a:t>
            </a:r>
            <a:r>
              <a:rPr lang="en-US" dirty="0" smtClean="0">
                <a:solidFill>
                  <a:srgbClr val="000000"/>
                </a:solidFill>
                <a:latin typeface="Arial" pitchFamily="34" charset="0"/>
                <a:cs typeface="Arial" pitchFamily="34" charset="0"/>
              </a:rPr>
              <a:t>factor.</a:t>
            </a:r>
            <a:endParaRPr lang="en-US"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17</a:t>
            </a:fld>
            <a:endParaRPr lang="en-US"/>
          </a:p>
        </p:txBody>
      </p:sp>
    </p:spTree>
    <p:extLst>
      <p:ext uri="{BB962C8B-B14F-4D97-AF65-F5344CB8AC3E}">
        <p14:creationId xmlns:p14="http://schemas.microsoft.com/office/powerpoint/2010/main" xmlns="" val="206906872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dirty="0" smtClean="0">
                <a:solidFill>
                  <a:schemeClr val="tx1"/>
                </a:solidFill>
                <a:latin typeface="+mn-lt"/>
                <a:cs typeface="+mn-cs"/>
              </a:rPr>
              <a:t>12</a:t>
            </a:r>
            <a:r>
              <a:rPr lang="en-US" baseline="0" dirty="0" smtClean="0">
                <a:solidFill>
                  <a:schemeClr val="tx1"/>
                </a:solidFill>
                <a:latin typeface="+mn-lt"/>
                <a:cs typeface="+mn-cs"/>
              </a:rPr>
              <a:t> 3/5</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112</a:t>
            </a:fld>
            <a:endParaRPr lang="en-US"/>
          </a:p>
        </p:txBody>
      </p:sp>
    </p:spTree>
    <p:extLst>
      <p:ext uri="{BB962C8B-B14F-4D97-AF65-F5344CB8AC3E}">
        <p14:creationId xmlns:p14="http://schemas.microsoft.com/office/powerpoint/2010/main" xmlns="" val="233542747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dirty="0" smtClean="0">
                <a:solidFill>
                  <a:schemeClr val="tx1"/>
                </a:solidFill>
                <a:latin typeface="+mn-lt"/>
                <a:cs typeface="+mn-cs"/>
              </a:rPr>
              <a:t>11</a:t>
            </a:r>
            <a:r>
              <a:rPr lang="en-US" baseline="0" dirty="0" smtClean="0">
                <a:solidFill>
                  <a:schemeClr val="tx1"/>
                </a:solidFill>
                <a:latin typeface="+mn-lt"/>
                <a:cs typeface="+mn-cs"/>
              </a:rPr>
              <a:t> 9/8 = 12 1/8</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113</a:t>
            </a:fld>
            <a:endParaRPr lang="en-US"/>
          </a:p>
        </p:txBody>
      </p:sp>
    </p:spTree>
    <p:extLst>
      <p:ext uri="{BB962C8B-B14F-4D97-AF65-F5344CB8AC3E}">
        <p14:creationId xmlns:p14="http://schemas.microsoft.com/office/powerpoint/2010/main" xmlns="" val="55648071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smtClean="0">
                <a:solidFill>
                  <a:schemeClr val="tx1"/>
                </a:solidFill>
                <a:latin typeface="+mn-lt"/>
                <a:cs typeface="+mn-cs"/>
              </a:rPr>
              <a:t> 21 23/18 = 22 5/18</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114</a:t>
            </a:fld>
            <a:endParaRPr lang="en-US"/>
          </a:p>
        </p:txBody>
      </p:sp>
    </p:spTree>
    <p:extLst>
      <p:ext uri="{BB962C8B-B14F-4D97-AF65-F5344CB8AC3E}">
        <p14:creationId xmlns:p14="http://schemas.microsoft.com/office/powerpoint/2010/main" xmlns="" val="27372342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dirty="0" smtClean="0">
                <a:solidFill>
                  <a:schemeClr val="tx1"/>
                </a:solidFill>
                <a:latin typeface="+mn-lt"/>
                <a:cs typeface="+mn-cs"/>
              </a:rPr>
              <a:t>3/8</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116</a:t>
            </a:fld>
            <a:endParaRPr lang="en-US"/>
          </a:p>
        </p:txBody>
      </p:sp>
    </p:spTree>
    <p:extLst>
      <p:ext uri="{BB962C8B-B14F-4D97-AF65-F5344CB8AC3E}">
        <p14:creationId xmlns:p14="http://schemas.microsoft.com/office/powerpoint/2010/main" xmlns="" val="324495041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dirty="0" smtClean="0">
                <a:solidFill>
                  <a:schemeClr val="tx1"/>
                </a:solidFill>
                <a:latin typeface="+mn-lt"/>
                <a:cs typeface="+mn-cs"/>
              </a:rPr>
              <a:t>2/5</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117</a:t>
            </a:fld>
            <a:endParaRPr lang="en-US"/>
          </a:p>
        </p:txBody>
      </p:sp>
    </p:spTree>
    <p:extLst>
      <p:ext uri="{BB962C8B-B14F-4D97-AF65-F5344CB8AC3E}">
        <p14:creationId xmlns:p14="http://schemas.microsoft.com/office/powerpoint/2010/main" xmlns="" val="172426995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dirty="0" smtClean="0">
                <a:solidFill>
                  <a:schemeClr val="tx1"/>
                </a:solidFill>
                <a:latin typeface="+mn-lt"/>
                <a:cs typeface="+mn-cs"/>
              </a:rPr>
              <a:t>2/35</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118</a:t>
            </a:fld>
            <a:endParaRPr lang="en-US"/>
          </a:p>
        </p:txBody>
      </p:sp>
    </p:spTree>
    <p:extLst>
      <p:ext uri="{BB962C8B-B14F-4D97-AF65-F5344CB8AC3E}">
        <p14:creationId xmlns:p14="http://schemas.microsoft.com/office/powerpoint/2010/main" xmlns="" val="81322230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dirty="0" smtClean="0">
                <a:solidFill>
                  <a:schemeClr val="tx1"/>
                </a:solidFill>
                <a:latin typeface="+mn-lt"/>
                <a:cs typeface="+mn-cs"/>
              </a:rPr>
              <a:t>7/15</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119</a:t>
            </a:fld>
            <a:endParaRPr lang="en-US"/>
          </a:p>
        </p:txBody>
      </p:sp>
    </p:spTree>
    <p:extLst>
      <p:ext uri="{BB962C8B-B14F-4D97-AF65-F5344CB8AC3E}">
        <p14:creationId xmlns:p14="http://schemas.microsoft.com/office/powerpoint/2010/main" xmlns="" val="39588350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dirty="0" smtClean="0">
                <a:solidFill>
                  <a:schemeClr val="tx1"/>
                </a:solidFill>
                <a:latin typeface="+mn-lt"/>
                <a:cs typeface="+mn-cs"/>
              </a:rPr>
              <a:t>1/3</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120</a:t>
            </a:fld>
            <a:endParaRPr lang="en-US"/>
          </a:p>
        </p:txBody>
      </p:sp>
    </p:spTree>
    <p:extLst>
      <p:ext uri="{BB962C8B-B14F-4D97-AF65-F5344CB8AC3E}">
        <p14:creationId xmlns:p14="http://schemas.microsoft.com/office/powerpoint/2010/main" xmlns="" val="123074284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dirty="0" smtClean="0">
                <a:solidFill>
                  <a:schemeClr val="tx1"/>
                </a:solidFill>
                <a:latin typeface="+mn-lt"/>
                <a:cs typeface="+mn-cs"/>
              </a:rPr>
              <a:t>2/7</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121</a:t>
            </a:fld>
            <a:endParaRPr lang="en-US"/>
          </a:p>
        </p:txBody>
      </p:sp>
    </p:spTree>
    <p:extLst>
      <p:ext uri="{BB962C8B-B14F-4D97-AF65-F5344CB8AC3E}">
        <p14:creationId xmlns:p14="http://schemas.microsoft.com/office/powerpoint/2010/main" xmlns="" val="317176498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dirty="0" smtClean="0">
                <a:solidFill>
                  <a:schemeClr val="tx1"/>
                </a:solidFill>
                <a:latin typeface="+mn-lt"/>
                <a:cs typeface="+mn-cs"/>
              </a:rPr>
              <a:t>2/9</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122</a:t>
            </a:fld>
            <a:endParaRPr lang="en-US"/>
          </a:p>
        </p:txBody>
      </p:sp>
    </p:spTree>
    <p:extLst>
      <p:ext uri="{BB962C8B-B14F-4D97-AF65-F5344CB8AC3E}">
        <p14:creationId xmlns:p14="http://schemas.microsoft.com/office/powerpoint/2010/main" xmlns="" val="1443438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latin typeface="Arial" pitchFamily="34" charset="0"/>
                <a:cs typeface="Arial" pitchFamily="34" charset="0"/>
              </a:rPr>
              <a:t>Answer: 2</a:t>
            </a:r>
          </a:p>
        </p:txBody>
      </p:sp>
      <p:sp>
        <p:nvSpPr>
          <p:cNvPr id="4" name="Slide Number Placeholder 3"/>
          <p:cNvSpPr>
            <a:spLocks noGrp="1"/>
          </p:cNvSpPr>
          <p:nvPr>
            <p:ph type="sldNum" sz="quarter" idx="10"/>
          </p:nvPr>
        </p:nvSpPr>
        <p:spPr/>
        <p:txBody>
          <a:bodyPr/>
          <a:lstStyle/>
          <a:p>
            <a:fld id="{AA2C8A02-16A7-490B-888F-6A9F6934A020}" type="slidenum">
              <a:rPr lang="en-US" smtClean="0"/>
              <a:pPr/>
              <a:t>18</a:t>
            </a:fld>
            <a:endParaRPr lang="en-US"/>
          </a:p>
        </p:txBody>
      </p:sp>
    </p:spTree>
    <p:extLst>
      <p:ext uri="{BB962C8B-B14F-4D97-AF65-F5344CB8AC3E}">
        <p14:creationId xmlns:p14="http://schemas.microsoft.com/office/powerpoint/2010/main" xmlns="" val="195011497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a:solidFill>
                  <a:srgbClr val="000000"/>
                </a:solidFill>
                <a:latin typeface="Arial" pitchFamily="34" charset="0"/>
                <a:cs typeface="Arial" pitchFamily="34" charset="0"/>
              </a:rPr>
              <a:t> </a:t>
            </a:r>
            <a:r>
              <a:rPr lang="en-US" baseline="0" dirty="0" smtClean="0">
                <a:solidFill>
                  <a:srgbClr val="000000"/>
                </a:solidFill>
                <a:latin typeface="Arial" pitchFamily="34" charset="0"/>
                <a:cs typeface="Arial" pitchFamily="34" charset="0"/>
              </a:rPr>
              <a:t>False</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123</a:t>
            </a:fld>
            <a:endParaRPr lang="en-US"/>
          </a:p>
        </p:txBody>
      </p:sp>
    </p:spTree>
    <p:extLst>
      <p:ext uri="{BB962C8B-B14F-4D97-AF65-F5344CB8AC3E}">
        <p14:creationId xmlns:p14="http://schemas.microsoft.com/office/powerpoint/2010/main" xmlns="" val="171921629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a:solidFill>
                  <a:srgbClr val="000000"/>
                </a:solidFill>
                <a:latin typeface="Arial" pitchFamily="34" charset="0"/>
                <a:cs typeface="Arial" pitchFamily="34" charset="0"/>
              </a:rPr>
              <a:t> </a:t>
            </a:r>
            <a:r>
              <a:rPr lang="en-US" baseline="0" dirty="0" smtClean="0">
                <a:solidFill>
                  <a:srgbClr val="000000"/>
                </a:solidFill>
                <a:latin typeface="Arial" pitchFamily="34" charset="0"/>
                <a:cs typeface="Arial" pitchFamily="34" charset="0"/>
              </a:rPr>
              <a:t>True</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124</a:t>
            </a:fld>
            <a:endParaRPr lang="en-US"/>
          </a:p>
        </p:txBody>
      </p:sp>
    </p:spTree>
    <p:extLst>
      <p:ext uri="{BB962C8B-B14F-4D97-AF65-F5344CB8AC3E}">
        <p14:creationId xmlns:p14="http://schemas.microsoft.com/office/powerpoint/2010/main" xmlns="" val="26342746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smtClean="0">
                <a:solidFill>
                  <a:schemeClr val="tx1"/>
                </a:solidFill>
                <a:latin typeface="+mn-lt"/>
                <a:cs typeface="+mn-cs"/>
              </a:rPr>
              <a:t> 2 1/2</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125</a:t>
            </a:fld>
            <a:endParaRPr lang="en-US"/>
          </a:p>
        </p:txBody>
      </p:sp>
    </p:spTree>
    <p:extLst>
      <p:ext uri="{BB962C8B-B14F-4D97-AF65-F5344CB8AC3E}">
        <p14:creationId xmlns:p14="http://schemas.microsoft.com/office/powerpoint/2010/main" xmlns="" val="178429420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smtClean="0">
                <a:solidFill>
                  <a:schemeClr val="tx1"/>
                </a:solidFill>
                <a:latin typeface="+mn-lt"/>
                <a:cs typeface="+mn-cs"/>
              </a:rPr>
              <a:t> 5 1/4</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126</a:t>
            </a:fld>
            <a:endParaRPr lang="en-US"/>
          </a:p>
        </p:txBody>
      </p:sp>
    </p:spTree>
    <p:extLst>
      <p:ext uri="{BB962C8B-B14F-4D97-AF65-F5344CB8AC3E}">
        <p14:creationId xmlns:p14="http://schemas.microsoft.com/office/powerpoint/2010/main" xmlns="" val="354130427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smtClean="0">
                <a:solidFill>
                  <a:schemeClr val="tx1"/>
                </a:solidFill>
                <a:latin typeface="+mn-lt"/>
                <a:cs typeface="+mn-cs"/>
              </a:rPr>
              <a:t> 8 3/8</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127</a:t>
            </a:fld>
            <a:endParaRPr lang="en-US"/>
          </a:p>
        </p:txBody>
      </p:sp>
    </p:spTree>
    <p:extLst>
      <p:ext uri="{BB962C8B-B14F-4D97-AF65-F5344CB8AC3E}">
        <p14:creationId xmlns:p14="http://schemas.microsoft.com/office/powerpoint/2010/main" xmlns="" val="150850649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smtClean="0">
                <a:solidFill>
                  <a:schemeClr val="tx1"/>
                </a:solidFill>
                <a:latin typeface="+mn-lt"/>
                <a:cs typeface="+mn-cs"/>
              </a:rPr>
              <a:t> 23/35</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128</a:t>
            </a:fld>
            <a:endParaRPr lang="en-US"/>
          </a:p>
        </p:txBody>
      </p:sp>
    </p:spTree>
    <p:extLst>
      <p:ext uri="{BB962C8B-B14F-4D97-AF65-F5344CB8AC3E}">
        <p14:creationId xmlns:p14="http://schemas.microsoft.com/office/powerpoint/2010/main" xmlns="" val="9137059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smtClean="0">
                <a:solidFill>
                  <a:schemeClr val="tx1"/>
                </a:solidFill>
                <a:latin typeface="+mn-lt"/>
                <a:cs typeface="+mn-cs"/>
              </a:rPr>
              <a:t> 1/2</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129</a:t>
            </a:fld>
            <a:endParaRPr lang="en-US"/>
          </a:p>
        </p:txBody>
      </p:sp>
    </p:spTree>
    <p:extLst>
      <p:ext uri="{BB962C8B-B14F-4D97-AF65-F5344CB8AC3E}">
        <p14:creationId xmlns:p14="http://schemas.microsoft.com/office/powerpoint/2010/main" xmlns="" val="349186626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smtClean="0">
                <a:solidFill>
                  <a:schemeClr val="tx1"/>
                </a:solidFill>
                <a:latin typeface="+mn-lt"/>
                <a:cs typeface="+mn-cs"/>
              </a:rPr>
              <a:t> 1/5</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130</a:t>
            </a:fld>
            <a:endParaRPr lang="en-US"/>
          </a:p>
        </p:txBody>
      </p:sp>
    </p:spTree>
    <p:extLst>
      <p:ext uri="{BB962C8B-B14F-4D97-AF65-F5344CB8AC3E}">
        <p14:creationId xmlns:p14="http://schemas.microsoft.com/office/powerpoint/2010/main" xmlns="" val="178212963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smtClean="0">
                <a:solidFill>
                  <a:schemeClr val="tx1"/>
                </a:solidFill>
                <a:latin typeface="+mn-lt"/>
                <a:cs typeface="+mn-cs"/>
              </a:rPr>
              <a:t> 7/36</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131</a:t>
            </a:fld>
            <a:endParaRPr lang="en-US"/>
          </a:p>
        </p:txBody>
      </p:sp>
    </p:spTree>
    <p:extLst>
      <p:ext uri="{BB962C8B-B14F-4D97-AF65-F5344CB8AC3E}">
        <p14:creationId xmlns:p14="http://schemas.microsoft.com/office/powerpoint/2010/main" xmlns="" val="373045709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Arial" pitchFamily="34" charset="0"/>
              </a:rPr>
              <a:t>Answer: </a:t>
            </a:r>
            <a:r>
              <a:rPr lang="en-US" baseline="0" dirty="0" smtClean="0">
                <a:solidFill>
                  <a:schemeClr val="tx1"/>
                </a:solidFill>
                <a:latin typeface="+mn-lt"/>
                <a:cs typeface="+mn-cs"/>
              </a:rPr>
              <a:t> 13/30</a:t>
            </a:r>
            <a:endParaRPr lang="en-US" dirty="0" smtClean="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A2C8A02-16A7-490B-888F-6A9F6934A020}" type="slidenum">
              <a:rPr lang="en-US" smtClean="0"/>
              <a:pPr/>
              <a:t>132</a:t>
            </a:fld>
            <a:endParaRPr lang="en-US"/>
          </a:p>
        </p:txBody>
      </p:sp>
    </p:spTree>
    <p:extLst>
      <p:ext uri="{BB962C8B-B14F-4D97-AF65-F5344CB8AC3E}">
        <p14:creationId xmlns:p14="http://schemas.microsoft.com/office/powerpoint/2010/main" xmlns="" val="3853587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7723" y="3156189"/>
            <a:ext cx="9380855" cy="2177814"/>
          </a:xfrm>
        </p:spPr>
        <p:txBody>
          <a:bodyPr/>
          <a:lstStyle/>
          <a:p>
            <a:r>
              <a:rPr lang="en-US" smtClean="0"/>
              <a:t>Click to edit Master title style</a:t>
            </a:r>
            <a:endParaRPr lang="en-US"/>
          </a:p>
        </p:txBody>
      </p:sp>
      <p:sp>
        <p:nvSpPr>
          <p:cNvPr id="3" name="Subtitle 2"/>
          <p:cNvSpPr>
            <a:spLocks noGrp="1"/>
          </p:cNvSpPr>
          <p:nvPr>
            <p:ph type="subTitle" idx="1"/>
          </p:nvPr>
        </p:nvSpPr>
        <p:spPr>
          <a:xfrm>
            <a:off x="1655445" y="5757333"/>
            <a:ext cx="7725410" cy="259644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C51088-CBBC-4F05-9EB8-CC71BD7776FB}" type="datetimeFigureOut">
              <a:rPr lang="en-US" smtClean="0"/>
              <a:pPr/>
              <a:t>6/25/2013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87972-9D83-49DD-8690-A4951F68ED06}" type="slidenum">
              <a:rPr lang="en-US" smtClean="0"/>
              <a:pPr/>
              <a:t>‹#›</a:t>
            </a:fld>
            <a:endParaRPr lang="en-US"/>
          </a:p>
        </p:txBody>
      </p:sp>
    </p:spTree>
    <p:extLst>
      <p:ext uri="{BB962C8B-B14F-4D97-AF65-F5344CB8AC3E}">
        <p14:creationId xmlns:p14="http://schemas.microsoft.com/office/powerpoint/2010/main" xmlns="" val="2745972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C51088-CBBC-4F05-9EB8-CC71BD7776FB}" type="datetimeFigureOut">
              <a:rPr lang="en-US" smtClean="0"/>
              <a:pPr/>
              <a:t>6/25/2013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87972-9D83-49DD-8690-A4951F68ED06}" type="slidenum">
              <a:rPr lang="en-US" smtClean="0"/>
              <a:pPr/>
              <a:t>‹#›</a:t>
            </a:fld>
            <a:endParaRPr lang="en-US"/>
          </a:p>
        </p:txBody>
      </p:sp>
    </p:spTree>
    <p:extLst>
      <p:ext uri="{BB962C8B-B14F-4D97-AF65-F5344CB8AC3E}">
        <p14:creationId xmlns:p14="http://schemas.microsoft.com/office/powerpoint/2010/main" xmlns="" val="1059085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01317" y="406874"/>
            <a:ext cx="2483168" cy="86689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816" y="406874"/>
            <a:ext cx="7265565" cy="86689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C51088-CBBC-4F05-9EB8-CC71BD7776FB}" type="datetimeFigureOut">
              <a:rPr lang="en-US" smtClean="0"/>
              <a:pPr/>
              <a:t>6/25/2013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87972-9D83-49DD-8690-A4951F68ED06}" type="slidenum">
              <a:rPr lang="en-US" smtClean="0"/>
              <a:pPr/>
              <a:t>‹#›</a:t>
            </a:fld>
            <a:endParaRPr lang="en-US"/>
          </a:p>
        </p:txBody>
      </p:sp>
    </p:spTree>
    <p:extLst>
      <p:ext uri="{BB962C8B-B14F-4D97-AF65-F5344CB8AC3E}">
        <p14:creationId xmlns:p14="http://schemas.microsoft.com/office/powerpoint/2010/main" xmlns="" val="1696057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C51088-CBBC-4F05-9EB8-CC71BD7776FB}" type="datetimeFigureOut">
              <a:rPr lang="en-US" smtClean="0"/>
              <a:pPr/>
              <a:t>6/25/2013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87972-9D83-49DD-8690-A4951F68ED06}" type="slidenum">
              <a:rPr lang="en-US" smtClean="0"/>
              <a:pPr/>
              <a:t>‹#›</a:t>
            </a:fld>
            <a:endParaRPr lang="en-US"/>
          </a:p>
        </p:txBody>
      </p:sp>
    </p:spTree>
    <p:extLst>
      <p:ext uri="{BB962C8B-B14F-4D97-AF65-F5344CB8AC3E}">
        <p14:creationId xmlns:p14="http://schemas.microsoft.com/office/powerpoint/2010/main" xmlns="" val="967576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1792" y="6528743"/>
            <a:ext cx="9380855" cy="2017889"/>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71792" y="4306243"/>
            <a:ext cx="9380855" cy="222249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C51088-CBBC-4F05-9EB8-CC71BD7776FB}" type="datetimeFigureOut">
              <a:rPr lang="en-US" smtClean="0"/>
              <a:pPr/>
              <a:t>6/25/2013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87972-9D83-49DD-8690-A4951F68ED06}" type="slidenum">
              <a:rPr lang="en-US" smtClean="0"/>
              <a:pPr/>
              <a:t>‹#›</a:t>
            </a:fld>
            <a:endParaRPr lang="en-US"/>
          </a:p>
        </p:txBody>
      </p:sp>
    </p:spTree>
    <p:extLst>
      <p:ext uri="{BB962C8B-B14F-4D97-AF65-F5344CB8AC3E}">
        <p14:creationId xmlns:p14="http://schemas.microsoft.com/office/powerpoint/2010/main" xmlns="" val="790518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51816" y="2370669"/>
            <a:ext cx="4874365" cy="67051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10120" y="2370669"/>
            <a:ext cx="4874365" cy="67051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C51088-CBBC-4F05-9EB8-CC71BD7776FB}" type="datetimeFigureOut">
              <a:rPr lang="en-US" smtClean="0"/>
              <a:pPr/>
              <a:t>6/25/2013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87972-9D83-49DD-8690-A4951F68ED06}" type="slidenum">
              <a:rPr lang="en-US" smtClean="0"/>
              <a:pPr/>
              <a:t>‹#›</a:t>
            </a:fld>
            <a:endParaRPr lang="en-US"/>
          </a:p>
        </p:txBody>
      </p:sp>
    </p:spTree>
    <p:extLst>
      <p:ext uri="{BB962C8B-B14F-4D97-AF65-F5344CB8AC3E}">
        <p14:creationId xmlns:p14="http://schemas.microsoft.com/office/powerpoint/2010/main" xmlns="" val="2281040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51815" y="2274242"/>
            <a:ext cx="4876283" cy="9477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51815" y="3222038"/>
            <a:ext cx="4876283" cy="58537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06290" y="2274242"/>
            <a:ext cx="4878198" cy="9477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06290" y="3222038"/>
            <a:ext cx="4878198" cy="58537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C51088-CBBC-4F05-9EB8-CC71BD7776FB}" type="datetimeFigureOut">
              <a:rPr lang="en-US" smtClean="0"/>
              <a:pPr/>
              <a:t>6/25/2013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87972-9D83-49DD-8690-A4951F68ED06}" type="slidenum">
              <a:rPr lang="en-US" smtClean="0"/>
              <a:pPr/>
              <a:t>‹#›</a:t>
            </a:fld>
            <a:endParaRPr lang="en-US"/>
          </a:p>
        </p:txBody>
      </p:sp>
    </p:spTree>
    <p:extLst>
      <p:ext uri="{BB962C8B-B14F-4D97-AF65-F5344CB8AC3E}">
        <p14:creationId xmlns:p14="http://schemas.microsoft.com/office/powerpoint/2010/main" xmlns="" val="2796456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C51088-CBBC-4F05-9EB8-CC71BD7776FB}" type="datetimeFigureOut">
              <a:rPr lang="en-US" smtClean="0"/>
              <a:pPr/>
              <a:t>6/25/2013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87972-9D83-49DD-8690-A4951F68ED06}" type="slidenum">
              <a:rPr lang="en-US" smtClean="0"/>
              <a:pPr/>
              <a:t>‹#›</a:t>
            </a:fld>
            <a:endParaRPr lang="en-US"/>
          </a:p>
        </p:txBody>
      </p:sp>
    </p:spTree>
    <p:extLst>
      <p:ext uri="{BB962C8B-B14F-4D97-AF65-F5344CB8AC3E}">
        <p14:creationId xmlns:p14="http://schemas.microsoft.com/office/powerpoint/2010/main" xmlns="" val="3530097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C51088-CBBC-4F05-9EB8-CC71BD7776FB}" type="datetimeFigureOut">
              <a:rPr lang="en-US" smtClean="0"/>
              <a:pPr/>
              <a:t>6/25/2013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87972-9D83-49DD-8690-A4951F68ED06}" type="slidenum">
              <a:rPr lang="en-US" smtClean="0"/>
              <a:pPr/>
              <a:t>‹#›</a:t>
            </a:fld>
            <a:endParaRPr lang="en-US"/>
          </a:p>
        </p:txBody>
      </p:sp>
    </p:spTree>
    <p:extLst>
      <p:ext uri="{BB962C8B-B14F-4D97-AF65-F5344CB8AC3E}">
        <p14:creationId xmlns:p14="http://schemas.microsoft.com/office/powerpoint/2010/main" xmlns="" val="342844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816" y="404518"/>
            <a:ext cx="3630867" cy="172155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314887" y="404521"/>
            <a:ext cx="6169598" cy="86712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51816" y="2126077"/>
            <a:ext cx="3630867" cy="69497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C51088-CBBC-4F05-9EB8-CC71BD7776FB}" type="datetimeFigureOut">
              <a:rPr lang="en-US" smtClean="0"/>
              <a:pPr/>
              <a:t>6/25/2013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87972-9D83-49DD-8690-A4951F68ED06}" type="slidenum">
              <a:rPr lang="en-US" smtClean="0"/>
              <a:pPr/>
              <a:t>‹#›</a:t>
            </a:fld>
            <a:endParaRPr lang="en-US"/>
          </a:p>
        </p:txBody>
      </p:sp>
    </p:spTree>
    <p:extLst>
      <p:ext uri="{BB962C8B-B14F-4D97-AF65-F5344CB8AC3E}">
        <p14:creationId xmlns:p14="http://schemas.microsoft.com/office/powerpoint/2010/main" xmlns="" val="2203994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3192" y="7112000"/>
            <a:ext cx="6621780" cy="83961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163192" y="907815"/>
            <a:ext cx="6621780" cy="6096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163192" y="7951612"/>
            <a:ext cx="6621780" cy="11923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C51088-CBBC-4F05-9EB8-CC71BD7776FB}" type="datetimeFigureOut">
              <a:rPr lang="en-US" smtClean="0"/>
              <a:pPr/>
              <a:t>6/25/2013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87972-9D83-49DD-8690-A4951F68ED06}" type="slidenum">
              <a:rPr lang="en-US" smtClean="0"/>
              <a:pPr/>
              <a:t>‹#›</a:t>
            </a:fld>
            <a:endParaRPr lang="en-US"/>
          </a:p>
        </p:txBody>
      </p:sp>
    </p:spTree>
    <p:extLst>
      <p:ext uri="{BB962C8B-B14F-4D97-AF65-F5344CB8AC3E}">
        <p14:creationId xmlns:p14="http://schemas.microsoft.com/office/powerpoint/2010/main" xmlns="" val="1284470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1815" y="406872"/>
            <a:ext cx="9932670" cy="169333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51815" y="2370669"/>
            <a:ext cx="9932670" cy="67051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51817" y="9416817"/>
            <a:ext cx="2575137" cy="540926"/>
          </a:xfrm>
          <a:prstGeom prst="rect">
            <a:avLst/>
          </a:prstGeom>
        </p:spPr>
        <p:txBody>
          <a:bodyPr vert="horz" lIns="91440" tIns="45720" rIns="91440" bIns="45720" rtlCol="0" anchor="ctr"/>
          <a:lstStyle>
            <a:lvl1pPr algn="l">
              <a:defRPr sz="1200">
                <a:solidFill>
                  <a:schemeClr val="tx1">
                    <a:tint val="75000"/>
                  </a:schemeClr>
                </a:solidFill>
              </a:defRPr>
            </a:lvl1pPr>
          </a:lstStyle>
          <a:p>
            <a:fld id="{13C51088-CBBC-4F05-9EB8-CC71BD7776FB}" type="datetimeFigureOut">
              <a:rPr lang="en-US" smtClean="0"/>
              <a:pPr/>
              <a:t>6/25/2013</a:t>
            </a:fld>
            <a:endParaRPr lang="en-US"/>
          </a:p>
        </p:txBody>
      </p:sp>
      <p:sp>
        <p:nvSpPr>
          <p:cNvPr id="5" name="Footer Placeholder 4"/>
          <p:cNvSpPr>
            <a:spLocks noGrp="1"/>
          </p:cNvSpPr>
          <p:nvPr>
            <p:ph type="ftr" sz="quarter" idx="3"/>
          </p:nvPr>
        </p:nvSpPr>
        <p:spPr>
          <a:xfrm>
            <a:off x="3770738" y="9416817"/>
            <a:ext cx="3494828" cy="5409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909350" y="9416817"/>
            <a:ext cx="2575137" cy="540926"/>
          </a:xfrm>
          <a:prstGeom prst="rect">
            <a:avLst/>
          </a:prstGeom>
        </p:spPr>
        <p:txBody>
          <a:bodyPr vert="horz" lIns="91440" tIns="45720" rIns="91440" bIns="45720" rtlCol="0" anchor="ctr"/>
          <a:lstStyle>
            <a:lvl1pPr algn="r">
              <a:defRPr sz="1200">
                <a:solidFill>
                  <a:schemeClr val="tx1">
                    <a:tint val="75000"/>
                  </a:schemeClr>
                </a:solidFill>
              </a:defRPr>
            </a:lvl1pPr>
          </a:lstStyle>
          <a:p>
            <a:fld id="{BFE87972-9D83-49DD-8690-A4951F68ED06}" type="slidenum">
              <a:rPr lang="en-US" smtClean="0"/>
              <a:pPr/>
              <a:t>‹#›</a:t>
            </a:fld>
            <a:endParaRPr lang="en-US"/>
          </a:p>
        </p:txBody>
      </p:sp>
    </p:spTree>
    <p:extLst>
      <p:ext uri="{BB962C8B-B14F-4D97-AF65-F5344CB8AC3E}">
        <p14:creationId xmlns:p14="http://schemas.microsoft.com/office/powerpoint/2010/main" xmlns="" val="791361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jctl.or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slide" Target="slide82.xml"/><Relationship Id="rId2" Type="http://schemas.openxmlformats.org/officeDocument/2006/relationships/slide" Target="slide227.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11.xml"/><Relationship Id="rId1" Type="http://schemas.openxmlformats.org/officeDocument/2006/relationships/slideLayout" Target="../slideLayouts/slideLayout7.xml"/><Relationship Id="rId5" Type="http://schemas.openxmlformats.org/officeDocument/2006/relationships/image" Target="../media/image106.png"/><Relationship Id="rId4" Type="http://schemas.openxmlformats.org/officeDocument/2006/relationships/image" Target="../media/image105.png"/></Relationships>
</file>

<file path=ppt/slides/_rels/slide149.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12.xml"/><Relationship Id="rId1" Type="http://schemas.openxmlformats.org/officeDocument/2006/relationships/slideLayout" Target="../slideLayouts/slideLayout7.xml"/><Relationship Id="rId5" Type="http://schemas.openxmlformats.org/officeDocument/2006/relationships/image" Target="../media/image109.png"/><Relationship Id="rId4" Type="http://schemas.openxmlformats.org/officeDocument/2006/relationships/image" Target="../media/image10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14.xml"/><Relationship Id="rId1" Type="http://schemas.openxmlformats.org/officeDocument/2006/relationships/slideLayout" Target="../slideLayouts/slideLayout7.xml"/><Relationship Id="rId5" Type="http://schemas.openxmlformats.org/officeDocument/2006/relationships/image" Target="../media/image113.png"/><Relationship Id="rId4" Type="http://schemas.openxmlformats.org/officeDocument/2006/relationships/image" Target="../media/image112.png"/></Relationships>
</file>

<file path=ppt/slides/_rels/slide15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115.xml"/><Relationship Id="rId1" Type="http://schemas.openxmlformats.org/officeDocument/2006/relationships/slideLayout" Target="../slideLayouts/slideLayout7.xml"/><Relationship Id="rId5" Type="http://schemas.openxmlformats.org/officeDocument/2006/relationships/image" Target="../media/image116.png"/><Relationship Id="rId4" Type="http://schemas.openxmlformats.org/officeDocument/2006/relationships/image" Target="../media/image115.png"/></Relationships>
</file>

<file path=ppt/slides/_rels/slide153.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116.xml"/><Relationship Id="rId1" Type="http://schemas.openxmlformats.org/officeDocument/2006/relationships/slideLayout" Target="../slideLayouts/slideLayout7.xml"/><Relationship Id="rId5" Type="http://schemas.openxmlformats.org/officeDocument/2006/relationships/image" Target="../media/image119.png"/><Relationship Id="rId4" Type="http://schemas.openxmlformats.org/officeDocument/2006/relationships/image" Target="../media/image118.png"/></Relationships>
</file>

<file path=ppt/slides/_rels/slide15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17.xml"/><Relationship Id="rId1" Type="http://schemas.openxmlformats.org/officeDocument/2006/relationships/slideLayout" Target="../slideLayouts/slideLayout7.xml"/><Relationship Id="rId5" Type="http://schemas.openxmlformats.org/officeDocument/2006/relationships/image" Target="../media/image122.png"/><Relationship Id="rId4" Type="http://schemas.openxmlformats.org/officeDocument/2006/relationships/image" Target="../media/image121.png"/></Relationships>
</file>

<file path=ppt/slides/_rels/slide155.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slide" Target="slide82.xml"/><Relationship Id="rId2" Type="http://schemas.openxmlformats.org/officeDocument/2006/relationships/slide" Target="slide227.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hyperlink" Target="http://nlvm.usu.edu/en/nav/frames_asid_194_g_2_t_1.html?from=grade_g_2.html" TargetMode="Externa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8" Type="http://schemas.openxmlformats.org/officeDocument/2006/relationships/image" Target="../media/image141.png"/><Relationship Id="rId3" Type="http://schemas.openxmlformats.org/officeDocument/2006/relationships/image" Target="../media/image136.png"/><Relationship Id="rId7" Type="http://schemas.openxmlformats.org/officeDocument/2006/relationships/image" Target="../media/image140.png"/><Relationship Id="rId2" Type="http://schemas.openxmlformats.org/officeDocument/2006/relationships/notesSlide" Target="../notesSlides/notesSlide130.xml"/><Relationship Id="rId1" Type="http://schemas.openxmlformats.org/officeDocument/2006/relationships/slideLayout" Target="../slideLayouts/slideLayout7.xml"/><Relationship Id="rId6" Type="http://schemas.openxmlformats.org/officeDocument/2006/relationships/image" Target="../media/image139.png"/><Relationship Id="rId5" Type="http://schemas.openxmlformats.org/officeDocument/2006/relationships/image" Target="../media/image138.png"/><Relationship Id="rId4" Type="http://schemas.openxmlformats.org/officeDocument/2006/relationships/image" Target="../media/image137.png"/><Relationship Id="rId9" Type="http://schemas.openxmlformats.org/officeDocument/2006/relationships/image" Target="../media/image142.png"/></Relationships>
</file>

<file path=ppt/slides/_rels/slide173.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131.xml"/><Relationship Id="rId1" Type="http://schemas.openxmlformats.org/officeDocument/2006/relationships/slideLayout" Target="../slideLayouts/slideLayout7.xml"/><Relationship Id="rId5" Type="http://schemas.openxmlformats.org/officeDocument/2006/relationships/image" Target="../media/image145.png"/><Relationship Id="rId4" Type="http://schemas.openxmlformats.org/officeDocument/2006/relationships/image" Target="../media/image144.png"/></Relationships>
</file>

<file path=ppt/slides/_rels/slide174.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3" Type="http://schemas.openxmlformats.org/officeDocument/2006/relationships/image" Target="../media/image149.emf"/><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image" Target="../media/image150.emf"/><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emf"/><Relationship Id="rId1" Type="http://schemas.openxmlformats.org/officeDocument/2006/relationships/slideLayout" Target="../slideLayouts/slideLayout7.xml"/><Relationship Id="rId4" Type="http://schemas.openxmlformats.org/officeDocument/2006/relationships/image" Target="../media/image153.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image" Target="../media/image154.emf"/><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3" Type="http://schemas.openxmlformats.org/officeDocument/2006/relationships/image" Target="../media/image155.emf"/><Relationship Id="rId2" Type="http://schemas.openxmlformats.org/officeDocument/2006/relationships/notesSlide" Target="../notesSlides/notesSlide135.xml"/><Relationship Id="rId1" Type="http://schemas.openxmlformats.org/officeDocument/2006/relationships/slideLayout" Target="../slideLayouts/slideLayout7.xml"/><Relationship Id="rId4" Type="http://schemas.openxmlformats.org/officeDocument/2006/relationships/image" Target="../media/image156.png"/></Relationships>
</file>

<file path=ppt/slides/_rels/slide182.xml.rels><?xml version="1.0" encoding="UTF-8" standalone="yes"?>
<Relationships xmlns="http://schemas.openxmlformats.org/package/2006/relationships"><Relationship Id="rId3" Type="http://schemas.openxmlformats.org/officeDocument/2006/relationships/image" Target="../media/image157.emf"/><Relationship Id="rId2" Type="http://schemas.openxmlformats.org/officeDocument/2006/relationships/notesSlide" Target="../notesSlides/notesSlide136.xml"/><Relationship Id="rId1" Type="http://schemas.openxmlformats.org/officeDocument/2006/relationships/slideLayout" Target="../slideLayouts/slideLayout7.xml"/><Relationship Id="rId4" Type="http://schemas.openxmlformats.org/officeDocument/2006/relationships/image" Target="../media/image158.png"/></Relationships>
</file>

<file path=ppt/slides/_rels/slide183.xml.rels><?xml version="1.0" encoding="UTF-8" standalone="yes"?>
<Relationships xmlns="http://schemas.openxmlformats.org/package/2006/relationships"><Relationship Id="rId2" Type="http://schemas.openxmlformats.org/officeDocument/2006/relationships/image" Target="../media/image159.emf"/><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image" Target="../media/image160.emf"/><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3" Type="http://schemas.openxmlformats.org/officeDocument/2006/relationships/image" Target="../media/image161.emf"/><Relationship Id="rId2" Type="http://schemas.openxmlformats.org/officeDocument/2006/relationships/notesSlide" Target="../notesSlides/notesSlide137.xml"/><Relationship Id="rId1" Type="http://schemas.openxmlformats.org/officeDocument/2006/relationships/slideLayout" Target="../slideLayouts/slideLayout7.xml"/><Relationship Id="rId6" Type="http://schemas.openxmlformats.org/officeDocument/2006/relationships/image" Target="../media/image164.png"/><Relationship Id="rId5" Type="http://schemas.openxmlformats.org/officeDocument/2006/relationships/image" Target="../media/image163.png"/><Relationship Id="rId4" Type="http://schemas.openxmlformats.org/officeDocument/2006/relationships/image" Target="../media/image162.emf"/></Relationships>
</file>

<file path=ppt/slides/_rels/slide186.xml.rels><?xml version="1.0" encoding="UTF-8" standalone="yes"?>
<Relationships xmlns="http://schemas.openxmlformats.org/package/2006/relationships"><Relationship Id="rId3" Type="http://schemas.openxmlformats.org/officeDocument/2006/relationships/image" Target="../media/image165.emf"/><Relationship Id="rId2" Type="http://schemas.openxmlformats.org/officeDocument/2006/relationships/notesSlide" Target="../notesSlides/notesSlide138.xml"/><Relationship Id="rId1" Type="http://schemas.openxmlformats.org/officeDocument/2006/relationships/slideLayout" Target="../slideLayouts/slideLayout7.xml"/><Relationship Id="rId5" Type="http://schemas.openxmlformats.org/officeDocument/2006/relationships/image" Target="../media/image167.png"/><Relationship Id="rId4" Type="http://schemas.openxmlformats.org/officeDocument/2006/relationships/image" Target="../media/image166.emf"/></Relationships>
</file>

<file path=ppt/slides/_rels/slide187.xml.rels><?xml version="1.0" encoding="UTF-8" standalone="yes"?>
<Relationships xmlns="http://schemas.openxmlformats.org/package/2006/relationships"><Relationship Id="rId2" Type="http://schemas.openxmlformats.org/officeDocument/2006/relationships/image" Target="../media/image168.emf"/><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3" Type="http://schemas.openxmlformats.org/officeDocument/2006/relationships/image" Target="../media/image169.emf"/><Relationship Id="rId2" Type="http://schemas.openxmlformats.org/officeDocument/2006/relationships/notesSlide" Target="../notesSlides/notesSlide139.xml"/><Relationship Id="rId1" Type="http://schemas.openxmlformats.org/officeDocument/2006/relationships/slideLayout" Target="../slideLayouts/slideLayout7.xml"/><Relationship Id="rId4" Type="http://schemas.openxmlformats.org/officeDocument/2006/relationships/image" Target="../media/image170.emf"/></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2" Type="http://schemas.openxmlformats.org/officeDocument/2006/relationships/image" Target="../media/image171.emf"/><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2" Type="http://schemas.openxmlformats.org/officeDocument/2006/relationships/image" Target="../media/image172.emf"/><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2" Type="http://schemas.openxmlformats.org/officeDocument/2006/relationships/image" Target="../media/image173.emf"/><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image" Target="../media/image174.emf"/><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njctl.or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80.png"/><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notesSlide" Target="../notesSlides/notesSlide145.xml"/><Relationship Id="rId1" Type="http://schemas.openxmlformats.org/officeDocument/2006/relationships/slideLayout" Target="../slideLayouts/slideLayout7.xml"/><Relationship Id="rId4" Type="http://schemas.openxmlformats.org/officeDocument/2006/relationships/image" Target="../media/image183.png"/></Relationships>
</file>

<file path=ppt/slides/_rels/slide202.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146.xml"/><Relationship Id="rId1" Type="http://schemas.openxmlformats.org/officeDocument/2006/relationships/slideLayout" Target="../slideLayouts/slideLayout7.xml"/><Relationship Id="rId4" Type="http://schemas.openxmlformats.org/officeDocument/2006/relationships/image" Target="../media/image185.png"/></Relationships>
</file>

<file path=ppt/slides/_rels/slide203.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notesSlide" Target="../notesSlides/notesSlide147.xml"/><Relationship Id="rId1" Type="http://schemas.openxmlformats.org/officeDocument/2006/relationships/slideLayout" Target="../slideLayouts/slideLayout7.xml"/><Relationship Id="rId4" Type="http://schemas.openxmlformats.org/officeDocument/2006/relationships/image" Target="../media/image187.png"/></Relationships>
</file>

<file path=ppt/slides/_rels/slide204.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notesSlide" Target="../notesSlides/notesSlide148.xml"/><Relationship Id="rId1" Type="http://schemas.openxmlformats.org/officeDocument/2006/relationships/slideLayout" Target="../slideLayouts/slideLayout7.xml"/><Relationship Id="rId4" Type="http://schemas.openxmlformats.org/officeDocument/2006/relationships/image" Target="../media/image189.png"/></Relationships>
</file>

<file path=ppt/slides/_rels/slide205.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149.xml"/><Relationship Id="rId1" Type="http://schemas.openxmlformats.org/officeDocument/2006/relationships/slideLayout" Target="../slideLayouts/slideLayout7.xml"/><Relationship Id="rId4" Type="http://schemas.openxmlformats.org/officeDocument/2006/relationships/image" Target="../media/image191.png"/></Relationships>
</file>

<file path=ppt/slides/_rels/slide206.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notesSlide" Target="../notesSlides/notesSlide150.xml"/><Relationship Id="rId1" Type="http://schemas.openxmlformats.org/officeDocument/2006/relationships/slideLayout" Target="../slideLayouts/slideLayout7.xml"/><Relationship Id="rId4" Type="http://schemas.openxmlformats.org/officeDocument/2006/relationships/image" Target="../media/image193.png"/></Relationships>
</file>

<file path=ppt/slides/_rels/slide207.xml.rels><?xml version="1.0" encoding="UTF-8" standalone="yes"?>
<Relationships xmlns="http://schemas.openxmlformats.org/package/2006/relationships"><Relationship Id="rId3" Type="http://schemas.openxmlformats.org/officeDocument/2006/relationships/image" Target="../media/image194.png"/><Relationship Id="rId2" Type="http://schemas.openxmlformats.org/officeDocument/2006/relationships/notesSlide" Target="../notesSlides/notesSlide151.xml"/><Relationship Id="rId1" Type="http://schemas.openxmlformats.org/officeDocument/2006/relationships/slideLayout" Target="../slideLayouts/slideLayout7.xml"/><Relationship Id="rId4" Type="http://schemas.openxmlformats.org/officeDocument/2006/relationships/image" Target="../media/image195.png"/></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3" Type="http://schemas.openxmlformats.org/officeDocument/2006/relationships/image" Target="../media/image196.png"/><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3" Type="http://schemas.openxmlformats.org/officeDocument/2006/relationships/image" Target="../media/image197.png"/><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3" Type="http://schemas.openxmlformats.org/officeDocument/2006/relationships/image" Target="../media/image198.png"/><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3" Type="http://schemas.openxmlformats.org/officeDocument/2006/relationships/image" Target="../media/image199.png"/><Relationship Id="rId2" Type="http://schemas.openxmlformats.org/officeDocument/2006/relationships/notesSlide" Target="../notesSlides/notesSlide155.xml"/><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3" Type="http://schemas.openxmlformats.org/officeDocument/2006/relationships/image" Target="../media/image202.png"/><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3" Type="http://schemas.openxmlformats.org/officeDocument/2006/relationships/image" Target="../media/image203.png"/><Relationship Id="rId2" Type="http://schemas.openxmlformats.org/officeDocument/2006/relationships/notesSlide" Target="../notesSlides/notesSlide160.xml"/><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notesSlide" Target="../notesSlides/notesSlide161.xml"/><Relationship Id="rId1" Type="http://schemas.openxmlformats.org/officeDocument/2006/relationships/slideLayout" Target="../slideLayouts/slideLayout7.xml"/><Relationship Id="rId6" Type="http://schemas.openxmlformats.org/officeDocument/2006/relationships/image" Target="../media/image207.png"/><Relationship Id="rId5" Type="http://schemas.openxmlformats.org/officeDocument/2006/relationships/image" Target="../media/image206.png"/><Relationship Id="rId4" Type="http://schemas.openxmlformats.org/officeDocument/2006/relationships/image" Target="../media/image205.png"/></Relationships>
</file>

<file path=ppt/slides/_rels/slide22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2" Type="http://schemas.openxmlformats.org/officeDocument/2006/relationships/image" Target="../media/image208.png"/><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2" Type="http://schemas.openxmlformats.org/officeDocument/2006/relationships/image" Target="../media/image209.png"/><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notesSlide" Target="../notesSlides/notesSlide162.xml"/><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3" Type="http://schemas.openxmlformats.org/officeDocument/2006/relationships/image" Target="../media/image212.png"/><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notesSlide" Target="../notesSlides/notesSlide16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3" Type="http://schemas.openxmlformats.org/officeDocument/2006/relationships/image" Target="../media/image214.png"/><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3" Type="http://schemas.openxmlformats.org/officeDocument/2006/relationships/image" Target="../media/image215.png"/><Relationship Id="rId2" Type="http://schemas.openxmlformats.org/officeDocument/2006/relationships/notesSlide" Target="../notesSlides/notesSlide166.xml"/><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3" Type="http://schemas.openxmlformats.org/officeDocument/2006/relationships/image" Target="../media/image216.png"/><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2" Type="http://schemas.openxmlformats.org/officeDocument/2006/relationships/image" Target="../media/image2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slide" Target="slide222.xml"/><Relationship Id="rId7" Type="http://schemas.openxmlformats.org/officeDocument/2006/relationships/slide" Target="slide177.xml"/><Relationship Id="rId2" Type="http://schemas.openxmlformats.org/officeDocument/2006/relationships/slide" Target="slide81.xml"/><Relationship Id="rId1" Type="http://schemas.openxmlformats.org/officeDocument/2006/relationships/slideLayout" Target="../slideLayouts/slideLayout7.xml"/><Relationship Id="rId6" Type="http://schemas.openxmlformats.org/officeDocument/2006/relationships/slide" Target="slide69.xml"/><Relationship Id="rId5" Type="http://schemas.openxmlformats.org/officeDocument/2006/relationships/slide" Target="slide29.xml"/><Relationship Id="rId4" Type="http://schemas.openxmlformats.org/officeDocument/2006/relationships/slide" Target="slide5.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mathplayground.com/factortrees.html"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illuminations.nctm.org/ActivityDetail.aspx?ID=12" TargetMode="Externa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slide" Target="slide115.xml"/><Relationship Id="rId2" Type="http://schemas.openxmlformats.org/officeDocument/2006/relationships/slide" Target="slide83.xml"/><Relationship Id="rId1" Type="http://schemas.openxmlformats.org/officeDocument/2006/relationships/slideLayout" Target="../slideLayouts/slideLayout7.xml"/><Relationship Id="rId4" Type="http://schemas.openxmlformats.org/officeDocument/2006/relationships/slide" Target="slide156.xml"/></Relationships>
</file>

<file path=ppt/slides/_rels/slide83.xml.rels><?xml version="1.0" encoding="UTF-8" standalone="yes"?>
<Relationships xmlns="http://schemas.openxmlformats.org/package/2006/relationships"><Relationship Id="rId3" Type="http://schemas.openxmlformats.org/officeDocument/2006/relationships/slide" Target="slide82.xml"/><Relationship Id="rId2" Type="http://schemas.openxmlformats.org/officeDocument/2006/relationships/slide" Target="slide227.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9">
            <a:hlinkClick r:id="rId3"/>
          </p:cNvPr>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558234" y="179815"/>
            <a:ext cx="3299282" cy="5034189"/>
          </a:xfrm>
          <a:prstGeom prst="rect">
            <a:avLst/>
          </a:prstGeom>
          <a:solidFill>
            <a:scrgbClr r="0" g="0" b="0">
              <a:alpha val="0"/>
            </a:scrgbClr>
          </a:solidFill>
        </p:spPr>
      </p:pic>
      <p:sp>
        <p:nvSpPr>
          <p:cNvPr id="11" name="TextBox 10"/>
          <p:cNvSpPr txBox="1"/>
          <p:nvPr/>
        </p:nvSpPr>
        <p:spPr>
          <a:xfrm>
            <a:off x="3615723" y="2192221"/>
            <a:ext cx="6827139" cy="2974485"/>
          </a:xfrm>
          <a:prstGeom prst="rect">
            <a:avLst/>
          </a:prstGeom>
          <a:noFill/>
        </p:spPr>
        <p:txBody>
          <a:bodyPr vert="horz" wrap="square" rtlCol="0">
            <a:spAutoFit/>
          </a:bodyPr>
          <a:lstStyle/>
          <a:p>
            <a:r>
              <a:rPr lang="en-US" sz="2100" dirty="0">
                <a:solidFill>
                  <a:srgbClr val="000000"/>
                </a:solidFill>
                <a:latin typeface="Arial" pitchFamily="34" charset="0"/>
                <a:cs typeface="Arial" pitchFamily="34" charset="0"/>
              </a:rPr>
              <a:t>This material is made freely available at www.njctl.org and is intended for the non-commercial use of students and teachers. These materials may not be used for any commercial purpose without the written permission of the owners. NJCTL maintains its website for the convenience of </a:t>
            </a:r>
            <a:r>
              <a:rPr lang="en-US" sz="2100" dirty="0" smtClean="0">
                <a:solidFill>
                  <a:srgbClr val="000000"/>
                </a:solidFill>
                <a:latin typeface="Arial" pitchFamily="34" charset="0"/>
                <a:cs typeface="Arial" pitchFamily="34" charset="0"/>
              </a:rPr>
              <a:t>teachers </a:t>
            </a:r>
            <a:r>
              <a:rPr lang="en-US" sz="2100" dirty="0">
                <a:solidFill>
                  <a:srgbClr val="000000"/>
                </a:solidFill>
                <a:latin typeface="Arial" pitchFamily="34" charset="0"/>
                <a:cs typeface="Arial" pitchFamily="34" charset="0"/>
              </a:rPr>
              <a:t>who wish to make their work available to other teachers, participate in a virtual professional learning community, and/or provide access to course materials to parents, students and others.</a:t>
            </a:r>
          </a:p>
        </p:txBody>
      </p:sp>
      <p:sp>
        <p:nvSpPr>
          <p:cNvPr id="12" name="TextBox 11">
            <a:hlinkClick r:id="rId3"/>
          </p:cNvPr>
          <p:cNvSpPr txBox="1"/>
          <p:nvPr/>
        </p:nvSpPr>
        <p:spPr>
          <a:xfrm>
            <a:off x="3623741" y="6146800"/>
            <a:ext cx="3649318" cy="83099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Click to go to website:</a:t>
            </a:r>
          </a:p>
          <a:p>
            <a:r>
              <a:rPr lang="en-US" sz="2400" b="1" dirty="0" smtClean="0">
                <a:solidFill>
                  <a:srgbClr val="0000FF"/>
                </a:solidFill>
                <a:latin typeface="Arial" pitchFamily="34" charset="0"/>
                <a:cs typeface="Arial" pitchFamily="34" charset="0"/>
              </a:rPr>
              <a:t>www.njctl.org</a:t>
            </a:r>
            <a:endParaRPr lang="en-US" sz="2400" b="1" dirty="0">
              <a:solidFill>
                <a:srgbClr val="0000FF"/>
              </a:solidFill>
              <a:latin typeface="Arial" pitchFamily="34" charset="0"/>
              <a:cs typeface="Arial" pitchFamily="34" charset="0"/>
            </a:endParaRPr>
          </a:p>
        </p:txBody>
      </p:sp>
      <p:sp>
        <p:nvSpPr>
          <p:cNvPr id="13" name="TextBox 12"/>
          <p:cNvSpPr txBox="1"/>
          <p:nvPr/>
        </p:nvSpPr>
        <p:spPr>
          <a:xfrm>
            <a:off x="3621809" y="406400"/>
            <a:ext cx="7264400" cy="1200329"/>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New Jersey Center for Teaching and Learning</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Progressive Mathematics Initiative</a:t>
            </a: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xmlns="" val="2366531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90164" y="289580"/>
            <a:ext cx="4911154" cy="523220"/>
          </a:xfrm>
          <a:prstGeom prst="rect">
            <a:avLst/>
          </a:prstGeom>
          <a:noFill/>
        </p:spPr>
        <p:txBody>
          <a:bodyPr vert="horz" rtlCol="0">
            <a:spAutoFit/>
          </a:bodyPr>
          <a:lstStyle/>
          <a:p>
            <a:pPr algn="ctr"/>
            <a:r>
              <a:rPr lang="en-US" sz="2800" b="1" dirty="0" smtClean="0">
                <a:solidFill>
                  <a:srgbClr val="0000FF"/>
                </a:solidFill>
                <a:latin typeface="Arial" pitchFamily="34" charset="0"/>
                <a:cs typeface="Arial" pitchFamily="34" charset="0"/>
              </a:rPr>
              <a:t>Activity</a:t>
            </a:r>
            <a:endParaRPr lang="en-US" sz="2800" b="1" dirty="0">
              <a:solidFill>
                <a:srgbClr val="0000FF"/>
              </a:solidFill>
              <a:latin typeface="Arial" pitchFamily="34" charset="0"/>
              <a:cs typeface="Arial" pitchFamily="34" charset="0"/>
            </a:endParaRPr>
          </a:p>
        </p:txBody>
      </p:sp>
      <p:sp>
        <p:nvSpPr>
          <p:cNvPr id="3" name="TextBox 2"/>
          <p:cNvSpPr txBox="1"/>
          <p:nvPr/>
        </p:nvSpPr>
        <p:spPr>
          <a:xfrm>
            <a:off x="239073" y="1193800"/>
            <a:ext cx="10502970" cy="7478970"/>
          </a:xfrm>
          <a:prstGeom prst="rect">
            <a:avLst/>
          </a:prstGeom>
          <a:noFill/>
        </p:spPr>
        <p:txBody>
          <a:bodyPr vert="horz" rtlCol="0">
            <a:spAutoFit/>
          </a:bodyPr>
          <a:lstStyle/>
          <a:p>
            <a:r>
              <a:rPr lang="en-US" sz="2400" b="1" u="sng" dirty="0" smtClean="0">
                <a:solidFill>
                  <a:srgbClr val="0000FF"/>
                </a:solidFill>
                <a:latin typeface="Arial" pitchFamily="34" charset="0"/>
                <a:cs typeface="Arial" pitchFamily="34" charset="0"/>
              </a:rPr>
              <a:t>Party Favors!</a:t>
            </a:r>
          </a:p>
          <a:p>
            <a:r>
              <a:rPr lang="en-US" sz="2400" b="1" dirty="0" smtClean="0">
                <a:solidFill>
                  <a:srgbClr val="0000FF"/>
                </a:solidFill>
                <a:latin typeface="Arial" pitchFamily="34" charset="0"/>
                <a:cs typeface="Arial" pitchFamily="34" charset="0"/>
              </a:rPr>
              <a:t>You are planning a party and want to give your guests party favors. You have 24 chocolate bars and 36 lollipops.</a:t>
            </a:r>
          </a:p>
          <a:p>
            <a:endParaRPr lang="en-US" sz="2400" b="1" dirty="0" smtClean="0">
              <a:solidFill>
                <a:srgbClr val="0000FF"/>
              </a:solidFill>
              <a:latin typeface="Arial" pitchFamily="34" charset="0"/>
              <a:cs typeface="Arial" pitchFamily="34" charset="0"/>
            </a:endParaRPr>
          </a:p>
          <a:p>
            <a:pPr algn="ctr"/>
            <a:r>
              <a:rPr lang="en-US" sz="2400" b="1" dirty="0" smtClean="0">
                <a:solidFill>
                  <a:srgbClr val="0000FF"/>
                </a:solidFill>
                <a:latin typeface="Arial" pitchFamily="34" charset="0"/>
                <a:cs typeface="Arial" pitchFamily="34" charset="0"/>
              </a:rPr>
              <a:t>Discussion Questions</a:t>
            </a:r>
          </a:p>
          <a:p>
            <a:endParaRPr lang="en-US" sz="2400" b="1" i="1" u="sng"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What is the greatest number of party favors you can make if each bag must have exactly the same number of chocolate bars  and exactly the same number of lollipops? You do not want any  candy left over. Explain.</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Could you make a different number of party favors so that the candy is shared equally? If so, describe each possibility.</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Which possibility allows you to invite the greatest number of guests? Why?</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Uh-oh! Your little brother ate 6 of your lollipops. Now what is the greatest number of party favors you can make so that the candy  is shared equally?</a:t>
            </a:r>
            <a:endParaRPr lang="en-US" sz="2400" b="1"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 name="Picture 14"/>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116916"/>
            <a:ext cx="4414520" cy="58458"/>
          </a:xfrm>
          <a:prstGeom prst="rect">
            <a:avLst/>
          </a:prstGeom>
          <a:solidFill>
            <a:scrgbClr r="0" g="0" b="0">
              <a:alpha val="0"/>
            </a:scrgbClr>
          </a:solidFill>
        </p:spPr>
      </p:pic>
      <p:sp>
        <p:nvSpPr>
          <p:cNvPr id="16" name="TextBox 15"/>
          <p:cNvSpPr txBox="1"/>
          <p:nvPr/>
        </p:nvSpPr>
        <p:spPr>
          <a:xfrm>
            <a:off x="2232404" y="1858825"/>
            <a:ext cx="855313" cy="954107"/>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2</a:t>
            </a:r>
          </a:p>
          <a:p>
            <a:r>
              <a:rPr lang="en-US" sz="2800" b="1" dirty="0" smtClean="0">
                <a:solidFill>
                  <a:srgbClr val="000000"/>
                </a:solidFill>
                <a:latin typeface="Arial" pitchFamily="34" charset="0"/>
                <a:cs typeface="Arial" pitchFamily="34" charset="0"/>
              </a:rPr>
              <a:t> 5</a:t>
            </a:r>
            <a:endParaRPr lang="en-US" sz="2800" b="1" dirty="0">
              <a:solidFill>
                <a:srgbClr val="000000"/>
              </a:solidFill>
              <a:latin typeface="Arial" pitchFamily="34" charset="0"/>
              <a:cs typeface="Arial" pitchFamily="34" charset="0"/>
            </a:endParaRPr>
          </a:p>
        </p:txBody>
      </p:sp>
      <p:sp>
        <p:nvSpPr>
          <p:cNvPr id="17" name="TextBox 16"/>
          <p:cNvSpPr txBox="1"/>
          <p:nvPr/>
        </p:nvSpPr>
        <p:spPr>
          <a:xfrm>
            <a:off x="2196325" y="972125"/>
            <a:ext cx="710797"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 3</a:t>
            </a:r>
            <a:endParaRPr lang="en-US" sz="2800" b="1" u="sng"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10</a:t>
            </a:r>
            <a:endParaRPr lang="en-US" sz="2800" b="1" dirty="0">
              <a:solidFill>
                <a:srgbClr val="000000"/>
              </a:solidFill>
              <a:latin typeface="Arial" pitchFamily="34" charset="0"/>
              <a:cs typeface="Arial" pitchFamily="34" charset="0"/>
            </a:endParaRPr>
          </a:p>
        </p:txBody>
      </p:sp>
      <p:cxnSp>
        <p:nvCxnSpPr>
          <p:cNvPr id="18" name="Straight Connector 17"/>
          <p:cNvCxnSpPr/>
          <p:nvPr/>
        </p:nvCxnSpPr>
        <p:spPr>
          <a:xfrm>
            <a:off x="2315459" y="1422400"/>
            <a:ext cx="363564"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352572" y="2346500"/>
            <a:ext cx="281428"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76961" y="2058325"/>
            <a:ext cx="331089"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a:t>
            </a:r>
            <a:endParaRPr lang="en-US" sz="2800" b="1" dirty="0">
              <a:solidFill>
                <a:srgbClr val="000000"/>
              </a:solidFill>
              <a:latin typeface="Arial" pitchFamily="34" charset="0"/>
              <a:cs typeface="Arial" pitchFamily="34" charset="0"/>
            </a:endParaRPr>
          </a:p>
        </p:txBody>
      </p:sp>
      <p:cxnSp>
        <p:nvCxnSpPr>
          <p:cNvPr id="23" name="Straight Connector 22"/>
          <p:cNvCxnSpPr/>
          <p:nvPr/>
        </p:nvCxnSpPr>
        <p:spPr>
          <a:xfrm>
            <a:off x="1812877" y="2967784"/>
            <a:ext cx="1213993"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90270" y="1019359"/>
            <a:ext cx="586165"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58</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209663455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 name="Picture 14"/>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93533"/>
            <a:ext cx="4414520" cy="58458"/>
          </a:xfrm>
          <a:prstGeom prst="rect">
            <a:avLst/>
          </a:prstGeom>
          <a:solidFill>
            <a:scrgbClr r="0" g="0" b="0">
              <a:alpha val="0"/>
            </a:scrgbClr>
          </a:solidFill>
        </p:spPr>
      </p:pic>
      <p:sp>
        <p:nvSpPr>
          <p:cNvPr id="12" name="TextBox 11"/>
          <p:cNvSpPr txBox="1"/>
          <p:nvPr/>
        </p:nvSpPr>
        <p:spPr>
          <a:xfrm>
            <a:off x="905510" y="1019359"/>
            <a:ext cx="586165"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59</a:t>
            </a:r>
            <a:endParaRPr lang="en-US" sz="2800" b="1" dirty="0">
              <a:solidFill>
                <a:srgbClr val="000000"/>
              </a:solidFill>
              <a:latin typeface="Arial" pitchFamily="34" charset="0"/>
              <a:cs typeface="Arial" pitchFamily="34" charset="0"/>
            </a:endParaRPr>
          </a:p>
        </p:txBody>
      </p:sp>
      <p:sp>
        <p:nvSpPr>
          <p:cNvPr id="13" name="TextBox 12"/>
          <p:cNvSpPr txBox="1"/>
          <p:nvPr/>
        </p:nvSpPr>
        <p:spPr>
          <a:xfrm>
            <a:off x="2232404" y="1858825"/>
            <a:ext cx="855313" cy="954107"/>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3</a:t>
            </a:r>
          </a:p>
          <a:p>
            <a:r>
              <a:rPr lang="en-US" sz="2800" b="1" dirty="0" smtClean="0">
                <a:solidFill>
                  <a:srgbClr val="000000"/>
                </a:solidFill>
                <a:latin typeface="Arial" pitchFamily="34" charset="0"/>
                <a:cs typeface="Arial" pitchFamily="34" charset="0"/>
              </a:rPr>
              <a:t> 5</a:t>
            </a:r>
            <a:endParaRPr lang="en-US" sz="2800" b="1" dirty="0">
              <a:solidFill>
                <a:srgbClr val="000000"/>
              </a:solidFill>
              <a:latin typeface="Arial" pitchFamily="34" charset="0"/>
              <a:cs typeface="Arial" pitchFamily="34" charset="0"/>
            </a:endParaRPr>
          </a:p>
        </p:txBody>
      </p:sp>
      <p:sp>
        <p:nvSpPr>
          <p:cNvPr id="14" name="TextBox 13"/>
          <p:cNvSpPr txBox="1"/>
          <p:nvPr/>
        </p:nvSpPr>
        <p:spPr>
          <a:xfrm>
            <a:off x="2196325" y="972125"/>
            <a:ext cx="710797"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 5</a:t>
            </a:r>
            <a:endParaRPr lang="en-US" sz="2800" b="1" u="sng"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 8</a:t>
            </a:r>
            <a:endParaRPr lang="en-US" sz="2800" b="1" dirty="0">
              <a:solidFill>
                <a:srgbClr val="000000"/>
              </a:solidFill>
              <a:latin typeface="Arial" pitchFamily="34" charset="0"/>
              <a:cs typeface="Arial" pitchFamily="34" charset="0"/>
            </a:endParaRPr>
          </a:p>
        </p:txBody>
      </p:sp>
      <p:cxnSp>
        <p:nvCxnSpPr>
          <p:cNvPr id="24" name="Straight Connector 23"/>
          <p:cNvCxnSpPr/>
          <p:nvPr/>
        </p:nvCxnSpPr>
        <p:spPr>
          <a:xfrm>
            <a:off x="2315459" y="1422400"/>
            <a:ext cx="363564"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352572" y="2346500"/>
            <a:ext cx="281428"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976961" y="2058325"/>
            <a:ext cx="331089"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a:t>
            </a:r>
            <a:endParaRPr lang="en-US" sz="2800" b="1" dirty="0">
              <a:solidFill>
                <a:srgbClr val="000000"/>
              </a:solidFill>
              <a:latin typeface="Arial" pitchFamily="34" charset="0"/>
              <a:cs typeface="Arial" pitchFamily="34" charset="0"/>
            </a:endParaRPr>
          </a:p>
        </p:txBody>
      </p:sp>
      <p:cxnSp>
        <p:nvCxnSpPr>
          <p:cNvPr id="27" name="Straight Connector 26"/>
          <p:cNvCxnSpPr/>
          <p:nvPr/>
        </p:nvCxnSpPr>
        <p:spPr>
          <a:xfrm>
            <a:off x="1812877" y="2967784"/>
            <a:ext cx="1213993"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6124099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 name="Picture 13"/>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105224"/>
            <a:ext cx="4414520" cy="58458"/>
          </a:xfrm>
          <a:prstGeom prst="rect">
            <a:avLst/>
          </a:prstGeom>
          <a:solidFill>
            <a:scrgbClr r="0" g="0" b="0">
              <a:alpha val="0"/>
            </a:scrgbClr>
          </a:solidFill>
        </p:spPr>
      </p:pic>
      <p:sp>
        <p:nvSpPr>
          <p:cNvPr id="15" name="TextBox 14"/>
          <p:cNvSpPr txBox="1"/>
          <p:nvPr/>
        </p:nvSpPr>
        <p:spPr>
          <a:xfrm>
            <a:off x="2118904" y="911282"/>
            <a:ext cx="1015460" cy="954107"/>
          </a:xfrm>
          <a:prstGeom prst="rect">
            <a:avLst/>
          </a:prstGeom>
          <a:noFill/>
          <a:ln w="0">
            <a:solidFill>
              <a:schemeClr val="bg1"/>
            </a:solidFill>
          </a:ln>
        </p:spPr>
        <p:txBody>
          <a:bodyPr vert="horz" wrap="square" rtlCol="0">
            <a:spAutoFit/>
          </a:bodyPr>
          <a:lstStyle/>
          <a:p>
            <a:r>
              <a:rPr lang="en-US" sz="2800" b="1" dirty="0" smtClean="0">
                <a:solidFill>
                  <a:srgbClr val="000000"/>
                </a:solidFill>
                <a:latin typeface="Arial" pitchFamily="34" charset="0"/>
                <a:cs typeface="Arial" pitchFamily="34" charset="0"/>
              </a:rPr>
              <a:t>  3</a:t>
            </a:r>
          </a:p>
          <a:p>
            <a:r>
              <a:rPr lang="en-US" sz="2800" b="1" dirty="0" smtClean="0">
                <a:solidFill>
                  <a:srgbClr val="000000"/>
                </a:solidFill>
                <a:latin typeface="Arial" pitchFamily="34" charset="0"/>
                <a:cs typeface="Arial" pitchFamily="34" charset="0"/>
              </a:rPr>
              <a:t>  4</a:t>
            </a:r>
            <a:endParaRPr lang="en-US" sz="2800" b="1" dirty="0">
              <a:solidFill>
                <a:srgbClr val="000000"/>
              </a:solidFill>
              <a:latin typeface="Arial" pitchFamily="34" charset="0"/>
              <a:cs typeface="Arial" pitchFamily="34" charset="0"/>
            </a:endParaRPr>
          </a:p>
        </p:txBody>
      </p:sp>
      <p:cxnSp>
        <p:nvCxnSpPr>
          <p:cNvPr id="16" name="Straight Connector 15"/>
          <p:cNvCxnSpPr/>
          <p:nvPr/>
        </p:nvCxnSpPr>
        <p:spPr>
          <a:xfrm>
            <a:off x="2258175" y="1405775"/>
            <a:ext cx="498567"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11534" y="1421216"/>
            <a:ext cx="498567"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760311" y="922250"/>
            <a:ext cx="1279857"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  7</a:t>
            </a:r>
          </a:p>
          <a:p>
            <a:r>
              <a:rPr lang="en-US" sz="2800" b="1" dirty="0" smtClean="0">
                <a:solidFill>
                  <a:srgbClr val="000000"/>
                </a:solidFill>
                <a:latin typeface="Arial" pitchFamily="34" charset="0"/>
                <a:cs typeface="Arial" pitchFamily="34" charset="0"/>
              </a:rPr>
              <a:t>  9</a:t>
            </a:r>
            <a:endParaRPr lang="en-US" sz="2800" b="1" dirty="0">
              <a:solidFill>
                <a:srgbClr val="000000"/>
              </a:solidFill>
              <a:latin typeface="Arial" pitchFamily="34" charset="0"/>
              <a:cs typeface="Arial" pitchFamily="34" charset="0"/>
            </a:endParaRPr>
          </a:p>
        </p:txBody>
      </p:sp>
      <p:sp>
        <p:nvSpPr>
          <p:cNvPr id="19" name="TextBox 18"/>
          <p:cNvSpPr txBox="1"/>
          <p:nvPr/>
        </p:nvSpPr>
        <p:spPr>
          <a:xfrm>
            <a:off x="3150249" y="1150258"/>
            <a:ext cx="331088"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a:t>
            </a:r>
            <a:endParaRPr lang="en-US" sz="2800" b="1" dirty="0">
              <a:solidFill>
                <a:srgbClr val="000000"/>
              </a:solidFill>
              <a:latin typeface="Arial" pitchFamily="34" charset="0"/>
              <a:cs typeface="Arial" pitchFamily="34" charset="0"/>
            </a:endParaRPr>
          </a:p>
        </p:txBody>
      </p:sp>
      <p:sp>
        <p:nvSpPr>
          <p:cNvPr id="11" name="TextBox 10"/>
          <p:cNvSpPr txBox="1"/>
          <p:nvPr/>
        </p:nvSpPr>
        <p:spPr>
          <a:xfrm>
            <a:off x="890270" y="999039"/>
            <a:ext cx="586165"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60</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372606431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 name="Picture 12"/>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116916"/>
            <a:ext cx="4414520" cy="58458"/>
          </a:xfrm>
          <a:prstGeom prst="rect">
            <a:avLst/>
          </a:prstGeom>
          <a:solidFill>
            <a:scrgbClr r="0" g="0" b="0">
              <a:alpha val="0"/>
            </a:scrgbClr>
          </a:solidFill>
        </p:spPr>
      </p:pic>
      <p:sp>
        <p:nvSpPr>
          <p:cNvPr id="11" name="TextBox 10"/>
          <p:cNvSpPr txBox="1"/>
          <p:nvPr/>
        </p:nvSpPr>
        <p:spPr>
          <a:xfrm>
            <a:off x="890270" y="1019359"/>
            <a:ext cx="644781"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61</a:t>
            </a:r>
            <a:endParaRPr lang="en-US" sz="2800" b="1" dirty="0">
              <a:solidFill>
                <a:srgbClr val="000000"/>
              </a:solidFill>
              <a:latin typeface="Arial" pitchFamily="34" charset="0"/>
              <a:cs typeface="Arial" pitchFamily="34" charset="0"/>
            </a:endParaRPr>
          </a:p>
        </p:txBody>
      </p:sp>
      <p:sp>
        <p:nvSpPr>
          <p:cNvPr id="12" name="TextBox 11"/>
          <p:cNvSpPr txBox="1"/>
          <p:nvPr/>
        </p:nvSpPr>
        <p:spPr>
          <a:xfrm>
            <a:off x="2118904" y="911282"/>
            <a:ext cx="1015460" cy="954107"/>
          </a:xfrm>
          <a:prstGeom prst="rect">
            <a:avLst/>
          </a:prstGeom>
          <a:noFill/>
          <a:ln w="0">
            <a:solidFill>
              <a:schemeClr val="bg1"/>
            </a:solidFill>
          </a:ln>
        </p:spPr>
        <p:txBody>
          <a:bodyPr vert="horz" wrap="square" rtlCol="0">
            <a:spAutoFit/>
          </a:bodyPr>
          <a:lstStyle/>
          <a:p>
            <a:r>
              <a:rPr lang="en-US" sz="2800" b="1" dirty="0" smtClean="0">
                <a:solidFill>
                  <a:srgbClr val="000000"/>
                </a:solidFill>
                <a:latin typeface="Arial" pitchFamily="34" charset="0"/>
                <a:cs typeface="Arial" pitchFamily="34" charset="0"/>
              </a:rPr>
              <a:t>  5</a:t>
            </a:r>
          </a:p>
          <a:p>
            <a:r>
              <a:rPr lang="en-US" sz="2800" b="1" dirty="0" smtClean="0">
                <a:solidFill>
                  <a:srgbClr val="000000"/>
                </a:solidFill>
                <a:latin typeface="Arial" pitchFamily="34" charset="0"/>
                <a:cs typeface="Arial" pitchFamily="34" charset="0"/>
              </a:rPr>
              <a:t>  7</a:t>
            </a:r>
            <a:endParaRPr lang="en-US" sz="2800" b="1" dirty="0">
              <a:solidFill>
                <a:srgbClr val="000000"/>
              </a:solidFill>
              <a:latin typeface="Arial" pitchFamily="34" charset="0"/>
              <a:cs typeface="Arial" pitchFamily="34" charset="0"/>
            </a:endParaRPr>
          </a:p>
        </p:txBody>
      </p:sp>
      <p:cxnSp>
        <p:nvCxnSpPr>
          <p:cNvPr id="21" name="Straight Connector 20"/>
          <p:cNvCxnSpPr/>
          <p:nvPr/>
        </p:nvCxnSpPr>
        <p:spPr>
          <a:xfrm>
            <a:off x="2258175" y="1405775"/>
            <a:ext cx="498567"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911534" y="1421216"/>
            <a:ext cx="498567"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707638" y="922250"/>
            <a:ext cx="1279857"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  1</a:t>
            </a:r>
          </a:p>
          <a:p>
            <a:r>
              <a:rPr lang="en-US" sz="2800" b="1" dirty="0" smtClean="0">
                <a:solidFill>
                  <a:srgbClr val="000000"/>
                </a:solidFill>
                <a:latin typeface="Arial" pitchFamily="34" charset="0"/>
                <a:cs typeface="Arial" pitchFamily="34" charset="0"/>
              </a:rPr>
              <a:t>  3</a:t>
            </a:r>
            <a:endParaRPr lang="en-US" sz="2800" b="1" dirty="0">
              <a:solidFill>
                <a:srgbClr val="000000"/>
              </a:solidFill>
              <a:latin typeface="Arial" pitchFamily="34" charset="0"/>
              <a:cs typeface="Arial" pitchFamily="34" charset="0"/>
            </a:endParaRPr>
          </a:p>
        </p:txBody>
      </p:sp>
      <p:sp>
        <p:nvSpPr>
          <p:cNvPr id="24" name="TextBox 23"/>
          <p:cNvSpPr txBox="1"/>
          <p:nvPr/>
        </p:nvSpPr>
        <p:spPr>
          <a:xfrm>
            <a:off x="3150249" y="1150258"/>
            <a:ext cx="331088"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12308892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 name="Picture 13"/>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116916"/>
            <a:ext cx="4414520" cy="58458"/>
          </a:xfrm>
          <a:prstGeom prst="rect">
            <a:avLst/>
          </a:prstGeom>
          <a:solidFill>
            <a:scrgbClr r="0" g="0" b="0">
              <a:alpha val="0"/>
            </a:scrgbClr>
          </a:solidFill>
        </p:spPr>
      </p:pic>
      <p:sp>
        <p:nvSpPr>
          <p:cNvPr id="11" name="TextBox 10"/>
          <p:cNvSpPr txBox="1"/>
          <p:nvPr/>
        </p:nvSpPr>
        <p:spPr>
          <a:xfrm>
            <a:off x="905510" y="1019359"/>
            <a:ext cx="586165"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62</a:t>
            </a:r>
            <a:endParaRPr lang="en-US" sz="2800" b="1" dirty="0">
              <a:solidFill>
                <a:srgbClr val="000000"/>
              </a:solidFill>
              <a:latin typeface="Arial" pitchFamily="34" charset="0"/>
              <a:cs typeface="Arial" pitchFamily="34" charset="0"/>
            </a:endParaRPr>
          </a:p>
        </p:txBody>
      </p:sp>
      <p:sp>
        <p:nvSpPr>
          <p:cNvPr id="12" name="TextBox 11"/>
          <p:cNvSpPr txBox="1"/>
          <p:nvPr/>
        </p:nvSpPr>
        <p:spPr>
          <a:xfrm>
            <a:off x="2118904" y="911282"/>
            <a:ext cx="637838" cy="954107"/>
          </a:xfrm>
          <a:prstGeom prst="rect">
            <a:avLst/>
          </a:prstGeom>
          <a:noFill/>
          <a:ln w="0">
            <a:solidFill>
              <a:schemeClr val="bg1"/>
            </a:solidFill>
          </a:ln>
        </p:spPr>
        <p:txBody>
          <a:bodyPr vert="horz" wrap="square" rtlCol="0">
            <a:spAutoFit/>
          </a:bodyPr>
          <a:lstStyle/>
          <a:p>
            <a:r>
              <a:rPr lang="en-US" sz="2800" b="1" dirty="0" smtClean="0">
                <a:solidFill>
                  <a:srgbClr val="000000"/>
                </a:solidFill>
                <a:latin typeface="Arial" pitchFamily="34" charset="0"/>
                <a:cs typeface="Arial" pitchFamily="34" charset="0"/>
              </a:rPr>
              <a:t>  3</a:t>
            </a:r>
          </a:p>
          <a:p>
            <a:r>
              <a:rPr lang="en-US" sz="2800" b="1" dirty="0" smtClean="0">
                <a:solidFill>
                  <a:srgbClr val="000000"/>
                </a:solidFill>
                <a:latin typeface="Arial" pitchFamily="34" charset="0"/>
                <a:cs typeface="Arial" pitchFamily="34" charset="0"/>
              </a:rPr>
              <a:t>  4</a:t>
            </a:r>
            <a:endParaRPr lang="en-US" sz="2800" b="1" dirty="0">
              <a:solidFill>
                <a:srgbClr val="000000"/>
              </a:solidFill>
              <a:latin typeface="Arial" pitchFamily="34" charset="0"/>
              <a:cs typeface="Arial" pitchFamily="34" charset="0"/>
            </a:endParaRPr>
          </a:p>
        </p:txBody>
      </p:sp>
      <p:cxnSp>
        <p:nvCxnSpPr>
          <p:cNvPr id="13" name="Straight Connector 12"/>
          <p:cNvCxnSpPr/>
          <p:nvPr/>
        </p:nvCxnSpPr>
        <p:spPr>
          <a:xfrm>
            <a:off x="2258175" y="1405775"/>
            <a:ext cx="498567"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911534" y="1421216"/>
            <a:ext cx="498567"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760312" y="922250"/>
            <a:ext cx="805958"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  2</a:t>
            </a:r>
          </a:p>
          <a:p>
            <a:r>
              <a:rPr lang="en-US" sz="2800" b="1" dirty="0" smtClean="0">
                <a:solidFill>
                  <a:srgbClr val="000000"/>
                </a:solidFill>
                <a:latin typeface="Arial" pitchFamily="34" charset="0"/>
                <a:cs typeface="Arial" pitchFamily="34" charset="0"/>
              </a:rPr>
              <a:t>  3</a:t>
            </a:r>
            <a:endParaRPr lang="en-US" sz="2800" b="1" dirty="0">
              <a:solidFill>
                <a:srgbClr val="000000"/>
              </a:solidFill>
              <a:latin typeface="Arial" pitchFamily="34" charset="0"/>
              <a:cs typeface="Arial" pitchFamily="34" charset="0"/>
            </a:endParaRPr>
          </a:p>
        </p:txBody>
      </p:sp>
      <p:sp>
        <p:nvSpPr>
          <p:cNvPr id="24" name="TextBox 23"/>
          <p:cNvSpPr txBox="1"/>
          <p:nvPr/>
        </p:nvSpPr>
        <p:spPr>
          <a:xfrm>
            <a:off x="3150249" y="1150258"/>
            <a:ext cx="331088"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57969147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 name="5-Point Star 13"/>
          <p:cNvSpPr/>
          <p:nvPr/>
        </p:nvSpPr>
        <p:spPr>
          <a:xfrm>
            <a:off x="5137150" y="4089400"/>
            <a:ext cx="3200400" cy="281940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975350" y="5156198"/>
            <a:ext cx="1730119" cy="954106"/>
            <a:chOff x="5346700" y="5322730"/>
            <a:chExt cx="1219200" cy="735245"/>
          </a:xfrm>
        </p:grpSpPr>
        <p:sp>
          <p:nvSpPr>
            <p:cNvPr id="2" name="TextBox 1"/>
            <p:cNvSpPr txBox="1"/>
            <p:nvPr/>
          </p:nvSpPr>
          <p:spPr>
            <a:xfrm>
              <a:off x="5346700" y="5461000"/>
              <a:ext cx="1219200" cy="498070"/>
            </a:xfrm>
            <a:prstGeom prst="rect">
              <a:avLst/>
            </a:prstGeom>
            <a:noFill/>
          </p:spPr>
          <p:txBody>
            <a:bodyPr vert="horz" rtlCol="0">
              <a:spAutoFit/>
            </a:bodyPr>
            <a:lstStyle/>
            <a:p>
              <a:r>
                <a:rPr lang="en-US" sz="3600" b="1" dirty="0" smtClean="0">
                  <a:solidFill>
                    <a:srgbClr val="0000FF"/>
                  </a:solidFill>
                  <a:latin typeface="Arial" pitchFamily="34" charset="0"/>
                  <a:cs typeface="Arial" pitchFamily="34" charset="0"/>
                </a:rPr>
                <a:t>10</a:t>
              </a:r>
              <a:endParaRPr lang="en-US" sz="3600" b="1" dirty="0">
                <a:solidFill>
                  <a:srgbClr val="0000FF"/>
                </a:solidFill>
                <a:latin typeface="Arial" pitchFamily="34" charset="0"/>
                <a:cs typeface="Arial" pitchFamily="34" charset="0"/>
              </a:endParaRPr>
            </a:p>
          </p:txBody>
        </p:sp>
        <p:sp>
          <p:nvSpPr>
            <p:cNvPr id="3" name="TextBox 2"/>
            <p:cNvSpPr txBox="1"/>
            <p:nvPr/>
          </p:nvSpPr>
          <p:spPr>
            <a:xfrm>
              <a:off x="5974940" y="5322730"/>
              <a:ext cx="431800" cy="735245"/>
            </a:xfrm>
            <a:prstGeom prst="rect">
              <a:avLst/>
            </a:prstGeom>
            <a:noFill/>
          </p:spPr>
          <p:txBody>
            <a:bodyPr vert="horz" wrap="square" rtlCol="0">
              <a:spAutoFit/>
            </a:bodyPr>
            <a:lstStyle/>
            <a:p>
              <a:r>
                <a:rPr lang="en-US" sz="2800" b="1" u="sng" dirty="0" smtClean="0">
                  <a:solidFill>
                    <a:srgbClr val="0000FF"/>
                  </a:solidFill>
                  <a:latin typeface="Arial" pitchFamily="34" charset="0"/>
                  <a:cs typeface="Arial" pitchFamily="34" charset="0"/>
                </a:rPr>
                <a:t>1 </a:t>
              </a:r>
            </a:p>
            <a:p>
              <a:r>
                <a:rPr lang="en-US" sz="2800" b="1" dirty="0" smtClean="0">
                  <a:solidFill>
                    <a:srgbClr val="0000FF"/>
                  </a:solidFill>
                  <a:latin typeface="Arial" pitchFamily="34" charset="0"/>
                  <a:cs typeface="Arial" pitchFamily="34" charset="0"/>
                </a:rPr>
                <a:t>5</a:t>
              </a:r>
              <a:endParaRPr lang="en-US" sz="2800" b="1" dirty="0">
                <a:solidFill>
                  <a:srgbClr val="0000FF"/>
                </a:solidFill>
                <a:latin typeface="Arial" pitchFamily="34" charset="0"/>
                <a:cs typeface="Arial" pitchFamily="34" charset="0"/>
              </a:endParaRPr>
            </a:p>
          </p:txBody>
        </p:sp>
      </p:grpSp>
      <p:sp>
        <p:nvSpPr>
          <p:cNvPr id="5" name="TextBox 4"/>
          <p:cNvSpPr txBox="1"/>
          <p:nvPr/>
        </p:nvSpPr>
        <p:spPr>
          <a:xfrm>
            <a:off x="818398" y="1001705"/>
            <a:ext cx="2290032" cy="523220"/>
          </a:xfrm>
          <a:prstGeom prst="rect">
            <a:avLst/>
          </a:prstGeom>
          <a:noFill/>
        </p:spPr>
        <p:txBody>
          <a:bodyPr vert="horz" rtlCol="0">
            <a:spAutoFit/>
          </a:bodyPr>
          <a:lstStyle/>
          <a:p>
            <a:r>
              <a:rPr lang="en-US" sz="2800" b="1" dirty="0" smtClean="0">
                <a:solidFill>
                  <a:srgbClr val="0000FF"/>
                </a:solidFill>
                <a:latin typeface="Arial" pitchFamily="34" charset="0"/>
                <a:cs typeface="Arial" pitchFamily="34" charset="0"/>
              </a:rPr>
              <a:t>Try this...</a:t>
            </a:r>
            <a:endParaRPr lang="en-US" sz="2800" b="1" dirty="0">
              <a:solidFill>
                <a:srgbClr val="0000FF"/>
              </a:solidFill>
              <a:latin typeface="Arial" pitchFamily="34" charset="0"/>
              <a:cs typeface="Arial" pitchFamily="34" charset="0"/>
            </a:endParaRPr>
          </a:p>
        </p:txBody>
      </p:sp>
      <p:grpSp>
        <p:nvGrpSpPr>
          <p:cNvPr id="11" name="Group 10"/>
          <p:cNvGrpSpPr/>
          <p:nvPr/>
        </p:nvGrpSpPr>
        <p:grpSpPr>
          <a:xfrm>
            <a:off x="1871092" y="1913513"/>
            <a:ext cx="1447448" cy="1909187"/>
            <a:chOff x="1194783" y="1562100"/>
            <a:chExt cx="1332517" cy="2073854"/>
          </a:xfrm>
        </p:grpSpPr>
        <p:sp>
          <p:nvSpPr>
            <p:cNvPr id="6" name="TextBox 5"/>
            <p:cNvSpPr txBox="1"/>
            <p:nvPr/>
          </p:nvSpPr>
          <p:spPr>
            <a:xfrm>
              <a:off x="1274813" y="1706685"/>
              <a:ext cx="330199" cy="702077"/>
            </a:xfrm>
            <a:prstGeom prst="rect">
              <a:avLst/>
            </a:prstGeom>
            <a:noFill/>
          </p:spPr>
          <p:txBody>
            <a:bodyPr vert="horz" wrap="square" rtlCol="0">
              <a:spAutoFit/>
            </a:bodyPr>
            <a:lstStyle/>
            <a:p>
              <a:r>
                <a:rPr lang="en-US" sz="3600" b="1" dirty="0" smtClean="0">
                  <a:solidFill>
                    <a:srgbClr val="0000FF"/>
                  </a:solidFill>
                  <a:latin typeface="Arial" pitchFamily="34" charset="0"/>
                  <a:cs typeface="Arial" pitchFamily="34" charset="0"/>
                </a:rPr>
                <a:t>9</a:t>
              </a:r>
              <a:endParaRPr lang="en-US" sz="3600" b="1" dirty="0">
                <a:solidFill>
                  <a:srgbClr val="0000FF"/>
                </a:solidFill>
                <a:latin typeface="Arial" pitchFamily="34" charset="0"/>
                <a:cs typeface="Arial" pitchFamily="34" charset="0"/>
              </a:endParaRPr>
            </a:p>
          </p:txBody>
        </p:sp>
        <p:sp>
          <p:nvSpPr>
            <p:cNvPr id="7" name="TextBox 6"/>
            <p:cNvSpPr txBox="1"/>
            <p:nvPr/>
          </p:nvSpPr>
          <p:spPr>
            <a:xfrm>
              <a:off x="1663700" y="1562100"/>
              <a:ext cx="863600" cy="1036398"/>
            </a:xfrm>
            <a:prstGeom prst="rect">
              <a:avLst/>
            </a:prstGeom>
            <a:noFill/>
          </p:spPr>
          <p:txBody>
            <a:bodyPr vert="horz" rtlCol="0">
              <a:spAutoFit/>
            </a:bodyPr>
            <a:lstStyle/>
            <a:p>
              <a:r>
                <a:rPr lang="en-US" sz="2800" b="1" u="sng" dirty="0" smtClean="0">
                  <a:solidFill>
                    <a:srgbClr val="0000FF"/>
                  </a:solidFill>
                  <a:latin typeface="Arial" pitchFamily="34" charset="0"/>
                  <a:cs typeface="Arial" pitchFamily="34" charset="0"/>
                </a:rPr>
                <a:t>1 </a:t>
              </a:r>
            </a:p>
            <a:p>
              <a:r>
                <a:rPr lang="en-US" sz="2800" b="1" dirty="0" smtClean="0">
                  <a:solidFill>
                    <a:srgbClr val="0000FF"/>
                  </a:solidFill>
                  <a:latin typeface="Arial" pitchFamily="34" charset="0"/>
                  <a:cs typeface="Arial" pitchFamily="34" charset="0"/>
                </a:rPr>
                <a:t>2</a:t>
              </a:r>
              <a:endParaRPr lang="en-US" sz="2800" b="1" dirty="0">
                <a:solidFill>
                  <a:srgbClr val="0000FF"/>
                </a:solidFill>
                <a:latin typeface="Arial" pitchFamily="34" charset="0"/>
                <a:cs typeface="Arial" pitchFamily="34" charset="0"/>
              </a:endParaRPr>
            </a:p>
          </p:txBody>
        </p:sp>
        <p:sp>
          <p:nvSpPr>
            <p:cNvPr id="8" name="TextBox 7"/>
            <p:cNvSpPr txBox="1"/>
            <p:nvPr/>
          </p:nvSpPr>
          <p:spPr>
            <a:xfrm>
              <a:off x="1194783" y="2631726"/>
              <a:ext cx="330199" cy="635212"/>
            </a:xfrm>
            <a:prstGeom prst="rect">
              <a:avLst/>
            </a:prstGeom>
            <a:noFill/>
          </p:spPr>
          <p:txBody>
            <a:bodyPr vert="horz" wrap="square" rtlCol="0">
              <a:spAutoFit/>
            </a:bodyPr>
            <a:lstStyle/>
            <a:p>
              <a:r>
                <a:rPr lang="en-US" sz="3200" b="1" dirty="0" smtClean="0">
                  <a:solidFill>
                    <a:srgbClr val="0000FF"/>
                  </a:solidFill>
                  <a:latin typeface="Arial" pitchFamily="34" charset="0"/>
                  <a:cs typeface="Arial" pitchFamily="34" charset="0"/>
                </a:rPr>
                <a:t>+</a:t>
              </a:r>
              <a:endParaRPr lang="en-US" sz="3200" b="1" dirty="0">
                <a:solidFill>
                  <a:srgbClr val="0000FF"/>
                </a:solidFill>
                <a:latin typeface="Arial" pitchFamily="34" charset="0"/>
                <a:cs typeface="Arial" pitchFamily="34" charset="0"/>
              </a:endParaRPr>
            </a:p>
          </p:txBody>
        </p:sp>
        <p:sp>
          <p:nvSpPr>
            <p:cNvPr id="9" name="TextBox 8"/>
            <p:cNvSpPr txBox="1"/>
            <p:nvPr/>
          </p:nvSpPr>
          <p:spPr>
            <a:xfrm>
              <a:off x="1598388" y="2578100"/>
              <a:ext cx="863600" cy="1036398"/>
            </a:xfrm>
            <a:prstGeom prst="rect">
              <a:avLst/>
            </a:prstGeom>
            <a:noFill/>
          </p:spPr>
          <p:txBody>
            <a:bodyPr vert="horz" rtlCol="0">
              <a:spAutoFit/>
            </a:bodyPr>
            <a:lstStyle/>
            <a:p>
              <a:r>
                <a:rPr lang="en-US" sz="2800" b="1" dirty="0" smtClean="0">
                  <a:solidFill>
                    <a:srgbClr val="0000FF"/>
                  </a:solidFill>
                  <a:latin typeface="Arial" pitchFamily="34" charset="0"/>
                  <a:cs typeface="Arial" pitchFamily="34" charset="0"/>
                </a:rPr>
                <a:t> 7 </a:t>
              </a:r>
            </a:p>
            <a:p>
              <a:r>
                <a:rPr lang="en-US" sz="2800" b="1" dirty="0" smtClean="0">
                  <a:solidFill>
                    <a:srgbClr val="0000FF"/>
                  </a:solidFill>
                  <a:latin typeface="Arial" pitchFamily="34" charset="0"/>
                  <a:cs typeface="Arial" pitchFamily="34" charset="0"/>
                </a:rPr>
                <a:t>10</a:t>
              </a:r>
              <a:endParaRPr lang="en-US" sz="2800" b="1" dirty="0">
                <a:solidFill>
                  <a:srgbClr val="0000FF"/>
                </a:solidFill>
                <a:latin typeface="Arial" pitchFamily="34" charset="0"/>
                <a:cs typeface="Arial" pitchFamily="34" charset="0"/>
              </a:endParaRPr>
            </a:p>
          </p:txBody>
        </p:sp>
        <p:cxnSp>
          <p:nvCxnSpPr>
            <p:cNvPr id="10" name="Straight Connector 9"/>
            <p:cNvCxnSpPr/>
            <p:nvPr/>
          </p:nvCxnSpPr>
          <p:spPr>
            <a:xfrm>
              <a:off x="1219200" y="3635954"/>
              <a:ext cx="11176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cxnSp>
        <p:nvCxnSpPr>
          <p:cNvPr id="12" name="Straight Connector 11"/>
          <p:cNvCxnSpPr/>
          <p:nvPr/>
        </p:nvCxnSpPr>
        <p:spPr>
          <a:xfrm>
            <a:off x="2393950" y="3341254"/>
            <a:ext cx="453243"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3" name="5-Point Star 12"/>
          <p:cNvSpPr/>
          <p:nvPr/>
        </p:nvSpPr>
        <p:spPr>
          <a:xfrm>
            <a:off x="4967497" y="3860800"/>
            <a:ext cx="3657600" cy="3200400"/>
          </a:xfrm>
          <a:prstGeom prst="star5">
            <a:avLst>
              <a:gd name="adj" fmla="val 20002"/>
              <a:gd name="hf" fmla="val 105146"/>
              <a:gd name="vf" fmla="val 110557"/>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itchFamily="34" charset="0"/>
                <a:cs typeface="Arial" pitchFamily="34" charset="0"/>
              </a:rPr>
              <a:t>Click here</a:t>
            </a:r>
            <a:endParaRPr lang="en-US" dirty="0">
              <a:latin typeface="Arial" pitchFamily="34" charset="0"/>
              <a:cs typeface="Arial" pitchFamily="34" charset="0"/>
            </a:endParaRPr>
          </a:p>
        </p:txBody>
      </p:sp>
    </p:spTree>
    <p:extLst>
      <p:ext uri="{BB962C8B-B14F-4D97-AF65-F5344CB8AC3E}">
        <p14:creationId xmlns:p14="http://schemas.microsoft.com/office/powerpoint/2010/main" xmlns="" val="39292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5-Point Star 4"/>
          <p:cNvSpPr/>
          <p:nvPr/>
        </p:nvSpPr>
        <p:spPr>
          <a:xfrm>
            <a:off x="5518150" y="4532224"/>
            <a:ext cx="2590800" cy="281940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6389799" y="5613400"/>
            <a:ext cx="1338151" cy="954107"/>
            <a:chOff x="4737100" y="5537200"/>
            <a:chExt cx="1231900" cy="1036399"/>
          </a:xfrm>
        </p:grpSpPr>
        <p:sp>
          <p:nvSpPr>
            <p:cNvPr id="2" name="TextBox 1"/>
            <p:cNvSpPr txBox="1"/>
            <p:nvPr/>
          </p:nvSpPr>
          <p:spPr>
            <a:xfrm>
              <a:off x="4737100" y="5704360"/>
              <a:ext cx="444500" cy="702077"/>
            </a:xfrm>
            <a:prstGeom prst="rect">
              <a:avLst/>
            </a:prstGeom>
            <a:noFill/>
          </p:spPr>
          <p:txBody>
            <a:bodyPr vert="horz" wrap="square" rtlCol="0">
              <a:spAutoFit/>
            </a:bodyPr>
            <a:lstStyle/>
            <a:p>
              <a:r>
                <a:rPr lang="en-US" sz="3600" b="1" dirty="0" smtClean="0">
                  <a:solidFill>
                    <a:srgbClr val="0000FF"/>
                  </a:solidFill>
                  <a:latin typeface="Arial" pitchFamily="34" charset="0"/>
                  <a:cs typeface="Arial" pitchFamily="34" charset="0"/>
                </a:rPr>
                <a:t>6</a:t>
              </a:r>
              <a:endParaRPr lang="en-US" sz="3600" b="1" dirty="0">
                <a:solidFill>
                  <a:srgbClr val="0000FF"/>
                </a:solidFill>
                <a:latin typeface="Arial" pitchFamily="34" charset="0"/>
                <a:cs typeface="Arial" pitchFamily="34" charset="0"/>
              </a:endParaRPr>
            </a:p>
          </p:txBody>
        </p:sp>
        <p:sp>
          <p:nvSpPr>
            <p:cNvPr id="3" name="TextBox 2"/>
            <p:cNvSpPr txBox="1"/>
            <p:nvPr/>
          </p:nvSpPr>
          <p:spPr>
            <a:xfrm>
              <a:off x="5105400" y="5537200"/>
              <a:ext cx="863600" cy="1036399"/>
            </a:xfrm>
            <a:prstGeom prst="rect">
              <a:avLst/>
            </a:prstGeom>
            <a:noFill/>
          </p:spPr>
          <p:txBody>
            <a:bodyPr vert="horz" rtlCol="0">
              <a:spAutoFit/>
            </a:bodyPr>
            <a:lstStyle/>
            <a:p>
              <a:r>
                <a:rPr lang="en-US" sz="2800" b="1" u="sng" dirty="0" smtClean="0">
                  <a:solidFill>
                    <a:srgbClr val="0000FF"/>
                  </a:solidFill>
                  <a:latin typeface="Arial" pitchFamily="34" charset="0"/>
                  <a:cs typeface="Arial" pitchFamily="34" charset="0"/>
                </a:rPr>
                <a:t>1 </a:t>
              </a:r>
            </a:p>
            <a:p>
              <a:r>
                <a:rPr lang="en-US" sz="2800" b="1" dirty="0" smtClean="0">
                  <a:solidFill>
                    <a:srgbClr val="0000FF"/>
                  </a:solidFill>
                  <a:latin typeface="Arial" pitchFamily="34" charset="0"/>
                  <a:cs typeface="Arial" pitchFamily="34" charset="0"/>
                </a:rPr>
                <a:t>6</a:t>
              </a:r>
              <a:endParaRPr lang="en-US" sz="2800" b="1" dirty="0">
                <a:solidFill>
                  <a:srgbClr val="0000FF"/>
                </a:solidFill>
                <a:latin typeface="Arial" pitchFamily="34" charset="0"/>
                <a:cs typeface="Arial" pitchFamily="34" charset="0"/>
              </a:endParaRPr>
            </a:p>
          </p:txBody>
        </p:sp>
      </p:grpSp>
      <p:sp>
        <p:nvSpPr>
          <p:cNvPr id="13" name="TextBox 12"/>
          <p:cNvSpPr txBox="1"/>
          <p:nvPr/>
        </p:nvSpPr>
        <p:spPr>
          <a:xfrm>
            <a:off x="2700687" y="3102236"/>
            <a:ext cx="855313" cy="1077218"/>
          </a:xfrm>
          <a:prstGeom prst="rect">
            <a:avLst/>
          </a:prstGeom>
          <a:noFill/>
        </p:spPr>
        <p:txBody>
          <a:bodyPr vert="horz" rtlCol="0">
            <a:spAutoFit/>
          </a:bodyPr>
          <a:lstStyle/>
          <a:p>
            <a:r>
              <a:rPr lang="en-US" sz="3200" b="1" dirty="0" smtClean="0">
                <a:solidFill>
                  <a:srgbClr val="0000FF"/>
                </a:solidFill>
                <a:latin typeface="Arial" pitchFamily="34" charset="0"/>
                <a:cs typeface="Arial" pitchFamily="34" charset="0"/>
              </a:rPr>
              <a:t> 3</a:t>
            </a:r>
          </a:p>
          <a:p>
            <a:r>
              <a:rPr lang="en-US" sz="3200" b="1" dirty="0" smtClean="0">
                <a:solidFill>
                  <a:srgbClr val="0000FF"/>
                </a:solidFill>
                <a:latin typeface="Arial" pitchFamily="34" charset="0"/>
                <a:cs typeface="Arial" pitchFamily="34" charset="0"/>
              </a:rPr>
              <a:t> 4</a:t>
            </a:r>
            <a:endParaRPr lang="en-US" sz="3200" b="1" dirty="0">
              <a:solidFill>
                <a:srgbClr val="0000FF"/>
              </a:solidFill>
              <a:latin typeface="Arial" pitchFamily="34" charset="0"/>
              <a:cs typeface="Arial" pitchFamily="34" charset="0"/>
            </a:endParaRPr>
          </a:p>
        </p:txBody>
      </p:sp>
      <p:sp>
        <p:nvSpPr>
          <p:cNvPr id="14" name="TextBox 13"/>
          <p:cNvSpPr txBox="1"/>
          <p:nvPr/>
        </p:nvSpPr>
        <p:spPr>
          <a:xfrm>
            <a:off x="2653869" y="1883036"/>
            <a:ext cx="710797" cy="1077218"/>
          </a:xfrm>
          <a:prstGeom prst="rect">
            <a:avLst/>
          </a:prstGeom>
          <a:noFill/>
        </p:spPr>
        <p:txBody>
          <a:bodyPr vert="horz" wrap="square" rtlCol="0">
            <a:spAutoFit/>
          </a:bodyPr>
          <a:lstStyle/>
          <a:p>
            <a:r>
              <a:rPr lang="en-US" sz="3200" b="1" dirty="0" smtClean="0">
                <a:solidFill>
                  <a:srgbClr val="0000FF"/>
                </a:solidFill>
                <a:latin typeface="Arial" pitchFamily="34" charset="0"/>
                <a:cs typeface="Arial" pitchFamily="34" charset="0"/>
              </a:rPr>
              <a:t> 5</a:t>
            </a:r>
            <a:endParaRPr lang="en-US" sz="3200" b="1" u="sng" dirty="0" smtClean="0">
              <a:solidFill>
                <a:srgbClr val="0000FF"/>
              </a:solidFill>
              <a:latin typeface="Arial" pitchFamily="34" charset="0"/>
              <a:cs typeface="Arial" pitchFamily="34" charset="0"/>
            </a:endParaRPr>
          </a:p>
          <a:p>
            <a:r>
              <a:rPr lang="en-US" sz="3200" b="1" dirty="0" smtClean="0">
                <a:solidFill>
                  <a:srgbClr val="0000FF"/>
                </a:solidFill>
                <a:latin typeface="Arial" pitchFamily="34" charset="0"/>
                <a:cs typeface="Arial" pitchFamily="34" charset="0"/>
              </a:rPr>
              <a:t>12</a:t>
            </a:r>
            <a:endParaRPr lang="en-US" sz="3200" b="1" dirty="0">
              <a:solidFill>
                <a:srgbClr val="0000FF"/>
              </a:solidFill>
              <a:latin typeface="Arial" pitchFamily="34" charset="0"/>
              <a:cs typeface="Arial" pitchFamily="34" charset="0"/>
            </a:endParaRPr>
          </a:p>
        </p:txBody>
      </p:sp>
      <p:cxnSp>
        <p:nvCxnSpPr>
          <p:cNvPr id="15" name="Straight Connector 14"/>
          <p:cNvCxnSpPr/>
          <p:nvPr/>
        </p:nvCxnSpPr>
        <p:spPr>
          <a:xfrm>
            <a:off x="2773003" y="2428067"/>
            <a:ext cx="363564"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70730" y="3635486"/>
            <a:ext cx="281428"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784350" y="3211937"/>
            <a:ext cx="331089" cy="584775"/>
          </a:xfrm>
          <a:prstGeom prst="rect">
            <a:avLst/>
          </a:prstGeom>
          <a:noFill/>
        </p:spPr>
        <p:txBody>
          <a:bodyPr vert="horz" wrap="square" rtlCol="0">
            <a:spAutoFit/>
          </a:bodyPr>
          <a:lstStyle/>
          <a:p>
            <a:r>
              <a:rPr lang="en-US" sz="3200" b="1" dirty="0" smtClean="0">
                <a:solidFill>
                  <a:srgbClr val="0000FF"/>
                </a:solidFill>
                <a:latin typeface="Arial" pitchFamily="34" charset="0"/>
                <a:cs typeface="Arial" pitchFamily="34" charset="0"/>
              </a:rPr>
              <a:t>+</a:t>
            </a:r>
            <a:endParaRPr lang="en-US" sz="3200" b="1" dirty="0">
              <a:solidFill>
                <a:srgbClr val="0000FF"/>
              </a:solidFill>
              <a:latin typeface="Arial" pitchFamily="34" charset="0"/>
              <a:cs typeface="Arial" pitchFamily="34" charset="0"/>
            </a:endParaRPr>
          </a:p>
        </p:txBody>
      </p:sp>
      <p:cxnSp>
        <p:nvCxnSpPr>
          <p:cNvPr id="20" name="Straight Connector 19"/>
          <p:cNvCxnSpPr/>
          <p:nvPr/>
        </p:nvCxnSpPr>
        <p:spPr>
          <a:xfrm>
            <a:off x="2270421" y="4128070"/>
            <a:ext cx="1213993"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18398" y="999016"/>
            <a:ext cx="2290032" cy="523220"/>
          </a:xfrm>
          <a:prstGeom prst="rect">
            <a:avLst/>
          </a:prstGeom>
          <a:noFill/>
        </p:spPr>
        <p:txBody>
          <a:bodyPr vert="horz" rtlCol="0">
            <a:spAutoFit/>
          </a:bodyPr>
          <a:lstStyle/>
          <a:p>
            <a:r>
              <a:rPr lang="en-US" sz="2800" b="1" dirty="0" smtClean="0">
                <a:solidFill>
                  <a:srgbClr val="0000FF"/>
                </a:solidFill>
                <a:latin typeface="Arial" pitchFamily="34" charset="0"/>
                <a:cs typeface="Arial" pitchFamily="34" charset="0"/>
              </a:rPr>
              <a:t>Try this...</a:t>
            </a:r>
            <a:endParaRPr lang="en-US" sz="2800" b="1" dirty="0">
              <a:solidFill>
                <a:srgbClr val="0000FF"/>
              </a:solidFill>
              <a:latin typeface="Arial" pitchFamily="34" charset="0"/>
              <a:cs typeface="Arial" pitchFamily="34" charset="0"/>
            </a:endParaRPr>
          </a:p>
        </p:txBody>
      </p:sp>
      <p:sp>
        <p:nvSpPr>
          <p:cNvPr id="23" name="TextBox 22"/>
          <p:cNvSpPr txBox="1"/>
          <p:nvPr/>
        </p:nvSpPr>
        <p:spPr>
          <a:xfrm>
            <a:off x="2327738" y="2063337"/>
            <a:ext cx="339594" cy="646331"/>
          </a:xfrm>
          <a:prstGeom prst="rect">
            <a:avLst/>
          </a:prstGeom>
          <a:noFill/>
        </p:spPr>
        <p:txBody>
          <a:bodyPr vert="horz" wrap="square" rtlCol="0">
            <a:spAutoFit/>
          </a:bodyPr>
          <a:lstStyle/>
          <a:p>
            <a:r>
              <a:rPr lang="en-US" sz="3600" b="1" dirty="0" smtClean="0">
                <a:solidFill>
                  <a:srgbClr val="0000FF"/>
                </a:solidFill>
                <a:latin typeface="Arial" pitchFamily="34" charset="0"/>
                <a:cs typeface="Arial" pitchFamily="34" charset="0"/>
              </a:rPr>
              <a:t>3</a:t>
            </a:r>
            <a:endParaRPr lang="en-US" sz="3600" b="1" dirty="0">
              <a:solidFill>
                <a:srgbClr val="0000FF"/>
              </a:solidFill>
              <a:latin typeface="Arial" pitchFamily="34" charset="0"/>
              <a:cs typeface="Arial" pitchFamily="34" charset="0"/>
            </a:endParaRPr>
          </a:p>
        </p:txBody>
      </p:sp>
      <p:sp>
        <p:nvSpPr>
          <p:cNvPr id="24" name="TextBox 23"/>
          <p:cNvSpPr txBox="1"/>
          <p:nvPr/>
        </p:nvSpPr>
        <p:spPr>
          <a:xfrm>
            <a:off x="2345460" y="3230418"/>
            <a:ext cx="339594" cy="646331"/>
          </a:xfrm>
          <a:prstGeom prst="rect">
            <a:avLst/>
          </a:prstGeom>
          <a:noFill/>
        </p:spPr>
        <p:txBody>
          <a:bodyPr vert="horz" wrap="square" rtlCol="0">
            <a:spAutoFit/>
          </a:bodyPr>
          <a:lstStyle/>
          <a:p>
            <a:r>
              <a:rPr lang="en-US" sz="3600" b="1" dirty="0" smtClean="0">
                <a:solidFill>
                  <a:srgbClr val="0000FF"/>
                </a:solidFill>
                <a:latin typeface="Arial" pitchFamily="34" charset="0"/>
                <a:cs typeface="Arial" pitchFamily="34" charset="0"/>
              </a:rPr>
              <a:t>2</a:t>
            </a:r>
            <a:endParaRPr lang="en-US" sz="3600" b="1" dirty="0">
              <a:solidFill>
                <a:srgbClr val="0000FF"/>
              </a:solidFill>
              <a:latin typeface="Arial" pitchFamily="34" charset="0"/>
              <a:cs typeface="Arial" pitchFamily="34" charset="0"/>
            </a:endParaRPr>
          </a:p>
        </p:txBody>
      </p:sp>
      <p:sp>
        <p:nvSpPr>
          <p:cNvPr id="26" name="5-Point Star 25"/>
          <p:cNvSpPr/>
          <p:nvPr/>
        </p:nvSpPr>
        <p:spPr>
          <a:xfrm>
            <a:off x="5053762" y="4376947"/>
            <a:ext cx="3446253" cy="3200400"/>
          </a:xfrm>
          <a:prstGeom prst="star5">
            <a:avLst>
              <a:gd name="adj" fmla="val 20002"/>
              <a:gd name="hf" fmla="val 105146"/>
              <a:gd name="vf" fmla="val 110557"/>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itchFamily="34" charset="0"/>
                <a:cs typeface="Arial" pitchFamily="34" charset="0"/>
              </a:rPr>
              <a:t>Click here</a:t>
            </a:r>
            <a:endParaRPr lang="en-US" dirty="0">
              <a:latin typeface="Arial" pitchFamily="34" charset="0"/>
              <a:cs typeface="Arial" pitchFamily="34" charset="0"/>
            </a:endParaRPr>
          </a:p>
        </p:txBody>
      </p:sp>
    </p:spTree>
    <p:extLst>
      <p:ext uri="{BB962C8B-B14F-4D97-AF65-F5344CB8AC3E}">
        <p14:creationId xmlns:p14="http://schemas.microsoft.com/office/powerpoint/2010/main" xmlns="" val="166794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 name="Group 9"/>
          <p:cNvGrpSpPr/>
          <p:nvPr/>
        </p:nvGrpSpPr>
        <p:grpSpPr>
          <a:xfrm>
            <a:off x="1775707" y="971687"/>
            <a:ext cx="3395818" cy="954107"/>
            <a:chOff x="1331516" y="965200"/>
            <a:chExt cx="3126184" cy="1036398"/>
          </a:xfrm>
        </p:grpSpPr>
        <p:sp>
          <p:nvSpPr>
            <p:cNvPr id="4" name="TextBox 3"/>
            <p:cNvSpPr txBox="1"/>
            <p:nvPr/>
          </p:nvSpPr>
          <p:spPr>
            <a:xfrm>
              <a:off x="1331516" y="1115849"/>
              <a:ext cx="454331" cy="568348"/>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5</a:t>
              </a:r>
              <a:endParaRPr lang="en-US" sz="2800" b="1" dirty="0">
                <a:solidFill>
                  <a:srgbClr val="000000"/>
                </a:solidFill>
                <a:latin typeface="Arial" pitchFamily="34" charset="0"/>
                <a:cs typeface="Arial" pitchFamily="34" charset="0"/>
              </a:endParaRPr>
            </a:p>
          </p:txBody>
        </p:sp>
        <p:sp>
          <p:nvSpPr>
            <p:cNvPr id="5" name="TextBox 4"/>
            <p:cNvSpPr txBox="1"/>
            <p:nvPr/>
          </p:nvSpPr>
          <p:spPr>
            <a:xfrm>
              <a:off x="1765300" y="965200"/>
              <a:ext cx="787400" cy="1036398"/>
            </a:xfrm>
            <a:prstGeom prst="rect">
              <a:avLst/>
            </a:prstGeom>
            <a:noFill/>
          </p:spPr>
          <p:txBody>
            <a:bodyPr vert="horz" rtlCol="0">
              <a:spAutoFit/>
            </a:bodyPr>
            <a:lstStyle/>
            <a:p>
              <a:r>
                <a:rPr lang="en-US" sz="2800" b="1" u="sng" dirty="0" smtClean="0">
                  <a:solidFill>
                    <a:srgbClr val="000000"/>
                  </a:solidFill>
                  <a:latin typeface="Arial" pitchFamily="34" charset="0"/>
                  <a:cs typeface="Arial" pitchFamily="34" charset="0"/>
                </a:rPr>
                <a:t>3 </a:t>
              </a:r>
            </a:p>
            <a:p>
              <a:r>
                <a:rPr lang="en-US" sz="2800" b="1" dirty="0" smtClean="0">
                  <a:solidFill>
                    <a:srgbClr val="000000"/>
                  </a:solidFill>
                  <a:latin typeface="Arial" pitchFamily="34" charset="0"/>
                  <a:cs typeface="Arial" pitchFamily="34" charset="0"/>
                </a:rPr>
                <a:t>4</a:t>
              </a:r>
              <a:endParaRPr lang="en-US" sz="2800" b="1" dirty="0">
                <a:solidFill>
                  <a:srgbClr val="000000"/>
                </a:solidFill>
                <a:latin typeface="Arial" pitchFamily="34" charset="0"/>
                <a:cs typeface="Arial" pitchFamily="34" charset="0"/>
              </a:endParaRPr>
            </a:p>
          </p:txBody>
        </p:sp>
        <p:sp>
          <p:nvSpPr>
            <p:cNvPr id="6" name="TextBox 5"/>
            <p:cNvSpPr txBox="1"/>
            <p:nvPr/>
          </p:nvSpPr>
          <p:spPr>
            <a:xfrm>
              <a:off x="2340172" y="1163146"/>
              <a:ext cx="304800" cy="568348"/>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a:t>
              </a:r>
              <a:endParaRPr lang="en-US" sz="2800" b="1" dirty="0">
                <a:solidFill>
                  <a:srgbClr val="000000"/>
                </a:solidFill>
                <a:latin typeface="Arial" pitchFamily="34" charset="0"/>
                <a:cs typeface="Arial" pitchFamily="34" charset="0"/>
              </a:endParaRPr>
            </a:p>
          </p:txBody>
        </p:sp>
        <p:sp>
          <p:nvSpPr>
            <p:cNvPr id="7" name="TextBox 6"/>
            <p:cNvSpPr txBox="1"/>
            <p:nvPr/>
          </p:nvSpPr>
          <p:spPr>
            <a:xfrm>
              <a:off x="2848770" y="1072101"/>
              <a:ext cx="359160" cy="568348"/>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2</a:t>
              </a:r>
              <a:endParaRPr lang="en-US" sz="2800" b="1" dirty="0">
                <a:solidFill>
                  <a:srgbClr val="000000"/>
                </a:solidFill>
                <a:latin typeface="Arial" pitchFamily="34" charset="0"/>
                <a:cs typeface="Arial" pitchFamily="34" charset="0"/>
              </a:endParaRPr>
            </a:p>
          </p:txBody>
        </p:sp>
        <p:sp>
          <p:nvSpPr>
            <p:cNvPr id="8" name="TextBox 7"/>
            <p:cNvSpPr txBox="1"/>
            <p:nvPr/>
          </p:nvSpPr>
          <p:spPr>
            <a:xfrm>
              <a:off x="3200400" y="965200"/>
              <a:ext cx="787400" cy="1036398"/>
            </a:xfrm>
            <a:prstGeom prst="rect">
              <a:avLst/>
            </a:prstGeom>
            <a:noFill/>
          </p:spPr>
          <p:txBody>
            <a:bodyPr vert="horz" rtlCol="0">
              <a:spAutoFit/>
            </a:bodyPr>
            <a:lstStyle/>
            <a:p>
              <a:r>
                <a:rPr lang="en-US" sz="2800" b="1" u="sng" dirty="0" smtClean="0">
                  <a:solidFill>
                    <a:srgbClr val="000000"/>
                  </a:solidFill>
                  <a:latin typeface="Arial" pitchFamily="34" charset="0"/>
                  <a:cs typeface="Arial" pitchFamily="34" charset="0"/>
                </a:rPr>
                <a:t> 7 </a:t>
              </a:r>
            </a:p>
            <a:p>
              <a:r>
                <a:rPr lang="en-US" sz="2800" b="1" dirty="0" smtClean="0">
                  <a:solidFill>
                    <a:srgbClr val="000000"/>
                  </a:solidFill>
                  <a:latin typeface="Arial" pitchFamily="34" charset="0"/>
                  <a:cs typeface="Arial" pitchFamily="34" charset="0"/>
                </a:rPr>
                <a:t>12</a:t>
              </a:r>
              <a:endParaRPr lang="en-US" sz="2800" b="1" dirty="0">
                <a:solidFill>
                  <a:srgbClr val="000000"/>
                </a:solidFill>
                <a:latin typeface="Arial" pitchFamily="34" charset="0"/>
                <a:cs typeface="Arial" pitchFamily="34" charset="0"/>
              </a:endParaRPr>
            </a:p>
          </p:txBody>
        </p:sp>
        <p:sp>
          <p:nvSpPr>
            <p:cNvPr id="9" name="TextBox 8"/>
            <p:cNvSpPr txBox="1"/>
            <p:nvPr/>
          </p:nvSpPr>
          <p:spPr>
            <a:xfrm>
              <a:off x="3848100" y="1186795"/>
              <a:ext cx="609600" cy="568347"/>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a:t>
              </a:r>
              <a:endParaRPr lang="en-US" sz="2800" b="1" dirty="0">
                <a:solidFill>
                  <a:srgbClr val="000000"/>
                </a:solidFill>
                <a:latin typeface="Arial" pitchFamily="34" charset="0"/>
                <a:cs typeface="Arial" pitchFamily="34" charset="0"/>
              </a:endParaRPr>
            </a:p>
          </p:txBody>
        </p:sp>
      </p:grpSp>
      <p:grpSp>
        <p:nvGrpSpPr>
          <p:cNvPr id="13" name="Group 12"/>
          <p:cNvGrpSpPr/>
          <p:nvPr/>
        </p:nvGrpSpPr>
        <p:grpSpPr>
          <a:xfrm>
            <a:off x="2732144" y="2384004"/>
            <a:ext cx="1232440" cy="954107"/>
            <a:chOff x="1634017" y="2792604"/>
            <a:chExt cx="1134583" cy="1036398"/>
          </a:xfrm>
        </p:grpSpPr>
        <p:sp>
          <p:nvSpPr>
            <p:cNvPr id="11" name="TextBox 10"/>
            <p:cNvSpPr txBox="1"/>
            <p:nvPr/>
          </p:nvSpPr>
          <p:spPr>
            <a:xfrm>
              <a:off x="1634017" y="2943694"/>
              <a:ext cx="286336" cy="702078"/>
            </a:xfrm>
            <a:prstGeom prst="rect">
              <a:avLst/>
            </a:prstGeom>
            <a:noFill/>
          </p:spPr>
          <p:txBody>
            <a:bodyPr vert="horz" wrap="square" rtlCol="0">
              <a:spAutoFit/>
            </a:bodyPr>
            <a:lstStyle/>
            <a:p>
              <a:r>
                <a:rPr lang="en-US" sz="3600" b="1" dirty="0" smtClean="0">
                  <a:solidFill>
                    <a:srgbClr val="000000"/>
                  </a:solidFill>
                  <a:latin typeface="Arial" pitchFamily="34" charset="0"/>
                  <a:cs typeface="Arial" pitchFamily="34" charset="0"/>
                </a:rPr>
                <a:t>7</a:t>
              </a:r>
              <a:endParaRPr lang="en-US" sz="2400" b="1" dirty="0">
                <a:solidFill>
                  <a:srgbClr val="000000"/>
                </a:solidFill>
                <a:latin typeface="Arial" pitchFamily="34" charset="0"/>
                <a:cs typeface="Arial" pitchFamily="34" charset="0"/>
              </a:endParaRPr>
            </a:p>
          </p:txBody>
        </p:sp>
        <p:sp>
          <p:nvSpPr>
            <p:cNvPr id="12" name="TextBox 11"/>
            <p:cNvSpPr txBox="1"/>
            <p:nvPr/>
          </p:nvSpPr>
          <p:spPr>
            <a:xfrm>
              <a:off x="2006600" y="2792604"/>
              <a:ext cx="762000" cy="1036398"/>
            </a:xfrm>
            <a:prstGeom prst="rect">
              <a:avLst/>
            </a:prstGeom>
            <a:noFill/>
          </p:spPr>
          <p:txBody>
            <a:bodyPr vert="horz" rtlCol="0">
              <a:spAutoFit/>
            </a:bodyPr>
            <a:lstStyle/>
            <a:p>
              <a:r>
                <a:rPr lang="en-US" sz="2800" b="1" u="sng" dirty="0" smtClean="0">
                  <a:solidFill>
                    <a:srgbClr val="000000"/>
                  </a:solidFill>
                  <a:latin typeface="Arial" pitchFamily="34" charset="0"/>
                  <a:cs typeface="Arial" pitchFamily="34" charset="0"/>
                </a:rPr>
                <a:t>16</a:t>
              </a:r>
            </a:p>
            <a:p>
              <a:r>
                <a:rPr lang="en-US" sz="2800" b="1" dirty="0" smtClean="0">
                  <a:solidFill>
                    <a:srgbClr val="000000"/>
                  </a:solidFill>
                  <a:latin typeface="Arial" pitchFamily="34" charset="0"/>
                  <a:cs typeface="Arial" pitchFamily="34" charset="0"/>
                </a:rPr>
                <a:t>12</a:t>
              </a:r>
              <a:endParaRPr lang="en-US" sz="2800" b="1" dirty="0">
                <a:solidFill>
                  <a:srgbClr val="000000"/>
                </a:solidFill>
                <a:latin typeface="Arial" pitchFamily="34" charset="0"/>
                <a:cs typeface="Arial" pitchFamily="34" charset="0"/>
              </a:endParaRPr>
            </a:p>
          </p:txBody>
        </p:sp>
      </p:grpSp>
      <p:grpSp>
        <p:nvGrpSpPr>
          <p:cNvPr id="17" name="Group 16"/>
          <p:cNvGrpSpPr/>
          <p:nvPr/>
        </p:nvGrpSpPr>
        <p:grpSpPr>
          <a:xfrm>
            <a:off x="2711362" y="4221018"/>
            <a:ext cx="1239249" cy="954107"/>
            <a:chOff x="1653149" y="4521200"/>
            <a:chExt cx="1140851" cy="1036398"/>
          </a:xfrm>
        </p:grpSpPr>
        <p:sp>
          <p:nvSpPr>
            <p:cNvPr id="15" name="TextBox 14"/>
            <p:cNvSpPr txBox="1"/>
            <p:nvPr/>
          </p:nvSpPr>
          <p:spPr>
            <a:xfrm>
              <a:off x="1653149" y="4717719"/>
              <a:ext cx="454695" cy="702077"/>
            </a:xfrm>
            <a:prstGeom prst="rect">
              <a:avLst/>
            </a:prstGeom>
            <a:noFill/>
          </p:spPr>
          <p:txBody>
            <a:bodyPr vert="horz" wrap="square" rtlCol="0">
              <a:spAutoFit/>
            </a:bodyPr>
            <a:lstStyle/>
            <a:p>
              <a:r>
                <a:rPr lang="en-US" sz="3600" b="1" dirty="0" smtClean="0">
                  <a:solidFill>
                    <a:srgbClr val="000000"/>
                  </a:solidFill>
                  <a:latin typeface="Arial" pitchFamily="34" charset="0"/>
                  <a:cs typeface="Arial" pitchFamily="34" charset="0"/>
                </a:rPr>
                <a:t>8</a:t>
              </a:r>
              <a:endParaRPr lang="en-US" sz="3600" b="1" dirty="0">
                <a:solidFill>
                  <a:srgbClr val="000000"/>
                </a:solidFill>
                <a:latin typeface="Arial" pitchFamily="34" charset="0"/>
                <a:cs typeface="Arial" pitchFamily="34" charset="0"/>
              </a:endParaRPr>
            </a:p>
          </p:txBody>
        </p:sp>
        <p:sp>
          <p:nvSpPr>
            <p:cNvPr id="16" name="TextBox 15"/>
            <p:cNvSpPr txBox="1"/>
            <p:nvPr/>
          </p:nvSpPr>
          <p:spPr>
            <a:xfrm>
              <a:off x="2006600" y="4521200"/>
              <a:ext cx="787400" cy="1036398"/>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4 </a:t>
              </a:r>
            </a:p>
            <a:p>
              <a:r>
                <a:rPr lang="en-US" sz="2800" b="1" dirty="0" smtClean="0">
                  <a:solidFill>
                    <a:srgbClr val="000000"/>
                  </a:solidFill>
                  <a:latin typeface="Arial" pitchFamily="34" charset="0"/>
                  <a:cs typeface="Arial" pitchFamily="34" charset="0"/>
                </a:rPr>
                <a:t>12</a:t>
              </a:r>
              <a:endParaRPr lang="en-US" sz="2800" b="1" dirty="0">
                <a:solidFill>
                  <a:srgbClr val="000000"/>
                </a:solidFill>
                <a:latin typeface="Arial" pitchFamily="34" charset="0"/>
                <a:cs typeface="Arial" pitchFamily="34" charset="0"/>
              </a:endParaRPr>
            </a:p>
          </p:txBody>
        </p:sp>
      </p:grpSp>
      <p:grpSp>
        <p:nvGrpSpPr>
          <p:cNvPr id="21" name="Group 20"/>
          <p:cNvGrpSpPr/>
          <p:nvPr/>
        </p:nvGrpSpPr>
        <p:grpSpPr>
          <a:xfrm>
            <a:off x="6006759" y="4237224"/>
            <a:ext cx="1215501" cy="954107"/>
            <a:chOff x="4646810" y="4470400"/>
            <a:chExt cx="1118990" cy="1036398"/>
          </a:xfrm>
        </p:grpSpPr>
        <p:sp>
          <p:nvSpPr>
            <p:cNvPr id="19" name="TextBox 18"/>
            <p:cNvSpPr txBox="1"/>
            <p:nvPr/>
          </p:nvSpPr>
          <p:spPr>
            <a:xfrm>
              <a:off x="4646810" y="4615794"/>
              <a:ext cx="419100" cy="702077"/>
            </a:xfrm>
            <a:prstGeom prst="rect">
              <a:avLst/>
            </a:prstGeom>
            <a:noFill/>
          </p:spPr>
          <p:txBody>
            <a:bodyPr vert="horz" wrap="square" rtlCol="0">
              <a:spAutoFit/>
            </a:bodyPr>
            <a:lstStyle/>
            <a:p>
              <a:r>
                <a:rPr lang="en-US" sz="3600" b="1" dirty="0" smtClean="0">
                  <a:solidFill>
                    <a:srgbClr val="000000"/>
                  </a:solidFill>
                  <a:latin typeface="Arial" pitchFamily="34" charset="0"/>
                  <a:cs typeface="Arial" pitchFamily="34" charset="0"/>
                </a:rPr>
                <a:t>7</a:t>
              </a:r>
              <a:endParaRPr lang="en-US" sz="3600" b="1" dirty="0">
                <a:solidFill>
                  <a:srgbClr val="000000"/>
                </a:solidFill>
                <a:latin typeface="Arial" pitchFamily="34" charset="0"/>
                <a:cs typeface="Arial" pitchFamily="34" charset="0"/>
              </a:endParaRPr>
            </a:p>
          </p:txBody>
        </p:sp>
        <p:sp>
          <p:nvSpPr>
            <p:cNvPr id="20" name="TextBox 19"/>
            <p:cNvSpPr txBox="1"/>
            <p:nvPr/>
          </p:nvSpPr>
          <p:spPr>
            <a:xfrm>
              <a:off x="4978400" y="4470400"/>
              <a:ext cx="787400" cy="1036398"/>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5 </a:t>
              </a:r>
            </a:p>
            <a:p>
              <a:r>
                <a:rPr lang="en-US" sz="2800" b="1" dirty="0" smtClean="0">
                  <a:solidFill>
                    <a:srgbClr val="000000"/>
                  </a:solidFill>
                  <a:latin typeface="Arial" pitchFamily="34" charset="0"/>
                  <a:cs typeface="Arial" pitchFamily="34" charset="0"/>
                </a:rPr>
                <a:t> 8</a:t>
              </a:r>
              <a:endParaRPr lang="en-US" sz="2800" b="1" dirty="0">
                <a:solidFill>
                  <a:srgbClr val="000000"/>
                </a:solidFill>
                <a:latin typeface="Arial" pitchFamily="34" charset="0"/>
                <a:cs typeface="Arial" pitchFamily="34" charset="0"/>
              </a:endParaRPr>
            </a:p>
          </p:txBody>
        </p:sp>
      </p:grpSp>
      <p:grpSp>
        <p:nvGrpSpPr>
          <p:cNvPr id="25" name="Group 24"/>
          <p:cNvGrpSpPr/>
          <p:nvPr/>
        </p:nvGrpSpPr>
        <p:grpSpPr>
          <a:xfrm>
            <a:off x="6007255" y="2405949"/>
            <a:ext cx="848370" cy="954107"/>
            <a:chOff x="4647885" y="2764378"/>
            <a:chExt cx="781009" cy="1036398"/>
          </a:xfrm>
        </p:grpSpPr>
        <p:sp>
          <p:nvSpPr>
            <p:cNvPr id="23" name="TextBox 22"/>
            <p:cNvSpPr txBox="1"/>
            <p:nvPr/>
          </p:nvSpPr>
          <p:spPr>
            <a:xfrm>
              <a:off x="4647885" y="2927681"/>
              <a:ext cx="469892" cy="702077"/>
            </a:xfrm>
            <a:prstGeom prst="rect">
              <a:avLst/>
            </a:prstGeom>
            <a:noFill/>
          </p:spPr>
          <p:txBody>
            <a:bodyPr vert="horz" wrap="square" rtlCol="0">
              <a:spAutoFit/>
            </a:bodyPr>
            <a:lstStyle/>
            <a:p>
              <a:r>
                <a:rPr lang="en-US" sz="3600" b="1" dirty="0" smtClean="0">
                  <a:solidFill>
                    <a:srgbClr val="000000"/>
                  </a:solidFill>
                  <a:latin typeface="Arial" pitchFamily="34" charset="0"/>
                  <a:cs typeface="Arial" pitchFamily="34" charset="0"/>
                </a:rPr>
                <a:t>8</a:t>
              </a:r>
              <a:endParaRPr lang="en-US" sz="3600" b="1" dirty="0">
                <a:solidFill>
                  <a:srgbClr val="000000"/>
                </a:solidFill>
                <a:latin typeface="Arial" pitchFamily="34" charset="0"/>
                <a:cs typeface="Arial" pitchFamily="34" charset="0"/>
              </a:endParaRPr>
            </a:p>
          </p:txBody>
        </p:sp>
        <p:sp>
          <p:nvSpPr>
            <p:cNvPr id="24" name="TextBox 23"/>
            <p:cNvSpPr txBox="1"/>
            <p:nvPr/>
          </p:nvSpPr>
          <p:spPr>
            <a:xfrm>
              <a:off x="4940300" y="2764378"/>
              <a:ext cx="488594" cy="1036398"/>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 1 </a:t>
              </a:r>
            </a:p>
            <a:p>
              <a:r>
                <a:rPr lang="en-US" sz="2800" b="1" dirty="0" smtClean="0">
                  <a:solidFill>
                    <a:srgbClr val="000000"/>
                  </a:solidFill>
                  <a:latin typeface="Arial" pitchFamily="34" charset="0"/>
                  <a:cs typeface="Arial" pitchFamily="34" charset="0"/>
                </a:rPr>
                <a:t> 3</a:t>
              </a:r>
              <a:endParaRPr lang="en-US" sz="2800" b="1" dirty="0">
                <a:solidFill>
                  <a:srgbClr val="000000"/>
                </a:solidFill>
                <a:latin typeface="Arial" pitchFamily="34" charset="0"/>
                <a:cs typeface="Arial" pitchFamily="34" charset="0"/>
              </a:endParaRPr>
            </a:p>
          </p:txBody>
        </p:sp>
      </p:grpSp>
      <p:pic>
        <p:nvPicPr>
          <p:cNvPr id="33" name="Picture 32"/>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8" y="116916"/>
            <a:ext cx="3752342" cy="58458"/>
          </a:xfrm>
          <a:prstGeom prst="rect">
            <a:avLst/>
          </a:prstGeom>
          <a:solidFill>
            <a:scrgbClr r="0" g="0" b="0">
              <a:alpha val="0"/>
            </a:scrgbClr>
          </a:solidFill>
        </p:spPr>
      </p:pic>
      <p:sp>
        <p:nvSpPr>
          <p:cNvPr id="34" name="Oval 33"/>
          <p:cNvSpPr/>
          <p:nvPr/>
        </p:nvSpPr>
        <p:spPr>
          <a:xfrm>
            <a:off x="1831667" y="264991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5" name="Oval 34"/>
          <p:cNvSpPr/>
          <p:nvPr/>
        </p:nvSpPr>
        <p:spPr>
          <a:xfrm>
            <a:off x="5064670" y="266854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6" name="Oval 35"/>
          <p:cNvSpPr/>
          <p:nvPr/>
        </p:nvSpPr>
        <p:spPr>
          <a:xfrm>
            <a:off x="1817008" y="447811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7" name="TextBox 36"/>
          <p:cNvSpPr txBox="1"/>
          <p:nvPr/>
        </p:nvSpPr>
        <p:spPr>
          <a:xfrm>
            <a:off x="2317100" y="2643452"/>
            <a:ext cx="330165"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A</a:t>
            </a:r>
            <a:endParaRPr lang="en-US" sz="2400" b="1" dirty="0">
              <a:solidFill>
                <a:srgbClr val="000000"/>
              </a:solidFill>
              <a:latin typeface="Arial" pitchFamily="34" charset="0"/>
              <a:cs typeface="Arial" pitchFamily="34" charset="0"/>
            </a:endParaRPr>
          </a:p>
        </p:txBody>
      </p:sp>
      <p:sp>
        <p:nvSpPr>
          <p:cNvPr id="38" name="TextBox 37"/>
          <p:cNvSpPr txBox="1"/>
          <p:nvPr/>
        </p:nvSpPr>
        <p:spPr>
          <a:xfrm>
            <a:off x="5558338" y="2631982"/>
            <a:ext cx="308006"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C</a:t>
            </a:r>
            <a:endParaRPr lang="en-US" sz="2400" b="1" dirty="0">
              <a:solidFill>
                <a:srgbClr val="000000"/>
              </a:solidFill>
              <a:latin typeface="Arial" pitchFamily="34" charset="0"/>
              <a:cs typeface="Arial" pitchFamily="34" charset="0"/>
            </a:endParaRPr>
          </a:p>
        </p:txBody>
      </p:sp>
      <p:sp>
        <p:nvSpPr>
          <p:cNvPr id="39" name="TextBox 38"/>
          <p:cNvSpPr txBox="1"/>
          <p:nvPr/>
        </p:nvSpPr>
        <p:spPr>
          <a:xfrm>
            <a:off x="2307877" y="4444414"/>
            <a:ext cx="332069"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B</a:t>
            </a:r>
            <a:endParaRPr lang="en-US" sz="2400" b="1" dirty="0">
              <a:solidFill>
                <a:srgbClr val="000000"/>
              </a:solidFill>
              <a:latin typeface="Arial" pitchFamily="34" charset="0"/>
              <a:cs typeface="Arial" pitchFamily="34" charset="0"/>
            </a:endParaRPr>
          </a:p>
        </p:txBody>
      </p:sp>
      <p:sp>
        <p:nvSpPr>
          <p:cNvPr id="40" name="Oval 39"/>
          <p:cNvSpPr/>
          <p:nvPr/>
        </p:nvSpPr>
        <p:spPr>
          <a:xfrm>
            <a:off x="5071473" y="448466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1" name="TextBox 40"/>
          <p:cNvSpPr txBox="1"/>
          <p:nvPr/>
        </p:nvSpPr>
        <p:spPr>
          <a:xfrm>
            <a:off x="5562342" y="4452705"/>
            <a:ext cx="332069"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D</a:t>
            </a:r>
            <a:endParaRPr lang="en-US" sz="2400" b="1" dirty="0">
              <a:solidFill>
                <a:srgbClr val="000000"/>
              </a:solidFill>
              <a:latin typeface="Arial" pitchFamily="34" charset="0"/>
              <a:cs typeface="Arial" pitchFamily="34" charset="0"/>
            </a:endParaRPr>
          </a:p>
        </p:txBody>
      </p:sp>
      <p:cxnSp>
        <p:nvCxnSpPr>
          <p:cNvPr id="44" name="Straight Connector 43"/>
          <p:cNvCxnSpPr/>
          <p:nvPr/>
        </p:nvCxnSpPr>
        <p:spPr>
          <a:xfrm>
            <a:off x="6467026" y="2884052"/>
            <a:ext cx="37458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481040" y="4697268"/>
            <a:ext cx="37458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217787" y="4714087"/>
            <a:ext cx="37458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869950" y="1019359"/>
            <a:ext cx="586165"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63</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379216187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3" name="Picture 32"/>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8" y="93533"/>
            <a:ext cx="3752342" cy="58458"/>
          </a:xfrm>
          <a:prstGeom prst="rect">
            <a:avLst/>
          </a:prstGeom>
          <a:solidFill>
            <a:scrgbClr r="0" g="0" b="0">
              <a:alpha val="0"/>
            </a:scrgbClr>
          </a:solidFill>
        </p:spPr>
      </p:pic>
      <p:grpSp>
        <p:nvGrpSpPr>
          <p:cNvPr id="35" name="Group 34"/>
          <p:cNvGrpSpPr/>
          <p:nvPr/>
        </p:nvGrpSpPr>
        <p:grpSpPr>
          <a:xfrm>
            <a:off x="1788432" y="971687"/>
            <a:ext cx="3196318" cy="954107"/>
            <a:chOff x="1331516" y="965200"/>
            <a:chExt cx="2942524" cy="1036398"/>
          </a:xfrm>
        </p:grpSpPr>
        <p:sp>
          <p:nvSpPr>
            <p:cNvPr id="36" name="TextBox 35"/>
            <p:cNvSpPr txBox="1"/>
            <p:nvPr/>
          </p:nvSpPr>
          <p:spPr>
            <a:xfrm>
              <a:off x="1331516" y="1115849"/>
              <a:ext cx="454331" cy="568348"/>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2</a:t>
              </a:r>
            </a:p>
          </p:txBody>
        </p:sp>
        <p:sp>
          <p:nvSpPr>
            <p:cNvPr id="37" name="TextBox 36"/>
            <p:cNvSpPr txBox="1"/>
            <p:nvPr/>
          </p:nvSpPr>
          <p:spPr>
            <a:xfrm>
              <a:off x="1765300" y="965200"/>
              <a:ext cx="787400" cy="1036398"/>
            </a:xfrm>
            <a:prstGeom prst="rect">
              <a:avLst/>
            </a:prstGeom>
            <a:noFill/>
          </p:spPr>
          <p:txBody>
            <a:bodyPr vert="horz" rtlCol="0">
              <a:spAutoFit/>
            </a:bodyPr>
            <a:lstStyle/>
            <a:p>
              <a:r>
                <a:rPr lang="en-US" sz="2800" b="1" u="sng" dirty="0" smtClean="0">
                  <a:solidFill>
                    <a:srgbClr val="000000"/>
                  </a:solidFill>
                  <a:latin typeface="Arial" pitchFamily="34" charset="0"/>
                  <a:cs typeface="Arial" pitchFamily="34" charset="0"/>
                </a:rPr>
                <a:t>3 </a:t>
              </a:r>
            </a:p>
            <a:p>
              <a:r>
                <a:rPr lang="en-US" sz="2800" b="1" dirty="0" smtClean="0">
                  <a:solidFill>
                    <a:srgbClr val="000000"/>
                  </a:solidFill>
                  <a:latin typeface="Arial" pitchFamily="34" charset="0"/>
                  <a:cs typeface="Arial" pitchFamily="34" charset="0"/>
                </a:rPr>
                <a:t>8</a:t>
              </a:r>
              <a:endParaRPr lang="en-US" sz="2800" b="1" dirty="0">
                <a:solidFill>
                  <a:srgbClr val="000000"/>
                </a:solidFill>
                <a:latin typeface="Arial" pitchFamily="34" charset="0"/>
                <a:cs typeface="Arial" pitchFamily="34" charset="0"/>
              </a:endParaRPr>
            </a:p>
          </p:txBody>
        </p:sp>
        <p:sp>
          <p:nvSpPr>
            <p:cNvPr id="38" name="TextBox 37"/>
            <p:cNvSpPr txBox="1"/>
            <p:nvPr/>
          </p:nvSpPr>
          <p:spPr>
            <a:xfrm>
              <a:off x="2340172" y="1163146"/>
              <a:ext cx="304800" cy="568348"/>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a:t>
              </a:r>
              <a:endParaRPr lang="en-US" sz="2800" b="1" dirty="0">
                <a:solidFill>
                  <a:srgbClr val="000000"/>
                </a:solidFill>
                <a:latin typeface="Arial" pitchFamily="34" charset="0"/>
                <a:cs typeface="Arial" pitchFamily="34" charset="0"/>
              </a:endParaRPr>
            </a:p>
          </p:txBody>
        </p:sp>
        <p:sp>
          <p:nvSpPr>
            <p:cNvPr id="39" name="TextBox 38"/>
            <p:cNvSpPr txBox="1"/>
            <p:nvPr/>
          </p:nvSpPr>
          <p:spPr>
            <a:xfrm>
              <a:off x="2848770" y="1072101"/>
              <a:ext cx="359160" cy="568348"/>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5</a:t>
              </a:r>
              <a:endParaRPr lang="en-US" sz="2800" b="1" dirty="0">
                <a:solidFill>
                  <a:srgbClr val="000000"/>
                </a:solidFill>
                <a:latin typeface="Arial" pitchFamily="34" charset="0"/>
                <a:cs typeface="Arial" pitchFamily="34" charset="0"/>
              </a:endParaRPr>
            </a:p>
          </p:txBody>
        </p:sp>
        <p:sp>
          <p:nvSpPr>
            <p:cNvPr id="40" name="TextBox 39"/>
            <p:cNvSpPr txBox="1"/>
            <p:nvPr/>
          </p:nvSpPr>
          <p:spPr>
            <a:xfrm>
              <a:off x="3181222" y="965200"/>
              <a:ext cx="787400" cy="1036398"/>
            </a:xfrm>
            <a:prstGeom prst="rect">
              <a:avLst/>
            </a:prstGeom>
            <a:noFill/>
          </p:spPr>
          <p:txBody>
            <a:bodyPr vert="horz" rtlCol="0">
              <a:spAutoFit/>
            </a:bodyPr>
            <a:lstStyle/>
            <a:p>
              <a:r>
                <a:rPr lang="en-US" sz="2800" b="1" u="sng" dirty="0" smtClean="0">
                  <a:solidFill>
                    <a:srgbClr val="000000"/>
                  </a:solidFill>
                  <a:latin typeface="Arial" pitchFamily="34" charset="0"/>
                  <a:cs typeface="Arial" pitchFamily="34" charset="0"/>
                </a:rPr>
                <a:t> 5</a:t>
              </a:r>
            </a:p>
            <a:p>
              <a:r>
                <a:rPr lang="en-US" sz="2800" b="1" dirty="0" smtClean="0">
                  <a:solidFill>
                    <a:srgbClr val="000000"/>
                  </a:solidFill>
                  <a:latin typeface="Arial" pitchFamily="34" charset="0"/>
                  <a:cs typeface="Arial" pitchFamily="34" charset="0"/>
                </a:rPr>
                <a:t>12</a:t>
              </a:r>
              <a:endParaRPr lang="en-US" sz="2800" b="1" dirty="0">
                <a:solidFill>
                  <a:srgbClr val="000000"/>
                </a:solidFill>
                <a:latin typeface="Arial" pitchFamily="34" charset="0"/>
                <a:cs typeface="Arial" pitchFamily="34" charset="0"/>
              </a:endParaRPr>
            </a:p>
          </p:txBody>
        </p:sp>
        <p:sp>
          <p:nvSpPr>
            <p:cNvPr id="41" name="TextBox 40"/>
            <p:cNvSpPr txBox="1"/>
            <p:nvPr/>
          </p:nvSpPr>
          <p:spPr>
            <a:xfrm>
              <a:off x="3664440" y="1150677"/>
              <a:ext cx="609600" cy="568347"/>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a:t>
              </a:r>
              <a:endParaRPr lang="en-US" sz="2800" b="1" dirty="0">
                <a:solidFill>
                  <a:srgbClr val="000000"/>
                </a:solidFill>
                <a:latin typeface="Arial" pitchFamily="34" charset="0"/>
                <a:cs typeface="Arial" pitchFamily="34" charset="0"/>
              </a:endParaRPr>
            </a:p>
          </p:txBody>
        </p:sp>
      </p:grpSp>
      <p:grpSp>
        <p:nvGrpSpPr>
          <p:cNvPr id="65" name="Group 64"/>
          <p:cNvGrpSpPr/>
          <p:nvPr/>
        </p:nvGrpSpPr>
        <p:grpSpPr>
          <a:xfrm>
            <a:off x="2732144" y="2384004"/>
            <a:ext cx="1232440" cy="954107"/>
            <a:chOff x="1634017" y="2792604"/>
            <a:chExt cx="1134583" cy="1036398"/>
          </a:xfrm>
        </p:grpSpPr>
        <p:sp>
          <p:nvSpPr>
            <p:cNvPr id="66" name="TextBox 65"/>
            <p:cNvSpPr txBox="1"/>
            <p:nvPr/>
          </p:nvSpPr>
          <p:spPr>
            <a:xfrm>
              <a:off x="1634017" y="2943694"/>
              <a:ext cx="286336" cy="702078"/>
            </a:xfrm>
            <a:prstGeom prst="rect">
              <a:avLst/>
            </a:prstGeom>
            <a:noFill/>
          </p:spPr>
          <p:txBody>
            <a:bodyPr vert="horz" wrap="square" rtlCol="0">
              <a:spAutoFit/>
            </a:bodyPr>
            <a:lstStyle/>
            <a:p>
              <a:r>
                <a:rPr lang="en-US" sz="3600" b="1" dirty="0" smtClean="0">
                  <a:solidFill>
                    <a:srgbClr val="000000"/>
                  </a:solidFill>
                  <a:latin typeface="Arial" pitchFamily="34" charset="0"/>
                  <a:cs typeface="Arial" pitchFamily="34" charset="0"/>
                </a:rPr>
                <a:t>7</a:t>
              </a:r>
              <a:endParaRPr lang="en-US" sz="2400" b="1" dirty="0">
                <a:solidFill>
                  <a:srgbClr val="000000"/>
                </a:solidFill>
                <a:latin typeface="Arial" pitchFamily="34" charset="0"/>
                <a:cs typeface="Arial" pitchFamily="34" charset="0"/>
              </a:endParaRPr>
            </a:p>
          </p:txBody>
        </p:sp>
        <p:sp>
          <p:nvSpPr>
            <p:cNvPr id="67" name="TextBox 66"/>
            <p:cNvSpPr txBox="1"/>
            <p:nvPr/>
          </p:nvSpPr>
          <p:spPr>
            <a:xfrm>
              <a:off x="2006600" y="2792604"/>
              <a:ext cx="762000" cy="1036398"/>
            </a:xfrm>
            <a:prstGeom prst="rect">
              <a:avLst/>
            </a:prstGeom>
            <a:noFill/>
          </p:spPr>
          <p:txBody>
            <a:bodyPr vert="horz" rtlCol="0">
              <a:spAutoFit/>
            </a:bodyPr>
            <a:lstStyle/>
            <a:p>
              <a:r>
                <a:rPr lang="en-US" sz="2800" b="1" u="sng" dirty="0" smtClean="0">
                  <a:solidFill>
                    <a:srgbClr val="000000"/>
                  </a:solidFill>
                  <a:latin typeface="Arial" pitchFamily="34" charset="0"/>
                  <a:cs typeface="Arial" pitchFamily="34" charset="0"/>
                </a:rPr>
                <a:t>19</a:t>
              </a:r>
            </a:p>
            <a:p>
              <a:r>
                <a:rPr lang="en-US" sz="2800" b="1" dirty="0" smtClean="0">
                  <a:solidFill>
                    <a:srgbClr val="000000"/>
                  </a:solidFill>
                  <a:latin typeface="Arial" pitchFamily="34" charset="0"/>
                  <a:cs typeface="Arial" pitchFamily="34" charset="0"/>
                </a:rPr>
                <a:t>24</a:t>
              </a:r>
              <a:endParaRPr lang="en-US" sz="2800" b="1" dirty="0">
                <a:solidFill>
                  <a:srgbClr val="000000"/>
                </a:solidFill>
                <a:latin typeface="Arial" pitchFamily="34" charset="0"/>
                <a:cs typeface="Arial" pitchFamily="34" charset="0"/>
              </a:endParaRPr>
            </a:p>
          </p:txBody>
        </p:sp>
      </p:grpSp>
      <p:grpSp>
        <p:nvGrpSpPr>
          <p:cNvPr id="68" name="Group 67"/>
          <p:cNvGrpSpPr/>
          <p:nvPr/>
        </p:nvGrpSpPr>
        <p:grpSpPr>
          <a:xfrm>
            <a:off x="2711363" y="4221018"/>
            <a:ext cx="1086314" cy="954107"/>
            <a:chOff x="1653149" y="4521200"/>
            <a:chExt cx="1140851" cy="1036398"/>
          </a:xfrm>
        </p:grpSpPr>
        <p:sp>
          <p:nvSpPr>
            <p:cNvPr id="69" name="TextBox 68"/>
            <p:cNvSpPr txBox="1"/>
            <p:nvPr/>
          </p:nvSpPr>
          <p:spPr>
            <a:xfrm>
              <a:off x="1653149" y="4717719"/>
              <a:ext cx="454695" cy="702077"/>
            </a:xfrm>
            <a:prstGeom prst="rect">
              <a:avLst/>
            </a:prstGeom>
            <a:noFill/>
          </p:spPr>
          <p:txBody>
            <a:bodyPr vert="horz" wrap="square" rtlCol="0">
              <a:spAutoFit/>
            </a:bodyPr>
            <a:lstStyle/>
            <a:p>
              <a:r>
                <a:rPr lang="en-US" sz="3600" b="1" dirty="0" smtClean="0">
                  <a:solidFill>
                    <a:srgbClr val="000000"/>
                  </a:solidFill>
                  <a:latin typeface="Arial" pitchFamily="34" charset="0"/>
                  <a:cs typeface="Arial" pitchFamily="34" charset="0"/>
                </a:rPr>
                <a:t>7</a:t>
              </a:r>
              <a:endParaRPr lang="en-US" sz="3600" b="1" dirty="0">
                <a:solidFill>
                  <a:srgbClr val="000000"/>
                </a:solidFill>
                <a:latin typeface="Arial" pitchFamily="34" charset="0"/>
                <a:cs typeface="Arial" pitchFamily="34" charset="0"/>
              </a:endParaRPr>
            </a:p>
          </p:txBody>
        </p:sp>
        <p:sp>
          <p:nvSpPr>
            <p:cNvPr id="70" name="TextBox 69"/>
            <p:cNvSpPr txBox="1"/>
            <p:nvPr/>
          </p:nvSpPr>
          <p:spPr>
            <a:xfrm>
              <a:off x="2006600" y="4521200"/>
              <a:ext cx="787400" cy="1036398"/>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8</a:t>
              </a:r>
            </a:p>
            <a:p>
              <a:r>
                <a:rPr lang="en-US" sz="2800" b="1" dirty="0" smtClean="0">
                  <a:solidFill>
                    <a:srgbClr val="000000"/>
                  </a:solidFill>
                  <a:latin typeface="Arial" pitchFamily="34" charset="0"/>
                  <a:cs typeface="Arial" pitchFamily="34" charset="0"/>
                </a:rPr>
                <a:t>20</a:t>
              </a:r>
              <a:endParaRPr lang="en-US" sz="2800" b="1" dirty="0">
                <a:solidFill>
                  <a:srgbClr val="000000"/>
                </a:solidFill>
                <a:latin typeface="Arial" pitchFamily="34" charset="0"/>
                <a:cs typeface="Arial" pitchFamily="34" charset="0"/>
              </a:endParaRPr>
            </a:p>
          </p:txBody>
        </p:sp>
      </p:grpSp>
      <p:grpSp>
        <p:nvGrpSpPr>
          <p:cNvPr id="71" name="Group 70"/>
          <p:cNvGrpSpPr/>
          <p:nvPr/>
        </p:nvGrpSpPr>
        <p:grpSpPr>
          <a:xfrm>
            <a:off x="6006759" y="4199124"/>
            <a:ext cx="1215501" cy="954107"/>
            <a:chOff x="4646810" y="4470400"/>
            <a:chExt cx="1118990" cy="1036398"/>
          </a:xfrm>
        </p:grpSpPr>
        <p:sp>
          <p:nvSpPr>
            <p:cNvPr id="72" name="TextBox 71"/>
            <p:cNvSpPr txBox="1"/>
            <p:nvPr/>
          </p:nvSpPr>
          <p:spPr>
            <a:xfrm>
              <a:off x="4646810" y="4615794"/>
              <a:ext cx="419100" cy="702077"/>
            </a:xfrm>
            <a:prstGeom prst="rect">
              <a:avLst/>
            </a:prstGeom>
            <a:noFill/>
          </p:spPr>
          <p:txBody>
            <a:bodyPr vert="horz" wrap="square" rtlCol="0">
              <a:spAutoFit/>
            </a:bodyPr>
            <a:lstStyle/>
            <a:p>
              <a:r>
                <a:rPr lang="en-US" sz="3600" b="1" dirty="0" smtClean="0">
                  <a:solidFill>
                    <a:srgbClr val="000000"/>
                  </a:solidFill>
                  <a:latin typeface="Arial" pitchFamily="34" charset="0"/>
                  <a:cs typeface="Arial" pitchFamily="34" charset="0"/>
                </a:rPr>
                <a:t>8</a:t>
              </a:r>
              <a:endParaRPr lang="en-US" sz="3600" b="1" dirty="0">
                <a:solidFill>
                  <a:srgbClr val="000000"/>
                </a:solidFill>
                <a:latin typeface="Arial" pitchFamily="34" charset="0"/>
                <a:cs typeface="Arial" pitchFamily="34" charset="0"/>
              </a:endParaRPr>
            </a:p>
          </p:txBody>
        </p:sp>
        <p:sp>
          <p:nvSpPr>
            <p:cNvPr id="73" name="TextBox 72"/>
            <p:cNvSpPr txBox="1"/>
            <p:nvPr/>
          </p:nvSpPr>
          <p:spPr>
            <a:xfrm>
              <a:off x="4978400" y="4470400"/>
              <a:ext cx="787400" cy="1036398"/>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7</a:t>
              </a:r>
            </a:p>
            <a:p>
              <a:r>
                <a:rPr lang="en-US" sz="2800" b="1" dirty="0" smtClean="0">
                  <a:solidFill>
                    <a:srgbClr val="000000"/>
                  </a:solidFill>
                  <a:latin typeface="Arial" pitchFamily="34" charset="0"/>
                  <a:cs typeface="Arial" pitchFamily="34" charset="0"/>
                </a:rPr>
                <a:t>12</a:t>
              </a:r>
              <a:endParaRPr lang="en-US" sz="2800" b="1" dirty="0">
                <a:solidFill>
                  <a:srgbClr val="000000"/>
                </a:solidFill>
                <a:latin typeface="Arial" pitchFamily="34" charset="0"/>
                <a:cs typeface="Arial" pitchFamily="34" charset="0"/>
              </a:endParaRPr>
            </a:p>
          </p:txBody>
        </p:sp>
      </p:grpSp>
      <p:grpSp>
        <p:nvGrpSpPr>
          <p:cNvPr id="74" name="Group 73"/>
          <p:cNvGrpSpPr/>
          <p:nvPr/>
        </p:nvGrpSpPr>
        <p:grpSpPr>
          <a:xfrm>
            <a:off x="6007255" y="2405949"/>
            <a:ext cx="1215005" cy="954107"/>
            <a:chOff x="4647885" y="2764378"/>
            <a:chExt cx="1118533" cy="1036398"/>
          </a:xfrm>
        </p:grpSpPr>
        <p:sp>
          <p:nvSpPr>
            <p:cNvPr id="75" name="TextBox 74"/>
            <p:cNvSpPr txBox="1"/>
            <p:nvPr/>
          </p:nvSpPr>
          <p:spPr>
            <a:xfrm>
              <a:off x="4647885" y="2927681"/>
              <a:ext cx="469892" cy="702077"/>
            </a:xfrm>
            <a:prstGeom prst="rect">
              <a:avLst/>
            </a:prstGeom>
            <a:noFill/>
          </p:spPr>
          <p:txBody>
            <a:bodyPr vert="horz" wrap="square" rtlCol="0">
              <a:spAutoFit/>
            </a:bodyPr>
            <a:lstStyle/>
            <a:p>
              <a:r>
                <a:rPr lang="en-US" sz="3600" b="1" dirty="0" smtClean="0">
                  <a:solidFill>
                    <a:srgbClr val="000000"/>
                  </a:solidFill>
                  <a:latin typeface="Arial" pitchFamily="34" charset="0"/>
                  <a:cs typeface="Arial" pitchFamily="34" charset="0"/>
                </a:rPr>
                <a:t>7</a:t>
              </a:r>
              <a:endParaRPr lang="en-US" sz="3600" b="1" dirty="0">
                <a:solidFill>
                  <a:srgbClr val="000000"/>
                </a:solidFill>
                <a:latin typeface="Arial" pitchFamily="34" charset="0"/>
                <a:cs typeface="Arial" pitchFamily="34" charset="0"/>
              </a:endParaRPr>
            </a:p>
          </p:txBody>
        </p:sp>
        <p:sp>
          <p:nvSpPr>
            <p:cNvPr id="76" name="TextBox 75"/>
            <p:cNvSpPr txBox="1"/>
            <p:nvPr/>
          </p:nvSpPr>
          <p:spPr>
            <a:xfrm>
              <a:off x="4940300" y="2764378"/>
              <a:ext cx="826118" cy="1036398"/>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 8 </a:t>
              </a:r>
            </a:p>
            <a:p>
              <a:r>
                <a:rPr lang="en-US" sz="2800" b="1" dirty="0" smtClean="0">
                  <a:solidFill>
                    <a:srgbClr val="000000"/>
                  </a:solidFill>
                  <a:latin typeface="Arial" pitchFamily="34" charset="0"/>
                  <a:cs typeface="Arial" pitchFamily="34" charset="0"/>
                </a:rPr>
                <a:t>12</a:t>
              </a:r>
              <a:endParaRPr lang="en-US" sz="2800" b="1" dirty="0">
                <a:solidFill>
                  <a:srgbClr val="000000"/>
                </a:solidFill>
                <a:latin typeface="Arial" pitchFamily="34" charset="0"/>
                <a:cs typeface="Arial" pitchFamily="34" charset="0"/>
              </a:endParaRPr>
            </a:p>
          </p:txBody>
        </p:sp>
      </p:grpSp>
      <p:sp>
        <p:nvSpPr>
          <p:cNvPr id="77" name="Oval 76"/>
          <p:cNvSpPr/>
          <p:nvPr/>
        </p:nvSpPr>
        <p:spPr>
          <a:xfrm>
            <a:off x="1831667" y="266896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78" name="Oval 77"/>
          <p:cNvSpPr/>
          <p:nvPr/>
        </p:nvSpPr>
        <p:spPr>
          <a:xfrm>
            <a:off x="5064670" y="266854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79" name="Oval 78"/>
          <p:cNvSpPr/>
          <p:nvPr/>
        </p:nvSpPr>
        <p:spPr>
          <a:xfrm>
            <a:off x="1817008" y="447811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80" name="TextBox 79"/>
          <p:cNvSpPr txBox="1"/>
          <p:nvPr/>
        </p:nvSpPr>
        <p:spPr>
          <a:xfrm>
            <a:off x="2317100" y="2643452"/>
            <a:ext cx="330165"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A</a:t>
            </a:r>
            <a:endParaRPr lang="en-US" sz="2400" b="1" dirty="0">
              <a:solidFill>
                <a:srgbClr val="000000"/>
              </a:solidFill>
              <a:latin typeface="Arial" pitchFamily="34" charset="0"/>
              <a:cs typeface="Arial" pitchFamily="34" charset="0"/>
            </a:endParaRPr>
          </a:p>
        </p:txBody>
      </p:sp>
      <p:sp>
        <p:nvSpPr>
          <p:cNvPr id="81" name="TextBox 80"/>
          <p:cNvSpPr txBox="1"/>
          <p:nvPr/>
        </p:nvSpPr>
        <p:spPr>
          <a:xfrm>
            <a:off x="5558338" y="2631982"/>
            <a:ext cx="308006"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C</a:t>
            </a:r>
            <a:endParaRPr lang="en-US" sz="2400" b="1" dirty="0">
              <a:solidFill>
                <a:srgbClr val="000000"/>
              </a:solidFill>
              <a:latin typeface="Arial" pitchFamily="34" charset="0"/>
              <a:cs typeface="Arial" pitchFamily="34" charset="0"/>
            </a:endParaRPr>
          </a:p>
        </p:txBody>
      </p:sp>
      <p:sp>
        <p:nvSpPr>
          <p:cNvPr id="82" name="TextBox 81"/>
          <p:cNvSpPr txBox="1"/>
          <p:nvPr/>
        </p:nvSpPr>
        <p:spPr>
          <a:xfrm>
            <a:off x="2307877" y="4444414"/>
            <a:ext cx="332069"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B</a:t>
            </a:r>
            <a:endParaRPr lang="en-US" sz="2400" b="1" dirty="0">
              <a:solidFill>
                <a:srgbClr val="000000"/>
              </a:solidFill>
              <a:latin typeface="Arial" pitchFamily="34" charset="0"/>
              <a:cs typeface="Arial" pitchFamily="34" charset="0"/>
            </a:endParaRPr>
          </a:p>
        </p:txBody>
      </p:sp>
      <p:sp>
        <p:nvSpPr>
          <p:cNvPr id="83" name="Oval 82"/>
          <p:cNvSpPr/>
          <p:nvPr/>
        </p:nvSpPr>
        <p:spPr>
          <a:xfrm>
            <a:off x="5071473" y="448466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84" name="TextBox 83"/>
          <p:cNvSpPr txBox="1"/>
          <p:nvPr/>
        </p:nvSpPr>
        <p:spPr>
          <a:xfrm>
            <a:off x="5562342" y="4471755"/>
            <a:ext cx="332069"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D</a:t>
            </a:r>
            <a:endParaRPr lang="en-US" sz="2400" b="1" dirty="0">
              <a:solidFill>
                <a:srgbClr val="000000"/>
              </a:solidFill>
              <a:latin typeface="Arial" pitchFamily="34" charset="0"/>
              <a:cs typeface="Arial" pitchFamily="34" charset="0"/>
            </a:endParaRPr>
          </a:p>
        </p:txBody>
      </p:sp>
      <p:cxnSp>
        <p:nvCxnSpPr>
          <p:cNvPr id="85" name="Straight Connector 84"/>
          <p:cNvCxnSpPr/>
          <p:nvPr/>
        </p:nvCxnSpPr>
        <p:spPr>
          <a:xfrm>
            <a:off x="6467026" y="2884052"/>
            <a:ext cx="37458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481040" y="4678218"/>
            <a:ext cx="37458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217787" y="4714087"/>
            <a:ext cx="37458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890270" y="1019359"/>
            <a:ext cx="586165"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64</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372987080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3" name="Picture 32"/>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116916"/>
            <a:ext cx="3752342" cy="58458"/>
          </a:xfrm>
          <a:prstGeom prst="rect">
            <a:avLst/>
          </a:prstGeom>
          <a:solidFill>
            <a:scrgbClr r="0" g="0" b="0">
              <a:alpha val="0"/>
            </a:scrgbClr>
          </a:solidFill>
        </p:spPr>
      </p:pic>
      <p:grpSp>
        <p:nvGrpSpPr>
          <p:cNvPr id="34" name="Group 33"/>
          <p:cNvGrpSpPr/>
          <p:nvPr/>
        </p:nvGrpSpPr>
        <p:grpSpPr>
          <a:xfrm>
            <a:off x="1759082" y="971687"/>
            <a:ext cx="3395818" cy="954107"/>
            <a:chOff x="1331516" y="965200"/>
            <a:chExt cx="3126184" cy="1036398"/>
          </a:xfrm>
        </p:grpSpPr>
        <p:sp>
          <p:nvSpPr>
            <p:cNvPr id="35" name="TextBox 34"/>
            <p:cNvSpPr txBox="1"/>
            <p:nvPr/>
          </p:nvSpPr>
          <p:spPr>
            <a:xfrm>
              <a:off x="1331516" y="1115849"/>
              <a:ext cx="454331" cy="568348"/>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3</a:t>
              </a:r>
              <a:endParaRPr lang="en-US" sz="2800" b="1" dirty="0">
                <a:solidFill>
                  <a:srgbClr val="000000"/>
                </a:solidFill>
                <a:latin typeface="Arial" pitchFamily="34" charset="0"/>
                <a:cs typeface="Arial" pitchFamily="34" charset="0"/>
              </a:endParaRPr>
            </a:p>
          </p:txBody>
        </p:sp>
        <p:sp>
          <p:nvSpPr>
            <p:cNvPr id="36" name="TextBox 35"/>
            <p:cNvSpPr txBox="1"/>
            <p:nvPr/>
          </p:nvSpPr>
          <p:spPr>
            <a:xfrm>
              <a:off x="1765300" y="965200"/>
              <a:ext cx="787400" cy="1036398"/>
            </a:xfrm>
            <a:prstGeom prst="rect">
              <a:avLst/>
            </a:prstGeom>
            <a:noFill/>
          </p:spPr>
          <p:txBody>
            <a:bodyPr vert="horz" rtlCol="0">
              <a:spAutoFit/>
            </a:bodyPr>
            <a:lstStyle/>
            <a:p>
              <a:r>
                <a:rPr lang="en-US" sz="2800" b="1" u="sng" dirty="0" smtClean="0">
                  <a:solidFill>
                    <a:srgbClr val="000000"/>
                  </a:solidFill>
                  <a:latin typeface="Arial" pitchFamily="34" charset="0"/>
                  <a:cs typeface="Arial" pitchFamily="34" charset="0"/>
                </a:rPr>
                <a:t>1</a:t>
              </a:r>
            </a:p>
            <a:p>
              <a:r>
                <a:rPr lang="en-US" sz="2800" b="1" dirty="0">
                  <a:solidFill>
                    <a:srgbClr val="000000"/>
                  </a:solidFill>
                  <a:latin typeface="Arial" pitchFamily="34" charset="0"/>
                  <a:cs typeface="Arial" pitchFamily="34" charset="0"/>
                </a:rPr>
                <a:t>4</a:t>
              </a:r>
            </a:p>
          </p:txBody>
        </p:sp>
        <p:sp>
          <p:nvSpPr>
            <p:cNvPr id="37" name="TextBox 36"/>
            <p:cNvSpPr txBox="1"/>
            <p:nvPr/>
          </p:nvSpPr>
          <p:spPr>
            <a:xfrm>
              <a:off x="2340172" y="1163146"/>
              <a:ext cx="304800" cy="568348"/>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a:t>
              </a:r>
              <a:endParaRPr lang="en-US" sz="2800" b="1" dirty="0">
                <a:solidFill>
                  <a:srgbClr val="000000"/>
                </a:solidFill>
                <a:latin typeface="Arial" pitchFamily="34" charset="0"/>
                <a:cs typeface="Arial" pitchFamily="34" charset="0"/>
              </a:endParaRPr>
            </a:p>
          </p:txBody>
        </p:sp>
        <p:sp>
          <p:nvSpPr>
            <p:cNvPr id="38" name="TextBox 37"/>
            <p:cNvSpPr txBox="1"/>
            <p:nvPr/>
          </p:nvSpPr>
          <p:spPr>
            <a:xfrm>
              <a:off x="2848770" y="1072101"/>
              <a:ext cx="359160" cy="568348"/>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2</a:t>
              </a:r>
              <a:endParaRPr lang="en-US" sz="2800" b="1" dirty="0">
                <a:solidFill>
                  <a:srgbClr val="000000"/>
                </a:solidFill>
                <a:latin typeface="Arial" pitchFamily="34" charset="0"/>
                <a:cs typeface="Arial" pitchFamily="34" charset="0"/>
              </a:endParaRPr>
            </a:p>
          </p:txBody>
        </p:sp>
        <p:sp>
          <p:nvSpPr>
            <p:cNvPr id="39" name="TextBox 38"/>
            <p:cNvSpPr txBox="1"/>
            <p:nvPr/>
          </p:nvSpPr>
          <p:spPr>
            <a:xfrm>
              <a:off x="3200400" y="965200"/>
              <a:ext cx="787400" cy="1036398"/>
            </a:xfrm>
            <a:prstGeom prst="rect">
              <a:avLst/>
            </a:prstGeom>
            <a:noFill/>
          </p:spPr>
          <p:txBody>
            <a:bodyPr vert="horz" rtlCol="0">
              <a:spAutoFit/>
            </a:bodyPr>
            <a:lstStyle/>
            <a:p>
              <a:r>
                <a:rPr lang="en-US" sz="2800" b="1" u="sng" dirty="0" smtClean="0">
                  <a:solidFill>
                    <a:srgbClr val="000000"/>
                  </a:solidFill>
                  <a:latin typeface="Arial" pitchFamily="34" charset="0"/>
                  <a:cs typeface="Arial" pitchFamily="34" charset="0"/>
                </a:rPr>
                <a:t>1</a:t>
              </a:r>
            </a:p>
            <a:p>
              <a:r>
                <a:rPr lang="en-US" sz="2800" b="1" dirty="0" smtClean="0">
                  <a:solidFill>
                    <a:srgbClr val="000000"/>
                  </a:solidFill>
                  <a:latin typeface="Arial" pitchFamily="34" charset="0"/>
                  <a:cs typeface="Arial" pitchFamily="34" charset="0"/>
                </a:rPr>
                <a:t>6</a:t>
              </a:r>
              <a:endParaRPr lang="en-US" sz="2800" b="1" dirty="0">
                <a:solidFill>
                  <a:srgbClr val="000000"/>
                </a:solidFill>
                <a:latin typeface="Arial" pitchFamily="34" charset="0"/>
                <a:cs typeface="Arial" pitchFamily="34" charset="0"/>
              </a:endParaRPr>
            </a:p>
          </p:txBody>
        </p:sp>
        <p:sp>
          <p:nvSpPr>
            <p:cNvPr id="40" name="TextBox 39"/>
            <p:cNvSpPr txBox="1"/>
            <p:nvPr/>
          </p:nvSpPr>
          <p:spPr>
            <a:xfrm>
              <a:off x="3848100" y="1186795"/>
              <a:ext cx="609600" cy="568347"/>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a:t>
              </a:r>
              <a:endParaRPr lang="en-US" sz="2800" b="1" dirty="0">
                <a:solidFill>
                  <a:srgbClr val="000000"/>
                </a:solidFill>
                <a:latin typeface="Arial" pitchFamily="34" charset="0"/>
                <a:cs typeface="Arial" pitchFamily="34" charset="0"/>
              </a:endParaRPr>
            </a:p>
          </p:txBody>
        </p:sp>
      </p:grpSp>
      <p:grpSp>
        <p:nvGrpSpPr>
          <p:cNvPr id="43" name="Group 42"/>
          <p:cNvGrpSpPr/>
          <p:nvPr/>
        </p:nvGrpSpPr>
        <p:grpSpPr>
          <a:xfrm>
            <a:off x="2732144" y="2384004"/>
            <a:ext cx="1232440" cy="954107"/>
            <a:chOff x="1634017" y="2792604"/>
            <a:chExt cx="1134583" cy="1036398"/>
          </a:xfrm>
        </p:grpSpPr>
        <p:sp>
          <p:nvSpPr>
            <p:cNvPr id="44" name="TextBox 43"/>
            <p:cNvSpPr txBox="1"/>
            <p:nvPr/>
          </p:nvSpPr>
          <p:spPr>
            <a:xfrm>
              <a:off x="1634017" y="2943694"/>
              <a:ext cx="286336" cy="702078"/>
            </a:xfrm>
            <a:prstGeom prst="rect">
              <a:avLst/>
            </a:prstGeom>
            <a:noFill/>
          </p:spPr>
          <p:txBody>
            <a:bodyPr vert="horz" wrap="square" rtlCol="0">
              <a:spAutoFit/>
            </a:bodyPr>
            <a:lstStyle/>
            <a:p>
              <a:r>
                <a:rPr lang="en-US" sz="3600" b="1" dirty="0" smtClean="0">
                  <a:solidFill>
                    <a:srgbClr val="000000"/>
                  </a:solidFill>
                  <a:latin typeface="Arial" pitchFamily="34" charset="0"/>
                  <a:cs typeface="Arial" pitchFamily="34" charset="0"/>
                </a:rPr>
                <a:t>5</a:t>
              </a:r>
              <a:endParaRPr lang="en-US" sz="2400" b="1" dirty="0">
                <a:solidFill>
                  <a:srgbClr val="000000"/>
                </a:solidFill>
                <a:latin typeface="Arial" pitchFamily="34" charset="0"/>
                <a:cs typeface="Arial" pitchFamily="34" charset="0"/>
              </a:endParaRPr>
            </a:p>
          </p:txBody>
        </p:sp>
        <p:sp>
          <p:nvSpPr>
            <p:cNvPr id="45" name="TextBox 44"/>
            <p:cNvSpPr txBox="1"/>
            <p:nvPr/>
          </p:nvSpPr>
          <p:spPr>
            <a:xfrm>
              <a:off x="2006600" y="2792604"/>
              <a:ext cx="762000" cy="1036398"/>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2</a:t>
              </a:r>
              <a:endParaRPr lang="en-US" sz="2800" b="1" dirty="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10</a:t>
              </a:r>
              <a:endParaRPr lang="en-US" sz="2800" b="1" dirty="0">
                <a:solidFill>
                  <a:srgbClr val="000000"/>
                </a:solidFill>
                <a:latin typeface="Arial" pitchFamily="34" charset="0"/>
                <a:cs typeface="Arial" pitchFamily="34" charset="0"/>
              </a:endParaRPr>
            </a:p>
          </p:txBody>
        </p:sp>
      </p:grpSp>
      <p:grpSp>
        <p:nvGrpSpPr>
          <p:cNvPr id="46" name="Group 45"/>
          <p:cNvGrpSpPr/>
          <p:nvPr/>
        </p:nvGrpSpPr>
        <p:grpSpPr>
          <a:xfrm>
            <a:off x="2711362" y="4171143"/>
            <a:ext cx="1239249" cy="954107"/>
            <a:chOff x="1653149" y="4521200"/>
            <a:chExt cx="1140851" cy="1036398"/>
          </a:xfrm>
        </p:grpSpPr>
        <p:sp>
          <p:nvSpPr>
            <p:cNvPr id="47" name="TextBox 46"/>
            <p:cNvSpPr txBox="1"/>
            <p:nvPr/>
          </p:nvSpPr>
          <p:spPr>
            <a:xfrm>
              <a:off x="1653149" y="4717719"/>
              <a:ext cx="454695" cy="702077"/>
            </a:xfrm>
            <a:prstGeom prst="rect">
              <a:avLst/>
            </a:prstGeom>
            <a:noFill/>
          </p:spPr>
          <p:txBody>
            <a:bodyPr vert="horz" wrap="square" rtlCol="0">
              <a:spAutoFit/>
            </a:bodyPr>
            <a:lstStyle/>
            <a:p>
              <a:r>
                <a:rPr lang="en-US" sz="3600" b="1" dirty="0" smtClean="0">
                  <a:solidFill>
                    <a:srgbClr val="000000"/>
                  </a:solidFill>
                  <a:latin typeface="Arial" pitchFamily="34" charset="0"/>
                  <a:cs typeface="Arial" pitchFamily="34" charset="0"/>
                </a:rPr>
                <a:t>5</a:t>
              </a:r>
              <a:endParaRPr lang="en-US" sz="3600" b="1" dirty="0">
                <a:solidFill>
                  <a:srgbClr val="000000"/>
                </a:solidFill>
                <a:latin typeface="Arial" pitchFamily="34" charset="0"/>
                <a:cs typeface="Arial" pitchFamily="34" charset="0"/>
              </a:endParaRPr>
            </a:p>
          </p:txBody>
        </p:sp>
        <p:sp>
          <p:nvSpPr>
            <p:cNvPr id="48" name="TextBox 47"/>
            <p:cNvSpPr txBox="1"/>
            <p:nvPr/>
          </p:nvSpPr>
          <p:spPr>
            <a:xfrm>
              <a:off x="2006600" y="4521200"/>
              <a:ext cx="787400" cy="1036398"/>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5</a:t>
              </a:r>
            </a:p>
            <a:p>
              <a:r>
                <a:rPr lang="en-US" sz="2800" b="1" dirty="0" smtClean="0">
                  <a:solidFill>
                    <a:srgbClr val="000000"/>
                  </a:solidFill>
                  <a:latin typeface="Arial" pitchFamily="34" charset="0"/>
                  <a:cs typeface="Arial" pitchFamily="34" charset="0"/>
                </a:rPr>
                <a:t>12</a:t>
              </a:r>
              <a:endParaRPr lang="en-US" sz="2800" b="1" dirty="0">
                <a:solidFill>
                  <a:srgbClr val="000000"/>
                </a:solidFill>
                <a:latin typeface="Arial" pitchFamily="34" charset="0"/>
                <a:cs typeface="Arial" pitchFamily="34" charset="0"/>
              </a:endParaRPr>
            </a:p>
          </p:txBody>
        </p:sp>
      </p:grpSp>
      <p:grpSp>
        <p:nvGrpSpPr>
          <p:cNvPr id="49" name="Group 48"/>
          <p:cNvGrpSpPr/>
          <p:nvPr/>
        </p:nvGrpSpPr>
        <p:grpSpPr>
          <a:xfrm>
            <a:off x="6006759" y="4220895"/>
            <a:ext cx="1215501" cy="954107"/>
            <a:chOff x="4646810" y="4470400"/>
            <a:chExt cx="1118990" cy="1036398"/>
          </a:xfrm>
        </p:grpSpPr>
        <p:sp>
          <p:nvSpPr>
            <p:cNvPr id="50" name="TextBox 49"/>
            <p:cNvSpPr txBox="1"/>
            <p:nvPr/>
          </p:nvSpPr>
          <p:spPr>
            <a:xfrm>
              <a:off x="4646810" y="4597736"/>
              <a:ext cx="419100" cy="702077"/>
            </a:xfrm>
            <a:prstGeom prst="rect">
              <a:avLst/>
            </a:prstGeom>
            <a:noFill/>
          </p:spPr>
          <p:txBody>
            <a:bodyPr vert="horz" wrap="square" rtlCol="0">
              <a:spAutoFit/>
            </a:bodyPr>
            <a:lstStyle/>
            <a:p>
              <a:r>
                <a:rPr lang="en-US" sz="3600" b="1" dirty="0" smtClean="0">
                  <a:solidFill>
                    <a:srgbClr val="000000"/>
                  </a:solidFill>
                  <a:latin typeface="Arial" pitchFamily="34" charset="0"/>
                  <a:cs typeface="Arial" pitchFamily="34" charset="0"/>
                </a:rPr>
                <a:t>6</a:t>
              </a:r>
              <a:endParaRPr lang="en-US" sz="3600" b="1" dirty="0">
                <a:solidFill>
                  <a:srgbClr val="000000"/>
                </a:solidFill>
                <a:latin typeface="Arial" pitchFamily="34" charset="0"/>
                <a:cs typeface="Arial" pitchFamily="34" charset="0"/>
              </a:endParaRPr>
            </a:p>
          </p:txBody>
        </p:sp>
        <p:sp>
          <p:nvSpPr>
            <p:cNvPr id="51" name="TextBox 50"/>
            <p:cNvSpPr txBox="1"/>
            <p:nvPr/>
          </p:nvSpPr>
          <p:spPr>
            <a:xfrm>
              <a:off x="4978400" y="4470400"/>
              <a:ext cx="787400" cy="1036398"/>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5</a:t>
              </a:r>
            </a:p>
            <a:p>
              <a:r>
                <a:rPr lang="en-US" sz="2800" b="1" dirty="0" smtClean="0">
                  <a:solidFill>
                    <a:srgbClr val="000000"/>
                  </a:solidFill>
                  <a:latin typeface="Arial" pitchFamily="34" charset="0"/>
                  <a:cs typeface="Arial" pitchFamily="34" charset="0"/>
                </a:rPr>
                <a:t>12</a:t>
              </a:r>
              <a:endParaRPr lang="en-US" sz="2800" b="1" dirty="0">
                <a:solidFill>
                  <a:srgbClr val="000000"/>
                </a:solidFill>
                <a:latin typeface="Arial" pitchFamily="34" charset="0"/>
                <a:cs typeface="Arial" pitchFamily="34" charset="0"/>
              </a:endParaRPr>
            </a:p>
          </p:txBody>
        </p:sp>
      </p:grpSp>
      <p:grpSp>
        <p:nvGrpSpPr>
          <p:cNvPr id="52" name="Group 51"/>
          <p:cNvGrpSpPr/>
          <p:nvPr/>
        </p:nvGrpSpPr>
        <p:grpSpPr>
          <a:xfrm>
            <a:off x="6007255" y="2405949"/>
            <a:ext cx="1215005" cy="954107"/>
            <a:chOff x="4647885" y="2764378"/>
            <a:chExt cx="1118533" cy="1036398"/>
          </a:xfrm>
        </p:grpSpPr>
        <p:sp>
          <p:nvSpPr>
            <p:cNvPr id="53" name="TextBox 52"/>
            <p:cNvSpPr txBox="1"/>
            <p:nvPr/>
          </p:nvSpPr>
          <p:spPr>
            <a:xfrm>
              <a:off x="4647885" y="2927681"/>
              <a:ext cx="469892" cy="702077"/>
            </a:xfrm>
            <a:prstGeom prst="rect">
              <a:avLst/>
            </a:prstGeom>
            <a:noFill/>
          </p:spPr>
          <p:txBody>
            <a:bodyPr vert="horz" wrap="square" rtlCol="0">
              <a:spAutoFit/>
            </a:bodyPr>
            <a:lstStyle/>
            <a:p>
              <a:r>
                <a:rPr lang="en-US" sz="3600" b="1" dirty="0" smtClean="0">
                  <a:solidFill>
                    <a:srgbClr val="000000"/>
                  </a:solidFill>
                  <a:latin typeface="Arial" pitchFamily="34" charset="0"/>
                  <a:cs typeface="Arial" pitchFamily="34" charset="0"/>
                </a:rPr>
                <a:t>5</a:t>
              </a:r>
              <a:endParaRPr lang="en-US" sz="3600" b="1" dirty="0">
                <a:solidFill>
                  <a:srgbClr val="000000"/>
                </a:solidFill>
                <a:latin typeface="Arial" pitchFamily="34" charset="0"/>
                <a:cs typeface="Arial" pitchFamily="34" charset="0"/>
              </a:endParaRPr>
            </a:p>
          </p:txBody>
        </p:sp>
        <p:sp>
          <p:nvSpPr>
            <p:cNvPr id="54" name="TextBox 53"/>
            <p:cNvSpPr txBox="1"/>
            <p:nvPr/>
          </p:nvSpPr>
          <p:spPr>
            <a:xfrm>
              <a:off x="4940300" y="2764378"/>
              <a:ext cx="826118" cy="1036398"/>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 1</a:t>
              </a:r>
            </a:p>
            <a:p>
              <a:r>
                <a:rPr lang="en-US" sz="2800" b="1" dirty="0" smtClean="0">
                  <a:solidFill>
                    <a:srgbClr val="000000"/>
                  </a:solidFill>
                  <a:latin typeface="Arial" pitchFamily="34" charset="0"/>
                  <a:cs typeface="Arial" pitchFamily="34" charset="0"/>
                </a:rPr>
                <a:t> 2</a:t>
              </a:r>
              <a:endParaRPr lang="en-US" sz="2800" b="1" dirty="0">
                <a:solidFill>
                  <a:srgbClr val="000000"/>
                </a:solidFill>
                <a:latin typeface="Arial" pitchFamily="34" charset="0"/>
                <a:cs typeface="Arial" pitchFamily="34" charset="0"/>
              </a:endParaRPr>
            </a:p>
          </p:txBody>
        </p:sp>
      </p:grpSp>
      <p:sp>
        <p:nvSpPr>
          <p:cNvPr id="55" name="Oval 54"/>
          <p:cNvSpPr/>
          <p:nvPr/>
        </p:nvSpPr>
        <p:spPr>
          <a:xfrm>
            <a:off x="1831667" y="264991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56" name="Oval 55"/>
          <p:cNvSpPr/>
          <p:nvPr/>
        </p:nvSpPr>
        <p:spPr>
          <a:xfrm>
            <a:off x="5064670" y="266854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57" name="Oval 56"/>
          <p:cNvSpPr/>
          <p:nvPr/>
        </p:nvSpPr>
        <p:spPr>
          <a:xfrm>
            <a:off x="1817008" y="447811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58" name="TextBox 57"/>
          <p:cNvSpPr txBox="1"/>
          <p:nvPr/>
        </p:nvSpPr>
        <p:spPr>
          <a:xfrm>
            <a:off x="2317100" y="2624402"/>
            <a:ext cx="330165"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A</a:t>
            </a:r>
            <a:endParaRPr lang="en-US" sz="2400" b="1" dirty="0">
              <a:solidFill>
                <a:srgbClr val="000000"/>
              </a:solidFill>
              <a:latin typeface="Arial" pitchFamily="34" charset="0"/>
              <a:cs typeface="Arial" pitchFamily="34" charset="0"/>
            </a:endParaRPr>
          </a:p>
        </p:txBody>
      </p:sp>
      <p:sp>
        <p:nvSpPr>
          <p:cNvPr id="59" name="TextBox 58"/>
          <p:cNvSpPr txBox="1"/>
          <p:nvPr/>
        </p:nvSpPr>
        <p:spPr>
          <a:xfrm>
            <a:off x="5558338" y="2641600"/>
            <a:ext cx="308006"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C</a:t>
            </a:r>
            <a:endParaRPr lang="en-US" sz="2400" b="1" dirty="0">
              <a:solidFill>
                <a:srgbClr val="000000"/>
              </a:solidFill>
              <a:latin typeface="Arial" pitchFamily="34" charset="0"/>
              <a:cs typeface="Arial" pitchFamily="34" charset="0"/>
            </a:endParaRPr>
          </a:p>
        </p:txBody>
      </p:sp>
      <p:sp>
        <p:nvSpPr>
          <p:cNvPr id="60" name="TextBox 59"/>
          <p:cNvSpPr txBox="1"/>
          <p:nvPr/>
        </p:nvSpPr>
        <p:spPr>
          <a:xfrm>
            <a:off x="2307877" y="4444414"/>
            <a:ext cx="332069"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B</a:t>
            </a:r>
            <a:endParaRPr lang="en-US" sz="2400" b="1" dirty="0">
              <a:solidFill>
                <a:srgbClr val="000000"/>
              </a:solidFill>
              <a:latin typeface="Arial" pitchFamily="34" charset="0"/>
              <a:cs typeface="Arial" pitchFamily="34" charset="0"/>
            </a:endParaRPr>
          </a:p>
        </p:txBody>
      </p:sp>
      <p:sp>
        <p:nvSpPr>
          <p:cNvPr id="61" name="Oval 60"/>
          <p:cNvSpPr/>
          <p:nvPr/>
        </p:nvSpPr>
        <p:spPr>
          <a:xfrm>
            <a:off x="5071473" y="448466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62" name="TextBox 61"/>
          <p:cNvSpPr txBox="1"/>
          <p:nvPr/>
        </p:nvSpPr>
        <p:spPr>
          <a:xfrm>
            <a:off x="5562342" y="4469034"/>
            <a:ext cx="332069"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D</a:t>
            </a:r>
            <a:endParaRPr lang="en-US" sz="2400" b="1" dirty="0">
              <a:solidFill>
                <a:srgbClr val="000000"/>
              </a:solidFill>
              <a:latin typeface="Arial" pitchFamily="34" charset="0"/>
              <a:cs typeface="Arial" pitchFamily="34" charset="0"/>
            </a:endParaRPr>
          </a:p>
        </p:txBody>
      </p:sp>
      <p:cxnSp>
        <p:nvCxnSpPr>
          <p:cNvPr id="63" name="Straight Connector 62"/>
          <p:cNvCxnSpPr/>
          <p:nvPr/>
        </p:nvCxnSpPr>
        <p:spPr>
          <a:xfrm>
            <a:off x="6467026" y="2884052"/>
            <a:ext cx="37458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481040" y="4711468"/>
            <a:ext cx="37458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217787" y="4647587"/>
            <a:ext cx="37458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227682" y="2870200"/>
            <a:ext cx="37458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1831667" y="264991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69" name="TextBox 68"/>
          <p:cNvSpPr txBox="1"/>
          <p:nvPr/>
        </p:nvSpPr>
        <p:spPr>
          <a:xfrm>
            <a:off x="925830" y="1019359"/>
            <a:ext cx="586165"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65</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750571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48182" y="1934029"/>
            <a:ext cx="9122472" cy="3416320"/>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We can use prime factorization to find the greatest common factor (GCF).                                                                                             </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1. Factor the given numbers into primes.</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2. Circle the factors that are common.</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3. Multiply the common factors together to find the greatest</a:t>
            </a:r>
          </a:p>
          <a:p>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common factor.</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1893208" y="899881"/>
            <a:ext cx="7239000" cy="646331"/>
          </a:xfrm>
          <a:prstGeom prst="rect">
            <a:avLst/>
          </a:prstGeom>
          <a:noFill/>
        </p:spPr>
        <p:txBody>
          <a:bodyPr vert="horz" wrap="square" rtlCol="0">
            <a:spAutoFit/>
          </a:bodyPr>
          <a:lstStyle/>
          <a:p>
            <a:pPr algn="ctr"/>
            <a:r>
              <a:rPr lang="en-US" sz="3600" b="1" dirty="0" smtClean="0">
                <a:solidFill>
                  <a:srgbClr val="0000FF"/>
                </a:solidFill>
                <a:latin typeface="Arial" pitchFamily="34" charset="0"/>
                <a:cs typeface="Arial" pitchFamily="34" charset="0"/>
              </a:rPr>
              <a:t>Greatest Common Factor</a:t>
            </a:r>
            <a:endParaRPr lang="en-US" sz="36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xmlns="" val="343904223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3" name="Picture 32"/>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93135" y="128608"/>
            <a:ext cx="3752342" cy="58458"/>
          </a:xfrm>
          <a:prstGeom prst="rect">
            <a:avLst/>
          </a:prstGeom>
          <a:solidFill>
            <a:scrgbClr r="0" g="0" b="0">
              <a:alpha val="0"/>
            </a:scrgbClr>
          </a:solidFill>
        </p:spPr>
      </p:pic>
      <p:grpSp>
        <p:nvGrpSpPr>
          <p:cNvPr id="34" name="Group 33"/>
          <p:cNvGrpSpPr/>
          <p:nvPr/>
        </p:nvGrpSpPr>
        <p:grpSpPr>
          <a:xfrm>
            <a:off x="1775707" y="965200"/>
            <a:ext cx="3312693" cy="954107"/>
            <a:chOff x="1331516" y="965200"/>
            <a:chExt cx="3049659" cy="1036398"/>
          </a:xfrm>
        </p:grpSpPr>
        <p:sp>
          <p:nvSpPr>
            <p:cNvPr id="35" name="TextBox 34"/>
            <p:cNvSpPr txBox="1"/>
            <p:nvPr/>
          </p:nvSpPr>
          <p:spPr>
            <a:xfrm>
              <a:off x="1331516" y="1115849"/>
              <a:ext cx="454331" cy="56834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9</a:t>
              </a:r>
              <a:endParaRPr lang="en-US" sz="2800" b="1" dirty="0">
                <a:solidFill>
                  <a:srgbClr val="000000"/>
                </a:solidFill>
                <a:latin typeface="Arial" pitchFamily="34" charset="0"/>
                <a:cs typeface="Arial" pitchFamily="34" charset="0"/>
              </a:endParaRPr>
            </a:p>
          </p:txBody>
        </p:sp>
        <p:sp>
          <p:nvSpPr>
            <p:cNvPr id="36" name="TextBox 35"/>
            <p:cNvSpPr txBox="1"/>
            <p:nvPr/>
          </p:nvSpPr>
          <p:spPr>
            <a:xfrm>
              <a:off x="1765300" y="965200"/>
              <a:ext cx="787400" cy="1036398"/>
            </a:xfrm>
            <a:prstGeom prst="rect">
              <a:avLst/>
            </a:prstGeom>
            <a:noFill/>
          </p:spPr>
          <p:txBody>
            <a:bodyPr vert="horz" rtlCol="0">
              <a:spAutoFit/>
            </a:bodyPr>
            <a:lstStyle/>
            <a:p>
              <a:r>
                <a:rPr lang="en-US" sz="2800" b="1" u="sng" dirty="0" smtClean="0">
                  <a:solidFill>
                    <a:srgbClr val="000000"/>
                  </a:solidFill>
                  <a:latin typeface="Arial" pitchFamily="34" charset="0"/>
                  <a:cs typeface="Arial" pitchFamily="34" charset="0"/>
                </a:rPr>
                <a:t>2</a:t>
              </a:r>
            </a:p>
            <a:p>
              <a:r>
                <a:rPr lang="en-US" sz="2800" b="1" dirty="0" smtClean="0">
                  <a:solidFill>
                    <a:srgbClr val="000000"/>
                  </a:solidFill>
                  <a:latin typeface="Arial" pitchFamily="34" charset="0"/>
                  <a:cs typeface="Arial" pitchFamily="34" charset="0"/>
                </a:rPr>
                <a:t>5</a:t>
              </a:r>
              <a:endParaRPr lang="en-US" sz="2800" b="1" dirty="0">
                <a:solidFill>
                  <a:srgbClr val="000000"/>
                </a:solidFill>
                <a:latin typeface="Arial" pitchFamily="34" charset="0"/>
                <a:cs typeface="Arial" pitchFamily="34" charset="0"/>
              </a:endParaRPr>
            </a:p>
          </p:txBody>
        </p:sp>
        <p:sp>
          <p:nvSpPr>
            <p:cNvPr id="37" name="TextBox 36"/>
            <p:cNvSpPr txBox="1"/>
            <p:nvPr/>
          </p:nvSpPr>
          <p:spPr>
            <a:xfrm>
              <a:off x="2340172" y="1163146"/>
              <a:ext cx="304800" cy="56834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a:t>
              </a:r>
              <a:endParaRPr lang="en-US" sz="2800" b="1" dirty="0">
                <a:solidFill>
                  <a:srgbClr val="000000"/>
                </a:solidFill>
                <a:latin typeface="Arial" pitchFamily="34" charset="0"/>
                <a:cs typeface="Arial" pitchFamily="34" charset="0"/>
              </a:endParaRPr>
            </a:p>
          </p:txBody>
        </p:sp>
        <p:sp>
          <p:nvSpPr>
            <p:cNvPr id="38" name="TextBox 37"/>
            <p:cNvSpPr txBox="1"/>
            <p:nvPr/>
          </p:nvSpPr>
          <p:spPr>
            <a:xfrm>
              <a:off x="2848770" y="1072101"/>
              <a:ext cx="359160" cy="56834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5</a:t>
              </a:r>
              <a:endParaRPr lang="en-US" sz="2800" b="1" dirty="0">
                <a:solidFill>
                  <a:srgbClr val="000000"/>
                </a:solidFill>
                <a:latin typeface="Arial" pitchFamily="34" charset="0"/>
                <a:cs typeface="Arial" pitchFamily="34" charset="0"/>
              </a:endParaRPr>
            </a:p>
          </p:txBody>
        </p:sp>
        <p:sp>
          <p:nvSpPr>
            <p:cNvPr id="39" name="TextBox 38"/>
            <p:cNvSpPr txBox="1"/>
            <p:nvPr/>
          </p:nvSpPr>
          <p:spPr>
            <a:xfrm>
              <a:off x="3200400" y="965200"/>
              <a:ext cx="787400" cy="1036398"/>
            </a:xfrm>
            <a:prstGeom prst="rect">
              <a:avLst/>
            </a:prstGeom>
            <a:noFill/>
          </p:spPr>
          <p:txBody>
            <a:bodyPr vert="horz" rtlCol="0">
              <a:spAutoFit/>
            </a:bodyPr>
            <a:lstStyle/>
            <a:p>
              <a:r>
                <a:rPr lang="en-US" sz="2800" b="1" u="sng" dirty="0" smtClean="0">
                  <a:solidFill>
                    <a:srgbClr val="000000"/>
                  </a:solidFill>
                  <a:latin typeface="Arial" pitchFamily="34" charset="0"/>
                  <a:cs typeface="Arial" pitchFamily="34" charset="0"/>
                </a:rPr>
                <a:t>5</a:t>
              </a:r>
            </a:p>
            <a:p>
              <a:r>
                <a:rPr lang="en-US" sz="2800" b="1" dirty="0" smtClean="0">
                  <a:solidFill>
                    <a:srgbClr val="000000"/>
                  </a:solidFill>
                  <a:latin typeface="Arial" pitchFamily="34" charset="0"/>
                  <a:cs typeface="Arial" pitchFamily="34" charset="0"/>
                </a:rPr>
                <a:t>6</a:t>
              </a:r>
              <a:endParaRPr lang="en-US" sz="2800" b="1" dirty="0">
                <a:solidFill>
                  <a:srgbClr val="000000"/>
                </a:solidFill>
                <a:latin typeface="Arial" pitchFamily="34" charset="0"/>
                <a:cs typeface="Arial" pitchFamily="34" charset="0"/>
              </a:endParaRPr>
            </a:p>
          </p:txBody>
        </p:sp>
        <p:sp>
          <p:nvSpPr>
            <p:cNvPr id="40" name="TextBox 39"/>
            <p:cNvSpPr txBox="1"/>
            <p:nvPr/>
          </p:nvSpPr>
          <p:spPr>
            <a:xfrm>
              <a:off x="3771575" y="1132618"/>
              <a:ext cx="609600" cy="568347"/>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a:t>
              </a:r>
              <a:endParaRPr lang="en-US" sz="2800" b="1" dirty="0">
                <a:solidFill>
                  <a:srgbClr val="000000"/>
                </a:solidFill>
                <a:latin typeface="Arial" pitchFamily="34" charset="0"/>
                <a:cs typeface="Arial" pitchFamily="34" charset="0"/>
              </a:endParaRPr>
            </a:p>
          </p:txBody>
        </p:sp>
      </p:grpSp>
      <p:grpSp>
        <p:nvGrpSpPr>
          <p:cNvPr id="43" name="Group 42"/>
          <p:cNvGrpSpPr/>
          <p:nvPr/>
        </p:nvGrpSpPr>
        <p:grpSpPr>
          <a:xfrm>
            <a:off x="2732145" y="2405775"/>
            <a:ext cx="1602554" cy="954107"/>
            <a:chOff x="1634015" y="2816253"/>
            <a:chExt cx="1475304" cy="1036398"/>
          </a:xfrm>
        </p:grpSpPr>
        <p:sp>
          <p:nvSpPr>
            <p:cNvPr id="44" name="TextBox 43"/>
            <p:cNvSpPr txBox="1"/>
            <p:nvPr/>
          </p:nvSpPr>
          <p:spPr>
            <a:xfrm>
              <a:off x="1634015" y="2943694"/>
              <a:ext cx="678845" cy="702076"/>
            </a:xfrm>
            <a:prstGeom prst="rect">
              <a:avLst/>
            </a:prstGeom>
            <a:noFill/>
          </p:spPr>
          <p:txBody>
            <a:bodyPr vert="horz" wrap="square" rtlCol="0">
              <a:spAutoFit/>
            </a:bodyPr>
            <a:lstStyle/>
            <a:p>
              <a:r>
                <a:rPr lang="en-US" sz="3600" b="1" dirty="0" smtClean="0">
                  <a:solidFill>
                    <a:srgbClr val="000000"/>
                  </a:solidFill>
                  <a:latin typeface="Arial" pitchFamily="34" charset="0"/>
                  <a:cs typeface="Arial" pitchFamily="34" charset="0"/>
                </a:rPr>
                <a:t>14</a:t>
              </a:r>
              <a:endParaRPr lang="en-US" sz="2400" b="1" dirty="0">
                <a:solidFill>
                  <a:srgbClr val="000000"/>
                </a:solidFill>
                <a:latin typeface="Arial" pitchFamily="34" charset="0"/>
                <a:cs typeface="Arial" pitchFamily="34" charset="0"/>
              </a:endParaRPr>
            </a:p>
          </p:txBody>
        </p:sp>
        <p:sp>
          <p:nvSpPr>
            <p:cNvPr id="45" name="TextBox 44"/>
            <p:cNvSpPr txBox="1"/>
            <p:nvPr/>
          </p:nvSpPr>
          <p:spPr>
            <a:xfrm>
              <a:off x="2347319" y="2816253"/>
              <a:ext cx="762000" cy="1036398"/>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37</a:t>
              </a:r>
              <a:endParaRPr lang="en-US" sz="2800" b="1" dirty="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30</a:t>
              </a:r>
              <a:endParaRPr lang="en-US" sz="2800" b="1" dirty="0">
                <a:solidFill>
                  <a:srgbClr val="000000"/>
                </a:solidFill>
                <a:latin typeface="Arial" pitchFamily="34" charset="0"/>
                <a:cs typeface="Arial" pitchFamily="34" charset="0"/>
              </a:endParaRPr>
            </a:p>
          </p:txBody>
        </p:sp>
      </p:grpSp>
      <p:sp>
        <p:nvSpPr>
          <p:cNvPr id="55" name="Oval 54"/>
          <p:cNvSpPr/>
          <p:nvPr/>
        </p:nvSpPr>
        <p:spPr>
          <a:xfrm>
            <a:off x="1831667" y="264991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58" name="TextBox 57"/>
          <p:cNvSpPr txBox="1"/>
          <p:nvPr/>
        </p:nvSpPr>
        <p:spPr>
          <a:xfrm>
            <a:off x="2317100" y="2643452"/>
            <a:ext cx="330165"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A</a:t>
            </a:r>
            <a:endParaRPr lang="en-US" sz="2400" b="1" dirty="0">
              <a:solidFill>
                <a:srgbClr val="000000"/>
              </a:solidFill>
              <a:latin typeface="Arial" pitchFamily="34" charset="0"/>
              <a:cs typeface="Arial" pitchFamily="34" charset="0"/>
            </a:endParaRPr>
          </a:p>
        </p:txBody>
      </p:sp>
      <p:cxnSp>
        <p:nvCxnSpPr>
          <p:cNvPr id="66" name="Straight Connector 65"/>
          <p:cNvCxnSpPr/>
          <p:nvPr/>
        </p:nvCxnSpPr>
        <p:spPr>
          <a:xfrm>
            <a:off x="3619560" y="2891971"/>
            <a:ext cx="37458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5986357" y="2430206"/>
            <a:ext cx="1602554" cy="954107"/>
            <a:chOff x="1634015" y="2816253"/>
            <a:chExt cx="1475304" cy="1036398"/>
          </a:xfrm>
        </p:grpSpPr>
        <p:sp>
          <p:nvSpPr>
            <p:cNvPr id="71" name="TextBox 70"/>
            <p:cNvSpPr txBox="1"/>
            <p:nvPr/>
          </p:nvSpPr>
          <p:spPr>
            <a:xfrm>
              <a:off x="1634015" y="2943694"/>
              <a:ext cx="678845" cy="702076"/>
            </a:xfrm>
            <a:prstGeom prst="rect">
              <a:avLst/>
            </a:prstGeom>
            <a:noFill/>
          </p:spPr>
          <p:txBody>
            <a:bodyPr vert="horz" wrap="square" rtlCol="0">
              <a:spAutoFit/>
            </a:bodyPr>
            <a:lstStyle/>
            <a:p>
              <a:r>
                <a:rPr lang="en-US" sz="3600" b="1" dirty="0" smtClean="0">
                  <a:solidFill>
                    <a:srgbClr val="000000"/>
                  </a:solidFill>
                  <a:latin typeface="Arial" pitchFamily="34" charset="0"/>
                  <a:cs typeface="Arial" pitchFamily="34" charset="0"/>
                </a:rPr>
                <a:t>14</a:t>
              </a:r>
              <a:endParaRPr lang="en-US" sz="2400" b="1" dirty="0">
                <a:solidFill>
                  <a:srgbClr val="000000"/>
                </a:solidFill>
                <a:latin typeface="Arial" pitchFamily="34" charset="0"/>
                <a:cs typeface="Arial" pitchFamily="34" charset="0"/>
              </a:endParaRPr>
            </a:p>
          </p:txBody>
        </p:sp>
        <p:sp>
          <p:nvSpPr>
            <p:cNvPr id="72" name="TextBox 71"/>
            <p:cNvSpPr txBox="1"/>
            <p:nvPr/>
          </p:nvSpPr>
          <p:spPr>
            <a:xfrm>
              <a:off x="2347319" y="2816253"/>
              <a:ext cx="762000" cy="1036398"/>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37</a:t>
              </a:r>
              <a:endParaRPr lang="en-US" sz="2800" b="1" dirty="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30</a:t>
              </a:r>
              <a:endParaRPr lang="en-US" sz="2800" b="1" dirty="0">
                <a:solidFill>
                  <a:srgbClr val="000000"/>
                </a:solidFill>
                <a:latin typeface="Arial" pitchFamily="34" charset="0"/>
                <a:cs typeface="Arial" pitchFamily="34" charset="0"/>
              </a:endParaRPr>
            </a:p>
          </p:txBody>
        </p:sp>
      </p:grpSp>
      <p:sp>
        <p:nvSpPr>
          <p:cNvPr id="73" name="Oval 72"/>
          <p:cNvSpPr/>
          <p:nvPr/>
        </p:nvSpPr>
        <p:spPr>
          <a:xfrm>
            <a:off x="5085879" y="267434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74" name="TextBox 73"/>
          <p:cNvSpPr txBox="1"/>
          <p:nvPr/>
        </p:nvSpPr>
        <p:spPr>
          <a:xfrm>
            <a:off x="5571312" y="2667883"/>
            <a:ext cx="330165"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C</a:t>
            </a:r>
            <a:endParaRPr lang="en-US" sz="2400" b="1" dirty="0">
              <a:solidFill>
                <a:srgbClr val="000000"/>
              </a:solidFill>
              <a:latin typeface="Arial" pitchFamily="34" charset="0"/>
              <a:cs typeface="Arial" pitchFamily="34" charset="0"/>
            </a:endParaRPr>
          </a:p>
        </p:txBody>
      </p:sp>
      <p:cxnSp>
        <p:nvCxnSpPr>
          <p:cNvPr id="75" name="Straight Connector 74"/>
          <p:cNvCxnSpPr/>
          <p:nvPr/>
        </p:nvCxnSpPr>
        <p:spPr>
          <a:xfrm>
            <a:off x="6873772" y="2916402"/>
            <a:ext cx="37458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5972996" y="4256522"/>
            <a:ext cx="1602554" cy="954107"/>
            <a:chOff x="1634015" y="2816253"/>
            <a:chExt cx="1475304" cy="1036398"/>
          </a:xfrm>
        </p:grpSpPr>
        <p:sp>
          <p:nvSpPr>
            <p:cNvPr id="77" name="TextBox 76"/>
            <p:cNvSpPr txBox="1"/>
            <p:nvPr/>
          </p:nvSpPr>
          <p:spPr>
            <a:xfrm>
              <a:off x="1634015" y="2943694"/>
              <a:ext cx="678845" cy="702076"/>
            </a:xfrm>
            <a:prstGeom prst="rect">
              <a:avLst/>
            </a:prstGeom>
            <a:noFill/>
          </p:spPr>
          <p:txBody>
            <a:bodyPr vert="horz" wrap="square" rtlCol="0">
              <a:spAutoFit/>
            </a:bodyPr>
            <a:lstStyle/>
            <a:p>
              <a:r>
                <a:rPr lang="en-US" sz="3600" b="1" dirty="0" smtClean="0">
                  <a:solidFill>
                    <a:srgbClr val="000000"/>
                  </a:solidFill>
                  <a:latin typeface="Arial" pitchFamily="34" charset="0"/>
                  <a:cs typeface="Arial" pitchFamily="34" charset="0"/>
                </a:rPr>
                <a:t>15</a:t>
              </a:r>
              <a:endParaRPr lang="en-US" sz="2400" b="1" dirty="0">
                <a:solidFill>
                  <a:srgbClr val="000000"/>
                </a:solidFill>
                <a:latin typeface="Arial" pitchFamily="34" charset="0"/>
                <a:cs typeface="Arial" pitchFamily="34" charset="0"/>
              </a:endParaRPr>
            </a:p>
          </p:txBody>
        </p:sp>
        <p:sp>
          <p:nvSpPr>
            <p:cNvPr id="78" name="TextBox 77"/>
            <p:cNvSpPr txBox="1"/>
            <p:nvPr/>
          </p:nvSpPr>
          <p:spPr>
            <a:xfrm>
              <a:off x="2347319" y="2816253"/>
              <a:ext cx="762000" cy="1036398"/>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 </a:t>
              </a:r>
              <a:r>
                <a:rPr lang="en-US" sz="2800" b="1" dirty="0" smtClean="0">
                  <a:solidFill>
                    <a:srgbClr val="000000"/>
                  </a:solidFill>
                  <a:latin typeface="Arial" pitchFamily="34" charset="0"/>
                  <a:cs typeface="Arial" pitchFamily="34" charset="0"/>
                </a:rPr>
                <a:t>7</a:t>
              </a:r>
              <a:endParaRPr lang="en-US" sz="2800" b="1" dirty="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30</a:t>
              </a:r>
              <a:endParaRPr lang="en-US" sz="2800" b="1" dirty="0">
                <a:solidFill>
                  <a:srgbClr val="000000"/>
                </a:solidFill>
                <a:latin typeface="Arial" pitchFamily="34" charset="0"/>
                <a:cs typeface="Arial" pitchFamily="34" charset="0"/>
              </a:endParaRPr>
            </a:p>
          </p:txBody>
        </p:sp>
      </p:grpSp>
      <p:sp>
        <p:nvSpPr>
          <p:cNvPr id="79" name="Oval 78"/>
          <p:cNvSpPr/>
          <p:nvPr/>
        </p:nvSpPr>
        <p:spPr>
          <a:xfrm>
            <a:off x="5072518" y="45006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80" name="TextBox 79"/>
          <p:cNvSpPr txBox="1"/>
          <p:nvPr/>
        </p:nvSpPr>
        <p:spPr>
          <a:xfrm>
            <a:off x="5557951" y="4494199"/>
            <a:ext cx="330165" cy="461661"/>
          </a:xfrm>
          <a:prstGeom prst="rect">
            <a:avLst/>
          </a:prstGeom>
          <a:noFill/>
        </p:spPr>
        <p:txBody>
          <a:bodyPr vert="horz" wrap="square" lIns="91434" tIns="45718" rIns="91434" bIns="45718" rtlCol="0">
            <a:spAutoFit/>
          </a:bodyPr>
          <a:lstStyle/>
          <a:p>
            <a:r>
              <a:rPr lang="en-US" sz="2400" b="1" dirty="0">
                <a:solidFill>
                  <a:srgbClr val="000000"/>
                </a:solidFill>
                <a:latin typeface="Arial" pitchFamily="34" charset="0"/>
                <a:cs typeface="Arial" pitchFamily="34" charset="0"/>
              </a:rPr>
              <a:t>D</a:t>
            </a:r>
          </a:p>
        </p:txBody>
      </p:sp>
      <p:cxnSp>
        <p:nvCxnSpPr>
          <p:cNvPr id="81" name="Straight Connector 80"/>
          <p:cNvCxnSpPr/>
          <p:nvPr/>
        </p:nvCxnSpPr>
        <p:spPr>
          <a:xfrm>
            <a:off x="6860411" y="4742718"/>
            <a:ext cx="37458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82" name="Group 81"/>
          <p:cNvGrpSpPr/>
          <p:nvPr/>
        </p:nvGrpSpPr>
        <p:grpSpPr>
          <a:xfrm>
            <a:off x="2706599" y="4241800"/>
            <a:ext cx="1602554" cy="954107"/>
            <a:chOff x="1634015" y="2816253"/>
            <a:chExt cx="1475304" cy="1036398"/>
          </a:xfrm>
        </p:grpSpPr>
        <p:sp>
          <p:nvSpPr>
            <p:cNvPr id="83" name="TextBox 82"/>
            <p:cNvSpPr txBox="1"/>
            <p:nvPr/>
          </p:nvSpPr>
          <p:spPr>
            <a:xfrm>
              <a:off x="1634015" y="2943694"/>
              <a:ext cx="678845" cy="702076"/>
            </a:xfrm>
            <a:prstGeom prst="rect">
              <a:avLst/>
            </a:prstGeom>
            <a:noFill/>
          </p:spPr>
          <p:txBody>
            <a:bodyPr vert="horz" wrap="square" rtlCol="0">
              <a:spAutoFit/>
            </a:bodyPr>
            <a:lstStyle/>
            <a:p>
              <a:r>
                <a:rPr lang="en-US" sz="3600" b="1" dirty="0" smtClean="0">
                  <a:solidFill>
                    <a:srgbClr val="000000"/>
                  </a:solidFill>
                  <a:latin typeface="Arial" pitchFamily="34" charset="0"/>
                  <a:cs typeface="Arial" pitchFamily="34" charset="0"/>
                </a:rPr>
                <a:t>14</a:t>
              </a:r>
              <a:endParaRPr lang="en-US" sz="2400" b="1" dirty="0">
                <a:solidFill>
                  <a:srgbClr val="000000"/>
                </a:solidFill>
                <a:latin typeface="Arial" pitchFamily="34" charset="0"/>
                <a:cs typeface="Arial" pitchFamily="34" charset="0"/>
              </a:endParaRPr>
            </a:p>
          </p:txBody>
        </p:sp>
        <p:sp>
          <p:nvSpPr>
            <p:cNvPr id="84" name="TextBox 83"/>
            <p:cNvSpPr txBox="1"/>
            <p:nvPr/>
          </p:nvSpPr>
          <p:spPr>
            <a:xfrm>
              <a:off x="2347319" y="2816253"/>
              <a:ext cx="762000" cy="1036398"/>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7</a:t>
              </a:r>
              <a:endParaRPr lang="en-US" sz="2800" b="1" dirty="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11</a:t>
              </a:r>
              <a:endParaRPr lang="en-US" sz="2800" b="1" dirty="0">
                <a:solidFill>
                  <a:srgbClr val="000000"/>
                </a:solidFill>
                <a:latin typeface="Arial" pitchFamily="34" charset="0"/>
                <a:cs typeface="Arial" pitchFamily="34" charset="0"/>
              </a:endParaRPr>
            </a:p>
          </p:txBody>
        </p:sp>
      </p:grpSp>
      <p:sp>
        <p:nvSpPr>
          <p:cNvPr id="85" name="Oval 84"/>
          <p:cNvSpPr/>
          <p:nvPr/>
        </p:nvSpPr>
        <p:spPr>
          <a:xfrm>
            <a:off x="1806121" y="448593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86" name="TextBox 85"/>
          <p:cNvSpPr txBox="1"/>
          <p:nvPr/>
        </p:nvSpPr>
        <p:spPr>
          <a:xfrm>
            <a:off x="2291554" y="4479477"/>
            <a:ext cx="330165"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B</a:t>
            </a:r>
            <a:endParaRPr lang="en-US" sz="2400" b="1" dirty="0">
              <a:solidFill>
                <a:srgbClr val="000000"/>
              </a:solidFill>
              <a:latin typeface="Arial" pitchFamily="34" charset="0"/>
              <a:cs typeface="Arial" pitchFamily="34" charset="0"/>
            </a:endParaRPr>
          </a:p>
        </p:txBody>
      </p:sp>
      <p:cxnSp>
        <p:nvCxnSpPr>
          <p:cNvPr id="87" name="Straight Connector 86"/>
          <p:cNvCxnSpPr/>
          <p:nvPr/>
        </p:nvCxnSpPr>
        <p:spPr>
          <a:xfrm>
            <a:off x="3594014" y="4727996"/>
            <a:ext cx="37458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890270" y="1019359"/>
            <a:ext cx="586165"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66</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18585069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3" name="Picture 32"/>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128608"/>
            <a:ext cx="3752342" cy="58458"/>
          </a:xfrm>
          <a:prstGeom prst="rect">
            <a:avLst/>
          </a:prstGeom>
          <a:solidFill>
            <a:scrgbClr r="0" g="0" b="0">
              <a:alpha val="0"/>
            </a:scrgbClr>
          </a:solidFill>
        </p:spPr>
      </p:pic>
      <p:grpSp>
        <p:nvGrpSpPr>
          <p:cNvPr id="34" name="Group 33"/>
          <p:cNvGrpSpPr/>
          <p:nvPr/>
        </p:nvGrpSpPr>
        <p:grpSpPr>
          <a:xfrm>
            <a:off x="1925332" y="888562"/>
            <a:ext cx="3395818" cy="954107"/>
            <a:chOff x="1331516" y="965200"/>
            <a:chExt cx="3126184" cy="1036398"/>
          </a:xfrm>
        </p:grpSpPr>
        <p:sp>
          <p:nvSpPr>
            <p:cNvPr id="35" name="TextBox 34"/>
            <p:cNvSpPr txBox="1"/>
            <p:nvPr/>
          </p:nvSpPr>
          <p:spPr>
            <a:xfrm>
              <a:off x="1331516" y="1115849"/>
              <a:ext cx="454331" cy="568348"/>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a:t>
              </a:r>
              <a:endParaRPr lang="en-US" sz="2800" b="1" dirty="0">
                <a:solidFill>
                  <a:srgbClr val="000000"/>
                </a:solidFill>
                <a:latin typeface="Arial" pitchFamily="34" charset="0"/>
                <a:cs typeface="Arial" pitchFamily="34" charset="0"/>
              </a:endParaRPr>
            </a:p>
          </p:txBody>
        </p:sp>
        <p:sp>
          <p:nvSpPr>
            <p:cNvPr id="36" name="TextBox 35"/>
            <p:cNvSpPr txBox="1"/>
            <p:nvPr/>
          </p:nvSpPr>
          <p:spPr>
            <a:xfrm>
              <a:off x="1765300" y="965200"/>
              <a:ext cx="787400" cy="1036398"/>
            </a:xfrm>
            <a:prstGeom prst="rect">
              <a:avLst/>
            </a:prstGeom>
            <a:noFill/>
          </p:spPr>
          <p:txBody>
            <a:bodyPr vert="horz" rtlCol="0">
              <a:spAutoFit/>
            </a:bodyPr>
            <a:lstStyle/>
            <a:p>
              <a:r>
                <a:rPr lang="en-US" sz="2800" b="1" u="sng" dirty="0" smtClean="0">
                  <a:solidFill>
                    <a:srgbClr val="000000"/>
                  </a:solidFill>
                  <a:latin typeface="Arial" pitchFamily="34" charset="0"/>
                  <a:cs typeface="Arial" pitchFamily="34" charset="0"/>
                </a:rPr>
                <a:t>2</a:t>
              </a:r>
            </a:p>
            <a:p>
              <a:r>
                <a:rPr lang="en-US" sz="2800" b="1" dirty="0" smtClean="0">
                  <a:solidFill>
                    <a:srgbClr val="000000"/>
                  </a:solidFill>
                  <a:latin typeface="Arial" pitchFamily="34" charset="0"/>
                  <a:cs typeface="Arial" pitchFamily="34" charset="0"/>
                </a:rPr>
                <a:t>3</a:t>
              </a:r>
              <a:endParaRPr lang="en-US" sz="2800" b="1" dirty="0">
                <a:solidFill>
                  <a:srgbClr val="000000"/>
                </a:solidFill>
                <a:latin typeface="Arial" pitchFamily="34" charset="0"/>
                <a:cs typeface="Arial" pitchFamily="34" charset="0"/>
              </a:endParaRPr>
            </a:p>
          </p:txBody>
        </p:sp>
        <p:sp>
          <p:nvSpPr>
            <p:cNvPr id="37" name="TextBox 36"/>
            <p:cNvSpPr txBox="1"/>
            <p:nvPr/>
          </p:nvSpPr>
          <p:spPr>
            <a:xfrm>
              <a:off x="2340172" y="1163146"/>
              <a:ext cx="304800" cy="568348"/>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a:t>
              </a:r>
              <a:endParaRPr lang="en-US" sz="2800" b="1" dirty="0">
                <a:solidFill>
                  <a:srgbClr val="000000"/>
                </a:solidFill>
                <a:latin typeface="Arial" pitchFamily="34" charset="0"/>
                <a:cs typeface="Arial" pitchFamily="34" charset="0"/>
              </a:endParaRPr>
            </a:p>
          </p:txBody>
        </p:sp>
        <p:sp>
          <p:nvSpPr>
            <p:cNvPr id="38" name="TextBox 37"/>
            <p:cNvSpPr txBox="1"/>
            <p:nvPr/>
          </p:nvSpPr>
          <p:spPr>
            <a:xfrm>
              <a:off x="2848770" y="1072101"/>
              <a:ext cx="359160" cy="568348"/>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2</a:t>
              </a:r>
              <a:endParaRPr lang="en-US" sz="2800" b="1" dirty="0">
                <a:solidFill>
                  <a:srgbClr val="000000"/>
                </a:solidFill>
                <a:latin typeface="Arial" pitchFamily="34" charset="0"/>
                <a:cs typeface="Arial" pitchFamily="34" charset="0"/>
              </a:endParaRPr>
            </a:p>
          </p:txBody>
        </p:sp>
        <p:sp>
          <p:nvSpPr>
            <p:cNvPr id="39" name="TextBox 38"/>
            <p:cNvSpPr txBox="1"/>
            <p:nvPr/>
          </p:nvSpPr>
          <p:spPr>
            <a:xfrm>
              <a:off x="3200400" y="965200"/>
              <a:ext cx="787400" cy="1036398"/>
            </a:xfrm>
            <a:prstGeom prst="rect">
              <a:avLst/>
            </a:prstGeom>
            <a:noFill/>
          </p:spPr>
          <p:txBody>
            <a:bodyPr vert="horz" rtlCol="0">
              <a:spAutoFit/>
            </a:bodyPr>
            <a:lstStyle/>
            <a:p>
              <a:r>
                <a:rPr lang="en-US" sz="2800" b="1" u="sng" dirty="0" smtClean="0">
                  <a:solidFill>
                    <a:srgbClr val="000000"/>
                  </a:solidFill>
                  <a:latin typeface="Arial" pitchFamily="34" charset="0"/>
                  <a:cs typeface="Arial" pitchFamily="34" charset="0"/>
                </a:rPr>
                <a:t>1</a:t>
              </a:r>
            </a:p>
            <a:p>
              <a:r>
                <a:rPr lang="en-US" sz="2800" b="1" dirty="0" smtClean="0">
                  <a:solidFill>
                    <a:srgbClr val="000000"/>
                  </a:solidFill>
                  <a:latin typeface="Arial" pitchFamily="34" charset="0"/>
                  <a:cs typeface="Arial" pitchFamily="34" charset="0"/>
                </a:rPr>
                <a:t>2</a:t>
              </a:r>
              <a:endParaRPr lang="en-US" sz="2800" b="1" dirty="0">
                <a:solidFill>
                  <a:srgbClr val="000000"/>
                </a:solidFill>
                <a:latin typeface="Arial" pitchFamily="34" charset="0"/>
                <a:cs typeface="Arial" pitchFamily="34" charset="0"/>
              </a:endParaRPr>
            </a:p>
          </p:txBody>
        </p:sp>
        <p:sp>
          <p:nvSpPr>
            <p:cNvPr id="40" name="TextBox 39"/>
            <p:cNvSpPr txBox="1"/>
            <p:nvPr/>
          </p:nvSpPr>
          <p:spPr>
            <a:xfrm>
              <a:off x="3848100" y="1186795"/>
              <a:ext cx="609600" cy="568347"/>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a:t>
              </a:r>
              <a:endParaRPr lang="en-US" sz="2800" b="1" dirty="0">
                <a:solidFill>
                  <a:srgbClr val="000000"/>
                </a:solidFill>
                <a:latin typeface="Arial" pitchFamily="34" charset="0"/>
                <a:cs typeface="Arial" pitchFamily="34" charset="0"/>
              </a:endParaRPr>
            </a:p>
          </p:txBody>
        </p:sp>
      </p:grpSp>
      <p:grpSp>
        <p:nvGrpSpPr>
          <p:cNvPr id="43" name="Group 42"/>
          <p:cNvGrpSpPr/>
          <p:nvPr/>
        </p:nvGrpSpPr>
        <p:grpSpPr>
          <a:xfrm>
            <a:off x="2732143" y="2384004"/>
            <a:ext cx="1185809" cy="954107"/>
            <a:chOff x="1634015" y="2792604"/>
            <a:chExt cx="1091651" cy="1036398"/>
          </a:xfrm>
        </p:grpSpPr>
        <p:sp>
          <p:nvSpPr>
            <p:cNvPr id="44" name="TextBox 43"/>
            <p:cNvSpPr txBox="1"/>
            <p:nvPr/>
          </p:nvSpPr>
          <p:spPr>
            <a:xfrm>
              <a:off x="1634015" y="2943694"/>
              <a:ext cx="418304" cy="702075"/>
            </a:xfrm>
            <a:prstGeom prst="rect">
              <a:avLst/>
            </a:prstGeom>
            <a:noFill/>
          </p:spPr>
          <p:txBody>
            <a:bodyPr vert="horz" wrap="square" rtlCol="0">
              <a:spAutoFit/>
            </a:bodyPr>
            <a:lstStyle/>
            <a:p>
              <a:r>
                <a:rPr lang="en-US" sz="3600" b="1" dirty="0" smtClean="0">
                  <a:solidFill>
                    <a:srgbClr val="000000"/>
                  </a:solidFill>
                  <a:latin typeface="Arial" pitchFamily="34" charset="0"/>
                  <a:cs typeface="Arial" pitchFamily="34" charset="0"/>
                </a:rPr>
                <a:t>3</a:t>
              </a:r>
              <a:endParaRPr lang="en-US" sz="2400" b="1" dirty="0">
                <a:solidFill>
                  <a:srgbClr val="000000"/>
                </a:solidFill>
                <a:latin typeface="Arial" pitchFamily="34" charset="0"/>
                <a:cs typeface="Arial" pitchFamily="34" charset="0"/>
              </a:endParaRPr>
            </a:p>
          </p:txBody>
        </p:sp>
        <p:sp>
          <p:nvSpPr>
            <p:cNvPr id="45" name="TextBox 44"/>
            <p:cNvSpPr txBox="1"/>
            <p:nvPr/>
          </p:nvSpPr>
          <p:spPr>
            <a:xfrm>
              <a:off x="1963666" y="2792604"/>
              <a:ext cx="762000" cy="1036398"/>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3</a:t>
              </a:r>
              <a:endParaRPr lang="en-US" sz="2800" b="1" dirty="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 5</a:t>
              </a:r>
              <a:endParaRPr lang="en-US" sz="2800" b="1" dirty="0">
                <a:solidFill>
                  <a:srgbClr val="000000"/>
                </a:solidFill>
                <a:latin typeface="Arial" pitchFamily="34" charset="0"/>
                <a:cs typeface="Arial" pitchFamily="34" charset="0"/>
              </a:endParaRPr>
            </a:p>
          </p:txBody>
        </p:sp>
      </p:grpSp>
      <p:sp>
        <p:nvSpPr>
          <p:cNvPr id="46" name="Oval 45"/>
          <p:cNvSpPr/>
          <p:nvPr/>
        </p:nvSpPr>
        <p:spPr>
          <a:xfrm>
            <a:off x="1831667" y="264991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7" name="TextBox 46"/>
          <p:cNvSpPr txBox="1"/>
          <p:nvPr/>
        </p:nvSpPr>
        <p:spPr>
          <a:xfrm>
            <a:off x="2317100" y="2643452"/>
            <a:ext cx="330165"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A</a:t>
            </a:r>
            <a:endParaRPr lang="en-US" sz="2400" b="1" dirty="0">
              <a:solidFill>
                <a:srgbClr val="000000"/>
              </a:solidFill>
              <a:latin typeface="Arial" pitchFamily="34" charset="0"/>
              <a:cs typeface="Arial" pitchFamily="34" charset="0"/>
            </a:endParaRPr>
          </a:p>
        </p:txBody>
      </p:sp>
      <p:cxnSp>
        <p:nvCxnSpPr>
          <p:cNvPr id="48" name="Straight Connector 47"/>
          <p:cNvCxnSpPr/>
          <p:nvPr/>
        </p:nvCxnSpPr>
        <p:spPr>
          <a:xfrm>
            <a:off x="3221266" y="2870200"/>
            <a:ext cx="37458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5986357" y="2430206"/>
            <a:ext cx="1186833" cy="954107"/>
            <a:chOff x="1634015" y="2816253"/>
            <a:chExt cx="1092593" cy="1036398"/>
          </a:xfrm>
        </p:grpSpPr>
        <p:sp>
          <p:nvSpPr>
            <p:cNvPr id="50" name="TextBox 49"/>
            <p:cNvSpPr txBox="1"/>
            <p:nvPr/>
          </p:nvSpPr>
          <p:spPr>
            <a:xfrm>
              <a:off x="1634015" y="2967343"/>
              <a:ext cx="343668" cy="702075"/>
            </a:xfrm>
            <a:prstGeom prst="rect">
              <a:avLst/>
            </a:prstGeom>
            <a:noFill/>
          </p:spPr>
          <p:txBody>
            <a:bodyPr vert="horz" wrap="square" rtlCol="0">
              <a:spAutoFit/>
            </a:bodyPr>
            <a:lstStyle/>
            <a:p>
              <a:r>
                <a:rPr lang="en-US" sz="3600" b="1" dirty="0" smtClean="0">
                  <a:solidFill>
                    <a:srgbClr val="000000"/>
                  </a:solidFill>
                  <a:latin typeface="Arial" pitchFamily="34" charset="0"/>
                  <a:cs typeface="Arial" pitchFamily="34" charset="0"/>
                </a:rPr>
                <a:t>4</a:t>
              </a:r>
              <a:endParaRPr lang="en-US" sz="2400" b="1" dirty="0">
                <a:solidFill>
                  <a:srgbClr val="000000"/>
                </a:solidFill>
                <a:latin typeface="Arial" pitchFamily="34" charset="0"/>
                <a:cs typeface="Arial" pitchFamily="34" charset="0"/>
              </a:endParaRPr>
            </a:p>
          </p:txBody>
        </p:sp>
        <p:sp>
          <p:nvSpPr>
            <p:cNvPr id="51" name="TextBox 50"/>
            <p:cNvSpPr txBox="1"/>
            <p:nvPr/>
          </p:nvSpPr>
          <p:spPr>
            <a:xfrm>
              <a:off x="1964608" y="2816253"/>
              <a:ext cx="762000" cy="1036398"/>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7</a:t>
              </a:r>
              <a:endParaRPr lang="en-US" sz="2800" b="1" dirty="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 6</a:t>
              </a:r>
              <a:endParaRPr lang="en-US" sz="2800" b="1" dirty="0">
                <a:solidFill>
                  <a:srgbClr val="000000"/>
                </a:solidFill>
                <a:latin typeface="Arial" pitchFamily="34" charset="0"/>
                <a:cs typeface="Arial" pitchFamily="34" charset="0"/>
              </a:endParaRPr>
            </a:p>
          </p:txBody>
        </p:sp>
      </p:grpSp>
      <p:sp>
        <p:nvSpPr>
          <p:cNvPr id="52" name="Oval 51"/>
          <p:cNvSpPr/>
          <p:nvPr/>
        </p:nvSpPr>
        <p:spPr>
          <a:xfrm>
            <a:off x="5085879" y="267434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53" name="TextBox 52"/>
          <p:cNvSpPr txBox="1"/>
          <p:nvPr/>
        </p:nvSpPr>
        <p:spPr>
          <a:xfrm>
            <a:off x="5571312" y="2648833"/>
            <a:ext cx="330165"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C</a:t>
            </a:r>
            <a:endParaRPr lang="en-US" sz="2400" b="1" dirty="0">
              <a:solidFill>
                <a:srgbClr val="000000"/>
              </a:solidFill>
              <a:latin typeface="Arial" pitchFamily="34" charset="0"/>
              <a:cs typeface="Arial" pitchFamily="34" charset="0"/>
            </a:endParaRPr>
          </a:p>
        </p:txBody>
      </p:sp>
      <p:cxnSp>
        <p:nvCxnSpPr>
          <p:cNvPr id="54" name="Straight Connector 53"/>
          <p:cNvCxnSpPr/>
          <p:nvPr/>
        </p:nvCxnSpPr>
        <p:spPr>
          <a:xfrm>
            <a:off x="6465208" y="2916402"/>
            <a:ext cx="37458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55" name="Group 54"/>
          <p:cNvGrpSpPr/>
          <p:nvPr/>
        </p:nvGrpSpPr>
        <p:grpSpPr>
          <a:xfrm>
            <a:off x="5994765" y="4256522"/>
            <a:ext cx="1211081" cy="954107"/>
            <a:chOff x="1654057" y="2816253"/>
            <a:chExt cx="1114916" cy="1036398"/>
          </a:xfrm>
        </p:grpSpPr>
        <p:sp>
          <p:nvSpPr>
            <p:cNvPr id="56" name="TextBox 55"/>
            <p:cNvSpPr txBox="1"/>
            <p:nvPr/>
          </p:nvSpPr>
          <p:spPr>
            <a:xfrm>
              <a:off x="1654057" y="2949555"/>
              <a:ext cx="453129" cy="702077"/>
            </a:xfrm>
            <a:prstGeom prst="rect">
              <a:avLst/>
            </a:prstGeom>
            <a:noFill/>
          </p:spPr>
          <p:txBody>
            <a:bodyPr vert="horz" wrap="square" rtlCol="0">
              <a:spAutoFit/>
            </a:bodyPr>
            <a:lstStyle/>
            <a:p>
              <a:r>
                <a:rPr lang="en-US" sz="3600" b="1" dirty="0" smtClean="0">
                  <a:solidFill>
                    <a:srgbClr val="000000"/>
                  </a:solidFill>
                  <a:latin typeface="Arial" pitchFamily="34" charset="0"/>
                  <a:cs typeface="Arial" pitchFamily="34" charset="0"/>
                </a:rPr>
                <a:t>3</a:t>
              </a:r>
              <a:endParaRPr lang="en-US" sz="2400" b="1" dirty="0">
                <a:solidFill>
                  <a:srgbClr val="000000"/>
                </a:solidFill>
                <a:latin typeface="Arial" pitchFamily="34" charset="0"/>
                <a:cs typeface="Arial" pitchFamily="34" charset="0"/>
              </a:endParaRPr>
            </a:p>
          </p:txBody>
        </p:sp>
        <p:sp>
          <p:nvSpPr>
            <p:cNvPr id="57" name="TextBox 56"/>
            <p:cNvSpPr txBox="1"/>
            <p:nvPr/>
          </p:nvSpPr>
          <p:spPr>
            <a:xfrm>
              <a:off x="2006973" y="2816253"/>
              <a:ext cx="762000" cy="1036398"/>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 </a:t>
              </a:r>
              <a:r>
                <a:rPr lang="en-US" sz="2800" b="1" dirty="0" smtClean="0">
                  <a:solidFill>
                    <a:srgbClr val="000000"/>
                  </a:solidFill>
                  <a:latin typeface="Arial" pitchFamily="34" charset="0"/>
                  <a:cs typeface="Arial" pitchFamily="34" charset="0"/>
                </a:rPr>
                <a:t>7</a:t>
              </a:r>
              <a:endParaRPr lang="en-US" sz="2800" b="1" dirty="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 6</a:t>
              </a:r>
              <a:endParaRPr lang="en-US" sz="2800" b="1" dirty="0">
                <a:solidFill>
                  <a:srgbClr val="000000"/>
                </a:solidFill>
                <a:latin typeface="Arial" pitchFamily="34" charset="0"/>
                <a:cs typeface="Arial" pitchFamily="34" charset="0"/>
              </a:endParaRPr>
            </a:p>
          </p:txBody>
        </p:sp>
      </p:grpSp>
      <p:sp>
        <p:nvSpPr>
          <p:cNvPr id="58" name="Oval 57"/>
          <p:cNvSpPr/>
          <p:nvPr/>
        </p:nvSpPr>
        <p:spPr>
          <a:xfrm>
            <a:off x="5072518" y="447889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59" name="TextBox 58"/>
          <p:cNvSpPr txBox="1"/>
          <p:nvPr/>
        </p:nvSpPr>
        <p:spPr>
          <a:xfrm>
            <a:off x="5557951" y="4450657"/>
            <a:ext cx="330165" cy="461661"/>
          </a:xfrm>
          <a:prstGeom prst="rect">
            <a:avLst/>
          </a:prstGeom>
          <a:noFill/>
        </p:spPr>
        <p:txBody>
          <a:bodyPr vert="horz" wrap="square" lIns="91434" tIns="45718" rIns="91434" bIns="45718" rtlCol="0">
            <a:spAutoFit/>
          </a:bodyPr>
          <a:lstStyle/>
          <a:p>
            <a:r>
              <a:rPr lang="en-US" sz="2400" b="1" dirty="0">
                <a:solidFill>
                  <a:srgbClr val="000000"/>
                </a:solidFill>
                <a:latin typeface="Arial" pitchFamily="34" charset="0"/>
                <a:cs typeface="Arial" pitchFamily="34" charset="0"/>
              </a:rPr>
              <a:t>D</a:t>
            </a:r>
          </a:p>
        </p:txBody>
      </p:sp>
      <p:cxnSp>
        <p:nvCxnSpPr>
          <p:cNvPr id="60" name="Straight Connector 59"/>
          <p:cNvCxnSpPr/>
          <p:nvPr/>
        </p:nvCxnSpPr>
        <p:spPr>
          <a:xfrm>
            <a:off x="6486979" y="4742718"/>
            <a:ext cx="37458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2706597" y="4220029"/>
            <a:ext cx="1179105" cy="954107"/>
            <a:chOff x="1634015" y="2792604"/>
            <a:chExt cx="1085480" cy="1036398"/>
          </a:xfrm>
        </p:grpSpPr>
        <p:sp>
          <p:nvSpPr>
            <p:cNvPr id="62" name="TextBox 61"/>
            <p:cNvSpPr txBox="1"/>
            <p:nvPr/>
          </p:nvSpPr>
          <p:spPr>
            <a:xfrm>
              <a:off x="1634015" y="2943694"/>
              <a:ext cx="339423" cy="702075"/>
            </a:xfrm>
            <a:prstGeom prst="rect">
              <a:avLst/>
            </a:prstGeom>
            <a:noFill/>
          </p:spPr>
          <p:txBody>
            <a:bodyPr vert="horz" wrap="square" rtlCol="0">
              <a:spAutoFit/>
            </a:bodyPr>
            <a:lstStyle/>
            <a:p>
              <a:r>
                <a:rPr lang="en-US" sz="3600" b="1" dirty="0" smtClean="0">
                  <a:solidFill>
                    <a:srgbClr val="000000"/>
                  </a:solidFill>
                  <a:latin typeface="Arial" pitchFamily="34" charset="0"/>
                  <a:cs typeface="Arial" pitchFamily="34" charset="0"/>
                </a:rPr>
                <a:t>4</a:t>
              </a:r>
              <a:endParaRPr lang="en-US" sz="2400" b="1" dirty="0">
                <a:solidFill>
                  <a:srgbClr val="000000"/>
                </a:solidFill>
                <a:latin typeface="Arial" pitchFamily="34" charset="0"/>
                <a:cs typeface="Arial" pitchFamily="34" charset="0"/>
              </a:endParaRPr>
            </a:p>
          </p:txBody>
        </p:sp>
        <p:sp>
          <p:nvSpPr>
            <p:cNvPr id="63" name="TextBox 62"/>
            <p:cNvSpPr txBox="1"/>
            <p:nvPr/>
          </p:nvSpPr>
          <p:spPr>
            <a:xfrm>
              <a:off x="1957495" y="2792604"/>
              <a:ext cx="762000" cy="1036398"/>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1</a:t>
              </a:r>
              <a:endParaRPr lang="en-US" sz="2800" b="1" dirty="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 6</a:t>
              </a:r>
              <a:endParaRPr lang="en-US" sz="2800" b="1" dirty="0">
                <a:solidFill>
                  <a:srgbClr val="000000"/>
                </a:solidFill>
                <a:latin typeface="Arial" pitchFamily="34" charset="0"/>
                <a:cs typeface="Arial" pitchFamily="34" charset="0"/>
              </a:endParaRPr>
            </a:p>
          </p:txBody>
        </p:sp>
      </p:grpSp>
      <p:sp>
        <p:nvSpPr>
          <p:cNvPr id="64" name="Oval 63"/>
          <p:cNvSpPr/>
          <p:nvPr/>
        </p:nvSpPr>
        <p:spPr>
          <a:xfrm>
            <a:off x="1806121" y="444239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65" name="TextBox 64"/>
          <p:cNvSpPr txBox="1"/>
          <p:nvPr/>
        </p:nvSpPr>
        <p:spPr>
          <a:xfrm>
            <a:off x="2291554" y="4435935"/>
            <a:ext cx="330165"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B</a:t>
            </a:r>
            <a:endParaRPr lang="en-US" sz="2400" b="1" dirty="0">
              <a:solidFill>
                <a:srgbClr val="000000"/>
              </a:solidFill>
              <a:latin typeface="Arial" pitchFamily="34" charset="0"/>
              <a:cs typeface="Arial" pitchFamily="34" charset="0"/>
            </a:endParaRPr>
          </a:p>
        </p:txBody>
      </p:sp>
      <p:cxnSp>
        <p:nvCxnSpPr>
          <p:cNvPr id="66" name="Straight Connector 65"/>
          <p:cNvCxnSpPr/>
          <p:nvPr/>
        </p:nvCxnSpPr>
        <p:spPr>
          <a:xfrm>
            <a:off x="3210379" y="4706225"/>
            <a:ext cx="37458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869950" y="1019359"/>
            <a:ext cx="586165"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67</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252445638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7" name="Picture 16"/>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65544" y="116916"/>
            <a:ext cx="4414520" cy="58458"/>
          </a:xfrm>
          <a:prstGeom prst="rect">
            <a:avLst/>
          </a:prstGeom>
          <a:solidFill>
            <a:scrgbClr r="0" g="0" b="0">
              <a:alpha val="0"/>
            </a:scrgbClr>
          </a:solidFill>
        </p:spPr>
      </p:pic>
      <p:sp>
        <p:nvSpPr>
          <p:cNvPr id="18" name="TextBox 17"/>
          <p:cNvSpPr txBox="1"/>
          <p:nvPr/>
        </p:nvSpPr>
        <p:spPr>
          <a:xfrm>
            <a:off x="4815237" y="2289576"/>
            <a:ext cx="855313" cy="830998"/>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 4</a:t>
            </a:r>
          </a:p>
          <a:p>
            <a:r>
              <a:rPr lang="en-US" sz="2400" b="1" dirty="0" smtClean="0">
                <a:solidFill>
                  <a:srgbClr val="000000"/>
                </a:solidFill>
                <a:latin typeface="Arial" pitchFamily="34" charset="0"/>
                <a:cs typeface="Arial" pitchFamily="34" charset="0"/>
              </a:rPr>
              <a:t>10</a:t>
            </a:r>
            <a:endParaRPr lang="en-US" sz="2400" b="1" dirty="0">
              <a:solidFill>
                <a:srgbClr val="000000"/>
              </a:solidFill>
              <a:latin typeface="Arial" pitchFamily="34" charset="0"/>
              <a:cs typeface="Arial" pitchFamily="34" charset="0"/>
            </a:endParaRPr>
          </a:p>
        </p:txBody>
      </p:sp>
      <p:sp>
        <p:nvSpPr>
          <p:cNvPr id="19" name="TextBox 18"/>
          <p:cNvSpPr txBox="1"/>
          <p:nvPr/>
        </p:nvSpPr>
        <p:spPr>
          <a:xfrm>
            <a:off x="2728177" y="2282371"/>
            <a:ext cx="710797" cy="83099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 2</a:t>
            </a:r>
            <a:endParaRPr lang="en-US" sz="2400" b="1" u="sng" dirty="0" smtClean="0">
              <a:solidFill>
                <a:srgbClr val="000000"/>
              </a:solidFill>
              <a:latin typeface="Arial" pitchFamily="34" charset="0"/>
              <a:cs typeface="Arial" pitchFamily="34" charset="0"/>
            </a:endParaRPr>
          </a:p>
          <a:p>
            <a:r>
              <a:rPr lang="en-US" sz="2400" b="1" dirty="0" smtClean="0">
                <a:solidFill>
                  <a:srgbClr val="000000"/>
                </a:solidFill>
                <a:latin typeface="Arial" pitchFamily="34" charset="0"/>
                <a:cs typeface="Arial" pitchFamily="34" charset="0"/>
              </a:rPr>
              <a:t>10</a:t>
            </a:r>
            <a:endParaRPr lang="en-US" sz="2400" b="1" dirty="0">
              <a:solidFill>
                <a:srgbClr val="000000"/>
              </a:solidFill>
              <a:latin typeface="Arial" pitchFamily="34" charset="0"/>
              <a:cs typeface="Arial" pitchFamily="34" charset="0"/>
            </a:endParaRPr>
          </a:p>
        </p:txBody>
      </p:sp>
      <p:sp>
        <p:nvSpPr>
          <p:cNvPr id="20" name="TextBox 19"/>
          <p:cNvSpPr txBox="1"/>
          <p:nvPr/>
        </p:nvSpPr>
        <p:spPr>
          <a:xfrm>
            <a:off x="2366906" y="2410859"/>
            <a:ext cx="386271" cy="646331"/>
          </a:xfrm>
          <a:prstGeom prst="rect">
            <a:avLst/>
          </a:prstGeom>
          <a:noFill/>
        </p:spPr>
        <p:txBody>
          <a:bodyPr vert="horz" wrap="square" rtlCol="0">
            <a:spAutoFit/>
          </a:bodyPr>
          <a:lstStyle/>
          <a:p>
            <a:r>
              <a:rPr lang="en-US" sz="3600" b="1" dirty="0" smtClean="0">
                <a:latin typeface="Arial" pitchFamily="34" charset="0"/>
                <a:cs typeface="Arial" pitchFamily="34" charset="0"/>
              </a:rPr>
              <a:t>5</a:t>
            </a:r>
            <a:endParaRPr lang="en-US" sz="2400" b="1" dirty="0">
              <a:latin typeface="Arial" pitchFamily="34" charset="0"/>
              <a:cs typeface="Arial" pitchFamily="34" charset="0"/>
            </a:endParaRPr>
          </a:p>
        </p:txBody>
      </p:sp>
      <p:sp>
        <p:nvSpPr>
          <p:cNvPr id="21" name="TextBox 20"/>
          <p:cNvSpPr txBox="1"/>
          <p:nvPr/>
        </p:nvSpPr>
        <p:spPr>
          <a:xfrm>
            <a:off x="4436943" y="2398431"/>
            <a:ext cx="378293" cy="646331"/>
          </a:xfrm>
          <a:prstGeom prst="rect">
            <a:avLst/>
          </a:prstGeom>
          <a:noFill/>
        </p:spPr>
        <p:txBody>
          <a:bodyPr vert="horz" wrap="square" rtlCol="0">
            <a:spAutoFit/>
          </a:bodyPr>
          <a:lstStyle/>
          <a:p>
            <a:r>
              <a:rPr lang="en-US" sz="3600" b="1" dirty="0" smtClean="0">
                <a:solidFill>
                  <a:srgbClr val="000000"/>
                </a:solidFill>
                <a:latin typeface="Arial" pitchFamily="34" charset="0"/>
                <a:cs typeface="Arial" pitchFamily="34" charset="0"/>
              </a:rPr>
              <a:t>7</a:t>
            </a:r>
            <a:endParaRPr lang="en-US" sz="3200" b="1" dirty="0">
              <a:solidFill>
                <a:srgbClr val="000000"/>
              </a:solidFill>
              <a:latin typeface="Arial" pitchFamily="34" charset="0"/>
              <a:cs typeface="Arial" pitchFamily="34" charset="0"/>
            </a:endParaRPr>
          </a:p>
        </p:txBody>
      </p:sp>
      <p:cxnSp>
        <p:nvCxnSpPr>
          <p:cNvPr id="22" name="Straight Connector 21"/>
          <p:cNvCxnSpPr/>
          <p:nvPr/>
        </p:nvCxnSpPr>
        <p:spPr>
          <a:xfrm>
            <a:off x="2799351" y="2681928"/>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878411" y="2679089"/>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648657" y="2448715"/>
            <a:ext cx="331089" cy="584775"/>
          </a:xfrm>
          <a:prstGeom prst="rect">
            <a:avLst/>
          </a:prstGeom>
          <a:noFill/>
        </p:spPr>
        <p:txBody>
          <a:bodyPr vert="horz" wrap="square" rtlCol="0">
            <a:spAutoFit/>
          </a:bodyPr>
          <a:lstStyle/>
          <a:p>
            <a:r>
              <a:rPr lang="en-US" sz="3200" b="1" dirty="0" smtClean="0">
                <a:solidFill>
                  <a:srgbClr val="000000"/>
                </a:solidFill>
                <a:latin typeface="Arial" pitchFamily="34" charset="0"/>
                <a:cs typeface="Arial" pitchFamily="34" charset="0"/>
              </a:rPr>
              <a:t>+</a:t>
            </a:r>
            <a:endParaRPr lang="en-US" sz="2400" b="1" dirty="0">
              <a:solidFill>
                <a:srgbClr val="000000"/>
              </a:solidFill>
              <a:latin typeface="Arial" pitchFamily="34" charset="0"/>
              <a:cs typeface="Arial" pitchFamily="34" charset="0"/>
            </a:endParaRPr>
          </a:p>
        </p:txBody>
      </p:sp>
      <p:sp>
        <p:nvSpPr>
          <p:cNvPr id="25" name="Rectangle 24"/>
          <p:cNvSpPr/>
          <p:nvPr/>
        </p:nvSpPr>
        <p:spPr>
          <a:xfrm>
            <a:off x="1740811" y="999634"/>
            <a:ext cx="2520242" cy="523220"/>
          </a:xfrm>
          <a:prstGeom prst="rect">
            <a:avLst/>
          </a:prstGeom>
        </p:spPr>
        <p:txBody>
          <a:bodyPr wrap="none">
            <a:spAutoFit/>
          </a:bodyPr>
          <a:lstStyle/>
          <a:p>
            <a:r>
              <a:rPr lang="en-US" sz="2800" b="1" dirty="0">
                <a:solidFill>
                  <a:srgbClr val="000000"/>
                </a:solidFill>
                <a:latin typeface="Arial" pitchFamily="34" charset="0"/>
                <a:cs typeface="Arial" pitchFamily="34" charset="0"/>
              </a:rPr>
              <a:t>Find the sum.</a:t>
            </a:r>
          </a:p>
        </p:txBody>
      </p:sp>
      <p:sp>
        <p:nvSpPr>
          <p:cNvPr id="14" name="TextBox 13"/>
          <p:cNvSpPr txBox="1"/>
          <p:nvPr/>
        </p:nvSpPr>
        <p:spPr>
          <a:xfrm>
            <a:off x="869950" y="1019359"/>
            <a:ext cx="644781"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68</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427974099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7" name="Picture 16"/>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116916"/>
            <a:ext cx="4414520" cy="58458"/>
          </a:xfrm>
          <a:prstGeom prst="rect">
            <a:avLst/>
          </a:prstGeom>
          <a:solidFill>
            <a:scrgbClr r="0" g="0" b="0">
              <a:alpha val="0"/>
            </a:scrgbClr>
          </a:solidFill>
        </p:spPr>
      </p:pic>
      <p:sp>
        <p:nvSpPr>
          <p:cNvPr id="18" name="TextBox 17"/>
          <p:cNvSpPr txBox="1"/>
          <p:nvPr/>
        </p:nvSpPr>
        <p:spPr>
          <a:xfrm>
            <a:off x="2714381" y="3435409"/>
            <a:ext cx="855313" cy="830998"/>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 1</a:t>
            </a:r>
          </a:p>
          <a:p>
            <a:r>
              <a:rPr lang="en-US" sz="2400" b="1" dirty="0">
                <a:solidFill>
                  <a:srgbClr val="000000"/>
                </a:solidFill>
                <a:latin typeface="Arial" pitchFamily="34" charset="0"/>
                <a:cs typeface="Arial" pitchFamily="34" charset="0"/>
              </a:rPr>
              <a:t> </a:t>
            </a:r>
            <a:r>
              <a:rPr lang="en-US" sz="2400" b="1" dirty="0" smtClean="0">
                <a:solidFill>
                  <a:srgbClr val="000000"/>
                </a:solidFill>
                <a:latin typeface="Arial" pitchFamily="34" charset="0"/>
                <a:cs typeface="Arial" pitchFamily="34" charset="0"/>
              </a:rPr>
              <a:t>4</a:t>
            </a:r>
            <a:endParaRPr lang="en-US" sz="2400" b="1" dirty="0">
              <a:solidFill>
                <a:srgbClr val="000000"/>
              </a:solidFill>
              <a:latin typeface="Arial" pitchFamily="34" charset="0"/>
              <a:cs typeface="Arial" pitchFamily="34" charset="0"/>
            </a:endParaRPr>
          </a:p>
        </p:txBody>
      </p:sp>
      <p:sp>
        <p:nvSpPr>
          <p:cNvPr id="19" name="TextBox 18"/>
          <p:cNvSpPr txBox="1"/>
          <p:nvPr/>
        </p:nvSpPr>
        <p:spPr>
          <a:xfrm>
            <a:off x="2728177" y="2282371"/>
            <a:ext cx="710797" cy="83099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 7</a:t>
            </a:r>
            <a:endParaRPr lang="en-US" sz="2400" b="1" u="sng" dirty="0" smtClean="0">
              <a:solidFill>
                <a:srgbClr val="000000"/>
              </a:solidFill>
              <a:latin typeface="Arial" pitchFamily="34" charset="0"/>
              <a:cs typeface="Arial" pitchFamily="34" charset="0"/>
            </a:endParaRPr>
          </a:p>
          <a:p>
            <a:r>
              <a:rPr lang="en-US" sz="2400" b="1" dirty="0" smtClean="0">
                <a:solidFill>
                  <a:srgbClr val="000000"/>
                </a:solidFill>
                <a:latin typeface="Arial" pitchFamily="34" charset="0"/>
                <a:cs typeface="Arial" pitchFamily="34" charset="0"/>
              </a:rPr>
              <a:t> 8</a:t>
            </a:r>
            <a:endParaRPr lang="en-US" sz="2400" b="1" dirty="0">
              <a:solidFill>
                <a:srgbClr val="000000"/>
              </a:solidFill>
              <a:latin typeface="Arial" pitchFamily="34" charset="0"/>
              <a:cs typeface="Arial" pitchFamily="34" charset="0"/>
            </a:endParaRPr>
          </a:p>
        </p:txBody>
      </p:sp>
      <p:sp>
        <p:nvSpPr>
          <p:cNvPr id="20" name="TextBox 19"/>
          <p:cNvSpPr txBox="1"/>
          <p:nvPr/>
        </p:nvSpPr>
        <p:spPr>
          <a:xfrm>
            <a:off x="2366906" y="2410859"/>
            <a:ext cx="386271" cy="646331"/>
          </a:xfrm>
          <a:prstGeom prst="rect">
            <a:avLst/>
          </a:prstGeom>
          <a:noFill/>
        </p:spPr>
        <p:txBody>
          <a:bodyPr vert="horz" wrap="square" rtlCol="0">
            <a:spAutoFit/>
          </a:bodyPr>
          <a:lstStyle/>
          <a:p>
            <a:r>
              <a:rPr lang="en-US" sz="3600" b="1" dirty="0" smtClean="0">
                <a:latin typeface="Arial" pitchFamily="34" charset="0"/>
                <a:cs typeface="Arial" pitchFamily="34" charset="0"/>
              </a:rPr>
              <a:t>4</a:t>
            </a:r>
            <a:endParaRPr lang="en-US" sz="2400" b="1" dirty="0">
              <a:latin typeface="Arial" pitchFamily="34" charset="0"/>
              <a:cs typeface="Arial" pitchFamily="34" charset="0"/>
            </a:endParaRPr>
          </a:p>
        </p:txBody>
      </p:sp>
      <p:sp>
        <p:nvSpPr>
          <p:cNvPr id="21" name="TextBox 20"/>
          <p:cNvSpPr txBox="1"/>
          <p:nvPr/>
        </p:nvSpPr>
        <p:spPr>
          <a:xfrm>
            <a:off x="2336087" y="3544264"/>
            <a:ext cx="378293" cy="646331"/>
          </a:xfrm>
          <a:prstGeom prst="rect">
            <a:avLst/>
          </a:prstGeom>
          <a:noFill/>
        </p:spPr>
        <p:txBody>
          <a:bodyPr vert="horz" wrap="square" rtlCol="0">
            <a:spAutoFit/>
          </a:bodyPr>
          <a:lstStyle/>
          <a:p>
            <a:r>
              <a:rPr lang="en-US" sz="3600" b="1" dirty="0" smtClean="0">
                <a:solidFill>
                  <a:srgbClr val="000000"/>
                </a:solidFill>
                <a:latin typeface="Arial" pitchFamily="34" charset="0"/>
                <a:cs typeface="Arial" pitchFamily="34" charset="0"/>
              </a:rPr>
              <a:t>7</a:t>
            </a:r>
            <a:endParaRPr lang="en-US" sz="3200" b="1" dirty="0">
              <a:solidFill>
                <a:srgbClr val="000000"/>
              </a:solidFill>
              <a:latin typeface="Arial" pitchFamily="34" charset="0"/>
              <a:cs typeface="Arial" pitchFamily="34" charset="0"/>
            </a:endParaRPr>
          </a:p>
        </p:txBody>
      </p:sp>
      <p:cxnSp>
        <p:nvCxnSpPr>
          <p:cNvPr id="22" name="Straight Connector 21"/>
          <p:cNvCxnSpPr/>
          <p:nvPr/>
        </p:nvCxnSpPr>
        <p:spPr>
          <a:xfrm>
            <a:off x="2799351" y="2723492"/>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798337" y="3866486"/>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019316" y="3666079"/>
            <a:ext cx="331089" cy="584775"/>
          </a:xfrm>
          <a:prstGeom prst="rect">
            <a:avLst/>
          </a:prstGeom>
          <a:noFill/>
        </p:spPr>
        <p:txBody>
          <a:bodyPr vert="horz" wrap="square" rtlCol="0">
            <a:spAutoFit/>
          </a:bodyPr>
          <a:lstStyle/>
          <a:p>
            <a:r>
              <a:rPr lang="en-US" sz="3200" b="1" dirty="0" smtClean="0">
                <a:solidFill>
                  <a:srgbClr val="000000"/>
                </a:solidFill>
                <a:latin typeface="Arial" pitchFamily="34" charset="0"/>
                <a:cs typeface="Arial" pitchFamily="34" charset="0"/>
              </a:rPr>
              <a:t>+</a:t>
            </a:r>
            <a:endParaRPr lang="en-US" sz="2400" b="1" dirty="0">
              <a:solidFill>
                <a:srgbClr val="000000"/>
              </a:solidFill>
              <a:latin typeface="Arial" pitchFamily="34" charset="0"/>
              <a:cs typeface="Arial" pitchFamily="34" charset="0"/>
            </a:endParaRPr>
          </a:p>
        </p:txBody>
      </p:sp>
      <p:sp>
        <p:nvSpPr>
          <p:cNvPr id="25" name="Rectangle 24"/>
          <p:cNvSpPr/>
          <p:nvPr/>
        </p:nvSpPr>
        <p:spPr>
          <a:xfrm>
            <a:off x="1740811" y="999634"/>
            <a:ext cx="2520242" cy="523220"/>
          </a:xfrm>
          <a:prstGeom prst="rect">
            <a:avLst/>
          </a:prstGeom>
        </p:spPr>
        <p:txBody>
          <a:bodyPr wrap="none">
            <a:spAutoFit/>
          </a:bodyPr>
          <a:lstStyle/>
          <a:p>
            <a:r>
              <a:rPr lang="en-US" sz="2800" b="1" dirty="0">
                <a:solidFill>
                  <a:srgbClr val="000000"/>
                </a:solidFill>
                <a:latin typeface="Arial" pitchFamily="34" charset="0"/>
                <a:cs typeface="Arial" pitchFamily="34" charset="0"/>
              </a:rPr>
              <a:t>Find the sum.</a:t>
            </a:r>
          </a:p>
        </p:txBody>
      </p:sp>
      <p:cxnSp>
        <p:nvCxnSpPr>
          <p:cNvPr id="28" name="Straight Connector 27"/>
          <p:cNvCxnSpPr/>
          <p:nvPr/>
        </p:nvCxnSpPr>
        <p:spPr>
          <a:xfrm>
            <a:off x="2322958" y="4378115"/>
            <a:ext cx="1213993"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46150" y="1019359"/>
            <a:ext cx="586165"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69</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344283057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116916"/>
            <a:ext cx="4414520" cy="58458"/>
          </a:xfrm>
          <a:prstGeom prst="rect">
            <a:avLst/>
          </a:prstGeom>
          <a:solidFill>
            <a:scrgbClr r="0" g="0" b="0">
              <a:alpha val="0"/>
            </a:scrgbClr>
          </a:solidFill>
        </p:spPr>
      </p:pic>
      <p:sp>
        <p:nvSpPr>
          <p:cNvPr id="12" name="TextBox 11"/>
          <p:cNvSpPr txBox="1"/>
          <p:nvPr/>
        </p:nvSpPr>
        <p:spPr>
          <a:xfrm>
            <a:off x="2520686" y="944134"/>
            <a:ext cx="1015460" cy="954107"/>
          </a:xfrm>
          <a:prstGeom prst="rect">
            <a:avLst/>
          </a:prstGeom>
          <a:noFill/>
          <a:ln w="0">
            <a:solidFill>
              <a:schemeClr val="bg1"/>
            </a:solidFill>
          </a:ln>
        </p:spPr>
        <p:txBody>
          <a:bodyPr vert="horz" wrap="square" rtlCol="0">
            <a:spAutoFit/>
          </a:bodyPr>
          <a:lstStyle/>
          <a:p>
            <a:r>
              <a:rPr lang="en-US" sz="2800" dirty="0" smtClean="0">
                <a:solidFill>
                  <a:srgbClr val="000000"/>
                </a:solidFill>
                <a:latin typeface="Arial" pitchFamily="34" charset="0"/>
                <a:cs typeface="Arial" pitchFamily="34" charset="0"/>
              </a:rPr>
              <a:t>  2</a:t>
            </a:r>
          </a:p>
          <a:p>
            <a:r>
              <a:rPr lang="en-US" sz="2800" dirty="0" smtClean="0">
                <a:solidFill>
                  <a:srgbClr val="000000"/>
                </a:solidFill>
                <a:latin typeface="Arial" pitchFamily="34" charset="0"/>
                <a:cs typeface="Arial" pitchFamily="34" charset="0"/>
              </a:rPr>
              <a:t>  3</a:t>
            </a:r>
            <a:endParaRPr lang="en-US" sz="2800" dirty="0">
              <a:solidFill>
                <a:srgbClr val="000000"/>
              </a:solidFill>
              <a:latin typeface="Arial" pitchFamily="34" charset="0"/>
              <a:cs typeface="Arial" pitchFamily="34" charset="0"/>
            </a:endParaRPr>
          </a:p>
        </p:txBody>
      </p:sp>
      <p:cxnSp>
        <p:nvCxnSpPr>
          <p:cNvPr id="13" name="Straight Connector 12"/>
          <p:cNvCxnSpPr/>
          <p:nvPr/>
        </p:nvCxnSpPr>
        <p:spPr>
          <a:xfrm>
            <a:off x="2672962" y="1427549"/>
            <a:ext cx="498567"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462327" y="1387568"/>
            <a:ext cx="498567"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284680" y="915325"/>
            <a:ext cx="833543" cy="954107"/>
          </a:xfrm>
          <a:prstGeom prst="rect">
            <a:avLst/>
          </a:prstGeom>
          <a:noFill/>
        </p:spPr>
        <p:txBody>
          <a:bodyPr vert="horz" wrap="square" rtlCol="0">
            <a:spAutoFit/>
          </a:bodyPr>
          <a:lstStyle/>
          <a:p>
            <a:r>
              <a:rPr lang="en-US" sz="2800" dirty="0" smtClean="0">
                <a:solidFill>
                  <a:srgbClr val="000000"/>
                </a:solidFill>
                <a:latin typeface="Arial" pitchFamily="34" charset="0"/>
                <a:cs typeface="Arial" pitchFamily="34" charset="0"/>
              </a:rPr>
              <a:t>  5</a:t>
            </a:r>
          </a:p>
          <a:p>
            <a:r>
              <a:rPr lang="en-US" sz="2800" dirty="0" smtClean="0">
                <a:solidFill>
                  <a:srgbClr val="000000"/>
                </a:solidFill>
                <a:latin typeface="Arial" pitchFamily="34" charset="0"/>
                <a:cs typeface="Arial" pitchFamily="34" charset="0"/>
              </a:rPr>
              <a:t> 10</a:t>
            </a:r>
            <a:endParaRPr lang="en-US" sz="2800" dirty="0">
              <a:solidFill>
                <a:srgbClr val="000000"/>
              </a:solidFill>
              <a:latin typeface="Arial" pitchFamily="34" charset="0"/>
              <a:cs typeface="Arial" pitchFamily="34" charset="0"/>
            </a:endParaRPr>
          </a:p>
        </p:txBody>
      </p:sp>
      <p:sp>
        <p:nvSpPr>
          <p:cNvPr id="16" name="TextBox 15"/>
          <p:cNvSpPr txBox="1"/>
          <p:nvPr/>
        </p:nvSpPr>
        <p:spPr>
          <a:xfrm>
            <a:off x="3366262" y="1041400"/>
            <a:ext cx="331088" cy="523220"/>
          </a:xfrm>
          <a:prstGeom prst="rect">
            <a:avLst/>
          </a:prstGeom>
          <a:noFill/>
        </p:spPr>
        <p:txBody>
          <a:bodyPr vert="horz" wrap="square" rtlCol="0">
            <a:spAutoFit/>
          </a:bodyPr>
          <a:lstStyle/>
          <a:p>
            <a:r>
              <a:rPr lang="en-US" sz="2800" dirty="0" smtClean="0">
                <a:solidFill>
                  <a:srgbClr val="000000"/>
                </a:solidFill>
                <a:latin typeface="Arial" pitchFamily="34" charset="0"/>
                <a:cs typeface="Arial" pitchFamily="34" charset="0"/>
              </a:rPr>
              <a:t>+</a:t>
            </a:r>
            <a:endParaRPr lang="en-US" sz="2800" dirty="0">
              <a:solidFill>
                <a:srgbClr val="000000"/>
              </a:solidFill>
              <a:latin typeface="Arial" pitchFamily="34" charset="0"/>
              <a:cs typeface="Arial" pitchFamily="34" charset="0"/>
            </a:endParaRPr>
          </a:p>
        </p:txBody>
      </p:sp>
      <p:sp>
        <p:nvSpPr>
          <p:cNvPr id="19" name="TextBox 18"/>
          <p:cNvSpPr txBox="1"/>
          <p:nvPr/>
        </p:nvSpPr>
        <p:spPr>
          <a:xfrm>
            <a:off x="2167303" y="1088548"/>
            <a:ext cx="455247" cy="523220"/>
          </a:xfrm>
          <a:prstGeom prst="rect">
            <a:avLst/>
          </a:prstGeom>
          <a:noFill/>
        </p:spPr>
        <p:txBody>
          <a:bodyPr vert="horz" wrap="square" rtlCol="0">
            <a:spAutoFit/>
          </a:bodyPr>
          <a:lstStyle/>
          <a:p>
            <a:r>
              <a:rPr lang="en-US" sz="2800" dirty="0" smtClean="0">
                <a:solidFill>
                  <a:srgbClr val="000000"/>
                </a:solidFill>
                <a:latin typeface="Arial" pitchFamily="34" charset="0"/>
                <a:cs typeface="Arial" pitchFamily="34" charset="0"/>
              </a:rPr>
              <a:t>7</a:t>
            </a:r>
            <a:endParaRPr lang="en-US" sz="2800" dirty="0">
              <a:solidFill>
                <a:srgbClr val="000000"/>
              </a:solidFill>
              <a:latin typeface="Arial" pitchFamily="34" charset="0"/>
              <a:cs typeface="Arial" pitchFamily="34" charset="0"/>
            </a:endParaRPr>
          </a:p>
        </p:txBody>
      </p:sp>
      <p:sp>
        <p:nvSpPr>
          <p:cNvPr id="20" name="Rectangle 19"/>
          <p:cNvSpPr/>
          <p:nvPr/>
        </p:nvSpPr>
        <p:spPr>
          <a:xfrm>
            <a:off x="3689350" y="1070220"/>
            <a:ext cx="585417" cy="523220"/>
          </a:xfrm>
          <a:prstGeom prst="rect">
            <a:avLst/>
          </a:prstGeom>
        </p:spPr>
        <p:txBody>
          <a:bodyPr wrap="none">
            <a:spAutoFit/>
          </a:bodyPr>
          <a:lstStyle/>
          <a:p>
            <a:r>
              <a:rPr lang="en-US" sz="2800" dirty="0" smtClean="0">
                <a:solidFill>
                  <a:srgbClr val="000000"/>
                </a:solidFill>
                <a:latin typeface="Arial" pitchFamily="34" charset="0"/>
                <a:cs typeface="Arial" pitchFamily="34" charset="0"/>
              </a:rPr>
              <a:t>14</a:t>
            </a:r>
            <a:endParaRPr lang="en-US" sz="2800" dirty="0">
              <a:solidFill>
                <a:srgbClr val="000000"/>
              </a:solidFill>
              <a:latin typeface="Arial" pitchFamily="34" charset="0"/>
              <a:cs typeface="Arial" pitchFamily="34" charset="0"/>
            </a:endParaRPr>
          </a:p>
        </p:txBody>
      </p:sp>
      <p:sp>
        <p:nvSpPr>
          <p:cNvPr id="21" name="TextBox 20"/>
          <p:cNvSpPr txBox="1"/>
          <p:nvPr/>
        </p:nvSpPr>
        <p:spPr>
          <a:xfrm>
            <a:off x="5275280" y="1160675"/>
            <a:ext cx="662178" cy="523220"/>
          </a:xfrm>
          <a:prstGeom prst="rect">
            <a:avLst/>
          </a:prstGeom>
          <a:noFill/>
        </p:spPr>
        <p:txBody>
          <a:bodyPr vert="horz" rtlCol="0">
            <a:spAutoFit/>
          </a:bodyPr>
          <a:lstStyle/>
          <a:p>
            <a:r>
              <a:rPr lang="en-US" sz="2800" dirty="0" smtClean="0">
                <a:solidFill>
                  <a:srgbClr val="000000"/>
                </a:solidFill>
                <a:latin typeface="Arial" pitchFamily="34" charset="0"/>
                <a:cs typeface="Arial" pitchFamily="34" charset="0"/>
              </a:rPr>
              <a:t> =</a:t>
            </a:r>
            <a:endParaRPr lang="en-US" sz="2800" dirty="0">
              <a:solidFill>
                <a:srgbClr val="000000"/>
              </a:solidFill>
              <a:latin typeface="Arial" pitchFamily="34" charset="0"/>
              <a:cs typeface="Arial" pitchFamily="34" charset="0"/>
            </a:endParaRPr>
          </a:p>
        </p:txBody>
      </p:sp>
      <p:sp>
        <p:nvSpPr>
          <p:cNvPr id="23" name="TextBox 22"/>
          <p:cNvSpPr txBox="1"/>
          <p:nvPr/>
        </p:nvSpPr>
        <p:spPr>
          <a:xfrm>
            <a:off x="890270" y="1019359"/>
            <a:ext cx="709259"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70</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53361527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25368" y="1040963"/>
            <a:ext cx="9144000" cy="5632311"/>
          </a:xfrm>
          <a:prstGeom prst="rect">
            <a:avLst/>
          </a:prstGeom>
          <a:noFill/>
        </p:spPr>
        <p:txBody>
          <a:bodyPr vert="horz" wrap="square" rtlCol="0">
            <a:spAutoFit/>
          </a:bodyPr>
          <a:lstStyle/>
          <a:p>
            <a:pPr algn="ctr"/>
            <a:r>
              <a:rPr lang="en-US" sz="2400" b="1" dirty="0" smtClean="0">
                <a:solidFill>
                  <a:srgbClr val="0000FF"/>
                </a:solidFill>
                <a:latin typeface="Arial" pitchFamily="34" charset="0"/>
                <a:cs typeface="Arial" pitchFamily="34" charset="0"/>
              </a:rPr>
              <a:t>Subtracting Fractions...</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1.  Rewrite the fractions with a common denominator.</a:t>
            </a:r>
          </a:p>
          <a:p>
            <a:r>
              <a:rPr lang="en-US" sz="2400" b="1" dirty="0" smtClean="0">
                <a:solidFill>
                  <a:srgbClr val="0000FF"/>
                </a:solidFill>
                <a:latin typeface="Arial" pitchFamily="34" charset="0"/>
                <a:cs typeface="Arial" pitchFamily="34" charset="0"/>
              </a:rPr>
              <a:t>2.  Subtract the numerators.</a:t>
            </a:r>
          </a:p>
          <a:p>
            <a:r>
              <a:rPr lang="en-US" sz="2400" b="1" dirty="0" smtClean="0">
                <a:solidFill>
                  <a:srgbClr val="0000FF"/>
                </a:solidFill>
                <a:latin typeface="Arial" pitchFamily="34" charset="0"/>
                <a:cs typeface="Arial" pitchFamily="34" charset="0"/>
              </a:rPr>
              <a:t>3.  Leave the denominator the same.</a:t>
            </a:r>
          </a:p>
          <a:p>
            <a:r>
              <a:rPr lang="en-US" sz="2400" b="1" dirty="0" smtClean="0">
                <a:solidFill>
                  <a:srgbClr val="0000FF"/>
                </a:solidFill>
                <a:latin typeface="Arial" pitchFamily="34" charset="0"/>
                <a:cs typeface="Arial" pitchFamily="34" charset="0"/>
              </a:rPr>
              <a:t>4.  Simplify your answer.</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pPr algn="ctr"/>
            <a:r>
              <a:rPr lang="en-US" sz="2400" b="1" dirty="0" smtClean="0">
                <a:solidFill>
                  <a:srgbClr val="0000FF"/>
                </a:solidFill>
                <a:latin typeface="Arial" pitchFamily="34" charset="0"/>
                <a:cs typeface="Arial" pitchFamily="34" charset="0"/>
              </a:rPr>
              <a:t>Subtracting Mixed Numbers...</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1.  Subtract the fractions (see above steps..).</a:t>
            </a:r>
          </a:p>
          <a:p>
            <a:r>
              <a:rPr lang="en-US" sz="2400" b="1" dirty="0" smtClean="0">
                <a:solidFill>
                  <a:srgbClr val="0000FF"/>
                </a:solidFill>
                <a:latin typeface="Arial" pitchFamily="34" charset="0"/>
                <a:cs typeface="Arial" pitchFamily="34" charset="0"/>
              </a:rPr>
              <a:t>     (you may need to borrow from the whole number)</a:t>
            </a:r>
          </a:p>
          <a:p>
            <a:r>
              <a:rPr lang="en-US" sz="2400" b="1" dirty="0" smtClean="0">
                <a:solidFill>
                  <a:srgbClr val="0000FF"/>
                </a:solidFill>
                <a:latin typeface="Arial" pitchFamily="34" charset="0"/>
                <a:cs typeface="Arial" pitchFamily="34" charset="0"/>
              </a:rPr>
              <a:t>2.  Subtract the whole numbers.</a:t>
            </a:r>
          </a:p>
          <a:p>
            <a:r>
              <a:rPr lang="en-US" sz="2400" b="1" dirty="0" smtClean="0">
                <a:solidFill>
                  <a:srgbClr val="0000FF"/>
                </a:solidFill>
                <a:latin typeface="Arial" pitchFamily="34" charset="0"/>
                <a:cs typeface="Arial" pitchFamily="34" charset="0"/>
              </a:rPr>
              <a:t>3.  Simplify your answer. </a:t>
            </a:r>
          </a:p>
          <a:p>
            <a:r>
              <a:rPr lang="en-US" sz="2400" b="1" dirty="0" smtClean="0">
                <a:solidFill>
                  <a:srgbClr val="0000FF"/>
                </a:solidFill>
                <a:latin typeface="Arial" pitchFamily="34" charset="0"/>
                <a:cs typeface="Arial" pitchFamily="34" charset="0"/>
              </a:rPr>
              <a:t>     (you may need to simplify the fraction)</a:t>
            </a:r>
            <a:endParaRPr lang="en-US" sz="2400" b="1" dirty="0">
              <a:solidFill>
                <a:srgbClr val="0000FF"/>
              </a:solidFill>
              <a:latin typeface="Arial" pitchFamily="34" charset="0"/>
              <a:cs typeface="Arial" pitchFamily="34" charset="0"/>
            </a:endParaRPr>
          </a:p>
        </p:txBody>
      </p:sp>
      <p:sp>
        <p:nvSpPr>
          <p:cNvPr id="3" name="TextBox 2">
            <a:hlinkClick r:id="rId2" action="ppaction://hlinksldjump"/>
          </p:cNvPr>
          <p:cNvSpPr txBox="1"/>
          <p:nvPr/>
        </p:nvSpPr>
        <p:spPr>
          <a:xfrm>
            <a:off x="8524586" y="7109690"/>
            <a:ext cx="1406861" cy="707886"/>
          </a:xfrm>
          <a:prstGeom prst="rect">
            <a:avLst/>
          </a:prstGeom>
          <a:noFill/>
        </p:spPr>
        <p:txBody>
          <a:bodyPr vert="horz" rtlCol="0">
            <a:spAutoFit/>
          </a:bodyPr>
          <a:lstStyle/>
          <a:p>
            <a:pPr algn="ctr"/>
            <a:r>
              <a:rPr lang="en-US" sz="2000" b="1" i="1" dirty="0" smtClean="0">
                <a:solidFill>
                  <a:srgbClr val="0000FF"/>
                </a:solidFill>
                <a:latin typeface="Arial" pitchFamily="34" charset="0"/>
                <a:cs typeface="Arial" pitchFamily="34" charset="0"/>
              </a:rPr>
              <a:t>Link Back</a:t>
            </a:r>
          </a:p>
          <a:p>
            <a:pPr algn="ctr"/>
            <a:r>
              <a:rPr lang="en-US" sz="2000" b="1" i="1" dirty="0" smtClean="0">
                <a:solidFill>
                  <a:srgbClr val="0000FF"/>
                </a:solidFill>
                <a:latin typeface="Arial" pitchFamily="34" charset="0"/>
                <a:cs typeface="Arial" pitchFamily="34" charset="0"/>
              </a:rPr>
              <a:t>to List</a:t>
            </a:r>
            <a:endParaRPr lang="en-US" sz="2000" b="1" i="1" dirty="0">
              <a:solidFill>
                <a:srgbClr val="0000FF"/>
              </a:solidFill>
              <a:latin typeface="Arial" pitchFamily="34" charset="0"/>
              <a:cs typeface="Arial" pitchFamily="34" charset="0"/>
            </a:endParaRPr>
          </a:p>
        </p:txBody>
      </p:sp>
      <p:sp>
        <p:nvSpPr>
          <p:cNvPr id="4" name="Freeform 3">
            <a:hlinkClick r:id="rId3" action="ppaction://hlinksldjump"/>
          </p:cNvPr>
          <p:cNvSpPr/>
          <p:nvPr/>
        </p:nvSpPr>
        <p:spPr>
          <a:xfrm>
            <a:off x="8425821" y="7078688"/>
            <a:ext cx="1674594" cy="726848"/>
          </a:xfrm>
          <a:custGeom>
            <a:avLst/>
            <a:gdLst/>
            <a:ahLst/>
            <a:cxnLst/>
            <a:rect l="0" t="0" r="0" b="0"/>
            <a:pathLst>
              <a:path w="1620267" h="797434">
                <a:moveTo>
                  <a:pt x="0" y="0"/>
                </a:moveTo>
                <a:lnTo>
                  <a:pt x="1620266" y="0"/>
                </a:lnTo>
                <a:lnTo>
                  <a:pt x="1620266" y="797433"/>
                </a:lnTo>
                <a:lnTo>
                  <a:pt x="0" y="797433"/>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Tree>
    <p:extLst>
      <p:ext uri="{BB962C8B-B14F-4D97-AF65-F5344CB8AC3E}">
        <p14:creationId xmlns:p14="http://schemas.microsoft.com/office/powerpoint/2010/main" xmlns="" val="355412840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 name="Picture 14"/>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93533"/>
            <a:ext cx="4414520" cy="58458"/>
          </a:xfrm>
          <a:prstGeom prst="rect">
            <a:avLst/>
          </a:prstGeom>
          <a:solidFill>
            <a:scrgbClr r="0" g="0" b="0">
              <a:alpha val="0"/>
            </a:scrgbClr>
          </a:solidFill>
        </p:spPr>
      </p:pic>
      <p:sp>
        <p:nvSpPr>
          <p:cNvPr id="16" name="TextBox 15"/>
          <p:cNvSpPr txBox="1"/>
          <p:nvPr/>
        </p:nvSpPr>
        <p:spPr>
          <a:xfrm>
            <a:off x="2241742" y="1868462"/>
            <a:ext cx="1116483"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 4</a:t>
            </a:r>
          </a:p>
          <a:p>
            <a:r>
              <a:rPr lang="en-US" sz="2800" b="1" dirty="0" smtClean="0">
                <a:solidFill>
                  <a:srgbClr val="000000"/>
                </a:solidFill>
                <a:latin typeface="Arial" pitchFamily="34" charset="0"/>
                <a:cs typeface="Arial" pitchFamily="34" charset="0"/>
              </a:rPr>
              <a:t> 8</a:t>
            </a:r>
            <a:endParaRPr lang="en-US" sz="2800" b="1" dirty="0">
              <a:solidFill>
                <a:srgbClr val="000000"/>
              </a:solidFill>
              <a:latin typeface="Arial" pitchFamily="34" charset="0"/>
              <a:cs typeface="Arial" pitchFamily="34" charset="0"/>
            </a:endParaRPr>
          </a:p>
        </p:txBody>
      </p:sp>
      <p:sp>
        <p:nvSpPr>
          <p:cNvPr id="17" name="TextBox 16"/>
          <p:cNvSpPr txBox="1"/>
          <p:nvPr/>
        </p:nvSpPr>
        <p:spPr>
          <a:xfrm>
            <a:off x="2233767" y="912550"/>
            <a:ext cx="1124458"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 7</a:t>
            </a:r>
            <a:endParaRPr lang="en-US" sz="2800" b="1" u="sng"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 8</a:t>
            </a:r>
            <a:endParaRPr lang="en-US" sz="2800" b="1" dirty="0">
              <a:solidFill>
                <a:srgbClr val="000000"/>
              </a:solidFill>
              <a:latin typeface="Arial" pitchFamily="34" charset="0"/>
              <a:cs typeface="Arial" pitchFamily="34" charset="0"/>
            </a:endParaRPr>
          </a:p>
        </p:txBody>
      </p:sp>
      <p:cxnSp>
        <p:nvCxnSpPr>
          <p:cNvPr id="20" name="Straight Connector 19"/>
          <p:cNvCxnSpPr/>
          <p:nvPr/>
        </p:nvCxnSpPr>
        <p:spPr>
          <a:xfrm>
            <a:off x="2315233" y="1417797"/>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335990" y="2341894"/>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893861" y="2944962"/>
            <a:ext cx="1213993"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882706" y="2425074"/>
            <a:ext cx="20693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16527" y="1019359"/>
            <a:ext cx="94402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71</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93755465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 name="Picture 14"/>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105224"/>
            <a:ext cx="4414520" cy="58458"/>
          </a:xfrm>
          <a:prstGeom prst="rect">
            <a:avLst/>
          </a:prstGeom>
          <a:solidFill>
            <a:scrgbClr r="0" g="0" b="0">
              <a:alpha val="0"/>
            </a:scrgbClr>
          </a:solidFill>
        </p:spPr>
      </p:pic>
      <p:sp>
        <p:nvSpPr>
          <p:cNvPr id="11" name="TextBox 10"/>
          <p:cNvSpPr txBox="1"/>
          <p:nvPr/>
        </p:nvSpPr>
        <p:spPr>
          <a:xfrm>
            <a:off x="2241743" y="1868462"/>
            <a:ext cx="866112"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 3</a:t>
            </a:r>
          </a:p>
          <a:p>
            <a:r>
              <a:rPr lang="en-US" sz="2800" b="1" dirty="0" smtClean="0">
                <a:solidFill>
                  <a:srgbClr val="000000"/>
                </a:solidFill>
                <a:latin typeface="Arial" pitchFamily="34" charset="0"/>
                <a:cs typeface="Arial" pitchFamily="34" charset="0"/>
              </a:rPr>
              <a:t>10</a:t>
            </a:r>
            <a:endParaRPr lang="en-US" sz="2800" b="1" dirty="0">
              <a:solidFill>
                <a:srgbClr val="000000"/>
              </a:solidFill>
              <a:latin typeface="Arial" pitchFamily="34" charset="0"/>
              <a:cs typeface="Arial" pitchFamily="34" charset="0"/>
            </a:endParaRPr>
          </a:p>
        </p:txBody>
      </p:sp>
      <p:sp>
        <p:nvSpPr>
          <p:cNvPr id="12" name="TextBox 11"/>
          <p:cNvSpPr txBox="1"/>
          <p:nvPr/>
        </p:nvSpPr>
        <p:spPr>
          <a:xfrm>
            <a:off x="2233767" y="912550"/>
            <a:ext cx="1124458"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 7</a:t>
            </a:r>
            <a:endParaRPr lang="en-US" sz="2800" b="1" u="sng"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10</a:t>
            </a:r>
            <a:endParaRPr lang="en-US" sz="2800" b="1" dirty="0">
              <a:solidFill>
                <a:srgbClr val="000000"/>
              </a:solidFill>
              <a:latin typeface="Arial" pitchFamily="34" charset="0"/>
              <a:cs typeface="Arial" pitchFamily="34" charset="0"/>
            </a:endParaRPr>
          </a:p>
        </p:txBody>
      </p:sp>
      <p:cxnSp>
        <p:nvCxnSpPr>
          <p:cNvPr id="13" name="Straight Connector 12"/>
          <p:cNvCxnSpPr/>
          <p:nvPr/>
        </p:nvCxnSpPr>
        <p:spPr>
          <a:xfrm>
            <a:off x="2315233" y="1417797"/>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335990" y="2341894"/>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893861" y="2944962"/>
            <a:ext cx="1213993"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882706" y="2425074"/>
            <a:ext cx="20693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882706" y="2425074"/>
            <a:ext cx="20693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16527" y="1019359"/>
            <a:ext cx="94402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72</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404186160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 name="Picture 13"/>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65544" y="81841"/>
            <a:ext cx="4414520" cy="58458"/>
          </a:xfrm>
          <a:prstGeom prst="rect">
            <a:avLst/>
          </a:prstGeom>
          <a:solidFill>
            <a:scrgbClr r="0" g="0" b="0">
              <a:alpha val="0"/>
            </a:scrgbClr>
          </a:solidFill>
        </p:spPr>
      </p:pic>
      <p:grpSp>
        <p:nvGrpSpPr>
          <p:cNvPr id="36" name="Group 35"/>
          <p:cNvGrpSpPr/>
          <p:nvPr/>
        </p:nvGrpSpPr>
        <p:grpSpPr>
          <a:xfrm>
            <a:off x="1767725" y="985068"/>
            <a:ext cx="1674803" cy="954107"/>
            <a:chOff x="1765300" y="965200"/>
            <a:chExt cx="1935521" cy="1036398"/>
          </a:xfrm>
        </p:grpSpPr>
        <p:sp>
          <p:nvSpPr>
            <p:cNvPr id="38" name="TextBox 37"/>
            <p:cNvSpPr txBox="1"/>
            <p:nvPr/>
          </p:nvSpPr>
          <p:spPr>
            <a:xfrm>
              <a:off x="1765300" y="965200"/>
              <a:ext cx="787400" cy="1036398"/>
            </a:xfrm>
            <a:prstGeom prst="rect">
              <a:avLst/>
            </a:prstGeom>
            <a:noFill/>
          </p:spPr>
          <p:txBody>
            <a:bodyPr vert="horz" rtlCol="0">
              <a:spAutoFit/>
            </a:bodyPr>
            <a:lstStyle/>
            <a:p>
              <a:r>
                <a:rPr lang="en-US" sz="2800" b="1" u="sng" dirty="0" smtClean="0">
                  <a:solidFill>
                    <a:srgbClr val="000000"/>
                  </a:solidFill>
                  <a:latin typeface="Arial" pitchFamily="34" charset="0"/>
                  <a:cs typeface="Arial" pitchFamily="34" charset="0"/>
                </a:rPr>
                <a:t>6</a:t>
              </a:r>
            </a:p>
            <a:p>
              <a:r>
                <a:rPr lang="en-US" sz="2800" b="1" dirty="0" smtClean="0">
                  <a:solidFill>
                    <a:srgbClr val="000000"/>
                  </a:solidFill>
                  <a:latin typeface="Arial" pitchFamily="34" charset="0"/>
                  <a:cs typeface="Arial" pitchFamily="34" charset="0"/>
                </a:rPr>
                <a:t>7</a:t>
              </a:r>
              <a:endParaRPr lang="en-US" sz="2800" b="1" dirty="0">
                <a:solidFill>
                  <a:srgbClr val="000000"/>
                </a:solidFill>
                <a:latin typeface="Arial" pitchFamily="34" charset="0"/>
                <a:cs typeface="Arial" pitchFamily="34" charset="0"/>
              </a:endParaRPr>
            </a:p>
          </p:txBody>
        </p:sp>
        <p:sp>
          <p:nvSpPr>
            <p:cNvPr id="41" name="TextBox 40"/>
            <p:cNvSpPr txBox="1"/>
            <p:nvPr/>
          </p:nvSpPr>
          <p:spPr>
            <a:xfrm>
              <a:off x="2913421" y="965200"/>
              <a:ext cx="787400" cy="1036398"/>
            </a:xfrm>
            <a:prstGeom prst="rect">
              <a:avLst/>
            </a:prstGeom>
            <a:noFill/>
          </p:spPr>
          <p:txBody>
            <a:bodyPr vert="horz" rtlCol="0">
              <a:spAutoFit/>
            </a:bodyPr>
            <a:lstStyle/>
            <a:p>
              <a:r>
                <a:rPr lang="en-US" sz="2800" b="1" u="sng" dirty="0" smtClean="0">
                  <a:solidFill>
                    <a:srgbClr val="000000"/>
                  </a:solidFill>
                  <a:latin typeface="Arial" pitchFamily="34" charset="0"/>
                  <a:cs typeface="Arial" pitchFamily="34" charset="0"/>
                </a:rPr>
                <a:t>4</a:t>
              </a:r>
            </a:p>
            <a:p>
              <a:r>
                <a:rPr lang="en-US" sz="2800" b="1" dirty="0" smtClean="0">
                  <a:solidFill>
                    <a:srgbClr val="000000"/>
                  </a:solidFill>
                  <a:latin typeface="Arial" pitchFamily="34" charset="0"/>
                  <a:cs typeface="Arial" pitchFamily="34" charset="0"/>
                </a:rPr>
                <a:t>5</a:t>
              </a:r>
              <a:endParaRPr lang="en-US" sz="2800" b="1" dirty="0">
                <a:solidFill>
                  <a:srgbClr val="000000"/>
                </a:solidFill>
                <a:latin typeface="Arial" pitchFamily="34" charset="0"/>
                <a:cs typeface="Arial" pitchFamily="34" charset="0"/>
              </a:endParaRPr>
            </a:p>
          </p:txBody>
        </p:sp>
      </p:grpSp>
      <p:cxnSp>
        <p:nvCxnSpPr>
          <p:cNvPr id="45" name="Straight Connector 44"/>
          <p:cNvCxnSpPr/>
          <p:nvPr/>
        </p:nvCxnSpPr>
        <p:spPr>
          <a:xfrm>
            <a:off x="2317750" y="1384520"/>
            <a:ext cx="245452"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16527" y="1019359"/>
            <a:ext cx="94402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73</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203278352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 name="Picture 13"/>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93533"/>
            <a:ext cx="4414520" cy="58458"/>
          </a:xfrm>
          <a:prstGeom prst="rect">
            <a:avLst/>
          </a:prstGeom>
          <a:solidFill>
            <a:scrgbClr r="0" g="0" b="0">
              <a:alpha val="0"/>
            </a:scrgbClr>
          </a:solidFill>
        </p:spPr>
      </p:pic>
      <p:grpSp>
        <p:nvGrpSpPr>
          <p:cNvPr id="11" name="Group 10"/>
          <p:cNvGrpSpPr/>
          <p:nvPr/>
        </p:nvGrpSpPr>
        <p:grpSpPr>
          <a:xfrm>
            <a:off x="1784350" y="968443"/>
            <a:ext cx="2102460" cy="954107"/>
            <a:chOff x="1765300" y="965200"/>
            <a:chExt cx="1935521" cy="1036398"/>
          </a:xfrm>
        </p:grpSpPr>
        <p:sp>
          <p:nvSpPr>
            <p:cNvPr id="12" name="TextBox 11"/>
            <p:cNvSpPr txBox="1"/>
            <p:nvPr/>
          </p:nvSpPr>
          <p:spPr>
            <a:xfrm>
              <a:off x="1765300" y="965200"/>
              <a:ext cx="787400" cy="1036398"/>
            </a:xfrm>
            <a:prstGeom prst="rect">
              <a:avLst/>
            </a:prstGeom>
            <a:noFill/>
          </p:spPr>
          <p:txBody>
            <a:bodyPr vert="horz" rtlCol="0">
              <a:spAutoFit/>
            </a:bodyPr>
            <a:lstStyle/>
            <a:p>
              <a:r>
                <a:rPr lang="en-US" sz="2800" b="1" u="sng" dirty="0" smtClean="0">
                  <a:solidFill>
                    <a:srgbClr val="000000"/>
                  </a:solidFill>
                  <a:latin typeface="Arial" pitchFamily="34" charset="0"/>
                  <a:cs typeface="Arial" pitchFamily="34" charset="0"/>
                </a:rPr>
                <a:t>2</a:t>
              </a:r>
            </a:p>
            <a:p>
              <a:r>
                <a:rPr lang="en-US" sz="2800" b="1" dirty="0" smtClean="0">
                  <a:solidFill>
                    <a:srgbClr val="000000"/>
                  </a:solidFill>
                  <a:latin typeface="Arial" pitchFamily="34" charset="0"/>
                  <a:cs typeface="Arial" pitchFamily="34" charset="0"/>
                </a:rPr>
                <a:t>3</a:t>
              </a:r>
              <a:endParaRPr lang="en-US" sz="2800" b="1" dirty="0">
                <a:solidFill>
                  <a:srgbClr val="000000"/>
                </a:solidFill>
                <a:latin typeface="Arial" pitchFamily="34" charset="0"/>
                <a:cs typeface="Arial" pitchFamily="34" charset="0"/>
              </a:endParaRPr>
            </a:p>
          </p:txBody>
        </p:sp>
        <p:sp>
          <p:nvSpPr>
            <p:cNvPr id="13" name="TextBox 12"/>
            <p:cNvSpPr txBox="1"/>
            <p:nvPr/>
          </p:nvSpPr>
          <p:spPr>
            <a:xfrm>
              <a:off x="2913421" y="965200"/>
              <a:ext cx="787400" cy="1036398"/>
            </a:xfrm>
            <a:prstGeom prst="rect">
              <a:avLst/>
            </a:prstGeom>
            <a:noFill/>
          </p:spPr>
          <p:txBody>
            <a:bodyPr vert="horz" rtlCol="0">
              <a:spAutoFit/>
            </a:bodyPr>
            <a:lstStyle/>
            <a:p>
              <a:r>
                <a:rPr lang="en-US" sz="2800" b="1" u="sng" dirty="0" smtClean="0">
                  <a:solidFill>
                    <a:srgbClr val="000000"/>
                  </a:solidFill>
                  <a:latin typeface="Arial" pitchFamily="34" charset="0"/>
                  <a:cs typeface="Arial" pitchFamily="34" charset="0"/>
                </a:rPr>
                <a:t>1</a:t>
              </a:r>
            </a:p>
            <a:p>
              <a:r>
                <a:rPr lang="en-US" sz="2800" b="1" dirty="0" smtClean="0">
                  <a:solidFill>
                    <a:srgbClr val="000000"/>
                  </a:solidFill>
                  <a:latin typeface="Arial" pitchFamily="34" charset="0"/>
                  <a:cs typeface="Arial" pitchFamily="34" charset="0"/>
                </a:rPr>
                <a:t>5</a:t>
              </a:r>
              <a:endParaRPr lang="en-US" sz="2800" b="1" dirty="0">
                <a:solidFill>
                  <a:srgbClr val="000000"/>
                </a:solidFill>
                <a:latin typeface="Arial" pitchFamily="34" charset="0"/>
                <a:cs typeface="Arial" pitchFamily="34" charset="0"/>
              </a:endParaRPr>
            </a:p>
          </p:txBody>
        </p:sp>
      </p:grpSp>
      <p:cxnSp>
        <p:nvCxnSpPr>
          <p:cNvPr id="21" name="Straight Connector 20"/>
          <p:cNvCxnSpPr/>
          <p:nvPr/>
        </p:nvCxnSpPr>
        <p:spPr>
          <a:xfrm>
            <a:off x="2524509" y="1367895"/>
            <a:ext cx="245452"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05510" y="1019359"/>
            <a:ext cx="644781"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74</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5025199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21" name="Straight Connector 20"/>
          <p:cNvCxnSpPr/>
          <p:nvPr/>
        </p:nvCxnSpPr>
        <p:spPr>
          <a:xfrm rot="20280000" flipH="1">
            <a:off x="2504000" y="3304237"/>
            <a:ext cx="329020" cy="235936"/>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380000">
            <a:off x="2714750" y="3336817"/>
            <a:ext cx="335002" cy="221701"/>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837289" y="1071177"/>
            <a:ext cx="8338460" cy="5059497"/>
            <a:chOff x="770809" y="1091336"/>
            <a:chExt cx="7676371" cy="5495877"/>
          </a:xfrm>
        </p:grpSpPr>
        <p:sp>
          <p:nvSpPr>
            <p:cNvPr id="2" name="TextBox 1"/>
            <p:cNvSpPr txBox="1"/>
            <p:nvPr/>
          </p:nvSpPr>
          <p:spPr>
            <a:xfrm>
              <a:off x="1643301" y="6085730"/>
              <a:ext cx="6772980" cy="501483"/>
            </a:xfrm>
            <a:prstGeom prst="rect">
              <a:avLst/>
            </a:prstGeom>
            <a:noFill/>
          </p:spPr>
          <p:txBody>
            <a:bodyPr vert="horz" wrap="square" rtlCol="0">
              <a:spAutoFit/>
            </a:bodyPr>
            <a:lstStyle/>
            <a:p>
              <a:pPr algn="ctr"/>
              <a:r>
                <a:rPr lang="en-US" sz="2400" b="1" dirty="0" smtClean="0">
                  <a:solidFill>
                    <a:srgbClr val="0000FF"/>
                  </a:solidFill>
                  <a:latin typeface="Arial" pitchFamily="34" charset="0"/>
                  <a:cs typeface="Arial" pitchFamily="34" charset="0"/>
                </a:rPr>
                <a:t>The Greatest Common Factor is 2 x 2 = 4</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770809" y="1091336"/>
              <a:ext cx="7676371" cy="4112162"/>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Use prime factorization to find the greatest common factor of 12 and 16.</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12					16</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3</a:t>
              </a:r>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4			      4</a:t>
              </a:r>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4</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3</a:t>
              </a:r>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2	  2			   2</a:t>
              </a:r>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2</a:t>
              </a:r>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2</a:t>
              </a:r>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2</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12 = 2 x 2 x 3		16 = 2 x 2 x 2 x 2</a:t>
              </a:r>
              <a:endParaRPr lang="en-US" sz="2400" b="1" dirty="0">
                <a:solidFill>
                  <a:srgbClr val="0000FF"/>
                </a:solidFill>
                <a:latin typeface="Arial" pitchFamily="34" charset="0"/>
                <a:cs typeface="Arial" pitchFamily="34" charset="0"/>
              </a:endParaRPr>
            </a:p>
          </p:txBody>
        </p:sp>
        <p:sp>
          <p:nvSpPr>
            <p:cNvPr id="5" name="Oval 4"/>
            <p:cNvSpPr/>
            <p:nvPr/>
          </p:nvSpPr>
          <p:spPr>
            <a:xfrm>
              <a:off x="2250787" y="4650633"/>
              <a:ext cx="784861" cy="495951"/>
            </a:xfrm>
            <a:prstGeom prst="ellipse">
              <a:avLst/>
            </a:prstGeom>
            <a:solidFill>
              <a:schemeClr val="accent1">
                <a:alpha val="1000"/>
              </a:schemeClr>
            </a:solidFill>
            <a:ln w="762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cxnSp>
          <p:nvCxnSpPr>
            <p:cNvPr id="6" name="Straight Connector 5"/>
            <p:cNvCxnSpPr/>
            <p:nvPr/>
          </p:nvCxnSpPr>
          <p:spPr>
            <a:xfrm rot="20580000" flipH="1">
              <a:off x="1746784" y="2779939"/>
              <a:ext cx="361188" cy="33782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60000">
              <a:off x="1762928" y="3499321"/>
              <a:ext cx="11684" cy="372219"/>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21240000">
              <a:off x="2161127" y="2723790"/>
              <a:ext cx="233045" cy="46920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5621155" y="4654956"/>
              <a:ext cx="784861" cy="495951"/>
            </a:xfrm>
            <a:prstGeom prst="ellipse">
              <a:avLst/>
            </a:prstGeom>
            <a:solidFill>
              <a:schemeClr val="accent1">
                <a:alpha val="1000"/>
              </a:schemeClr>
            </a:solidFill>
            <a:ln w="762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cxnSp>
          <p:nvCxnSpPr>
            <p:cNvPr id="31" name="Straight Connector 30"/>
            <p:cNvCxnSpPr/>
            <p:nvPr/>
          </p:nvCxnSpPr>
          <p:spPr>
            <a:xfrm rot="20580000" flipH="1">
              <a:off x="5675160" y="2773135"/>
              <a:ext cx="361188" cy="33782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21240000">
              <a:off x="6089503" y="2716985"/>
              <a:ext cx="233045" cy="46920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9980000" flipH="1">
              <a:off x="5324826" y="3616506"/>
              <a:ext cx="302895" cy="256285"/>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
              <a:off x="5538883" y="3612040"/>
              <a:ext cx="308402" cy="320535"/>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20280000" flipH="1">
              <a:off x="6206705" y="3640155"/>
              <a:ext cx="302895" cy="256285"/>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380000">
              <a:off x="6400721" y="3675545"/>
              <a:ext cx="308402" cy="24082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0" y="1879600"/>
            <a:ext cx="11080750" cy="10085224"/>
            <a:chOff x="-44450" y="1473199"/>
            <a:chExt cx="11080750" cy="8720666"/>
          </a:xfrm>
        </p:grpSpPr>
        <p:sp>
          <p:nvSpPr>
            <p:cNvPr id="19" name="Rectangle 18"/>
            <p:cNvSpPr/>
            <p:nvPr/>
          </p:nvSpPr>
          <p:spPr>
            <a:xfrm>
              <a:off x="-44450" y="1473199"/>
              <a:ext cx="11080750" cy="872066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20" name="TextBox 19"/>
            <p:cNvSpPr txBox="1"/>
            <p:nvPr/>
          </p:nvSpPr>
          <p:spPr>
            <a:xfrm>
              <a:off x="10422882" y="1738073"/>
              <a:ext cx="429268" cy="461665"/>
            </a:xfrm>
            <a:prstGeom prst="rect">
              <a:avLst/>
            </a:prstGeom>
            <a:noFill/>
          </p:spPr>
          <p:txBody>
            <a:bodyPr wrap="square" rtlCol="0">
              <a:spAutoFit/>
            </a:bodyPr>
            <a:lstStyle/>
            <a:p>
              <a:r>
                <a:rPr lang="en-US" sz="2400" b="1" dirty="0" smtClean="0">
                  <a:latin typeface="Arial" pitchFamily="34" charset="0"/>
                  <a:cs typeface="Arial" pitchFamily="34" charset="0"/>
                </a:rPr>
                <a:t>X</a:t>
              </a:r>
              <a:endParaRPr lang="en-US" sz="2400" b="1" dirty="0">
                <a:latin typeface="Arial" pitchFamily="34" charset="0"/>
                <a:cs typeface="Arial" pitchFamily="34" charset="0"/>
              </a:endParaRPr>
            </a:p>
          </p:txBody>
        </p:sp>
      </p:grpSp>
    </p:spTree>
    <p:extLst>
      <p:ext uri="{BB962C8B-B14F-4D97-AF65-F5344CB8AC3E}">
        <p14:creationId xmlns:p14="http://schemas.microsoft.com/office/powerpoint/2010/main" xmlns="" val="12048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 name="Picture 14"/>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93533"/>
            <a:ext cx="4414520" cy="58458"/>
          </a:xfrm>
          <a:prstGeom prst="rect">
            <a:avLst/>
          </a:prstGeom>
          <a:solidFill>
            <a:scrgbClr r="0" g="0" b="0">
              <a:alpha val="0"/>
            </a:scrgbClr>
          </a:solidFill>
        </p:spPr>
      </p:pic>
      <p:sp>
        <p:nvSpPr>
          <p:cNvPr id="16" name="TextBox 15"/>
          <p:cNvSpPr txBox="1"/>
          <p:nvPr/>
        </p:nvSpPr>
        <p:spPr>
          <a:xfrm>
            <a:off x="2212662" y="1844912"/>
            <a:ext cx="897564"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 3</a:t>
            </a:r>
          </a:p>
          <a:p>
            <a:r>
              <a:rPr lang="en-US" sz="2800" b="1" dirty="0" smtClean="0">
                <a:solidFill>
                  <a:srgbClr val="000000"/>
                </a:solidFill>
                <a:latin typeface="Arial" pitchFamily="34" charset="0"/>
                <a:cs typeface="Arial" pitchFamily="34" charset="0"/>
              </a:rPr>
              <a:t> 6</a:t>
            </a:r>
            <a:endParaRPr lang="en-US" sz="2800" b="1" dirty="0">
              <a:solidFill>
                <a:srgbClr val="000000"/>
              </a:solidFill>
              <a:latin typeface="Arial" pitchFamily="34" charset="0"/>
              <a:cs typeface="Arial" pitchFamily="34" charset="0"/>
            </a:endParaRPr>
          </a:p>
        </p:txBody>
      </p:sp>
      <p:sp>
        <p:nvSpPr>
          <p:cNvPr id="17" name="TextBox 16"/>
          <p:cNvSpPr txBox="1"/>
          <p:nvPr/>
        </p:nvSpPr>
        <p:spPr>
          <a:xfrm>
            <a:off x="2204686" y="908868"/>
            <a:ext cx="1124458"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 5</a:t>
            </a:r>
            <a:endParaRPr lang="en-US" sz="2800" b="1" u="sng"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 6</a:t>
            </a:r>
            <a:endParaRPr lang="en-US" sz="2800" b="1" dirty="0">
              <a:solidFill>
                <a:srgbClr val="000000"/>
              </a:solidFill>
              <a:latin typeface="Arial" pitchFamily="34" charset="0"/>
              <a:cs typeface="Arial" pitchFamily="34" charset="0"/>
            </a:endParaRPr>
          </a:p>
        </p:txBody>
      </p:sp>
      <p:cxnSp>
        <p:nvCxnSpPr>
          <p:cNvPr id="18" name="Straight Connector 17"/>
          <p:cNvCxnSpPr/>
          <p:nvPr/>
        </p:nvCxnSpPr>
        <p:spPr>
          <a:xfrm>
            <a:off x="2319402" y="1394247"/>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340159" y="2334969"/>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853625" y="2368274"/>
            <a:ext cx="20693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16527" y="1019359"/>
            <a:ext cx="94402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75</a:t>
            </a:r>
            <a:endParaRPr lang="en-US" sz="2800" b="1" dirty="0">
              <a:solidFill>
                <a:srgbClr val="000000"/>
              </a:solidFill>
              <a:latin typeface="Arial" pitchFamily="34" charset="0"/>
              <a:cs typeface="Arial" pitchFamily="34" charset="0"/>
            </a:endParaRPr>
          </a:p>
        </p:txBody>
      </p:sp>
      <p:cxnSp>
        <p:nvCxnSpPr>
          <p:cNvPr id="13" name="Straight Connector 12"/>
          <p:cNvCxnSpPr/>
          <p:nvPr/>
        </p:nvCxnSpPr>
        <p:spPr>
          <a:xfrm>
            <a:off x="1967225" y="2946400"/>
            <a:ext cx="11430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0905270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 name="Picture 13"/>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81841"/>
            <a:ext cx="4414520" cy="58458"/>
          </a:xfrm>
          <a:prstGeom prst="rect">
            <a:avLst/>
          </a:prstGeom>
          <a:solidFill>
            <a:scrgbClr r="0" g="0" b="0">
              <a:alpha val="0"/>
            </a:scrgbClr>
          </a:solidFill>
        </p:spPr>
      </p:pic>
      <p:grpSp>
        <p:nvGrpSpPr>
          <p:cNvPr id="15" name="Group 14"/>
          <p:cNvGrpSpPr/>
          <p:nvPr/>
        </p:nvGrpSpPr>
        <p:grpSpPr>
          <a:xfrm>
            <a:off x="1777425" y="935193"/>
            <a:ext cx="2167774" cy="954107"/>
            <a:chOff x="1765300" y="965200"/>
            <a:chExt cx="1995648" cy="1036398"/>
          </a:xfrm>
        </p:grpSpPr>
        <p:sp>
          <p:nvSpPr>
            <p:cNvPr id="16" name="TextBox 15"/>
            <p:cNvSpPr txBox="1"/>
            <p:nvPr/>
          </p:nvSpPr>
          <p:spPr>
            <a:xfrm>
              <a:off x="1765300" y="965200"/>
              <a:ext cx="787400" cy="1036398"/>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 </a:t>
              </a:r>
              <a:r>
                <a:rPr lang="en-US" sz="2800" b="1" dirty="0" smtClean="0">
                  <a:solidFill>
                    <a:srgbClr val="000000"/>
                  </a:solidFill>
                  <a:latin typeface="Arial" pitchFamily="34" charset="0"/>
                  <a:cs typeface="Arial" pitchFamily="34" charset="0"/>
                </a:rPr>
                <a:t>9</a:t>
              </a:r>
              <a:endParaRPr lang="en-US" sz="2800" b="1" dirty="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14</a:t>
              </a:r>
              <a:endParaRPr lang="en-US" sz="2800" b="1" dirty="0">
                <a:solidFill>
                  <a:srgbClr val="000000"/>
                </a:solidFill>
                <a:latin typeface="Arial" pitchFamily="34" charset="0"/>
                <a:cs typeface="Arial" pitchFamily="34" charset="0"/>
              </a:endParaRPr>
            </a:p>
          </p:txBody>
        </p:sp>
        <p:sp>
          <p:nvSpPr>
            <p:cNvPr id="17" name="TextBox 16"/>
            <p:cNvSpPr txBox="1"/>
            <p:nvPr/>
          </p:nvSpPr>
          <p:spPr>
            <a:xfrm>
              <a:off x="2973549" y="965200"/>
              <a:ext cx="787399" cy="1036398"/>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5</a:t>
              </a:r>
              <a:endParaRPr lang="en-US" sz="2800" b="1" dirty="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14</a:t>
              </a:r>
              <a:endParaRPr lang="en-US" sz="2800" b="1" dirty="0">
                <a:solidFill>
                  <a:srgbClr val="000000"/>
                </a:solidFill>
                <a:latin typeface="Arial" pitchFamily="34" charset="0"/>
                <a:cs typeface="Arial" pitchFamily="34" charset="0"/>
              </a:endParaRPr>
            </a:p>
          </p:txBody>
        </p:sp>
      </p:grpSp>
      <p:cxnSp>
        <p:nvCxnSpPr>
          <p:cNvPr id="20" name="Straight Connector 19"/>
          <p:cNvCxnSpPr/>
          <p:nvPr/>
        </p:nvCxnSpPr>
        <p:spPr>
          <a:xfrm>
            <a:off x="2648210" y="1346200"/>
            <a:ext cx="245452"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859105" y="1435189"/>
            <a:ext cx="498567"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03586" y="1430043"/>
            <a:ext cx="478317"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16527" y="1019359"/>
            <a:ext cx="94402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76</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200912895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 name="Picture 13"/>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81841"/>
            <a:ext cx="4414520" cy="58458"/>
          </a:xfrm>
          <a:prstGeom prst="rect">
            <a:avLst/>
          </a:prstGeom>
          <a:solidFill>
            <a:scrgbClr r="0" g="0" b="0">
              <a:alpha val="0"/>
            </a:scrgbClr>
          </a:solidFill>
        </p:spPr>
      </p:pic>
      <p:grpSp>
        <p:nvGrpSpPr>
          <p:cNvPr id="11" name="Group 10"/>
          <p:cNvGrpSpPr/>
          <p:nvPr/>
        </p:nvGrpSpPr>
        <p:grpSpPr>
          <a:xfrm>
            <a:off x="1777425" y="935193"/>
            <a:ext cx="2167774" cy="954107"/>
            <a:chOff x="1765300" y="965200"/>
            <a:chExt cx="1995648" cy="1036398"/>
          </a:xfrm>
        </p:grpSpPr>
        <p:sp>
          <p:nvSpPr>
            <p:cNvPr id="12" name="TextBox 11"/>
            <p:cNvSpPr txBox="1"/>
            <p:nvPr/>
          </p:nvSpPr>
          <p:spPr>
            <a:xfrm>
              <a:off x="1765300" y="965200"/>
              <a:ext cx="787400" cy="1036398"/>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 </a:t>
              </a:r>
              <a:r>
                <a:rPr lang="en-US" sz="2800" b="1" dirty="0" smtClean="0">
                  <a:solidFill>
                    <a:srgbClr val="000000"/>
                  </a:solidFill>
                  <a:latin typeface="Arial" pitchFamily="34" charset="0"/>
                  <a:cs typeface="Arial" pitchFamily="34" charset="0"/>
                </a:rPr>
                <a:t>7</a:t>
              </a:r>
              <a:endParaRPr lang="en-US" sz="2800" b="1" dirty="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 9</a:t>
              </a:r>
              <a:endParaRPr lang="en-US" sz="2800" b="1" dirty="0">
                <a:solidFill>
                  <a:srgbClr val="000000"/>
                </a:solidFill>
                <a:latin typeface="Arial" pitchFamily="34" charset="0"/>
                <a:cs typeface="Arial" pitchFamily="34" charset="0"/>
              </a:endParaRPr>
            </a:p>
          </p:txBody>
        </p:sp>
        <p:sp>
          <p:nvSpPr>
            <p:cNvPr id="13" name="TextBox 12"/>
            <p:cNvSpPr txBox="1"/>
            <p:nvPr/>
          </p:nvSpPr>
          <p:spPr>
            <a:xfrm>
              <a:off x="2973549" y="965200"/>
              <a:ext cx="787399" cy="1036398"/>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5</a:t>
              </a:r>
              <a:endParaRPr lang="en-US" sz="2800" b="1" dirty="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 9</a:t>
              </a:r>
              <a:endParaRPr lang="en-US" sz="2800" b="1" dirty="0">
                <a:solidFill>
                  <a:srgbClr val="000000"/>
                </a:solidFill>
                <a:latin typeface="Arial" pitchFamily="34" charset="0"/>
                <a:cs typeface="Arial" pitchFamily="34" charset="0"/>
              </a:endParaRPr>
            </a:p>
          </p:txBody>
        </p:sp>
      </p:grpSp>
      <p:cxnSp>
        <p:nvCxnSpPr>
          <p:cNvPr id="23" name="Straight Connector 22"/>
          <p:cNvCxnSpPr/>
          <p:nvPr/>
        </p:nvCxnSpPr>
        <p:spPr>
          <a:xfrm>
            <a:off x="2648210" y="1346200"/>
            <a:ext cx="245452"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859105" y="1435189"/>
            <a:ext cx="498567"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203586" y="1430043"/>
            <a:ext cx="478317"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916527" y="1019359"/>
            <a:ext cx="94402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77</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41956010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1" name="Picture 2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81841"/>
            <a:ext cx="3531616" cy="58458"/>
          </a:xfrm>
          <a:prstGeom prst="rect">
            <a:avLst/>
          </a:prstGeom>
          <a:solidFill>
            <a:scrgbClr r="0" g="0" b="0">
              <a:alpha val="0"/>
            </a:scrgbClr>
          </a:solidFill>
        </p:spPr>
      </p:pic>
      <p:grpSp>
        <p:nvGrpSpPr>
          <p:cNvPr id="22" name="Group 21"/>
          <p:cNvGrpSpPr/>
          <p:nvPr/>
        </p:nvGrpSpPr>
        <p:grpSpPr>
          <a:xfrm>
            <a:off x="2183690" y="3626508"/>
            <a:ext cx="1255379" cy="2978775"/>
            <a:chOff x="1574800" y="2540000"/>
            <a:chExt cx="1155700" cy="3235694"/>
          </a:xfrm>
        </p:grpSpPr>
        <p:sp>
          <p:nvSpPr>
            <p:cNvPr id="23" name="TextBox 22"/>
            <p:cNvSpPr txBox="1"/>
            <p:nvPr/>
          </p:nvSpPr>
          <p:spPr>
            <a:xfrm>
              <a:off x="1623215" y="2679570"/>
              <a:ext cx="355601" cy="702077"/>
            </a:xfrm>
            <a:prstGeom prst="rect">
              <a:avLst/>
            </a:prstGeom>
            <a:noFill/>
          </p:spPr>
          <p:txBody>
            <a:bodyPr vert="horz" wrap="square" rtlCol="0">
              <a:spAutoFit/>
            </a:bodyPr>
            <a:lstStyle/>
            <a:p>
              <a:r>
                <a:rPr lang="en-US" sz="3600" b="1" dirty="0">
                  <a:solidFill>
                    <a:srgbClr val="000000"/>
                  </a:solidFill>
                  <a:latin typeface="Arial" pitchFamily="34" charset="0"/>
                  <a:cs typeface="Arial" pitchFamily="34" charset="0"/>
                </a:rPr>
                <a:t>4</a:t>
              </a:r>
              <a:endParaRPr lang="en-US" sz="2400" b="1" dirty="0">
                <a:latin typeface="Arial" pitchFamily="34" charset="0"/>
                <a:cs typeface="Arial" pitchFamily="34" charset="0"/>
              </a:endParaRPr>
            </a:p>
          </p:txBody>
        </p:sp>
        <p:sp>
          <p:nvSpPr>
            <p:cNvPr id="24" name="TextBox 23"/>
            <p:cNvSpPr txBox="1"/>
            <p:nvPr/>
          </p:nvSpPr>
          <p:spPr>
            <a:xfrm>
              <a:off x="1955801" y="2540000"/>
              <a:ext cx="654359" cy="1036399"/>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 </a:t>
              </a:r>
              <a:r>
                <a:rPr lang="en-US" sz="2800" b="1" dirty="0">
                  <a:solidFill>
                    <a:srgbClr val="000000"/>
                  </a:solidFill>
                  <a:latin typeface="Arial" pitchFamily="34" charset="0"/>
                  <a:cs typeface="Arial" pitchFamily="34" charset="0"/>
                </a:rPr>
                <a:t>5</a:t>
              </a:r>
              <a:endParaRPr lang="en-US" sz="28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 9</a:t>
              </a:r>
              <a:endParaRPr lang="en-US" sz="2800" b="1" dirty="0">
                <a:solidFill>
                  <a:srgbClr val="000000"/>
                </a:solidFill>
                <a:latin typeface="Arial" pitchFamily="34" charset="0"/>
                <a:cs typeface="Arial" pitchFamily="34" charset="0"/>
              </a:endParaRPr>
            </a:p>
          </p:txBody>
        </p:sp>
        <p:sp>
          <p:nvSpPr>
            <p:cNvPr id="27" name="TextBox 26"/>
            <p:cNvSpPr txBox="1"/>
            <p:nvPr/>
          </p:nvSpPr>
          <p:spPr>
            <a:xfrm>
              <a:off x="1943100" y="3556000"/>
              <a:ext cx="787400" cy="1036399"/>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a:t>
              </a:r>
              <a:r>
                <a:rPr lang="en-US" sz="2800" b="1" dirty="0">
                  <a:solidFill>
                    <a:srgbClr val="000000"/>
                  </a:solidFill>
                  <a:latin typeface="Arial" pitchFamily="34" charset="0"/>
                  <a:cs typeface="Arial" pitchFamily="34" charset="0"/>
                </a:rPr>
                <a:t>3</a:t>
              </a:r>
              <a:endParaRPr lang="en-US" sz="28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 9</a:t>
              </a:r>
              <a:endParaRPr lang="en-US" sz="2800" b="1" dirty="0">
                <a:solidFill>
                  <a:srgbClr val="000000"/>
                </a:solidFill>
                <a:latin typeface="Arial" pitchFamily="34" charset="0"/>
                <a:cs typeface="Arial" pitchFamily="34" charset="0"/>
              </a:endParaRPr>
            </a:p>
          </p:txBody>
        </p:sp>
        <p:cxnSp>
          <p:nvCxnSpPr>
            <p:cNvPr id="28" name="Straight Connector 27"/>
            <p:cNvCxnSpPr/>
            <p:nvPr/>
          </p:nvCxnSpPr>
          <p:spPr>
            <a:xfrm>
              <a:off x="1582756" y="4580014"/>
              <a:ext cx="11176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574800" y="4902595"/>
              <a:ext cx="368299" cy="702077"/>
            </a:xfrm>
            <a:prstGeom prst="rect">
              <a:avLst/>
            </a:prstGeom>
            <a:noFill/>
          </p:spPr>
          <p:txBody>
            <a:bodyPr vert="horz" wrap="square" rtlCol="0">
              <a:spAutoFit/>
            </a:bodyPr>
            <a:lstStyle/>
            <a:p>
              <a:r>
                <a:rPr lang="en-US" sz="3600" b="1" dirty="0" smtClean="0">
                  <a:latin typeface="Arial" pitchFamily="34" charset="0"/>
                  <a:cs typeface="Arial" pitchFamily="34" charset="0"/>
                </a:rPr>
                <a:t>3</a:t>
              </a:r>
              <a:endParaRPr lang="en-US" sz="2400" b="1" dirty="0">
                <a:latin typeface="Arial" pitchFamily="34" charset="0"/>
                <a:cs typeface="Arial" pitchFamily="34" charset="0"/>
              </a:endParaRPr>
            </a:p>
          </p:txBody>
        </p:sp>
        <p:sp>
          <p:nvSpPr>
            <p:cNvPr id="30" name="TextBox 29"/>
            <p:cNvSpPr txBox="1"/>
            <p:nvPr/>
          </p:nvSpPr>
          <p:spPr>
            <a:xfrm>
              <a:off x="1943099" y="4739295"/>
              <a:ext cx="457546" cy="1036399"/>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 2</a:t>
              </a:r>
            </a:p>
            <a:p>
              <a:r>
                <a:rPr lang="en-US" sz="2800" b="1" dirty="0" smtClean="0">
                  <a:solidFill>
                    <a:srgbClr val="000000"/>
                  </a:solidFill>
                  <a:latin typeface="Arial" pitchFamily="34" charset="0"/>
                  <a:cs typeface="Arial" pitchFamily="34" charset="0"/>
                </a:rPr>
                <a:t> 9</a:t>
              </a:r>
              <a:endParaRPr lang="en-US" sz="2800" b="1" dirty="0">
                <a:solidFill>
                  <a:srgbClr val="000000"/>
                </a:solidFill>
                <a:latin typeface="Arial" pitchFamily="34" charset="0"/>
                <a:cs typeface="Arial" pitchFamily="34" charset="0"/>
              </a:endParaRPr>
            </a:p>
          </p:txBody>
        </p:sp>
      </p:grpSp>
      <p:sp>
        <p:nvSpPr>
          <p:cNvPr id="31" name="Rectangle 30"/>
          <p:cNvSpPr/>
          <p:nvPr/>
        </p:nvSpPr>
        <p:spPr>
          <a:xfrm>
            <a:off x="1740811" y="1025255"/>
            <a:ext cx="6216766" cy="523220"/>
          </a:xfrm>
          <a:prstGeom prst="rect">
            <a:avLst/>
          </a:prstGeom>
        </p:spPr>
        <p:txBody>
          <a:bodyPr wrap="none">
            <a:spAutoFit/>
          </a:bodyPr>
          <a:lstStyle/>
          <a:p>
            <a:r>
              <a:rPr lang="en-US" sz="2800" b="1" dirty="0">
                <a:solidFill>
                  <a:srgbClr val="000000"/>
                </a:solidFill>
                <a:latin typeface="Arial" pitchFamily="34" charset="0"/>
                <a:cs typeface="Arial" pitchFamily="34" charset="0"/>
              </a:rPr>
              <a:t>Is the equation below true or false?</a:t>
            </a:r>
          </a:p>
        </p:txBody>
      </p:sp>
      <p:sp>
        <p:nvSpPr>
          <p:cNvPr id="33" name="Oval 32"/>
          <p:cNvSpPr/>
          <p:nvPr/>
        </p:nvSpPr>
        <p:spPr>
          <a:xfrm>
            <a:off x="1840622" y="229972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5" name="TextBox 34"/>
          <p:cNvSpPr txBox="1"/>
          <p:nvPr/>
        </p:nvSpPr>
        <p:spPr>
          <a:xfrm>
            <a:off x="2326055" y="2293258"/>
            <a:ext cx="982295"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True</a:t>
            </a:r>
            <a:endParaRPr lang="en-US" sz="2400" b="1" dirty="0">
              <a:solidFill>
                <a:srgbClr val="000000"/>
              </a:solidFill>
              <a:latin typeface="Arial" pitchFamily="34" charset="0"/>
              <a:cs typeface="Arial" pitchFamily="34" charset="0"/>
            </a:endParaRPr>
          </a:p>
        </p:txBody>
      </p:sp>
      <p:cxnSp>
        <p:nvCxnSpPr>
          <p:cNvPr id="37" name="Straight Connector 36"/>
          <p:cNvCxnSpPr/>
          <p:nvPr/>
        </p:nvCxnSpPr>
        <p:spPr>
          <a:xfrm>
            <a:off x="2668725" y="4111171"/>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667711" y="5025574"/>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655205" y="6114145"/>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980280" y="4982029"/>
            <a:ext cx="250386"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1784350" y="291022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4" name="TextBox 43"/>
          <p:cNvSpPr txBox="1"/>
          <p:nvPr/>
        </p:nvSpPr>
        <p:spPr>
          <a:xfrm>
            <a:off x="2369456" y="2870200"/>
            <a:ext cx="974061"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False</a:t>
            </a:r>
            <a:endParaRPr lang="en-US" sz="2400" b="1" dirty="0">
              <a:solidFill>
                <a:srgbClr val="000000"/>
              </a:solidFill>
              <a:latin typeface="Arial" pitchFamily="34" charset="0"/>
              <a:cs typeface="Arial" pitchFamily="34" charset="0"/>
            </a:endParaRPr>
          </a:p>
        </p:txBody>
      </p:sp>
      <p:sp>
        <p:nvSpPr>
          <p:cNvPr id="34" name="TextBox 33"/>
          <p:cNvSpPr txBox="1"/>
          <p:nvPr/>
        </p:nvSpPr>
        <p:spPr>
          <a:xfrm>
            <a:off x="916527" y="1019359"/>
            <a:ext cx="63922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78</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67743883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2" name="Picture 21"/>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81841"/>
            <a:ext cx="3531616" cy="58458"/>
          </a:xfrm>
          <a:prstGeom prst="rect">
            <a:avLst/>
          </a:prstGeom>
          <a:solidFill>
            <a:scrgbClr r="0" g="0" b="0">
              <a:alpha val="0"/>
            </a:scrgbClr>
          </a:solidFill>
        </p:spPr>
      </p:pic>
      <p:grpSp>
        <p:nvGrpSpPr>
          <p:cNvPr id="23" name="Group 22"/>
          <p:cNvGrpSpPr/>
          <p:nvPr/>
        </p:nvGrpSpPr>
        <p:grpSpPr>
          <a:xfrm>
            <a:off x="2183690" y="3626508"/>
            <a:ext cx="1255379" cy="2978775"/>
            <a:chOff x="1574800" y="2540000"/>
            <a:chExt cx="1155700" cy="3235694"/>
          </a:xfrm>
        </p:grpSpPr>
        <p:sp>
          <p:nvSpPr>
            <p:cNvPr id="24" name="TextBox 23"/>
            <p:cNvSpPr txBox="1"/>
            <p:nvPr/>
          </p:nvSpPr>
          <p:spPr>
            <a:xfrm>
              <a:off x="1623215" y="2679570"/>
              <a:ext cx="355601" cy="702077"/>
            </a:xfrm>
            <a:prstGeom prst="rect">
              <a:avLst/>
            </a:prstGeom>
            <a:noFill/>
          </p:spPr>
          <p:txBody>
            <a:bodyPr vert="horz" wrap="square" rtlCol="0">
              <a:spAutoFit/>
            </a:bodyPr>
            <a:lstStyle/>
            <a:p>
              <a:r>
                <a:rPr lang="en-US" sz="3600" b="1" dirty="0">
                  <a:solidFill>
                    <a:srgbClr val="000000"/>
                  </a:solidFill>
                  <a:latin typeface="Arial" pitchFamily="34" charset="0"/>
                  <a:cs typeface="Arial" pitchFamily="34" charset="0"/>
                </a:rPr>
                <a:t>2</a:t>
              </a:r>
              <a:endParaRPr lang="en-US" sz="2400" b="1" dirty="0">
                <a:latin typeface="Arial" pitchFamily="34" charset="0"/>
                <a:cs typeface="Arial" pitchFamily="34" charset="0"/>
              </a:endParaRPr>
            </a:p>
          </p:txBody>
        </p:sp>
        <p:sp>
          <p:nvSpPr>
            <p:cNvPr id="25" name="TextBox 24"/>
            <p:cNvSpPr txBox="1"/>
            <p:nvPr/>
          </p:nvSpPr>
          <p:spPr>
            <a:xfrm>
              <a:off x="1955801" y="2540000"/>
              <a:ext cx="654359" cy="1036399"/>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 7</a:t>
              </a:r>
            </a:p>
            <a:p>
              <a:r>
                <a:rPr lang="en-US" sz="2800" b="1" dirty="0" smtClean="0">
                  <a:solidFill>
                    <a:srgbClr val="000000"/>
                  </a:solidFill>
                  <a:latin typeface="Arial" pitchFamily="34" charset="0"/>
                  <a:cs typeface="Arial" pitchFamily="34" charset="0"/>
                </a:rPr>
                <a:t> 9</a:t>
              </a:r>
              <a:endParaRPr lang="en-US" sz="2800" b="1" dirty="0">
                <a:solidFill>
                  <a:srgbClr val="000000"/>
                </a:solidFill>
                <a:latin typeface="Arial" pitchFamily="34" charset="0"/>
                <a:cs typeface="Arial" pitchFamily="34" charset="0"/>
              </a:endParaRPr>
            </a:p>
          </p:txBody>
        </p:sp>
        <p:sp>
          <p:nvSpPr>
            <p:cNvPr id="26" name="TextBox 25"/>
            <p:cNvSpPr txBox="1"/>
            <p:nvPr/>
          </p:nvSpPr>
          <p:spPr>
            <a:xfrm>
              <a:off x="1943100" y="3556000"/>
              <a:ext cx="787400" cy="1036399"/>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1</a:t>
              </a:r>
            </a:p>
            <a:p>
              <a:r>
                <a:rPr lang="en-US" sz="2800" b="1" dirty="0" smtClean="0">
                  <a:solidFill>
                    <a:srgbClr val="000000"/>
                  </a:solidFill>
                  <a:latin typeface="Arial" pitchFamily="34" charset="0"/>
                  <a:cs typeface="Arial" pitchFamily="34" charset="0"/>
                </a:rPr>
                <a:t> 9</a:t>
              </a:r>
              <a:endParaRPr lang="en-US" sz="2800" b="1" dirty="0">
                <a:solidFill>
                  <a:srgbClr val="000000"/>
                </a:solidFill>
                <a:latin typeface="Arial" pitchFamily="34" charset="0"/>
                <a:cs typeface="Arial" pitchFamily="34" charset="0"/>
              </a:endParaRPr>
            </a:p>
          </p:txBody>
        </p:sp>
        <p:cxnSp>
          <p:nvCxnSpPr>
            <p:cNvPr id="27" name="Straight Connector 26"/>
            <p:cNvCxnSpPr/>
            <p:nvPr/>
          </p:nvCxnSpPr>
          <p:spPr>
            <a:xfrm>
              <a:off x="1582756" y="4580014"/>
              <a:ext cx="11176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574800" y="4902595"/>
              <a:ext cx="368299" cy="702077"/>
            </a:xfrm>
            <a:prstGeom prst="rect">
              <a:avLst/>
            </a:prstGeom>
            <a:noFill/>
          </p:spPr>
          <p:txBody>
            <a:bodyPr vert="horz" wrap="square" rtlCol="0">
              <a:spAutoFit/>
            </a:bodyPr>
            <a:lstStyle/>
            <a:p>
              <a:r>
                <a:rPr lang="en-US" sz="3600" b="1" dirty="0" smtClean="0">
                  <a:latin typeface="Arial" pitchFamily="34" charset="0"/>
                  <a:cs typeface="Arial" pitchFamily="34" charset="0"/>
                </a:rPr>
                <a:t>1</a:t>
              </a:r>
              <a:endParaRPr lang="en-US" sz="2400" b="1" dirty="0">
                <a:latin typeface="Arial" pitchFamily="34" charset="0"/>
                <a:cs typeface="Arial" pitchFamily="34" charset="0"/>
              </a:endParaRPr>
            </a:p>
          </p:txBody>
        </p:sp>
        <p:sp>
          <p:nvSpPr>
            <p:cNvPr id="29" name="TextBox 28"/>
            <p:cNvSpPr txBox="1"/>
            <p:nvPr/>
          </p:nvSpPr>
          <p:spPr>
            <a:xfrm>
              <a:off x="1943099" y="4739295"/>
              <a:ext cx="787400" cy="1036399"/>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2</a:t>
              </a:r>
            </a:p>
            <a:p>
              <a:r>
                <a:rPr lang="en-US" sz="2800" b="1" dirty="0" smtClean="0">
                  <a:solidFill>
                    <a:srgbClr val="000000"/>
                  </a:solidFill>
                  <a:latin typeface="Arial" pitchFamily="34" charset="0"/>
                  <a:cs typeface="Arial" pitchFamily="34" charset="0"/>
                </a:rPr>
                <a:t> 3</a:t>
              </a:r>
              <a:endParaRPr lang="en-US" sz="2800" b="1" dirty="0">
                <a:solidFill>
                  <a:srgbClr val="000000"/>
                </a:solidFill>
                <a:latin typeface="Arial" pitchFamily="34" charset="0"/>
                <a:cs typeface="Arial" pitchFamily="34" charset="0"/>
              </a:endParaRPr>
            </a:p>
          </p:txBody>
        </p:sp>
      </p:grpSp>
      <p:sp>
        <p:nvSpPr>
          <p:cNvPr id="30" name="Rectangle 29"/>
          <p:cNvSpPr/>
          <p:nvPr/>
        </p:nvSpPr>
        <p:spPr>
          <a:xfrm>
            <a:off x="1740811" y="999634"/>
            <a:ext cx="6216766" cy="523220"/>
          </a:xfrm>
          <a:prstGeom prst="rect">
            <a:avLst/>
          </a:prstGeom>
        </p:spPr>
        <p:txBody>
          <a:bodyPr wrap="none">
            <a:spAutoFit/>
          </a:bodyPr>
          <a:lstStyle/>
          <a:p>
            <a:r>
              <a:rPr lang="en-US" sz="2800" b="1" dirty="0">
                <a:solidFill>
                  <a:srgbClr val="000000"/>
                </a:solidFill>
                <a:latin typeface="Arial" pitchFamily="34" charset="0"/>
                <a:cs typeface="Arial" pitchFamily="34" charset="0"/>
              </a:rPr>
              <a:t>Is the equation below true or false?</a:t>
            </a:r>
          </a:p>
        </p:txBody>
      </p:sp>
      <p:cxnSp>
        <p:nvCxnSpPr>
          <p:cNvPr id="35" name="Straight Connector 34"/>
          <p:cNvCxnSpPr/>
          <p:nvPr/>
        </p:nvCxnSpPr>
        <p:spPr>
          <a:xfrm>
            <a:off x="2668725" y="4111171"/>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667711" y="5025574"/>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655205" y="6114145"/>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936738" y="5003800"/>
            <a:ext cx="250386"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211519" y="4633687"/>
            <a:ext cx="465460" cy="646331"/>
          </a:xfrm>
          <a:prstGeom prst="rect">
            <a:avLst/>
          </a:prstGeom>
          <a:noFill/>
        </p:spPr>
        <p:txBody>
          <a:bodyPr vert="horz" wrap="square" rtlCol="0">
            <a:spAutoFit/>
          </a:bodyPr>
          <a:lstStyle/>
          <a:p>
            <a:r>
              <a:rPr lang="en-US" sz="3600" b="1" dirty="0" smtClean="0">
                <a:solidFill>
                  <a:srgbClr val="000000"/>
                </a:solidFill>
                <a:latin typeface="Arial" pitchFamily="34" charset="0"/>
                <a:cs typeface="Arial" pitchFamily="34" charset="0"/>
              </a:rPr>
              <a:t>1</a:t>
            </a:r>
            <a:endParaRPr lang="en-US" sz="3600" b="1" dirty="0">
              <a:solidFill>
                <a:srgbClr val="000000"/>
              </a:solidFill>
              <a:latin typeface="Arial" pitchFamily="34" charset="0"/>
              <a:cs typeface="Arial" pitchFamily="34" charset="0"/>
            </a:endParaRPr>
          </a:p>
        </p:txBody>
      </p:sp>
      <p:sp>
        <p:nvSpPr>
          <p:cNvPr id="43" name="TextBox 42"/>
          <p:cNvSpPr txBox="1"/>
          <p:nvPr/>
        </p:nvSpPr>
        <p:spPr>
          <a:xfrm>
            <a:off x="860986" y="1041299"/>
            <a:ext cx="701440"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79</a:t>
            </a:r>
            <a:endParaRPr lang="en-US" sz="2800" b="1" dirty="0">
              <a:solidFill>
                <a:srgbClr val="000000"/>
              </a:solidFill>
              <a:latin typeface="Arial" pitchFamily="34" charset="0"/>
              <a:cs typeface="Arial" pitchFamily="34" charset="0"/>
            </a:endParaRPr>
          </a:p>
        </p:txBody>
      </p:sp>
      <p:sp>
        <p:nvSpPr>
          <p:cNvPr id="38" name="Oval 37"/>
          <p:cNvSpPr/>
          <p:nvPr/>
        </p:nvSpPr>
        <p:spPr>
          <a:xfrm>
            <a:off x="1840622" y="229972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9" name="TextBox 38"/>
          <p:cNvSpPr txBox="1"/>
          <p:nvPr/>
        </p:nvSpPr>
        <p:spPr>
          <a:xfrm>
            <a:off x="2326055" y="2293258"/>
            <a:ext cx="982295"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True</a:t>
            </a:r>
            <a:endParaRPr lang="en-US" sz="2400" b="1" dirty="0">
              <a:solidFill>
                <a:srgbClr val="000000"/>
              </a:solidFill>
              <a:latin typeface="Arial" pitchFamily="34" charset="0"/>
              <a:cs typeface="Arial" pitchFamily="34" charset="0"/>
            </a:endParaRPr>
          </a:p>
        </p:txBody>
      </p:sp>
      <p:sp>
        <p:nvSpPr>
          <p:cNvPr id="44" name="Oval 43"/>
          <p:cNvSpPr/>
          <p:nvPr/>
        </p:nvSpPr>
        <p:spPr>
          <a:xfrm>
            <a:off x="1845310" y="291022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5" name="TextBox 44"/>
          <p:cNvSpPr txBox="1"/>
          <p:nvPr/>
        </p:nvSpPr>
        <p:spPr>
          <a:xfrm>
            <a:off x="2369456" y="2870200"/>
            <a:ext cx="974061"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False</a:t>
            </a:r>
            <a:endParaRPr lang="en-US" sz="24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81512479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7" name="Picture 16"/>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81841"/>
            <a:ext cx="4414520" cy="58458"/>
          </a:xfrm>
          <a:prstGeom prst="rect">
            <a:avLst/>
          </a:prstGeom>
          <a:solidFill>
            <a:scrgbClr r="0" g="0" b="0">
              <a:alpha val="0"/>
            </a:scrgbClr>
          </a:solidFill>
        </p:spPr>
      </p:pic>
      <p:sp>
        <p:nvSpPr>
          <p:cNvPr id="18" name="TextBox 17"/>
          <p:cNvSpPr txBox="1"/>
          <p:nvPr/>
        </p:nvSpPr>
        <p:spPr>
          <a:xfrm>
            <a:off x="4296242" y="2232890"/>
            <a:ext cx="855313" cy="954107"/>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3</a:t>
            </a:r>
          </a:p>
          <a:p>
            <a:r>
              <a:rPr lang="en-US" sz="2800" b="1" dirty="0" smtClean="0">
                <a:solidFill>
                  <a:srgbClr val="000000"/>
                </a:solidFill>
                <a:latin typeface="Arial" pitchFamily="34" charset="0"/>
                <a:cs typeface="Arial" pitchFamily="34" charset="0"/>
              </a:rPr>
              <a:t> 8</a:t>
            </a:r>
            <a:endParaRPr lang="en-US" sz="2800" b="1" dirty="0">
              <a:solidFill>
                <a:srgbClr val="000000"/>
              </a:solidFill>
              <a:latin typeface="Arial" pitchFamily="34" charset="0"/>
              <a:cs typeface="Arial" pitchFamily="34" charset="0"/>
            </a:endParaRPr>
          </a:p>
        </p:txBody>
      </p:sp>
      <p:sp>
        <p:nvSpPr>
          <p:cNvPr id="19" name="TextBox 18"/>
          <p:cNvSpPr txBox="1"/>
          <p:nvPr/>
        </p:nvSpPr>
        <p:spPr>
          <a:xfrm>
            <a:off x="2769741" y="2240807"/>
            <a:ext cx="710797"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 7</a:t>
            </a:r>
            <a:endParaRPr lang="en-US" sz="2800" b="1" u="sng"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 8</a:t>
            </a:r>
            <a:endParaRPr lang="en-US" sz="2800" b="1" dirty="0">
              <a:solidFill>
                <a:srgbClr val="000000"/>
              </a:solidFill>
              <a:latin typeface="Arial" pitchFamily="34" charset="0"/>
              <a:cs typeface="Arial" pitchFamily="34" charset="0"/>
            </a:endParaRPr>
          </a:p>
        </p:txBody>
      </p:sp>
      <p:sp>
        <p:nvSpPr>
          <p:cNvPr id="20" name="TextBox 19"/>
          <p:cNvSpPr txBox="1"/>
          <p:nvPr/>
        </p:nvSpPr>
        <p:spPr>
          <a:xfrm>
            <a:off x="2408470" y="2369295"/>
            <a:ext cx="386271" cy="646331"/>
          </a:xfrm>
          <a:prstGeom prst="rect">
            <a:avLst/>
          </a:prstGeom>
          <a:noFill/>
        </p:spPr>
        <p:txBody>
          <a:bodyPr vert="horz" wrap="square" rtlCol="0">
            <a:spAutoFit/>
          </a:bodyPr>
          <a:lstStyle/>
          <a:p>
            <a:r>
              <a:rPr lang="en-US" sz="3600" b="1" dirty="0" smtClean="0">
                <a:latin typeface="Arial" pitchFamily="34" charset="0"/>
                <a:cs typeface="Arial" pitchFamily="34" charset="0"/>
              </a:rPr>
              <a:t>4</a:t>
            </a:r>
            <a:endParaRPr lang="en-US" sz="2400" b="1" dirty="0">
              <a:latin typeface="Arial" pitchFamily="34" charset="0"/>
              <a:cs typeface="Arial" pitchFamily="34" charset="0"/>
            </a:endParaRPr>
          </a:p>
        </p:txBody>
      </p:sp>
      <p:sp>
        <p:nvSpPr>
          <p:cNvPr id="21" name="TextBox 20"/>
          <p:cNvSpPr txBox="1"/>
          <p:nvPr/>
        </p:nvSpPr>
        <p:spPr>
          <a:xfrm>
            <a:off x="3917948" y="2341745"/>
            <a:ext cx="378293" cy="646331"/>
          </a:xfrm>
          <a:prstGeom prst="rect">
            <a:avLst/>
          </a:prstGeom>
          <a:noFill/>
        </p:spPr>
        <p:txBody>
          <a:bodyPr vert="horz" wrap="square" rtlCol="0">
            <a:spAutoFit/>
          </a:bodyPr>
          <a:lstStyle/>
          <a:p>
            <a:r>
              <a:rPr lang="en-US" sz="3600" b="1" dirty="0" smtClean="0">
                <a:solidFill>
                  <a:srgbClr val="000000"/>
                </a:solidFill>
                <a:latin typeface="Arial" pitchFamily="34" charset="0"/>
                <a:cs typeface="Arial" pitchFamily="34" charset="0"/>
              </a:rPr>
              <a:t>2</a:t>
            </a:r>
            <a:endParaRPr lang="en-US" sz="3200" b="1" dirty="0">
              <a:solidFill>
                <a:srgbClr val="000000"/>
              </a:solidFill>
              <a:latin typeface="Arial" pitchFamily="34" charset="0"/>
              <a:cs typeface="Arial" pitchFamily="34" charset="0"/>
            </a:endParaRPr>
          </a:p>
        </p:txBody>
      </p:sp>
      <p:cxnSp>
        <p:nvCxnSpPr>
          <p:cNvPr id="22" name="Straight Connector 21"/>
          <p:cNvCxnSpPr/>
          <p:nvPr/>
        </p:nvCxnSpPr>
        <p:spPr>
          <a:xfrm>
            <a:off x="2861697" y="2723492"/>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80198" y="2710872"/>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740811" y="1016259"/>
            <a:ext cx="3501280" cy="523220"/>
          </a:xfrm>
          <a:prstGeom prst="rect">
            <a:avLst/>
          </a:prstGeom>
        </p:spPr>
        <p:txBody>
          <a:bodyPr wrap="none">
            <a:spAutoFit/>
          </a:bodyPr>
          <a:lstStyle/>
          <a:p>
            <a:r>
              <a:rPr lang="en-US" sz="2800" b="1" dirty="0">
                <a:solidFill>
                  <a:srgbClr val="000000"/>
                </a:solidFill>
                <a:latin typeface="Arial" pitchFamily="34" charset="0"/>
                <a:cs typeface="Arial" pitchFamily="34" charset="0"/>
              </a:rPr>
              <a:t>Find the difference.</a:t>
            </a:r>
          </a:p>
        </p:txBody>
      </p:sp>
      <p:cxnSp>
        <p:nvCxnSpPr>
          <p:cNvPr id="28" name="Straight Connector 27"/>
          <p:cNvCxnSpPr/>
          <p:nvPr/>
        </p:nvCxnSpPr>
        <p:spPr>
          <a:xfrm>
            <a:off x="3515164" y="2697018"/>
            <a:ext cx="250386"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16527" y="1019359"/>
            <a:ext cx="619630"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80</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44016426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7" name="Picture 16"/>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81841"/>
            <a:ext cx="4414520" cy="58458"/>
          </a:xfrm>
          <a:prstGeom prst="rect">
            <a:avLst/>
          </a:prstGeom>
          <a:solidFill>
            <a:scrgbClr r="0" g="0" b="0">
              <a:alpha val="0"/>
            </a:scrgbClr>
          </a:solidFill>
        </p:spPr>
      </p:pic>
      <p:sp>
        <p:nvSpPr>
          <p:cNvPr id="18" name="TextBox 17"/>
          <p:cNvSpPr txBox="1"/>
          <p:nvPr/>
        </p:nvSpPr>
        <p:spPr>
          <a:xfrm>
            <a:off x="4296243" y="2232890"/>
            <a:ext cx="688508"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 4</a:t>
            </a:r>
          </a:p>
          <a:p>
            <a:r>
              <a:rPr lang="en-US" sz="2800" b="1" dirty="0" smtClean="0">
                <a:solidFill>
                  <a:srgbClr val="000000"/>
                </a:solidFill>
                <a:latin typeface="Arial" pitchFamily="34" charset="0"/>
                <a:cs typeface="Arial" pitchFamily="34" charset="0"/>
              </a:rPr>
              <a:t>12</a:t>
            </a:r>
            <a:endParaRPr lang="en-US" sz="2800" b="1" dirty="0">
              <a:solidFill>
                <a:srgbClr val="000000"/>
              </a:solidFill>
              <a:latin typeface="Arial" pitchFamily="34" charset="0"/>
              <a:cs typeface="Arial" pitchFamily="34" charset="0"/>
            </a:endParaRPr>
          </a:p>
        </p:txBody>
      </p:sp>
      <p:sp>
        <p:nvSpPr>
          <p:cNvPr id="19" name="TextBox 18"/>
          <p:cNvSpPr txBox="1"/>
          <p:nvPr/>
        </p:nvSpPr>
        <p:spPr>
          <a:xfrm>
            <a:off x="2769741" y="2240807"/>
            <a:ext cx="710797"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 7</a:t>
            </a:r>
            <a:endParaRPr lang="en-US" sz="2800" b="1" u="sng"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12</a:t>
            </a:r>
            <a:endParaRPr lang="en-US" sz="2800" b="1" dirty="0">
              <a:solidFill>
                <a:srgbClr val="000000"/>
              </a:solidFill>
              <a:latin typeface="Arial" pitchFamily="34" charset="0"/>
              <a:cs typeface="Arial" pitchFamily="34" charset="0"/>
            </a:endParaRPr>
          </a:p>
        </p:txBody>
      </p:sp>
      <p:sp>
        <p:nvSpPr>
          <p:cNvPr id="20" name="TextBox 19"/>
          <p:cNvSpPr txBox="1"/>
          <p:nvPr/>
        </p:nvSpPr>
        <p:spPr>
          <a:xfrm>
            <a:off x="2408470" y="2369295"/>
            <a:ext cx="386271" cy="646331"/>
          </a:xfrm>
          <a:prstGeom prst="rect">
            <a:avLst/>
          </a:prstGeom>
          <a:noFill/>
        </p:spPr>
        <p:txBody>
          <a:bodyPr vert="horz" wrap="square" rtlCol="0">
            <a:spAutoFit/>
          </a:bodyPr>
          <a:lstStyle/>
          <a:p>
            <a:r>
              <a:rPr lang="en-US" sz="3600" b="1" dirty="0">
                <a:solidFill>
                  <a:srgbClr val="000000"/>
                </a:solidFill>
                <a:latin typeface="Arial - 12"/>
              </a:rPr>
              <a:t>6</a:t>
            </a:r>
            <a:endParaRPr lang="en-US" sz="2400" b="1" dirty="0">
              <a:latin typeface="Arial" pitchFamily="34" charset="0"/>
              <a:cs typeface="Arial" pitchFamily="34" charset="0"/>
            </a:endParaRPr>
          </a:p>
        </p:txBody>
      </p:sp>
      <p:sp>
        <p:nvSpPr>
          <p:cNvPr id="21" name="TextBox 20"/>
          <p:cNvSpPr txBox="1"/>
          <p:nvPr/>
        </p:nvSpPr>
        <p:spPr>
          <a:xfrm>
            <a:off x="3917948" y="2341745"/>
            <a:ext cx="378293" cy="646331"/>
          </a:xfrm>
          <a:prstGeom prst="rect">
            <a:avLst/>
          </a:prstGeom>
          <a:noFill/>
        </p:spPr>
        <p:txBody>
          <a:bodyPr vert="horz" wrap="square" rtlCol="0">
            <a:spAutoFit/>
          </a:bodyPr>
          <a:lstStyle/>
          <a:p>
            <a:r>
              <a:rPr lang="en-US" sz="3600" b="1" dirty="0">
                <a:solidFill>
                  <a:srgbClr val="000000"/>
                </a:solidFill>
                <a:latin typeface="Arial - 12"/>
              </a:rPr>
              <a:t>1</a:t>
            </a:r>
            <a:endParaRPr lang="en-US" sz="3200" b="1" dirty="0">
              <a:solidFill>
                <a:srgbClr val="000000"/>
              </a:solidFill>
              <a:latin typeface="Arial" pitchFamily="34" charset="0"/>
              <a:cs typeface="Arial" pitchFamily="34" charset="0"/>
            </a:endParaRPr>
          </a:p>
        </p:txBody>
      </p:sp>
      <p:cxnSp>
        <p:nvCxnSpPr>
          <p:cNvPr id="22" name="Straight Connector 21"/>
          <p:cNvCxnSpPr/>
          <p:nvPr/>
        </p:nvCxnSpPr>
        <p:spPr>
          <a:xfrm>
            <a:off x="2861697" y="2723492"/>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80198" y="2710872"/>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740811" y="1016259"/>
            <a:ext cx="3501280" cy="523220"/>
          </a:xfrm>
          <a:prstGeom prst="rect">
            <a:avLst/>
          </a:prstGeom>
        </p:spPr>
        <p:txBody>
          <a:bodyPr wrap="none">
            <a:spAutoFit/>
          </a:bodyPr>
          <a:lstStyle/>
          <a:p>
            <a:r>
              <a:rPr lang="en-US" sz="2800" b="1" dirty="0">
                <a:solidFill>
                  <a:srgbClr val="000000"/>
                </a:solidFill>
                <a:latin typeface="Arial" pitchFamily="34" charset="0"/>
                <a:cs typeface="Arial" pitchFamily="34" charset="0"/>
              </a:rPr>
              <a:t>Find the difference.</a:t>
            </a:r>
          </a:p>
        </p:txBody>
      </p:sp>
      <p:cxnSp>
        <p:nvCxnSpPr>
          <p:cNvPr id="27" name="Straight Connector 26"/>
          <p:cNvCxnSpPr/>
          <p:nvPr/>
        </p:nvCxnSpPr>
        <p:spPr>
          <a:xfrm>
            <a:off x="3515164" y="2697018"/>
            <a:ext cx="250386"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46150" y="1019359"/>
            <a:ext cx="644781"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81</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81384192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7" name="Picture 16"/>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81841"/>
            <a:ext cx="4414520" cy="58458"/>
          </a:xfrm>
          <a:prstGeom prst="rect">
            <a:avLst/>
          </a:prstGeom>
          <a:solidFill>
            <a:scrgbClr r="0" g="0" b="0">
              <a:alpha val="0"/>
            </a:scrgbClr>
          </a:solidFill>
        </p:spPr>
      </p:pic>
      <p:sp>
        <p:nvSpPr>
          <p:cNvPr id="43" name="TextBox 42"/>
          <p:cNvSpPr txBox="1"/>
          <p:nvPr/>
        </p:nvSpPr>
        <p:spPr>
          <a:xfrm>
            <a:off x="4296242" y="2232890"/>
            <a:ext cx="855313" cy="954107"/>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a:t>
            </a:r>
            <a:r>
              <a:rPr lang="en-US" sz="2800" b="1" dirty="0">
                <a:solidFill>
                  <a:srgbClr val="000000"/>
                </a:solidFill>
                <a:latin typeface="Arial" pitchFamily="34" charset="0"/>
                <a:cs typeface="Arial" pitchFamily="34" charset="0"/>
              </a:rPr>
              <a:t>2</a:t>
            </a:r>
            <a:endParaRPr lang="en-US" sz="28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 8</a:t>
            </a:r>
            <a:endParaRPr lang="en-US" sz="2800" b="1" dirty="0">
              <a:solidFill>
                <a:srgbClr val="000000"/>
              </a:solidFill>
              <a:latin typeface="Arial" pitchFamily="34" charset="0"/>
              <a:cs typeface="Arial" pitchFamily="34" charset="0"/>
            </a:endParaRPr>
          </a:p>
        </p:txBody>
      </p:sp>
      <p:sp>
        <p:nvSpPr>
          <p:cNvPr id="44" name="TextBox 43"/>
          <p:cNvSpPr txBox="1"/>
          <p:nvPr/>
        </p:nvSpPr>
        <p:spPr>
          <a:xfrm>
            <a:off x="2769741" y="2240807"/>
            <a:ext cx="710797"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 </a:t>
            </a:r>
            <a:r>
              <a:rPr lang="en-US" sz="2800" b="1" dirty="0">
                <a:solidFill>
                  <a:srgbClr val="000000"/>
                </a:solidFill>
                <a:latin typeface="Arial" pitchFamily="34" charset="0"/>
                <a:cs typeface="Arial" pitchFamily="34" charset="0"/>
              </a:rPr>
              <a:t>5</a:t>
            </a:r>
            <a:endParaRPr lang="en-US" sz="28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 8</a:t>
            </a:r>
            <a:endParaRPr lang="en-US" sz="2800" b="1" dirty="0">
              <a:solidFill>
                <a:srgbClr val="000000"/>
              </a:solidFill>
              <a:latin typeface="Arial" pitchFamily="34" charset="0"/>
              <a:cs typeface="Arial" pitchFamily="34" charset="0"/>
            </a:endParaRPr>
          </a:p>
        </p:txBody>
      </p:sp>
      <p:sp>
        <p:nvSpPr>
          <p:cNvPr id="45" name="TextBox 44"/>
          <p:cNvSpPr txBox="1"/>
          <p:nvPr/>
        </p:nvSpPr>
        <p:spPr>
          <a:xfrm>
            <a:off x="2158424" y="2369295"/>
            <a:ext cx="848747" cy="646331"/>
          </a:xfrm>
          <a:prstGeom prst="rect">
            <a:avLst/>
          </a:prstGeom>
          <a:noFill/>
        </p:spPr>
        <p:txBody>
          <a:bodyPr vert="horz" wrap="square" rtlCol="0">
            <a:spAutoFit/>
          </a:bodyPr>
          <a:lstStyle/>
          <a:p>
            <a:r>
              <a:rPr lang="en-US" sz="3600" b="1" dirty="0">
                <a:solidFill>
                  <a:srgbClr val="000000"/>
                </a:solidFill>
                <a:latin typeface="Arial" pitchFamily="34" charset="0"/>
                <a:cs typeface="Arial" pitchFamily="34" charset="0"/>
              </a:rPr>
              <a:t>13</a:t>
            </a:r>
            <a:endParaRPr lang="en-US" sz="2400" b="1" dirty="0">
              <a:latin typeface="Arial" pitchFamily="34" charset="0"/>
              <a:cs typeface="Arial" pitchFamily="34" charset="0"/>
            </a:endParaRPr>
          </a:p>
        </p:txBody>
      </p:sp>
      <p:sp>
        <p:nvSpPr>
          <p:cNvPr id="46" name="TextBox 45"/>
          <p:cNvSpPr txBox="1"/>
          <p:nvPr/>
        </p:nvSpPr>
        <p:spPr>
          <a:xfrm>
            <a:off x="3917948" y="2341745"/>
            <a:ext cx="378293" cy="646331"/>
          </a:xfrm>
          <a:prstGeom prst="rect">
            <a:avLst/>
          </a:prstGeom>
          <a:noFill/>
        </p:spPr>
        <p:txBody>
          <a:bodyPr vert="horz" wrap="square" rtlCol="0">
            <a:spAutoFit/>
          </a:bodyPr>
          <a:lstStyle/>
          <a:p>
            <a:r>
              <a:rPr lang="en-US" sz="3600" b="1" dirty="0" smtClean="0">
                <a:solidFill>
                  <a:srgbClr val="000000"/>
                </a:solidFill>
                <a:latin typeface="Arial" pitchFamily="34" charset="0"/>
                <a:cs typeface="Arial" pitchFamily="34" charset="0"/>
              </a:rPr>
              <a:t>5</a:t>
            </a:r>
            <a:endParaRPr lang="en-US" sz="3200" b="1" dirty="0">
              <a:solidFill>
                <a:srgbClr val="000000"/>
              </a:solidFill>
              <a:latin typeface="Arial" pitchFamily="34" charset="0"/>
              <a:cs typeface="Arial" pitchFamily="34" charset="0"/>
            </a:endParaRPr>
          </a:p>
        </p:txBody>
      </p:sp>
      <p:cxnSp>
        <p:nvCxnSpPr>
          <p:cNvPr id="47" name="Straight Connector 46"/>
          <p:cNvCxnSpPr/>
          <p:nvPr/>
        </p:nvCxnSpPr>
        <p:spPr>
          <a:xfrm>
            <a:off x="2861697" y="2723492"/>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380198" y="2710872"/>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1740811" y="1016259"/>
            <a:ext cx="3501280" cy="523220"/>
          </a:xfrm>
          <a:prstGeom prst="rect">
            <a:avLst/>
          </a:prstGeom>
        </p:spPr>
        <p:txBody>
          <a:bodyPr wrap="none">
            <a:spAutoFit/>
          </a:bodyPr>
          <a:lstStyle/>
          <a:p>
            <a:r>
              <a:rPr lang="en-US" sz="2800" b="1" dirty="0">
                <a:solidFill>
                  <a:srgbClr val="000000"/>
                </a:solidFill>
                <a:latin typeface="Arial" pitchFamily="34" charset="0"/>
                <a:cs typeface="Arial" pitchFamily="34" charset="0"/>
              </a:rPr>
              <a:t>Find the difference.</a:t>
            </a:r>
          </a:p>
        </p:txBody>
      </p:sp>
      <p:cxnSp>
        <p:nvCxnSpPr>
          <p:cNvPr id="52" name="Straight Connector 51"/>
          <p:cNvCxnSpPr/>
          <p:nvPr/>
        </p:nvCxnSpPr>
        <p:spPr>
          <a:xfrm>
            <a:off x="3515164" y="2697018"/>
            <a:ext cx="250386"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90270" y="1019359"/>
            <a:ext cx="644781"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82</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78520538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 name="Picture 14"/>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8" y="81841"/>
            <a:ext cx="4414520" cy="58458"/>
          </a:xfrm>
          <a:prstGeom prst="rect">
            <a:avLst/>
          </a:prstGeom>
          <a:solidFill>
            <a:scrgbClr r="0" g="0" b="0">
              <a:alpha val="0"/>
            </a:scrgbClr>
          </a:solidFill>
        </p:spPr>
      </p:pic>
      <p:sp>
        <p:nvSpPr>
          <p:cNvPr id="16" name="TextBox 15"/>
          <p:cNvSpPr txBox="1"/>
          <p:nvPr/>
        </p:nvSpPr>
        <p:spPr>
          <a:xfrm>
            <a:off x="2219587" y="1873143"/>
            <a:ext cx="866111"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 1</a:t>
            </a:r>
          </a:p>
          <a:p>
            <a:r>
              <a:rPr lang="en-US" sz="2800" b="1" dirty="0" smtClean="0">
                <a:solidFill>
                  <a:srgbClr val="000000"/>
                </a:solidFill>
                <a:latin typeface="Arial" pitchFamily="34" charset="0"/>
                <a:cs typeface="Arial" pitchFamily="34" charset="0"/>
              </a:rPr>
              <a:t> 7</a:t>
            </a:r>
            <a:endParaRPr lang="en-US" sz="2800" b="1" dirty="0">
              <a:solidFill>
                <a:srgbClr val="000000"/>
              </a:solidFill>
              <a:latin typeface="Arial" pitchFamily="34" charset="0"/>
              <a:cs typeface="Arial" pitchFamily="34" charset="0"/>
            </a:endParaRPr>
          </a:p>
        </p:txBody>
      </p:sp>
      <p:sp>
        <p:nvSpPr>
          <p:cNvPr id="17" name="TextBox 16"/>
          <p:cNvSpPr txBox="1"/>
          <p:nvPr/>
        </p:nvSpPr>
        <p:spPr>
          <a:xfrm>
            <a:off x="2211611" y="931950"/>
            <a:ext cx="874087"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 4</a:t>
            </a:r>
            <a:endParaRPr lang="en-US" sz="2800" b="1" u="sng"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 5</a:t>
            </a:r>
            <a:endParaRPr lang="en-US" sz="2800" b="1" dirty="0">
              <a:solidFill>
                <a:srgbClr val="000000"/>
              </a:solidFill>
              <a:latin typeface="Arial" pitchFamily="34" charset="0"/>
              <a:cs typeface="Arial" pitchFamily="34" charset="0"/>
            </a:endParaRPr>
          </a:p>
        </p:txBody>
      </p:sp>
      <p:cxnSp>
        <p:nvCxnSpPr>
          <p:cNvPr id="18" name="Straight Connector 17"/>
          <p:cNvCxnSpPr/>
          <p:nvPr/>
        </p:nvCxnSpPr>
        <p:spPr>
          <a:xfrm>
            <a:off x="2326327" y="1437197"/>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347084" y="2344669"/>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871705" y="2897862"/>
            <a:ext cx="1213993"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860550" y="2328099"/>
            <a:ext cx="20693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16528" y="1019359"/>
            <a:ext cx="619630"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83</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49014083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 name="Picture 14"/>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93533"/>
            <a:ext cx="4414520" cy="58458"/>
          </a:xfrm>
          <a:prstGeom prst="rect">
            <a:avLst/>
          </a:prstGeom>
          <a:solidFill>
            <a:scrgbClr r="0" g="0" b="0">
              <a:alpha val="0"/>
            </a:scrgbClr>
          </a:solidFill>
        </p:spPr>
      </p:pic>
      <p:sp>
        <p:nvSpPr>
          <p:cNvPr id="11" name="TextBox 10"/>
          <p:cNvSpPr txBox="1"/>
          <p:nvPr/>
        </p:nvSpPr>
        <p:spPr>
          <a:xfrm>
            <a:off x="2219587" y="1873143"/>
            <a:ext cx="866112"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 1</a:t>
            </a:r>
          </a:p>
          <a:p>
            <a:r>
              <a:rPr lang="en-US" sz="2800" b="1" dirty="0" smtClean="0">
                <a:solidFill>
                  <a:srgbClr val="000000"/>
                </a:solidFill>
                <a:latin typeface="Arial" pitchFamily="34" charset="0"/>
                <a:cs typeface="Arial" pitchFamily="34" charset="0"/>
              </a:rPr>
              <a:t> 6</a:t>
            </a:r>
            <a:endParaRPr lang="en-US" sz="2800" b="1" dirty="0">
              <a:solidFill>
                <a:srgbClr val="000000"/>
              </a:solidFill>
              <a:latin typeface="Arial" pitchFamily="34" charset="0"/>
              <a:cs typeface="Arial" pitchFamily="34" charset="0"/>
            </a:endParaRPr>
          </a:p>
        </p:txBody>
      </p:sp>
      <p:sp>
        <p:nvSpPr>
          <p:cNvPr id="12" name="TextBox 11"/>
          <p:cNvSpPr txBox="1"/>
          <p:nvPr/>
        </p:nvSpPr>
        <p:spPr>
          <a:xfrm>
            <a:off x="2211611" y="931950"/>
            <a:ext cx="1124458"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 2</a:t>
            </a:r>
            <a:endParaRPr lang="en-US" sz="2800" b="1" u="sng"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 3</a:t>
            </a:r>
            <a:endParaRPr lang="en-US" sz="2800" b="1" dirty="0">
              <a:solidFill>
                <a:srgbClr val="000000"/>
              </a:solidFill>
              <a:latin typeface="Arial" pitchFamily="34" charset="0"/>
              <a:cs typeface="Arial" pitchFamily="34" charset="0"/>
            </a:endParaRPr>
          </a:p>
        </p:txBody>
      </p:sp>
      <p:cxnSp>
        <p:nvCxnSpPr>
          <p:cNvPr id="13" name="Straight Connector 12"/>
          <p:cNvCxnSpPr/>
          <p:nvPr/>
        </p:nvCxnSpPr>
        <p:spPr>
          <a:xfrm>
            <a:off x="2326327" y="1437197"/>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347084" y="2344669"/>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871705" y="2897862"/>
            <a:ext cx="1213993"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860550" y="2328099"/>
            <a:ext cx="20693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905510" y="1019359"/>
            <a:ext cx="644781"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84</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2656994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6" name="Group 55"/>
          <p:cNvGrpSpPr/>
          <p:nvPr/>
        </p:nvGrpSpPr>
        <p:grpSpPr>
          <a:xfrm>
            <a:off x="857904" y="1011624"/>
            <a:ext cx="9262427" cy="6865998"/>
            <a:chOff x="639577" y="-20630"/>
            <a:chExt cx="9347200" cy="7458185"/>
          </a:xfrm>
        </p:grpSpPr>
        <p:grpSp>
          <p:nvGrpSpPr>
            <p:cNvPr id="31" name="Group 30"/>
            <p:cNvGrpSpPr/>
            <p:nvPr/>
          </p:nvGrpSpPr>
          <p:grpSpPr>
            <a:xfrm rot="30600">
              <a:off x="4871283" y="1533181"/>
              <a:ext cx="1827372" cy="3300149"/>
              <a:chOff x="4870776" y="1534619"/>
              <a:chExt cx="1827372" cy="3300149"/>
            </a:xfrm>
          </p:grpSpPr>
          <p:grpSp>
            <p:nvGrpSpPr>
              <p:cNvPr id="23" name="Group 22"/>
              <p:cNvGrpSpPr/>
              <p:nvPr/>
            </p:nvGrpSpPr>
            <p:grpSpPr>
              <a:xfrm>
                <a:off x="4870776" y="1534619"/>
                <a:ext cx="1508635" cy="2224709"/>
                <a:chOff x="4870776" y="1534619"/>
                <a:chExt cx="1508635" cy="2224709"/>
              </a:xfrm>
            </p:grpSpPr>
            <p:cxnSp>
              <p:nvCxnSpPr>
                <p:cNvPr id="9" name="Straight Connector 8"/>
                <p:cNvCxnSpPr/>
                <p:nvPr/>
              </p:nvCxnSpPr>
              <p:spPr>
                <a:xfrm>
                  <a:off x="5259485" y="1534619"/>
                  <a:ext cx="6223" cy="740412"/>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247629" y="2295213"/>
                  <a:ext cx="495300" cy="4445"/>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5516576" y="2309466"/>
                  <a:ext cx="494188" cy="794123"/>
                  <a:chOff x="5516576" y="2309466"/>
                  <a:chExt cx="494188" cy="794123"/>
                </a:xfrm>
              </p:grpSpPr>
              <p:cxnSp>
                <p:nvCxnSpPr>
                  <p:cNvPr id="11" name="Straight Connector 10"/>
                  <p:cNvCxnSpPr/>
                  <p:nvPr/>
                </p:nvCxnSpPr>
                <p:spPr>
                  <a:xfrm rot="29400" flipH="1">
                    <a:off x="5516576" y="2309466"/>
                    <a:ext cx="115369" cy="729371"/>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689400" flipH="1" flipV="1">
                    <a:off x="5522818" y="2987043"/>
                    <a:ext cx="487946" cy="116546"/>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5831637" y="3096392"/>
                  <a:ext cx="536601" cy="662936"/>
                  <a:chOff x="5831637" y="3096392"/>
                  <a:chExt cx="536601" cy="662936"/>
                </a:xfrm>
              </p:grpSpPr>
              <p:cxnSp>
                <p:nvCxnSpPr>
                  <p:cNvPr id="14" name="Straight Connector 13"/>
                  <p:cNvCxnSpPr/>
                  <p:nvPr/>
                </p:nvCxnSpPr>
                <p:spPr>
                  <a:xfrm flipH="1">
                    <a:off x="5857016" y="3096392"/>
                    <a:ext cx="115368" cy="662936"/>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831637" y="3646880"/>
                    <a:ext cx="536601" cy="84822"/>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4870776" y="1694544"/>
                  <a:ext cx="302701" cy="504386"/>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2</a:t>
                  </a:r>
                  <a:endParaRPr lang="en-US" sz="2400" b="1" dirty="0">
                    <a:solidFill>
                      <a:srgbClr val="0000FF"/>
                    </a:solidFill>
                    <a:latin typeface="Arial" pitchFamily="34" charset="0"/>
                    <a:cs typeface="Arial" pitchFamily="34" charset="0"/>
                  </a:endParaRPr>
                </a:p>
              </p:txBody>
            </p:sp>
            <p:sp>
              <p:nvSpPr>
                <p:cNvPr id="18" name="TextBox 17"/>
                <p:cNvSpPr txBox="1"/>
                <p:nvPr/>
              </p:nvSpPr>
              <p:spPr>
                <a:xfrm>
                  <a:off x="5155018" y="2464185"/>
                  <a:ext cx="307500" cy="501483"/>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2</a:t>
                  </a:r>
                  <a:endParaRPr lang="en-US" sz="2400" b="1" dirty="0">
                    <a:solidFill>
                      <a:srgbClr val="0000FF"/>
                    </a:solidFill>
                    <a:latin typeface="Arial" pitchFamily="34" charset="0"/>
                    <a:cs typeface="Arial" pitchFamily="34" charset="0"/>
                  </a:endParaRPr>
                </a:p>
              </p:txBody>
            </p:sp>
            <p:sp>
              <p:nvSpPr>
                <p:cNvPr id="19" name="TextBox 18"/>
                <p:cNvSpPr txBox="1"/>
                <p:nvPr/>
              </p:nvSpPr>
              <p:spPr>
                <a:xfrm>
                  <a:off x="5555146" y="3153811"/>
                  <a:ext cx="302371" cy="501483"/>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2</a:t>
                  </a:r>
                  <a:endParaRPr lang="en-US" sz="2400" b="1" dirty="0">
                    <a:solidFill>
                      <a:srgbClr val="0000FF"/>
                    </a:solidFill>
                    <a:latin typeface="Arial" pitchFamily="34" charset="0"/>
                    <a:cs typeface="Arial" pitchFamily="34" charset="0"/>
                  </a:endParaRPr>
                </a:p>
              </p:txBody>
            </p:sp>
            <p:sp>
              <p:nvSpPr>
                <p:cNvPr id="20" name="TextBox 19"/>
                <p:cNvSpPr txBox="1"/>
                <p:nvPr/>
              </p:nvSpPr>
              <p:spPr>
                <a:xfrm>
                  <a:off x="5224853" y="1741352"/>
                  <a:ext cx="576630" cy="501483"/>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16</a:t>
                  </a:r>
                  <a:endParaRPr lang="en-US" sz="2400" b="1">
                    <a:solidFill>
                      <a:srgbClr val="0000FF"/>
                    </a:solidFill>
                    <a:latin typeface="Arial" pitchFamily="34" charset="0"/>
                    <a:cs typeface="Arial" pitchFamily="34" charset="0"/>
                  </a:endParaRPr>
                </a:p>
              </p:txBody>
            </p:sp>
            <p:sp>
              <p:nvSpPr>
                <p:cNvPr id="21" name="TextBox 20"/>
                <p:cNvSpPr txBox="1"/>
                <p:nvPr/>
              </p:nvSpPr>
              <p:spPr>
                <a:xfrm>
                  <a:off x="5624936" y="2471858"/>
                  <a:ext cx="302701" cy="50438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8</a:t>
                  </a:r>
                  <a:endParaRPr lang="en-US" sz="2400" b="1" dirty="0">
                    <a:solidFill>
                      <a:srgbClr val="0000FF"/>
                    </a:solidFill>
                    <a:latin typeface="Arial" pitchFamily="34" charset="0"/>
                    <a:cs typeface="Arial" pitchFamily="34" charset="0"/>
                  </a:endParaRPr>
                </a:p>
              </p:txBody>
            </p:sp>
            <p:sp>
              <p:nvSpPr>
                <p:cNvPr id="22" name="TextBox 21"/>
                <p:cNvSpPr txBox="1"/>
                <p:nvPr/>
              </p:nvSpPr>
              <p:spPr>
                <a:xfrm>
                  <a:off x="5960251" y="3164226"/>
                  <a:ext cx="419160" cy="505501"/>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4</a:t>
                  </a:r>
                  <a:endParaRPr lang="en-US" sz="2400" b="1" dirty="0">
                    <a:solidFill>
                      <a:srgbClr val="0000FF"/>
                    </a:solidFill>
                    <a:latin typeface="Arial" pitchFamily="34" charset="0"/>
                    <a:cs typeface="Arial" pitchFamily="34" charset="0"/>
                  </a:endParaRPr>
                </a:p>
              </p:txBody>
            </p:sp>
          </p:grpSp>
          <p:grpSp>
            <p:nvGrpSpPr>
              <p:cNvPr id="30" name="Group 29"/>
              <p:cNvGrpSpPr/>
              <p:nvPr/>
            </p:nvGrpSpPr>
            <p:grpSpPr>
              <a:xfrm>
                <a:off x="5824815" y="3699153"/>
                <a:ext cx="873333" cy="1135615"/>
                <a:chOff x="5824815" y="3699153"/>
                <a:chExt cx="873333" cy="1135615"/>
              </a:xfrm>
            </p:grpSpPr>
            <p:grpSp>
              <p:nvGrpSpPr>
                <p:cNvPr id="28" name="Group 27"/>
                <p:cNvGrpSpPr/>
                <p:nvPr/>
              </p:nvGrpSpPr>
              <p:grpSpPr>
                <a:xfrm>
                  <a:off x="5824815" y="3699153"/>
                  <a:ext cx="873333" cy="715751"/>
                  <a:chOff x="5824815" y="3699153"/>
                  <a:chExt cx="873333" cy="715751"/>
                </a:xfrm>
              </p:grpSpPr>
              <p:sp>
                <p:nvSpPr>
                  <p:cNvPr id="24" name="TextBox 23"/>
                  <p:cNvSpPr txBox="1"/>
                  <p:nvPr/>
                </p:nvSpPr>
                <p:spPr>
                  <a:xfrm rot="31200">
                    <a:off x="6253316" y="3814697"/>
                    <a:ext cx="435783" cy="50148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2</a:t>
                    </a:r>
                    <a:endParaRPr lang="en-US" sz="2400" b="1" dirty="0">
                      <a:solidFill>
                        <a:srgbClr val="0000FF"/>
                      </a:solidFill>
                      <a:latin typeface="Arial" pitchFamily="34" charset="0"/>
                      <a:cs typeface="Arial" pitchFamily="34" charset="0"/>
                    </a:endParaRPr>
                  </a:p>
                </p:txBody>
              </p:sp>
              <p:sp>
                <p:nvSpPr>
                  <p:cNvPr id="25" name="TextBox 24"/>
                  <p:cNvSpPr txBox="1"/>
                  <p:nvPr/>
                </p:nvSpPr>
                <p:spPr>
                  <a:xfrm rot="31200">
                    <a:off x="5824815" y="3797904"/>
                    <a:ext cx="358061" cy="508414"/>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2</a:t>
                    </a:r>
                    <a:endParaRPr lang="en-US" sz="2400" b="1" dirty="0">
                      <a:solidFill>
                        <a:srgbClr val="0000FF"/>
                      </a:solidFill>
                      <a:latin typeface="Arial" pitchFamily="34" charset="0"/>
                      <a:cs typeface="Arial" pitchFamily="34" charset="0"/>
                    </a:endParaRPr>
                  </a:p>
                </p:txBody>
              </p:sp>
              <p:cxnSp>
                <p:nvCxnSpPr>
                  <p:cNvPr id="26" name="Straight Connector 25"/>
                  <p:cNvCxnSpPr/>
                  <p:nvPr/>
                </p:nvCxnSpPr>
                <p:spPr>
                  <a:xfrm flipH="1">
                    <a:off x="6204989" y="3699153"/>
                    <a:ext cx="104763" cy="662684"/>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210334" y="4329575"/>
                    <a:ext cx="487814" cy="85329"/>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6238296" y="4333285"/>
                  <a:ext cx="353676" cy="501483"/>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1</a:t>
                  </a:r>
                  <a:endParaRPr lang="en-US" sz="2400" b="1" dirty="0">
                    <a:solidFill>
                      <a:srgbClr val="0000FF"/>
                    </a:solidFill>
                    <a:latin typeface="Arial" pitchFamily="34" charset="0"/>
                    <a:cs typeface="Arial" pitchFamily="34" charset="0"/>
                  </a:endParaRPr>
                </a:p>
              </p:txBody>
            </p:sp>
          </p:grpSp>
        </p:grpSp>
        <p:grpSp>
          <p:nvGrpSpPr>
            <p:cNvPr id="49" name="Group 48"/>
            <p:cNvGrpSpPr/>
            <p:nvPr/>
          </p:nvGrpSpPr>
          <p:grpSpPr>
            <a:xfrm>
              <a:off x="1164970" y="1982453"/>
              <a:ext cx="1810886" cy="2715082"/>
              <a:chOff x="1164970" y="1982453"/>
              <a:chExt cx="1810886" cy="2715082"/>
            </a:xfrm>
          </p:grpSpPr>
          <p:grpSp>
            <p:nvGrpSpPr>
              <p:cNvPr id="34" name="Group 33"/>
              <p:cNvGrpSpPr/>
              <p:nvPr/>
            </p:nvGrpSpPr>
            <p:grpSpPr>
              <a:xfrm>
                <a:off x="1524000" y="1982453"/>
                <a:ext cx="520700" cy="814452"/>
                <a:chOff x="1524000" y="1982453"/>
                <a:chExt cx="520700" cy="814452"/>
              </a:xfrm>
            </p:grpSpPr>
            <p:cxnSp>
              <p:nvCxnSpPr>
                <p:cNvPr id="32" name="Straight Connector 31"/>
                <p:cNvCxnSpPr/>
                <p:nvPr/>
              </p:nvCxnSpPr>
              <p:spPr>
                <a:xfrm>
                  <a:off x="1524000" y="1982453"/>
                  <a:ext cx="0" cy="814452"/>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549400" y="2784475"/>
                  <a:ext cx="4953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1892300" y="2809875"/>
                <a:ext cx="1083556" cy="1887660"/>
                <a:chOff x="1892300" y="2809875"/>
                <a:chExt cx="1083556" cy="1887660"/>
              </a:xfrm>
            </p:grpSpPr>
            <p:grpSp>
              <p:nvGrpSpPr>
                <p:cNvPr id="37" name="Group 36"/>
                <p:cNvGrpSpPr/>
                <p:nvPr/>
              </p:nvGrpSpPr>
              <p:grpSpPr>
                <a:xfrm>
                  <a:off x="1892300" y="2809875"/>
                  <a:ext cx="520700" cy="673100"/>
                  <a:chOff x="1892300" y="2809875"/>
                  <a:chExt cx="520700" cy="673100"/>
                </a:xfrm>
              </p:grpSpPr>
              <p:cxnSp>
                <p:nvCxnSpPr>
                  <p:cNvPr id="35" name="Straight Connector 34"/>
                  <p:cNvCxnSpPr/>
                  <p:nvPr/>
                </p:nvCxnSpPr>
                <p:spPr>
                  <a:xfrm>
                    <a:off x="1892300" y="2809875"/>
                    <a:ext cx="0" cy="6731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917700" y="3470275"/>
                    <a:ext cx="4953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247900" y="3472298"/>
                  <a:ext cx="489067" cy="814451"/>
                  <a:chOff x="2247900" y="3472298"/>
                  <a:chExt cx="489067" cy="814451"/>
                </a:xfrm>
              </p:grpSpPr>
              <p:cxnSp>
                <p:nvCxnSpPr>
                  <p:cNvPr id="38" name="Straight Connector 37"/>
                  <p:cNvCxnSpPr/>
                  <p:nvPr/>
                </p:nvCxnSpPr>
                <p:spPr>
                  <a:xfrm>
                    <a:off x="2247900" y="3472298"/>
                    <a:ext cx="0" cy="814451"/>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260994" y="4274318"/>
                    <a:ext cx="475973"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1892300" y="3721100"/>
                  <a:ext cx="609600" cy="501483"/>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3</a:t>
                  </a:r>
                  <a:endParaRPr lang="en-US" sz="2400" b="1">
                    <a:solidFill>
                      <a:srgbClr val="0000FF"/>
                    </a:solidFill>
                    <a:latin typeface="Arial" pitchFamily="34" charset="0"/>
                    <a:cs typeface="Arial" pitchFamily="34" charset="0"/>
                  </a:endParaRPr>
                </a:p>
              </p:txBody>
            </p:sp>
            <p:sp>
              <p:nvSpPr>
                <p:cNvPr id="42" name="TextBox 41"/>
                <p:cNvSpPr txBox="1"/>
                <p:nvPr/>
              </p:nvSpPr>
              <p:spPr>
                <a:xfrm>
                  <a:off x="2366256" y="4196052"/>
                  <a:ext cx="609600" cy="501483"/>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1</a:t>
                  </a:r>
                  <a:endParaRPr lang="en-US" sz="2400" b="1" dirty="0">
                    <a:solidFill>
                      <a:srgbClr val="0000FF"/>
                    </a:solidFill>
                    <a:latin typeface="Arial" pitchFamily="34" charset="0"/>
                    <a:cs typeface="Arial" pitchFamily="34" charset="0"/>
                  </a:endParaRPr>
                </a:p>
              </p:txBody>
            </p:sp>
            <p:sp>
              <p:nvSpPr>
                <p:cNvPr id="43" name="TextBox 42"/>
                <p:cNvSpPr txBox="1"/>
                <p:nvPr/>
              </p:nvSpPr>
              <p:spPr>
                <a:xfrm>
                  <a:off x="1975359" y="3007239"/>
                  <a:ext cx="304799" cy="501483"/>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6</a:t>
                  </a:r>
                  <a:endParaRPr lang="en-US" sz="2400" b="1" dirty="0">
                    <a:solidFill>
                      <a:srgbClr val="0000FF"/>
                    </a:solidFill>
                    <a:latin typeface="Arial" pitchFamily="34" charset="0"/>
                    <a:cs typeface="Arial" pitchFamily="34" charset="0"/>
                  </a:endParaRPr>
                </a:p>
              </p:txBody>
            </p:sp>
            <p:sp>
              <p:nvSpPr>
                <p:cNvPr id="44" name="TextBox 43"/>
                <p:cNvSpPr txBox="1"/>
                <p:nvPr/>
              </p:nvSpPr>
              <p:spPr>
                <a:xfrm>
                  <a:off x="2276653" y="3704363"/>
                  <a:ext cx="304799" cy="501483"/>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3</a:t>
                  </a:r>
                  <a:endParaRPr lang="en-US" sz="2400" b="1" dirty="0">
                    <a:solidFill>
                      <a:srgbClr val="0000FF"/>
                    </a:solidFill>
                    <a:latin typeface="Arial" pitchFamily="34" charset="0"/>
                    <a:cs typeface="Arial" pitchFamily="34" charset="0"/>
                  </a:endParaRPr>
                </a:p>
              </p:txBody>
            </p:sp>
          </p:grpSp>
          <p:sp>
            <p:nvSpPr>
              <p:cNvPr id="46" name="TextBox 45"/>
              <p:cNvSpPr txBox="1"/>
              <p:nvPr/>
            </p:nvSpPr>
            <p:spPr>
              <a:xfrm>
                <a:off x="1164970" y="2231256"/>
                <a:ext cx="381000" cy="50148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2</a:t>
                </a:r>
                <a:endParaRPr lang="en-US" sz="2400" b="1" dirty="0">
                  <a:solidFill>
                    <a:srgbClr val="0000FF"/>
                  </a:solidFill>
                  <a:latin typeface="Arial" pitchFamily="34" charset="0"/>
                  <a:cs typeface="Arial" pitchFamily="34" charset="0"/>
                </a:endParaRPr>
              </a:p>
            </p:txBody>
          </p:sp>
          <p:sp>
            <p:nvSpPr>
              <p:cNvPr id="47" name="TextBox 46"/>
              <p:cNvSpPr txBox="1"/>
              <p:nvPr/>
            </p:nvSpPr>
            <p:spPr>
              <a:xfrm>
                <a:off x="1536700" y="3069645"/>
                <a:ext cx="260350" cy="501483"/>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2</a:t>
                </a:r>
                <a:endParaRPr lang="en-US" sz="2400" b="1">
                  <a:solidFill>
                    <a:srgbClr val="0000FF"/>
                  </a:solidFill>
                  <a:latin typeface="Arial" pitchFamily="34" charset="0"/>
                  <a:cs typeface="Arial" pitchFamily="34" charset="0"/>
                </a:endParaRPr>
              </a:p>
            </p:txBody>
          </p:sp>
          <p:sp>
            <p:nvSpPr>
              <p:cNvPr id="48" name="TextBox 47"/>
              <p:cNvSpPr txBox="1"/>
              <p:nvPr/>
            </p:nvSpPr>
            <p:spPr>
              <a:xfrm>
                <a:off x="1584573" y="2290260"/>
                <a:ext cx="578355" cy="501483"/>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12</a:t>
                </a:r>
                <a:endParaRPr lang="en-US" sz="2400" b="1" dirty="0">
                  <a:solidFill>
                    <a:srgbClr val="0000FF"/>
                  </a:solidFill>
                  <a:latin typeface="Arial" pitchFamily="34" charset="0"/>
                  <a:cs typeface="Arial" pitchFamily="34" charset="0"/>
                </a:endParaRPr>
              </a:p>
            </p:txBody>
          </p:sp>
        </p:grpSp>
        <p:sp>
          <p:nvSpPr>
            <p:cNvPr id="50" name="TextBox 49"/>
            <p:cNvSpPr txBox="1"/>
            <p:nvPr/>
          </p:nvSpPr>
          <p:spPr>
            <a:xfrm>
              <a:off x="927100" y="5156200"/>
              <a:ext cx="2616200" cy="501484"/>
            </a:xfrm>
            <a:prstGeom prst="rect">
              <a:avLst/>
            </a:prstGeom>
            <a:noFill/>
          </p:spPr>
          <p:txBody>
            <a:bodyPr vert="horz" rtlCol="0">
              <a:spAutoFit/>
            </a:bodyPr>
            <a:lstStyle/>
            <a:p>
              <a:r>
                <a:rPr lang="en-US" sz="2400" smtClean="0">
                  <a:solidFill>
                    <a:srgbClr val="0000FF"/>
                  </a:solidFill>
                  <a:latin typeface="Arial" pitchFamily="34" charset="0"/>
                  <a:cs typeface="Arial" pitchFamily="34" charset="0"/>
                </a:rPr>
                <a:t>12 = 2 x 2 x 3    </a:t>
              </a:r>
              <a:r>
                <a:rPr lang="en-US" sz="2400" smtClean="0">
                  <a:solidFill>
                    <a:srgbClr val="000000"/>
                  </a:solidFill>
                  <a:latin typeface="Arial" pitchFamily="34" charset="0"/>
                  <a:cs typeface="Arial" pitchFamily="34" charset="0"/>
                </a:rPr>
                <a:t>  </a:t>
              </a:r>
              <a:endParaRPr lang="en-US" sz="2400">
                <a:solidFill>
                  <a:srgbClr val="000000"/>
                </a:solidFill>
                <a:latin typeface="Arial" pitchFamily="34" charset="0"/>
                <a:cs typeface="Arial" pitchFamily="34" charset="0"/>
              </a:endParaRPr>
            </a:p>
          </p:txBody>
        </p:sp>
        <p:sp>
          <p:nvSpPr>
            <p:cNvPr id="51" name="TextBox 50"/>
            <p:cNvSpPr txBox="1"/>
            <p:nvPr/>
          </p:nvSpPr>
          <p:spPr>
            <a:xfrm>
              <a:off x="4851400" y="5168900"/>
              <a:ext cx="3098800" cy="501484"/>
            </a:xfrm>
            <a:prstGeom prst="rect">
              <a:avLst/>
            </a:prstGeom>
            <a:noFill/>
          </p:spPr>
          <p:txBody>
            <a:bodyPr vert="horz" rtlCol="0">
              <a:spAutoFit/>
            </a:bodyPr>
            <a:lstStyle/>
            <a:p>
              <a:r>
                <a:rPr lang="en-US" sz="2400" smtClean="0">
                  <a:solidFill>
                    <a:srgbClr val="0000FF"/>
                  </a:solidFill>
                  <a:latin typeface="Arial" pitchFamily="34" charset="0"/>
                  <a:cs typeface="Arial" pitchFamily="34" charset="0"/>
                </a:rPr>
                <a:t>16 = 2 x 2 x 2 x 2    </a:t>
              </a:r>
              <a:r>
                <a:rPr lang="en-US" sz="2400" smtClean="0">
                  <a:solidFill>
                    <a:srgbClr val="000000"/>
                  </a:solidFill>
                  <a:latin typeface="Arial" pitchFamily="34" charset="0"/>
                  <a:cs typeface="Arial" pitchFamily="34" charset="0"/>
                </a:rPr>
                <a:t>  </a:t>
              </a:r>
              <a:endParaRPr lang="en-US" sz="2400">
                <a:solidFill>
                  <a:srgbClr val="000000"/>
                </a:solidFill>
                <a:latin typeface="Arial" pitchFamily="34" charset="0"/>
                <a:cs typeface="Arial" pitchFamily="34" charset="0"/>
              </a:endParaRPr>
            </a:p>
          </p:txBody>
        </p:sp>
        <p:sp>
          <p:nvSpPr>
            <p:cNvPr id="52" name="TextBox 51"/>
            <p:cNvSpPr txBox="1"/>
            <p:nvPr/>
          </p:nvSpPr>
          <p:spPr>
            <a:xfrm>
              <a:off x="1647922" y="6936071"/>
              <a:ext cx="6428990" cy="501484"/>
            </a:xfrm>
            <a:prstGeom prst="rect">
              <a:avLst/>
            </a:prstGeom>
            <a:noFill/>
          </p:spPr>
          <p:txBody>
            <a:bodyPr vert="horz" wrap="square" rtlCol="0">
              <a:spAutoFit/>
            </a:bodyPr>
            <a:lstStyle/>
            <a:p>
              <a:r>
                <a:rPr lang="en-US" sz="2400" dirty="0" smtClean="0">
                  <a:solidFill>
                    <a:srgbClr val="0000FF"/>
                  </a:solidFill>
                  <a:latin typeface="Arial" pitchFamily="34" charset="0"/>
                  <a:cs typeface="Arial" pitchFamily="34" charset="0"/>
                </a:rPr>
                <a:t>The Greatest Common Factor is 2 x 2 = 4</a:t>
              </a:r>
              <a:endParaRPr lang="en-US" sz="2400" dirty="0">
                <a:solidFill>
                  <a:srgbClr val="0000FF"/>
                </a:solidFill>
                <a:latin typeface="Arial" pitchFamily="34" charset="0"/>
                <a:cs typeface="Arial" pitchFamily="34" charset="0"/>
              </a:endParaRPr>
            </a:p>
          </p:txBody>
        </p:sp>
        <p:sp>
          <p:nvSpPr>
            <p:cNvPr id="53" name="TextBox 52"/>
            <p:cNvSpPr txBox="1"/>
            <p:nvPr/>
          </p:nvSpPr>
          <p:spPr>
            <a:xfrm>
              <a:off x="639577" y="-20630"/>
              <a:ext cx="9347200" cy="1504450"/>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Another way to find Prime Factorization...</a:t>
              </a:r>
            </a:p>
            <a:p>
              <a:endParaRPr lang="en-US" sz="12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Use prime factorization to find the greatest common factor of 12 and 16.</a:t>
              </a:r>
              <a:endParaRPr lang="en-US" sz="2400" b="1" dirty="0">
                <a:solidFill>
                  <a:srgbClr val="0000FF"/>
                </a:solidFill>
                <a:latin typeface="Arial" pitchFamily="34" charset="0"/>
                <a:cs typeface="Arial" pitchFamily="34" charset="0"/>
              </a:endParaRPr>
            </a:p>
          </p:txBody>
        </p:sp>
        <p:sp>
          <p:nvSpPr>
            <p:cNvPr id="54" name="Oval 53"/>
            <p:cNvSpPr/>
            <p:nvPr/>
          </p:nvSpPr>
          <p:spPr>
            <a:xfrm>
              <a:off x="5543295" y="5188646"/>
              <a:ext cx="863346" cy="458001"/>
            </a:xfrm>
            <a:prstGeom prst="ellipse">
              <a:avLst/>
            </a:prstGeom>
            <a:solidFill>
              <a:schemeClr val="accent1">
                <a:alpha val="1000"/>
              </a:schemeClr>
            </a:solidFill>
            <a:ln w="762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7" name="Oval 56"/>
            <p:cNvSpPr/>
            <p:nvPr/>
          </p:nvSpPr>
          <p:spPr>
            <a:xfrm>
              <a:off x="1595559" y="5163632"/>
              <a:ext cx="863346" cy="458001"/>
            </a:xfrm>
            <a:prstGeom prst="ellipse">
              <a:avLst/>
            </a:prstGeom>
            <a:solidFill>
              <a:schemeClr val="accent1">
                <a:alpha val="1000"/>
              </a:schemeClr>
            </a:solidFill>
            <a:ln w="762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grpSp>
        <p:nvGrpSpPr>
          <p:cNvPr id="59" name="Group 58"/>
          <p:cNvGrpSpPr/>
          <p:nvPr/>
        </p:nvGrpSpPr>
        <p:grpSpPr>
          <a:xfrm>
            <a:off x="0" y="2396619"/>
            <a:ext cx="11036300" cy="7763381"/>
            <a:chOff x="0" y="2565400"/>
            <a:chExt cx="11036300" cy="7594600"/>
          </a:xfrm>
        </p:grpSpPr>
        <p:sp>
          <p:nvSpPr>
            <p:cNvPr id="55" name="Rectangle 54"/>
            <p:cNvSpPr/>
            <p:nvPr/>
          </p:nvSpPr>
          <p:spPr>
            <a:xfrm>
              <a:off x="0" y="2565400"/>
              <a:ext cx="11036300" cy="75946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0629825" y="2565400"/>
              <a:ext cx="389850" cy="461665"/>
            </a:xfrm>
            <a:prstGeom prst="rect">
              <a:avLst/>
            </a:prstGeom>
            <a:noFill/>
          </p:spPr>
          <p:txBody>
            <a:bodyPr wrap="none" rtlCol="0">
              <a:spAutoFit/>
            </a:bodyPr>
            <a:lstStyle/>
            <a:p>
              <a:r>
                <a:rPr lang="en-US" sz="2400" b="1" dirty="0" smtClean="0">
                  <a:latin typeface="Arial" pitchFamily="34" charset="0"/>
                  <a:cs typeface="Arial" pitchFamily="34" charset="0"/>
                </a:rPr>
                <a:t>X</a:t>
              </a:r>
              <a:endParaRPr lang="en-US" sz="2400" b="1" dirty="0">
                <a:latin typeface="Arial" pitchFamily="34" charset="0"/>
                <a:cs typeface="Arial" pitchFamily="34" charset="0"/>
              </a:endParaRPr>
            </a:p>
          </p:txBody>
        </p:sp>
      </p:grpSp>
    </p:spTree>
    <p:extLst>
      <p:ext uri="{BB962C8B-B14F-4D97-AF65-F5344CB8AC3E}">
        <p14:creationId xmlns:p14="http://schemas.microsoft.com/office/powerpoint/2010/main" xmlns="" val="394383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9"/>
                                        </p:tgtEl>
                                      </p:cBhvr>
                                    </p:animEffect>
                                    <p:set>
                                      <p:cBhvr>
                                        <p:cTn id="7" dur="1" fill="hold">
                                          <p:stCondLst>
                                            <p:cond delay="499"/>
                                          </p:stCondLst>
                                        </p:cTn>
                                        <p:tgtEl>
                                          <p:spTgt spid="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 name="Picture 14"/>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70150"/>
            <a:ext cx="4414520" cy="58458"/>
          </a:xfrm>
          <a:prstGeom prst="rect">
            <a:avLst/>
          </a:prstGeom>
          <a:solidFill>
            <a:scrgbClr r="0" g="0" b="0">
              <a:alpha val="0"/>
            </a:scrgbClr>
          </a:solidFill>
        </p:spPr>
      </p:pic>
      <p:sp>
        <p:nvSpPr>
          <p:cNvPr id="11" name="TextBox 10"/>
          <p:cNvSpPr txBox="1"/>
          <p:nvPr/>
        </p:nvSpPr>
        <p:spPr>
          <a:xfrm>
            <a:off x="2219587" y="1873143"/>
            <a:ext cx="866112"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 3</a:t>
            </a:r>
          </a:p>
          <a:p>
            <a:r>
              <a:rPr lang="en-US" sz="2800" b="1" dirty="0" smtClean="0">
                <a:solidFill>
                  <a:srgbClr val="000000"/>
                </a:solidFill>
                <a:latin typeface="Arial" pitchFamily="34" charset="0"/>
                <a:cs typeface="Arial" pitchFamily="34" charset="0"/>
              </a:rPr>
              <a:t> 5</a:t>
            </a:r>
            <a:endParaRPr lang="en-US" sz="2800" b="1" dirty="0">
              <a:solidFill>
                <a:srgbClr val="000000"/>
              </a:solidFill>
              <a:latin typeface="Arial" pitchFamily="34" charset="0"/>
              <a:cs typeface="Arial" pitchFamily="34" charset="0"/>
            </a:endParaRPr>
          </a:p>
        </p:txBody>
      </p:sp>
      <p:sp>
        <p:nvSpPr>
          <p:cNvPr id="12" name="TextBox 11"/>
          <p:cNvSpPr txBox="1"/>
          <p:nvPr/>
        </p:nvSpPr>
        <p:spPr>
          <a:xfrm>
            <a:off x="2211611" y="931950"/>
            <a:ext cx="874087"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 6</a:t>
            </a:r>
            <a:endParaRPr lang="en-US" sz="2800" b="1" u="sng"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 7</a:t>
            </a:r>
            <a:endParaRPr lang="en-US" sz="2800" b="1" dirty="0">
              <a:solidFill>
                <a:srgbClr val="000000"/>
              </a:solidFill>
              <a:latin typeface="Arial" pitchFamily="34" charset="0"/>
              <a:cs typeface="Arial" pitchFamily="34" charset="0"/>
            </a:endParaRPr>
          </a:p>
        </p:txBody>
      </p:sp>
      <p:cxnSp>
        <p:nvCxnSpPr>
          <p:cNvPr id="13" name="Straight Connector 12"/>
          <p:cNvCxnSpPr/>
          <p:nvPr/>
        </p:nvCxnSpPr>
        <p:spPr>
          <a:xfrm>
            <a:off x="2326327" y="1437197"/>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347084" y="2344669"/>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871705" y="2897862"/>
            <a:ext cx="1213993"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860550" y="2328099"/>
            <a:ext cx="20693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920750" y="1019359"/>
            <a:ext cx="586165"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85</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93064472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 name="Picture 13"/>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8" y="81841"/>
            <a:ext cx="4414520" cy="58458"/>
          </a:xfrm>
          <a:prstGeom prst="rect">
            <a:avLst/>
          </a:prstGeom>
          <a:solidFill>
            <a:scrgbClr r="0" g="0" b="0">
              <a:alpha val="0"/>
            </a:scrgbClr>
          </a:solidFill>
        </p:spPr>
      </p:pic>
      <p:grpSp>
        <p:nvGrpSpPr>
          <p:cNvPr id="15" name="Group 14"/>
          <p:cNvGrpSpPr/>
          <p:nvPr/>
        </p:nvGrpSpPr>
        <p:grpSpPr>
          <a:xfrm>
            <a:off x="1767235" y="958743"/>
            <a:ext cx="2108688" cy="954107"/>
            <a:chOff x="1819694" y="965200"/>
            <a:chExt cx="1941254" cy="1036398"/>
          </a:xfrm>
        </p:grpSpPr>
        <p:sp>
          <p:nvSpPr>
            <p:cNvPr id="16" name="TextBox 15"/>
            <p:cNvSpPr txBox="1"/>
            <p:nvPr/>
          </p:nvSpPr>
          <p:spPr>
            <a:xfrm>
              <a:off x="1819694" y="965200"/>
              <a:ext cx="787400" cy="1036398"/>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 </a:t>
              </a:r>
              <a:r>
                <a:rPr lang="en-US" sz="2800" b="1" dirty="0" smtClean="0">
                  <a:solidFill>
                    <a:srgbClr val="000000"/>
                  </a:solidFill>
                  <a:latin typeface="Arial" pitchFamily="34" charset="0"/>
                  <a:cs typeface="Arial" pitchFamily="34" charset="0"/>
                </a:rPr>
                <a:t>3</a:t>
              </a:r>
              <a:endParaRPr lang="en-US" sz="2800" b="1" dirty="0">
                <a:solidFill>
                  <a:srgbClr val="000000"/>
                </a:solidFill>
                <a:latin typeface="Arial" pitchFamily="34" charset="0"/>
                <a:cs typeface="Arial" pitchFamily="34" charset="0"/>
              </a:endParaRPr>
            </a:p>
            <a:p>
              <a:r>
                <a:rPr lang="en-US" sz="2800" b="1" dirty="0">
                  <a:solidFill>
                    <a:srgbClr val="000000"/>
                  </a:solidFill>
                  <a:latin typeface="Arial" pitchFamily="34" charset="0"/>
                  <a:cs typeface="Arial" pitchFamily="34" charset="0"/>
                </a:rPr>
                <a:t> </a:t>
              </a:r>
              <a:r>
                <a:rPr lang="en-US" sz="2800" b="1" dirty="0" smtClean="0">
                  <a:solidFill>
                    <a:srgbClr val="000000"/>
                  </a:solidFill>
                  <a:latin typeface="Arial" pitchFamily="34" charset="0"/>
                  <a:cs typeface="Arial" pitchFamily="34" charset="0"/>
                </a:rPr>
                <a:t>4</a:t>
              </a:r>
              <a:endParaRPr lang="en-US" sz="2800" b="1" dirty="0">
                <a:solidFill>
                  <a:srgbClr val="000000"/>
                </a:solidFill>
                <a:latin typeface="Arial" pitchFamily="34" charset="0"/>
                <a:cs typeface="Arial" pitchFamily="34" charset="0"/>
              </a:endParaRPr>
            </a:p>
          </p:txBody>
        </p:sp>
        <p:sp>
          <p:nvSpPr>
            <p:cNvPr id="17" name="TextBox 16"/>
            <p:cNvSpPr txBox="1"/>
            <p:nvPr/>
          </p:nvSpPr>
          <p:spPr>
            <a:xfrm>
              <a:off x="2973549" y="965200"/>
              <a:ext cx="787399" cy="1036398"/>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5</a:t>
              </a:r>
              <a:endParaRPr lang="en-US" sz="2800" b="1" dirty="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 9</a:t>
              </a:r>
              <a:endParaRPr lang="en-US" sz="2800" b="1" dirty="0">
                <a:solidFill>
                  <a:srgbClr val="000000"/>
                </a:solidFill>
                <a:latin typeface="Arial" pitchFamily="34" charset="0"/>
                <a:cs typeface="Arial" pitchFamily="34" charset="0"/>
              </a:endParaRPr>
            </a:p>
          </p:txBody>
        </p:sp>
      </p:grpSp>
      <p:cxnSp>
        <p:nvCxnSpPr>
          <p:cNvPr id="20" name="Straight Connector 19"/>
          <p:cNvCxnSpPr/>
          <p:nvPr/>
        </p:nvCxnSpPr>
        <p:spPr>
          <a:xfrm>
            <a:off x="2578935" y="1346200"/>
            <a:ext cx="245452"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806455" y="1425489"/>
            <a:ext cx="498567"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84436" y="1436968"/>
            <a:ext cx="478317"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10590" y="1005840"/>
            <a:ext cx="644781"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86</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62108142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 name="Picture 13"/>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93533"/>
            <a:ext cx="4414520" cy="58458"/>
          </a:xfrm>
          <a:prstGeom prst="rect">
            <a:avLst/>
          </a:prstGeom>
          <a:solidFill>
            <a:scrgbClr r="0" g="0" b="0">
              <a:alpha val="0"/>
            </a:scrgbClr>
          </a:solidFill>
        </p:spPr>
      </p:pic>
      <p:grpSp>
        <p:nvGrpSpPr>
          <p:cNvPr id="11" name="Group 10"/>
          <p:cNvGrpSpPr/>
          <p:nvPr/>
        </p:nvGrpSpPr>
        <p:grpSpPr>
          <a:xfrm>
            <a:off x="1767235" y="958743"/>
            <a:ext cx="2108688" cy="954107"/>
            <a:chOff x="1819694" y="965200"/>
            <a:chExt cx="1941254" cy="1036398"/>
          </a:xfrm>
        </p:grpSpPr>
        <p:sp>
          <p:nvSpPr>
            <p:cNvPr id="12" name="TextBox 11"/>
            <p:cNvSpPr txBox="1"/>
            <p:nvPr/>
          </p:nvSpPr>
          <p:spPr>
            <a:xfrm>
              <a:off x="1819694" y="965200"/>
              <a:ext cx="787400" cy="1036398"/>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 </a:t>
              </a:r>
              <a:r>
                <a:rPr lang="en-US" sz="2800" b="1" dirty="0" smtClean="0">
                  <a:solidFill>
                    <a:srgbClr val="000000"/>
                  </a:solidFill>
                  <a:latin typeface="Arial" pitchFamily="34" charset="0"/>
                  <a:cs typeface="Arial" pitchFamily="34" charset="0"/>
                </a:rPr>
                <a:t>3</a:t>
              </a:r>
              <a:endParaRPr lang="en-US" sz="2800" b="1" dirty="0">
                <a:solidFill>
                  <a:srgbClr val="000000"/>
                </a:solidFill>
                <a:latin typeface="Arial" pitchFamily="34" charset="0"/>
                <a:cs typeface="Arial" pitchFamily="34" charset="0"/>
              </a:endParaRPr>
            </a:p>
            <a:p>
              <a:r>
                <a:rPr lang="en-US" sz="2800" b="1" dirty="0">
                  <a:solidFill>
                    <a:srgbClr val="000000"/>
                  </a:solidFill>
                  <a:latin typeface="Arial" pitchFamily="34" charset="0"/>
                  <a:cs typeface="Arial" pitchFamily="34" charset="0"/>
                </a:rPr>
                <a:t> </a:t>
              </a:r>
              <a:r>
                <a:rPr lang="en-US" sz="2800" b="1" dirty="0" smtClean="0">
                  <a:solidFill>
                    <a:srgbClr val="000000"/>
                  </a:solidFill>
                  <a:latin typeface="Arial" pitchFamily="34" charset="0"/>
                  <a:cs typeface="Arial" pitchFamily="34" charset="0"/>
                </a:rPr>
                <a:t>5</a:t>
              </a:r>
              <a:endParaRPr lang="en-US" sz="2800" b="1" dirty="0">
                <a:solidFill>
                  <a:srgbClr val="000000"/>
                </a:solidFill>
                <a:latin typeface="Arial" pitchFamily="34" charset="0"/>
                <a:cs typeface="Arial" pitchFamily="34" charset="0"/>
              </a:endParaRPr>
            </a:p>
          </p:txBody>
        </p:sp>
        <p:sp>
          <p:nvSpPr>
            <p:cNvPr id="13" name="TextBox 12"/>
            <p:cNvSpPr txBox="1"/>
            <p:nvPr/>
          </p:nvSpPr>
          <p:spPr>
            <a:xfrm>
              <a:off x="2973549" y="965200"/>
              <a:ext cx="787399" cy="1036398"/>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1</a:t>
              </a:r>
              <a:endParaRPr lang="en-US" sz="2800" b="1" dirty="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 6</a:t>
              </a:r>
              <a:endParaRPr lang="en-US" sz="2800" b="1" dirty="0">
                <a:solidFill>
                  <a:srgbClr val="000000"/>
                </a:solidFill>
                <a:latin typeface="Arial" pitchFamily="34" charset="0"/>
                <a:cs typeface="Arial" pitchFamily="34" charset="0"/>
              </a:endParaRPr>
            </a:p>
          </p:txBody>
        </p:sp>
      </p:grpSp>
      <p:cxnSp>
        <p:nvCxnSpPr>
          <p:cNvPr id="15" name="Straight Connector 14"/>
          <p:cNvCxnSpPr/>
          <p:nvPr/>
        </p:nvCxnSpPr>
        <p:spPr>
          <a:xfrm>
            <a:off x="2578935" y="1346200"/>
            <a:ext cx="245452"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806455" y="1425489"/>
            <a:ext cx="498567"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84436" y="1436968"/>
            <a:ext cx="478317"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69950" y="1019359"/>
            <a:ext cx="709259"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87</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11080091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 name="Picture 13"/>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81841"/>
            <a:ext cx="4414520" cy="58458"/>
          </a:xfrm>
          <a:prstGeom prst="rect">
            <a:avLst/>
          </a:prstGeom>
          <a:solidFill>
            <a:scrgbClr r="0" g="0" b="0">
              <a:alpha val="0"/>
            </a:scrgbClr>
          </a:solidFill>
        </p:spPr>
      </p:pic>
      <p:grpSp>
        <p:nvGrpSpPr>
          <p:cNvPr id="11" name="Group 10"/>
          <p:cNvGrpSpPr/>
          <p:nvPr/>
        </p:nvGrpSpPr>
        <p:grpSpPr>
          <a:xfrm>
            <a:off x="1767235" y="958743"/>
            <a:ext cx="2108688" cy="954107"/>
            <a:chOff x="1819694" y="965200"/>
            <a:chExt cx="1941254" cy="1036398"/>
          </a:xfrm>
        </p:grpSpPr>
        <p:sp>
          <p:nvSpPr>
            <p:cNvPr id="12" name="TextBox 11"/>
            <p:cNvSpPr txBox="1"/>
            <p:nvPr/>
          </p:nvSpPr>
          <p:spPr>
            <a:xfrm>
              <a:off x="1819694" y="965200"/>
              <a:ext cx="787400" cy="1036398"/>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 </a:t>
              </a:r>
              <a:r>
                <a:rPr lang="en-US" sz="2800" b="1" dirty="0" smtClean="0">
                  <a:solidFill>
                    <a:srgbClr val="000000"/>
                  </a:solidFill>
                  <a:latin typeface="Arial" pitchFamily="34" charset="0"/>
                  <a:cs typeface="Arial" pitchFamily="34" charset="0"/>
                </a:rPr>
                <a:t>6</a:t>
              </a:r>
              <a:endParaRPr lang="en-US" sz="2800" b="1" dirty="0">
                <a:solidFill>
                  <a:srgbClr val="000000"/>
                </a:solidFill>
                <a:latin typeface="Arial" pitchFamily="34" charset="0"/>
                <a:cs typeface="Arial" pitchFamily="34" charset="0"/>
              </a:endParaRPr>
            </a:p>
            <a:p>
              <a:r>
                <a:rPr lang="en-US" sz="2800" b="1" dirty="0">
                  <a:solidFill>
                    <a:srgbClr val="000000"/>
                  </a:solidFill>
                  <a:latin typeface="Arial" pitchFamily="34" charset="0"/>
                  <a:cs typeface="Arial" pitchFamily="34" charset="0"/>
                </a:rPr>
                <a:t> </a:t>
              </a:r>
              <a:r>
                <a:rPr lang="en-US" sz="2800" b="1" dirty="0" smtClean="0">
                  <a:solidFill>
                    <a:srgbClr val="000000"/>
                  </a:solidFill>
                  <a:latin typeface="Arial" pitchFamily="34" charset="0"/>
                  <a:cs typeface="Arial" pitchFamily="34" charset="0"/>
                </a:rPr>
                <a:t>8</a:t>
              </a:r>
              <a:endParaRPr lang="en-US" sz="2800" b="1" dirty="0">
                <a:solidFill>
                  <a:srgbClr val="000000"/>
                </a:solidFill>
                <a:latin typeface="Arial" pitchFamily="34" charset="0"/>
                <a:cs typeface="Arial" pitchFamily="34" charset="0"/>
              </a:endParaRPr>
            </a:p>
          </p:txBody>
        </p:sp>
        <p:sp>
          <p:nvSpPr>
            <p:cNvPr id="13" name="TextBox 12"/>
            <p:cNvSpPr txBox="1"/>
            <p:nvPr/>
          </p:nvSpPr>
          <p:spPr>
            <a:xfrm>
              <a:off x="2973549" y="965200"/>
              <a:ext cx="787399" cy="1036398"/>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4</a:t>
              </a:r>
              <a:endParaRPr lang="en-US" sz="2800" b="1" dirty="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 8</a:t>
              </a:r>
              <a:endParaRPr lang="en-US" sz="2800" b="1" dirty="0">
                <a:solidFill>
                  <a:srgbClr val="000000"/>
                </a:solidFill>
                <a:latin typeface="Arial" pitchFamily="34" charset="0"/>
                <a:cs typeface="Arial" pitchFamily="34" charset="0"/>
              </a:endParaRPr>
            </a:p>
          </p:txBody>
        </p:sp>
      </p:grpSp>
      <p:cxnSp>
        <p:nvCxnSpPr>
          <p:cNvPr id="23" name="Straight Connector 22"/>
          <p:cNvCxnSpPr/>
          <p:nvPr/>
        </p:nvCxnSpPr>
        <p:spPr>
          <a:xfrm>
            <a:off x="2578935" y="1346200"/>
            <a:ext cx="245452"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806455" y="1425489"/>
            <a:ext cx="498567"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084436" y="1436968"/>
            <a:ext cx="478317"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90270" y="1019359"/>
            <a:ext cx="644781"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88</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317094704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49422" y="1013692"/>
            <a:ext cx="9081516" cy="1569660"/>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Sometimes when you subtract the fractions, you find that you can't because the first numerator is smaller than the second!  When this happens, you need to regroup from the whole number.</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866163" y="2946400"/>
            <a:ext cx="6980460" cy="1938992"/>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How many thirds are in 1 whole?</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How many fifths are in 1 whole?</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How many ninths are in 1 whole?</a:t>
            </a: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xmlns="" val="249853517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54068" y="1007408"/>
            <a:ext cx="9298083" cy="2000548"/>
          </a:xfrm>
          <a:prstGeom prst="rect">
            <a:avLst/>
          </a:prstGeom>
          <a:noFill/>
        </p:spPr>
        <p:txBody>
          <a:bodyPr vert="horz" rtlCol="0">
            <a:spAutoFit/>
          </a:bodyPr>
          <a:lstStyle/>
          <a:p>
            <a:r>
              <a:rPr lang="en-US" sz="2800" b="1" dirty="0" smtClean="0">
                <a:solidFill>
                  <a:srgbClr val="0000FF"/>
                </a:solidFill>
                <a:latin typeface="Arial" pitchFamily="34" charset="0"/>
                <a:cs typeface="Arial" pitchFamily="34" charset="0"/>
              </a:rPr>
              <a:t>A Regrouping Review</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When you regroup for subtracting, you take one of your whole numbers and change it into a fraction with the same denominator as the fraction in the mixed number.</a:t>
            </a:r>
            <a:endParaRPr lang="en-US" sz="2400" b="1" dirty="0">
              <a:solidFill>
                <a:srgbClr val="0000FF"/>
              </a:solidFill>
              <a:latin typeface="Arial" pitchFamily="34" charset="0"/>
              <a:cs typeface="Arial" pitchFamily="34" charset="0"/>
            </a:endParaRPr>
          </a:p>
        </p:txBody>
      </p:sp>
      <p:grpSp>
        <p:nvGrpSpPr>
          <p:cNvPr id="12" name="Group 11"/>
          <p:cNvGrpSpPr/>
          <p:nvPr/>
        </p:nvGrpSpPr>
        <p:grpSpPr>
          <a:xfrm>
            <a:off x="1772795" y="3463036"/>
            <a:ext cx="3692981" cy="1027683"/>
            <a:chOff x="1632032" y="3708400"/>
            <a:chExt cx="3399750" cy="1116320"/>
          </a:xfrm>
        </p:grpSpPr>
        <p:sp>
          <p:nvSpPr>
            <p:cNvPr id="3" name="TextBox 2"/>
            <p:cNvSpPr txBox="1"/>
            <p:nvPr/>
          </p:nvSpPr>
          <p:spPr>
            <a:xfrm>
              <a:off x="1632032" y="3937164"/>
              <a:ext cx="393700" cy="647912"/>
            </a:xfrm>
            <a:prstGeom prst="rect">
              <a:avLst/>
            </a:prstGeom>
            <a:noFill/>
          </p:spPr>
          <p:txBody>
            <a:bodyPr vert="horz" wrap="square" rtlCol="0">
              <a:spAutoFit/>
            </a:bodyPr>
            <a:lstStyle/>
            <a:p>
              <a:r>
                <a:rPr lang="en-US" sz="3200" b="1" dirty="0" smtClean="0">
                  <a:solidFill>
                    <a:srgbClr val="FF6820"/>
                  </a:solidFill>
                  <a:latin typeface="Arial" pitchFamily="34" charset="0"/>
                  <a:cs typeface="Arial" pitchFamily="34" charset="0"/>
                </a:rPr>
                <a:t>3</a:t>
              </a:r>
              <a:endParaRPr lang="en-US" sz="3200" b="1" dirty="0">
                <a:solidFill>
                  <a:srgbClr val="FF6820"/>
                </a:solidFill>
                <a:latin typeface="Arial" pitchFamily="34" charset="0"/>
                <a:cs typeface="Arial" pitchFamily="34" charset="0"/>
              </a:endParaRPr>
            </a:p>
          </p:txBody>
        </p:sp>
        <p:sp>
          <p:nvSpPr>
            <p:cNvPr id="4" name="TextBox 3"/>
            <p:cNvSpPr txBox="1"/>
            <p:nvPr/>
          </p:nvSpPr>
          <p:spPr>
            <a:xfrm>
              <a:off x="2006600" y="3708400"/>
              <a:ext cx="431799" cy="1036398"/>
            </a:xfrm>
            <a:prstGeom prst="rect">
              <a:avLst/>
            </a:prstGeom>
            <a:noFill/>
          </p:spPr>
          <p:txBody>
            <a:bodyPr vert="horz" wrap="square" rtlCol="0">
              <a:spAutoFit/>
            </a:bodyPr>
            <a:lstStyle/>
            <a:p>
              <a:r>
                <a:rPr lang="en-US" sz="2800" b="1" u="sng" dirty="0" smtClean="0">
                  <a:solidFill>
                    <a:srgbClr val="0000FF"/>
                  </a:solidFill>
                  <a:latin typeface="Arial" pitchFamily="34" charset="0"/>
                  <a:cs typeface="Arial" pitchFamily="34" charset="0"/>
                </a:rPr>
                <a:t>3 </a:t>
              </a:r>
            </a:p>
            <a:p>
              <a:r>
                <a:rPr lang="en-US" sz="2800" b="1" dirty="0" smtClean="0">
                  <a:solidFill>
                    <a:srgbClr val="0000FF"/>
                  </a:solidFill>
                  <a:latin typeface="Arial" pitchFamily="34" charset="0"/>
                  <a:cs typeface="Arial" pitchFamily="34" charset="0"/>
                </a:rPr>
                <a:t>5</a:t>
              </a:r>
              <a:endParaRPr lang="en-US" sz="2800" b="1" dirty="0">
                <a:solidFill>
                  <a:srgbClr val="0000FF"/>
                </a:solidFill>
                <a:latin typeface="Arial" pitchFamily="34" charset="0"/>
                <a:cs typeface="Arial" pitchFamily="34" charset="0"/>
              </a:endParaRPr>
            </a:p>
          </p:txBody>
        </p:sp>
        <p:sp>
          <p:nvSpPr>
            <p:cNvPr id="5" name="TextBox 4"/>
            <p:cNvSpPr txBox="1"/>
            <p:nvPr/>
          </p:nvSpPr>
          <p:spPr>
            <a:xfrm>
              <a:off x="2395609" y="3914318"/>
              <a:ext cx="451063" cy="501483"/>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a:t>
              </a:r>
              <a:endParaRPr lang="en-US" sz="2400" b="1" dirty="0">
                <a:solidFill>
                  <a:srgbClr val="0000FF"/>
                </a:solidFill>
                <a:latin typeface="Arial" pitchFamily="34" charset="0"/>
                <a:cs typeface="Arial" pitchFamily="34" charset="0"/>
              </a:endParaRPr>
            </a:p>
          </p:txBody>
        </p:sp>
        <p:sp>
          <p:nvSpPr>
            <p:cNvPr id="6" name="TextBox 5"/>
            <p:cNvSpPr txBox="1"/>
            <p:nvPr/>
          </p:nvSpPr>
          <p:spPr>
            <a:xfrm>
              <a:off x="2765063" y="3889667"/>
              <a:ext cx="292099" cy="635211"/>
            </a:xfrm>
            <a:prstGeom prst="rect">
              <a:avLst/>
            </a:prstGeom>
            <a:noFill/>
          </p:spPr>
          <p:txBody>
            <a:bodyPr vert="horz" wrap="square" rtlCol="0">
              <a:spAutoFit/>
            </a:bodyPr>
            <a:lstStyle/>
            <a:p>
              <a:r>
                <a:rPr lang="en-US" sz="3200" b="1" dirty="0" smtClean="0">
                  <a:solidFill>
                    <a:srgbClr val="FF6820"/>
                  </a:solidFill>
                  <a:latin typeface="Arial" pitchFamily="34" charset="0"/>
                  <a:cs typeface="Arial" pitchFamily="34" charset="0"/>
                </a:rPr>
                <a:t>2</a:t>
              </a:r>
              <a:endParaRPr lang="en-US" sz="3200" b="1" dirty="0">
                <a:solidFill>
                  <a:srgbClr val="FF6820"/>
                </a:solidFill>
                <a:latin typeface="Arial" pitchFamily="34" charset="0"/>
                <a:cs typeface="Arial" pitchFamily="34" charset="0"/>
              </a:endParaRPr>
            </a:p>
          </p:txBody>
        </p:sp>
        <p:sp>
          <p:nvSpPr>
            <p:cNvPr id="7" name="TextBox 6"/>
            <p:cNvSpPr txBox="1"/>
            <p:nvPr/>
          </p:nvSpPr>
          <p:spPr>
            <a:xfrm>
              <a:off x="3158599" y="3708400"/>
              <a:ext cx="533400" cy="1036398"/>
            </a:xfrm>
            <a:prstGeom prst="rect">
              <a:avLst/>
            </a:prstGeom>
            <a:noFill/>
          </p:spPr>
          <p:txBody>
            <a:bodyPr vert="horz" wrap="square" rtlCol="0">
              <a:spAutoFit/>
            </a:bodyPr>
            <a:lstStyle/>
            <a:p>
              <a:r>
                <a:rPr lang="en-US" sz="2800" b="1" u="sng" dirty="0" smtClean="0">
                  <a:solidFill>
                    <a:srgbClr val="FF6820"/>
                  </a:solidFill>
                  <a:latin typeface="Arial" pitchFamily="34" charset="0"/>
                  <a:cs typeface="Arial" pitchFamily="34" charset="0"/>
                </a:rPr>
                <a:t>5 </a:t>
              </a:r>
            </a:p>
            <a:p>
              <a:r>
                <a:rPr lang="en-US" sz="2800" b="1" dirty="0" smtClean="0">
                  <a:solidFill>
                    <a:srgbClr val="FF6820"/>
                  </a:solidFill>
                  <a:latin typeface="Arial" pitchFamily="34" charset="0"/>
                  <a:cs typeface="Arial" pitchFamily="34" charset="0"/>
                </a:rPr>
                <a:t>5</a:t>
              </a:r>
              <a:endParaRPr lang="en-US" sz="2800" b="1" dirty="0">
                <a:solidFill>
                  <a:srgbClr val="FF6820"/>
                </a:solidFill>
                <a:latin typeface="Arial" pitchFamily="34" charset="0"/>
                <a:cs typeface="Arial" pitchFamily="34" charset="0"/>
              </a:endParaRPr>
            </a:p>
          </p:txBody>
        </p:sp>
        <p:sp>
          <p:nvSpPr>
            <p:cNvPr id="8" name="TextBox 7"/>
            <p:cNvSpPr txBox="1"/>
            <p:nvPr/>
          </p:nvSpPr>
          <p:spPr>
            <a:xfrm>
              <a:off x="3496793" y="3708400"/>
              <a:ext cx="492684" cy="1036398"/>
            </a:xfrm>
            <a:prstGeom prst="rect">
              <a:avLst/>
            </a:prstGeom>
            <a:noFill/>
          </p:spPr>
          <p:txBody>
            <a:bodyPr vert="horz" wrap="square" rtlCol="0">
              <a:spAutoFit/>
            </a:bodyPr>
            <a:lstStyle/>
            <a:p>
              <a:r>
                <a:rPr lang="en-US" sz="2800" b="1" u="sng" dirty="0" smtClean="0">
                  <a:solidFill>
                    <a:srgbClr val="0000FF"/>
                  </a:solidFill>
                  <a:latin typeface="Arial" pitchFamily="34" charset="0"/>
                  <a:cs typeface="Arial" pitchFamily="34" charset="0"/>
                </a:rPr>
                <a:t>3 </a:t>
              </a:r>
            </a:p>
            <a:p>
              <a:r>
                <a:rPr lang="en-US" sz="2800" b="1" dirty="0" smtClean="0">
                  <a:solidFill>
                    <a:srgbClr val="0000FF"/>
                  </a:solidFill>
                  <a:latin typeface="Arial" pitchFamily="34" charset="0"/>
                  <a:cs typeface="Arial" pitchFamily="34" charset="0"/>
                </a:rPr>
                <a:t>5</a:t>
              </a:r>
              <a:endParaRPr lang="en-US" sz="2800" b="1" dirty="0">
                <a:solidFill>
                  <a:srgbClr val="0000FF"/>
                </a:solidFill>
                <a:latin typeface="Arial" pitchFamily="34" charset="0"/>
                <a:cs typeface="Arial" pitchFamily="34" charset="0"/>
              </a:endParaRPr>
            </a:p>
          </p:txBody>
        </p:sp>
        <p:sp>
          <p:nvSpPr>
            <p:cNvPr id="9" name="TextBox 8"/>
            <p:cNvSpPr txBox="1"/>
            <p:nvPr/>
          </p:nvSpPr>
          <p:spPr>
            <a:xfrm>
              <a:off x="3901488" y="3915322"/>
              <a:ext cx="660400" cy="501483"/>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a:t>
              </a:r>
              <a:endParaRPr lang="en-US" sz="2400" b="1">
                <a:solidFill>
                  <a:srgbClr val="0000FF"/>
                </a:solidFill>
                <a:latin typeface="Arial" pitchFamily="34" charset="0"/>
                <a:cs typeface="Arial" pitchFamily="34" charset="0"/>
              </a:endParaRPr>
            </a:p>
          </p:txBody>
        </p:sp>
        <p:sp>
          <p:nvSpPr>
            <p:cNvPr id="10" name="TextBox 9"/>
            <p:cNvSpPr txBox="1"/>
            <p:nvPr/>
          </p:nvSpPr>
          <p:spPr>
            <a:xfrm>
              <a:off x="4263679" y="3944189"/>
              <a:ext cx="431799" cy="647909"/>
            </a:xfrm>
            <a:prstGeom prst="rect">
              <a:avLst/>
            </a:prstGeom>
            <a:noFill/>
          </p:spPr>
          <p:txBody>
            <a:bodyPr vert="horz" wrap="square" rtlCol="0">
              <a:spAutoFit/>
            </a:bodyPr>
            <a:lstStyle/>
            <a:p>
              <a:r>
                <a:rPr lang="en-US" sz="3200" b="1" dirty="0" smtClean="0">
                  <a:solidFill>
                    <a:srgbClr val="0000FF"/>
                  </a:solidFill>
                  <a:latin typeface="Arial" pitchFamily="34" charset="0"/>
                  <a:cs typeface="Arial" pitchFamily="34" charset="0"/>
                </a:rPr>
                <a:t>2</a:t>
              </a:r>
              <a:endParaRPr lang="en-US" sz="3200" b="1" dirty="0">
                <a:solidFill>
                  <a:srgbClr val="0000FF"/>
                </a:solidFill>
                <a:latin typeface="Arial" pitchFamily="34" charset="0"/>
                <a:cs typeface="Arial" pitchFamily="34" charset="0"/>
              </a:endParaRPr>
            </a:p>
          </p:txBody>
        </p:sp>
        <p:sp>
          <p:nvSpPr>
            <p:cNvPr id="11" name="TextBox 10"/>
            <p:cNvSpPr txBox="1"/>
            <p:nvPr/>
          </p:nvSpPr>
          <p:spPr>
            <a:xfrm>
              <a:off x="4599983" y="3788322"/>
              <a:ext cx="431799" cy="1036398"/>
            </a:xfrm>
            <a:prstGeom prst="rect">
              <a:avLst/>
            </a:prstGeom>
            <a:noFill/>
          </p:spPr>
          <p:txBody>
            <a:bodyPr vert="horz" wrap="square" rtlCol="0">
              <a:spAutoFit/>
            </a:bodyPr>
            <a:lstStyle/>
            <a:p>
              <a:r>
                <a:rPr lang="en-US" sz="2800" b="1" u="sng" dirty="0" smtClean="0">
                  <a:solidFill>
                    <a:srgbClr val="0000FF"/>
                  </a:solidFill>
                  <a:latin typeface="Arial" pitchFamily="34" charset="0"/>
                  <a:cs typeface="Arial" pitchFamily="34" charset="0"/>
                </a:rPr>
                <a:t>8 </a:t>
              </a:r>
            </a:p>
            <a:p>
              <a:r>
                <a:rPr lang="en-US" sz="2800" b="1" dirty="0" smtClean="0">
                  <a:solidFill>
                    <a:srgbClr val="0000FF"/>
                  </a:solidFill>
                  <a:latin typeface="Arial" pitchFamily="34" charset="0"/>
                  <a:cs typeface="Arial" pitchFamily="34" charset="0"/>
                </a:rPr>
                <a:t>5</a:t>
              </a:r>
              <a:endParaRPr lang="en-US" sz="2800" b="1" dirty="0">
                <a:solidFill>
                  <a:srgbClr val="0000FF"/>
                </a:solidFill>
                <a:latin typeface="Arial" pitchFamily="34" charset="0"/>
                <a:cs typeface="Arial" pitchFamily="34" charset="0"/>
              </a:endParaRPr>
            </a:p>
          </p:txBody>
        </p:sp>
      </p:grpSp>
      <p:sp>
        <p:nvSpPr>
          <p:cNvPr id="13" name="TextBox 12"/>
          <p:cNvSpPr txBox="1"/>
          <p:nvPr/>
        </p:nvSpPr>
        <p:spPr>
          <a:xfrm>
            <a:off x="862808" y="4946650"/>
            <a:ext cx="8241737" cy="1200329"/>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Don't forget to add the fraction you regrouped from your whole number to the fraction already given in the problem.</a:t>
            </a: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xmlns="" val="228495475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8" name="Group 7"/>
          <p:cNvGrpSpPr/>
          <p:nvPr/>
        </p:nvGrpSpPr>
        <p:grpSpPr>
          <a:xfrm>
            <a:off x="947845" y="895932"/>
            <a:ext cx="7933643" cy="2212259"/>
            <a:chOff x="584200" y="743682"/>
            <a:chExt cx="7303727" cy="2403062"/>
          </a:xfrm>
        </p:grpSpPr>
        <p:sp>
          <p:nvSpPr>
            <p:cNvPr id="2" name="TextBox 1"/>
            <p:cNvSpPr txBox="1"/>
            <p:nvPr/>
          </p:nvSpPr>
          <p:spPr>
            <a:xfrm>
              <a:off x="825501" y="901700"/>
              <a:ext cx="368300" cy="635212"/>
            </a:xfrm>
            <a:prstGeom prst="rect">
              <a:avLst/>
            </a:prstGeom>
            <a:noFill/>
          </p:spPr>
          <p:txBody>
            <a:bodyPr vert="horz" wrap="square" rtlCol="0">
              <a:spAutoFit/>
            </a:bodyPr>
            <a:lstStyle/>
            <a:p>
              <a:r>
                <a:rPr lang="en-US" sz="3200" b="1" dirty="0" smtClean="0">
                  <a:solidFill>
                    <a:srgbClr val="0000FF"/>
                  </a:solidFill>
                  <a:latin typeface="Arial" pitchFamily="34" charset="0"/>
                  <a:cs typeface="Arial" pitchFamily="34" charset="0"/>
                </a:rPr>
                <a:t>5</a:t>
              </a:r>
              <a:endParaRPr lang="en-US" sz="3200" b="1" dirty="0">
                <a:solidFill>
                  <a:srgbClr val="0000FF"/>
                </a:solidFill>
                <a:latin typeface="Arial" pitchFamily="34" charset="0"/>
                <a:cs typeface="Arial" pitchFamily="34" charset="0"/>
              </a:endParaRPr>
            </a:p>
          </p:txBody>
        </p:sp>
        <p:sp>
          <p:nvSpPr>
            <p:cNvPr id="3" name="TextBox 2"/>
            <p:cNvSpPr txBox="1"/>
            <p:nvPr/>
          </p:nvSpPr>
          <p:spPr>
            <a:xfrm>
              <a:off x="1232064" y="743682"/>
              <a:ext cx="419100" cy="1036399"/>
            </a:xfrm>
            <a:prstGeom prst="rect">
              <a:avLst/>
            </a:prstGeom>
            <a:noFill/>
          </p:spPr>
          <p:txBody>
            <a:bodyPr vert="horz" wrap="square" rtlCol="0">
              <a:spAutoFit/>
            </a:bodyPr>
            <a:lstStyle/>
            <a:p>
              <a:r>
                <a:rPr lang="en-US" sz="2800" b="1" u="sng" dirty="0" smtClean="0">
                  <a:solidFill>
                    <a:srgbClr val="0000FF"/>
                  </a:solidFill>
                  <a:latin typeface="Arial" pitchFamily="34" charset="0"/>
                  <a:cs typeface="Arial" pitchFamily="34" charset="0"/>
                </a:rPr>
                <a:t>1 </a:t>
              </a:r>
            </a:p>
            <a:p>
              <a:r>
                <a:rPr lang="en-US" sz="2800" b="1" dirty="0" smtClean="0">
                  <a:solidFill>
                    <a:srgbClr val="0000FF"/>
                  </a:solidFill>
                  <a:latin typeface="Arial" pitchFamily="34" charset="0"/>
                  <a:cs typeface="Arial" pitchFamily="34" charset="0"/>
                </a:rPr>
                <a:t>4</a:t>
              </a:r>
              <a:endParaRPr lang="en-US" sz="2800" b="1" dirty="0">
                <a:solidFill>
                  <a:srgbClr val="0000FF"/>
                </a:solidFill>
                <a:latin typeface="Arial" pitchFamily="34" charset="0"/>
                <a:cs typeface="Arial" pitchFamily="34" charset="0"/>
              </a:endParaRPr>
            </a:p>
          </p:txBody>
        </p:sp>
        <p:sp>
          <p:nvSpPr>
            <p:cNvPr id="4" name="TextBox 3"/>
            <p:cNvSpPr txBox="1"/>
            <p:nvPr/>
          </p:nvSpPr>
          <p:spPr>
            <a:xfrm>
              <a:off x="812801" y="1985422"/>
              <a:ext cx="368300" cy="635212"/>
            </a:xfrm>
            <a:prstGeom prst="rect">
              <a:avLst/>
            </a:prstGeom>
            <a:noFill/>
          </p:spPr>
          <p:txBody>
            <a:bodyPr vert="horz" wrap="square" rtlCol="0">
              <a:spAutoFit/>
            </a:bodyPr>
            <a:lstStyle/>
            <a:p>
              <a:r>
                <a:rPr lang="en-US" sz="3200" b="1" dirty="0" smtClean="0">
                  <a:solidFill>
                    <a:srgbClr val="0000FF"/>
                  </a:solidFill>
                  <a:latin typeface="Arial" pitchFamily="34" charset="0"/>
                  <a:cs typeface="Arial" pitchFamily="34" charset="0"/>
                </a:rPr>
                <a:t>3</a:t>
              </a:r>
              <a:endParaRPr lang="en-US" sz="2800" b="1" dirty="0">
                <a:solidFill>
                  <a:srgbClr val="0000FF"/>
                </a:solidFill>
                <a:latin typeface="Arial" pitchFamily="34" charset="0"/>
                <a:cs typeface="Arial" pitchFamily="34" charset="0"/>
              </a:endParaRPr>
            </a:p>
          </p:txBody>
        </p:sp>
        <p:sp>
          <p:nvSpPr>
            <p:cNvPr id="5" name="TextBox 4"/>
            <p:cNvSpPr txBox="1"/>
            <p:nvPr/>
          </p:nvSpPr>
          <p:spPr>
            <a:xfrm>
              <a:off x="1123704" y="1782253"/>
              <a:ext cx="749464" cy="1036397"/>
            </a:xfrm>
            <a:prstGeom prst="rect">
              <a:avLst/>
            </a:prstGeom>
            <a:noFill/>
          </p:spPr>
          <p:txBody>
            <a:bodyPr vert="horz" wrap="square" rtlCol="0">
              <a:spAutoFit/>
            </a:bodyPr>
            <a:lstStyle/>
            <a:p>
              <a:r>
                <a:rPr lang="en-US" sz="2800" b="1" dirty="0" smtClean="0">
                  <a:solidFill>
                    <a:srgbClr val="0000FF"/>
                  </a:solidFill>
                  <a:latin typeface="Arial" pitchFamily="34" charset="0"/>
                  <a:cs typeface="Arial" pitchFamily="34" charset="0"/>
                </a:rPr>
                <a:t> 7</a:t>
              </a:r>
              <a:r>
                <a:rPr lang="en-US" sz="2800" b="1" u="sng" dirty="0" smtClean="0">
                  <a:solidFill>
                    <a:srgbClr val="0000FF"/>
                  </a:solidFill>
                  <a:latin typeface="Arial" pitchFamily="34" charset="0"/>
                  <a:cs typeface="Arial" pitchFamily="34" charset="0"/>
                </a:rPr>
                <a:t> </a:t>
              </a:r>
            </a:p>
            <a:p>
              <a:r>
                <a:rPr lang="en-US" sz="2800" b="1" dirty="0" smtClean="0">
                  <a:solidFill>
                    <a:srgbClr val="0000FF"/>
                  </a:solidFill>
                  <a:latin typeface="Arial" pitchFamily="34" charset="0"/>
                  <a:cs typeface="Arial" pitchFamily="34" charset="0"/>
                </a:rPr>
                <a:t>12</a:t>
              </a:r>
              <a:endParaRPr lang="en-US" sz="2800" b="1" dirty="0">
                <a:solidFill>
                  <a:srgbClr val="0000FF"/>
                </a:solidFill>
                <a:latin typeface="Arial" pitchFamily="34" charset="0"/>
                <a:cs typeface="Arial" pitchFamily="34" charset="0"/>
              </a:endParaRPr>
            </a:p>
          </p:txBody>
        </p:sp>
        <p:cxnSp>
          <p:nvCxnSpPr>
            <p:cNvPr id="6" name="Straight Connector 5"/>
            <p:cNvCxnSpPr/>
            <p:nvPr/>
          </p:nvCxnSpPr>
          <p:spPr>
            <a:xfrm>
              <a:off x="774700" y="3146744"/>
              <a:ext cx="11176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84200" y="2308822"/>
              <a:ext cx="1905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861781" y="1859355"/>
              <a:ext cx="711200" cy="1036398"/>
            </a:xfrm>
            <a:prstGeom prst="rect">
              <a:avLst/>
            </a:prstGeom>
            <a:noFill/>
          </p:spPr>
          <p:txBody>
            <a:bodyPr vert="horz" wrap="square" rtlCol="0">
              <a:spAutoFit/>
            </a:bodyPr>
            <a:lstStyle/>
            <a:p>
              <a:r>
                <a:rPr lang="en-US" sz="2800" b="1" dirty="0" smtClean="0">
                  <a:solidFill>
                    <a:srgbClr val="0000FF"/>
                  </a:solidFill>
                  <a:latin typeface="Arial" pitchFamily="34" charset="0"/>
                  <a:cs typeface="Arial" pitchFamily="34" charset="0"/>
                </a:rPr>
                <a:t> 7</a:t>
              </a:r>
              <a:r>
                <a:rPr lang="en-US" sz="2800" b="1" u="sng" dirty="0" smtClean="0">
                  <a:solidFill>
                    <a:srgbClr val="0000FF"/>
                  </a:solidFill>
                  <a:latin typeface="Arial" pitchFamily="34" charset="0"/>
                  <a:cs typeface="Arial" pitchFamily="34" charset="0"/>
                </a:rPr>
                <a:t> </a:t>
              </a:r>
            </a:p>
            <a:p>
              <a:r>
                <a:rPr lang="en-US" sz="2800" b="1" dirty="0" smtClean="0">
                  <a:solidFill>
                    <a:srgbClr val="0000FF"/>
                  </a:solidFill>
                  <a:latin typeface="Arial" pitchFamily="34" charset="0"/>
                  <a:cs typeface="Arial" pitchFamily="34" charset="0"/>
                </a:rPr>
                <a:t>12</a:t>
              </a:r>
              <a:endParaRPr lang="en-US" sz="2800" b="1" dirty="0">
                <a:solidFill>
                  <a:srgbClr val="0000FF"/>
                </a:solidFill>
                <a:latin typeface="Arial" pitchFamily="34" charset="0"/>
                <a:cs typeface="Arial" pitchFamily="34" charset="0"/>
              </a:endParaRPr>
            </a:p>
          </p:txBody>
        </p:sp>
        <p:sp>
          <p:nvSpPr>
            <p:cNvPr id="44" name="TextBox 43"/>
            <p:cNvSpPr txBox="1"/>
            <p:nvPr/>
          </p:nvSpPr>
          <p:spPr>
            <a:xfrm>
              <a:off x="2827435" y="1836780"/>
              <a:ext cx="551100" cy="1036398"/>
            </a:xfrm>
            <a:prstGeom prst="rect">
              <a:avLst/>
            </a:prstGeom>
            <a:noFill/>
          </p:spPr>
          <p:txBody>
            <a:bodyPr vert="horz" wrap="square" rtlCol="0">
              <a:spAutoFit/>
            </a:bodyPr>
            <a:lstStyle/>
            <a:p>
              <a:r>
                <a:rPr lang="en-US" sz="2800" b="1" dirty="0" smtClean="0">
                  <a:solidFill>
                    <a:srgbClr val="0000FF"/>
                  </a:solidFill>
                  <a:latin typeface="Arial" pitchFamily="34" charset="0"/>
                  <a:cs typeface="Arial" pitchFamily="34" charset="0"/>
                </a:rPr>
                <a:t> 7</a:t>
              </a:r>
              <a:r>
                <a:rPr lang="en-US" sz="2800" b="1" u="sng" dirty="0" smtClean="0">
                  <a:solidFill>
                    <a:srgbClr val="0000FF"/>
                  </a:solidFill>
                  <a:latin typeface="Arial" pitchFamily="34" charset="0"/>
                  <a:cs typeface="Arial" pitchFamily="34" charset="0"/>
                </a:rPr>
                <a:t> </a:t>
              </a:r>
            </a:p>
            <a:p>
              <a:r>
                <a:rPr lang="en-US" sz="2800" b="1" dirty="0" smtClean="0">
                  <a:solidFill>
                    <a:srgbClr val="0000FF"/>
                  </a:solidFill>
                  <a:latin typeface="Arial" pitchFamily="34" charset="0"/>
                  <a:cs typeface="Arial" pitchFamily="34" charset="0"/>
                </a:rPr>
                <a:t>12</a:t>
              </a:r>
              <a:endParaRPr lang="en-US" sz="2800" b="1" dirty="0">
                <a:solidFill>
                  <a:srgbClr val="0000FF"/>
                </a:solidFill>
                <a:latin typeface="Arial" pitchFamily="34" charset="0"/>
                <a:cs typeface="Arial" pitchFamily="34" charset="0"/>
              </a:endParaRPr>
            </a:p>
          </p:txBody>
        </p:sp>
        <p:sp>
          <p:nvSpPr>
            <p:cNvPr id="45" name="TextBox 44"/>
            <p:cNvSpPr txBox="1"/>
            <p:nvPr/>
          </p:nvSpPr>
          <p:spPr>
            <a:xfrm>
              <a:off x="7176727" y="1864864"/>
              <a:ext cx="711200" cy="1036398"/>
            </a:xfrm>
            <a:prstGeom prst="rect">
              <a:avLst/>
            </a:prstGeom>
            <a:noFill/>
          </p:spPr>
          <p:txBody>
            <a:bodyPr vert="horz" wrap="square" rtlCol="0">
              <a:spAutoFit/>
            </a:bodyPr>
            <a:lstStyle/>
            <a:p>
              <a:r>
                <a:rPr lang="en-US" sz="2800" b="1" dirty="0" smtClean="0">
                  <a:solidFill>
                    <a:srgbClr val="0000FF"/>
                  </a:solidFill>
                  <a:latin typeface="Arial" pitchFamily="34" charset="0"/>
                  <a:cs typeface="Arial" pitchFamily="34" charset="0"/>
                </a:rPr>
                <a:t> 7</a:t>
              </a:r>
              <a:r>
                <a:rPr lang="en-US" sz="2800" b="1" u="sng" dirty="0" smtClean="0">
                  <a:solidFill>
                    <a:srgbClr val="0000FF"/>
                  </a:solidFill>
                  <a:latin typeface="Arial" pitchFamily="34" charset="0"/>
                  <a:cs typeface="Arial" pitchFamily="34" charset="0"/>
                </a:rPr>
                <a:t> </a:t>
              </a:r>
            </a:p>
            <a:p>
              <a:r>
                <a:rPr lang="en-US" sz="2800" b="1" dirty="0" smtClean="0">
                  <a:solidFill>
                    <a:srgbClr val="0000FF"/>
                  </a:solidFill>
                  <a:latin typeface="Arial" pitchFamily="34" charset="0"/>
                  <a:cs typeface="Arial" pitchFamily="34" charset="0"/>
                </a:rPr>
                <a:t>12</a:t>
              </a:r>
              <a:endParaRPr lang="en-US" sz="2800" b="1" dirty="0">
                <a:solidFill>
                  <a:srgbClr val="0000FF"/>
                </a:solidFill>
                <a:latin typeface="Arial" pitchFamily="34" charset="0"/>
                <a:cs typeface="Arial" pitchFamily="34" charset="0"/>
              </a:endParaRPr>
            </a:p>
          </p:txBody>
        </p:sp>
      </p:grpSp>
      <p:grpSp>
        <p:nvGrpSpPr>
          <p:cNvPr id="15" name="Group 14"/>
          <p:cNvGrpSpPr/>
          <p:nvPr/>
        </p:nvGrpSpPr>
        <p:grpSpPr>
          <a:xfrm>
            <a:off x="2705244" y="755663"/>
            <a:ext cx="4179472" cy="2269400"/>
            <a:chOff x="2527300" y="681612"/>
            <a:chExt cx="3847613" cy="2465129"/>
          </a:xfrm>
        </p:grpSpPr>
        <p:sp>
          <p:nvSpPr>
            <p:cNvPr id="9" name="TextBox 8"/>
            <p:cNvSpPr txBox="1"/>
            <p:nvPr/>
          </p:nvSpPr>
          <p:spPr>
            <a:xfrm>
              <a:off x="2768600" y="907351"/>
              <a:ext cx="355600" cy="635212"/>
            </a:xfrm>
            <a:prstGeom prst="rect">
              <a:avLst/>
            </a:prstGeom>
            <a:noFill/>
          </p:spPr>
          <p:txBody>
            <a:bodyPr vert="horz" wrap="square" rtlCol="0">
              <a:spAutoFit/>
            </a:bodyPr>
            <a:lstStyle/>
            <a:p>
              <a:r>
                <a:rPr lang="en-US" sz="3200" b="1" dirty="0" smtClean="0">
                  <a:solidFill>
                    <a:srgbClr val="0000FF"/>
                  </a:solidFill>
                  <a:latin typeface="Arial" pitchFamily="34" charset="0"/>
                  <a:cs typeface="Arial" pitchFamily="34" charset="0"/>
                </a:rPr>
                <a:t>5</a:t>
              </a:r>
              <a:endParaRPr lang="en-US" sz="2800" b="1" dirty="0">
                <a:solidFill>
                  <a:srgbClr val="0000FF"/>
                </a:solidFill>
                <a:latin typeface="Arial" pitchFamily="34" charset="0"/>
                <a:cs typeface="Arial" pitchFamily="34" charset="0"/>
              </a:endParaRPr>
            </a:p>
          </p:txBody>
        </p:sp>
        <p:sp>
          <p:nvSpPr>
            <p:cNvPr id="10" name="TextBox 9"/>
            <p:cNvSpPr txBox="1"/>
            <p:nvPr/>
          </p:nvSpPr>
          <p:spPr>
            <a:xfrm>
              <a:off x="3117768" y="681612"/>
              <a:ext cx="673101" cy="1036397"/>
            </a:xfrm>
            <a:prstGeom prst="rect">
              <a:avLst/>
            </a:prstGeom>
            <a:noFill/>
          </p:spPr>
          <p:txBody>
            <a:bodyPr vert="horz" wrap="square" rtlCol="0">
              <a:spAutoFit/>
            </a:bodyPr>
            <a:lstStyle/>
            <a:p>
              <a:r>
                <a:rPr lang="en-US" sz="2800" b="1" dirty="0" smtClean="0">
                  <a:solidFill>
                    <a:srgbClr val="0000FF"/>
                  </a:solidFill>
                  <a:latin typeface="Arial" pitchFamily="34" charset="0"/>
                  <a:cs typeface="Arial" pitchFamily="34" charset="0"/>
                </a:rPr>
                <a:t> 3 </a:t>
              </a:r>
            </a:p>
            <a:p>
              <a:r>
                <a:rPr lang="en-US" sz="2800" b="1" dirty="0" smtClean="0">
                  <a:solidFill>
                    <a:srgbClr val="0000FF"/>
                  </a:solidFill>
                  <a:latin typeface="Arial" pitchFamily="34" charset="0"/>
                  <a:cs typeface="Arial" pitchFamily="34" charset="0"/>
                </a:rPr>
                <a:t>12</a:t>
              </a:r>
              <a:endParaRPr lang="en-US" sz="2800" b="1" dirty="0">
                <a:solidFill>
                  <a:srgbClr val="0000FF"/>
                </a:solidFill>
                <a:latin typeface="Arial" pitchFamily="34" charset="0"/>
                <a:cs typeface="Arial" pitchFamily="34" charset="0"/>
              </a:endParaRPr>
            </a:p>
          </p:txBody>
        </p:sp>
        <p:sp>
          <p:nvSpPr>
            <p:cNvPr id="11" name="TextBox 10"/>
            <p:cNvSpPr txBox="1"/>
            <p:nvPr/>
          </p:nvSpPr>
          <p:spPr>
            <a:xfrm>
              <a:off x="2755901" y="2059944"/>
              <a:ext cx="326619" cy="635212"/>
            </a:xfrm>
            <a:prstGeom prst="rect">
              <a:avLst/>
            </a:prstGeom>
            <a:noFill/>
          </p:spPr>
          <p:txBody>
            <a:bodyPr vert="horz" wrap="square" rtlCol="0">
              <a:spAutoFit/>
            </a:bodyPr>
            <a:lstStyle/>
            <a:p>
              <a:r>
                <a:rPr lang="en-US" sz="3200" b="1" dirty="0" smtClean="0">
                  <a:solidFill>
                    <a:srgbClr val="0000FF"/>
                  </a:solidFill>
                  <a:latin typeface="Arial" pitchFamily="34" charset="0"/>
                  <a:cs typeface="Arial" pitchFamily="34" charset="0"/>
                </a:rPr>
                <a:t>3</a:t>
              </a:r>
              <a:endParaRPr lang="en-US" sz="2800" b="1" dirty="0">
                <a:solidFill>
                  <a:srgbClr val="0000FF"/>
                </a:solidFill>
                <a:latin typeface="Arial" pitchFamily="34" charset="0"/>
                <a:cs typeface="Arial" pitchFamily="34" charset="0"/>
              </a:endParaRPr>
            </a:p>
          </p:txBody>
        </p:sp>
        <p:cxnSp>
          <p:nvCxnSpPr>
            <p:cNvPr id="13" name="Straight Connector 12"/>
            <p:cNvCxnSpPr/>
            <p:nvPr/>
          </p:nvCxnSpPr>
          <p:spPr>
            <a:xfrm>
              <a:off x="2717800" y="3146741"/>
              <a:ext cx="11176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27300" y="2399117"/>
              <a:ext cx="1905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701812" y="709579"/>
              <a:ext cx="673101" cy="1036397"/>
            </a:xfrm>
            <a:prstGeom prst="rect">
              <a:avLst/>
            </a:prstGeom>
            <a:noFill/>
          </p:spPr>
          <p:txBody>
            <a:bodyPr vert="horz" wrap="square" rtlCol="0">
              <a:spAutoFit/>
            </a:bodyPr>
            <a:lstStyle/>
            <a:p>
              <a:r>
                <a:rPr lang="en-US" sz="2800" b="1" dirty="0" smtClean="0">
                  <a:solidFill>
                    <a:srgbClr val="0000FF"/>
                  </a:solidFill>
                  <a:latin typeface="Arial" pitchFamily="34" charset="0"/>
                  <a:cs typeface="Arial" pitchFamily="34" charset="0"/>
                </a:rPr>
                <a:t> 3 </a:t>
              </a:r>
            </a:p>
            <a:p>
              <a:r>
                <a:rPr lang="en-US" sz="2800" b="1" dirty="0" smtClean="0">
                  <a:solidFill>
                    <a:srgbClr val="0000FF"/>
                  </a:solidFill>
                  <a:latin typeface="Arial" pitchFamily="34" charset="0"/>
                  <a:cs typeface="Arial" pitchFamily="34" charset="0"/>
                </a:rPr>
                <a:t>12</a:t>
              </a:r>
              <a:endParaRPr lang="en-US" sz="2800" b="1" dirty="0">
                <a:solidFill>
                  <a:srgbClr val="0000FF"/>
                </a:solidFill>
                <a:latin typeface="Arial" pitchFamily="34" charset="0"/>
                <a:cs typeface="Arial" pitchFamily="34" charset="0"/>
              </a:endParaRPr>
            </a:p>
          </p:txBody>
        </p:sp>
      </p:grpSp>
      <p:grpSp>
        <p:nvGrpSpPr>
          <p:cNvPr id="23" name="Group 22"/>
          <p:cNvGrpSpPr/>
          <p:nvPr/>
        </p:nvGrpSpPr>
        <p:grpSpPr>
          <a:xfrm>
            <a:off x="4884915" y="778162"/>
            <a:ext cx="1600264" cy="2310529"/>
            <a:chOff x="4533900" y="706058"/>
            <a:chExt cx="1473200" cy="2509812"/>
          </a:xfrm>
        </p:grpSpPr>
        <p:sp>
          <p:nvSpPr>
            <p:cNvPr id="16" name="TextBox 15"/>
            <p:cNvSpPr txBox="1"/>
            <p:nvPr/>
          </p:nvSpPr>
          <p:spPr>
            <a:xfrm>
              <a:off x="4756068" y="913619"/>
              <a:ext cx="355600" cy="635211"/>
            </a:xfrm>
            <a:prstGeom prst="rect">
              <a:avLst/>
            </a:prstGeom>
            <a:noFill/>
          </p:spPr>
          <p:txBody>
            <a:bodyPr vert="horz" wrap="square" rtlCol="0">
              <a:spAutoFit/>
            </a:bodyPr>
            <a:lstStyle/>
            <a:p>
              <a:r>
                <a:rPr lang="en-US" sz="3200" b="1" dirty="0" smtClean="0">
                  <a:solidFill>
                    <a:srgbClr val="FF6820"/>
                  </a:solidFill>
                  <a:latin typeface="Arial" pitchFamily="34" charset="0"/>
                  <a:cs typeface="Arial" pitchFamily="34" charset="0"/>
                </a:rPr>
                <a:t>4</a:t>
              </a:r>
              <a:endParaRPr lang="en-US" sz="3200" b="1" dirty="0">
                <a:solidFill>
                  <a:srgbClr val="FF6820"/>
                </a:solidFill>
                <a:latin typeface="Arial" pitchFamily="34" charset="0"/>
                <a:cs typeface="Arial" pitchFamily="34" charset="0"/>
              </a:endParaRPr>
            </a:p>
          </p:txBody>
        </p:sp>
        <p:sp>
          <p:nvSpPr>
            <p:cNvPr id="17" name="TextBox 16"/>
            <p:cNvSpPr txBox="1"/>
            <p:nvPr/>
          </p:nvSpPr>
          <p:spPr>
            <a:xfrm>
              <a:off x="5143500" y="706058"/>
              <a:ext cx="863600" cy="1036395"/>
            </a:xfrm>
            <a:prstGeom prst="rect">
              <a:avLst/>
            </a:prstGeom>
            <a:noFill/>
          </p:spPr>
          <p:txBody>
            <a:bodyPr vert="horz" rtlCol="0">
              <a:spAutoFit/>
            </a:bodyPr>
            <a:lstStyle/>
            <a:p>
              <a:r>
                <a:rPr lang="en-US" sz="2800" b="1" u="sng" dirty="0" smtClean="0">
                  <a:solidFill>
                    <a:srgbClr val="FF6820"/>
                  </a:solidFill>
                  <a:latin typeface="Arial" pitchFamily="34" charset="0"/>
                  <a:cs typeface="Arial" pitchFamily="34" charset="0"/>
                </a:rPr>
                <a:t>12</a:t>
              </a:r>
            </a:p>
            <a:p>
              <a:r>
                <a:rPr lang="en-US" sz="2800" b="1" dirty="0" smtClean="0">
                  <a:solidFill>
                    <a:srgbClr val="FF6820"/>
                  </a:solidFill>
                  <a:latin typeface="Arial" pitchFamily="34" charset="0"/>
                  <a:cs typeface="Arial" pitchFamily="34" charset="0"/>
                </a:rPr>
                <a:t>12</a:t>
              </a:r>
              <a:endParaRPr lang="en-US" sz="2800" b="1" dirty="0">
                <a:solidFill>
                  <a:srgbClr val="FF6820"/>
                </a:solidFill>
                <a:latin typeface="Arial" pitchFamily="34" charset="0"/>
                <a:cs typeface="Arial" pitchFamily="34" charset="0"/>
              </a:endParaRPr>
            </a:p>
          </p:txBody>
        </p:sp>
        <p:sp>
          <p:nvSpPr>
            <p:cNvPr id="18" name="TextBox 17"/>
            <p:cNvSpPr txBox="1"/>
            <p:nvPr/>
          </p:nvSpPr>
          <p:spPr>
            <a:xfrm>
              <a:off x="4781633" y="2026349"/>
              <a:ext cx="354355" cy="635212"/>
            </a:xfrm>
            <a:prstGeom prst="rect">
              <a:avLst/>
            </a:prstGeom>
            <a:noFill/>
          </p:spPr>
          <p:txBody>
            <a:bodyPr vert="horz" wrap="square" rtlCol="0">
              <a:spAutoFit/>
            </a:bodyPr>
            <a:lstStyle/>
            <a:p>
              <a:r>
                <a:rPr lang="en-US" sz="3200" b="1" dirty="0" smtClean="0">
                  <a:solidFill>
                    <a:srgbClr val="0000FF"/>
                  </a:solidFill>
                  <a:latin typeface="Arial" pitchFamily="34" charset="0"/>
                  <a:cs typeface="Arial" pitchFamily="34" charset="0"/>
                </a:rPr>
                <a:t>3</a:t>
              </a:r>
              <a:endParaRPr lang="en-US" sz="3200" b="1" dirty="0">
                <a:solidFill>
                  <a:srgbClr val="0000FF"/>
                </a:solidFill>
                <a:latin typeface="Arial" pitchFamily="34" charset="0"/>
                <a:cs typeface="Arial" pitchFamily="34" charset="0"/>
              </a:endParaRPr>
            </a:p>
          </p:txBody>
        </p:sp>
        <p:cxnSp>
          <p:nvCxnSpPr>
            <p:cNvPr id="20" name="Straight Connector 19"/>
            <p:cNvCxnSpPr/>
            <p:nvPr/>
          </p:nvCxnSpPr>
          <p:spPr>
            <a:xfrm>
              <a:off x="4794659" y="3215870"/>
              <a:ext cx="11176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533900" y="2357742"/>
              <a:ext cx="1905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7423156" y="779038"/>
            <a:ext cx="1683037" cy="4508787"/>
            <a:chOff x="6858000" y="707012"/>
            <a:chExt cx="1549400" cy="4897657"/>
          </a:xfrm>
        </p:grpSpPr>
        <p:grpSp>
          <p:nvGrpSpPr>
            <p:cNvPr id="33" name="Group 32"/>
            <p:cNvGrpSpPr/>
            <p:nvPr/>
          </p:nvGrpSpPr>
          <p:grpSpPr>
            <a:xfrm>
              <a:off x="7099300" y="707012"/>
              <a:ext cx="1308100" cy="4897657"/>
              <a:chOff x="7099300" y="707012"/>
              <a:chExt cx="1308100" cy="4897657"/>
            </a:xfrm>
          </p:grpSpPr>
          <p:sp>
            <p:nvSpPr>
              <p:cNvPr id="24" name="TextBox 23"/>
              <p:cNvSpPr txBox="1"/>
              <p:nvPr/>
            </p:nvSpPr>
            <p:spPr>
              <a:xfrm>
                <a:off x="7112000" y="910174"/>
                <a:ext cx="377347" cy="635212"/>
              </a:xfrm>
              <a:prstGeom prst="rect">
                <a:avLst/>
              </a:prstGeom>
              <a:noFill/>
            </p:spPr>
            <p:txBody>
              <a:bodyPr vert="horz" wrap="square" rtlCol="0">
                <a:spAutoFit/>
              </a:bodyPr>
              <a:lstStyle/>
              <a:p>
                <a:r>
                  <a:rPr lang="en-US" sz="3200" b="1" dirty="0" smtClean="0">
                    <a:solidFill>
                      <a:srgbClr val="0000FF"/>
                    </a:solidFill>
                    <a:latin typeface="Arial" pitchFamily="34" charset="0"/>
                    <a:cs typeface="Arial" pitchFamily="34" charset="0"/>
                  </a:rPr>
                  <a:t>4</a:t>
                </a:r>
                <a:endParaRPr lang="en-US" sz="2800" b="1" dirty="0">
                  <a:solidFill>
                    <a:srgbClr val="0000FF"/>
                  </a:solidFill>
                  <a:latin typeface="Arial" pitchFamily="34" charset="0"/>
                  <a:cs typeface="Arial" pitchFamily="34" charset="0"/>
                </a:endParaRPr>
              </a:p>
            </p:txBody>
          </p:sp>
          <p:sp>
            <p:nvSpPr>
              <p:cNvPr id="25" name="TextBox 24"/>
              <p:cNvSpPr txBox="1"/>
              <p:nvPr/>
            </p:nvSpPr>
            <p:spPr>
              <a:xfrm>
                <a:off x="7499431" y="707012"/>
                <a:ext cx="558800" cy="1036403"/>
              </a:xfrm>
              <a:prstGeom prst="rect">
                <a:avLst/>
              </a:prstGeom>
              <a:noFill/>
            </p:spPr>
            <p:txBody>
              <a:bodyPr vert="horz" wrap="square" rtlCol="0">
                <a:spAutoFit/>
              </a:bodyPr>
              <a:lstStyle/>
              <a:p>
                <a:r>
                  <a:rPr lang="en-US" sz="2800" b="1" u="sng" dirty="0" smtClean="0">
                    <a:solidFill>
                      <a:srgbClr val="0000FF"/>
                    </a:solidFill>
                    <a:latin typeface="Arial" pitchFamily="34" charset="0"/>
                    <a:cs typeface="Arial" pitchFamily="34" charset="0"/>
                  </a:rPr>
                  <a:t>15</a:t>
                </a:r>
              </a:p>
              <a:p>
                <a:r>
                  <a:rPr lang="en-US" sz="2800" b="1" dirty="0" smtClean="0">
                    <a:solidFill>
                      <a:srgbClr val="0000FF"/>
                    </a:solidFill>
                    <a:latin typeface="Arial" pitchFamily="34" charset="0"/>
                    <a:cs typeface="Arial" pitchFamily="34" charset="0"/>
                  </a:rPr>
                  <a:t>12</a:t>
                </a:r>
                <a:endParaRPr lang="en-US" sz="2800" b="1" dirty="0">
                  <a:solidFill>
                    <a:srgbClr val="0000FF"/>
                  </a:solidFill>
                  <a:latin typeface="Arial" pitchFamily="34" charset="0"/>
                  <a:cs typeface="Arial" pitchFamily="34" charset="0"/>
                </a:endParaRPr>
              </a:p>
            </p:txBody>
          </p:sp>
          <p:sp>
            <p:nvSpPr>
              <p:cNvPr id="26" name="TextBox 25"/>
              <p:cNvSpPr txBox="1"/>
              <p:nvPr/>
            </p:nvSpPr>
            <p:spPr>
              <a:xfrm>
                <a:off x="7099300" y="1993900"/>
                <a:ext cx="390046" cy="635212"/>
              </a:xfrm>
              <a:prstGeom prst="rect">
                <a:avLst/>
              </a:prstGeom>
              <a:noFill/>
            </p:spPr>
            <p:txBody>
              <a:bodyPr vert="horz" wrap="square" rtlCol="0">
                <a:spAutoFit/>
              </a:bodyPr>
              <a:lstStyle/>
              <a:p>
                <a:r>
                  <a:rPr lang="en-US" sz="3200" b="1" dirty="0" smtClean="0">
                    <a:solidFill>
                      <a:srgbClr val="0000FF"/>
                    </a:solidFill>
                    <a:latin typeface="Arial" pitchFamily="34" charset="0"/>
                    <a:cs typeface="Arial" pitchFamily="34" charset="0"/>
                  </a:rPr>
                  <a:t>3</a:t>
                </a:r>
                <a:endParaRPr lang="en-US" sz="2800" b="1" dirty="0">
                  <a:solidFill>
                    <a:srgbClr val="0000FF"/>
                  </a:solidFill>
                  <a:latin typeface="Arial" pitchFamily="34" charset="0"/>
                  <a:cs typeface="Arial" pitchFamily="34" charset="0"/>
                </a:endParaRPr>
              </a:p>
            </p:txBody>
          </p:sp>
          <p:cxnSp>
            <p:nvCxnSpPr>
              <p:cNvPr id="28" name="Straight Connector 27"/>
              <p:cNvCxnSpPr/>
              <p:nvPr/>
            </p:nvCxnSpPr>
            <p:spPr>
              <a:xfrm>
                <a:off x="7289800" y="3256947"/>
                <a:ext cx="11176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137400" y="3853951"/>
                <a:ext cx="342900" cy="635211"/>
              </a:xfrm>
              <a:prstGeom prst="rect">
                <a:avLst/>
              </a:prstGeom>
              <a:noFill/>
            </p:spPr>
            <p:txBody>
              <a:bodyPr vert="horz" wrap="square" rtlCol="0">
                <a:spAutoFit/>
              </a:bodyPr>
              <a:lstStyle/>
              <a:p>
                <a:r>
                  <a:rPr lang="en-US" sz="3200" b="1" dirty="0" smtClean="0">
                    <a:solidFill>
                      <a:srgbClr val="0000FF"/>
                    </a:solidFill>
                    <a:latin typeface="Arial" pitchFamily="34" charset="0"/>
                    <a:cs typeface="Arial" pitchFamily="34" charset="0"/>
                  </a:rPr>
                  <a:t>1</a:t>
                </a:r>
                <a:endParaRPr lang="en-US" sz="3200" b="1" dirty="0">
                  <a:solidFill>
                    <a:srgbClr val="0000FF"/>
                  </a:solidFill>
                  <a:latin typeface="Arial" pitchFamily="34" charset="0"/>
                  <a:cs typeface="Arial" pitchFamily="34" charset="0"/>
                </a:endParaRPr>
              </a:p>
            </p:txBody>
          </p:sp>
          <p:sp>
            <p:nvSpPr>
              <p:cNvPr id="30" name="TextBox 29"/>
              <p:cNvSpPr txBox="1"/>
              <p:nvPr/>
            </p:nvSpPr>
            <p:spPr>
              <a:xfrm>
                <a:off x="7514849" y="3620827"/>
                <a:ext cx="647700" cy="1036399"/>
              </a:xfrm>
              <a:prstGeom prst="rect">
                <a:avLst/>
              </a:prstGeom>
              <a:noFill/>
            </p:spPr>
            <p:txBody>
              <a:bodyPr vert="horz" wrap="square" rtlCol="0">
                <a:spAutoFit/>
              </a:bodyPr>
              <a:lstStyle/>
              <a:p>
                <a:r>
                  <a:rPr lang="en-US" sz="2800" b="1" dirty="0" smtClean="0">
                    <a:solidFill>
                      <a:srgbClr val="0000FF"/>
                    </a:solidFill>
                    <a:latin typeface="Arial" pitchFamily="34" charset="0"/>
                    <a:cs typeface="Arial" pitchFamily="34" charset="0"/>
                  </a:rPr>
                  <a:t> 8</a:t>
                </a:r>
              </a:p>
              <a:p>
                <a:r>
                  <a:rPr lang="en-US" sz="2800" b="1" dirty="0" smtClean="0">
                    <a:solidFill>
                      <a:srgbClr val="0000FF"/>
                    </a:solidFill>
                    <a:latin typeface="Arial" pitchFamily="34" charset="0"/>
                    <a:cs typeface="Arial" pitchFamily="34" charset="0"/>
                  </a:rPr>
                  <a:t>12</a:t>
                </a:r>
                <a:endParaRPr lang="en-US" sz="2800" b="1" dirty="0">
                  <a:solidFill>
                    <a:srgbClr val="0000FF"/>
                  </a:solidFill>
                  <a:latin typeface="Arial" pitchFamily="34" charset="0"/>
                  <a:cs typeface="Arial" pitchFamily="34" charset="0"/>
                </a:endParaRPr>
              </a:p>
            </p:txBody>
          </p:sp>
          <p:sp>
            <p:nvSpPr>
              <p:cNvPr id="31" name="TextBox 30"/>
              <p:cNvSpPr txBox="1"/>
              <p:nvPr/>
            </p:nvSpPr>
            <p:spPr>
              <a:xfrm>
                <a:off x="7111837" y="4693479"/>
                <a:ext cx="349331" cy="635211"/>
              </a:xfrm>
              <a:prstGeom prst="rect">
                <a:avLst/>
              </a:prstGeom>
              <a:noFill/>
            </p:spPr>
            <p:txBody>
              <a:bodyPr vert="horz" wrap="square" rtlCol="0">
                <a:spAutoFit/>
              </a:bodyPr>
              <a:lstStyle/>
              <a:p>
                <a:r>
                  <a:rPr lang="en-US" sz="3200" b="1" dirty="0" smtClean="0">
                    <a:solidFill>
                      <a:srgbClr val="0000FF"/>
                    </a:solidFill>
                    <a:latin typeface="Arial" pitchFamily="34" charset="0"/>
                    <a:cs typeface="Arial" pitchFamily="34" charset="0"/>
                  </a:rPr>
                  <a:t>1</a:t>
                </a:r>
                <a:endParaRPr lang="en-US" sz="3200" b="1" dirty="0">
                  <a:solidFill>
                    <a:srgbClr val="0000FF"/>
                  </a:solidFill>
                  <a:latin typeface="Arial" pitchFamily="34" charset="0"/>
                  <a:cs typeface="Arial" pitchFamily="34" charset="0"/>
                </a:endParaRPr>
              </a:p>
            </p:txBody>
          </p:sp>
          <p:sp>
            <p:nvSpPr>
              <p:cNvPr id="32" name="TextBox 31"/>
              <p:cNvSpPr txBox="1"/>
              <p:nvPr/>
            </p:nvSpPr>
            <p:spPr>
              <a:xfrm>
                <a:off x="7620329" y="4568270"/>
                <a:ext cx="398322" cy="1036399"/>
              </a:xfrm>
              <a:prstGeom prst="rect">
                <a:avLst/>
              </a:prstGeom>
              <a:noFill/>
            </p:spPr>
            <p:txBody>
              <a:bodyPr vert="horz" wrap="square" rtlCol="0">
                <a:spAutoFit/>
              </a:bodyPr>
              <a:lstStyle/>
              <a:p>
                <a:r>
                  <a:rPr lang="en-US" sz="2800" b="1" u="sng" dirty="0" smtClean="0">
                    <a:solidFill>
                      <a:srgbClr val="0000FF"/>
                    </a:solidFill>
                    <a:latin typeface="Arial" pitchFamily="34" charset="0"/>
                    <a:cs typeface="Arial" pitchFamily="34" charset="0"/>
                  </a:rPr>
                  <a:t>2 </a:t>
                </a:r>
              </a:p>
              <a:p>
                <a:r>
                  <a:rPr lang="en-US" sz="2800" b="1" dirty="0" smtClean="0">
                    <a:solidFill>
                      <a:srgbClr val="0000FF"/>
                    </a:solidFill>
                    <a:latin typeface="Arial" pitchFamily="34" charset="0"/>
                    <a:cs typeface="Arial" pitchFamily="34" charset="0"/>
                  </a:rPr>
                  <a:t>3</a:t>
                </a:r>
                <a:endParaRPr lang="en-US" sz="2800" b="1" dirty="0">
                  <a:solidFill>
                    <a:srgbClr val="0000FF"/>
                  </a:solidFill>
                  <a:latin typeface="Arial" pitchFamily="34" charset="0"/>
                  <a:cs typeface="Arial" pitchFamily="34" charset="0"/>
                </a:endParaRPr>
              </a:p>
            </p:txBody>
          </p:sp>
        </p:grpSp>
        <p:cxnSp>
          <p:nvCxnSpPr>
            <p:cNvPr id="34" name="Straight Connector 33"/>
            <p:cNvCxnSpPr/>
            <p:nvPr/>
          </p:nvCxnSpPr>
          <p:spPr>
            <a:xfrm>
              <a:off x="6858000" y="2349960"/>
              <a:ext cx="1905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cxnSp>
        <p:nvCxnSpPr>
          <p:cNvPr id="36" name="Straight Connector 35"/>
          <p:cNvCxnSpPr/>
          <p:nvPr/>
        </p:nvCxnSpPr>
        <p:spPr>
          <a:xfrm>
            <a:off x="1628460" y="2329089"/>
            <a:ext cx="377699"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439968" y="1256144"/>
            <a:ext cx="377699"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259368" y="1270000"/>
            <a:ext cx="377699"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670550" y="2374900"/>
            <a:ext cx="377699"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464051" y="2336800"/>
            <a:ext cx="377699"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8185150" y="2413000"/>
            <a:ext cx="377699"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247494" y="3957782"/>
            <a:ext cx="377699"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2368763" y="866206"/>
            <a:ext cx="8667536" cy="9293794"/>
            <a:chOff x="2703965" y="866206"/>
            <a:chExt cx="8146130" cy="9092622"/>
          </a:xfrm>
        </p:grpSpPr>
        <p:sp>
          <p:nvSpPr>
            <p:cNvPr id="48" name="Rectangle 47"/>
            <p:cNvSpPr/>
            <p:nvPr/>
          </p:nvSpPr>
          <p:spPr>
            <a:xfrm>
              <a:off x="2703965" y="866206"/>
              <a:ext cx="8146130" cy="9092622"/>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10255614" y="1004669"/>
              <a:ext cx="520336" cy="646331"/>
            </a:xfrm>
            <a:prstGeom prst="rect">
              <a:avLst/>
            </a:prstGeom>
            <a:solidFill>
              <a:schemeClr val="bg1">
                <a:lumMod val="50000"/>
              </a:schemeClr>
            </a:solidFill>
          </p:spPr>
          <p:txBody>
            <a:bodyPr wrap="square" rtlCol="0">
              <a:spAutoFit/>
            </a:bodyPr>
            <a:lstStyle/>
            <a:p>
              <a:r>
                <a:rPr lang="en-US" sz="3600" b="1" dirty="0" smtClean="0">
                  <a:latin typeface="Arial" pitchFamily="34" charset="0"/>
                  <a:cs typeface="Arial" pitchFamily="34" charset="0"/>
                </a:rPr>
                <a:t>x</a:t>
              </a:r>
              <a:endParaRPr lang="en-US" sz="3600" b="1" dirty="0">
                <a:latin typeface="Arial" pitchFamily="34" charset="0"/>
                <a:cs typeface="Arial" pitchFamily="34" charset="0"/>
              </a:endParaRPr>
            </a:p>
          </p:txBody>
        </p:sp>
      </p:grpSp>
    </p:spTree>
    <p:extLst>
      <p:ext uri="{BB962C8B-B14F-4D97-AF65-F5344CB8AC3E}">
        <p14:creationId xmlns:p14="http://schemas.microsoft.com/office/powerpoint/2010/main" xmlns="" val="157172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 name="Group 6"/>
          <p:cNvGrpSpPr/>
          <p:nvPr/>
        </p:nvGrpSpPr>
        <p:grpSpPr>
          <a:xfrm>
            <a:off x="983619" y="941376"/>
            <a:ext cx="1420924" cy="2153048"/>
            <a:chOff x="825500" y="918622"/>
            <a:chExt cx="1308100" cy="2338749"/>
          </a:xfrm>
        </p:grpSpPr>
        <p:sp>
          <p:nvSpPr>
            <p:cNvPr id="2" name="TextBox 1"/>
            <p:cNvSpPr txBox="1"/>
            <p:nvPr/>
          </p:nvSpPr>
          <p:spPr>
            <a:xfrm>
              <a:off x="1124195" y="918622"/>
              <a:ext cx="317337" cy="702077"/>
            </a:xfrm>
            <a:prstGeom prst="rect">
              <a:avLst/>
            </a:prstGeom>
            <a:noFill/>
          </p:spPr>
          <p:txBody>
            <a:bodyPr vert="horz" wrap="square" rtlCol="0">
              <a:spAutoFit/>
            </a:bodyPr>
            <a:lstStyle/>
            <a:p>
              <a:r>
                <a:rPr lang="en-US" sz="3600" b="1" dirty="0" smtClean="0">
                  <a:solidFill>
                    <a:srgbClr val="0000FF"/>
                  </a:solidFill>
                  <a:latin typeface="Arial" pitchFamily="34" charset="0"/>
                  <a:cs typeface="Arial" pitchFamily="34" charset="0"/>
                </a:rPr>
                <a:t>9</a:t>
              </a:r>
              <a:endParaRPr lang="en-US" sz="3600" b="1" dirty="0">
                <a:solidFill>
                  <a:srgbClr val="0000FF"/>
                </a:solidFill>
                <a:latin typeface="Arial" pitchFamily="34" charset="0"/>
                <a:cs typeface="Arial" pitchFamily="34" charset="0"/>
              </a:endParaRPr>
            </a:p>
          </p:txBody>
        </p:sp>
        <p:sp>
          <p:nvSpPr>
            <p:cNvPr id="3" name="TextBox 2"/>
            <p:cNvSpPr txBox="1"/>
            <p:nvPr/>
          </p:nvSpPr>
          <p:spPr>
            <a:xfrm>
              <a:off x="1054100" y="2047496"/>
              <a:ext cx="457200" cy="702077"/>
            </a:xfrm>
            <a:prstGeom prst="rect">
              <a:avLst/>
            </a:prstGeom>
            <a:noFill/>
          </p:spPr>
          <p:txBody>
            <a:bodyPr vert="horz" wrap="square" rtlCol="0">
              <a:spAutoFit/>
            </a:bodyPr>
            <a:lstStyle/>
            <a:p>
              <a:r>
                <a:rPr lang="en-US" sz="3600" b="1" dirty="0" smtClean="0">
                  <a:solidFill>
                    <a:srgbClr val="0000FF"/>
                  </a:solidFill>
                  <a:latin typeface="Arial" pitchFamily="34" charset="0"/>
                  <a:cs typeface="Arial" pitchFamily="34" charset="0"/>
                </a:rPr>
                <a:t>4</a:t>
              </a:r>
              <a:endParaRPr lang="en-US" sz="3200" b="1" dirty="0">
                <a:solidFill>
                  <a:srgbClr val="0000FF"/>
                </a:solidFill>
                <a:latin typeface="Arial" pitchFamily="34" charset="0"/>
                <a:cs typeface="Arial" pitchFamily="34" charset="0"/>
              </a:endParaRPr>
            </a:p>
          </p:txBody>
        </p:sp>
        <p:sp>
          <p:nvSpPr>
            <p:cNvPr id="4" name="TextBox 3"/>
            <p:cNvSpPr txBox="1"/>
            <p:nvPr/>
          </p:nvSpPr>
          <p:spPr>
            <a:xfrm>
              <a:off x="1384136" y="1979771"/>
              <a:ext cx="431799" cy="1036398"/>
            </a:xfrm>
            <a:prstGeom prst="rect">
              <a:avLst/>
            </a:prstGeom>
            <a:noFill/>
          </p:spPr>
          <p:txBody>
            <a:bodyPr vert="horz" wrap="square" rtlCol="0">
              <a:spAutoFit/>
            </a:bodyPr>
            <a:lstStyle/>
            <a:p>
              <a:r>
                <a:rPr lang="en-US" sz="2800" b="1" u="sng" dirty="0" smtClean="0">
                  <a:solidFill>
                    <a:srgbClr val="0000FF"/>
                  </a:solidFill>
                  <a:latin typeface="Arial" pitchFamily="34" charset="0"/>
                  <a:cs typeface="Arial" pitchFamily="34" charset="0"/>
                </a:rPr>
                <a:t>5 </a:t>
              </a:r>
            </a:p>
            <a:p>
              <a:r>
                <a:rPr lang="en-US" sz="2800" b="1" dirty="0" smtClean="0">
                  <a:solidFill>
                    <a:srgbClr val="0000FF"/>
                  </a:solidFill>
                  <a:latin typeface="Arial" pitchFamily="34" charset="0"/>
                  <a:cs typeface="Arial" pitchFamily="34" charset="0"/>
                </a:rPr>
                <a:t>8</a:t>
              </a:r>
              <a:endParaRPr lang="en-US" sz="2800" b="1" dirty="0">
                <a:solidFill>
                  <a:srgbClr val="0000FF"/>
                </a:solidFill>
                <a:latin typeface="Arial" pitchFamily="34" charset="0"/>
                <a:cs typeface="Arial" pitchFamily="34" charset="0"/>
              </a:endParaRPr>
            </a:p>
          </p:txBody>
        </p:sp>
        <p:cxnSp>
          <p:nvCxnSpPr>
            <p:cNvPr id="5" name="Straight Connector 4"/>
            <p:cNvCxnSpPr/>
            <p:nvPr/>
          </p:nvCxnSpPr>
          <p:spPr>
            <a:xfrm>
              <a:off x="1016000" y="3257371"/>
              <a:ext cx="11176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825500" y="2410430"/>
              <a:ext cx="1905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3659921" y="833582"/>
            <a:ext cx="1213993" cy="3441574"/>
            <a:chOff x="3289300" y="801529"/>
            <a:chExt cx="1117600" cy="3738403"/>
          </a:xfrm>
        </p:grpSpPr>
        <p:sp>
          <p:nvSpPr>
            <p:cNvPr id="8" name="TextBox 7"/>
            <p:cNvSpPr txBox="1"/>
            <p:nvPr/>
          </p:nvSpPr>
          <p:spPr>
            <a:xfrm>
              <a:off x="3365501" y="876300"/>
              <a:ext cx="368300" cy="702076"/>
            </a:xfrm>
            <a:prstGeom prst="rect">
              <a:avLst/>
            </a:prstGeom>
            <a:noFill/>
          </p:spPr>
          <p:txBody>
            <a:bodyPr vert="horz" wrap="square" rtlCol="0">
              <a:spAutoFit/>
            </a:bodyPr>
            <a:lstStyle/>
            <a:p>
              <a:r>
                <a:rPr lang="en-US" sz="3600" b="1" dirty="0" smtClean="0">
                  <a:solidFill>
                    <a:srgbClr val="FF6820"/>
                  </a:solidFill>
                  <a:latin typeface="Arial" pitchFamily="34" charset="0"/>
                  <a:cs typeface="Arial" pitchFamily="34" charset="0"/>
                </a:rPr>
                <a:t>8</a:t>
              </a:r>
              <a:endParaRPr lang="en-US" sz="3200" b="1" dirty="0">
                <a:solidFill>
                  <a:srgbClr val="FF6820"/>
                </a:solidFill>
                <a:latin typeface="Arial" pitchFamily="34" charset="0"/>
                <a:cs typeface="Arial" pitchFamily="34" charset="0"/>
              </a:endParaRPr>
            </a:p>
          </p:txBody>
        </p:sp>
        <p:sp>
          <p:nvSpPr>
            <p:cNvPr id="9" name="TextBox 8"/>
            <p:cNvSpPr txBox="1"/>
            <p:nvPr/>
          </p:nvSpPr>
          <p:spPr>
            <a:xfrm>
              <a:off x="3352800" y="2072895"/>
              <a:ext cx="361868" cy="702076"/>
            </a:xfrm>
            <a:prstGeom prst="rect">
              <a:avLst/>
            </a:prstGeom>
            <a:noFill/>
          </p:spPr>
          <p:txBody>
            <a:bodyPr vert="horz" wrap="square" rtlCol="0">
              <a:spAutoFit/>
            </a:bodyPr>
            <a:lstStyle/>
            <a:p>
              <a:r>
                <a:rPr lang="en-US" sz="3600" b="1" dirty="0" smtClean="0">
                  <a:solidFill>
                    <a:srgbClr val="0000FF"/>
                  </a:solidFill>
                  <a:latin typeface="Arial" pitchFamily="34" charset="0"/>
                  <a:cs typeface="Arial" pitchFamily="34" charset="0"/>
                </a:rPr>
                <a:t>4</a:t>
              </a:r>
              <a:endParaRPr lang="en-US" sz="3200" b="1" dirty="0">
                <a:solidFill>
                  <a:srgbClr val="0000FF"/>
                </a:solidFill>
                <a:latin typeface="Arial" pitchFamily="34" charset="0"/>
                <a:cs typeface="Arial" pitchFamily="34" charset="0"/>
              </a:endParaRPr>
            </a:p>
          </p:txBody>
        </p:sp>
        <p:sp>
          <p:nvSpPr>
            <p:cNvPr id="10" name="TextBox 9"/>
            <p:cNvSpPr txBox="1"/>
            <p:nvPr/>
          </p:nvSpPr>
          <p:spPr>
            <a:xfrm>
              <a:off x="3701968" y="1982598"/>
              <a:ext cx="444500" cy="1036398"/>
            </a:xfrm>
            <a:prstGeom prst="rect">
              <a:avLst/>
            </a:prstGeom>
            <a:noFill/>
          </p:spPr>
          <p:txBody>
            <a:bodyPr vert="horz" wrap="square" rtlCol="0">
              <a:spAutoFit/>
            </a:bodyPr>
            <a:lstStyle/>
            <a:p>
              <a:r>
                <a:rPr lang="en-US" sz="2800" b="1" u="sng" dirty="0" smtClean="0">
                  <a:solidFill>
                    <a:srgbClr val="0000FF"/>
                  </a:solidFill>
                  <a:latin typeface="Arial" pitchFamily="34" charset="0"/>
                  <a:cs typeface="Arial" pitchFamily="34" charset="0"/>
                </a:rPr>
                <a:t>5 </a:t>
              </a:r>
            </a:p>
            <a:p>
              <a:r>
                <a:rPr lang="en-US" sz="2800" b="1" dirty="0" smtClean="0">
                  <a:solidFill>
                    <a:srgbClr val="0000FF"/>
                  </a:solidFill>
                  <a:latin typeface="Arial" pitchFamily="34" charset="0"/>
                  <a:cs typeface="Arial" pitchFamily="34" charset="0"/>
                </a:rPr>
                <a:t>8</a:t>
              </a:r>
              <a:endParaRPr lang="en-US" sz="2800" b="1" dirty="0">
                <a:solidFill>
                  <a:srgbClr val="0000FF"/>
                </a:solidFill>
                <a:latin typeface="Arial" pitchFamily="34" charset="0"/>
                <a:cs typeface="Arial" pitchFamily="34" charset="0"/>
              </a:endParaRPr>
            </a:p>
          </p:txBody>
        </p:sp>
        <p:cxnSp>
          <p:nvCxnSpPr>
            <p:cNvPr id="11" name="Straight Connector 10"/>
            <p:cNvCxnSpPr/>
            <p:nvPr/>
          </p:nvCxnSpPr>
          <p:spPr>
            <a:xfrm>
              <a:off x="3289300" y="3268248"/>
              <a:ext cx="11176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714668" y="801529"/>
              <a:ext cx="412668" cy="1036398"/>
            </a:xfrm>
            <a:prstGeom prst="rect">
              <a:avLst/>
            </a:prstGeom>
            <a:noFill/>
          </p:spPr>
          <p:txBody>
            <a:bodyPr vert="horz" wrap="square" rtlCol="0">
              <a:spAutoFit/>
            </a:bodyPr>
            <a:lstStyle/>
            <a:p>
              <a:r>
                <a:rPr lang="en-US" sz="2800" b="1" u="sng" dirty="0" smtClean="0">
                  <a:solidFill>
                    <a:srgbClr val="FF6820"/>
                  </a:solidFill>
                  <a:latin typeface="Arial" pitchFamily="34" charset="0"/>
                  <a:cs typeface="Arial" pitchFamily="34" charset="0"/>
                </a:rPr>
                <a:t>8 </a:t>
              </a:r>
            </a:p>
            <a:p>
              <a:r>
                <a:rPr lang="en-US" sz="2800" b="1" dirty="0" smtClean="0">
                  <a:solidFill>
                    <a:srgbClr val="FF6820"/>
                  </a:solidFill>
                  <a:latin typeface="Arial" pitchFamily="34" charset="0"/>
                  <a:cs typeface="Arial" pitchFamily="34" charset="0"/>
                </a:rPr>
                <a:t>8</a:t>
              </a:r>
              <a:endParaRPr lang="en-US" sz="2800" b="1" dirty="0">
                <a:solidFill>
                  <a:srgbClr val="FF6820"/>
                </a:solidFill>
                <a:latin typeface="Arial" pitchFamily="34" charset="0"/>
                <a:cs typeface="Arial" pitchFamily="34" charset="0"/>
              </a:endParaRPr>
            </a:p>
          </p:txBody>
        </p:sp>
        <p:sp>
          <p:nvSpPr>
            <p:cNvPr id="13" name="TextBox 12"/>
            <p:cNvSpPr txBox="1"/>
            <p:nvPr/>
          </p:nvSpPr>
          <p:spPr>
            <a:xfrm>
              <a:off x="3346368" y="3503528"/>
              <a:ext cx="355600" cy="635214"/>
            </a:xfrm>
            <a:prstGeom prst="rect">
              <a:avLst/>
            </a:prstGeom>
            <a:noFill/>
          </p:spPr>
          <p:txBody>
            <a:bodyPr vert="horz" wrap="square" rtlCol="0">
              <a:spAutoFit/>
            </a:bodyPr>
            <a:lstStyle/>
            <a:p>
              <a:r>
                <a:rPr lang="en-US" sz="3200" b="1" dirty="0" smtClean="0">
                  <a:solidFill>
                    <a:srgbClr val="0000FF"/>
                  </a:solidFill>
                  <a:latin typeface="Arial" pitchFamily="34" charset="0"/>
                  <a:cs typeface="Arial" pitchFamily="34" charset="0"/>
                </a:rPr>
                <a:t>4</a:t>
              </a:r>
              <a:endParaRPr lang="en-US" sz="3200" b="1" dirty="0">
                <a:solidFill>
                  <a:srgbClr val="0000FF"/>
                </a:solidFill>
                <a:latin typeface="Arial" pitchFamily="34" charset="0"/>
                <a:cs typeface="Arial" pitchFamily="34" charset="0"/>
              </a:endParaRPr>
            </a:p>
          </p:txBody>
        </p:sp>
        <p:sp>
          <p:nvSpPr>
            <p:cNvPr id="14" name="TextBox 13"/>
            <p:cNvSpPr txBox="1"/>
            <p:nvPr/>
          </p:nvSpPr>
          <p:spPr>
            <a:xfrm>
              <a:off x="3714668" y="3503531"/>
              <a:ext cx="431800" cy="1036401"/>
            </a:xfrm>
            <a:prstGeom prst="rect">
              <a:avLst/>
            </a:prstGeom>
            <a:noFill/>
          </p:spPr>
          <p:txBody>
            <a:bodyPr vert="horz" wrap="square" rtlCol="0">
              <a:spAutoFit/>
            </a:bodyPr>
            <a:lstStyle/>
            <a:p>
              <a:r>
                <a:rPr lang="en-US" sz="2800" b="1" u="sng" dirty="0" smtClean="0">
                  <a:solidFill>
                    <a:srgbClr val="0000FF"/>
                  </a:solidFill>
                  <a:latin typeface="Arial" pitchFamily="34" charset="0"/>
                  <a:cs typeface="Arial" pitchFamily="34" charset="0"/>
                </a:rPr>
                <a:t>3 </a:t>
              </a:r>
            </a:p>
            <a:p>
              <a:r>
                <a:rPr lang="en-US" sz="2800" b="1" dirty="0" smtClean="0">
                  <a:solidFill>
                    <a:srgbClr val="0000FF"/>
                  </a:solidFill>
                  <a:latin typeface="Arial" pitchFamily="34" charset="0"/>
                  <a:cs typeface="Arial" pitchFamily="34" charset="0"/>
                </a:rPr>
                <a:t>8</a:t>
              </a:r>
              <a:endParaRPr lang="en-US" sz="2800" b="1" dirty="0">
                <a:solidFill>
                  <a:srgbClr val="0000FF"/>
                </a:solidFill>
                <a:latin typeface="Arial" pitchFamily="34" charset="0"/>
                <a:cs typeface="Arial" pitchFamily="34" charset="0"/>
              </a:endParaRPr>
            </a:p>
          </p:txBody>
        </p:sp>
      </p:grpSp>
      <p:cxnSp>
        <p:nvCxnSpPr>
          <p:cNvPr id="16" name="Straight Connector 15"/>
          <p:cNvCxnSpPr/>
          <p:nvPr/>
        </p:nvCxnSpPr>
        <p:spPr>
          <a:xfrm>
            <a:off x="3480582" y="2328586"/>
            <a:ext cx="206931"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2901025" y="431799"/>
            <a:ext cx="8146130" cy="9726529"/>
            <a:chOff x="2747125" y="508000"/>
            <a:chExt cx="8476896" cy="9652000"/>
          </a:xfrm>
          <a:solidFill>
            <a:schemeClr val="bg1">
              <a:lumMod val="50000"/>
            </a:schemeClr>
          </a:solidFill>
        </p:grpSpPr>
        <p:sp>
          <p:nvSpPr>
            <p:cNvPr id="18" name="Rectangle 17"/>
            <p:cNvSpPr/>
            <p:nvPr/>
          </p:nvSpPr>
          <p:spPr>
            <a:xfrm>
              <a:off x="2747125" y="508000"/>
              <a:ext cx="8476896" cy="96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655522" y="547167"/>
              <a:ext cx="541464" cy="641379"/>
            </a:xfrm>
            <a:prstGeom prst="rect">
              <a:avLst/>
            </a:prstGeom>
            <a:grpFill/>
          </p:spPr>
          <p:txBody>
            <a:bodyPr wrap="square" rtlCol="0">
              <a:spAutoFit/>
            </a:bodyPr>
            <a:lstStyle/>
            <a:p>
              <a:r>
                <a:rPr lang="en-US" sz="3600" b="1" dirty="0" smtClean="0">
                  <a:latin typeface="Arial" pitchFamily="34" charset="0"/>
                  <a:cs typeface="Arial" pitchFamily="34" charset="0"/>
                </a:rPr>
                <a:t>x</a:t>
              </a:r>
              <a:endParaRPr lang="en-US" sz="3600" b="1" dirty="0">
                <a:latin typeface="Arial" pitchFamily="34" charset="0"/>
                <a:cs typeface="Arial" pitchFamily="34" charset="0"/>
              </a:endParaRPr>
            </a:p>
          </p:txBody>
        </p:sp>
      </p:grpSp>
    </p:spTree>
    <p:extLst>
      <p:ext uri="{BB962C8B-B14F-4D97-AF65-F5344CB8AC3E}">
        <p14:creationId xmlns:p14="http://schemas.microsoft.com/office/powerpoint/2010/main" xmlns="" val="198712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nodeType="clickEffect">
                                  <p:stCondLst>
                                    <p:cond delay="0"/>
                                  </p:stCondLst>
                                  <p:childTnLst>
                                    <p:anim calcmode="lin" valueType="num">
                                      <p:cBhvr>
                                        <p:cTn id="6" dur="1000"/>
                                        <p:tgtEl>
                                          <p:spTgt spid="17"/>
                                        </p:tgtEl>
                                        <p:attrNameLst>
                                          <p:attrName>ppt_w</p:attrName>
                                        </p:attrNameLst>
                                      </p:cBhvr>
                                      <p:tavLst>
                                        <p:tav tm="0">
                                          <p:val>
                                            <p:strVal val="ppt_w"/>
                                          </p:val>
                                        </p:tav>
                                        <p:tav tm="100000">
                                          <p:val>
                                            <p:strVal val="ppt_w*0.70"/>
                                          </p:val>
                                        </p:tav>
                                      </p:tavLst>
                                    </p:anim>
                                    <p:anim calcmode="lin" valueType="num">
                                      <p:cBhvr>
                                        <p:cTn id="7" dur="1000"/>
                                        <p:tgtEl>
                                          <p:spTgt spid="17"/>
                                        </p:tgtEl>
                                        <p:attrNameLst>
                                          <p:attrName>ppt_h</p:attrName>
                                        </p:attrNameLst>
                                      </p:cBhvr>
                                      <p:tavLst>
                                        <p:tav tm="0">
                                          <p:val>
                                            <p:strVal val="ppt_h"/>
                                          </p:val>
                                        </p:tav>
                                        <p:tav tm="100000">
                                          <p:val>
                                            <p:strVal val="ppt_h"/>
                                          </p:val>
                                        </p:tav>
                                      </p:tavLst>
                                    </p:anim>
                                    <p:animEffect transition="out" filter="fade">
                                      <p:cBhvr>
                                        <p:cTn id="8" dur="1000"/>
                                        <p:tgtEl>
                                          <p:spTgt spid="17"/>
                                        </p:tgtEl>
                                      </p:cBhvr>
                                    </p:animEffect>
                                    <p:set>
                                      <p:cBhvr>
                                        <p:cTn id="9" dur="1" fill="hold">
                                          <p:stCondLst>
                                            <p:cond delay="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 name="Picture 1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8" y="81841"/>
            <a:ext cx="3531616" cy="58458"/>
          </a:xfrm>
          <a:prstGeom prst="rect">
            <a:avLst/>
          </a:prstGeom>
          <a:solidFill>
            <a:scrgbClr r="0" g="0" b="0">
              <a:alpha val="0"/>
            </a:scrgbClr>
          </a:solidFill>
        </p:spPr>
      </p:pic>
      <p:grpSp>
        <p:nvGrpSpPr>
          <p:cNvPr id="21" name="Group 20"/>
          <p:cNvGrpSpPr/>
          <p:nvPr/>
        </p:nvGrpSpPr>
        <p:grpSpPr>
          <a:xfrm>
            <a:off x="2932468" y="4551796"/>
            <a:ext cx="1246737" cy="1965117"/>
            <a:chOff x="1582756" y="2540000"/>
            <a:chExt cx="1147744" cy="2134609"/>
          </a:xfrm>
        </p:grpSpPr>
        <p:sp>
          <p:nvSpPr>
            <p:cNvPr id="22" name="TextBox 21"/>
            <p:cNvSpPr txBox="1"/>
            <p:nvPr/>
          </p:nvSpPr>
          <p:spPr>
            <a:xfrm>
              <a:off x="1623215" y="2679570"/>
              <a:ext cx="355601" cy="702077"/>
            </a:xfrm>
            <a:prstGeom prst="rect">
              <a:avLst/>
            </a:prstGeom>
            <a:noFill/>
          </p:spPr>
          <p:txBody>
            <a:bodyPr vert="horz" wrap="square" rtlCol="0">
              <a:spAutoFit/>
            </a:bodyPr>
            <a:lstStyle/>
            <a:p>
              <a:r>
                <a:rPr lang="en-US" sz="3600" b="1" dirty="0">
                  <a:solidFill>
                    <a:srgbClr val="000000"/>
                  </a:solidFill>
                  <a:latin typeface="Arial" pitchFamily="34" charset="0"/>
                  <a:cs typeface="Arial" pitchFamily="34" charset="0"/>
                </a:rPr>
                <a:t>3</a:t>
              </a:r>
              <a:endParaRPr lang="en-US" sz="2400" b="1" dirty="0">
                <a:latin typeface="Arial" pitchFamily="34" charset="0"/>
                <a:cs typeface="Arial" pitchFamily="34" charset="0"/>
              </a:endParaRPr>
            </a:p>
          </p:txBody>
        </p:sp>
        <p:sp>
          <p:nvSpPr>
            <p:cNvPr id="23" name="TextBox 22"/>
            <p:cNvSpPr txBox="1"/>
            <p:nvPr/>
          </p:nvSpPr>
          <p:spPr>
            <a:xfrm>
              <a:off x="1955801" y="2540000"/>
              <a:ext cx="654359" cy="1036399"/>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 1</a:t>
              </a:r>
            </a:p>
            <a:p>
              <a:r>
                <a:rPr lang="en-US" sz="2800" b="1" dirty="0" smtClean="0">
                  <a:solidFill>
                    <a:srgbClr val="000000"/>
                  </a:solidFill>
                  <a:latin typeface="Arial" pitchFamily="34" charset="0"/>
                  <a:cs typeface="Arial" pitchFamily="34" charset="0"/>
                </a:rPr>
                <a:t> 2</a:t>
              </a:r>
              <a:endParaRPr lang="en-US" sz="2800" b="1" dirty="0">
                <a:solidFill>
                  <a:srgbClr val="000000"/>
                </a:solidFill>
                <a:latin typeface="Arial" pitchFamily="34" charset="0"/>
                <a:cs typeface="Arial" pitchFamily="34" charset="0"/>
              </a:endParaRPr>
            </a:p>
          </p:txBody>
        </p:sp>
        <p:sp>
          <p:nvSpPr>
            <p:cNvPr id="24" name="TextBox 23"/>
            <p:cNvSpPr txBox="1"/>
            <p:nvPr/>
          </p:nvSpPr>
          <p:spPr>
            <a:xfrm>
              <a:off x="1943100" y="3556000"/>
              <a:ext cx="787400" cy="1036399"/>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1</a:t>
              </a:r>
            </a:p>
            <a:p>
              <a:r>
                <a:rPr lang="en-US" sz="2800" b="1" dirty="0" smtClean="0">
                  <a:solidFill>
                    <a:srgbClr val="000000"/>
                  </a:solidFill>
                  <a:latin typeface="Arial" pitchFamily="34" charset="0"/>
                  <a:cs typeface="Arial" pitchFamily="34" charset="0"/>
                </a:rPr>
                <a:t> 4</a:t>
              </a:r>
              <a:endParaRPr lang="en-US" sz="2800" b="1" dirty="0">
                <a:solidFill>
                  <a:srgbClr val="000000"/>
                </a:solidFill>
                <a:latin typeface="Arial" pitchFamily="34" charset="0"/>
                <a:cs typeface="Arial" pitchFamily="34" charset="0"/>
              </a:endParaRPr>
            </a:p>
          </p:txBody>
        </p:sp>
        <p:cxnSp>
          <p:nvCxnSpPr>
            <p:cNvPr id="25" name="Straight Connector 24"/>
            <p:cNvCxnSpPr/>
            <p:nvPr/>
          </p:nvCxnSpPr>
          <p:spPr>
            <a:xfrm>
              <a:off x="1582756" y="4674609"/>
              <a:ext cx="11176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28" name="Rectangle 27"/>
          <p:cNvSpPr/>
          <p:nvPr/>
        </p:nvSpPr>
        <p:spPr>
          <a:xfrm>
            <a:off x="1757436" y="994768"/>
            <a:ext cx="8349339" cy="954107"/>
          </a:xfrm>
          <a:prstGeom prst="rect">
            <a:avLst/>
          </a:prstGeom>
        </p:spPr>
        <p:txBody>
          <a:bodyPr wrap="square">
            <a:spAutoFit/>
          </a:bodyPr>
          <a:lstStyle/>
          <a:p>
            <a:r>
              <a:rPr lang="en-US" sz="2800" b="1" dirty="0">
                <a:solidFill>
                  <a:srgbClr val="000000"/>
                </a:solidFill>
                <a:latin typeface="Arial" pitchFamily="34" charset="0"/>
                <a:cs typeface="Arial" pitchFamily="34" charset="0"/>
              </a:rPr>
              <a:t>Do you need to regroup in order to complete this problem?</a:t>
            </a:r>
          </a:p>
        </p:txBody>
      </p:sp>
      <p:sp>
        <p:nvSpPr>
          <p:cNvPr id="30" name="TextBox 29"/>
          <p:cNvSpPr txBox="1"/>
          <p:nvPr/>
        </p:nvSpPr>
        <p:spPr>
          <a:xfrm>
            <a:off x="2382328" y="2318512"/>
            <a:ext cx="982295"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Yes</a:t>
            </a:r>
            <a:endParaRPr lang="en-US" sz="2400" b="1" dirty="0">
              <a:solidFill>
                <a:srgbClr val="000000"/>
              </a:solidFill>
              <a:latin typeface="Arial" pitchFamily="34" charset="0"/>
              <a:cs typeface="Arial" pitchFamily="34" charset="0"/>
            </a:endParaRPr>
          </a:p>
        </p:txBody>
      </p:sp>
      <p:cxnSp>
        <p:nvCxnSpPr>
          <p:cNvPr id="31" name="Straight Connector 30"/>
          <p:cNvCxnSpPr/>
          <p:nvPr/>
        </p:nvCxnSpPr>
        <p:spPr>
          <a:xfrm>
            <a:off x="3464228" y="5036459"/>
            <a:ext cx="34106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432844" y="5950862"/>
            <a:ext cx="362044"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720416" y="5907317"/>
            <a:ext cx="250386"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1860550" y="290576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8" name="TextBox 37"/>
          <p:cNvSpPr txBox="1"/>
          <p:nvPr/>
        </p:nvSpPr>
        <p:spPr>
          <a:xfrm>
            <a:off x="2410489" y="2865739"/>
            <a:ext cx="974061"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No</a:t>
            </a:r>
            <a:endParaRPr lang="en-US" sz="2400" b="1" dirty="0">
              <a:solidFill>
                <a:srgbClr val="000000"/>
              </a:solidFill>
              <a:latin typeface="Arial" pitchFamily="34" charset="0"/>
              <a:cs typeface="Arial" pitchFamily="34" charset="0"/>
            </a:endParaRPr>
          </a:p>
        </p:txBody>
      </p:sp>
      <p:sp>
        <p:nvSpPr>
          <p:cNvPr id="26" name="TextBox 25"/>
          <p:cNvSpPr txBox="1"/>
          <p:nvPr/>
        </p:nvSpPr>
        <p:spPr>
          <a:xfrm>
            <a:off x="916527" y="1019359"/>
            <a:ext cx="94402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89</a:t>
            </a:r>
            <a:endParaRPr lang="en-US" sz="2800" b="1" dirty="0">
              <a:solidFill>
                <a:srgbClr val="000000"/>
              </a:solidFill>
              <a:latin typeface="Arial" pitchFamily="34" charset="0"/>
              <a:cs typeface="Arial" pitchFamily="34" charset="0"/>
            </a:endParaRPr>
          </a:p>
        </p:txBody>
      </p:sp>
      <p:sp>
        <p:nvSpPr>
          <p:cNvPr id="27" name="Oval 26"/>
          <p:cNvSpPr/>
          <p:nvPr/>
        </p:nvSpPr>
        <p:spPr>
          <a:xfrm>
            <a:off x="1860550" y="233455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Tree>
    <p:extLst>
      <p:ext uri="{BB962C8B-B14F-4D97-AF65-F5344CB8AC3E}">
        <p14:creationId xmlns:p14="http://schemas.microsoft.com/office/powerpoint/2010/main" xmlns="" val="31258413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1" name="Picture 2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81841"/>
            <a:ext cx="3531616" cy="58458"/>
          </a:xfrm>
          <a:prstGeom prst="rect">
            <a:avLst/>
          </a:prstGeom>
          <a:solidFill>
            <a:scrgbClr r="0" g="0" b="0">
              <a:alpha val="0"/>
            </a:scrgbClr>
          </a:solidFill>
        </p:spPr>
      </p:pic>
      <p:grpSp>
        <p:nvGrpSpPr>
          <p:cNvPr id="22" name="Group 21"/>
          <p:cNvGrpSpPr/>
          <p:nvPr/>
        </p:nvGrpSpPr>
        <p:grpSpPr>
          <a:xfrm>
            <a:off x="2932467" y="4573567"/>
            <a:ext cx="1213992" cy="1943346"/>
            <a:chOff x="1582756" y="2563649"/>
            <a:chExt cx="1117600" cy="2110960"/>
          </a:xfrm>
        </p:grpSpPr>
        <p:sp>
          <p:nvSpPr>
            <p:cNvPr id="23" name="TextBox 22"/>
            <p:cNvSpPr txBox="1"/>
            <p:nvPr/>
          </p:nvSpPr>
          <p:spPr>
            <a:xfrm>
              <a:off x="1623215" y="2679570"/>
              <a:ext cx="355601" cy="702077"/>
            </a:xfrm>
            <a:prstGeom prst="rect">
              <a:avLst/>
            </a:prstGeom>
            <a:noFill/>
          </p:spPr>
          <p:txBody>
            <a:bodyPr vert="horz" wrap="square" rtlCol="0">
              <a:spAutoFit/>
            </a:bodyPr>
            <a:lstStyle/>
            <a:p>
              <a:r>
                <a:rPr lang="en-US" sz="3600" b="1" dirty="0" smtClean="0">
                  <a:solidFill>
                    <a:srgbClr val="000000"/>
                  </a:solidFill>
                  <a:latin typeface="Arial" pitchFamily="34" charset="0"/>
                  <a:cs typeface="Arial" pitchFamily="34" charset="0"/>
                </a:rPr>
                <a:t>7</a:t>
              </a:r>
              <a:endParaRPr lang="en-US" sz="2400" b="1" dirty="0">
                <a:latin typeface="Arial" pitchFamily="34" charset="0"/>
                <a:cs typeface="Arial" pitchFamily="34" charset="0"/>
              </a:endParaRPr>
            </a:p>
          </p:txBody>
        </p:sp>
        <p:sp>
          <p:nvSpPr>
            <p:cNvPr id="24" name="TextBox 23"/>
            <p:cNvSpPr txBox="1"/>
            <p:nvPr/>
          </p:nvSpPr>
          <p:spPr>
            <a:xfrm>
              <a:off x="1955802" y="2563649"/>
              <a:ext cx="499263" cy="1036399"/>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 2</a:t>
              </a:r>
            </a:p>
            <a:p>
              <a:r>
                <a:rPr lang="en-US" sz="2800" b="1" dirty="0" smtClean="0">
                  <a:solidFill>
                    <a:srgbClr val="000000"/>
                  </a:solidFill>
                  <a:latin typeface="Arial" pitchFamily="34" charset="0"/>
                  <a:cs typeface="Arial" pitchFamily="34" charset="0"/>
                </a:rPr>
                <a:t> 3</a:t>
              </a:r>
              <a:endParaRPr lang="en-US" sz="2800" b="1" dirty="0">
                <a:solidFill>
                  <a:srgbClr val="000000"/>
                </a:solidFill>
                <a:latin typeface="Arial" pitchFamily="34" charset="0"/>
                <a:cs typeface="Arial" pitchFamily="34" charset="0"/>
              </a:endParaRPr>
            </a:p>
          </p:txBody>
        </p:sp>
        <p:sp>
          <p:nvSpPr>
            <p:cNvPr id="25" name="TextBox 24"/>
            <p:cNvSpPr txBox="1"/>
            <p:nvPr/>
          </p:nvSpPr>
          <p:spPr>
            <a:xfrm>
              <a:off x="1943101" y="3579649"/>
              <a:ext cx="456613" cy="1036399"/>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 3</a:t>
              </a:r>
            </a:p>
            <a:p>
              <a:r>
                <a:rPr lang="en-US" sz="2800" b="1" dirty="0" smtClean="0">
                  <a:solidFill>
                    <a:srgbClr val="000000"/>
                  </a:solidFill>
                  <a:latin typeface="Arial" pitchFamily="34" charset="0"/>
                  <a:cs typeface="Arial" pitchFamily="34" charset="0"/>
                </a:rPr>
                <a:t> 4</a:t>
              </a:r>
              <a:endParaRPr lang="en-US" sz="2800" b="1" dirty="0">
                <a:solidFill>
                  <a:srgbClr val="000000"/>
                </a:solidFill>
                <a:latin typeface="Arial" pitchFamily="34" charset="0"/>
                <a:cs typeface="Arial" pitchFamily="34" charset="0"/>
              </a:endParaRPr>
            </a:p>
          </p:txBody>
        </p:sp>
        <p:cxnSp>
          <p:nvCxnSpPr>
            <p:cNvPr id="26" name="Straight Connector 25"/>
            <p:cNvCxnSpPr/>
            <p:nvPr/>
          </p:nvCxnSpPr>
          <p:spPr>
            <a:xfrm>
              <a:off x="1582756" y="4674609"/>
              <a:ext cx="11176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628153" y="3665091"/>
              <a:ext cx="355601" cy="702077"/>
            </a:xfrm>
            <a:prstGeom prst="rect">
              <a:avLst/>
            </a:prstGeom>
            <a:noFill/>
          </p:spPr>
          <p:txBody>
            <a:bodyPr vert="horz" wrap="square" rtlCol="0">
              <a:spAutoFit/>
            </a:bodyPr>
            <a:lstStyle/>
            <a:p>
              <a:r>
                <a:rPr lang="en-US" sz="3600" b="1" dirty="0" smtClean="0">
                  <a:solidFill>
                    <a:srgbClr val="000000"/>
                  </a:solidFill>
                  <a:latin typeface="Arial" pitchFamily="34" charset="0"/>
                  <a:cs typeface="Arial" pitchFamily="34" charset="0"/>
                </a:rPr>
                <a:t>6</a:t>
              </a:r>
              <a:endParaRPr lang="en-US" sz="2400" b="1" dirty="0">
                <a:latin typeface="Arial" pitchFamily="34" charset="0"/>
                <a:cs typeface="Arial" pitchFamily="34" charset="0"/>
              </a:endParaRPr>
            </a:p>
          </p:txBody>
        </p:sp>
      </p:grpSp>
      <p:sp>
        <p:nvSpPr>
          <p:cNvPr id="27" name="Rectangle 26"/>
          <p:cNvSpPr/>
          <p:nvPr/>
        </p:nvSpPr>
        <p:spPr>
          <a:xfrm>
            <a:off x="1740811" y="994491"/>
            <a:ext cx="8349339" cy="954107"/>
          </a:xfrm>
          <a:prstGeom prst="rect">
            <a:avLst/>
          </a:prstGeom>
        </p:spPr>
        <p:txBody>
          <a:bodyPr wrap="square">
            <a:spAutoFit/>
          </a:bodyPr>
          <a:lstStyle/>
          <a:p>
            <a:r>
              <a:rPr lang="en-US" sz="2800" b="1" dirty="0">
                <a:solidFill>
                  <a:srgbClr val="000000"/>
                </a:solidFill>
                <a:latin typeface="Arial" pitchFamily="34" charset="0"/>
                <a:cs typeface="Arial" pitchFamily="34" charset="0"/>
              </a:rPr>
              <a:t>Do you need to regroup in order to complete this problem?</a:t>
            </a:r>
          </a:p>
        </p:txBody>
      </p:sp>
      <p:cxnSp>
        <p:nvCxnSpPr>
          <p:cNvPr id="30" name="Straight Connector 29"/>
          <p:cNvCxnSpPr/>
          <p:nvPr/>
        </p:nvCxnSpPr>
        <p:spPr>
          <a:xfrm>
            <a:off x="3408861" y="5058230"/>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407847" y="5972633"/>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720416" y="5907317"/>
            <a:ext cx="250386"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16527" y="1019359"/>
            <a:ext cx="94402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90</a:t>
            </a:r>
            <a:endParaRPr lang="en-US" sz="2800" b="1" dirty="0">
              <a:solidFill>
                <a:srgbClr val="000000"/>
              </a:solidFill>
              <a:latin typeface="Arial" pitchFamily="34" charset="0"/>
              <a:cs typeface="Arial" pitchFamily="34" charset="0"/>
            </a:endParaRPr>
          </a:p>
        </p:txBody>
      </p:sp>
      <p:sp>
        <p:nvSpPr>
          <p:cNvPr id="32" name="TextBox 31"/>
          <p:cNvSpPr txBox="1"/>
          <p:nvPr/>
        </p:nvSpPr>
        <p:spPr>
          <a:xfrm>
            <a:off x="2382328" y="2318512"/>
            <a:ext cx="982295"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Yes</a:t>
            </a:r>
            <a:endParaRPr lang="en-US" sz="2400" b="1" dirty="0">
              <a:solidFill>
                <a:srgbClr val="000000"/>
              </a:solidFill>
              <a:latin typeface="Arial" pitchFamily="34" charset="0"/>
              <a:cs typeface="Arial" pitchFamily="34" charset="0"/>
            </a:endParaRPr>
          </a:p>
        </p:txBody>
      </p:sp>
      <p:sp>
        <p:nvSpPr>
          <p:cNvPr id="33" name="Oval 32"/>
          <p:cNvSpPr/>
          <p:nvPr/>
        </p:nvSpPr>
        <p:spPr>
          <a:xfrm>
            <a:off x="1860550" y="290576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8" name="TextBox 37"/>
          <p:cNvSpPr txBox="1"/>
          <p:nvPr/>
        </p:nvSpPr>
        <p:spPr>
          <a:xfrm>
            <a:off x="2410489" y="2865739"/>
            <a:ext cx="974061"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No</a:t>
            </a:r>
            <a:endParaRPr lang="en-US" sz="2400" b="1" dirty="0">
              <a:solidFill>
                <a:srgbClr val="000000"/>
              </a:solidFill>
              <a:latin typeface="Arial" pitchFamily="34" charset="0"/>
              <a:cs typeface="Arial" pitchFamily="34" charset="0"/>
            </a:endParaRPr>
          </a:p>
        </p:txBody>
      </p:sp>
      <p:sp>
        <p:nvSpPr>
          <p:cNvPr id="39" name="Oval 38"/>
          <p:cNvSpPr/>
          <p:nvPr/>
        </p:nvSpPr>
        <p:spPr>
          <a:xfrm>
            <a:off x="1860550" y="233455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Tree>
    <p:extLst>
      <p:ext uri="{BB962C8B-B14F-4D97-AF65-F5344CB8AC3E}">
        <p14:creationId xmlns:p14="http://schemas.microsoft.com/office/powerpoint/2010/main" xmlns="" val="15384460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9" name="Group 18"/>
          <p:cNvGrpSpPr/>
          <p:nvPr/>
        </p:nvGrpSpPr>
        <p:grpSpPr>
          <a:xfrm>
            <a:off x="861082" y="997825"/>
            <a:ext cx="8569300" cy="5976297"/>
            <a:chOff x="949127" y="1075746"/>
            <a:chExt cx="7888884" cy="6491751"/>
          </a:xfrm>
        </p:grpSpPr>
        <p:sp>
          <p:nvSpPr>
            <p:cNvPr id="2" name="TextBox 1"/>
            <p:cNvSpPr txBox="1"/>
            <p:nvPr/>
          </p:nvSpPr>
          <p:spPr>
            <a:xfrm>
              <a:off x="949127" y="1075746"/>
              <a:ext cx="7888884" cy="4513352"/>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Use prime factorization to find the greatest common factor of 36 and 90.</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36				</a:t>
              </a:r>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90</a:t>
              </a:r>
            </a:p>
            <a:p>
              <a:endParaRPr lang="en-US" sz="2400" b="1" dirty="0" smtClean="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6          6			  9	 10</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2      3    2     3 		        3	     3	2</a:t>
              </a:r>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5</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36 = 2 x 2 x 3 x 3			90 = 2 x 3 x 3 x 5</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2672531" y="7066013"/>
              <a:ext cx="4443822" cy="501484"/>
            </a:xfrm>
            <a:prstGeom prst="rect">
              <a:avLst/>
            </a:prstGeom>
            <a:noFill/>
          </p:spPr>
          <p:txBody>
            <a:bodyPr vert="horz" wrap="square" rtlCol="0">
              <a:spAutoFit/>
            </a:bodyPr>
            <a:lstStyle/>
            <a:p>
              <a:pPr algn="ctr"/>
              <a:r>
                <a:rPr lang="nl-NL" sz="2400" b="1" dirty="0" smtClean="0">
                  <a:solidFill>
                    <a:srgbClr val="0000FF"/>
                  </a:solidFill>
                  <a:latin typeface="Arial" pitchFamily="34" charset="0"/>
                  <a:cs typeface="Arial" pitchFamily="34" charset="0"/>
                </a:rPr>
                <a:t>GCF is 2 x 3 x 3 = 18</a:t>
              </a:r>
              <a:endParaRPr lang="en-US" sz="2400" b="1" dirty="0">
                <a:solidFill>
                  <a:srgbClr val="0000FF"/>
                </a:solidFill>
                <a:latin typeface="Arial" pitchFamily="34" charset="0"/>
                <a:cs typeface="Arial" pitchFamily="34" charset="0"/>
              </a:endParaRPr>
            </a:p>
          </p:txBody>
        </p:sp>
        <p:sp>
          <p:nvSpPr>
            <p:cNvPr id="4" name="Oval 3"/>
            <p:cNvSpPr/>
            <p:nvPr/>
          </p:nvSpPr>
          <p:spPr>
            <a:xfrm>
              <a:off x="2854242" y="5062377"/>
              <a:ext cx="727595" cy="477142"/>
            </a:xfrm>
            <a:prstGeom prst="ellipse">
              <a:avLst/>
            </a:prstGeom>
            <a:solidFill>
              <a:schemeClr val="accent1">
                <a:alpha val="1000"/>
              </a:schemeClr>
            </a:solidFill>
            <a:ln w="762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 name="Oval 4"/>
            <p:cNvSpPr/>
            <p:nvPr/>
          </p:nvSpPr>
          <p:spPr>
            <a:xfrm>
              <a:off x="1908909" y="5075904"/>
              <a:ext cx="355600" cy="438912"/>
            </a:xfrm>
            <a:prstGeom prst="ellipse">
              <a:avLst/>
            </a:prstGeom>
            <a:solidFill>
              <a:schemeClr val="accent1">
                <a:alpha val="1000"/>
              </a:schemeClr>
            </a:solidFill>
            <a:ln w="762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Oval 5"/>
            <p:cNvSpPr/>
            <p:nvPr/>
          </p:nvSpPr>
          <p:spPr>
            <a:xfrm>
              <a:off x="5770843" y="4991774"/>
              <a:ext cx="1319530" cy="597975"/>
            </a:xfrm>
            <a:prstGeom prst="ellipse">
              <a:avLst/>
            </a:prstGeom>
            <a:solidFill>
              <a:schemeClr val="accent1">
                <a:alpha val="1000"/>
              </a:schemeClr>
            </a:solidFill>
            <a:ln w="762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cxnSp>
          <p:nvCxnSpPr>
            <p:cNvPr id="7" name="Straight Connector 6"/>
            <p:cNvCxnSpPr/>
            <p:nvPr/>
          </p:nvCxnSpPr>
          <p:spPr>
            <a:xfrm flipH="1">
              <a:off x="1913907" y="2711476"/>
              <a:ext cx="227261" cy="435836"/>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300085" y="2701626"/>
              <a:ext cx="311797" cy="445686"/>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660000" flipH="1">
              <a:off x="1524120" y="3423611"/>
              <a:ext cx="165978" cy="539951"/>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360000">
              <a:off x="1813221" y="3453465"/>
              <a:ext cx="186309" cy="392335"/>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60000" flipH="1">
              <a:off x="2569500" y="3462446"/>
              <a:ext cx="165978" cy="40567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21060000">
              <a:off x="2798476" y="3476491"/>
              <a:ext cx="186309" cy="431568"/>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5568128" y="2705603"/>
              <a:ext cx="227261" cy="435836"/>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954304" y="2695752"/>
              <a:ext cx="311797" cy="445686"/>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660000" flipH="1">
              <a:off x="5178337" y="3417737"/>
              <a:ext cx="165978" cy="539951"/>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360000">
              <a:off x="5467440" y="3447592"/>
              <a:ext cx="186309" cy="392335"/>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60000" flipH="1">
              <a:off x="6223717" y="3456573"/>
              <a:ext cx="165978" cy="40567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21480000">
              <a:off x="6452694" y="3470618"/>
              <a:ext cx="186309" cy="431568"/>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0" y="1955800"/>
            <a:ext cx="11036300" cy="8204200"/>
            <a:chOff x="0" y="2108200"/>
            <a:chExt cx="11036300" cy="8051800"/>
          </a:xfrm>
        </p:grpSpPr>
        <p:sp>
          <p:nvSpPr>
            <p:cNvPr id="12" name="Rectangle 11"/>
            <p:cNvSpPr/>
            <p:nvPr/>
          </p:nvSpPr>
          <p:spPr>
            <a:xfrm>
              <a:off x="0" y="2108200"/>
              <a:ext cx="11036300" cy="8051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0445118" y="2336800"/>
              <a:ext cx="330832" cy="646331"/>
            </a:xfrm>
            <a:prstGeom prst="rect">
              <a:avLst/>
            </a:prstGeom>
            <a:noFill/>
          </p:spPr>
          <p:txBody>
            <a:bodyPr wrap="square" rtlCol="0">
              <a:spAutoFit/>
            </a:bodyPr>
            <a:lstStyle/>
            <a:p>
              <a:r>
                <a:rPr lang="en-US" sz="3600" dirty="0" smtClean="0">
                  <a:latin typeface="Arial" pitchFamily="34" charset="0"/>
                  <a:cs typeface="Arial" pitchFamily="34" charset="0"/>
                </a:rPr>
                <a:t>x</a:t>
              </a:r>
              <a:endParaRPr lang="en-US" sz="3600" dirty="0">
                <a:latin typeface="Arial" pitchFamily="34" charset="0"/>
                <a:cs typeface="Arial" pitchFamily="34" charset="0"/>
              </a:endParaRPr>
            </a:p>
          </p:txBody>
        </p:sp>
      </p:grpSp>
    </p:spTree>
    <p:extLst>
      <p:ext uri="{BB962C8B-B14F-4D97-AF65-F5344CB8AC3E}">
        <p14:creationId xmlns:p14="http://schemas.microsoft.com/office/powerpoint/2010/main" xmlns="" val="145821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 name="Group 4"/>
          <p:cNvGrpSpPr/>
          <p:nvPr/>
        </p:nvGrpSpPr>
        <p:grpSpPr>
          <a:xfrm>
            <a:off x="1779731" y="869633"/>
            <a:ext cx="7853219" cy="954107"/>
            <a:chOff x="977900" y="649680"/>
            <a:chExt cx="7229661" cy="1036397"/>
          </a:xfrm>
        </p:grpSpPr>
        <p:sp>
          <p:nvSpPr>
            <p:cNvPr id="3" name="TextBox 2"/>
            <p:cNvSpPr txBox="1"/>
            <p:nvPr/>
          </p:nvSpPr>
          <p:spPr>
            <a:xfrm>
              <a:off x="977900" y="800100"/>
              <a:ext cx="7229661" cy="568346"/>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What does 17      become when regrouping?</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3086640" y="649680"/>
              <a:ext cx="761283" cy="103639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 3 </a:t>
              </a:r>
            </a:p>
            <a:p>
              <a:r>
                <a:rPr lang="en-US" sz="2800" b="1" dirty="0" smtClean="0">
                  <a:solidFill>
                    <a:srgbClr val="000000"/>
                  </a:solidFill>
                  <a:latin typeface="Arial" pitchFamily="34" charset="0"/>
                  <a:cs typeface="Arial" pitchFamily="34" charset="0"/>
                </a:rPr>
                <a:t>10</a:t>
              </a:r>
              <a:endParaRPr lang="en-US" sz="2800" b="1" dirty="0">
                <a:solidFill>
                  <a:srgbClr val="000000"/>
                </a:solidFill>
                <a:latin typeface="Arial" pitchFamily="34" charset="0"/>
                <a:cs typeface="Arial" pitchFamily="34" charset="0"/>
              </a:endParaRPr>
            </a:p>
          </p:txBody>
        </p:sp>
      </p:grpSp>
      <p:pic>
        <p:nvPicPr>
          <p:cNvPr id="13" name="Picture 12"/>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81841"/>
            <a:ext cx="4414520" cy="58458"/>
          </a:xfrm>
          <a:prstGeom prst="rect">
            <a:avLst/>
          </a:prstGeom>
          <a:solidFill>
            <a:scrgbClr r="0" g="0" b="0">
              <a:alpha val="0"/>
            </a:scrgbClr>
          </a:solidFill>
        </p:spPr>
      </p:pic>
      <p:cxnSp>
        <p:nvCxnSpPr>
          <p:cNvPr id="17" name="Straight Connector 16"/>
          <p:cNvCxnSpPr/>
          <p:nvPr/>
        </p:nvCxnSpPr>
        <p:spPr>
          <a:xfrm>
            <a:off x="4146550" y="1339275"/>
            <a:ext cx="453243"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25830" y="1019359"/>
            <a:ext cx="586165"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91</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3083182705"/>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 name="Picture 12"/>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81841"/>
            <a:ext cx="4414520" cy="58458"/>
          </a:xfrm>
          <a:prstGeom prst="rect">
            <a:avLst/>
          </a:prstGeom>
          <a:solidFill>
            <a:scrgbClr r="0" g="0" b="0">
              <a:alpha val="0"/>
            </a:scrgbClr>
          </a:solidFill>
        </p:spPr>
      </p:pic>
      <p:grpSp>
        <p:nvGrpSpPr>
          <p:cNvPr id="14" name="Group 13"/>
          <p:cNvGrpSpPr/>
          <p:nvPr/>
        </p:nvGrpSpPr>
        <p:grpSpPr>
          <a:xfrm>
            <a:off x="1779731" y="892243"/>
            <a:ext cx="7700819" cy="954107"/>
            <a:chOff x="977900" y="674239"/>
            <a:chExt cx="7089362" cy="1036397"/>
          </a:xfrm>
        </p:grpSpPr>
        <p:sp>
          <p:nvSpPr>
            <p:cNvPr id="15" name="TextBox 14"/>
            <p:cNvSpPr txBox="1"/>
            <p:nvPr/>
          </p:nvSpPr>
          <p:spPr>
            <a:xfrm>
              <a:off x="977900" y="800100"/>
              <a:ext cx="7089362" cy="568346"/>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What does 21      become when regrouping?</a:t>
              </a:r>
              <a:endParaRPr lang="en-US" sz="2800" b="1" dirty="0">
                <a:solidFill>
                  <a:srgbClr val="000000"/>
                </a:solidFill>
                <a:latin typeface="Arial" pitchFamily="34" charset="0"/>
                <a:cs typeface="Arial" pitchFamily="34" charset="0"/>
              </a:endParaRPr>
            </a:p>
          </p:txBody>
        </p:sp>
        <p:sp>
          <p:nvSpPr>
            <p:cNvPr id="16" name="TextBox 15"/>
            <p:cNvSpPr txBox="1"/>
            <p:nvPr/>
          </p:nvSpPr>
          <p:spPr>
            <a:xfrm>
              <a:off x="3062405" y="674239"/>
              <a:ext cx="761283" cy="103639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 5</a:t>
              </a:r>
            </a:p>
            <a:p>
              <a:r>
                <a:rPr lang="en-US" sz="2800" b="1" dirty="0" smtClean="0">
                  <a:solidFill>
                    <a:srgbClr val="000000"/>
                  </a:solidFill>
                  <a:latin typeface="Arial" pitchFamily="34" charset="0"/>
                  <a:cs typeface="Arial" pitchFamily="34" charset="0"/>
                </a:rPr>
                <a:t> 8</a:t>
              </a:r>
              <a:endParaRPr lang="en-US" sz="2800" b="1" dirty="0">
                <a:solidFill>
                  <a:srgbClr val="000000"/>
                </a:solidFill>
                <a:latin typeface="Arial" pitchFamily="34" charset="0"/>
                <a:cs typeface="Arial" pitchFamily="34" charset="0"/>
              </a:endParaRPr>
            </a:p>
          </p:txBody>
        </p:sp>
      </p:grpSp>
      <p:cxnSp>
        <p:nvCxnSpPr>
          <p:cNvPr id="19" name="Straight Connector 18"/>
          <p:cNvCxnSpPr/>
          <p:nvPr/>
        </p:nvCxnSpPr>
        <p:spPr>
          <a:xfrm>
            <a:off x="4129925" y="1343425"/>
            <a:ext cx="453243"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05510" y="1019359"/>
            <a:ext cx="586165"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92</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3584807204"/>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3" name="Picture 32"/>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93533"/>
            <a:ext cx="3752342" cy="58458"/>
          </a:xfrm>
          <a:prstGeom prst="rect">
            <a:avLst/>
          </a:prstGeom>
          <a:solidFill>
            <a:scrgbClr r="0" g="0" b="0">
              <a:alpha val="0"/>
            </a:scrgbClr>
          </a:solidFill>
        </p:spPr>
      </p:pic>
      <p:grpSp>
        <p:nvGrpSpPr>
          <p:cNvPr id="34" name="Group 33"/>
          <p:cNvGrpSpPr/>
          <p:nvPr/>
        </p:nvGrpSpPr>
        <p:grpSpPr>
          <a:xfrm>
            <a:off x="1925332" y="968443"/>
            <a:ext cx="3395818" cy="954107"/>
            <a:chOff x="1331516" y="965200"/>
            <a:chExt cx="3126184" cy="1036398"/>
          </a:xfrm>
        </p:grpSpPr>
        <p:sp>
          <p:nvSpPr>
            <p:cNvPr id="35" name="TextBox 34"/>
            <p:cNvSpPr txBox="1"/>
            <p:nvPr/>
          </p:nvSpPr>
          <p:spPr>
            <a:xfrm>
              <a:off x="1331516" y="1115849"/>
              <a:ext cx="454331" cy="568348"/>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4</a:t>
              </a:r>
              <a:endParaRPr lang="en-US" sz="2800" b="1" dirty="0">
                <a:solidFill>
                  <a:srgbClr val="000000"/>
                </a:solidFill>
                <a:latin typeface="Arial" pitchFamily="34" charset="0"/>
                <a:cs typeface="Arial" pitchFamily="34" charset="0"/>
              </a:endParaRPr>
            </a:p>
          </p:txBody>
        </p:sp>
        <p:sp>
          <p:nvSpPr>
            <p:cNvPr id="36" name="TextBox 35"/>
            <p:cNvSpPr txBox="1"/>
            <p:nvPr/>
          </p:nvSpPr>
          <p:spPr>
            <a:xfrm>
              <a:off x="1765300" y="965200"/>
              <a:ext cx="787400" cy="1036398"/>
            </a:xfrm>
            <a:prstGeom prst="rect">
              <a:avLst/>
            </a:prstGeom>
            <a:noFill/>
          </p:spPr>
          <p:txBody>
            <a:bodyPr vert="horz" rtlCol="0">
              <a:spAutoFit/>
            </a:bodyPr>
            <a:lstStyle/>
            <a:p>
              <a:r>
                <a:rPr lang="en-US" sz="2800" b="1" u="sng" dirty="0">
                  <a:solidFill>
                    <a:srgbClr val="000000"/>
                  </a:solidFill>
                  <a:latin typeface="Arial" pitchFamily="34" charset="0"/>
                  <a:cs typeface="Arial" pitchFamily="34" charset="0"/>
                </a:rPr>
                <a:t>1</a:t>
              </a:r>
              <a:endParaRPr lang="en-US" sz="2800" b="1" u="sng"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6</a:t>
              </a:r>
              <a:endParaRPr lang="en-US" sz="2800" b="1" dirty="0">
                <a:solidFill>
                  <a:srgbClr val="000000"/>
                </a:solidFill>
                <a:latin typeface="Arial" pitchFamily="34" charset="0"/>
                <a:cs typeface="Arial" pitchFamily="34" charset="0"/>
              </a:endParaRPr>
            </a:p>
          </p:txBody>
        </p:sp>
        <p:sp>
          <p:nvSpPr>
            <p:cNvPr id="38" name="TextBox 37"/>
            <p:cNvSpPr txBox="1"/>
            <p:nvPr/>
          </p:nvSpPr>
          <p:spPr>
            <a:xfrm>
              <a:off x="2808685" y="1072101"/>
              <a:ext cx="359160" cy="568348"/>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2</a:t>
              </a:r>
              <a:endParaRPr lang="en-US" sz="2800" b="1" dirty="0">
                <a:solidFill>
                  <a:srgbClr val="000000"/>
                </a:solidFill>
                <a:latin typeface="Arial" pitchFamily="34" charset="0"/>
                <a:cs typeface="Arial" pitchFamily="34" charset="0"/>
              </a:endParaRPr>
            </a:p>
          </p:txBody>
        </p:sp>
        <p:sp>
          <p:nvSpPr>
            <p:cNvPr id="39" name="TextBox 38"/>
            <p:cNvSpPr txBox="1"/>
            <p:nvPr/>
          </p:nvSpPr>
          <p:spPr>
            <a:xfrm>
              <a:off x="3200400" y="965200"/>
              <a:ext cx="787400" cy="1036398"/>
            </a:xfrm>
            <a:prstGeom prst="rect">
              <a:avLst/>
            </a:prstGeom>
            <a:noFill/>
          </p:spPr>
          <p:txBody>
            <a:bodyPr vert="horz" rtlCol="0">
              <a:spAutoFit/>
            </a:bodyPr>
            <a:lstStyle/>
            <a:p>
              <a:r>
                <a:rPr lang="en-US" sz="2800" b="1" u="sng" dirty="0" smtClean="0">
                  <a:solidFill>
                    <a:srgbClr val="000000"/>
                  </a:solidFill>
                  <a:latin typeface="Arial" pitchFamily="34" charset="0"/>
                  <a:cs typeface="Arial" pitchFamily="34" charset="0"/>
                </a:rPr>
                <a:t>1</a:t>
              </a:r>
            </a:p>
            <a:p>
              <a:r>
                <a:rPr lang="en-US" sz="2800" b="1" dirty="0" smtClean="0">
                  <a:solidFill>
                    <a:srgbClr val="000000"/>
                  </a:solidFill>
                  <a:latin typeface="Arial" pitchFamily="34" charset="0"/>
                  <a:cs typeface="Arial" pitchFamily="34" charset="0"/>
                </a:rPr>
                <a:t>4</a:t>
              </a:r>
              <a:endParaRPr lang="en-US" sz="2800" b="1" dirty="0">
                <a:solidFill>
                  <a:srgbClr val="000000"/>
                </a:solidFill>
                <a:latin typeface="Arial" pitchFamily="34" charset="0"/>
                <a:cs typeface="Arial" pitchFamily="34" charset="0"/>
              </a:endParaRPr>
            </a:p>
          </p:txBody>
        </p:sp>
        <p:sp>
          <p:nvSpPr>
            <p:cNvPr id="40" name="TextBox 39"/>
            <p:cNvSpPr txBox="1"/>
            <p:nvPr/>
          </p:nvSpPr>
          <p:spPr>
            <a:xfrm>
              <a:off x="3848100" y="1186795"/>
              <a:ext cx="609600" cy="568347"/>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a:t>
              </a:r>
              <a:endParaRPr lang="en-US" sz="2800" b="1" dirty="0">
                <a:solidFill>
                  <a:srgbClr val="000000"/>
                </a:solidFill>
                <a:latin typeface="Arial" pitchFamily="34" charset="0"/>
                <a:cs typeface="Arial" pitchFamily="34" charset="0"/>
              </a:endParaRPr>
            </a:p>
          </p:txBody>
        </p:sp>
      </p:grpSp>
      <p:grpSp>
        <p:nvGrpSpPr>
          <p:cNvPr id="43" name="Group 42"/>
          <p:cNvGrpSpPr/>
          <p:nvPr/>
        </p:nvGrpSpPr>
        <p:grpSpPr>
          <a:xfrm>
            <a:off x="2732144" y="2405775"/>
            <a:ext cx="1251532" cy="954107"/>
            <a:chOff x="1634015" y="2816253"/>
            <a:chExt cx="1152155" cy="1036398"/>
          </a:xfrm>
        </p:grpSpPr>
        <p:sp>
          <p:nvSpPr>
            <p:cNvPr id="44" name="TextBox 43"/>
            <p:cNvSpPr txBox="1"/>
            <p:nvPr/>
          </p:nvSpPr>
          <p:spPr>
            <a:xfrm>
              <a:off x="1634015" y="2990991"/>
              <a:ext cx="455338" cy="702075"/>
            </a:xfrm>
            <a:prstGeom prst="rect">
              <a:avLst/>
            </a:prstGeom>
            <a:noFill/>
          </p:spPr>
          <p:txBody>
            <a:bodyPr vert="horz" wrap="square" rtlCol="0">
              <a:spAutoFit/>
            </a:bodyPr>
            <a:lstStyle/>
            <a:p>
              <a:r>
                <a:rPr lang="en-US" sz="3600" b="1" dirty="0" smtClean="0">
                  <a:solidFill>
                    <a:srgbClr val="000000"/>
                  </a:solidFill>
                  <a:latin typeface="Arial" pitchFamily="34" charset="0"/>
                  <a:cs typeface="Arial" pitchFamily="34" charset="0"/>
                </a:rPr>
                <a:t>2</a:t>
              </a:r>
              <a:endParaRPr lang="en-US" sz="2400" b="1" dirty="0">
                <a:solidFill>
                  <a:srgbClr val="000000"/>
                </a:solidFill>
                <a:latin typeface="Arial" pitchFamily="34" charset="0"/>
                <a:cs typeface="Arial" pitchFamily="34" charset="0"/>
              </a:endParaRPr>
            </a:p>
          </p:txBody>
        </p:sp>
        <p:sp>
          <p:nvSpPr>
            <p:cNvPr id="45" name="TextBox 44"/>
            <p:cNvSpPr txBox="1"/>
            <p:nvPr/>
          </p:nvSpPr>
          <p:spPr>
            <a:xfrm>
              <a:off x="2024170" y="2816253"/>
              <a:ext cx="762000" cy="1036398"/>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1</a:t>
              </a:r>
              <a:endParaRPr lang="en-US" sz="2800" b="1" dirty="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12</a:t>
              </a:r>
              <a:endParaRPr lang="en-US" sz="2800" b="1" dirty="0">
                <a:solidFill>
                  <a:srgbClr val="000000"/>
                </a:solidFill>
                <a:latin typeface="Arial" pitchFamily="34" charset="0"/>
                <a:cs typeface="Arial" pitchFamily="34" charset="0"/>
              </a:endParaRPr>
            </a:p>
          </p:txBody>
        </p:sp>
      </p:grpSp>
      <p:sp>
        <p:nvSpPr>
          <p:cNvPr id="46" name="Oval 45"/>
          <p:cNvSpPr/>
          <p:nvPr/>
        </p:nvSpPr>
        <p:spPr>
          <a:xfrm>
            <a:off x="1831667" y="264991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7" name="TextBox 46"/>
          <p:cNvSpPr txBox="1"/>
          <p:nvPr/>
        </p:nvSpPr>
        <p:spPr>
          <a:xfrm>
            <a:off x="2317100" y="2624402"/>
            <a:ext cx="330165"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A</a:t>
            </a:r>
            <a:endParaRPr lang="en-US" sz="2400" b="1" dirty="0">
              <a:solidFill>
                <a:srgbClr val="000000"/>
              </a:solidFill>
              <a:latin typeface="Arial" pitchFamily="34" charset="0"/>
              <a:cs typeface="Arial" pitchFamily="34" charset="0"/>
            </a:endParaRPr>
          </a:p>
        </p:txBody>
      </p:sp>
      <p:cxnSp>
        <p:nvCxnSpPr>
          <p:cNvPr id="48" name="Straight Connector 47"/>
          <p:cNvCxnSpPr/>
          <p:nvPr/>
        </p:nvCxnSpPr>
        <p:spPr>
          <a:xfrm>
            <a:off x="3275692" y="2891971"/>
            <a:ext cx="37458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5964586" y="2430206"/>
            <a:ext cx="1229966" cy="954107"/>
            <a:chOff x="1613973" y="2816253"/>
            <a:chExt cx="1132302" cy="1036398"/>
          </a:xfrm>
        </p:grpSpPr>
        <p:sp>
          <p:nvSpPr>
            <p:cNvPr id="50" name="TextBox 49"/>
            <p:cNvSpPr txBox="1"/>
            <p:nvPr/>
          </p:nvSpPr>
          <p:spPr>
            <a:xfrm>
              <a:off x="1613973" y="2967343"/>
              <a:ext cx="339423" cy="702075"/>
            </a:xfrm>
            <a:prstGeom prst="rect">
              <a:avLst/>
            </a:prstGeom>
            <a:noFill/>
          </p:spPr>
          <p:txBody>
            <a:bodyPr vert="horz" wrap="square" rtlCol="0">
              <a:spAutoFit/>
            </a:bodyPr>
            <a:lstStyle/>
            <a:p>
              <a:r>
                <a:rPr lang="en-US" sz="3600" b="1" dirty="0" smtClean="0">
                  <a:solidFill>
                    <a:srgbClr val="000000"/>
                  </a:solidFill>
                  <a:latin typeface="Arial" pitchFamily="34" charset="0"/>
                  <a:cs typeface="Arial" pitchFamily="34" charset="0"/>
                </a:rPr>
                <a:t>1</a:t>
              </a:r>
              <a:endParaRPr lang="en-US" sz="2400" b="1" dirty="0">
                <a:solidFill>
                  <a:srgbClr val="000000"/>
                </a:solidFill>
                <a:latin typeface="Arial" pitchFamily="34" charset="0"/>
                <a:cs typeface="Arial" pitchFamily="34" charset="0"/>
              </a:endParaRPr>
            </a:p>
          </p:txBody>
        </p:sp>
        <p:sp>
          <p:nvSpPr>
            <p:cNvPr id="51" name="TextBox 50"/>
            <p:cNvSpPr txBox="1"/>
            <p:nvPr/>
          </p:nvSpPr>
          <p:spPr>
            <a:xfrm>
              <a:off x="1996576" y="2816253"/>
              <a:ext cx="749699" cy="1036398"/>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11</a:t>
              </a:r>
              <a:endParaRPr lang="en-US" sz="2800" b="1" dirty="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12</a:t>
              </a:r>
              <a:endParaRPr lang="en-US" sz="2800" b="1" dirty="0">
                <a:solidFill>
                  <a:srgbClr val="000000"/>
                </a:solidFill>
                <a:latin typeface="Arial" pitchFamily="34" charset="0"/>
                <a:cs typeface="Arial" pitchFamily="34" charset="0"/>
              </a:endParaRPr>
            </a:p>
          </p:txBody>
        </p:sp>
      </p:grpSp>
      <p:sp>
        <p:nvSpPr>
          <p:cNvPr id="52" name="Oval 51"/>
          <p:cNvSpPr/>
          <p:nvPr/>
        </p:nvSpPr>
        <p:spPr>
          <a:xfrm>
            <a:off x="5085879" y="267434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53" name="TextBox 52"/>
          <p:cNvSpPr txBox="1"/>
          <p:nvPr/>
        </p:nvSpPr>
        <p:spPr>
          <a:xfrm>
            <a:off x="5571312" y="2667883"/>
            <a:ext cx="330165"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C</a:t>
            </a:r>
            <a:endParaRPr lang="en-US" sz="2400" b="1" dirty="0">
              <a:solidFill>
                <a:srgbClr val="000000"/>
              </a:solidFill>
              <a:latin typeface="Arial" pitchFamily="34" charset="0"/>
              <a:cs typeface="Arial" pitchFamily="34" charset="0"/>
            </a:endParaRPr>
          </a:p>
        </p:txBody>
      </p:sp>
      <p:cxnSp>
        <p:nvCxnSpPr>
          <p:cNvPr id="54" name="Straight Connector 53"/>
          <p:cNvCxnSpPr/>
          <p:nvPr/>
        </p:nvCxnSpPr>
        <p:spPr>
          <a:xfrm>
            <a:off x="6476092" y="2916402"/>
            <a:ext cx="37458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55" name="Group 54"/>
          <p:cNvGrpSpPr/>
          <p:nvPr/>
        </p:nvGrpSpPr>
        <p:grpSpPr>
          <a:xfrm>
            <a:off x="5972996" y="4234751"/>
            <a:ext cx="1080452" cy="954107"/>
            <a:chOff x="1634015" y="2792604"/>
            <a:chExt cx="994659" cy="1036398"/>
          </a:xfrm>
        </p:grpSpPr>
        <p:sp>
          <p:nvSpPr>
            <p:cNvPr id="56" name="TextBox 55"/>
            <p:cNvSpPr txBox="1"/>
            <p:nvPr/>
          </p:nvSpPr>
          <p:spPr>
            <a:xfrm>
              <a:off x="1634015" y="2990991"/>
              <a:ext cx="339423" cy="702075"/>
            </a:xfrm>
            <a:prstGeom prst="rect">
              <a:avLst/>
            </a:prstGeom>
            <a:noFill/>
          </p:spPr>
          <p:txBody>
            <a:bodyPr vert="horz" wrap="square" rtlCol="0">
              <a:spAutoFit/>
            </a:bodyPr>
            <a:lstStyle/>
            <a:p>
              <a:r>
                <a:rPr lang="en-US" sz="3600" b="1" dirty="0" smtClean="0">
                  <a:solidFill>
                    <a:srgbClr val="000000"/>
                  </a:solidFill>
                  <a:latin typeface="Arial" pitchFamily="34" charset="0"/>
                  <a:cs typeface="Arial" pitchFamily="34" charset="0"/>
                </a:rPr>
                <a:t>1</a:t>
              </a:r>
              <a:endParaRPr lang="en-US" sz="2400" b="1" dirty="0">
                <a:solidFill>
                  <a:srgbClr val="000000"/>
                </a:solidFill>
                <a:latin typeface="Arial" pitchFamily="34" charset="0"/>
                <a:cs typeface="Arial" pitchFamily="34" charset="0"/>
              </a:endParaRPr>
            </a:p>
          </p:txBody>
        </p:sp>
        <p:sp>
          <p:nvSpPr>
            <p:cNvPr id="57" name="TextBox 56"/>
            <p:cNvSpPr txBox="1"/>
            <p:nvPr/>
          </p:nvSpPr>
          <p:spPr>
            <a:xfrm>
              <a:off x="2006973" y="2792604"/>
              <a:ext cx="621701" cy="1036398"/>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 </a:t>
              </a:r>
              <a:r>
                <a:rPr lang="en-US" sz="2800" b="1" dirty="0" smtClean="0">
                  <a:solidFill>
                    <a:srgbClr val="000000"/>
                  </a:solidFill>
                  <a:latin typeface="Arial" pitchFamily="34" charset="0"/>
                  <a:cs typeface="Arial" pitchFamily="34" charset="0"/>
                </a:rPr>
                <a:t>1</a:t>
              </a:r>
              <a:endParaRPr lang="en-US" sz="2800" b="1" dirty="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12</a:t>
              </a:r>
              <a:endParaRPr lang="en-US" sz="2800" b="1" dirty="0">
                <a:solidFill>
                  <a:srgbClr val="000000"/>
                </a:solidFill>
                <a:latin typeface="Arial" pitchFamily="34" charset="0"/>
                <a:cs typeface="Arial" pitchFamily="34" charset="0"/>
              </a:endParaRPr>
            </a:p>
          </p:txBody>
        </p:sp>
      </p:grpSp>
      <p:sp>
        <p:nvSpPr>
          <p:cNvPr id="58" name="Oval 57"/>
          <p:cNvSpPr/>
          <p:nvPr/>
        </p:nvSpPr>
        <p:spPr>
          <a:xfrm>
            <a:off x="5072518" y="45006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59" name="TextBox 58"/>
          <p:cNvSpPr txBox="1"/>
          <p:nvPr/>
        </p:nvSpPr>
        <p:spPr>
          <a:xfrm>
            <a:off x="5557951" y="4494199"/>
            <a:ext cx="330165" cy="461661"/>
          </a:xfrm>
          <a:prstGeom prst="rect">
            <a:avLst/>
          </a:prstGeom>
          <a:noFill/>
        </p:spPr>
        <p:txBody>
          <a:bodyPr vert="horz" wrap="square" lIns="91434" tIns="45718" rIns="91434" bIns="45718" rtlCol="0">
            <a:spAutoFit/>
          </a:bodyPr>
          <a:lstStyle/>
          <a:p>
            <a:r>
              <a:rPr lang="en-US" sz="2400" b="1" dirty="0">
                <a:solidFill>
                  <a:srgbClr val="000000"/>
                </a:solidFill>
                <a:latin typeface="Arial" pitchFamily="34" charset="0"/>
                <a:cs typeface="Arial" pitchFamily="34" charset="0"/>
              </a:rPr>
              <a:t>D</a:t>
            </a:r>
          </a:p>
        </p:txBody>
      </p:sp>
      <p:cxnSp>
        <p:nvCxnSpPr>
          <p:cNvPr id="60" name="Straight Connector 59"/>
          <p:cNvCxnSpPr/>
          <p:nvPr/>
        </p:nvCxnSpPr>
        <p:spPr>
          <a:xfrm>
            <a:off x="6497863" y="4699176"/>
            <a:ext cx="37458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2706598" y="4241800"/>
            <a:ext cx="1277077" cy="954107"/>
            <a:chOff x="1634015" y="2816253"/>
            <a:chExt cx="1175672" cy="1036398"/>
          </a:xfrm>
        </p:grpSpPr>
        <p:sp>
          <p:nvSpPr>
            <p:cNvPr id="62" name="TextBox 61"/>
            <p:cNvSpPr txBox="1"/>
            <p:nvPr/>
          </p:nvSpPr>
          <p:spPr>
            <a:xfrm>
              <a:off x="1634015" y="2990991"/>
              <a:ext cx="339423" cy="702075"/>
            </a:xfrm>
            <a:prstGeom prst="rect">
              <a:avLst/>
            </a:prstGeom>
            <a:noFill/>
          </p:spPr>
          <p:txBody>
            <a:bodyPr vert="horz" wrap="square" rtlCol="0">
              <a:spAutoFit/>
            </a:bodyPr>
            <a:lstStyle/>
            <a:p>
              <a:r>
                <a:rPr lang="en-US" sz="3600" b="1" dirty="0" smtClean="0">
                  <a:solidFill>
                    <a:srgbClr val="000000"/>
                  </a:solidFill>
                  <a:latin typeface="Arial" pitchFamily="34" charset="0"/>
                  <a:cs typeface="Arial" pitchFamily="34" charset="0"/>
                </a:rPr>
                <a:t>1</a:t>
              </a:r>
              <a:endParaRPr lang="en-US" sz="2400" b="1" dirty="0">
                <a:solidFill>
                  <a:srgbClr val="000000"/>
                </a:solidFill>
                <a:latin typeface="Arial" pitchFamily="34" charset="0"/>
                <a:cs typeface="Arial" pitchFamily="34" charset="0"/>
              </a:endParaRPr>
            </a:p>
          </p:txBody>
        </p:sp>
        <p:sp>
          <p:nvSpPr>
            <p:cNvPr id="63" name="TextBox 62"/>
            <p:cNvSpPr txBox="1"/>
            <p:nvPr/>
          </p:nvSpPr>
          <p:spPr>
            <a:xfrm>
              <a:off x="2047687" y="2816253"/>
              <a:ext cx="762000" cy="1036398"/>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22</a:t>
              </a:r>
              <a:endParaRPr lang="en-US" sz="2800" b="1" dirty="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24</a:t>
              </a:r>
              <a:endParaRPr lang="en-US" sz="2800" b="1" dirty="0">
                <a:solidFill>
                  <a:srgbClr val="000000"/>
                </a:solidFill>
                <a:latin typeface="Arial" pitchFamily="34" charset="0"/>
                <a:cs typeface="Arial" pitchFamily="34" charset="0"/>
              </a:endParaRPr>
            </a:p>
          </p:txBody>
        </p:sp>
      </p:grpSp>
      <p:sp>
        <p:nvSpPr>
          <p:cNvPr id="64" name="Oval 63"/>
          <p:cNvSpPr/>
          <p:nvPr/>
        </p:nvSpPr>
        <p:spPr>
          <a:xfrm>
            <a:off x="1806121" y="448593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65" name="TextBox 64"/>
          <p:cNvSpPr txBox="1"/>
          <p:nvPr/>
        </p:nvSpPr>
        <p:spPr>
          <a:xfrm>
            <a:off x="2291554" y="4479477"/>
            <a:ext cx="330165"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B</a:t>
            </a:r>
            <a:endParaRPr lang="en-US" sz="2400" b="1" dirty="0">
              <a:solidFill>
                <a:srgbClr val="000000"/>
              </a:solidFill>
              <a:latin typeface="Arial" pitchFamily="34" charset="0"/>
              <a:cs typeface="Arial" pitchFamily="34" charset="0"/>
            </a:endParaRPr>
          </a:p>
        </p:txBody>
      </p:sp>
      <p:cxnSp>
        <p:nvCxnSpPr>
          <p:cNvPr id="66" name="Straight Connector 65"/>
          <p:cNvCxnSpPr/>
          <p:nvPr/>
        </p:nvCxnSpPr>
        <p:spPr>
          <a:xfrm>
            <a:off x="3232153" y="4727996"/>
            <a:ext cx="37458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112945" y="1358394"/>
            <a:ext cx="227624"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916527" y="1019359"/>
            <a:ext cx="94402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93</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718044657"/>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3" name="Picture 32"/>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81841"/>
            <a:ext cx="3752342" cy="58458"/>
          </a:xfrm>
          <a:prstGeom prst="rect">
            <a:avLst/>
          </a:prstGeom>
          <a:solidFill>
            <a:scrgbClr r="0" g="0" b="0">
              <a:alpha val="0"/>
            </a:scrgbClr>
          </a:solidFill>
        </p:spPr>
      </p:pic>
      <p:grpSp>
        <p:nvGrpSpPr>
          <p:cNvPr id="34" name="Group 33"/>
          <p:cNvGrpSpPr/>
          <p:nvPr/>
        </p:nvGrpSpPr>
        <p:grpSpPr>
          <a:xfrm>
            <a:off x="1925332" y="971687"/>
            <a:ext cx="3395818" cy="954107"/>
            <a:chOff x="1331516" y="965200"/>
            <a:chExt cx="3126184" cy="1036398"/>
          </a:xfrm>
        </p:grpSpPr>
        <p:sp>
          <p:nvSpPr>
            <p:cNvPr id="35" name="TextBox 34"/>
            <p:cNvSpPr txBox="1"/>
            <p:nvPr/>
          </p:nvSpPr>
          <p:spPr>
            <a:xfrm>
              <a:off x="1331516" y="1115849"/>
              <a:ext cx="454331" cy="568348"/>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6</a:t>
              </a:r>
              <a:endParaRPr lang="en-US" sz="2800" b="1" dirty="0">
                <a:solidFill>
                  <a:srgbClr val="000000"/>
                </a:solidFill>
                <a:latin typeface="Arial" pitchFamily="34" charset="0"/>
                <a:cs typeface="Arial" pitchFamily="34" charset="0"/>
              </a:endParaRPr>
            </a:p>
          </p:txBody>
        </p:sp>
        <p:sp>
          <p:nvSpPr>
            <p:cNvPr id="36" name="TextBox 35"/>
            <p:cNvSpPr txBox="1"/>
            <p:nvPr/>
          </p:nvSpPr>
          <p:spPr>
            <a:xfrm>
              <a:off x="1765300" y="965200"/>
              <a:ext cx="787400" cy="1036398"/>
            </a:xfrm>
            <a:prstGeom prst="rect">
              <a:avLst/>
            </a:prstGeom>
            <a:noFill/>
          </p:spPr>
          <p:txBody>
            <a:bodyPr vert="horz" rtlCol="0">
              <a:spAutoFit/>
            </a:bodyPr>
            <a:lstStyle/>
            <a:p>
              <a:r>
                <a:rPr lang="en-US" sz="2800" b="1" u="sng" dirty="0">
                  <a:solidFill>
                    <a:srgbClr val="000000"/>
                  </a:solidFill>
                  <a:latin typeface="Arial" pitchFamily="34" charset="0"/>
                  <a:cs typeface="Arial" pitchFamily="34" charset="0"/>
                </a:rPr>
                <a:t>2</a:t>
              </a:r>
              <a:endParaRPr lang="en-US" sz="2800" b="1" u="sng"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7</a:t>
              </a:r>
              <a:endParaRPr lang="en-US" sz="2800" b="1" dirty="0">
                <a:solidFill>
                  <a:srgbClr val="000000"/>
                </a:solidFill>
                <a:latin typeface="Arial" pitchFamily="34" charset="0"/>
                <a:cs typeface="Arial" pitchFamily="34" charset="0"/>
              </a:endParaRPr>
            </a:p>
          </p:txBody>
        </p:sp>
        <p:sp>
          <p:nvSpPr>
            <p:cNvPr id="37" name="TextBox 36"/>
            <p:cNvSpPr txBox="1"/>
            <p:nvPr/>
          </p:nvSpPr>
          <p:spPr>
            <a:xfrm>
              <a:off x="2808685" y="1072101"/>
              <a:ext cx="359160" cy="568348"/>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3</a:t>
              </a:r>
              <a:endParaRPr lang="en-US" sz="2800" b="1" dirty="0">
                <a:solidFill>
                  <a:srgbClr val="000000"/>
                </a:solidFill>
                <a:latin typeface="Arial" pitchFamily="34" charset="0"/>
                <a:cs typeface="Arial" pitchFamily="34" charset="0"/>
              </a:endParaRPr>
            </a:p>
          </p:txBody>
        </p:sp>
        <p:sp>
          <p:nvSpPr>
            <p:cNvPr id="38" name="TextBox 37"/>
            <p:cNvSpPr txBox="1"/>
            <p:nvPr/>
          </p:nvSpPr>
          <p:spPr>
            <a:xfrm>
              <a:off x="3200400" y="965200"/>
              <a:ext cx="787400" cy="1036398"/>
            </a:xfrm>
            <a:prstGeom prst="rect">
              <a:avLst/>
            </a:prstGeom>
            <a:noFill/>
          </p:spPr>
          <p:txBody>
            <a:bodyPr vert="horz" rtlCol="0">
              <a:spAutoFit/>
            </a:bodyPr>
            <a:lstStyle/>
            <a:p>
              <a:r>
                <a:rPr lang="en-US" sz="2800" b="1" u="sng" dirty="0">
                  <a:solidFill>
                    <a:srgbClr val="000000"/>
                  </a:solidFill>
                  <a:latin typeface="Arial" pitchFamily="34" charset="0"/>
                  <a:cs typeface="Arial" pitchFamily="34" charset="0"/>
                </a:rPr>
                <a:t>2</a:t>
              </a:r>
              <a:endParaRPr lang="en-US" sz="2800" b="1" u="sng"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3</a:t>
              </a:r>
              <a:endParaRPr lang="en-US" sz="2800" b="1" dirty="0">
                <a:solidFill>
                  <a:srgbClr val="000000"/>
                </a:solidFill>
                <a:latin typeface="Arial" pitchFamily="34" charset="0"/>
                <a:cs typeface="Arial" pitchFamily="34" charset="0"/>
              </a:endParaRPr>
            </a:p>
          </p:txBody>
        </p:sp>
        <p:sp>
          <p:nvSpPr>
            <p:cNvPr id="39" name="TextBox 38"/>
            <p:cNvSpPr txBox="1"/>
            <p:nvPr/>
          </p:nvSpPr>
          <p:spPr>
            <a:xfrm>
              <a:off x="3848100" y="1186795"/>
              <a:ext cx="609600" cy="568347"/>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a:t>
              </a:r>
              <a:endParaRPr lang="en-US" sz="2800" b="1" dirty="0">
                <a:solidFill>
                  <a:srgbClr val="000000"/>
                </a:solidFill>
                <a:latin typeface="Arial" pitchFamily="34" charset="0"/>
                <a:cs typeface="Arial" pitchFamily="34" charset="0"/>
              </a:endParaRPr>
            </a:p>
          </p:txBody>
        </p:sp>
      </p:grpSp>
      <p:grpSp>
        <p:nvGrpSpPr>
          <p:cNvPr id="42" name="Group 41"/>
          <p:cNvGrpSpPr/>
          <p:nvPr/>
        </p:nvGrpSpPr>
        <p:grpSpPr>
          <a:xfrm>
            <a:off x="2732144" y="2405775"/>
            <a:ext cx="1251532" cy="954107"/>
            <a:chOff x="1634015" y="2816253"/>
            <a:chExt cx="1152155" cy="1036398"/>
          </a:xfrm>
        </p:grpSpPr>
        <p:sp>
          <p:nvSpPr>
            <p:cNvPr id="43" name="TextBox 42"/>
            <p:cNvSpPr txBox="1"/>
            <p:nvPr/>
          </p:nvSpPr>
          <p:spPr>
            <a:xfrm>
              <a:off x="1634015" y="2990991"/>
              <a:ext cx="455338" cy="702075"/>
            </a:xfrm>
            <a:prstGeom prst="rect">
              <a:avLst/>
            </a:prstGeom>
            <a:noFill/>
          </p:spPr>
          <p:txBody>
            <a:bodyPr vert="horz" wrap="square" rtlCol="0">
              <a:spAutoFit/>
            </a:bodyPr>
            <a:lstStyle/>
            <a:p>
              <a:r>
                <a:rPr lang="en-US" sz="3600" b="1" dirty="0" smtClean="0">
                  <a:solidFill>
                    <a:srgbClr val="000000"/>
                  </a:solidFill>
                  <a:latin typeface="Arial" pitchFamily="34" charset="0"/>
                  <a:cs typeface="Arial" pitchFamily="34" charset="0"/>
                </a:rPr>
                <a:t>3</a:t>
              </a:r>
              <a:endParaRPr lang="en-US" sz="2400" b="1" dirty="0">
                <a:solidFill>
                  <a:srgbClr val="000000"/>
                </a:solidFill>
                <a:latin typeface="Arial" pitchFamily="34" charset="0"/>
                <a:cs typeface="Arial" pitchFamily="34" charset="0"/>
              </a:endParaRPr>
            </a:p>
          </p:txBody>
        </p:sp>
        <p:sp>
          <p:nvSpPr>
            <p:cNvPr id="44" name="TextBox 43"/>
            <p:cNvSpPr txBox="1"/>
            <p:nvPr/>
          </p:nvSpPr>
          <p:spPr>
            <a:xfrm>
              <a:off x="2024170" y="2816253"/>
              <a:ext cx="762000" cy="1036398"/>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8</a:t>
              </a:r>
              <a:endParaRPr lang="en-US" sz="2800" b="1" dirty="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21</a:t>
              </a:r>
              <a:endParaRPr lang="en-US" sz="2800" b="1" dirty="0">
                <a:solidFill>
                  <a:srgbClr val="000000"/>
                </a:solidFill>
                <a:latin typeface="Arial" pitchFamily="34" charset="0"/>
                <a:cs typeface="Arial" pitchFamily="34" charset="0"/>
              </a:endParaRPr>
            </a:p>
          </p:txBody>
        </p:sp>
      </p:grpSp>
      <p:sp>
        <p:nvSpPr>
          <p:cNvPr id="45" name="Oval 44"/>
          <p:cNvSpPr/>
          <p:nvPr/>
        </p:nvSpPr>
        <p:spPr>
          <a:xfrm>
            <a:off x="1831667" y="264991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6" name="TextBox 45"/>
          <p:cNvSpPr txBox="1"/>
          <p:nvPr/>
        </p:nvSpPr>
        <p:spPr>
          <a:xfrm>
            <a:off x="2317100" y="2643452"/>
            <a:ext cx="330165"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A</a:t>
            </a:r>
            <a:endParaRPr lang="en-US" sz="2400" b="1" dirty="0">
              <a:solidFill>
                <a:srgbClr val="000000"/>
              </a:solidFill>
              <a:latin typeface="Arial" pitchFamily="34" charset="0"/>
              <a:cs typeface="Arial" pitchFamily="34" charset="0"/>
            </a:endParaRPr>
          </a:p>
        </p:txBody>
      </p:sp>
      <p:cxnSp>
        <p:nvCxnSpPr>
          <p:cNvPr id="47" name="Straight Connector 46"/>
          <p:cNvCxnSpPr/>
          <p:nvPr/>
        </p:nvCxnSpPr>
        <p:spPr>
          <a:xfrm>
            <a:off x="3275692" y="2891971"/>
            <a:ext cx="37458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5964586" y="2430206"/>
            <a:ext cx="1229966" cy="954107"/>
            <a:chOff x="1613973" y="2816253"/>
            <a:chExt cx="1132302" cy="1036398"/>
          </a:xfrm>
        </p:grpSpPr>
        <p:sp>
          <p:nvSpPr>
            <p:cNvPr id="49" name="TextBox 48"/>
            <p:cNvSpPr txBox="1"/>
            <p:nvPr/>
          </p:nvSpPr>
          <p:spPr>
            <a:xfrm>
              <a:off x="1613973" y="2967343"/>
              <a:ext cx="339423" cy="702075"/>
            </a:xfrm>
            <a:prstGeom prst="rect">
              <a:avLst/>
            </a:prstGeom>
            <a:noFill/>
          </p:spPr>
          <p:txBody>
            <a:bodyPr vert="horz" wrap="square" rtlCol="0">
              <a:spAutoFit/>
            </a:bodyPr>
            <a:lstStyle/>
            <a:p>
              <a:r>
                <a:rPr lang="en-US" sz="3600" b="1" dirty="0" smtClean="0">
                  <a:solidFill>
                    <a:srgbClr val="000000"/>
                  </a:solidFill>
                  <a:latin typeface="Arial" pitchFamily="34" charset="0"/>
                  <a:cs typeface="Arial" pitchFamily="34" charset="0"/>
                </a:rPr>
                <a:t>2</a:t>
              </a:r>
              <a:endParaRPr lang="en-US" sz="2400" b="1" dirty="0">
                <a:solidFill>
                  <a:srgbClr val="000000"/>
                </a:solidFill>
                <a:latin typeface="Arial" pitchFamily="34" charset="0"/>
                <a:cs typeface="Arial" pitchFamily="34" charset="0"/>
              </a:endParaRPr>
            </a:p>
          </p:txBody>
        </p:sp>
        <p:sp>
          <p:nvSpPr>
            <p:cNvPr id="50" name="TextBox 49"/>
            <p:cNvSpPr txBox="1"/>
            <p:nvPr/>
          </p:nvSpPr>
          <p:spPr>
            <a:xfrm>
              <a:off x="1996576" y="2816253"/>
              <a:ext cx="749699" cy="1036398"/>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 2</a:t>
              </a:r>
              <a:endParaRPr lang="en-US" sz="2800" b="1" dirty="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 3</a:t>
              </a:r>
              <a:endParaRPr lang="en-US" sz="2800" b="1" dirty="0">
                <a:solidFill>
                  <a:srgbClr val="000000"/>
                </a:solidFill>
                <a:latin typeface="Arial" pitchFamily="34" charset="0"/>
                <a:cs typeface="Arial" pitchFamily="34" charset="0"/>
              </a:endParaRPr>
            </a:p>
          </p:txBody>
        </p:sp>
      </p:grpSp>
      <p:sp>
        <p:nvSpPr>
          <p:cNvPr id="51" name="Oval 50"/>
          <p:cNvSpPr/>
          <p:nvPr/>
        </p:nvSpPr>
        <p:spPr>
          <a:xfrm>
            <a:off x="5085879" y="267434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52" name="TextBox 51"/>
          <p:cNvSpPr txBox="1"/>
          <p:nvPr/>
        </p:nvSpPr>
        <p:spPr>
          <a:xfrm>
            <a:off x="5571312" y="2667883"/>
            <a:ext cx="330165"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C</a:t>
            </a:r>
            <a:endParaRPr lang="en-US" sz="2400" b="1" dirty="0">
              <a:solidFill>
                <a:srgbClr val="000000"/>
              </a:solidFill>
              <a:latin typeface="Arial" pitchFamily="34" charset="0"/>
              <a:cs typeface="Arial" pitchFamily="34" charset="0"/>
            </a:endParaRPr>
          </a:p>
        </p:txBody>
      </p:sp>
      <p:cxnSp>
        <p:nvCxnSpPr>
          <p:cNvPr id="53" name="Straight Connector 52"/>
          <p:cNvCxnSpPr/>
          <p:nvPr/>
        </p:nvCxnSpPr>
        <p:spPr>
          <a:xfrm>
            <a:off x="6476092" y="2916402"/>
            <a:ext cx="37458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5972995" y="4234751"/>
            <a:ext cx="1069156" cy="954107"/>
            <a:chOff x="1634015" y="2792604"/>
            <a:chExt cx="984260" cy="1036398"/>
          </a:xfrm>
        </p:grpSpPr>
        <p:sp>
          <p:nvSpPr>
            <p:cNvPr id="55" name="TextBox 54"/>
            <p:cNvSpPr txBox="1"/>
            <p:nvPr/>
          </p:nvSpPr>
          <p:spPr>
            <a:xfrm>
              <a:off x="1634015" y="2990991"/>
              <a:ext cx="339423" cy="702075"/>
            </a:xfrm>
            <a:prstGeom prst="rect">
              <a:avLst/>
            </a:prstGeom>
            <a:noFill/>
          </p:spPr>
          <p:txBody>
            <a:bodyPr vert="horz" wrap="square" rtlCol="0">
              <a:spAutoFit/>
            </a:bodyPr>
            <a:lstStyle/>
            <a:p>
              <a:r>
                <a:rPr lang="en-US" sz="3600" b="1" dirty="0" smtClean="0">
                  <a:solidFill>
                    <a:srgbClr val="000000"/>
                  </a:solidFill>
                  <a:latin typeface="Arial" pitchFamily="34" charset="0"/>
                  <a:cs typeface="Arial" pitchFamily="34" charset="0"/>
                </a:rPr>
                <a:t>2</a:t>
              </a:r>
              <a:endParaRPr lang="en-US" sz="2400" b="1" dirty="0">
                <a:solidFill>
                  <a:srgbClr val="000000"/>
                </a:solidFill>
                <a:latin typeface="Arial" pitchFamily="34" charset="0"/>
                <a:cs typeface="Arial" pitchFamily="34" charset="0"/>
              </a:endParaRPr>
            </a:p>
          </p:txBody>
        </p:sp>
        <p:sp>
          <p:nvSpPr>
            <p:cNvPr id="56" name="TextBox 55"/>
            <p:cNvSpPr txBox="1"/>
            <p:nvPr/>
          </p:nvSpPr>
          <p:spPr>
            <a:xfrm>
              <a:off x="2006974" y="2792604"/>
              <a:ext cx="611301" cy="1036398"/>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13</a:t>
              </a:r>
              <a:endParaRPr lang="en-US" sz="2800" b="1" dirty="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21</a:t>
              </a:r>
              <a:endParaRPr lang="en-US" sz="2800" b="1" dirty="0">
                <a:solidFill>
                  <a:srgbClr val="000000"/>
                </a:solidFill>
                <a:latin typeface="Arial" pitchFamily="34" charset="0"/>
                <a:cs typeface="Arial" pitchFamily="34" charset="0"/>
              </a:endParaRPr>
            </a:p>
          </p:txBody>
        </p:sp>
      </p:grpSp>
      <p:sp>
        <p:nvSpPr>
          <p:cNvPr id="57" name="Oval 56"/>
          <p:cNvSpPr/>
          <p:nvPr/>
        </p:nvSpPr>
        <p:spPr>
          <a:xfrm>
            <a:off x="5072518" y="45006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58" name="TextBox 57"/>
          <p:cNvSpPr txBox="1"/>
          <p:nvPr/>
        </p:nvSpPr>
        <p:spPr>
          <a:xfrm>
            <a:off x="5557951" y="4494199"/>
            <a:ext cx="330165" cy="461661"/>
          </a:xfrm>
          <a:prstGeom prst="rect">
            <a:avLst/>
          </a:prstGeom>
          <a:noFill/>
        </p:spPr>
        <p:txBody>
          <a:bodyPr vert="horz" wrap="square" lIns="91434" tIns="45718" rIns="91434" bIns="45718" rtlCol="0">
            <a:spAutoFit/>
          </a:bodyPr>
          <a:lstStyle/>
          <a:p>
            <a:r>
              <a:rPr lang="en-US" sz="2400" b="1" dirty="0">
                <a:solidFill>
                  <a:srgbClr val="000000"/>
                </a:solidFill>
                <a:latin typeface="Arial" pitchFamily="34" charset="0"/>
                <a:cs typeface="Arial" pitchFamily="34" charset="0"/>
              </a:rPr>
              <a:t>D</a:t>
            </a:r>
          </a:p>
        </p:txBody>
      </p:sp>
      <p:cxnSp>
        <p:nvCxnSpPr>
          <p:cNvPr id="59" name="Straight Connector 58"/>
          <p:cNvCxnSpPr/>
          <p:nvPr/>
        </p:nvCxnSpPr>
        <p:spPr>
          <a:xfrm>
            <a:off x="6497863" y="4699176"/>
            <a:ext cx="37458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2706598" y="4241800"/>
            <a:ext cx="1277077" cy="954107"/>
            <a:chOff x="1634015" y="2816253"/>
            <a:chExt cx="1175672" cy="1036398"/>
          </a:xfrm>
        </p:grpSpPr>
        <p:sp>
          <p:nvSpPr>
            <p:cNvPr id="61" name="TextBox 60"/>
            <p:cNvSpPr txBox="1"/>
            <p:nvPr/>
          </p:nvSpPr>
          <p:spPr>
            <a:xfrm>
              <a:off x="1634015" y="2990991"/>
              <a:ext cx="339423" cy="702077"/>
            </a:xfrm>
            <a:prstGeom prst="rect">
              <a:avLst/>
            </a:prstGeom>
            <a:noFill/>
          </p:spPr>
          <p:txBody>
            <a:bodyPr vert="horz" wrap="square" rtlCol="0">
              <a:spAutoFit/>
            </a:bodyPr>
            <a:lstStyle/>
            <a:p>
              <a:r>
                <a:rPr lang="en-US" sz="3600" b="1" dirty="0">
                  <a:solidFill>
                    <a:srgbClr val="000000"/>
                  </a:solidFill>
                  <a:latin typeface="Arial" pitchFamily="34" charset="0"/>
                  <a:cs typeface="Arial" pitchFamily="34" charset="0"/>
                </a:rPr>
                <a:t>3</a:t>
              </a:r>
              <a:endParaRPr lang="en-US" sz="2400" b="1" dirty="0">
                <a:solidFill>
                  <a:srgbClr val="000000"/>
                </a:solidFill>
                <a:latin typeface="Arial" pitchFamily="34" charset="0"/>
                <a:cs typeface="Arial" pitchFamily="34" charset="0"/>
              </a:endParaRPr>
            </a:p>
          </p:txBody>
        </p:sp>
        <p:sp>
          <p:nvSpPr>
            <p:cNvPr id="62" name="TextBox 61"/>
            <p:cNvSpPr txBox="1"/>
            <p:nvPr/>
          </p:nvSpPr>
          <p:spPr>
            <a:xfrm>
              <a:off x="2047687" y="2816253"/>
              <a:ext cx="762000" cy="1036398"/>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13</a:t>
              </a:r>
              <a:endParaRPr lang="en-US" sz="2800" b="1" dirty="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21</a:t>
              </a:r>
              <a:endParaRPr lang="en-US" sz="2800" b="1" dirty="0">
                <a:solidFill>
                  <a:srgbClr val="000000"/>
                </a:solidFill>
                <a:latin typeface="Arial" pitchFamily="34" charset="0"/>
                <a:cs typeface="Arial" pitchFamily="34" charset="0"/>
              </a:endParaRPr>
            </a:p>
          </p:txBody>
        </p:sp>
      </p:grpSp>
      <p:sp>
        <p:nvSpPr>
          <p:cNvPr id="63" name="Oval 62"/>
          <p:cNvSpPr/>
          <p:nvPr/>
        </p:nvSpPr>
        <p:spPr>
          <a:xfrm>
            <a:off x="1806121" y="448593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64" name="TextBox 63"/>
          <p:cNvSpPr txBox="1"/>
          <p:nvPr/>
        </p:nvSpPr>
        <p:spPr>
          <a:xfrm>
            <a:off x="2291554" y="4479477"/>
            <a:ext cx="330165"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B</a:t>
            </a:r>
            <a:endParaRPr lang="en-US" sz="2400" b="1" dirty="0">
              <a:solidFill>
                <a:srgbClr val="000000"/>
              </a:solidFill>
              <a:latin typeface="Arial" pitchFamily="34" charset="0"/>
              <a:cs typeface="Arial" pitchFamily="34" charset="0"/>
            </a:endParaRPr>
          </a:p>
        </p:txBody>
      </p:sp>
      <p:cxnSp>
        <p:nvCxnSpPr>
          <p:cNvPr id="65" name="Straight Connector 64"/>
          <p:cNvCxnSpPr/>
          <p:nvPr/>
        </p:nvCxnSpPr>
        <p:spPr>
          <a:xfrm>
            <a:off x="3232153" y="4727996"/>
            <a:ext cx="37458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112945" y="1361638"/>
            <a:ext cx="227624"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916527" y="1019359"/>
            <a:ext cx="94402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94</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944683527"/>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2" name="Picture 31"/>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81841"/>
            <a:ext cx="3752342" cy="58458"/>
          </a:xfrm>
          <a:prstGeom prst="rect">
            <a:avLst/>
          </a:prstGeom>
          <a:solidFill>
            <a:scrgbClr r="0" g="0" b="0">
              <a:alpha val="0"/>
            </a:scrgbClr>
          </a:solidFill>
        </p:spPr>
      </p:pic>
      <p:grpSp>
        <p:nvGrpSpPr>
          <p:cNvPr id="41" name="Group 40"/>
          <p:cNvGrpSpPr/>
          <p:nvPr/>
        </p:nvGrpSpPr>
        <p:grpSpPr>
          <a:xfrm>
            <a:off x="2732144" y="2405775"/>
            <a:ext cx="1251532" cy="954107"/>
            <a:chOff x="1634015" y="2816253"/>
            <a:chExt cx="1152155" cy="1036398"/>
          </a:xfrm>
        </p:grpSpPr>
        <p:sp>
          <p:nvSpPr>
            <p:cNvPr id="42" name="TextBox 41"/>
            <p:cNvSpPr txBox="1"/>
            <p:nvPr/>
          </p:nvSpPr>
          <p:spPr>
            <a:xfrm>
              <a:off x="1634015" y="2990991"/>
              <a:ext cx="455338" cy="702075"/>
            </a:xfrm>
            <a:prstGeom prst="rect">
              <a:avLst/>
            </a:prstGeom>
            <a:noFill/>
          </p:spPr>
          <p:txBody>
            <a:bodyPr vert="horz" wrap="square" rtlCol="0">
              <a:spAutoFit/>
            </a:bodyPr>
            <a:lstStyle/>
            <a:p>
              <a:r>
                <a:rPr lang="en-US" sz="3600" b="1" dirty="0" smtClean="0">
                  <a:solidFill>
                    <a:srgbClr val="000000"/>
                  </a:solidFill>
                  <a:latin typeface="Arial" pitchFamily="34" charset="0"/>
                  <a:cs typeface="Arial" pitchFamily="34" charset="0"/>
                </a:rPr>
                <a:t>7</a:t>
              </a:r>
              <a:endParaRPr lang="en-US" sz="2400" b="1" dirty="0">
                <a:solidFill>
                  <a:srgbClr val="000000"/>
                </a:solidFill>
                <a:latin typeface="Arial" pitchFamily="34" charset="0"/>
                <a:cs typeface="Arial" pitchFamily="34" charset="0"/>
              </a:endParaRPr>
            </a:p>
          </p:txBody>
        </p:sp>
        <p:sp>
          <p:nvSpPr>
            <p:cNvPr id="43" name="TextBox 42"/>
            <p:cNvSpPr txBox="1"/>
            <p:nvPr/>
          </p:nvSpPr>
          <p:spPr>
            <a:xfrm>
              <a:off x="2024170" y="2816253"/>
              <a:ext cx="762000" cy="1036398"/>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5</a:t>
              </a:r>
              <a:endParaRPr lang="en-US" sz="2800" b="1" dirty="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 6</a:t>
              </a:r>
              <a:endParaRPr lang="en-US" sz="2800" b="1" dirty="0">
                <a:solidFill>
                  <a:srgbClr val="000000"/>
                </a:solidFill>
                <a:latin typeface="Arial" pitchFamily="34" charset="0"/>
                <a:cs typeface="Arial" pitchFamily="34" charset="0"/>
              </a:endParaRPr>
            </a:p>
          </p:txBody>
        </p:sp>
      </p:grpSp>
      <p:sp>
        <p:nvSpPr>
          <p:cNvPr id="44" name="Oval 43"/>
          <p:cNvSpPr/>
          <p:nvPr/>
        </p:nvSpPr>
        <p:spPr>
          <a:xfrm>
            <a:off x="1831667" y="264991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5" name="TextBox 44"/>
          <p:cNvSpPr txBox="1"/>
          <p:nvPr/>
        </p:nvSpPr>
        <p:spPr>
          <a:xfrm>
            <a:off x="2317100" y="2643452"/>
            <a:ext cx="330165"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A</a:t>
            </a:r>
            <a:endParaRPr lang="en-US" sz="2400" b="1" dirty="0">
              <a:solidFill>
                <a:srgbClr val="000000"/>
              </a:solidFill>
              <a:latin typeface="Arial" pitchFamily="34" charset="0"/>
              <a:cs typeface="Arial" pitchFamily="34" charset="0"/>
            </a:endParaRPr>
          </a:p>
        </p:txBody>
      </p:sp>
      <p:cxnSp>
        <p:nvCxnSpPr>
          <p:cNvPr id="46" name="Straight Connector 45"/>
          <p:cNvCxnSpPr/>
          <p:nvPr/>
        </p:nvCxnSpPr>
        <p:spPr>
          <a:xfrm>
            <a:off x="3275692" y="2891971"/>
            <a:ext cx="37458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5964586" y="2430206"/>
            <a:ext cx="1229966" cy="954107"/>
            <a:chOff x="1613973" y="2816253"/>
            <a:chExt cx="1132302" cy="1036398"/>
          </a:xfrm>
        </p:grpSpPr>
        <p:sp>
          <p:nvSpPr>
            <p:cNvPr id="48" name="TextBox 47"/>
            <p:cNvSpPr txBox="1"/>
            <p:nvPr/>
          </p:nvSpPr>
          <p:spPr>
            <a:xfrm>
              <a:off x="1613973" y="2967343"/>
              <a:ext cx="339423" cy="702075"/>
            </a:xfrm>
            <a:prstGeom prst="rect">
              <a:avLst/>
            </a:prstGeom>
            <a:noFill/>
          </p:spPr>
          <p:txBody>
            <a:bodyPr vert="horz" wrap="square" rtlCol="0">
              <a:spAutoFit/>
            </a:bodyPr>
            <a:lstStyle/>
            <a:p>
              <a:r>
                <a:rPr lang="en-US" sz="3600" b="1" dirty="0" smtClean="0">
                  <a:solidFill>
                    <a:srgbClr val="000000"/>
                  </a:solidFill>
                  <a:latin typeface="Arial" pitchFamily="34" charset="0"/>
                  <a:cs typeface="Arial" pitchFamily="34" charset="0"/>
                </a:rPr>
                <a:t>7</a:t>
              </a:r>
              <a:endParaRPr lang="en-US" sz="2400" b="1" dirty="0">
                <a:solidFill>
                  <a:srgbClr val="000000"/>
                </a:solidFill>
                <a:latin typeface="Arial" pitchFamily="34" charset="0"/>
                <a:cs typeface="Arial" pitchFamily="34" charset="0"/>
              </a:endParaRPr>
            </a:p>
          </p:txBody>
        </p:sp>
        <p:sp>
          <p:nvSpPr>
            <p:cNvPr id="49" name="TextBox 48"/>
            <p:cNvSpPr txBox="1"/>
            <p:nvPr/>
          </p:nvSpPr>
          <p:spPr>
            <a:xfrm>
              <a:off x="1996576" y="2816253"/>
              <a:ext cx="749699" cy="1036398"/>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 1</a:t>
              </a:r>
              <a:endParaRPr lang="en-US" sz="2800" b="1" dirty="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 6</a:t>
              </a:r>
              <a:endParaRPr lang="en-US" sz="2800" b="1" dirty="0">
                <a:solidFill>
                  <a:srgbClr val="000000"/>
                </a:solidFill>
                <a:latin typeface="Arial" pitchFamily="34" charset="0"/>
                <a:cs typeface="Arial" pitchFamily="34" charset="0"/>
              </a:endParaRPr>
            </a:p>
          </p:txBody>
        </p:sp>
      </p:grpSp>
      <p:sp>
        <p:nvSpPr>
          <p:cNvPr id="50" name="Oval 49"/>
          <p:cNvSpPr/>
          <p:nvPr/>
        </p:nvSpPr>
        <p:spPr>
          <a:xfrm>
            <a:off x="5085879" y="267434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51" name="TextBox 50"/>
          <p:cNvSpPr txBox="1"/>
          <p:nvPr/>
        </p:nvSpPr>
        <p:spPr>
          <a:xfrm>
            <a:off x="5571312" y="2667883"/>
            <a:ext cx="330165"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C</a:t>
            </a:r>
            <a:endParaRPr lang="en-US" sz="2400" b="1" dirty="0">
              <a:solidFill>
                <a:srgbClr val="000000"/>
              </a:solidFill>
              <a:latin typeface="Arial" pitchFamily="34" charset="0"/>
              <a:cs typeface="Arial" pitchFamily="34" charset="0"/>
            </a:endParaRPr>
          </a:p>
        </p:txBody>
      </p:sp>
      <p:cxnSp>
        <p:nvCxnSpPr>
          <p:cNvPr id="52" name="Straight Connector 51"/>
          <p:cNvCxnSpPr/>
          <p:nvPr/>
        </p:nvCxnSpPr>
        <p:spPr>
          <a:xfrm>
            <a:off x="6476092" y="2916402"/>
            <a:ext cx="37458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5972995" y="4234751"/>
            <a:ext cx="1069156" cy="954107"/>
            <a:chOff x="1634015" y="2792604"/>
            <a:chExt cx="984260" cy="1036398"/>
          </a:xfrm>
        </p:grpSpPr>
        <p:sp>
          <p:nvSpPr>
            <p:cNvPr id="54" name="TextBox 53"/>
            <p:cNvSpPr txBox="1"/>
            <p:nvPr/>
          </p:nvSpPr>
          <p:spPr>
            <a:xfrm>
              <a:off x="1634015" y="2990991"/>
              <a:ext cx="339423" cy="702075"/>
            </a:xfrm>
            <a:prstGeom prst="rect">
              <a:avLst/>
            </a:prstGeom>
            <a:noFill/>
          </p:spPr>
          <p:txBody>
            <a:bodyPr vert="horz" wrap="square" rtlCol="0">
              <a:spAutoFit/>
            </a:bodyPr>
            <a:lstStyle/>
            <a:p>
              <a:r>
                <a:rPr lang="en-US" sz="3600" b="1" dirty="0" smtClean="0">
                  <a:solidFill>
                    <a:srgbClr val="000000"/>
                  </a:solidFill>
                  <a:latin typeface="Arial" pitchFamily="34" charset="0"/>
                  <a:cs typeface="Arial" pitchFamily="34" charset="0"/>
                </a:rPr>
                <a:t>6</a:t>
              </a:r>
              <a:endParaRPr lang="en-US" sz="2400" b="1" dirty="0">
                <a:solidFill>
                  <a:srgbClr val="000000"/>
                </a:solidFill>
                <a:latin typeface="Arial" pitchFamily="34" charset="0"/>
                <a:cs typeface="Arial" pitchFamily="34" charset="0"/>
              </a:endParaRPr>
            </a:p>
          </p:txBody>
        </p:sp>
        <p:sp>
          <p:nvSpPr>
            <p:cNvPr id="55" name="TextBox 54"/>
            <p:cNvSpPr txBox="1"/>
            <p:nvPr/>
          </p:nvSpPr>
          <p:spPr>
            <a:xfrm>
              <a:off x="2006974" y="2792604"/>
              <a:ext cx="611301" cy="1036398"/>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 2</a:t>
              </a:r>
              <a:endParaRPr lang="en-US" sz="2800" b="1" dirty="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12</a:t>
              </a:r>
              <a:endParaRPr lang="en-US" sz="2800" b="1" dirty="0">
                <a:solidFill>
                  <a:srgbClr val="000000"/>
                </a:solidFill>
                <a:latin typeface="Arial" pitchFamily="34" charset="0"/>
                <a:cs typeface="Arial" pitchFamily="34" charset="0"/>
              </a:endParaRPr>
            </a:p>
          </p:txBody>
        </p:sp>
      </p:grpSp>
      <p:sp>
        <p:nvSpPr>
          <p:cNvPr id="56" name="Oval 55"/>
          <p:cNvSpPr/>
          <p:nvPr/>
        </p:nvSpPr>
        <p:spPr>
          <a:xfrm>
            <a:off x="5072518" y="45006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57" name="TextBox 56"/>
          <p:cNvSpPr txBox="1"/>
          <p:nvPr/>
        </p:nvSpPr>
        <p:spPr>
          <a:xfrm>
            <a:off x="5557951" y="4494199"/>
            <a:ext cx="330165" cy="461661"/>
          </a:xfrm>
          <a:prstGeom prst="rect">
            <a:avLst/>
          </a:prstGeom>
          <a:noFill/>
        </p:spPr>
        <p:txBody>
          <a:bodyPr vert="horz" wrap="square" lIns="91434" tIns="45718" rIns="91434" bIns="45718" rtlCol="0">
            <a:spAutoFit/>
          </a:bodyPr>
          <a:lstStyle/>
          <a:p>
            <a:r>
              <a:rPr lang="en-US" sz="2400" b="1" dirty="0">
                <a:solidFill>
                  <a:srgbClr val="000000"/>
                </a:solidFill>
                <a:latin typeface="Arial" pitchFamily="34" charset="0"/>
                <a:cs typeface="Arial" pitchFamily="34" charset="0"/>
              </a:rPr>
              <a:t>D</a:t>
            </a:r>
          </a:p>
        </p:txBody>
      </p:sp>
      <p:cxnSp>
        <p:nvCxnSpPr>
          <p:cNvPr id="58" name="Straight Connector 57"/>
          <p:cNvCxnSpPr/>
          <p:nvPr/>
        </p:nvCxnSpPr>
        <p:spPr>
          <a:xfrm>
            <a:off x="6497863" y="4699176"/>
            <a:ext cx="37458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2706602" y="4241800"/>
            <a:ext cx="1096074" cy="954107"/>
            <a:chOff x="1634015" y="2816253"/>
            <a:chExt cx="1009039" cy="1036398"/>
          </a:xfrm>
        </p:grpSpPr>
        <p:sp>
          <p:nvSpPr>
            <p:cNvPr id="60" name="TextBox 59"/>
            <p:cNvSpPr txBox="1"/>
            <p:nvPr/>
          </p:nvSpPr>
          <p:spPr>
            <a:xfrm>
              <a:off x="1634015" y="2990991"/>
              <a:ext cx="339423" cy="702077"/>
            </a:xfrm>
            <a:prstGeom prst="rect">
              <a:avLst/>
            </a:prstGeom>
            <a:noFill/>
          </p:spPr>
          <p:txBody>
            <a:bodyPr vert="horz" wrap="square" rtlCol="0">
              <a:spAutoFit/>
            </a:bodyPr>
            <a:lstStyle/>
            <a:p>
              <a:r>
                <a:rPr lang="en-US" sz="3600" b="1" dirty="0" smtClean="0">
                  <a:solidFill>
                    <a:srgbClr val="000000"/>
                  </a:solidFill>
                  <a:latin typeface="Arial" pitchFamily="34" charset="0"/>
                  <a:cs typeface="Arial" pitchFamily="34" charset="0"/>
                </a:rPr>
                <a:t>6</a:t>
              </a:r>
              <a:endParaRPr lang="en-US" sz="2400" b="1" dirty="0">
                <a:solidFill>
                  <a:srgbClr val="000000"/>
                </a:solidFill>
                <a:latin typeface="Arial" pitchFamily="34" charset="0"/>
                <a:cs typeface="Arial" pitchFamily="34" charset="0"/>
              </a:endParaRPr>
            </a:p>
          </p:txBody>
        </p:sp>
        <p:sp>
          <p:nvSpPr>
            <p:cNvPr id="61" name="TextBox 60"/>
            <p:cNvSpPr txBox="1"/>
            <p:nvPr/>
          </p:nvSpPr>
          <p:spPr>
            <a:xfrm>
              <a:off x="2187982" y="2816253"/>
              <a:ext cx="455072" cy="1036398"/>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a:t>
              </a:r>
              <a:endParaRPr lang="en-US" sz="2800" b="1" dirty="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6</a:t>
              </a:r>
              <a:endParaRPr lang="en-US" sz="2800" b="1" dirty="0">
                <a:solidFill>
                  <a:srgbClr val="000000"/>
                </a:solidFill>
                <a:latin typeface="Arial" pitchFamily="34" charset="0"/>
                <a:cs typeface="Arial" pitchFamily="34" charset="0"/>
              </a:endParaRPr>
            </a:p>
          </p:txBody>
        </p:sp>
      </p:grpSp>
      <p:sp>
        <p:nvSpPr>
          <p:cNvPr id="62" name="Oval 61"/>
          <p:cNvSpPr/>
          <p:nvPr/>
        </p:nvSpPr>
        <p:spPr>
          <a:xfrm>
            <a:off x="1806121" y="448593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63" name="TextBox 62"/>
          <p:cNvSpPr txBox="1"/>
          <p:nvPr/>
        </p:nvSpPr>
        <p:spPr>
          <a:xfrm>
            <a:off x="2291554" y="4479477"/>
            <a:ext cx="330165"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B</a:t>
            </a:r>
            <a:endParaRPr lang="en-US" sz="2400" b="1" dirty="0">
              <a:solidFill>
                <a:srgbClr val="000000"/>
              </a:solidFill>
              <a:latin typeface="Arial" pitchFamily="34" charset="0"/>
              <a:cs typeface="Arial" pitchFamily="34" charset="0"/>
            </a:endParaRPr>
          </a:p>
        </p:txBody>
      </p:sp>
      <p:cxnSp>
        <p:nvCxnSpPr>
          <p:cNvPr id="64" name="Straight Connector 63"/>
          <p:cNvCxnSpPr/>
          <p:nvPr/>
        </p:nvCxnSpPr>
        <p:spPr>
          <a:xfrm>
            <a:off x="3319237" y="4706225"/>
            <a:ext cx="37458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1849131" y="971687"/>
            <a:ext cx="2868491" cy="954107"/>
            <a:chOff x="1415388" y="965200"/>
            <a:chExt cx="2640726" cy="1036398"/>
          </a:xfrm>
        </p:grpSpPr>
        <p:sp>
          <p:nvSpPr>
            <p:cNvPr id="66" name="TextBox 65"/>
            <p:cNvSpPr txBox="1"/>
            <p:nvPr/>
          </p:nvSpPr>
          <p:spPr>
            <a:xfrm>
              <a:off x="1415388" y="1040926"/>
              <a:ext cx="782157" cy="56834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15</a:t>
              </a:r>
              <a:endParaRPr lang="en-US" sz="2800" b="1" dirty="0">
                <a:solidFill>
                  <a:srgbClr val="000000"/>
                </a:solidFill>
                <a:latin typeface="Arial" pitchFamily="34" charset="0"/>
                <a:cs typeface="Arial" pitchFamily="34" charset="0"/>
              </a:endParaRPr>
            </a:p>
          </p:txBody>
        </p:sp>
        <p:sp>
          <p:nvSpPr>
            <p:cNvPr id="68" name="TextBox 67"/>
            <p:cNvSpPr txBox="1"/>
            <p:nvPr/>
          </p:nvSpPr>
          <p:spPr>
            <a:xfrm>
              <a:off x="2666457" y="1072101"/>
              <a:ext cx="359160" cy="568348"/>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8</a:t>
              </a:r>
              <a:endParaRPr lang="en-US" sz="2800" b="1" dirty="0">
                <a:solidFill>
                  <a:srgbClr val="000000"/>
                </a:solidFill>
                <a:latin typeface="Arial" pitchFamily="34" charset="0"/>
                <a:cs typeface="Arial" pitchFamily="34" charset="0"/>
              </a:endParaRPr>
            </a:p>
          </p:txBody>
        </p:sp>
        <p:sp>
          <p:nvSpPr>
            <p:cNvPr id="69" name="TextBox 68"/>
            <p:cNvSpPr txBox="1"/>
            <p:nvPr/>
          </p:nvSpPr>
          <p:spPr>
            <a:xfrm>
              <a:off x="3009863" y="965200"/>
              <a:ext cx="787400" cy="1036398"/>
            </a:xfrm>
            <a:prstGeom prst="rect">
              <a:avLst/>
            </a:prstGeom>
            <a:noFill/>
          </p:spPr>
          <p:txBody>
            <a:bodyPr vert="horz" rtlCol="0">
              <a:spAutoFit/>
            </a:bodyPr>
            <a:lstStyle/>
            <a:p>
              <a:r>
                <a:rPr lang="en-US" sz="2800" b="1" u="sng" dirty="0" smtClean="0">
                  <a:solidFill>
                    <a:srgbClr val="000000"/>
                  </a:solidFill>
                  <a:latin typeface="Arial" pitchFamily="34" charset="0"/>
                  <a:cs typeface="Arial" pitchFamily="34" charset="0"/>
                </a:rPr>
                <a:t>10</a:t>
              </a:r>
            </a:p>
            <a:p>
              <a:r>
                <a:rPr lang="en-US" sz="2800" b="1" dirty="0" smtClean="0">
                  <a:solidFill>
                    <a:srgbClr val="000000"/>
                  </a:solidFill>
                  <a:latin typeface="Arial" pitchFamily="34" charset="0"/>
                  <a:cs typeface="Arial" pitchFamily="34" charset="0"/>
                </a:rPr>
                <a:t>12</a:t>
              </a:r>
              <a:endParaRPr lang="en-US" sz="2800" b="1" dirty="0">
                <a:solidFill>
                  <a:srgbClr val="000000"/>
                </a:solidFill>
                <a:latin typeface="Arial" pitchFamily="34" charset="0"/>
                <a:cs typeface="Arial" pitchFamily="34" charset="0"/>
              </a:endParaRPr>
            </a:p>
          </p:txBody>
        </p:sp>
        <p:sp>
          <p:nvSpPr>
            <p:cNvPr id="70" name="TextBox 69"/>
            <p:cNvSpPr txBox="1"/>
            <p:nvPr/>
          </p:nvSpPr>
          <p:spPr>
            <a:xfrm>
              <a:off x="3446514" y="1123698"/>
              <a:ext cx="609600" cy="568347"/>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a:t>
              </a:r>
              <a:endParaRPr lang="en-US" sz="2800" b="1" dirty="0">
                <a:solidFill>
                  <a:srgbClr val="000000"/>
                </a:solidFill>
                <a:latin typeface="Arial" pitchFamily="34" charset="0"/>
                <a:cs typeface="Arial" pitchFamily="34" charset="0"/>
              </a:endParaRPr>
            </a:p>
          </p:txBody>
        </p:sp>
      </p:grpSp>
      <p:cxnSp>
        <p:nvCxnSpPr>
          <p:cNvPr id="71" name="Straight Connector 70"/>
          <p:cNvCxnSpPr/>
          <p:nvPr/>
        </p:nvCxnSpPr>
        <p:spPr>
          <a:xfrm>
            <a:off x="2775926" y="1361638"/>
            <a:ext cx="227624"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916527" y="1019359"/>
            <a:ext cx="94402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95</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298744975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93533"/>
            <a:ext cx="4414520" cy="58458"/>
          </a:xfrm>
          <a:prstGeom prst="rect">
            <a:avLst/>
          </a:prstGeom>
          <a:solidFill>
            <a:scrgbClr r="0" g="0" b="0">
              <a:alpha val="0"/>
            </a:scrgbClr>
          </a:solidFill>
        </p:spPr>
      </p:pic>
      <p:sp>
        <p:nvSpPr>
          <p:cNvPr id="18" name="TextBox 17"/>
          <p:cNvSpPr txBox="1"/>
          <p:nvPr/>
        </p:nvSpPr>
        <p:spPr>
          <a:xfrm>
            <a:off x="916527" y="1019359"/>
            <a:ext cx="94402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96</a:t>
            </a:r>
            <a:endParaRPr lang="en-US" sz="2800" b="1" dirty="0">
              <a:solidFill>
                <a:srgbClr val="000000"/>
              </a:solidFill>
              <a:latin typeface="Arial" pitchFamily="34" charset="0"/>
              <a:cs typeface="Arial" pitchFamily="34" charset="0"/>
            </a:endParaRPr>
          </a:p>
        </p:txBody>
      </p:sp>
      <p:grpSp>
        <p:nvGrpSpPr>
          <p:cNvPr id="19" name="Group 18"/>
          <p:cNvGrpSpPr/>
          <p:nvPr/>
        </p:nvGrpSpPr>
        <p:grpSpPr>
          <a:xfrm>
            <a:off x="1860550" y="909320"/>
            <a:ext cx="2165857" cy="954107"/>
            <a:chOff x="1577976" y="897454"/>
            <a:chExt cx="1993883" cy="1036398"/>
          </a:xfrm>
        </p:grpSpPr>
        <p:sp>
          <p:nvSpPr>
            <p:cNvPr id="20" name="TextBox 19"/>
            <p:cNvSpPr txBox="1"/>
            <p:nvPr/>
          </p:nvSpPr>
          <p:spPr>
            <a:xfrm>
              <a:off x="1577976" y="1051983"/>
              <a:ext cx="236170" cy="56834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9</a:t>
              </a:r>
              <a:endParaRPr lang="en-US" sz="2800" b="1" dirty="0">
                <a:solidFill>
                  <a:srgbClr val="000000"/>
                </a:solidFill>
                <a:latin typeface="Arial" pitchFamily="34" charset="0"/>
                <a:cs typeface="Arial" pitchFamily="34" charset="0"/>
              </a:endParaRPr>
            </a:p>
          </p:txBody>
        </p:sp>
        <p:sp>
          <p:nvSpPr>
            <p:cNvPr id="21" name="TextBox 20"/>
            <p:cNvSpPr txBox="1"/>
            <p:nvPr/>
          </p:nvSpPr>
          <p:spPr>
            <a:xfrm>
              <a:off x="2363650" y="1051983"/>
              <a:ext cx="359160" cy="568348"/>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5</a:t>
              </a:r>
              <a:endParaRPr lang="en-US" sz="2800" b="1" dirty="0">
                <a:solidFill>
                  <a:srgbClr val="000000"/>
                </a:solidFill>
                <a:latin typeface="Arial" pitchFamily="34" charset="0"/>
                <a:cs typeface="Arial" pitchFamily="34" charset="0"/>
              </a:endParaRPr>
            </a:p>
          </p:txBody>
        </p:sp>
        <p:sp>
          <p:nvSpPr>
            <p:cNvPr id="22" name="TextBox 21"/>
            <p:cNvSpPr txBox="1"/>
            <p:nvPr/>
          </p:nvSpPr>
          <p:spPr>
            <a:xfrm>
              <a:off x="2707057" y="897454"/>
              <a:ext cx="787400" cy="1036398"/>
            </a:xfrm>
            <a:prstGeom prst="rect">
              <a:avLst/>
            </a:prstGeom>
            <a:noFill/>
          </p:spPr>
          <p:txBody>
            <a:bodyPr vert="horz" rtlCol="0">
              <a:spAutoFit/>
            </a:bodyPr>
            <a:lstStyle/>
            <a:p>
              <a:r>
                <a:rPr lang="en-US" sz="2800" b="1" u="sng" dirty="0" smtClean="0">
                  <a:solidFill>
                    <a:srgbClr val="000000"/>
                  </a:solidFill>
                  <a:latin typeface="Arial" pitchFamily="34" charset="0"/>
                  <a:cs typeface="Arial" pitchFamily="34" charset="0"/>
                </a:rPr>
                <a:t>3</a:t>
              </a:r>
            </a:p>
            <a:p>
              <a:r>
                <a:rPr lang="en-US" sz="2800" b="1" dirty="0" smtClean="0">
                  <a:solidFill>
                    <a:srgbClr val="000000"/>
                  </a:solidFill>
                  <a:latin typeface="Arial" pitchFamily="34" charset="0"/>
                  <a:cs typeface="Arial" pitchFamily="34" charset="0"/>
                </a:rPr>
                <a:t>5</a:t>
              </a:r>
              <a:endParaRPr lang="en-US" sz="2800" b="1" dirty="0">
                <a:solidFill>
                  <a:srgbClr val="000000"/>
                </a:solidFill>
                <a:latin typeface="Arial" pitchFamily="34" charset="0"/>
                <a:cs typeface="Arial" pitchFamily="34" charset="0"/>
              </a:endParaRPr>
            </a:p>
          </p:txBody>
        </p:sp>
        <p:sp>
          <p:nvSpPr>
            <p:cNvPr id="23" name="TextBox 22"/>
            <p:cNvSpPr txBox="1"/>
            <p:nvPr/>
          </p:nvSpPr>
          <p:spPr>
            <a:xfrm>
              <a:off x="2962259" y="1062998"/>
              <a:ext cx="609600" cy="568347"/>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a:t>
              </a:r>
              <a:endParaRPr lang="en-US" sz="2800" b="1" dirty="0">
                <a:solidFill>
                  <a:srgbClr val="000000"/>
                </a:solidFill>
                <a:latin typeface="Arial" pitchFamily="34" charset="0"/>
                <a:cs typeface="Arial" pitchFamily="34" charset="0"/>
              </a:endParaRPr>
            </a:p>
          </p:txBody>
        </p:sp>
      </p:grpSp>
      <p:cxnSp>
        <p:nvCxnSpPr>
          <p:cNvPr id="24" name="Straight Connector 23"/>
          <p:cNvCxnSpPr/>
          <p:nvPr/>
        </p:nvCxnSpPr>
        <p:spPr>
          <a:xfrm>
            <a:off x="2373630" y="1361638"/>
            <a:ext cx="227624"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16221363"/>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81841"/>
            <a:ext cx="4414520" cy="58458"/>
          </a:xfrm>
          <a:prstGeom prst="rect">
            <a:avLst/>
          </a:prstGeom>
          <a:solidFill>
            <a:scrgbClr r="0" g="0" b="0">
              <a:alpha val="0"/>
            </a:scrgbClr>
          </a:solidFill>
        </p:spPr>
      </p:pic>
      <p:sp>
        <p:nvSpPr>
          <p:cNvPr id="18" name="TextBox 17"/>
          <p:cNvSpPr txBox="1"/>
          <p:nvPr/>
        </p:nvSpPr>
        <p:spPr>
          <a:xfrm>
            <a:off x="916527" y="1019359"/>
            <a:ext cx="94402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97</a:t>
            </a:r>
            <a:endParaRPr lang="en-US" sz="2800" b="1" dirty="0">
              <a:solidFill>
                <a:srgbClr val="000000"/>
              </a:solidFill>
              <a:latin typeface="Arial" pitchFamily="34" charset="0"/>
              <a:cs typeface="Arial" pitchFamily="34" charset="0"/>
            </a:endParaRPr>
          </a:p>
        </p:txBody>
      </p:sp>
      <p:grpSp>
        <p:nvGrpSpPr>
          <p:cNvPr id="19" name="Group 18"/>
          <p:cNvGrpSpPr/>
          <p:nvPr/>
        </p:nvGrpSpPr>
        <p:grpSpPr>
          <a:xfrm>
            <a:off x="1925332" y="971687"/>
            <a:ext cx="3329318" cy="954107"/>
            <a:chOff x="1331516" y="965200"/>
            <a:chExt cx="3064964" cy="1036398"/>
          </a:xfrm>
        </p:grpSpPr>
        <p:sp>
          <p:nvSpPr>
            <p:cNvPr id="20" name="TextBox 19"/>
            <p:cNvSpPr txBox="1"/>
            <p:nvPr/>
          </p:nvSpPr>
          <p:spPr>
            <a:xfrm>
              <a:off x="1331516" y="1115849"/>
              <a:ext cx="641858" cy="56834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14</a:t>
              </a:r>
              <a:endParaRPr lang="en-US" sz="2800" b="1" dirty="0">
                <a:solidFill>
                  <a:srgbClr val="000000"/>
                </a:solidFill>
                <a:latin typeface="Arial" pitchFamily="34" charset="0"/>
                <a:cs typeface="Arial" pitchFamily="34" charset="0"/>
              </a:endParaRPr>
            </a:p>
          </p:txBody>
        </p:sp>
        <p:sp>
          <p:nvSpPr>
            <p:cNvPr id="21" name="TextBox 20"/>
            <p:cNvSpPr txBox="1"/>
            <p:nvPr/>
          </p:nvSpPr>
          <p:spPr>
            <a:xfrm>
              <a:off x="1887470" y="965200"/>
              <a:ext cx="787400" cy="1036398"/>
            </a:xfrm>
            <a:prstGeom prst="rect">
              <a:avLst/>
            </a:prstGeom>
            <a:noFill/>
          </p:spPr>
          <p:txBody>
            <a:bodyPr vert="horz" rtlCol="0">
              <a:spAutoFit/>
            </a:bodyPr>
            <a:lstStyle/>
            <a:p>
              <a:r>
                <a:rPr lang="en-US" sz="2800" b="1" u="sng" dirty="0">
                  <a:solidFill>
                    <a:srgbClr val="000000"/>
                  </a:solidFill>
                  <a:latin typeface="Arial" pitchFamily="34" charset="0"/>
                  <a:cs typeface="Arial" pitchFamily="34" charset="0"/>
                </a:rPr>
                <a:t>2</a:t>
              </a:r>
              <a:endParaRPr lang="en-US" sz="2800" b="1" u="sng"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7</a:t>
              </a:r>
              <a:endParaRPr lang="en-US" sz="2800" b="1" dirty="0">
                <a:solidFill>
                  <a:srgbClr val="000000"/>
                </a:solidFill>
                <a:latin typeface="Arial" pitchFamily="34" charset="0"/>
                <a:cs typeface="Arial" pitchFamily="34" charset="0"/>
              </a:endParaRPr>
            </a:p>
          </p:txBody>
        </p:sp>
        <p:sp>
          <p:nvSpPr>
            <p:cNvPr id="22" name="TextBox 21"/>
            <p:cNvSpPr txBox="1"/>
            <p:nvPr/>
          </p:nvSpPr>
          <p:spPr>
            <a:xfrm>
              <a:off x="2808684" y="1072101"/>
              <a:ext cx="567681" cy="56834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11</a:t>
              </a:r>
              <a:endParaRPr lang="en-US" sz="2800" b="1" dirty="0">
                <a:solidFill>
                  <a:srgbClr val="000000"/>
                </a:solidFill>
                <a:latin typeface="Arial" pitchFamily="34" charset="0"/>
                <a:cs typeface="Arial" pitchFamily="34" charset="0"/>
              </a:endParaRPr>
            </a:p>
          </p:txBody>
        </p:sp>
        <p:sp>
          <p:nvSpPr>
            <p:cNvPr id="23" name="TextBox 22"/>
            <p:cNvSpPr txBox="1"/>
            <p:nvPr/>
          </p:nvSpPr>
          <p:spPr>
            <a:xfrm>
              <a:off x="3306216" y="965200"/>
              <a:ext cx="787400" cy="1036398"/>
            </a:xfrm>
            <a:prstGeom prst="rect">
              <a:avLst/>
            </a:prstGeom>
            <a:noFill/>
          </p:spPr>
          <p:txBody>
            <a:bodyPr vert="horz" rtlCol="0">
              <a:spAutoFit/>
            </a:bodyPr>
            <a:lstStyle/>
            <a:p>
              <a:r>
                <a:rPr lang="en-US" sz="2800" b="1" u="sng" dirty="0" smtClean="0">
                  <a:solidFill>
                    <a:srgbClr val="000000"/>
                  </a:solidFill>
                  <a:latin typeface="Arial" pitchFamily="34" charset="0"/>
                  <a:cs typeface="Arial" pitchFamily="34" charset="0"/>
                </a:rPr>
                <a:t>  8</a:t>
              </a:r>
            </a:p>
            <a:p>
              <a:r>
                <a:rPr lang="en-US" sz="2800" b="1" dirty="0" smtClean="0">
                  <a:solidFill>
                    <a:srgbClr val="000000"/>
                  </a:solidFill>
                  <a:latin typeface="Arial" pitchFamily="34" charset="0"/>
                  <a:cs typeface="Arial" pitchFamily="34" charset="0"/>
                </a:rPr>
                <a:t>21</a:t>
              </a:r>
              <a:endParaRPr lang="en-US" sz="2800" b="1" dirty="0">
                <a:solidFill>
                  <a:srgbClr val="000000"/>
                </a:solidFill>
                <a:latin typeface="Arial" pitchFamily="34" charset="0"/>
                <a:cs typeface="Arial" pitchFamily="34" charset="0"/>
              </a:endParaRPr>
            </a:p>
          </p:txBody>
        </p:sp>
        <p:sp>
          <p:nvSpPr>
            <p:cNvPr id="24" name="TextBox 23"/>
            <p:cNvSpPr txBox="1"/>
            <p:nvPr/>
          </p:nvSpPr>
          <p:spPr>
            <a:xfrm>
              <a:off x="3786880" y="1150677"/>
              <a:ext cx="609600" cy="568347"/>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a:t>
              </a:r>
              <a:endParaRPr lang="en-US" sz="2800" b="1" dirty="0">
                <a:solidFill>
                  <a:srgbClr val="000000"/>
                </a:solidFill>
                <a:latin typeface="Arial" pitchFamily="34" charset="0"/>
                <a:cs typeface="Arial" pitchFamily="34" charset="0"/>
              </a:endParaRPr>
            </a:p>
          </p:txBody>
        </p:sp>
      </p:grpSp>
      <p:cxnSp>
        <p:nvCxnSpPr>
          <p:cNvPr id="25" name="Straight Connector 24"/>
          <p:cNvCxnSpPr/>
          <p:nvPr/>
        </p:nvCxnSpPr>
        <p:spPr>
          <a:xfrm>
            <a:off x="3112945" y="1361638"/>
            <a:ext cx="227624"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8556688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75092" y="893530"/>
            <a:ext cx="9128912" cy="1754326"/>
          </a:xfrm>
          <a:prstGeom prst="rect">
            <a:avLst/>
          </a:prstGeom>
          <a:noFill/>
        </p:spPr>
        <p:txBody>
          <a:bodyPr vert="horz" wrap="square" rtlCol="0">
            <a:spAutoFit/>
          </a:bodyPr>
          <a:lstStyle/>
          <a:p>
            <a:pPr algn="ctr"/>
            <a:r>
              <a:rPr lang="en-US" sz="3600" b="1" dirty="0" smtClean="0">
                <a:solidFill>
                  <a:srgbClr val="0000FF"/>
                </a:solidFill>
                <a:latin typeface="Arial" pitchFamily="34" charset="0"/>
                <a:cs typeface="Arial" pitchFamily="34" charset="0"/>
              </a:rPr>
              <a:t>Adding &amp; Subtracting</a:t>
            </a:r>
          </a:p>
          <a:p>
            <a:pPr algn="ctr"/>
            <a:r>
              <a:rPr lang="en-US" sz="3600" b="1" dirty="0" smtClean="0">
                <a:solidFill>
                  <a:srgbClr val="0000FF"/>
                </a:solidFill>
                <a:latin typeface="Arial" pitchFamily="34" charset="0"/>
                <a:cs typeface="Arial" pitchFamily="34" charset="0"/>
              </a:rPr>
              <a:t>Fractions with Unlike Denominators</a:t>
            </a:r>
          </a:p>
          <a:p>
            <a:pPr algn="ctr"/>
            <a:r>
              <a:rPr lang="en-US" sz="3600" b="1" dirty="0" smtClean="0">
                <a:solidFill>
                  <a:srgbClr val="0000FF"/>
                </a:solidFill>
                <a:latin typeface="Arial" pitchFamily="34" charset="0"/>
                <a:cs typeface="Arial" pitchFamily="34" charset="0"/>
              </a:rPr>
              <a:t>Applications</a:t>
            </a:r>
            <a:endParaRPr lang="en-US" sz="36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xmlns="" val="3583663959"/>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p:nvSpPr>
        <p:spPr>
          <a:xfrm>
            <a:off x="1737354" y="994871"/>
            <a:ext cx="8962396" cy="2431435"/>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Trey has a piece of rope that is        feet long. </a:t>
            </a:r>
          </a:p>
          <a:p>
            <a:endParaRPr lang="en-US" sz="12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He cuts off an          foot piece of rope and gives</a:t>
            </a:r>
          </a:p>
          <a:p>
            <a:endParaRPr lang="en-US" sz="28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it to his sister for a jump rope. How much rope does Trey have left?</a:t>
            </a:r>
            <a:endParaRPr lang="en-US" sz="2800" b="1" dirty="0">
              <a:solidFill>
                <a:srgbClr val="000000"/>
              </a:solidFill>
              <a:latin typeface="Arial" pitchFamily="34" charset="0"/>
              <a:cs typeface="Arial" pitchFamily="34" charset="0"/>
            </a:endParaRPr>
          </a:p>
        </p:txBody>
      </p:sp>
      <p:pic>
        <p:nvPicPr>
          <p:cNvPr id="8" name="Picture 7"/>
          <p:cNvPicPr>
            <a:picLocks/>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4683" t="28836" r="34069" b="30588"/>
          <a:stretch/>
        </p:blipFill>
        <p:spPr>
          <a:xfrm>
            <a:off x="7087870" y="776775"/>
            <a:ext cx="640080" cy="1005840"/>
          </a:xfrm>
          <a:prstGeom prst="rect">
            <a:avLst/>
          </a:prstGeom>
          <a:solidFill>
            <a:scrgbClr r="0" g="0" b="0">
              <a:alpha val="0"/>
            </a:scrgbClr>
          </a:solidFill>
        </p:spPr>
      </p:pic>
      <p:pic>
        <p:nvPicPr>
          <p:cNvPr id="9" name="Picture 8"/>
          <p:cNvPicPr>
            <a:picLocks/>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6767" t="33310" r="34274" b="27293"/>
          <a:stretch/>
        </p:blipFill>
        <p:spPr>
          <a:xfrm>
            <a:off x="4298950" y="1416860"/>
            <a:ext cx="731520" cy="1005840"/>
          </a:xfrm>
          <a:prstGeom prst="rect">
            <a:avLst/>
          </a:prstGeom>
          <a:solidFill>
            <a:scrgbClr r="0" g="0" b="0">
              <a:alpha val="0"/>
            </a:scrgbClr>
          </a:solidFill>
        </p:spPr>
      </p:pic>
      <p:pic>
        <p:nvPicPr>
          <p:cNvPr id="20" name="Picture 19"/>
          <p:cNvPicPr>
            <a:picLocks/>
          </p:cNvPicPr>
          <p:nvPr/>
        </p:nvPicPr>
        <p:blipFill>
          <a:blip r:embed="rId5" cstate="print">
            <a:extLst>
              <a:ext uri="{28A0092B-C50C-407E-A947-70E740481C1C}">
                <a14:useLocalDpi xmlns:a14="http://schemas.microsoft.com/office/drawing/2010/main" xmlns="" val="0"/>
              </a:ext>
            </a:extLst>
          </a:blip>
          <a:stretch>
            <a:fillRect/>
          </a:stretch>
        </p:blipFill>
        <p:spPr>
          <a:xfrm>
            <a:off x="124158" y="81841"/>
            <a:ext cx="3752342" cy="58458"/>
          </a:xfrm>
          <a:prstGeom prst="rect">
            <a:avLst/>
          </a:prstGeom>
          <a:solidFill>
            <a:scrgbClr r="0" g="0" b="0">
              <a:alpha val="0"/>
            </a:scrgbClr>
          </a:solidFill>
        </p:spPr>
      </p:pic>
      <p:sp>
        <p:nvSpPr>
          <p:cNvPr id="29" name="TextBox 28"/>
          <p:cNvSpPr txBox="1"/>
          <p:nvPr/>
        </p:nvSpPr>
        <p:spPr>
          <a:xfrm>
            <a:off x="869950" y="1010208"/>
            <a:ext cx="884367"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98</a:t>
            </a:r>
            <a:endParaRPr lang="en-US" sz="2800" b="1" dirty="0">
              <a:solidFill>
                <a:srgbClr val="000000"/>
              </a:solidFill>
              <a:latin typeface="Arial" pitchFamily="34" charset="0"/>
              <a:cs typeface="Arial" pitchFamily="34" charset="0"/>
            </a:endParaRPr>
          </a:p>
        </p:txBody>
      </p:sp>
      <p:grpSp>
        <p:nvGrpSpPr>
          <p:cNvPr id="30" name="Group 29"/>
          <p:cNvGrpSpPr/>
          <p:nvPr/>
        </p:nvGrpSpPr>
        <p:grpSpPr>
          <a:xfrm>
            <a:off x="2773706" y="3901201"/>
            <a:ext cx="1232440" cy="954107"/>
            <a:chOff x="1634017" y="2792604"/>
            <a:chExt cx="1134583" cy="1036398"/>
          </a:xfrm>
        </p:grpSpPr>
        <p:sp>
          <p:nvSpPr>
            <p:cNvPr id="31" name="TextBox 30"/>
            <p:cNvSpPr txBox="1"/>
            <p:nvPr/>
          </p:nvSpPr>
          <p:spPr>
            <a:xfrm>
              <a:off x="1634017" y="2943696"/>
              <a:ext cx="286336" cy="702078"/>
            </a:xfrm>
            <a:prstGeom prst="rect">
              <a:avLst/>
            </a:prstGeom>
            <a:noFill/>
          </p:spPr>
          <p:txBody>
            <a:bodyPr vert="horz" wrap="square" rtlCol="0">
              <a:spAutoFit/>
            </a:bodyPr>
            <a:lstStyle/>
            <a:p>
              <a:r>
                <a:rPr lang="en-US" sz="3600" dirty="0" smtClean="0">
                  <a:solidFill>
                    <a:srgbClr val="000000"/>
                  </a:solidFill>
                  <a:latin typeface="Arial" pitchFamily="34" charset="0"/>
                  <a:cs typeface="Arial" pitchFamily="34" charset="0"/>
                </a:rPr>
                <a:t>8</a:t>
              </a:r>
              <a:endParaRPr lang="en-US" sz="2400" dirty="0">
                <a:solidFill>
                  <a:srgbClr val="000000"/>
                </a:solidFill>
                <a:latin typeface="Arial" pitchFamily="34" charset="0"/>
                <a:cs typeface="Arial" pitchFamily="34" charset="0"/>
              </a:endParaRPr>
            </a:p>
          </p:txBody>
        </p:sp>
        <p:sp>
          <p:nvSpPr>
            <p:cNvPr id="32" name="TextBox 31"/>
            <p:cNvSpPr txBox="1"/>
            <p:nvPr/>
          </p:nvSpPr>
          <p:spPr>
            <a:xfrm>
              <a:off x="2006600" y="2792604"/>
              <a:ext cx="762000" cy="1036398"/>
            </a:xfrm>
            <a:prstGeom prst="rect">
              <a:avLst/>
            </a:prstGeom>
            <a:noFill/>
          </p:spPr>
          <p:txBody>
            <a:bodyPr vert="horz" rtlCol="0">
              <a:spAutoFit/>
            </a:bodyPr>
            <a:lstStyle/>
            <a:p>
              <a:r>
                <a:rPr lang="en-US" sz="2800" u="sng" dirty="0" smtClean="0">
                  <a:solidFill>
                    <a:srgbClr val="000000"/>
                  </a:solidFill>
                  <a:latin typeface="Arial" pitchFamily="34" charset="0"/>
                  <a:cs typeface="Arial" pitchFamily="34" charset="0"/>
                </a:rPr>
                <a:t>13</a:t>
              </a:r>
            </a:p>
            <a:p>
              <a:r>
                <a:rPr lang="en-US" sz="2800" dirty="0" smtClean="0">
                  <a:solidFill>
                    <a:srgbClr val="000000"/>
                  </a:solidFill>
                  <a:latin typeface="Arial" pitchFamily="34" charset="0"/>
                  <a:cs typeface="Arial" pitchFamily="34" charset="0"/>
                </a:rPr>
                <a:t>24</a:t>
              </a:r>
              <a:endParaRPr lang="en-US" sz="2800" dirty="0">
                <a:solidFill>
                  <a:srgbClr val="000000"/>
                </a:solidFill>
                <a:latin typeface="Arial" pitchFamily="34" charset="0"/>
                <a:cs typeface="Arial" pitchFamily="34" charset="0"/>
              </a:endParaRPr>
            </a:p>
          </p:txBody>
        </p:sp>
      </p:grpSp>
      <p:grpSp>
        <p:nvGrpSpPr>
          <p:cNvPr id="33" name="Group 32"/>
          <p:cNvGrpSpPr/>
          <p:nvPr/>
        </p:nvGrpSpPr>
        <p:grpSpPr>
          <a:xfrm>
            <a:off x="2752924" y="5738215"/>
            <a:ext cx="1239249" cy="954107"/>
            <a:chOff x="1653149" y="4521200"/>
            <a:chExt cx="1140851" cy="1036398"/>
          </a:xfrm>
        </p:grpSpPr>
        <p:sp>
          <p:nvSpPr>
            <p:cNvPr id="34" name="TextBox 33"/>
            <p:cNvSpPr txBox="1"/>
            <p:nvPr/>
          </p:nvSpPr>
          <p:spPr>
            <a:xfrm>
              <a:off x="1653149" y="4717719"/>
              <a:ext cx="454695" cy="702077"/>
            </a:xfrm>
            <a:prstGeom prst="rect">
              <a:avLst/>
            </a:prstGeom>
            <a:noFill/>
          </p:spPr>
          <p:txBody>
            <a:bodyPr vert="horz" wrap="square" rtlCol="0">
              <a:spAutoFit/>
            </a:bodyPr>
            <a:lstStyle/>
            <a:p>
              <a:r>
                <a:rPr lang="en-US" sz="3600" dirty="0" smtClean="0">
                  <a:solidFill>
                    <a:srgbClr val="000000"/>
                  </a:solidFill>
                  <a:latin typeface="Arial" pitchFamily="34" charset="0"/>
                  <a:cs typeface="Arial" pitchFamily="34" charset="0"/>
                </a:rPr>
                <a:t>9</a:t>
              </a:r>
              <a:endParaRPr lang="en-US" sz="3600" dirty="0">
                <a:solidFill>
                  <a:srgbClr val="000000"/>
                </a:solidFill>
                <a:latin typeface="Arial" pitchFamily="34" charset="0"/>
                <a:cs typeface="Arial" pitchFamily="34" charset="0"/>
              </a:endParaRPr>
            </a:p>
          </p:txBody>
        </p:sp>
        <p:sp>
          <p:nvSpPr>
            <p:cNvPr id="35" name="TextBox 34"/>
            <p:cNvSpPr txBox="1"/>
            <p:nvPr/>
          </p:nvSpPr>
          <p:spPr>
            <a:xfrm>
              <a:off x="2006600" y="4521200"/>
              <a:ext cx="787400" cy="1036398"/>
            </a:xfrm>
            <a:prstGeom prst="rect">
              <a:avLst/>
            </a:prstGeom>
            <a:noFill/>
          </p:spPr>
          <p:txBody>
            <a:bodyPr vert="horz" rtlCol="0">
              <a:spAutoFit/>
            </a:bodyPr>
            <a:lstStyle/>
            <a:p>
              <a:r>
                <a:rPr lang="en-US" sz="2800" dirty="0" smtClean="0">
                  <a:solidFill>
                    <a:srgbClr val="000000"/>
                  </a:solidFill>
                  <a:latin typeface="Arial" pitchFamily="34" charset="0"/>
                  <a:cs typeface="Arial" pitchFamily="34" charset="0"/>
                </a:rPr>
                <a:t> 1</a:t>
              </a:r>
            </a:p>
            <a:p>
              <a:r>
                <a:rPr lang="en-US" sz="2800" dirty="0" smtClean="0">
                  <a:solidFill>
                    <a:srgbClr val="000000"/>
                  </a:solidFill>
                  <a:latin typeface="Arial" pitchFamily="34" charset="0"/>
                  <a:cs typeface="Arial" pitchFamily="34" charset="0"/>
                </a:rPr>
                <a:t> 4</a:t>
              </a:r>
              <a:endParaRPr lang="en-US" sz="2800" dirty="0">
                <a:solidFill>
                  <a:srgbClr val="000000"/>
                </a:solidFill>
                <a:latin typeface="Arial" pitchFamily="34" charset="0"/>
                <a:cs typeface="Arial" pitchFamily="34" charset="0"/>
              </a:endParaRPr>
            </a:p>
          </p:txBody>
        </p:sp>
      </p:grpSp>
      <p:grpSp>
        <p:nvGrpSpPr>
          <p:cNvPr id="36" name="Group 35"/>
          <p:cNvGrpSpPr/>
          <p:nvPr/>
        </p:nvGrpSpPr>
        <p:grpSpPr>
          <a:xfrm>
            <a:off x="5920163" y="5735371"/>
            <a:ext cx="1447570" cy="954107"/>
            <a:chOff x="4528825" y="4470400"/>
            <a:chExt cx="1332632" cy="1036398"/>
          </a:xfrm>
        </p:grpSpPr>
        <p:sp>
          <p:nvSpPr>
            <p:cNvPr id="37" name="TextBox 36"/>
            <p:cNvSpPr txBox="1"/>
            <p:nvPr/>
          </p:nvSpPr>
          <p:spPr>
            <a:xfrm>
              <a:off x="4528825" y="4615794"/>
              <a:ext cx="688532" cy="702077"/>
            </a:xfrm>
            <a:prstGeom prst="rect">
              <a:avLst/>
            </a:prstGeom>
            <a:noFill/>
          </p:spPr>
          <p:txBody>
            <a:bodyPr vert="horz" wrap="square" rtlCol="0">
              <a:spAutoFit/>
            </a:bodyPr>
            <a:lstStyle/>
            <a:p>
              <a:r>
                <a:rPr lang="en-US" sz="3600" dirty="0" smtClean="0">
                  <a:solidFill>
                    <a:srgbClr val="000000"/>
                  </a:solidFill>
                  <a:latin typeface="Arial" pitchFamily="34" charset="0"/>
                  <a:cs typeface="Arial" pitchFamily="34" charset="0"/>
                </a:rPr>
                <a:t>26</a:t>
              </a:r>
              <a:endParaRPr lang="en-US" sz="3600" dirty="0">
                <a:solidFill>
                  <a:srgbClr val="000000"/>
                </a:solidFill>
                <a:latin typeface="Arial" pitchFamily="34" charset="0"/>
                <a:cs typeface="Arial" pitchFamily="34" charset="0"/>
              </a:endParaRPr>
            </a:p>
          </p:txBody>
        </p:sp>
        <p:sp>
          <p:nvSpPr>
            <p:cNvPr id="38" name="TextBox 37"/>
            <p:cNvSpPr txBox="1"/>
            <p:nvPr/>
          </p:nvSpPr>
          <p:spPr>
            <a:xfrm>
              <a:off x="5074057" y="4470400"/>
              <a:ext cx="787400" cy="1036398"/>
            </a:xfrm>
            <a:prstGeom prst="rect">
              <a:avLst/>
            </a:prstGeom>
            <a:noFill/>
          </p:spPr>
          <p:txBody>
            <a:bodyPr vert="horz" rtlCol="0">
              <a:spAutoFit/>
            </a:bodyPr>
            <a:lstStyle/>
            <a:p>
              <a:r>
                <a:rPr lang="en-US" sz="2800" dirty="0" smtClean="0">
                  <a:solidFill>
                    <a:srgbClr val="000000"/>
                  </a:solidFill>
                  <a:latin typeface="Arial" pitchFamily="34" charset="0"/>
                  <a:cs typeface="Arial" pitchFamily="34" charset="0"/>
                </a:rPr>
                <a:t> 5</a:t>
              </a:r>
            </a:p>
            <a:p>
              <a:r>
                <a:rPr lang="en-US" sz="2800" dirty="0" smtClean="0">
                  <a:solidFill>
                    <a:srgbClr val="000000"/>
                  </a:solidFill>
                  <a:latin typeface="Arial" pitchFamily="34" charset="0"/>
                  <a:cs typeface="Arial" pitchFamily="34" charset="0"/>
                </a:rPr>
                <a:t>24</a:t>
              </a:r>
              <a:endParaRPr lang="en-US" sz="2800" dirty="0">
                <a:solidFill>
                  <a:srgbClr val="000000"/>
                </a:solidFill>
                <a:latin typeface="Arial" pitchFamily="34" charset="0"/>
                <a:cs typeface="Arial" pitchFamily="34" charset="0"/>
              </a:endParaRPr>
            </a:p>
          </p:txBody>
        </p:sp>
      </p:grpSp>
      <p:grpSp>
        <p:nvGrpSpPr>
          <p:cNvPr id="39" name="Group 38"/>
          <p:cNvGrpSpPr/>
          <p:nvPr/>
        </p:nvGrpSpPr>
        <p:grpSpPr>
          <a:xfrm>
            <a:off x="5896415" y="3916343"/>
            <a:ext cx="1374335" cy="954107"/>
            <a:chOff x="4647885" y="2764378"/>
            <a:chExt cx="1265212" cy="1036398"/>
          </a:xfrm>
        </p:grpSpPr>
        <p:sp>
          <p:nvSpPr>
            <p:cNvPr id="40" name="TextBox 39"/>
            <p:cNvSpPr txBox="1"/>
            <p:nvPr/>
          </p:nvSpPr>
          <p:spPr>
            <a:xfrm>
              <a:off x="4647885" y="2927681"/>
              <a:ext cx="469892" cy="702077"/>
            </a:xfrm>
            <a:prstGeom prst="rect">
              <a:avLst/>
            </a:prstGeom>
            <a:noFill/>
          </p:spPr>
          <p:txBody>
            <a:bodyPr vert="horz" wrap="square" rtlCol="0">
              <a:spAutoFit/>
            </a:bodyPr>
            <a:lstStyle/>
            <a:p>
              <a:r>
                <a:rPr lang="en-US" sz="3600" dirty="0" smtClean="0">
                  <a:solidFill>
                    <a:srgbClr val="000000"/>
                  </a:solidFill>
                  <a:latin typeface="Arial" pitchFamily="34" charset="0"/>
                  <a:cs typeface="Arial" pitchFamily="34" charset="0"/>
                </a:rPr>
                <a:t>9</a:t>
              </a:r>
              <a:endParaRPr lang="en-US" sz="3600" dirty="0">
                <a:solidFill>
                  <a:srgbClr val="000000"/>
                </a:solidFill>
                <a:latin typeface="Arial" pitchFamily="34" charset="0"/>
                <a:cs typeface="Arial" pitchFamily="34" charset="0"/>
              </a:endParaRPr>
            </a:p>
          </p:txBody>
        </p:sp>
        <p:sp>
          <p:nvSpPr>
            <p:cNvPr id="41" name="TextBox 40"/>
            <p:cNvSpPr txBox="1"/>
            <p:nvPr/>
          </p:nvSpPr>
          <p:spPr>
            <a:xfrm>
              <a:off x="5086979" y="2764378"/>
              <a:ext cx="826118" cy="1036398"/>
            </a:xfrm>
            <a:prstGeom prst="rect">
              <a:avLst/>
            </a:prstGeom>
            <a:noFill/>
          </p:spPr>
          <p:txBody>
            <a:bodyPr vert="horz" wrap="square" rtlCol="0">
              <a:spAutoFit/>
            </a:bodyPr>
            <a:lstStyle/>
            <a:p>
              <a:r>
                <a:rPr lang="en-US" sz="2800" dirty="0" smtClean="0">
                  <a:solidFill>
                    <a:srgbClr val="000000"/>
                  </a:solidFill>
                  <a:latin typeface="Arial" pitchFamily="34" charset="0"/>
                  <a:cs typeface="Arial" pitchFamily="34" charset="0"/>
                </a:rPr>
                <a:t>13</a:t>
              </a:r>
            </a:p>
            <a:p>
              <a:r>
                <a:rPr lang="en-US" sz="2800" dirty="0" smtClean="0">
                  <a:solidFill>
                    <a:srgbClr val="000000"/>
                  </a:solidFill>
                  <a:latin typeface="Arial" pitchFamily="34" charset="0"/>
                  <a:cs typeface="Arial" pitchFamily="34" charset="0"/>
                </a:rPr>
                <a:t>24</a:t>
              </a:r>
              <a:endParaRPr lang="en-US" sz="2800" dirty="0">
                <a:solidFill>
                  <a:srgbClr val="000000"/>
                </a:solidFill>
                <a:latin typeface="Arial" pitchFamily="34" charset="0"/>
                <a:cs typeface="Arial" pitchFamily="34" charset="0"/>
              </a:endParaRPr>
            </a:p>
          </p:txBody>
        </p:sp>
      </p:grpSp>
      <p:sp>
        <p:nvSpPr>
          <p:cNvPr id="42" name="Oval 41"/>
          <p:cNvSpPr/>
          <p:nvPr/>
        </p:nvSpPr>
        <p:spPr>
          <a:xfrm>
            <a:off x="1873229" y="414632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3" name="Oval 42"/>
          <p:cNvSpPr/>
          <p:nvPr/>
        </p:nvSpPr>
        <p:spPr>
          <a:xfrm>
            <a:off x="4945076" y="421864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4" name="Oval 43"/>
          <p:cNvSpPr/>
          <p:nvPr/>
        </p:nvSpPr>
        <p:spPr>
          <a:xfrm>
            <a:off x="1858570" y="604268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5" name="TextBox 44"/>
          <p:cNvSpPr txBox="1"/>
          <p:nvPr/>
        </p:nvSpPr>
        <p:spPr>
          <a:xfrm>
            <a:off x="2358662" y="4139867"/>
            <a:ext cx="330165"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A</a:t>
            </a:r>
            <a:endParaRPr lang="en-US" sz="2400" b="1" dirty="0">
              <a:solidFill>
                <a:srgbClr val="000000"/>
              </a:solidFill>
              <a:latin typeface="Arial" pitchFamily="34" charset="0"/>
              <a:cs typeface="Arial" pitchFamily="34" charset="0"/>
            </a:endParaRPr>
          </a:p>
        </p:txBody>
      </p:sp>
      <p:sp>
        <p:nvSpPr>
          <p:cNvPr id="46" name="TextBox 45"/>
          <p:cNvSpPr txBox="1"/>
          <p:nvPr/>
        </p:nvSpPr>
        <p:spPr>
          <a:xfrm>
            <a:off x="5438744" y="4182083"/>
            <a:ext cx="308006"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C</a:t>
            </a:r>
            <a:endParaRPr lang="en-US" sz="2400" b="1" dirty="0">
              <a:solidFill>
                <a:srgbClr val="000000"/>
              </a:solidFill>
              <a:latin typeface="Arial" pitchFamily="34" charset="0"/>
              <a:cs typeface="Arial" pitchFamily="34" charset="0"/>
            </a:endParaRPr>
          </a:p>
        </p:txBody>
      </p:sp>
      <p:sp>
        <p:nvSpPr>
          <p:cNvPr id="47" name="TextBox 46"/>
          <p:cNvSpPr txBox="1"/>
          <p:nvPr/>
        </p:nvSpPr>
        <p:spPr>
          <a:xfrm>
            <a:off x="2349439" y="6008989"/>
            <a:ext cx="332069"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B</a:t>
            </a:r>
            <a:endParaRPr lang="en-US" sz="2400" b="1" dirty="0">
              <a:solidFill>
                <a:srgbClr val="000000"/>
              </a:solidFill>
              <a:latin typeface="Arial" pitchFamily="34" charset="0"/>
              <a:cs typeface="Arial" pitchFamily="34" charset="0"/>
            </a:endParaRPr>
          </a:p>
        </p:txBody>
      </p:sp>
      <p:sp>
        <p:nvSpPr>
          <p:cNvPr id="48" name="Oval 47"/>
          <p:cNvSpPr/>
          <p:nvPr/>
        </p:nvSpPr>
        <p:spPr>
          <a:xfrm>
            <a:off x="4908550" y="600013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9" name="TextBox 48"/>
          <p:cNvSpPr txBox="1"/>
          <p:nvPr/>
        </p:nvSpPr>
        <p:spPr>
          <a:xfrm>
            <a:off x="5399419" y="5987220"/>
            <a:ext cx="332069"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D</a:t>
            </a:r>
            <a:endParaRPr lang="en-US" sz="2400" b="1" dirty="0">
              <a:solidFill>
                <a:srgbClr val="000000"/>
              </a:solidFill>
              <a:latin typeface="Arial" pitchFamily="34" charset="0"/>
              <a:cs typeface="Arial" pitchFamily="34" charset="0"/>
            </a:endParaRPr>
          </a:p>
        </p:txBody>
      </p:sp>
      <p:cxnSp>
        <p:nvCxnSpPr>
          <p:cNvPr id="50" name="Straight Connector 49"/>
          <p:cNvCxnSpPr/>
          <p:nvPr/>
        </p:nvCxnSpPr>
        <p:spPr>
          <a:xfrm>
            <a:off x="6460095" y="4394446"/>
            <a:ext cx="37458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605730" y="6195415"/>
            <a:ext cx="37458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259349" y="6231284"/>
            <a:ext cx="37458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81083438"/>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p:nvSpPr>
        <p:spPr>
          <a:xfrm>
            <a:off x="1718280" y="1011861"/>
            <a:ext cx="8290263" cy="3108543"/>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The roadrunner of the American Southwest has </a:t>
            </a:r>
          </a:p>
          <a:p>
            <a:endParaRPr lang="en-US" sz="28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a tail nearly as long as its body. What is the </a:t>
            </a:r>
          </a:p>
          <a:p>
            <a:endParaRPr lang="en-US" sz="28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total length of a roadrunner with a body </a:t>
            </a:r>
          </a:p>
          <a:p>
            <a:endParaRPr lang="en-US" sz="28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measuring       feet and a tail measuring      feet?</a:t>
            </a:r>
          </a:p>
        </p:txBody>
      </p:sp>
      <p:pic>
        <p:nvPicPr>
          <p:cNvPr id="4" name="Picture 3"/>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8216" t="31081" r="39020" b="34459"/>
          <a:stretch/>
        </p:blipFill>
        <p:spPr>
          <a:xfrm>
            <a:off x="3720760" y="3312160"/>
            <a:ext cx="425790" cy="799252"/>
          </a:xfrm>
          <a:prstGeom prst="rect">
            <a:avLst/>
          </a:prstGeom>
          <a:solidFill>
            <a:scrgbClr r="0" g="0" b="0">
              <a:alpha val="0"/>
            </a:scrgbClr>
          </a:solidFill>
        </p:spPr>
      </p:pic>
      <p:pic>
        <p:nvPicPr>
          <p:cNvPr id="5" name="Picture 4"/>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41977" t="31805" r="41810" b="28910"/>
          <a:stretch/>
        </p:blipFill>
        <p:spPr>
          <a:xfrm>
            <a:off x="8646588" y="3360650"/>
            <a:ext cx="300562" cy="901364"/>
          </a:xfrm>
          <a:prstGeom prst="rect">
            <a:avLst/>
          </a:prstGeom>
          <a:solidFill>
            <a:scrgbClr r="0" g="0" b="0">
              <a:alpha val="0"/>
            </a:scrgbClr>
          </a:solidFill>
        </p:spPr>
      </p:pic>
      <p:pic>
        <p:nvPicPr>
          <p:cNvPr id="12" name="Picture 11"/>
          <p:cNvPicPr>
            <a:picLocks/>
          </p:cNvPicPr>
          <p:nvPr/>
        </p:nvPicPr>
        <p:blipFill>
          <a:blip r:embed="rId5" cstate="print">
            <a:extLst>
              <a:ext uri="{28A0092B-C50C-407E-A947-70E740481C1C}">
                <a14:useLocalDpi xmlns:a14="http://schemas.microsoft.com/office/drawing/2010/main" xmlns="" val="0"/>
              </a:ext>
            </a:extLst>
          </a:blip>
          <a:stretch>
            <a:fillRect/>
          </a:stretch>
        </p:blipFill>
        <p:spPr>
          <a:xfrm>
            <a:off x="151749" y="81841"/>
            <a:ext cx="4414520" cy="58458"/>
          </a:xfrm>
          <a:prstGeom prst="rect">
            <a:avLst/>
          </a:prstGeom>
          <a:solidFill>
            <a:scrgbClr r="0" g="0" b="0">
              <a:alpha val="0"/>
            </a:scrgbClr>
          </a:solidFill>
        </p:spPr>
      </p:pic>
      <p:sp>
        <p:nvSpPr>
          <p:cNvPr id="7" name="TextBox 6"/>
          <p:cNvSpPr txBox="1"/>
          <p:nvPr/>
        </p:nvSpPr>
        <p:spPr>
          <a:xfrm>
            <a:off x="869950" y="1010208"/>
            <a:ext cx="609600"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99</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7533049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 name="TextBox 13"/>
          <p:cNvSpPr txBox="1"/>
          <p:nvPr/>
        </p:nvSpPr>
        <p:spPr>
          <a:xfrm>
            <a:off x="2247819" y="8023915"/>
            <a:ext cx="855313" cy="369332"/>
          </a:xfrm>
          <a:prstGeom prst="rect">
            <a:avLst/>
          </a:prstGeom>
          <a:noFill/>
        </p:spPr>
        <p:txBody>
          <a:bodyPr vert="horz" rtlCol="0">
            <a:spAutoFit/>
          </a:bodyPr>
          <a:lstStyle/>
          <a:p>
            <a:endParaRPr lang="en-US" b="1" dirty="0">
              <a:solidFill>
                <a:srgbClr val="0000FF"/>
              </a:solidFill>
              <a:latin typeface="Arial" pitchFamily="34" charset="0"/>
              <a:cs typeface="Arial" pitchFamily="34" charset="0"/>
            </a:endParaRPr>
          </a:p>
        </p:txBody>
      </p:sp>
      <p:grpSp>
        <p:nvGrpSpPr>
          <p:cNvPr id="54" name="Group 53"/>
          <p:cNvGrpSpPr/>
          <p:nvPr/>
        </p:nvGrpSpPr>
        <p:grpSpPr>
          <a:xfrm>
            <a:off x="834558" y="1002978"/>
            <a:ext cx="9262427" cy="6548080"/>
            <a:chOff x="639577" y="-20630"/>
            <a:chExt cx="9347200" cy="7112846"/>
          </a:xfrm>
        </p:grpSpPr>
        <p:grpSp>
          <p:nvGrpSpPr>
            <p:cNvPr id="55" name="Group 54"/>
            <p:cNvGrpSpPr/>
            <p:nvPr/>
          </p:nvGrpSpPr>
          <p:grpSpPr>
            <a:xfrm rot="30600">
              <a:off x="1565140" y="1250446"/>
              <a:ext cx="5134802" cy="3568182"/>
              <a:chOff x="1563346" y="1266586"/>
              <a:chExt cx="5134802" cy="3568182"/>
            </a:xfrm>
          </p:grpSpPr>
          <p:grpSp>
            <p:nvGrpSpPr>
              <p:cNvPr id="80" name="Group 79"/>
              <p:cNvGrpSpPr/>
              <p:nvPr/>
            </p:nvGrpSpPr>
            <p:grpSpPr>
              <a:xfrm>
                <a:off x="1563346" y="1266586"/>
                <a:ext cx="5021350" cy="2492742"/>
                <a:chOff x="1563346" y="1266586"/>
                <a:chExt cx="5021350" cy="2492742"/>
              </a:xfrm>
            </p:grpSpPr>
            <p:cxnSp>
              <p:nvCxnSpPr>
                <p:cNvPr id="88" name="Straight Connector 87"/>
                <p:cNvCxnSpPr/>
                <p:nvPr/>
              </p:nvCxnSpPr>
              <p:spPr>
                <a:xfrm>
                  <a:off x="5259485" y="1534619"/>
                  <a:ext cx="6223" cy="740412"/>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5247629" y="2295213"/>
                  <a:ext cx="495300" cy="4445"/>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90" name="Group 89"/>
                <p:cNvGrpSpPr/>
                <p:nvPr/>
              </p:nvGrpSpPr>
              <p:grpSpPr>
                <a:xfrm>
                  <a:off x="2208757" y="1994141"/>
                  <a:ext cx="3802007" cy="1109448"/>
                  <a:chOff x="2208757" y="1994141"/>
                  <a:chExt cx="3802007" cy="1109448"/>
                </a:xfrm>
              </p:grpSpPr>
              <p:cxnSp>
                <p:nvCxnSpPr>
                  <p:cNvPr id="100" name="Straight Connector 99"/>
                  <p:cNvCxnSpPr/>
                  <p:nvPr/>
                </p:nvCxnSpPr>
                <p:spPr>
                  <a:xfrm rot="29400" flipH="1">
                    <a:off x="5516576" y="2309466"/>
                    <a:ext cx="115369" cy="729371"/>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689400" flipH="1" flipV="1">
                    <a:off x="5522818" y="2987043"/>
                    <a:ext cx="487946" cy="116546"/>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29400" flipH="1">
                    <a:off x="2208757" y="1994141"/>
                    <a:ext cx="115369" cy="729369"/>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689400" flipH="1" flipV="1">
                    <a:off x="2215390" y="2719006"/>
                    <a:ext cx="487946" cy="116546"/>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91" name="Group 90"/>
                <p:cNvGrpSpPr/>
                <p:nvPr/>
              </p:nvGrpSpPr>
              <p:grpSpPr>
                <a:xfrm>
                  <a:off x="2524212" y="2828359"/>
                  <a:ext cx="3844026" cy="930969"/>
                  <a:chOff x="2524212" y="2828359"/>
                  <a:chExt cx="3844026" cy="930969"/>
                </a:xfrm>
              </p:grpSpPr>
              <p:cxnSp>
                <p:nvCxnSpPr>
                  <p:cNvPr id="98" name="Straight Connector 97"/>
                  <p:cNvCxnSpPr/>
                  <p:nvPr/>
                </p:nvCxnSpPr>
                <p:spPr>
                  <a:xfrm flipH="1">
                    <a:off x="5857016" y="3096392"/>
                    <a:ext cx="115368" cy="662936"/>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5831637" y="3646880"/>
                    <a:ext cx="536601" cy="84822"/>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2549590" y="2828359"/>
                    <a:ext cx="115368" cy="662937"/>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524212" y="3378841"/>
                    <a:ext cx="536601" cy="84822"/>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92" name="TextBox 91"/>
                <p:cNvSpPr txBox="1"/>
                <p:nvPr/>
              </p:nvSpPr>
              <p:spPr>
                <a:xfrm>
                  <a:off x="4870776" y="1694544"/>
                  <a:ext cx="302701" cy="504386"/>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2</a:t>
                  </a:r>
                  <a:endParaRPr lang="en-US" sz="2400" b="1" dirty="0">
                    <a:solidFill>
                      <a:srgbClr val="0000FF"/>
                    </a:solidFill>
                    <a:latin typeface="Arial" pitchFamily="34" charset="0"/>
                    <a:cs typeface="Arial" pitchFamily="34" charset="0"/>
                  </a:endParaRPr>
                </a:p>
              </p:txBody>
            </p:sp>
            <p:sp>
              <p:nvSpPr>
                <p:cNvPr id="93" name="TextBox 92"/>
                <p:cNvSpPr txBox="1"/>
                <p:nvPr/>
              </p:nvSpPr>
              <p:spPr>
                <a:xfrm>
                  <a:off x="5155018" y="2464185"/>
                  <a:ext cx="307500" cy="501483"/>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3</a:t>
                  </a:r>
                  <a:endParaRPr lang="en-US" sz="2400" b="1" dirty="0">
                    <a:solidFill>
                      <a:srgbClr val="0000FF"/>
                    </a:solidFill>
                    <a:latin typeface="Arial" pitchFamily="34" charset="0"/>
                    <a:cs typeface="Arial" pitchFamily="34" charset="0"/>
                  </a:endParaRPr>
                </a:p>
              </p:txBody>
            </p:sp>
            <p:sp>
              <p:nvSpPr>
                <p:cNvPr id="94" name="TextBox 93"/>
                <p:cNvSpPr txBox="1"/>
                <p:nvPr/>
              </p:nvSpPr>
              <p:spPr>
                <a:xfrm>
                  <a:off x="5555146" y="3153811"/>
                  <a:ext cx="302371" cy="501483"/>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3</a:t>
                  </a:r>
                  <a:endParaRPr lang="en-US" sz="2400" b="1" dirty="0">
                    <a:solidFill>
                      <a:srgbClr val="0000FF"/>
                    </a:solidFill>
                    <a:latin typeface="Arial" pitchFamily="34" charset="0"/>
                    <a:cs typeface="Arial" pitchFamily="34" charset="0"/>
                  </a:endParaRPr>
                </a:p>
              </p:txBody>
            </p:sp>
            <p:sp>
              <p:nvSpPr>
                <p:cNvPr id="95" name="TextBox 94"/>
                <p:cNvSpPr txBox="1"/>
                <p:nvPr/>
              </p:nvSpPr>
              <p:spPr>
                <a:xfrm>
                  <a:off x="5212753" y="1686163"/>
                  <a:ext cx="576630" cy="501483"/>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90</a:t>
                  </a:r>
                  <a:endParaRPr lang="en-US" sz="2400" b="1" dirty="0">
                    <a:solidFill>
                      <a:srgbClr val="0000FF"/>
                    </a:solidFill>
                    <a:latin typeface="Arial" pitchFamily="34" charset="0"/>
                    <a:cs typeface="Arial" pitchFamily="34" charset="0"/>
                  </a:endParaRPr>
                </a:p>
              </p:txBody>
            </p:sp>
            <p:sp>
              <p:nvSpPr>
                <p:cNvPr id="96" name="TextBox 95"/>
                <p:cNvSpPr txBox="1"/>
                <p:nvPr/>
              </p:nvSpPr>
              <p:spPr>
                <a:xfrm>
                  <a:off x="5624936" y="2473310"/>
                  <a:ext cx="527409" cy="501483"/>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45</a:t>
                  </a:r>
                  <a:endParaRPr lang="en-US" sz="2400" b="1" dirty="0">
                    <a:solidFill>
                      <a:srgbClr val="0000FF"/>
                    </a:solidFill>
                    <a:latin typeface="Arial" pitchFamily="34" charset="0"/>
                    <a:cs typeface="Arial" pitchFamily="34" charset="0"/>
                  </a:endParaRPr>
                </a:p>
              </p:txBody>
            </p:sp>
            <p:sp>
              <p:nvSpPr>
                <p:cNvPr id="97" name="TextBox 96"/>
                <p:cNvSpPr txBox="1"/>
                <p:nvPr/>
              </p:nvSpPr>
              <p:spPr>
                <a:xfrm>
                  <a:off x="5960251" y="3166235"/>
                  <a:ext cx="624445" cy="501483"/>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15</a:t>
                  </a:r>
                  <a:endParaRPr lang="en-US" sz="2400" b="1" dirty="0">
                    <a:solidFill>
                      <a:srgbClr val="0000FF"/>
                    </a:solidFill>
                    <a:latin typeface="Arial" pitchFamily="34" charset="0"/>
                    <a:cs typeface="Arial" pitchFamily="34" charset="0"/>
                  </a:endParaRPr>
                </a:p>
              </p:txBody>
            </p:sp>
            <p:cxnSp>
              <p:nvCxnSpPr>
                <p:cNvPr id="102" name="Straight Connector 101"/>
                <p:cNvCxnSpPr/>
                <p:nvPr/>
              </p:nvCxnSpPr>
              <p:spPr>
                <a:xfrm>
                  <a:off x="1952053" y="1266586"/>
                  <a:ext cx="6223" cy="74041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1563346" y="1426508"/>
                  <a:ext cx="302701" cy="504386"/>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2</a:t>
                  </a:r>
                  <a:endParaRPr lang="en-US" sz="2400" b="1" dirty="0">
                    <a:solidFill>
                      <a:srgbClr val="0000FF"/>
                    </a:solidFill>
                    <a:latin typeface="Arial" pitchFamily="34" charset="0"/>
                    <a:cs typeface="Arial" pitchFamily="34" charset="0"/>
                  </a:endParaRPr>
                </a:p>
              </p:txBody>
            </p:sp>
            <p:sp>
              <p:nvSpPr>
                <p:cNvPr id="108" name="TextBox 107"/>
                <p:cNvSpPr txBox="1"/>
                <p:nvPr/>
              </p:nvSpPr>
              <p:spPr>
                <a:xfrm>
                  <a:off x="1847588" y="2196147"/>
                  <a:ext cx="307500" cy="501483"/>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2</a:t>
                  </a:r>
                  <a:endParaRPr lang="en-US" sz="2400" b="1" dirty="0">
                    <a:solidFill>
                      <a:srgbClr val="0000FF"/>
                    </a:solidFill>
                    <a:latin typeface="Arial" pitchFamily="34" charset="0"/>
                    <a:cs typeface="Arial" pitchFamily="34" charset="0"/>
                  </a:endParaRPr>
                </a:p>
              </p:txBody>
            </p:sp>
            <p:sp>
              <p:nvSpPr>
                <p:cNvPr id="109" name="TextBox 108"/>
                <p:cNvSpPr txBox="1"/>
                <p:nvPr/>
              </p:nvSpPr>
              <p:spPr>
                <a:xfrm>
                  <a:off x="2247721" y="2885779"/>
                  <a:ext cx="302371" cy="501483"/>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3</a:t>
                  </a:r>
                  <a:endParaRPr lang="en-US" sz="2400" b="1" dirty="0">
                    <a:solidFill>
                      <a:srgbClr val="0000FF"/>
                    </a:solidFill>
                    <a:latin typeface="Arial" pitchFamily="34" charset="0"/>
                    <a:cs typeface="Arial" pitchFamily="34" charset="0"/>
                  </a:endParaRPr>
                </a:p>
              </p:txBody>
            </p:sp>
            <p:sp>
              <p:nvSpPr>
                <p:cNvPr id="110" name="TextBox 109"/>
                <p:cNvSpPr txBox="1"/>
                <p:nvPr/>
              </p:nvSpPr>
              <p:spPr>
                <a:xfrm>
                  <a:off x="1917426" y="1473316"/>
                  <a:ext cx="576630" cy="501483"/>
                </a:xfrm>
                <a:prstGeom prst="rect">
                  <a:avLst/>
                </a:prstGeom>
                <a:noFill/>
              </p:spPr>
              <p:txBody>
                <a:bodyPr vert="horz" wrap="square" rtlCol="0">
                  <a:spAutoFit/>
                </a:bodyPr>
                <a:lstStyle/>
                <a:p>
                  <a:r>
                    <a:rPr lang="en-US" sz="2400" b="1" dirty="0">
                      <a:solidFill>
                        <a:srgbClr val="0000FF"/>
                      </a:solidFill>
                      <a:latin typeface="Arial" pitchFamily="34" charset="0"/>
                      <a:cs typeface="Arial" pitchFamily="34" charset="0"/>
                    </a:rPr>
                    <a:t>36</a:t>
                  </a:r>
                </a:p>
              </p:txBody>
            </p:sp>
            <p:sp>
              <p:nvSpPr>
                <p:cNvPr id="111" name="TextBox 110"/>
                <p:cNvSpPr txBox="1"/>
                <p:nvPr/>
              </p:nvSpPr>
              <p:spPr>
                <a:xfrm>
                  <a:off x="2317503" y="2205273"/>
                  <a:ext cx="676721" cy="501483"/>
                </a:xfrm>
                <a:prstGeom prst="rect">
                  <a:avLst/>
                </a:prstGeom>
                <a:noFill/>
              </p:spPr>
              <p:txBody>
                <a:bodyPr vert="horz" wrap="square" rtlCol="0">
                  <a:spAutoFit/>
                </a:bodyPr>
                <a:lstStyle/>
                <a:p>
                  <a:r>
                    <a:rPr lang="en-US" sz="2400" b="1" dirty="0">
                      <a:solidFill>
                        <a:srgbClr val="0000FF"/>
                      </a:solidFill>
                      <a:latin typeface="Arial" pitchFamily="34" charset="0"/>
                      <a:cs typeface="Arial" pitchFamily="34" charset="0"/>
                    </a:rPr>
                    <a:t>18</a:t>
                  </a:r>
                </a:p>
              </p:txBody>
            </p:sp>
            <p:sp>
              <p:nvSpPr>
                <p:cNvPr id="112" name="TextBox 111"/>
                <p:cNvSpPr txBox="1"/>
                <p:nvPr/>
              </p:nvSpPr>
              <p:spPr>
                <a:xfrm>
                  <a:off x="2652825" y="2898206"/>
                  <a:ext cx="419160" cy="501483"/>
                </a:xfrm>
                <a:prstGeom prst="rect">
                  <a:avLst/>
                </a:prstGeom>
                <a:noFill/>
              </p:spPr>
              <p:txBody>
                <a:bodyPr vert="horz" wrap="square" rtlCol="0">
                  <a:spAutoFit/>
                </a:bodyPr>
                <a:lstStyle/>
                <a:p>
                  <a:r>
                    <a:rPr lang="en-US" sz="2400" b="1" dirty="0">
                      <a:solidFill>
                        <a:srgbClr val="0000FF"/>
                      </a:solidFill>
                      <a:latin typeface="Arial" pitchFamily="34" charset="0"/>
                      <a:cs typeface="Arial" pitchFamily="34" charset="0"/>
                    </a:rPr>
                    <a:t>9</a:t>
                  </a:r>
                </a:p>
              </p:txBody>
            </p:sp>
            <p:cxnSp>
              <p:nvCxnSpPr>
                <p:cNvPr id="118" name="Straight Connector 117"/>
                <p:cNvCxnSpPr/>
                <p:nvPr/>
              </p:nvCxnSpPr>
              <p:spPr>
                <a:xfrm flipV="1">
                  <a:off x="1947381" y="1987960"/>
                  <a:ext cx="495300" cy="4445"/>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2517385" y="3431120"/>
                <a:ext cx="4180763" cy="1403648"/>
                <a:chOff x="2517385" y="3431120"/>
                <a:chExt cx="4180763" cy="1403648"/>
              </a:xfrm>
            </p:grpSpPr>
            <p:grpSp>
              <p:nvGrpSpPr>
                <p:cNvPr id="82" name="Group 81"/>
                <p:cNvGrpSpPr/>
                <p:nvPr/>
              </p:nvGrpSpPr>
              <p:grpSpPr>
                <a:xfrm>
                  <a:off x="2517385" y="3431120"/>
                  <a:ext cx="4180763" cy="983784"/>
                  <a:chOff x="2517385" y="3431120"/>
                  <a:chExt cx="4180763" cy="983784"/>
                </a:xfrm>
              </p:grpSpPr>
              <p:sp>
                <p:nvSpPr>
                  <p:cNvPr id="84" name="TextBox 83"/>
                  <p:cNvSpPr txBox="1"/>
                  <p:nvPr/>
                </p:nvSpPr>
                <p:spPr>
                  <a:xfrm rot="31200">
                    <a:off x="6253316" y="3814698"/>
                    <a:ext cx="435783" cy="50148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5</a:t>
                    </a:r>
                    <a:endParaRPr lang="en-US" sz="2400" b="1" dirty="0">
                      <a:solidFill>
                        <a:srgbClr val="0000FF"/>
                      </a:solidFill>
                      <a:latin typeface="Arial" pitchFamily="34" charset="0"/>
                      <a:cs typeface="Arial" pitchFamily="34" charset="0"/>
                    </a:endParaRPr>
                  </a:p>
                </p:txBody>
              </p:sp>
              <p:sp>
                <p:nvSpPr>
                  <p:cNvPr id="85" name="TextBox 84"/>
                  <p:cNvSpPr txBox="1"/>
                  <p:nvPr/>
                </p:nvSpPr>
                <p:spPr>
                  <a:xfrm rot="31200">
                    <a:off x="5824815" y="3797904"/>
                    <a:ext cx="358061" cy="508414"/>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5</a:t>
                    </a:r>
                    <a:endParaRPr lang="en-US" sz="2400" b="1" dirty="0">
                      <a:solidFill>
                        <a:srgbClr val="0000FF"/>
                      </a:solidFill>
                      <a:latin typeface="Arial" pitchFamily="34" charset="0"/>
                      <a:cs typeface="Arial" pitchFamily="34" charset="0"/>
                    </a:endParaRPr>
                  </a:p>
                </p:txBody>
              </p:sp>
              <p:cxnSp>
                <p:nvCxnSpPr>
                  <p:cNvPr id="86" name="Straight Connector 85"/>
                  <p:cNvCxnSpPr/>
                  <p:nvPr/>
                </p:nvCxnSpPr>
                <p:spPr>
                  <a:xfrm flipH="1">
                    <a:off x="6204989" y="3699153"/>
                    <a:ext cx="104763" cy="662684"/>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210334" y="4329575"/>
                    <a:ext cx="487814" cy="85329"/>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rot="31200">
                    <a:off x="2945885" y="3546665"/>
                    <a:ext cx="435783" cy="501483"/>
                  </a:xfrm>
                  <a:prstGeom prst="rect">
                    <a:avLst/>
                  </a:prstGeom>
                  <a:noFill/>
                </p:spPr>
                <p:txBody>
                  <a:bodyPr vert="horz" wrap="square" rtlCol="0">
                    <a:spAutoFit/>
                  </a:bodyPr>
                  <a:lstStyle/>
                  <a:p>
                    <a:r>
                      <a:rPr lang="en-US" sz="2400" b="1" dirty="0">
                        <a:solidFill>
                          <a:srgbClr val="0000FF"/>
                        </a:solidFill>
                        <a:latin typeface="Arial" pitchFamily="34" charset="0"/>
                        <a:cs typeface="Arial" pitchFamily="34" charset="0"/>
                      </a:rPr>
                      <a:t>3</a:t>
                    </a:r>
                  </a:p>
                </p:txBody>
              </p:sp>
              <p:sp>
                <p:nvSpPr>
                  <p:cNvPr id="114" name="TextBox 113"/>
                  <p:cNvSpPr txBox="1"/>
                  <p:nvPr/>
                </p:nvSpPr>
                <p:spPr>
                  <a:xfrm rot="31200">
                    <a:off x="2517385" y="3529872"/>
                    <a:ext cx="358062" cy="508413"/>
                  </a:xfrm>
                  <a:prstGeom prst="rect">
                    <a:avLst/>
                  </a:prstGeom>
                  <a:noFill/>
                </p:spPr>
                <p:txBody>
                  <a:bodyPr vert="horz" wrap="square" rtlCol="0">
                    <a:spAutoFit/>
                  </a:bodyPr>
                  <a:lstStyle/>
                  <a:p>
                    <a:r>
                      <a:rPr lang="en-US" sz="2400" b="1" dirty="0">
                        <a:solidFill>
                          <a:srgbClr val="0000FF"/>
                        </a:solidFill>
                        <a:latin typeface="Arial" pitchFamily="34" charset="0"/>
                        <a:cs typeface="Arial" pitchFamily="34" charset="0"/>
                      </a:rPr>
                      <a:t>3</a:t>
                    </a:r>
                  </a:p>
                </p:txBody>
              </p:sp>
              <p:cxnSp>
                <p:nvCxnSpPr>
                  <p:cNvPr id="115" name="Straight Connector 114"/>
                  <p:cNvCxnSpPr/>
                  <p:nvPr/>
                </p:nvCxnSpPr>
                <p:spPr>
                  <a:xfrm flipH="1">
                    <a:off x="2897557" y="3431120"/>
                    <a:ext cx="104763" cy="662684"/>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2867293" y="4095830"/>
                    <a:ext cx="487814" cy="85329"/>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83" name="TextBox 82"/>
                <p:cNvSpPr txBox="1"/>
                <p:nvPr/>
              </p:nvSpPr>
              <p:spPr>
                <a:xfrm>
                  <a:off x="6238296" y="4333285"/>
                  <a:ext cx="353676" cy="501483"/>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1</a:t>
                  </a:r>
                  <a:endParaRPr lang="en-US" sz="2400" b="1" dirty="0">
                    <a:solidFill>
                      <a:srgbClr val="0000FF"/>
                    </a:solidFill>
                    <a:latin typeface="Arial" pitchFamily="34" charset="0"/>
                    <a:cs typeface="Arial" pitchFamily="34" charset="0"/>
                  </a:endParaRPr>
                </a:p>
              </p:txBody>
            </p:sp>
            <p:sp>
              <p:nvSpPr>
                <p:cNvPr id="116" name="TextBox 115"/>
                <p:cNvSpPr txBox="1"/>
                <p:nvPr/>
              </p:nvSpPr>
              <p:spPr>
                <a:xfrm>
                  <a:off x="2930868" y="4065252"/>
                  <a:ext cx="353676" cy="501483"/>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1</a:t>
                  </a:r>
                  <a:endParaRPr lang="en-US" sz="2400" b="1" dirty="0">
                    <a:solidFill>
                      <a:srgbClr val="0000FF"/>
                    </a:solidFill>
                    <a:latin typeface="Arial" pitchFamily="34" charset="0"/>
                    <a:cs typeface="Arial" pitchFamily="34" charset="0"/>
                  </a:endParaRPr>
                </a:p>
              </p:txBody>
            </p:sp>
          </p:grpSp>
        </p:grpSp>
        <p:sp>
          <p:nvSpPr>
            <p:cNvPr id="57" name="TextBox 56"/>
            <p:cNvSpPr txBox="1"/>
            <p:nvPr/>
          </p:nvSpPr>
          <p:spPr>
            <a:xfrm>
              <a:off x="927100" y="5156200"/>
              <a:ext cx="2616200" cy="501483"/>
            </a:xfrm>
            <a:prstGeom prst="rect">
              <a:avLst/>
            </a:prstGeom>
            <a:noFill/>
          </p:spPr>
          <p:txBody>
            <a:bodyPr vert="horz" rtlCol="0">
              <a:spAutoFit/>
            </a:bodyPr>
            <a:lstStyle/>
            <a:p>
              <a:r>
                <a:rPr lang="en-US" sz="2400" b="1" dirty="0">
                  <a:solidFill>
                    <a:srgbClr val="FF0000"/>
                  </a:solidFill>
                  <a:latin typeface="Arial" pitchFamily="34" charset="0"/>
                  <a:cs typeface="Arial" pitchFamily="34" charset="0"/>
                </a:rPr>
                <a:t>36 = 2 x 2 x 3 x 3</a:t>
              </a:r>
            </a:p>
          </p:txBody>
        </p:sp>
        <p:sp>
          <p:nvSpPr>
            <p:cNvPr id="58" name="TextBox 57"/>
            <p:cNvSpPr txBox="1"/>
            <p:nvPr/>
          </p:nvSpPr>
          <p:spPr>
            <a:xfrm>
              <a:off x="4851400" y="5168901"/>
              <a:ext cx="2744659" cy="501483"/>
            </a:xfrm>
            <a:prstGeom prst="rect">
              <a:avLst/>
            </a:prstGeom>
            <a:noFill/>
          </p:spPr>
          <p:txBody>
            <a:bodyPr vert="horz" wrap="square" rtlCol="0">
              <a:spAutoFit/>
            </a:bodyPr>
            <a:lstStyle/>
            <a:p>
              <a:r>
                <a:rPr lang="en-US" sz="2400" b="1" dirty="0">
                  <a:solidFill>
                    <a:srgbClr val="0000FF"/>
                  </a:solidFill>
                  <a:latin typeface="Arial" pitchFamily="34" charset="0"/>
                  <a:cs typeface="Arial" pitchFamily="34" charset="0"/>
                </a:rPr>
                <a:t>90 = 2 x 3 x 3 x 5</a:t>
              </a:r>
            </a:p>
          </p:txBody>
        </p:sp>
        <p:sp>
          <p:nvSpPr>
            <p:cNvPr id="59" name="TextBox 58"/>
            <p:cNvSpPr txBox="1"/>
            <p:nvPr/>
          </p:nvSpPr>
          <p:spPr>
            <a:xfrm>
              <a:off x="2453330" y="6590733"/>
              <a:ext cx="4233232" cy="501483"/>
            </a:xfrm>
            <a:prstGeom prst="rect">
              <a:avLst/>
            </a:prstGeom>
            <a:noFill/>
          </p:spPr>
          <p:txBody>
            <a:bodyPr vert="horz" wrap="square" rtlCol="0">
              <a:spAutoFit/>
            </a:bodyPr>
            <a:lstStyle/>
            <a:p>
              <a:pPr algn="ctr"/>
              <a:r>
                <a:rPr lang="nl-NL" sz="2400" b="1" dirty="0">
                  <a:solidFill>
                    <a:srgbClr val="0000FF"/>
                  </a:solidFill>
                  <a:latin typeface="Arial" pitchFamily="34" charset="0"/>
                  <a:cs typeface="Arial" pitchFamily="34" charset="0"/>
                </a:rPr>
                <a:t>GCF is 2 x 3 x 3 = 18</a:t>
              </a:r>
              <a:endParaRPr lang="en-US" sz="2400" b="1" dirty="0">
                <a:solidFill>
                  <a:srgbClr val="0000FF"/>
                </a:solidFill>
                <a:latin typeface="Arial" pitchFamily="34" charset="0"/>
                <a:cs typeface="Arial" pitchFamily="34" charset="0"/>
              </a:endParaRPr>
            </a:p>
          </p:txBody>
        </p:sp>
        <p:sp>
          <p:nvSpPr>
            <p:cNvPr id="60" name="TextBox 59"/>
            <p:cNvSpPr txBox="1"/>
            <p:nvPr/>
          </p:nvSpPr>
          <p:spPr>
            <a:xfrm>
              <a:off x="639577" y="-20630"/>
              <a:ext cx="9347200" cy="902670"/>
            </a:xfrm>
            <a:prstGeom prst="rect">
              <a:avLst/>
            </a:prstGeom>
            <a:noFill/>
          </p:spPr>
          <p:txBody>
            <a:bodyPr vert="horz" rtlCol="0">
              <a:spAutoFit/>
            </a:bodyPr>
            <a:lstStyle/>
            <a:p>
              <a:r>
                <a:rPr lang="en-US" sz="2400" b="1" dirty="0">
                  <a:solidFill>
                    <a:srgbClr val="0000FF"/>
                  </a:solidFill>
                  <a:latin typeface="Arial" pitchFamily="34" charset="0"/>
                  <a:cs typeface="Arial" pitchFamily="34" charset="0"/>
                </a:rPr>
                <a:t>Use prime factorization to find the greatest common factor of 36 and 90.</a:t>
              </a:r>
            </a:p>
          </p:txBody>
        </p:sp>
        <p:sp>
          <p:nvSpPr>
            <p:cNvPr id="61" name="Oval 60"/>
            <p:cNvSpPr/>
            <p:nvPr/>
          </p:nvSpPr>
          <p:spPr>
            <a:xfrm>
              <a:off x="5540637" y="5129304"/>
              <a:ext cx="1376661" cy="576683"/>
            </a:xfrm>
            <a:prstGeom prst="ellipse">
              <a:avLst/>
            </a:prstGeom>
            <a:solidFill>
              <a:schemeClr val="accent1">
                <a:alpha val="1000"/>
              </a:schemeClr>
            </a:solidFill>
            <a:ln w="762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2" name="Oval 61"/>
            <p:cNvSpPr/>
            <p:nvPr/>
          </p:nvSpPr>
          <p:spPr>
            <a:xfrm>
              <a:off x="1621377" y="5152954"/>
              <a:ext cx="398699" cy="492329"/>
            </a:xfrm>
            <a:prstGeom prst="ellipse">
              <a:avLst/>
            </a:prstGeom>
            <a:solidFill>
              <a:schemeClr val="accent1">
                <a:alpha val="1000"/>
              </a:schemeClr>
            </a:solidFill>
            <a:ln w="762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19" name="Oval 118"/>
            <p:cNvSpPr/>
            <p:nvPr/>
          </p:nvSpPr>
          <p:spPr>
            <a:xfrm>
              <a:off x="2683315" y="5119952"/>
              <a:ext cx="813312" cy="534794"/>
            </a:xfrm>
            <a:prstGeom prst="ellipse">
              <a:avLst/>
            </a:prstGeom>
            <a:solidFill>
              <a:schemeClr val="accent1">
                <a:alpha val="1000"/>
              </a:schemeClr>
            </a:solidFill>
            <a:ln w="762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grpSp>
        <p:nvGrpSpPr>
          <p:cNvPr id="53" name="Group 52"/>
          <p:cNvGrpSpPr/>
          <p:nvPr/>
        </p:nvGrpSpPr>
        <p:grpSpPr>
          <a:xfrm>
            <a:off x="-59759" y="1833975"/>
            <a:ext cx="11146663" cy="8326025"/>
            <a:chOff x="0" y="2108200"/>
            <a:chExt cx="11036300" cy="8051800"/>
          </a:xfrm>
        </p:grpSpPr>
        <p:sp>
          <p:nvSpPr>
            <p:cNvPr id="51" name="Rectangle 50"/>
            <p:cNvSpPr/>
            <p:nvPr/>
          </p:nvSpPr>
          <p:spPr>
            <a:xfrm>
              <a:off x="0" y="2108200"/>
              <a:ext cx="11036300" cy="8051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2" name="TextBox 51"/>
            <p:cNvSpPr txBox="1"/>
            <p:nvPr/>
          </p:nvSpPr>
          <p:spPr>
            <a:xfrm>
              <a:off x="10445118" y="2184400"/>
              <a:ext cx="483232" cy="461665"/>
            </a:xfrm>
            <a:prstGeom prst="rect">
              <a:avLst/>
            </a:prstGeom>
            <a:noFill/>
          </p:spPr>
          <p:txBody>
            <a:bodyPr wrap="square" rtlCol="0">
              <a:spAutoFit/>
            </a:bodyPr>
            <a:lstStyle/>
            <a:p>
              <a:r>
                <a:rPr lang="en-US" sz="2400" b="1" dirty="0" smtClean="0">
                  <a:latin typeface="Arial" pitchFamily="34" charset="0"/>
                  <a:cs typeface="Arial" pitchFamily="34" charset="0"/>
                </a:rPr>
                <a:t>X</a:t>
              </a:r>
              <a:endParaRPr lang="en-US" sz="2400" b="1" dirty="0">
                <a:latin typeface="Arial" pitchFamily="34" charset="0"/>
                <a:cs typeface="Arial" pitchFamily="34" charset="0"/>
              </a:endParaRPr>
            </a:p>
          </p:txBody>
        </p:sp>
      </p:grpSp>
    </p:spTree>
    <p:extLst>
      <p:ext uri="{BB962C8B-B14F-4D97-AF65-F5344CB8AC3E}">
        <p14:creationId xmlns:p14="http://schemas.microsoft.com/office/powerpoint/2010/main" xmlns="" val="319839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3"/>
                                        </p:tgtEl>
                                      </p:cBhvr>
                                    </p:animEffect>
                                    <p:set>
                                      <p:cBhvr>
                                        <p:cTn id="7" dur="1" fill="hold">
                                          <p:stCondLst>
                                            <p:cond delay="49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65151" y="998107"/>
            <a:ext cx="990600"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100</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775888" y="998108"/>
            <a:ext cx="8923862" cy="4401205"/>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Cara uses this recipe for the topping on her blueberry muffins.</a:t>
            </a:r>
          </a:p>
          <a:p>
            <a:endParaRPr lang="en-US" sz="2800" b="1" dirty="0" smtClean="0">
              <a:solidFill>
                <a:srgbClr val="000000"/>
              </a:solidFill>
              <a:latin typeface="Arial" pitchFamily="34" charset="0"/>
              <a:cs typeface="Arial" pitchFamily="34" charset="0"/>
            </a:endParaRPr>
          </a:p>
          <a:p>
            <a:pPr marL="571500" indent="-571500">
              <a:buFont typeface="Arial" pitchFamily="34" charset="0"/>
              <a:buChar char="•"/>
            </a:pPr>
            <a:r>
              <a:rPr lang="en-US" sz="2800" b="1" dirty="0" smtClean="0">
                <a:solidFill>
                  <a:srgbClr val="000000"/>
                </a:solidFill>
                <a:latin typeface="Arial" pitchFamily="34" charset="0"/>
                <a:cs typeface="Arial" pitchFamily="34" charset="0"/>
              </a:rPr>
              <a:t>1/2 cup sugar</a:t>
            </a:r>
          </a:p>
          <a:p>
            <a:pPr marL="571500" indent="-571500">
              <a:buFont typeface="Arial" pitchFamily="34" charset="0"/>
              <a:buChar char="•"/>
            </a:pPr>
            <a:r>
              <a:rPr lang="en-US" sz="2800" b="1" dirty="0" smtClean="0">
                <a:solidFill>
                  <a:srgbClr val="000000"/>
                </a:solidFill>
                <a:latin typeface="Arial" pitchFamily="34" charset="0"/>
                <a:cs typeface="Arial" pitchFamily="34" charset="0"/>
              </a:rPr>
              <a:t>1/3 cup all-purpose flour</a:t>
            </a:r>
          </a:p>
          <a:p>
            <a:pPr marL="571500" indent="-571500">
              <a:buFont typeface="Arial" pitchFamily="34" charset="0"/>
              <a:buChar char="•"/>
            </a:pPr>
            <a:r>
              <a:rPr lang="en-US" sz="2800" b="1" dirty="0" smtClean="0">
                <a:solidFill>
                  <a:srgbClr val="000000"/>
                </a:solidFill>
                <a:latin typeface="Arial" pitchFamily="34" charset="0"/>
                <a:cs typeface="Arial" pitchFamily="34" charset="0"/>
              </a:rPr>
              <a:t>1/4 cup butter, cubed</a:t>
            </a:r>
          </a:p>
          <a:p>
            <a:pPr marL="571500" indent="-571500">
              <a:buFont typeface="Arial" pitchFamily="34" charset="0"/>
              <a:buChar char="•"/>
            </a:pPr>
            <a:r>
              <a:rPr lang="en-US" sz="2800" b="1" dirty="0" smtClean="0">
                <a:solidFill>
                  <a:srgbClr val="000000"/>
                </a:solidFill>
                <a:latin typeface="Arial" pitchFamily="34" charset="0"/>
                <a:cs typeface="Arial" pitchFamily="34" charset="0"/>
              </a:rPr>
              <a:t>1 1/2 teaspoons ground cinnamon</a:t>
            </a:r>
          </a:p>
          <a:p>
            <a:endParaRPr lang="en-US" sz="28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How much more sugar than flour does Cara use for her topping?</a:t>
            </a:r>
            <a:endParaRPr lang="en-US" sz="2800" b="1" dirty="0">
              <a:solidFill>
                <a:srgbClr val="000000"/>
              </a:solidFill>
              <a:latin typeface="Arial" pitchFamily="34" charset="0"/>
              <a:cs typeface="Arial" pitchFamily="34" charset="0"/>
            </a:endParaRPr>
          </a:p>
        </p:txBody>
      </p:sp>
      <p:pic>
        <p:nvPicPr>
          <p:cNvPr id="10" name="Picture 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93533"/>
            <a:ext cx="4414520" cy="58458"/>
          </a:xfrm>
          <a:prstGeom prst="rect">
            <a:avLst/>
          </a:prstGeom>
          <a:solidFill>
            <a:scrgbClr r="0" g="0" b="0">
              <a:alpha val="0"/>
            </a:scrgbClr>
          </a:solidFill>
        </p:spPr>
      </p:pic>
    </p:spTree>
    <p:extLst>
      <p:ext uri="{BB962C8B-B14F-4D97-AF65-F5344CB8AC3E}">
        <p14:creationId xmlns:p14="http://schemas.microsoft.com/office/powerpoint/2010/main" xmlns="" val="3486261049"/>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41350" y="1012364"/>
            <a:ext cx="838200"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101</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805132" y="1009611"/>
            <a:ext cx="8285018" cy="3762568"/>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Jared's baseball team played a doubleheader. </a:t>
            </a:r>
          </a:p>
          <a:p>
            <a:endParaRPr lang="en-US" sz="105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During the first game, players ate         lb. of </a:t>
            </a:r>
          </a:p>
          <a:p>
            <a:endParaRPr lang="en-US" sz="16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peanuts. During the second game, players ate         </a:t>
            </a:r>
          </a:p>
          <a:p>
            <a:endParaRPr lang="en-US" sz="16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         lb. of peanuts. How many pounds of</a:t>
            </a:r>
          </a:p>
          <a:p>
            <a:endParaRPr lang="en-US" sz="28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Peanuts did the players eat during both games? </a:t>
            </a:r>
            <a:endParaRPr lang="en-US" sz="2800" b="1" dirty="0">
              <a:solidFill>
                <a:srgbClr val="000000"/>
              </a:solidFill>
              <a:latin typeface="Arial" pitchFamily="34" charset="0"/>
              <a:cs typeface="Arial" pitchFamily="34" charset="0"/>
            </a:endParaRPr>
          </a:p>
        </p:txBody>
      </p:sp>
      <p:pic>
        <p:nvPicPr>
          <p:cNvPr id="4" name="Picture 3"/>
          <p:cNvPicPr>
            <a:picLocks/>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8858" t="34987" r="35190" b="32507"/>
          <a:stretch/>
        </p:blipFill>
        <p:spPr>
          <a:xfrm>
            <a:off x="7663604" y="1439330"/>
            <a:ext cx="640080" cy="1005840"/>
          </a:xfrm>
          <a:prstGeom prst="rect">
            <a:avLst/>
          </a:prstGeom>
          <a:solidFill>
            <a:scrgbClr r="0" g="0" b="0">
              <a:alpha val="0"/>
            </a:scrgbClr>
          </a:solidFill>
        </p:spPr>
      </p:pic>
      <p:pic>
        <p:nvPicPr>
          <p:cNvPr id="5" name="Picture 4"/>
          <p:cNvPicPr>
            <a:picLocks/>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9841" t="33937" r="38818" b="33032"/>
          <a:stretch/>
        </p:blipFill>
        <p:spPr>
          <a:xfrm>
            <a:off x="1936750" y="2760134"/>
            <a:ext cx="640080" cy="1005840"/>
          </a:xfrm>
          <a:prstGeom prst="rect">
            <a:avLst/>
          </a:prstGeom>
          <a:solidFill>
            <a:scrgbClr r="0" g="0" b="0">
              <a:alpha val="0"/>
            </a:scrgbClr>
          </a:solidFill>
        </p:spPr>
      </p:pic>
      <p:pic>
        <p:nvPicPr>
          <p:cNvPr id="12" name="Picture 11"/>
          <p:cNvPicPr>
            <a:picLocks/>
          </p:cNvPicPr>
          <p:nvPr/>
        </p:nvPicPr>
        <p:blipFill>
          <a:blip r:embed="rId5" cstate="print">
            <a:extLst>
              <a:ext uri="{28A0092B-C50C-407E-A947-70E740481C1C}">
                <a14:useLocalDpi xmlns:a14="http://schemas.microsoft.com/office/drawing/2010/main" xmlns="" val="0"/>
              </a:ext>
            </a:extLst>
          </a:blip>
          <a:stretch>
            <a:fillRect/>
          </a:stretch>
        </p:blipFill>
        <p:spPr>
          <a:xfrm>
            <a:off x="151749" y="81841"/>
            <a:ext cx="4414520" cy="58458"/>
          </a:xfrm>
          <a:prstGeom prst="rect">
            <a:avLst/>
          </a:prstGeom>
          <a:solidFill>
            <a:scrgbClr r="0" g="0" b="0">
              <a:alpha val="0"/>
            </a:scrgbClr>
          </a:solidFill>
        </p:spPr>
      </p:pic>
    </p:spTree>
    <p:extLst>
      <p:ext uri="{BB962C8B-B14F-4D97-AF65-F5344CB8AC3E}">
        <p14:creationId xmlns:p14="http://schemas.microsoft.com/office/powerpoint/2010/main" xmlns="" val="3908668550"/>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p:nvSpPr>
        <p:spPr>
          <a:xfrm>
            <a:off x="1783613" y="1019355"/>
            <a:ext cx="9068537" cy="1400383"/>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Holly made       dozen bran muffins and</a:t>
            </a:r>
          </a:p>
          <a:p>
            <a:endParaRPr lang="en-US" sz="1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dozen zucchini muffins. How many dozen muffins did she make in all?</a:t>
            </a:r>
            <a:endParaRPr lang="en-US" sz="2800" b="1" dirty="0">
              <a:solidFill>
                <a:srgbClr val="000000"/>
              </a:solidFill>
              <a:latin typeface="Arial" pitchFamily="34" charset="0"/>
              <a:cs typeface="Arial" pitchFamily="34" charset="0"/>
            </a:endParaRPr>
          </a:p>
        </p:txBody>
      </p:sp>
      <p:pic>
        <p:nvPicPr>
          <p:cNvPr id="4" name="Picture 3"/>
          <p:cNvPicPr>
            <a:picLocks/>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8021" t="35198" r="35144" b="32361"/>
          <a:stretch/>
        </p:blipFill>
        <p:spPr>
          <a:xfrm>
            <a:off x="3765550" y="736600"/>
            <a:ext cx="762000" cy="929640"/>
          </a:xfrm>
          <a:prstGeom prst="rect">
            <a:avLst/>
          </a:prstGeom>
          <a:solidFill>
            <a:scrgbClr r="0" g="0" b="0">
              <a:alpha val="0"/>
            </a:scrgbClr>
          </a:solidFill>
        </p:spPr>
      </p:pic>
      <p:pic>
        <p:nvPicPr>
          <p:cNvPr id="5" name="Picture 4"/>
          <p:cNvPicPr>
            <a:picLocks/>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40217" t="33706" r="36461" b="33147"/>
          <a:stretch/>
        </p:blipFill>
        <p:spPr>
          <a:xfrm>
            <a:off x="8529574" y="660400"/>
            <a:ext cx="768928" cy="985253"/>
          </a:xfrm>
          <a:prstGeom prst="rect">
            <a:avLst/>
          </a:prstGeom>
          <a:solidFill>
            <a:scrgbClr r="0" g="0" b="0">
              <a:alpha val="0"/>
            </a:scrgbClr>
          </a:solidFill>
        </p:spPr>
      </p:pic>
      <p:pic>
        <p:nvPicPr>
          <p:cNvPr id="12" name="Picture 11"/>
          <p:cNvPicPr>
            <a:picLocks/>
          </p:cNvPicPr>
          <p:nvPr/>
        </p:nvPicPr>
        <p:blipFill>
          <a:blip r:embed="rId5" cstate="print">
            <a:extLst>
              <a:ext uri="{28A0092B-C50C-407E-A947-70E740481C1C}">
                <a14:useLocalDpi xmlns:a14="http://schemas.microsoft.com/office/drawing/2010/main" xmlns="" val="0"/>
              </a:ext>
            </a:extLst>
          </a:blip>
          <a:stretch>
            <a:fillRect/>
          </a:stretch>
        </p:blipFill>
        <p:spPr>
          <a:xfrm>
            <a:off x="151749" y="70150"/>
            <a:ext cx="4414520" cy="58458"/>
          </a:xfrm>
          <a:prstGeom prst="rect">
            <a:avLst/>
          </a:prstGeom>
          <a:solidFill>
            <a:scrgbClr r="0" g="0" b="0">
              <a:alpha val="0"/>
            </a:scrgbClr>
          </a:solidFill>
        </p:spPr>
      </p:pic>
      <p:sp>
        <p:nvSpPr>
          <p:cNvPr id="77" name="TextBox 76"/>
          <p:cNvSpPr txBox="1"/>
          <p:nvPr/>
        </p:nvSpPr>
        <p:spPr>
          <a:xfrm>
            <a:off x="641350" y="1040137"/>
            <a:ext cx="86579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102</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420645820"/>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p:nvSpPr>
        <p:spPr>
          <a:xfrm>
            <a:off x="1719624" y="867664"/>
            <a:ext cx="8980126" cy="2677656"/>
          </a:xfrm>
          <a:prstGeom prst="rect">
            <a:avLst/>
          </a:prstGeom>
          <a:noFill/>
        </p:spPr>
        <p:txBody>
          <a:bodyPr vert="horz" wrap="square" rtlCol="0">
            <a:spAutoFit/>
          </a:bodyPr>
          <a:lstStyle/>
          <a:p>
            <a:pPr>
              <a:lnSpc>
                <a:spcPct val="150000"/>
              </a:lnSpc>
            </a:pPr>
            <a:r>
              <a:rPr lang="en-US" sz="2800" b="1" dirty="0" smtClean="0">
                <a:solidFill>
                  <a:srgbClr val="000000"/>
                </a:solidFill>
                <a:latin typeface="Arial" pitchFamily="34" charset="0"/>
                <a:cs typeface="Arial" pitchFamily="34" charset="0"/>
              </a:rPr>
              <a:t>The Spider roller coaster has a maximum speed of    miles per hour. The Silver Star roller coaster has a maximum speed of         miles per hour. How much faster is the Spider than the         Silver Star?</a:t>
            </a:r>
          </a:p>
        </p:txBody>
      </p:sp>
      <p:pic>
        <p:nvPicPr>
          <p:cNvPr id="4" name="Picture 3"/>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268" t="32714" r="33464" b="33643"/>
          <a:stretch/>
        </p:blipFill>
        <p:spPr>
          <a:xfrm>
            <a:off x="5111748" y="2132536"/>
            <a:ext cx="752246" cy="813864"/>
          </a:xfrm>
          <a:prstGeom prst="rect">
            <a:avLst/>
          </a:prstGeom>
          <a:solidFill>
            <a:scrgbClr r="0" g="0" b="0">
              <a:alpha val="0"/>
            </a:scrgbClr>
          </a:solidFill>
        </p:spPr>
      </p:pic>
      <p:pic>
        <p:nvPicPr>
          <p:cNvPr id="5" name="Picture 4"/>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2723" t="31554" r="34553" b="28743"/>
          <a:stretch/>
        </p:blipFill>
        <p:spPr>
          <a:xfrm>
            <a:off x="6530804" y="2747936"/>
            <a:ext cx="739946" cy="960464"/>
          </a:xfrm>
          <a:prstGeom prst="rect">
            <a:avLst/>
          </a:prstGeom>
          <a:solidFill>
            <a:scrgbClr r="0" g="0" b="0">
              <a:alpha val="0"/>
            </a:scrgbClr>
          </a:solidFill>
        </p:spPr>
      </p:pic>
      <p:pic>
        <p:nvPicPr>
          <p:cNvPr id="12" name="Picture 11"/>
          <p:cNvPicPr>
            <a:picLocks/>
          </p:cNvPicPr>
          <p:nvPr/>
        </p:nvPicPr>
        <p:blipFill>
          <a:blip r:embed="rId5" cstate="print">
            <a:extLst>
              <a:ext uri="{28A0092B-C50C-407E-A947-70E740481C1C}">
                <a14:useLocalDpi xmlns:a14="http://schemas.microsoft.com/office/drawing/2010/main" xmlns="" val="0"/>
              </a:ext>
            </a:extLst>
          </a:blip>
          <a:stretch>
            <a:fillRect/>
          </a:stretch>
        </p:blipFill>
        <p:spPr>
          <a:xfrm>
            <a:off x="151749" y="70150"/>
            <a:ext cx="4414520" cy="58458"/>
          </a:xfrm>
          <a:prstGeom prst="rect">
            <a:avLst/>
          </a:prstGeom>
          <a:solidFill>
            <a:scrgbClr r="0" g="0" b="0">
              <a:alpha val="0"/>
            </a:scrgbClr>
          </a:solidFill>
        </p:spPr>
      </p:pic>
      <p:sp>
        <p:nvSpPr>
          <p:cNvPr id="13" name="TextBox 12"/>
          <p:cNvSpPr txBox="1"/>
          <p:nvPr/>
        </p:nvSpPr>
        <p:spPr>
          <a:xfrm>
            <a:off x="641350" y="1012364"/>
            <a:ext cx="838200"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103</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789636530"/>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p:nvSpPr>
        <p:spPr>
          <a:xfrm>
            <a:off x="1757443" y="1014107"/>
            <a:ext cx="8332707" cy="3108543"/>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Great Work Construction used         cubic yards</a:t>
            </a:r>
          </a:p>
          <a:p>
            <a:r>
              <a:rPr lang="en-US" sz="2800" b="1" dirty="0" smtClean="0">
                <a:solidFill>
                  <a:srgbClr val="000000"/>
                </a:solidFill>
                <a:latin typeface="Arial" pitchFamily="34" charset="0"/>
                <a:cs typeface="Arial" pitchFamily="34" charset="0"/>
              </a:rPr>
              <a:t> </a:t>
            </a:r>
          </a:p>
          <a:p>
            <a:r>
              <a:rPr lang="en-US" sz="2800" b="1" dirty="0" smtClean="0">
                <a:solidFill>
                  <a:srgbClr val="000000"/>
                </a:solidFill>
                <a:latin typeface="Arial" pitchFamily="34" charset="0"/>
                <a:cs typeface="Arial" pitchFamily="34" charset="0"/>
              </a:rPr>
              <a:t>of concrete for the driveway and         cubic </a:t>
            </a:r>
          </a:p>
          <a:p>
            <a:endParaRPr lang="en-US" sz="28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yards of concrete for the patio of a new house. </a:t>
            </a:r>
          </a:p>
          <a:p>
            <a:endParaRPr lang="en-US" sz="28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What is the total amount of concrete used?</a:t>
            </a:r>
            <a:endParaRPr lang="en-US" sz="2800" b="1" dirty="0">
              <a:solidFill>
                <a:srgbClr val="000000"/>
              </a:solidFill>
              <a:latin typeface="Arial" pitchFamily="34" charset="0"/>
              <a:cs typeface="Arial" pitchFamily="34" charset="0"/>
            </a:endParaRPr>
          </a:p>
        </p:txBody>
      </p:sp>
      <p:pic>
        <p:nvPicPr>
          <p:cNvPr id="4" name="Picture 3"/>
          <p:cNvPicPr>
            <a:picLocks/>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9630" t="35169" r="38785" b="32415"/>
          <a:stretch/>
        </p:blipFill>
        <p:spPr>
          <a:xfrm>
            <a:off x="7118350" y="660400"/>
            <a:ext cx="640080" cy="977579"/>
          </a:xfrm>
          <a:prstGeom prst="rect">
            <a:avLst/>
          </a:prstGeom>
          <a:solidFill>
            <a:scrgbClr r="0" g="0" b="0">
              <a:alpha val="0"/>
            </a:scrgbClr>
          </a:solidFill>
        </p:spPr>
      </p:pic>
      <p:pic>
        <p:nvPicPr>
          <p:cNvPr id="5" name="Picture 4"/>
          <p:cNvPicPr>
            <a:picLocks/>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42274" t="29665" r="40889" b="35168"/>
          <a:stretch/>
        </p:blipFill>
        <p:spPr>
          <a:xfrm>
            <a:off x="7520115" y="1518920"/>
            <a:ext cx="549465" cy="1066800"/>
          </a:xfrm>
          <a:prstGeom prst="rect">
            <a:avLst/>
          </a:prstGeom>
          <a:solidFill>
            <a:scrgbClr r="0" g="0" b="0">
              <a:alpha val="0"/>
            </a:scrgbClr>
          </a:solidFill>
        </p:spPr>
      </p:pic>
      <p:pic>
        <p:nvPicPr>
          <p:cNvPr id="12" name="Picture 11"/>
          <p:cNvPicPr>
            <a:picLocks/>
          </p:cNvPicPr>
          <p:nvPr/>
        </p:nvPicPr>
        <p:blipFill>
          <a:blip r:embed="rId5" cstate="print">
            <a:extLst>
              <a:ext uri="{28A0092B-C50C-407E-A947-70E740481C1C}">
                <a14:useLocalDpi xmlns:a14="http://schemas.microsoft.com/office/drawing/2010/main" xmlns="" val="0"/>
              </a:ext>
            </a:extLst>
          </a:blip>
          <a:stretch>
            <a:fillRect/>
          </a:stretch>
        </p:blipFill>
        <p:spPr>
          <a:xfrm>
            <a:off x="124158" y="81841"/>
            <a:ext cx="4414520" cy="58458"/>
          </a:xfrm>
          <a:prstGeom prst="rect">
            <a:avLst/>
          </a:prstGeom>
          <a:solidFill>
            <a:scrgbClr r="0" g="0" b="0">
              <a:alpha val="0"/>
            </a:scrgbClr>
          </a:solidFill>
        </p:spPr>
      </p:pic>
      <p:sp>
        <p:nvSpPr>
          <p:cNvPr id="13" name="TextBox 12"/>
          <p:cNvSpPr txBox="1"/>
          <p:nvPr/>
        </p:nvSpPr>
        <p:spPr>
          <a:xfrm>
            <a:off x="828386" y="1018938"/>
            <a:ext cx="829866"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104</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3232816652"/>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p:nvSpPr>
        <p:spPr>
          <a:xfrm>
            <a:off x="1757848" y="998000"/>
            <a:ext cx="8332302" cy="1815882"/>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Kyle put seven-eighths of a gallon of water into a bucket. Then he put one-sixth of a gallon of liquid cleaner into the bucket. What is the total amount of liquid Kyle put into the bucket?</a:t>
            </a:r>
            <a:endParaRPr lang="en-US" sz="2800" b="1" dirty="0">
              <a:solidFill>
                <a:srgbClr val="000000"/>
              </a:solidFill>
              <a:latin typeface="Arial" pitchFamily="34" charset="0"/>
              <a:cs typeface="Arial" pitchFamily="34" charset="0"/>
            </a:endParaRPr>
          </a:p>
        </p:txBody>
      </p:sp>
      <p:pic>
        <p:nvPicPr>
          <p:cNvPr id="10" name="Picture 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65544" y="93533"/>
            <a:ext cx="4414520" cy="58458"/>
          </a:xfrm>
          <a:prstGeom prst="rect">
            <a:avLst/>
          </a:prstGeom>
          <a:solidFill>
            <a:scrgbClr r="0" g="0" b="0">
              <a:alpha val="0"/>
            </a:scrgbClr>
          </a:solidFill>
        </p:spPr>
      </p:pic>
      <p:sp>
        <p:nvSpPr>
          <p:cNvPr id="11" name="TextBox 10"/>
          <p:cNvSpPr txBox="1"/>
          <p:nvPr/>
        </p:nvSpPr>
        <p:spPr>
          <a:xfrm>
            <a:off x="565150" y="993583"/>
            <a:ext cx="914400"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105</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3491301903"/>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48551" y="1031177"/>
            <a:ext cx="9172331" cy="4893647"/>
          </a:xfrm>
          <a:prstGeom prst="rect">
            <a:avLst/>
          </a:prstGeom>
          <a:noFill/>
        </p:spPr>
        <p:txBody>
          <a:bodyPr vert="horz" wrap="square" rtlCol="0">
            <a:spAutoFit/>
          </a:bodyPr>
          <a:lstStyle/>
          <a:p>
            <a:pPr algn="ctr"/>
            <a:r>
              <a:rPr lang="en-US" sz="2400" b="1" dirty="0" smtClean="0">
                <a:solidFill>
                  <a:srgbClr val="0000FF"/>
                </a:solidFill>
                <a:latin typeface="Arial" pitchFamily="34" charset="0"/>
                <a:cs typeface="Arial" pitchFamily="34" charset="0"/>
              </a:rPr>
              <a:t>Multiplying Fractions...</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1.  Multiply the numerators.</a:t>
            </a:r>
          </a:p>
          <a:p>
            <a:r>
              <a:rPr lang="en-US" sz="2400" b="1" dirty="0" smtClean="0">
                <a:solidFill>
                  <a:srgbClr val="0000FF"/>
                </a:solidFill>
                <a:latin typeface="Arial" pitchFamily="34" charset="0"/>
                <a:cs typeface="Arial" pitchFamily="34" charset="0"/>
              </a:rPr>
              <a:t>2.  Multiply the denominators.</a:t>
            </a:r>
          </a:p>
          <a:p>
            <a:r>
              <a:rPr lang="en-US" sz="2400" b="1" dirty="0" smtClean="0">
                <a:solidFill>
                  <a:srgbClr val="0000FF"/>
                </a:solidFill>
                <a:latin typeface="Arial" pitchFamily="34" charset="0"/>
                <a:cs typeface="Arial" pitchFamily="34" charset="0"/>
              </a:rPr>
              <a:t>3.  Simplify your answer.</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pPr algn="ctr"/>
            <a:r>
              <a:rPr lang="en-US" sz="2400" b="1" dirty="0" smtClean="0">
                <a:solidFill>
                  <a:srgbClr val="0000FF"/>
                </a:solidFill>
                <a:latin typeface="Arial" pitchFamily="34" charset="0"/>
                <a:cs typeface="Arial" pitchFamily="34" charset="0"/>
              </a:rPr>
              <a:t>Multiplying Mixed Numbers...</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1.  Rewrite the Mixed Number(s) as an improper fraction.</a:t>
            </a:r>
          </a:p>
          <a:p>
            <a:r>
              <a:rPr lang="en-US" sz="2400" b="1" dirty="0" smtClean="0">
                <a:solidFill>
                  <a:srgbClr val="0000FF"/>
                </a:solidFill>
                <a:latin typeface="Arial" pitchFamily="34" charset="0"/>
                <a:cs typeface="Arial" pitchFamily="34" charset="0"/>
              </a:rPr>
              <a:t>     (write whole numbers / 1)</a:t>
            </a:r>
          </a:p>
          <a:p>
            <a:r>
              <a:rPr lang="en-US" sz="2400" b="1" dirty="0" smtClean="0">
                <a:solidFill>
                  <a:srgbClr val="0000FF"/>
                </a:solidFill>
                <a:latin typeface="Arial" pitchFamily="34" charset="0"/>
                <a:cs typeface="Arial" pitchFamily="34" charset="0"/>
              </a:rPr>
              <a:t>2.  Multiply the fractions.</a:t>
            </a:r>
          </a:p>
          <a:p>
            <a:r>
              <a:rPr lang="en-US" sz="2400" b="1" dirty="0" smtClean="0">
                <a:solidFill>
                  <a:srgbClr val="0000FF"/>
                </a:solidFill>
                <a:latin typeface="Arial" pitchFamily="34" charset="0"/>
                <a:cs typeface="Arial" pitchFamily="34" charset="0"/>
              </a:rPr>
              <a:t>3.  Simplify your answer. </a:t>
            </a:r>
            <a:endParaRPr lang="en-US" sz="2400" b="1" dirty="0">
              <a:solidFill>
                <a:srgbClr val="0000FF"/>
              </a:solidFill>
              <a:latin typeface="Arial" pitchFamily="34" charset="0"/>
              <a:cs typeface="Arial" pitchFamily="34" charset="0"/>
            </a:endParaRPr>
          </a:p>
        </p:txBody>
      </p:sp>
      <p:sp>
        <p:nvSpPr>
          <p:cNvPr id="3" name="TextBox 2">
            <a:hlinkClick r:id="rId2" action="ppaction://hlinksldjump"/>
          </p:cNvPr>
          <p:cNvSpPr txBox="1"/>
          <p:nvPr/>
        </p:nvSpPr>
        <p:spPr>
          <a:xfrm>
            <a:off x="8292428" y="7137400"/>
            <a:ext cx="1820551" cy="707886"/>
          </a:xfrm>
          <a:prstGeom prst="rect">
            <a:avLst/>
          </a:prstGeom>
          <a:noFill/>
        </p:spPr>
        <p:txBody>
          <a:bodyPr vert="horz" wrap="square" rtlCol="0">
            <a:spAutoFit/>
          </a:bodyPr>
          <a:lstStyle/>
          <a:p>
            <a:pPr algn="ctr"/>
            <a:r>
              <a:rPr lang="en-US" sz="2000" b="1" i="1" dirty="0" smtClean="0">
                <a:solidFill>
                  <a:srgbClr val="0000FF"/>
                </a:solidFill>
                <a:latin typeface="Arial" pitchFamily="34" charset="0"/>
                <a:cs typeface="Arial" pitchFamily="34" charset="0"/>
              </a:rPr>
              <a:t>Link Back</a:t>
            </a:r>
          </a:p>
          <a:p>
            <a:pPr algn="ctr"/>
            <a:r>
              <a:rPr lang="en-US" sz="2000" b="1" i="1" dirty="0" smtClean="0">
                <a:solidFill>
                  <a:srgbClr val="0000FF"/>
                </a:solidFill>
                <a:latin typeface="Arial" pitchFamily="34" charset="0"/>
                <a:cs typeface="Arial" pitchFamily="34" charset="0"/>
              </a:rPr>
              <a:t>to List</a:t>
            </a:r>
            <a:endParaRPr lang="en-US" sz="2000" b="1" i="1" dirty="0">
              <a:solidFill>
                <a:srgbClr val="0000FF"/>
              </a:solidFill>
              <a:latin typeface="Arial" pitchFamily="34" charset="0"/>
              <a:cs typeface="Arial" pitchFamily="34" charset="0"/>
            </a:endParaRPr>
          </a:p>
        </p:txBody>
      </p:sp>
      <p:sp>
        <p:nvSpPr>
          <p:cNvPr id="4" name="Freeform 3">
            <a:hlinkClick r:id="rId3" action="ppaction://hlinksldjump"/>
          </p:cNvPr>
          <p:cNvSpPr/>
          <p:nvPr/>
        </p:nvSpPr>
        <p:spPr>
          <a:xfrm>
            <a:off x="8286328" y="7062625"/>
            <a:ext cx="1842373" cy="776091"/>
          </a:xfrm>
          <a:custGeom>
            <a:avLst/>
            <a:gdLst/>
            <a:ahLst/>
            <a:cxnLst/>
            <a:rect l="0" t="0" r="0" b="0"/>
            <a:pathLst>
              <a:path w="1696086" h="810134">
                <a:moveTo>
                  <a:pt x="0" y="0"/>
                </a:moveTo>
                <a:lnTo>
                  <a:pt x="1696085" y="0"/>
                </a:lnTo>
                <a:lnTo>
                  <a:pt x="1696085" y="810133"/>
                </a:lnTo>
                <a:lnTo>
                  <a:pt x="0" y="810133"/>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Tree>
    <p:extLst>
      <p:ext uri="{BB962C8B-B14F-4D97-AF65-F5344CB8AC3E}">
        <p14:creationId xmlns:p14="http://schemas.microsoft.com/office/powerpoint/2010/main" xmlns="" val="1084395024"/>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1327150" y="1059275"/>
            <a:ext cx="8229600" cy="6226468"/>
            <a:chOff x="1242830" y="1150636"/>
            <a:chExt cx="7755088" cy="6763510"/>
          </a:xfrm>
        </p:grpSpPr>
        <p:pic>
          <p:nvPicPr>
            <p:cNvPr id="2" name="Picture 1">
              <a:hlinkClick r:id="rId2"/>
            </p:cNvPr>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917700" y="2538349"/>
              <a:ext cx="6149594" cy="5375797"/>
            </a:xfrm>
            <a:prstGeom prst="rect">
              <a:avLst/>
            </a:prstGeom>
            <a:solidFill>
              <a:scrgbClr r="0" g="0" b="0">
                <a:alpha val="0"/>
              </a:scrgbClr>
            </a:solidFill>
          </p:spPr>
        </p:pic>
        <p:sp>
          <p:nvSpPr>
            <p:cNvPr id="3" name="TextBox 2">
              <a:hlinkClick r:id="rId2"/>
            </p:cNvPr>
            <p:cNvSpPr txBox="1"/>
            <p:nvPr/>
          </p:nvSpPr>
          <p:spPr>
            <a:xfrm>
              <a:off x="1242830" y="1150636"/>
              <a:ext cx="7755088" cy="902672"/>
            </a:xfrm>
            <a:prstGeom prst="rect">
              <a:avLst/>
            </a:prstGeom>
            <a:noFill/>
          </p:spPr>
          <p:txBody>
            <a:bodyPr vert="horz" wrap="square" rtlCol="0">
              <a:spAutoFit/>
            </a:bodyPr>
            <a:lstStyle/>
            <a:p>
              <a:pPr algn="ctr"/>
              <a:r>
                <a:rPr lang="en-US" sz="2400" b="1" dirty="0" smtClean="0">
                  <a:solidFill>
                    <a:srgbClr val="0000FF"/>
                  </a:solidFill>
                  <a:latin typeface="Arial" pitchFamily="34" charset="0"/>
                  <a:cs typeface="Arial" pitchFamily="34" charset="0"/>
                </a:rPr>
                <a:t>Click for Interactive Practice From</a:t>
              </a:r>
            </a:p>
            <a:p>
              <a:pPr algn="ctr"/>
              <a:r>
                <a:rPr lang="en-US" sz="2400" b="1" dirty="0" smtClean="0">
                  <a:solidFill>
                    <a:srgbClr val="0000FF"/>
                  </a:solidFill>
                  <a:latin typeface="Arial" pitchFamily="34" charset="0"/>
                  <a:cs typeface="Arial" pitchFamily="34" charset="0"/>
                </a:rPr>
                <a:t>The National Library of Virtual Manipulatives</a:t>
              </a:r>
              <a:endParaRPr lang="en-US" sz="2400" b="1" dirty="0">
                <a:solidFill>
                  <a:srgbClr val="0000FF"/>
                </a:solidFill>
                <a:latin typeface="Arial" pitchFamily="34" charset="0"/>
                <a:cs typeface="Arial" pitchFamily="34" charset="0"/>
              </a:endParaRPr>
            </a:p>
          </p:txBody>
        </p:sp>
      </p:grpSp>
    </p:spTree>
    <p:extLst>
      <p:ext uri="{BB962C8B-B14F-4D97-AF65-F5344CB8AC3E}">
        <p14:creationId xmlns:p14="http://schemas.microsoft.com/office/powerpoint/2010/main" xmlns="" val="1389285217"/>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 name="Picture 14"/>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81841"/>
            <a:ext cx="4414520" cy="58458"/>
          </a:xfrm>
          <a:prstGeom prst="rect">
            <a:avLst/>
          </a:prstGeom>
          <a:solidFill>
            <a:scrgbClr r="0" g="0" b="0">
              <a:alpha val="0"/>
            </a:scrgbClr>
          </a:solidFill>
        </p:spPr>
      </p:pic>
      <p:sp>
        <p:nvSpPr>
          <p:cNvPr id="21" name="TextBox 20"/>
          <p:cNvSpPr txBox="1"/>
          <p:nvPr/>
        </p:nvSpPr>
        <p:spPr>
          <a:xfrm>
            <a:off x="717550" y="1019358"/>
            <a:ext cx="818607"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106</a:t>
            </a:r>
            <a:endParaRPr lang="en-US" sz="2800" b="1" dirty="0">
              <a:solidFill>
                <a:srgbClr val="000000"/>
              </a:solidFill>
              <a:latin typeface="Arial" pitchFamily="34" charset="0"/>
              <a:cs typeface="Arial" pitchFamily="34" charset="0"/>
            </a:endParaRPr>
          </a:p>
        </p:txBody>
      </p:sp>
      <p:grpSp>
        <p:nvGrpSpPr>
          <p:cNvPr id="23" name="Group 22"/>
          <p:cNvGrpSpPr/>
          <p:nvPr/>
        </p:nvGrpSpPr>
        <p:grpSpPr>
          <a:xfrm>
            <a:off x="1784350" y="971687"/>
            <a:ext cx="2475746" cy="954107"/>
            <a:chOff x="1784350" y="971687"/>
            <a:chExt cx="2475746" cy="954107"/>
          </a:xfrm>
        </p:grpSpPr>
        <p:grpSp>
          <p:nvGrpSpPr>
            <p:cNvPr id="10" name="Group 9"/>
            <p:cNvGrpSpPr/>
            <p:nvPr/>
          </p:nvGrpSpPr>
          <p:grpSpPr>
            <a:xfrm>
              <a:off x="1784350" y="971687"/>
              <a:ext cx="2475746" cy="954107"/>
              <a:chOff x="1765300" y="965200"/>
              <a:chExt cx="2279166" cy="1036398"/>
            </a:xfrm>
          </p:grpSpPr>
          <p:sp>
            <p:nvSpPr>
              <p:cNvPr id="12" name="TextBox 11"/>
              <p:cNvSpPr txBox="1"/>
              <p:nvPr/>
            </p:nvSpPr>
            <p:spPr>
              <a:xfrm>
                <a:off x="1765300" y="965200"/>
                <a:ext cx="787400" cy="1036398"/>
              </a:xfrm>
              <a:prstGeom prst="rect">
                <a:avLst/>
              </a:prstGeom>
              <a:noFill/>
            </p:spPr>
            <p:txBody>
              <a:bodyPr vert="horz" rtlCol="0">
                <a:spAutoFit/>
              </a:bodyPr>
              <a:lstStyle/>
              <a:p>
                <a:r>
                  <a:rPr lang="en-US" sz="2800" b="1" u="sng" dirty="0" smtClean="0">
                    <a:solidFill>
                      <a:srgbClr val="000000"/>
                    </a:solidFill>
                    <a:latin typeface="Arial" pitchFamily="34" charset="0"/>
                    <a:cs typeface="Arial" pitchFamily="34" charset="0"/>
                  </a:rPr>
                  <a:t>1</a:t>
                </a:r>
              </a:p>
              <a:p>
                <a:r>
                  <a:rPr lang="en-US" sz="2800" b="1" dirty="0" smtClean="0">
                    <a:solidFill>
                      <a:srgbClr val="000000"/>
                    </a:solidFill>
                    <a:latin typeface="Arial" pitchFamily="34" charset="0"/>
                    <a:cs typeface="Arial" pitchFamily="34" charset="0"/>
                  </a:rPr>
                  <a:t>5</a:t>
                </a:r>
                <a:endParaRPr lang="en-US" sz="2800" b="1" dirty="0">
                  <a:solidFill>
                    <a:srgbClr val="000000"/>
                  </a:solidFill>
                  <a:latin typeface="Arial" pitchFamily="34" charset="0"/>
                  <a:cs typeface="Arial" pitchFamily="34" charset="0"/>
                </a:endParaRPr>
              </a:p>
            </p:txBody>
          </p:sp>
          <p:sp>
            <p:nvSpPr>
              <p:cNvPr id="14" name="TextBox 13"/>
              <p:cNvSpPr txBox="1"/>
              <p:nvPr/>
            </p:nvSpPr>
            <p:spPr>
              <a:xfrm>
                <a:off x="2955468" y="965200"/>
                <a:ext cx="787400" cy="1036398"/>
              </a:xfrm>
              <a:prstGeom prst="rect">
                <a:avLst/>
              </a:prstGeom>
              <a:noFill/>
            </p:spPr>
            <p:txBody>
              <a:bodyPr vert="horz" rtlCol="0">
                <a:spAutoFit/>
              </a:bodyPr>
              <a:lstStyle/>
              <a:p>
                <a:r>
                  <a:rPr lang="en-US" sz="2800" b="1" u="sng" dirty="0">
                    <a:solidFill>
                      <a:srgbClr val="000000"/>
                    </a:solidFill>
                    <a:latin typeface="Arial" pitchFamily="34" charset="0"/>
                    <a:cs typeface="Arial" pitchFamily="34" charset="0"/>
                  </a:rPr>
                  <a:t>2</a:t>
                </a:r>
                <a:endParaRPr lang="en-US" sz="2800" b="1" u="sng"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3</a:t>
                </a:r>
                <a:endParaRPr lang="en-US" sz="2800" b="1" dirty="0">
                  <a:solidFill>
                    <a:srgbClr val="000000"/>
                  </a:solidFill>
                  <a:latin typeface="Arial" pitchFamily="34" charset="0"/>
                  <a:cs typeface="Arial" pitchFamily="34" charset="0"/>
                </a:endParaRPr>
              </a:p>
            </p:txBody>
          </p:sp>
          <p:sp>
            <p:nvSpPr>
              <p:cNvPr id="18" name="TextBox 17"/>
              <p:cNvSpPr txBox="1"/>
              <p:nvPr/>
            </p:nvSpPr>
            <p:spPr>
              <a:xfrm>
                <a:off x="3434866" y="1186795"/>
                <a:ext cx="609600" cy="568347"/>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a:t>
                </a:r>
                <a:endParaRPr lang="en-US" sz="2800" b="1" dirty="0">
                  <a:solidFill>
                    <a:srgbClr val="000000"/>
                  </a:solidFill>
                  <a:latin typeface="Arial" pitchFamily="34" charset="0"/>
                  <a:cs typeface="Arial" pitchFamily="34" charset="0"/>
                </a:endParaRPr>
              </a:p>
            </p:txBody>
          </p:sp>
        </p:grpSp>
        <p:sp>
          <p:nvSpPr>
            <p:cNvPr id="22" name="TextBox 21"/>
            <p:cNvSpPr txBox="1"/>
            <p:nvPr/>
          </p:nvSpPr>
          <p:spPr>
            <a:xfrm>
              <a:off x="2427395" y="1082975"/>
              <a:ext cx="373820" cy="584775"/>
            </a:xfrm>
            <a:prstGeom prst="rect">
              <a:avLst/>
            </a:prstGeom>
            <a:noFill/>
          </p:spPr>
          <p:txBody>
            <a:bodyPr wrap="none" rtlCol="0">
              <a:spAutoFit/>
            </a:bodyPr>
            <a:lstStyle/>
            <a:p>
              <a:r>
                <a:rPr lang="en-US" sz="3200" b="1" dirty="0" smtClean="0"/>
                <a:t>x</a:t>
              </a:r>
              <a:endParaRPr lang="en-US" sz="3200" b="1" dirty="0"/>
            </a:p>
          </p:txBody>
        </p:sp>
      </p:grpSp>
    </p:spTree>
    <p:extLst>
      <p:ext uri="{BB962C8B-B14F-4D97-AF65-F5344CB8AC3E}">
        <p14:creationId xmlns:p14="http://schemas.microsoft.com/office/powerpoint/2010/main" xmlns="" val="369399566"/>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 name="Picture 14"/>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65544" y="81841"/>
            <a:ext cx="4414520" cy="58458"/>
          </a:xfrm>
          <a:prstGeom prst="rect">
            <a:avLst/>
          </a:prstGeom>
          <a:solidFill>
            <a:scrgbClr r="0" g="0" b="0">
              <a:alpha val="0"/>
            </a:scrgbClr>
          </a:solidFill>
        </p:spPr>
      </p:pic>
      <p:sp>
        <p:nvSpPr>
          <p:cNvPr id="11" name="TextBox 10"/>
          <p:cNvSpPr txBox="1"/>
          <p:nvPr/>
        </p:nvSpPr>
        <p:spPr>
          <a:xfrm>
            <a:off x="641350" y="1019359"/>
            <a:ext cx="894807"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107</a:t>
            </a:r>
            <a:endParaRPr lang="en-US" sz="2800" b="1" dirty="0">
              <a:solidFill>
                <a:srgbClr val="000000"/>
              </a:solidFill>
              <a:latin typeface="Arial" pitchFamily="34" charset="0"/>
              <a:cs typeface="Arial" pitchFamily="34" charset="0"/>
            </a:endParaRPr>
          </a:p>
        </p:txBody>
      </p:sp>
      <p:grpSp>
        <p:nvGrpSpPr>
          <p:cNvPr id="12" name="Group 11"/>
          <p:cNvGrpSpPr/>
          <p:nvPr/>
        </p:nvGrpSpPr>
        <p:grpSpPr>
          <a:xfrm>
            <a:off x="1784350" y="971687"/>
            <a:ext cx="2475746" cy="954107"/>
            <a:chOff x="1784350" y="971687"/>
            <a:chExt cx="2475746" cy="954107"/>
          </a:xfrm>
        </p:grpSpPr>
        <p:grpSp>
          <p:nvGrpSpPr>
            <p:cNvPr id="13" name="Group 9"/>
            <p:cNvGrpSpPr/>
            <p:nvPr/>
          </p:nvGrpSpPr>
          <p:grpSpPr>
            <a:xfrm>
              <a:off x="1784350" y="971687"/>
              <a:ext cx="2475746" cy="954107"/>
              <a:chOff x="1765300" y="965200"/>
              <a:chExt cx="2279166" cy="1036398"/>
            </a:xfrm>
          </p:grpSpPr>
          <p:sp>
            <p:nvSpPr>
              <p:cNvPr id="23" name="TextBox 22"/>
              <p:cNvSpPr txBox="1"/>
              <p:nvPr/>
            </p:nvSpPr>
            <p:spPr>
              <a:xfrm>
                <a:off x="1765300" y="965200"/>
                <a:ext cx="787400" cy="1036398"/>
              </a:xfrm>
              <a:prstGeom prst="rect">
                <a:avLst/>
              </a:prstGeom>
              <a:noFill/>
            </p:spPr>
            <p:txBody>
              <a:bodyPr vert="horz" rtlCol="0">
                <a:spAutoFit/>
              </a:bodyPr>
              <a:lstStyle/>
              <a:p>
                <a:r>
                  <a:rPr lang="en-US" sz="2800" b="1" u="sng" dirty="0" smtClean="0">
                    <a:solidFill>
                      <a:srgbClr val="000000"/>
                    </a:solidFill>
                    <a:latin typeface="Arial" pitchFamily="34" charset="0"/>
                    <a:cs typeface="Arial" pitchFamily="34" charset="0"/>
                  </a:rPr>
                  <a:t>2</a:t>
                </a:r>
              </a:p>
              <a:p>
                <a:r>
                  <a:rPr lang="en-US" sz="2800" b="1" dirty="0" smtClean="0">
                    <a:solidFill>
                      <a:srgbClr val="000000"/>
                    </a:solidFill>
                    <a:latin typeface="Arial" pitchFamily="34" charset="0"/>
                    <a:cs typeface="Arial" pitchFamily="34" charset="0"/>
                  </a:rPr>
                  <a:t>3</a:t>
                </a:r>
                <a:endParaRPr lang="en-US" sz="2800" b="1" dirty="0">
                  <a:solidFill>
                    <a:srgbClr val="000000"/>
                  </a:solidFill>
                  <a:latin typeface="Arial" pitchFamily="34" charset="0"/>
                  <a:cs typeface="Arial" pitchFamily="34" charset="0"/>
                </a:endParaRPr>
              </a:p>
            </p:txBody>
          </p:sp>
          <p:sp>
            <p:nvSpPr>
              <p:cNvPr id="24" name="TextBox 23"/>
              <p:cNvSpPr txBox="1"/>
              <p:nvPr/>
            </p:nvSpPr>
            <p:spPr>
              <a:xfrm>
                <a:off x="2955468" y="965200"/>
                <a:ext cx="787400" cy="1036398"/>
              </a:xfrm>
              <a:prstGeom prst="rect">
                <a:avLst/>
              </a:prstGeom>
              <a:noFill/>
            </p:spPr>
            <p:txBody>
              <a:bodyPr vert="horz" rtlCol="0">
                <a:spAutoFit/>
              </a:bodyPr>
              <a:lstStyle/>
              <a:p>
                <a:r>
                  <a:rPr lang="en-US" sz="2800" b="1" u="sng" dirty="0" smtClean="0">
                    <a:solidFill>
                      <a:srgbClr val="000000"/>
                    </a:solidFill>
                    <a:latin typeface="Arial" pitchFamily="34" charset="0"/>
                    <a:cs typeface="Arial" pitchFamily="34" charset="0"/>
                  </a:rPr>
                  <a:t>3</a:t>
                </a:r>
              </a:p>
              <a:p>
                <a:r>
                  <a:rPr lang="en-US" sz="2800" b="1" dirty="0" smtClean="0">
                    <a:solidFill>
                      <a:srgbClr val="000000"/>
                    </a:solidFill>
                    <a:latin typeface="Arial" pitchFamily="34" charset="0"/>
                    <a:cs typeface="Arial" pitchFamily="34" charset="0"/>
                  </a:rPr>
                  <a:t>7</a:t>
                </a:r>
                <a:endParaRPr lang="en-US" sz="2800" b="1" dirty="0">
                  <a:solidFill>
                    <a:srgbClr val="000000"/>
                  </a:solidFill>
                  <a:latin typeface="Arial" pitchFamily="34" charset="0"/>
                  <a:cs typeface="Arial" pitchFamily="34" charset="0"/>
                </a:endParaRPr>
              </a:p>
            </p:txBody>
          </p:sp>
          <p:sp>
            <p:nvSpPr>
              <p:cNvPr id="25" name="TextBox 24"/>
              <p:cNvSpPr txBox="1"/>
              <p:nvPr/>
            </p:nvSpPr>
            <p:spPr>
              <a:xfrm>
                <a:off x="3434866" y="1186795"/>
                <a:ext cx="609600" cy="568347"/>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a:t>
                </a:r>
                <a:endParaRPr lang="en-US" sz="2800" b="1" dirty="0">
                  <a:solidFill>
                    <a:srgbClr val="000000"/>
                  </a:solidFill>
                  <a:latin typeface="Arial" pitchFamily="34" charset="0"/>
                  <a:cs typeface="Arial" pitchFamily="34" charset="0"/>
                </a:endParaRPr>
              </a:p>
            </p:txBody>
          </p:sp>
        </p:grpSp>
        <p:sp>
          <p:nvSpPr>
            <p:cNvPr id="14" name="TextBox 13"/>
            <p:cNvSpPr txBox="1"/>
            <p:nvPr/>
          </p:nvSpPr>
          <p:spPr>
            <a:xfrm>
              <a:off x="2427395" y="1082975"/>
              <a:ext cx="373820" cy="584775"/>
            </a:xfrm>
            <a:prstGeom prst="rect">
              <a:avLst/>
            </a:prstGeom>
            <a:noFill/>
          </p:spPr>
          <p:txBody>
            <a:bodyPr wrap="none" rtlCol="0">
              <a:spAutoFit/>
            </a:bodyPr>
            <a:lstStyle/>
            <a:p>
              <a:r>
                <a:rPr lang="en-US" sz="3200" b="1" dirty="0" smtClean="0"/>
                <a:t>x</a:t>
              </a:r>
              <a:endParaRPr lang="en-US" sz="3200" b="1" dirty="0"/>
            </a:p>
          </p:txBody>
        </p:sp>
      </p:grpSp>
    </p:spTree>
    <p:extLst>
      <p:ext uri="{BB962C8B-B14F-4D97-AF65-F5344CB8AC3E}">
        <p14:creationId xmlns:p14="http://schemas.microsoft.com/office/powerpoint/2010/main" xmlns="" val="32063326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 name="Oval 46"/>
          <p:cNvSpPr/>
          <p:nvPr/>
        </p:nvSpPr>
        <p:spPr>
          <a:xfrm>
            <a:off x="6489800" y="5003800"/>
            <a:ext cx="476150" cy="650524"/>
          </a:xfrm>
          <a:prstGeom prst="ellipse">
            <a:avLst/>
          </a:prstGeom>
          <a:noFill/>
          <a:ln w="31750"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936164" y="5026680"/>
            <a:ext cx="1008705" cy="650524"/>
          </a:xfrm>
          <a:prstGeom prst="ellipse">
            <a:avLst/>
          </a:prstGeom>
          <a:noFill/>
          <a:ln w="31750"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784350" y="4962876"/>
            <a:ext cx="1447800" cy="650524"/>
          </a:xfrm>
          <a:prstGeom prst="ellipse">
            <a:avLst/>
          </a:prstGeom>
          <a:noFill/>
          <a:ln w="31750"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841518" y="1041436"/>
            <a:ext cx="8553133" cy="6274380"/>
            <a:chOff x="774700" y="469900"/>
            <a:chExt cx="7874000" cy="6815545"/>
          </a:xfrm>
        </p:grpSpPr>
        <p:sp>
          <p:nvSpPr>
            <p:cNvPr id="2" name="TextBox 1"/>
            <p:cNvSpPr txBox="1"/>
            <p:nvPr/>
          </p:nvSpPr>
          <p:spPr>
            <a:xfrm>
              <a:off x="774700" y="469900"/>
              <a:ext cx="7874000" cy="4914537"/>
            </a:xfrm>
            <a:prstGeom prst="rect">
              <a:avLst/>
            </a:prstGeom>
            <a:noFill/>
            <a:ln>
              <a:noFill/>
            </a:ln>
          </p:spPr>
          <p:txBody>
            <a:bodyPr vert="horz" rtlCol="0">
              <a:spAutoFit/>
            </a:bodyPr>
            <a:lstStyle/>
            <a:p>
              <a:r>
                <a:rPr lang="en-US" sz="2400" b="1" dirty="0" smtClean="0">
                  <a:solidFill>
                    <a:srgbClr val="0000FF"/>
                  </a:solidFill>
                  <a:latin typeface="Arial" pitchFamily="34" charset="0"/>
                  <a:cs typeface="Arial" pitchFamily="34" charset="0"/>
                </a:rPr>
                <a:t>Use prime factorization to find the greatest common factor of 60 and 72.</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60					72</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6       10			       6	     12</a:t>
              </a:r>
            </a:p>
            <a:p>
              <a:endParaRPr lang="en-US" sz="2400" b="1" dirty="0" smtClean="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2    3   2   5			    2   3    3   4</a:t>
              </a:r>
            </a:p>
            <a:p>
              <a:endParaRPr lang="en-US" sz="2400" b="1" dirty="0" smtClean="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2    3   2   5			    2   3    3   2  2</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60 = 2 x 2 x 3 x 5         72 = 2 x 2 x 2 x 3 x 3</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1710689" y="6783961"/>
              <a:ext cx="5092267" cy="501484"/>
            </a:xfrm>
            <a:prstGeom prst="rect">
              <a:avLst/>
            </a:prstGeom>
            <a:noFill/>
          </p:spPr>
          <p:txBody>
            <a:bodyPr vert="horz" wrap="square" rtlCol="0">
              <a:spAutoFit/>
            </a:bodyPr>
            <a:lstStyle/>
            <a:p>
              <a:pPr algn="ctr"/>
              <a:r>
                <a:rPr lang="nl-NL" sz="2400" b="1" dirty="0" smtClean="0">
                  <a:solidFill>
                    <a:srgbClr val="0000FF"/>
                  </a:solidFill>
                  <a:latin typeface="Arial" pitchFamily="34" charset="0"/>
                  <a:cs typeface="Arial" pitchFamily="34" charset="0"/>
                </a:rPr>
                <a:t>GCF is 2 x 2 x 3 = 12</a:t>
              </a:r>
              <a:endParaRPr lang="en-US" sz="2400" b="1" dirty="0">
                <a:solidFill>
                  <a:srgbClr val="0000FF"/>
                </a:solidFill>
                <a:latin typeface="Arial" pitchFamily="34" charset="0"/>
                <a:cs typeface="Arial" pitchFamily="34" charset="0"/>
              </a:endParaRPr>
            </a:p>
          </p:txBody>
        </p:sp>
        <p:cxnSp>
          <p:nvCxnSpPr>
            <p:cNvPr id="7" name="Straight Connector 6"/>
            <p:cNvCxnSpPr/>
            <p:nvPr/>
          </p:nvCxnSpPr>
          <p:spPr>
            <a:xfrm rot="1080000" flipH="1">
              <a:off x="1933593" y="2068067"/>
              <a:ext cx="151511" cy="49663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572520" y="2873401"/>
              <a:ext cx="139827" cy="358889"/>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495355" y="3720845"/>
              <a:ext cx="0" cy="356668"/>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959122" y="3692145"/>
              <a:ext cx="0" cy="387772"/>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324828" y="3694080"/>
              <a:ext cx="0" cy="372219"/>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711581" y="3708818"/>
              <a:ext cx="0" cy="372219"/>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805565" y="2874563"/>
              <a:ext cx="81534" cy="333324"/>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20940000" flipH="1">
              <a:off x="2352739" y="2885992"/>
              <a:ext cx="151511" cy="338381"/>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80000">
              <a:off x="2574229" y="2883341"/>
              <a:ext cx="104775" cy="324398"/>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78370" y="2114185"/>
              <a:ext cx="151511" cy="392335"/>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 flipH="1">
              <a:off x="5775154" y="2073220"/>
              <a:ext cx="151511" cy="49663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5519305" y="2878554"/>
              <a:ext cx="139827" cy="358889"/>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472836" y="3725998"/>
              <a:ext cx="0" cy="356668"/>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852423" y="3697298"/>
              <a:ext cx="0" cy="387772"/>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302308" y="3699233"/>
              <a:ext cx="0" cy="372219"/>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689059" y="3713971"/>
              <a:ext cx="0" cy="372219"/>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752352" y="2879716"/>
              <a:ext cx="81534" cy="333324"/>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21120000" flipH="1">
              <a:off x="6299525" y="2874226"/>
              <a:ext cx="151511" cy="372219"/>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21360000">
              <a:off x="6499970" y="2872274"/>
              <a:ext cx="104775" cy="356837"/>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20940000">
              <a:off x="6119931" y="2094506"/>
              <a:ext cx="151511" cy="392335"/>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21120000">
              <a:off x="6792197" y="3735444"/>
              <a:ext cx="151511" cy="392335"/>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44450" y="2032000"/>
            <a:ext cx="11036300" cy="15824200"/>
            <a:chOff x="0" y="2108200"/>
            <a:chExt cx="11036300" cy="8051800"/>
          </a:xfrm>
        </p:grpSpPr>
        <p:sp>
          <p:nvSpPr>
            <p:cNvPr id="33" name="Rectangle 32"/>
            <p:cNvSpPr/>
            <p:nvPr/>
          </p:nvSpPr>
          <p:spPr>
            <a:xfrm>
              <a:off x="0" y="2108200"/>
              <a:ext cx="11036300" cy="8051800"/>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4" name="TextBox 33"/>
            <p:cNvSpPr txBox="1"/>
            <p:nvPr/>
          </p:nvSpPr>
          <p:spPr>
            <a:xfrm>
              <a:off x="10445118" y="2184400"/>
              <a:ext cx="483232" cy="461665"/>
            </a:xfrm>
            <a:prstGeom prst="rect">
              <a:avLst/>
            </a:prstGeom>
            <a:noFill/>
          </p:spPr>
          <p:txBody>
            <a:bodyPr wrap="square" rtlCol="0">
              <a:spAutoFit/>
            </a:bodyPr>
            <a:lstStyle/>
            <a:p>
              <a:r>
                <a:rPr lang="en-US" sz="2400" b="1" dirty="0" smtClean="0">
                  <a:latin typeface="Arial" pitchFamily="34" charset="0"/>
                  <a:cs typeface="Arial" pitchFamily="34" charset="0"/>
                </a:rPr>
                <a:t>X</a:t>
              </a:r>
              <a:endParaRPr lang="en-US" sz="2400" b="1" dirty="0">
                <a:latin typeface="Arial" pitchFamily="34" charset="0"/>
                <a:cs typeface="Arial" pitchFamily="34" charset="0"/>
              </a:endParaRPr>
            </a:p>
          </p:txBody>
        </p:sp>
      </p:grpSp>
    </p:spTree>
    <p:extLst>
      <p:ext uri="{BB962C8B-B14F-4D97-AF65-F5344CB8AC3E}">
        <p14:creationId xmlns:p14="http://schemas.microsoft.com/office/powerpoint/2010/main" xmlns="" val="346372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 name="Picture 14"/>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81841"/>
            <a:ext cx="4414520" cy="58458"/>
          </a:xfrm>
          <a:prstGeom prst="rect">
            <a:avLst/>
          </a:prstGeom>
          <a:solidFill>
            <a:scrgbClr r="0" g="0" b="0">
              <a:alpha val="0"/>
            </a:scrgbClr>
          </a:solidFill>
        </p:spPr>
      </p:pic>
      <p:sp>
        <p:nvSpPr>
          <p:cNvPr id="11" name="TextBox 10"/>
          <p:cNvSpPr txBox="1"/>
          <p:nvPr/>
        </p:nvSpPr>
        <p:spPr>
          <a:xfrm>
            <a:off x="641350" y="1019359"/>
            <a:ext cx="894808"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108</a:t>
            </a:r>
            <a:endParaRPr lang="en-US" sz="2800" b="1" dirty="0">
              <a:solidFill>
                <a:srgbClr val="000000"/>
              </a:solidFill>
              <a:latin typeface="Arial" pitchFamily="34" charset="0"/>
              <a:cs typeface="Arial" pitchFamily="34" charset="0"/>
            </a:endParaRPr>
          </a:p>
        </p:txBody>
      </p:sp>
      <p:grpSp>
        <p:nvGrpSpPr>
          <p:cNvPr id="12" name="Group 11"/>
          <p:cNvGrpSpPr/>
          <p:nvPr/>
        </p:nvGrpSpPr>
        <p:grpSpPr>
          <a:xfrm>
            <a:off x="1784350" y="971687"/>
            <a:ext cx="2475746" cy="954107"/>
            <a:chOff x="1784350" y="971687"/>
            <a:chExt cx="2475746" cy="954107"/>
          </a:xfrm>
        </p:grpSpPr>
        <p:grpSp>
          <p:nvGrpSpPr>
            <p:cNvPr id="13" name="Group 9"/>
            <p:cNvGrpSpPr/>
            <p:nvPr/>
          </p:nvGrpSpPr>
          <p:grpSpPr>
            <a:xfrm>
              <a:off x="1784350" y="971687"/>
              <a:ext cx="2475746" cy="954107"/>
              <a:chOff x="1765300" y="965200"/>
              <a:chExt cx="2279166" cy="1036398"/>
            </a:xfrm>
          </p:grpSpPr>
          <p:sp>
            <p:nvSpPr>
              <p:cNvPr id="23" name="TextBox 22"/>
              <p:cNvSpPr txBox="1"/>
              <p:nvPr/>
            </p:nvSpPr>
            <p:spPr>
              <a:xfrm>
                <a:off x="1765300" y="965200"/>
                <a:ext cx="787400" cy="1036398"/>
              </a:xfrm>
              <a:prstGeom prst="rect">
                <a:avLst/>
              </a:prstGeom>
              <a:noFill/>
            </p:spPr>
            <p:txBody>
              <a:bodyPr vert="horz" rtlCol="0">
                <a:spAutoFit/>
              </a:bodyPr>
              <a:lstStyle/>
              <a:p>
                <a:r>
                  <a:rPr lang="en-US" sz="2800" b="1" u="sng" dirty="0" smtClean="0">
                    <a:solidFill>
                      <a:srgbClr val="000000"/>
                    </a:solidFill>
                    <a:latin typeface="Arial" pitchFamily="34" charset="0"/>
                    <a:cs typeface="Arial" pitchFamily="34" charset="0"/>
                  </a:rPr>
                  <a:t>5</a:t>
                </a:r>
              </a:p>
              <a:p>
                <a:r>
                  <a:rPr lang="en-US" sz="2800" b="1" dirty="0" smtClean="0">
                    <a:solidFill>
                      <a:srgbClr val="000000"/>
                    </a:solidFill>
                    <a:latin typeface="Arial" pitchFamily="34" charset="0"/>
                    <a:cs typeface="Arial" pitchFamily="34" charset="0"/>
                  </a:rPr>
                  <a:t>8</a:t>
                </a:r>
                <a:endParaRPr lang="en-US" sz="2800" b="1" dirty="0">
                  <a:solidFill>
                    <a:srgbClr val="000000"/>
                  </a:solidFill>
                  <a:latin typeface="Arial" pitchFamily="34" charset="0"/>
                  <a:cs typeface="Arial" pitchFamily="34" charset="0"/>
                </a:endParaRPr>
              </a:p>
            </p:txBody>
          </p:sp>
          <p:sp>
            <p:nvSpPr>
              <p:cNvPr id="24" name="TextBox 23"/>
              <p:cNvSpPr txBox="1"/>
              <p:nvPr/>
            </p:nvSpPr>
            <p:spPr>
              <a:xfrm>
                <a:off x="2955468" y="965200"/>
                <a:ext cx="787400" cy="1036398"/>
              </a:xfrm>
              <a:prstGeom prst="rect">
                <a:avLst/>
              </a:prstGeom>
              <a:noFill/>
            </p:spPr>
            <p:txBody>
              <a:bodyPr vert="horz" rtlCol="0">
                <a:spAutoFit/>
              </a:bodyPr>
              <a:lstStyle/>
              <a:p>
                <a:r>
                  <a:rPr lang="en-US" sz="2800" b="1" u="sng" dirty="0" smtClean="0">
                    <a:solidFill>
                      <a:srgbClr val="000000"/>
                    </a:solidFill>
                    <a:latin typeface="Arial" pitchFamily="34" charset="0"/>
                    <a:cs typeface="Arial" pitchFamily="34" charset="0"/>
                  </a:rPr>
                  <a:t>4</a:t>
                </a:r>
              </a:p>
              <a:p>
                <a:r>
                  <a:rPr lang="en-US" sz="2800" b="1" dirty="0" smtClean="0">
                    <a:solidFill>
                      <a:srgbClr val="000000"/>
                    </a:solidFill>
                    <a:latin typeface="Arial" pitchFamily="34" charset="0"/>
                    <a:cs typeface="Arial" pitchFamily="34" charset="0"/>
                  </a:rPr>
                  <a:t>7</a:t>
                </a:r>
                <a:endParaRPr lang="en-US" sz="2800" b="1" dirty="0">
                  <a:solidFill>
                    <a:srgbClr val="000000"/>
                  </a:solidFill>
                  <a:latin typeface="Arial" pitchFamily="34" charset="0"/>
                  <a:cs typeface="Arial" pitchFamily="34" charset="0"/>
                </a:endParaRPr>
              </a:p>
            </p:txBody>
          </p:sp>
          <p:sp>
            <p:nvSpPr>
              <p:cNvPr id="25" name="TextBox 24"/>
              <p:cNvSpPr txBox="1"/>
              <p:nvPr/>
            </p:nvSpPr>
            <p:spPr>
              <a:xfrm>
                <a:off x="3434866" y="1186795"/>
                <a:ext cx="609600" cy="568347"/>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a:t>
                </a:r>
                <a:endParaRPr lang="en-US" sz="2800" b="1" dirty="0">
                  <a:solidFill>
                    <a:srgbClr val="000000"/>
                  </a:solidFill>
                  <a:latin typeface="Arial" pitchFamily="34" charset="0"/>
                  <a:cs typeface="Arial" pitchFamily="34" charset="0"/>
                </a:endParaRPr>
              </a:p>
            </p:txBody>
          </p:sp>
        </p:grpSp>
        <p:sp>
          <p:nvSpPr>
            <p:cNvPr id="14" name="TextBox 13"/>
            <p:cNvSpPr txBox="1"/>
            <p:nvPr/>
          </p:nvSpPr>
          <p:spPr>
            <a:xfrm>
              <a:off x="2427395" y="1082975"/>
              <a:ext cx="373820" cy="584775"/>
            </a:xfrm>
            <a:prstGeom prst="rect">
              <a:avLst/>
            </a:prstGeom>
            <a:noFill/>
          </p:spPr>
          <p:txBody>
            <a:bodyPr wrap="none" rtlCol="0">
              <a:spAutoFit/>
            </a:bodyPr>
            <a:lstStyle/>
            <a:p>
              <a:r>
                <a:rPr lang="en-US" sz="3200" b="1" dirty="0" smtClean="0"/>
                <a:t>x</a:t>
              </a:r>
              <a:endParaRPr lang="en-US" sz="3200" b="1" dirty="0"/>
            </a:p>
          </p:txBody>
        </p:sp>
      </p:grpSp>
    </p:spTree>
    <p:extLst>
      <p:ext uri="{BB962C8B-B14F-4D97-AF65-F5344CB8AC3E}">
        <p14:creationId xmlns:p14="http://schemas.microsoft.com/office/powerpoint/2010/main" xmlns="" val="15739137"/>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6" name="Picture 15"/>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8" y="93533"/>
            <a:ext cx="4414520" cy="58458"/>
          </a:xfrm>
          <a:prstGeom prst="rect">
            <a:avLst/>
          </a:prstGeom>
          <a:solidFill>
            <a:scrgbClr r="0" g="0" b="0">
              <a:alpha val="0"/>
            </a:scrgbClr>
          </a:solidFill>
        </p:spPr>
      </p:pic>
      <p:sp>
        <p:nvSpPr>
          <p:cNvPr id="11" name="TextBox 10"/>
          <p:cNvSpPr txBox="1"/>
          <p:nvPr/>
        </p:nvSpPr>
        <p:spPr>
          <a:xfrm>
            <a:off x="2698750" y="584200"/>
            <a:ext cx="585016" cy="1446550"/>
          </a:xfrm>
          <a:prstGeom prst="rect">
            <a:avLst/>
          </a:prstGeom>
          <a:noFill/>
        </p:spPr>
        <p:txBody>
          <a:bodyPr vert="horz" wrap="square" rtlCol="0">
            <a:spAutoFit/>
          </a:bodyPr>
          <a:lstStyle/>
          <a:p>
            <a:r>
              <a:rPr lang="en-US" sz="8800" dirty="0" smtClean="0">
                <a:solidFill>
                  <a:srgbClr val="000000"/>
                </a:solidFill>
                <a:latin typeface="Arial" pitchFamily="34" charset="0"/>
                <a:cs typeface="Arial" pitchFamily="34" charset="0"/>
              </a:rPr>
              <a:t>(</a:t>
            </a:r>
            <a:endParaRPr lang="en-US" sz="4000" dirty="0">
              <a:solidFill>
                <a:srgbClr val="000000"/>
              </a:solidFill>
              <a:latin typeface="Arial" pitchFamily="34" charset="0"/>
              <a:cs typeface="Arial" pitchFamily="34" charset="0"/>
            </a:endParaRPr>
          </a:p>
        </p:txBody>
      </p:sp>
      <p:sp>
        <p:nvSpPr>
          <p:cNvPr id="2" name="Rectangle 1"/>
          <p:cNvSpPr/>
          <p:nvPr/>
        </p:nvSpPr>
        <p:spPr>
          <a:xfrm>
            <a:off x="3308350" y="584200"/>
            <a:ext cx="559769" cy="1446550"/>
          </a:xfrm>
          <a:prstGeom prst="rect">
            <a:avLst/>
          </a:prstGeom>
        </p:spPr>
        <p:txBody>
          <a:bodyPr wrap="none">
            <a:spAutoFit/>
          </a:bodyPr>
          <a:lstStyle/>
          <a:p>
            <a:r>
              <a:rPr lang="en-US" sz="8800" dirty="0">
                <a:solidFill>
                  <a:srgbClr val="000000"/>
                </a:solidFill>
                <a:latin typeface="Arial" pitchFamily="34" charset="0"/>
                <a:cs typeface="Arial" pitchFamily="34" charset="0"/>
              </a:rPr>
              <a:t>)</a:t>
            </a:r>
          </a:p>
        </p:txBody>
      </p:sp>
      <p:sp>
        <p:nvSpPr>
          <p:cNvPr id="14" name="TextBox 13"/>
          <p:cNvSpPr txBox="1"/>
          <p:nvPr/>
        </p:nvSpPr>
        <p:spPr>
          <a:xfrm>
            <a:off x="565150" y="1019358"/>
            <a:ext cx="971007"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109</a:t>
            </a:r>
            <a:endParaRPr lang="en-US" sz="2800" b="1" dirty="0">
              <a:solidFill>
                <a:srgbClr val="000000"/>
              </a:solidFill>
              <a:latin typeface="Arial" pitchFamily="34" charset="0"/>
              <a:cs typeface="Arial" pitchFamily="34" charset="0"/>
            </a:endParaRPr>
          </a:p>
        </p:txBody>
      </p:sp>
      <p:grpSp>
        <p:nvGrpSpPr>
          <p:cNvPr id="32" name="Group 31"/>
          <p:cNvGrpSpPr/>
          <p:nvPr/>
        </p:nvGrpSpPr>
        <p:grpSpPr>
          <a:xfrm>
            <a:off x="2300580" y="971687"/>
            <a:ext cx="1959521" cy="954107"/>
            <a:chOff x="2300580" y="971687"/>
            <a:chExt cx="1959521" cy="954107"/>
          </a:xfrm>
        </p:grpSpPr>
        <p:grpSp>
          <p:nvGrpSpPr>
            <p:cNvPr id="15" name="Group 14"/>
            <p:cNvGrpSpPr/>
            <p:nvPr/>
          </p:nvGrpSpPr>
          <p:grpSpPr>
            <a:xfrm>
              <a:off x="2300636" y="971687"/>
              <a:ext cx="1959465" cy="954107"/>
              <a:chOff x="2300636" y="971687"/>
              <a:chExt cx="1959465" cy="954107"/>
            </a:xfrm>
          </p:grpSpPr>
          <p:grpSp>
            <p:nvGrpSpPr>
              <p:cNvPr id="25" name="Group 9"/>
              <p:cNvGrpSpPr/>
              <p:nvPr/>
            </p:nvGrpSpPr>
            <p:grpSpPr>
              <a:xfrm>
                <a:off x="2300636" y="971687"/>
                <a:ext cx="1959465" cy="954107"/>
                <a:chOff x="2240589" y="965200"/>
                <a:chExt cx="1803877" cy="1036398"/>
              </a:xfrm>
            </p:grpSpPr>
            <p:sp>
              <p:nvSpPr>
                <p:cNvPr id="27" name="TextBox 26"/>
                <p:cNvSpPr txBox="1"/>
                <p:nvPr/>
              </p:nvSpPr>
              <p:spPr>
                <a:xfrm>
                  <a:off x="2240589" y="965200"/>
                  <a:ext cx="927699" cy="1036398"/>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 2</a:t>
                  </a:r>
                </a:p>
                <a:p>
                  <a:r>
                    <a:rPr lang="en-US" sz="2800" b="1" dirty="0" smtClean="0">
                      <a:solidFill>
                        <a:srgbClr val="000000"/>
                      </a:solidFill>
                      <a:latin typeface="Arial" pitchFamily="34" charset="0"/>
                      <a:cs typeface="Arial" pitchFamily="34" charset="0"/>
                    </a:rPr>
                    <a:t>11</a:t>
                  </a:r>
                </a:p>
              </p:txBody>
            </p:sp>
            <p:sp>
              <p:nvSpPr>
                <p:cNvPr id="28" name="TextBox 27"/>
                <p:cNvSpPr txBox="1"/>
                <p:nvPr/>
              </p:nvSpPr>
              <p:spPr>
                <a:xfrm>
                  <a:off x="2955468" y="965200"/>
                  <a:ext cx="787400" cy="1036398"/>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5</a:t>
                  </a:r>
                </a:p>
                <a:p>
                  <a:r>
                    <a:rPr lang="en-US" sz="2800" b="1" dirty="0" smtClean="0">
                      <a:solidFill>
                        <a:srgbClr val="000000"/>
                      </a:solidFill>
                      <a:latin typeface="Arial" pitchFamily="34" charset="0"/>
                      <a:cs typeface="Arial" pitchFamily="34" charset="0"/>
                    </a:rPr>
                    <a:t>6</a:t>
                  </a:r>
                  <a:endParaRPr lang="en-US" sz="2800" b="1" dirty="0">
                    <a:solidFill>
                      <a:srgbClr val="000000"/>
                    </a:solidFill>
                    <a:latin typeface="Arial" pitchFamily="34" charset="0"/>
                    <a:cs typeface="Arial" pitchFamily="34" charset="0"/>
                  </a:endParaRPr>
                </a:p>
              </p:txBody>
            </p:sp>
            <p:sp>
              <p:nvSpPr>
                <p:cNvPr id="29" name="TextBox 28"/>
                <p:cNvSpPr txBox="1"/>
                <p:nvPr/>
              </p:nvSpPr>
              <p:spPr>
                <a:xfrm>
                  <a:off x="3434866" y="1186795"/>
                  <a:ext cx="609600" cy="568347"/>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a:t>
                  </a:r>
                  <a:endParaRPr lang="en-US" sz="2800" b="1" dirty="0">
                    <a:solidFill>
                      <a:srgbClr val="000000"/>
                    </a:solidFill>
                    <a:latin typeface="Arial" pitchFamily="34" charset="0"/>
                    <a:cs typeface="Arial" pitchFamily="34" charset="0"/>
                  </a:endParaRPr>
                </a:p>
              </p:txBody>
            </p:sp>
          </p:grpSp>
          <p:sp>
            <p:nvSpPr>
              <p:cNvPr id="26" name="TextBox 25"/>
              <p:cNvSpPr txBox="1"/>
              <p:nvPr/>
            </p:nvSpPr>
            <p:spPr>
              <a:xfrm>
                <a:off x="2427395" y="1082975"/>
                <a:ext cx="184731" cy="584775"/>
              </a:xfrm>
              <a:prstGeom prst="rect">
                <a:avLst/>
              </a:prstGeom>
              <a:noFill/>
            </p:spPr>
            <p:txBody>
              <a:bodyPr wrap="none" rtlCol="0">
                <a:spAutoFit/>
              </a:bodyPr>
              <a:lstStyle/>
              <a:p>
                <a:endParaRPr lang="en-US" sz="3200" b="1" dirty="0"/>
              </a:p>
            </p:txBody>
          </p:sp>
        </p:grpSp>
        <p:cxnSp>
          <p:nvCxnSpPr>
            <p:cNvPr id="30" name="Straight Connector 29"/>
            <p:cNvCxnSpPr/>
            <p:nvPr/>
          </p:nvCxnSpPr>
          <p:spPr>
            <a:xfrm>
              <a:off x="2300580" y="1422400"/>
              <a:ext cx="47437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045955" y="1422400"/>
              <a:ext cx="47437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142331107"/>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6" name="Picture 15"/>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93533"/>
            <a:ext cx="4414520" cy="58458"/>
          </a:xfrm>
          <a:prstGeom prst="rect">
            <a:avLst/>
          </a:prstGeom>
          <a:solidFill>
            <a:scrgbClr r="0" g="0" b="0">
              <a:alpha val="0"/>
            </a:scrgbClr>
          </a:solidFill>
        </p:spPr>
      </p:pic>
      <p:sp>
        <p:nvSpPr>
          <p:cNvPr id="13" name="TextBox 12"/>
          <p:cNvSpPr txBox="1"/>
          <p:nvPr/>
        </p:nvSpPr>
        <p:spPr>
          <a:xfrm>
            <a:off x="2698750" y="584200"/>
            <a:ext cx="585016" cy="1446550"/>
          </a:xfrm>
          <a:prstGeom prst="rect">
            <a:avLst/>
          </a:prstGeom>
          <a:noFill/>
        </p:spPr>
        <p:txBody>
          <a:bodyPr vert="horz" wrap="square" rtlCol="0">
            <a:spAutoFit/>
          </a:bodyPr>
          <a:lstStyle/>
          <a:p>
            <a:r>
              <a:rPr lang="en-US" sz="8800" dirty="0" smtClean="0">
                <a:solidFill>
                  <a:srgbClr val="000000"/>
                </a:solidFill>
                <a:latin typeface="Arial" pitchFamily="34" charset="0"/>
                <a:cs typeface="Arial" pitchFamily="34" charset="0"/>
              </a:rPr>
              <a:t>(</a:t>
            </a:r>
            <a:endParaRPr lang="en-US" sz="4000" dirty="0">
              <a:solidFill>
                <a:srgbClr val="000000"/>
              </a:solidFill>
              <a:latin typeface="Arial" pitchFamily="34" charset="0"/>
              <a:cs typeface="Arial" pitchFamily="34" charset="0"/>
            </a:endParaRPr>
          </a:p>
        </p:txBody>
      </p:sp>
      <p:sp>
        <p:nvSpPr>
          <p:cNvPr id="14" name="Rectangle 13"/>
          <p:cNvSpPr/>
          <p:nvPr/>
        </p:nvSpPr>
        <p:spPr>
          <a:xfrm>
            <a:off x="3308350" y="584200"/>
            <a:ext cx="559769" cy="1446550"/>
          </a:xfrm>
          <a:prstGeom prst="rect">
            <a:avLst/>
          </a:prstGeom>
        </p:spPr>
        <p:txBody>
          <a:bodyPr wrap="none">
            <a:spAutoFit/>
          </a:bodyPr>
          <a:lstStyle/>
          <a:p>
            <a:r>
              <a:rPr lang="en-US" sz="8800" dirty="0">
                <a:solidFill>
                  <a:srgbClr val="000000"/>
                </a:solidFill>
                <a:latin typeface="Arial" pitchFamily="34" charset="0"/>
                <a:cs typeface="Arial" pitchFamily="34" charset="0"/>
              </a:rPr>
              <a:t>)</a:t>
            </a:r>
          </a:p>
        </p:txBody>
      </p:sp>
      <p:sp>
        <p:nvSpPr>
          <p:cNvPr id="27" name="TextBox 26"/>
          <p:cNvSpPr txBox="1"/>
          <p:nvPr/>
        </p:nvSpPr>
        <p:spPr>
          <a:xfrm>
            <a:off x="717550" y="1019359"/>
            <a:ext cx="818607"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110</a:t>
            </a:r>
            <a:endParaRPr lang="en-US" sz="2800" b="1" dirty="0">
              <a:solidFill>
                <a:srgbClr val="000000"/>
              </a:solidFill>
              <a:latin typeface="Arial" pitchFamily="34" charset="0"/>
              <a:cs typeface="Arial" pitchFamily="34" charset="0"/>
            </a:endParaRPr>
          </a:p>
        </p:txBody>
      </p:sp>
      <p:grpSp>
        <p:nvGrpSpPr>
          <p:cNvPr id="28" name="Group 27"/>
          <p:cNvGrpSpPr/>
          <p:nvPr/>
        </p:nvGrpSpPr>
        <p:grpSpPr>
          <a:xfrm>
            <a:off x="2224437" y="971687"/>
            <a:ext cx="2035663" cy="5074088"/>
            <a:chOff x="2224437" y="971687"/>
            <a:chExt cx="2035663" cy="5074088"/>
          </a:xfrm>
        </p:grpSpPr>
        <p:grpSp>
          <p:nvGrpSpPr>
            <p:cNvPr id="29" name="Group 14"/>
            <p:cNvGrpSpPr/>
            <p:nvPr/>
          </p:nvGrpSpPr>
          <p:grpSpPr>
            <a:xfrm>
              <a:off x="2224437" y="971687"/>
              <a:ext cx="2035663" cy="5074088"/>
              <a:chOff x="2224437" y="971687"/>
              <a:chExt cx="2035663" cy="5074088"/>
            </a:xfrm>
          </p:grpSpPr>
          <p:grpSp>
            <p:nvGrpSpPr>
              <p:cNvPr id="32" name="Group 31"/>
              <p:cNvGrpSpPr/>
              <p:nvPr/>
            </p:nvGrpSpPr>
            <p:grpSpPr>
              <a:xfrm>
                <a:off x="2224437" y="971687"/>
                <a:ext cx="2035663" cy="954107"/>
                <a:chOff x="2170441" y="965200"/>
                <a:chExt cx="1874025" cy="1036398"/>
              </a:xfrm>
            </p:grpSpPr>
            <p:sp>
              <p:nvSpPr>
                <p:cNvPr id="34" name="TextBox 33"/>
                <p:cNvSpPr txBox="1"/>
                <p:nvPr/>
              </p:nvSpPr>
              <p:spPr>
                <a:xfrm>
                  <a:off x="2170441" y="965200"/>
                  <a:ext cx="927699" cy="1036398"/>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 4</a:t>
                  </a:r>
                </a:p>
                <a:p>
                  <a:r>
                    <a:rPr lang="en-US" sz="2800" b="1" dirty="0" smtClean="0">
                      <a:solidFill>
                        <a:srgbClr val="000000"/>
                      </a:solidFill>
                      <a:latin typeface="Arial" pitchFamily="34" charset="0"/>
                      <a:cs typeface="Arial" pitchFamily="34" charset="0"/>
                    </a:rPr>
                    <a:t> 9</a:t>
                  </a:r>
                </a:p>
              </p:txBody>
            </p:sp>
            <p:sp>
              <p:nvSpPr>
                <p:cNvPr id="35" name="TextBox 34"/>
                <p:cNvSpPr txBox="1"/>
                <p:nvPr/>
              </p:nvSpPr>
              <p:spPr>
                <a:xfrm>
                  <a:off x="2955468" y="965200"/>
                  <a:ext cx="787400" cy="1036398"/>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3</a:t>
                  </a:r>
                </a:p>
                <a:p>
                  <a:r>
                    <a:rPr lang="en-US" sz="2800" b="1" dirty="0" smtClean="0">
                      <a:solidFill>
                        <a:srgbClr val="000000"/>
                      </a:solidFill>
                      <a:latin typeface="Arial" pitchFamily="34" charset="0"/>
                      <a:cs typeface="Arial" pitchFamily="34" charset="0"/>
                    </a:rPr>
                    <a:t>8</a:t>
                  </a:r>
                  <a:endParaRPr lang="en-US" sz="2800" b="1" dirty="0">
                    <a:solidFill>
                      <a:srgbClr val="000000"/>
                    </a:solidFill>
                    <a:latin typeface="Arial" pitchFamily="34" charset="0"/>
                    <a:cs typeface="Arial" pitchFamily="34" charset="0"/>
                  </a:endParaRPr>
                </a:p>
              </p:txBody>
            </p:sp>
            <p:sp>
              <p:nvSpPr>
                <p:cNvPr id="36" name="TextBox 35"/>
                <p:cNvSpPr txBox="1"/>
                <p:nvPr/>
              </p:nvSpPr>
              <p:spPr>
                <a:xfrm>
                  <a:off x="3434866" y="1186795"/>
                  <a:ext cx="609600" cy="568347"/>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a:t>
                  </a:r>
                  <a:endParaRPr lang="en-US" sz="2800" b="1" dirty="0">
                    <a:solidFill>
                      <a:srgbClr val="000000"/>
                    </a:solidFill>
                    <a:latin typeface="Arial" pitchFamily="34" charset="0"/>
                    <a:cs typeface="Arial" pitchFamily="34" charset="0"/>
                  </a:endParaRPr>
                </a:p>
              </p:txBody>
            </p:sp>
          </p:grpSp>
          <p:sp>
            <p:nvSpPr>
              <p:cNvPr id="33" name="TextBox 32"/>
              <p:cNvSpPr txBox="1"/>
              <p:nvPr/>
            </p:nvSpPr>
            <p:spPr>
              <a:xfrm>
                <a:off x="2323270" y="5461000"/>
                <a:ext cx="184731" cy="584775"/>
              </a:xfrm>
              <a:prstGeom prst="rect">
                <a:avLst/>
              </a:prstGeom>
              <a:noFill/>
            </p:spPr>
            <p:txBody>
              <a:bodyPr wrap="none" rtlCol="0">
                <a:spAutoFit/>
              </a:bodyPr>
              <a:lstStyle/>
              <a:p>
                <a:endParaRPr lang="en-US" sz="3200" b="1" dirty="0"/>
              </a:p>
            </p:txBody>
          </p:sp>
        </p:grpSp>
        <p:cxnSp>
          <p:nvCxnSpPr>
            <p:cNvPr id="30" name="Straight Connector 29"/>
            <p:cNvCxnSpPr/>
            <p:nvPr/>
          </p:nvCxnSpPr>
          <p:spPr>
            <a:xfrm>
              <a:off x="2300580" y="1422400"/>
              <a:ext cx="47437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045955" y="1422400"/>
              <a:ext cx="47437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774782478"/>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2" name="Group 11"/>
          <p:cNvGrpSpPr/>
          <p:nvPr/>
        </p:nvGrpSpPr>
        <p:grpSpPr>
          <a:xfrm>
            <a:off x="1938702" y="965200"/>
            <a:ext cx="3763530" cy="954107"/>
            <a:chOff x="1780399" y="1130300"/>
            <a:chExt cx="3464701" cy="1036399"/>
          </a:xfrm>
        </p:grpSpPr>
        <p:sp>
          <p:nvSpPr>
            <p:cNvPr id="5" name="TextBox 4"/>
            <p:cNvSpPr txBox="1"/>
            <p:nvPr/>
          </p:nvSpPr>
          <p:spPr>
            <a:xfrm>
              <a:off x="2120900" y="1257300"/>
              <a:ext cx="558800" cy="568348"/>
            </a:xfrm>
            <a:prstGeom prst="rect">
              <a:avLst/>
            </a:prstGeom>
            <a:noFill/>
          </p:spPr>
          <p:txBody>
            <a:bodyPr vert="horz" rtlCol="0">
              <a:spAutoFit/>
            </a:bodyPr>
            <a:lstStyle/>
            <a:p>
              <a:r>
                <a:rPr lang="en-US" sz="2800" b="1" smtClean="0">
                  <a:solidFill>
                    <a:srgbClr val="000000"/>
                  </a:solidFill>
                  <a:latin typeface="Arial" pitchFamily="34" charset="0"/>
                  <a:cs typeface="Arial" pitchFamily="34" charset="0"/>
                </a:rPr>
                <a:t>x</a:t>
              </a:r>
              <a:endParaRPr lang="en-US" sz="2800" b="1">
                <a:solidFill>
                  <a:srgbClr val="000000"/>
                </a:solidFill>
                <a:latin typeface="Arial" pitchFamily="34" charset="0"/>
                <a:cs typeface="Arial" pitchFamily="34" charset="0"/>
              </a:endParaRPr>
            </a:p>
          </p:txBody>
        </p:sp>
        <p:sp>
          <p:nvSpPr>
            <p:cNvPr id="6" name="TextBox 5"/>
            <p:cNvSpPr txBox="1"/>
            <p:nvPr/>
          </p:nvSpPr>
          <p:spPr>
            <a:xfrm>
              <a:off x="2476500" y="1130300"/>
              <a:ext cx="787400" cy="1036399"/>
            </a:xfrm>
            <a:prstGeom prst="rect">
              <a:avLst/>
            </a:prstGeom>
            <a:noFill/>
          </p:spPr>
          <p:txBody>
            <a:bodyPr vert="horz" rtlCol="0">
              <a:spAutoFit/>
            </a:bodyPr>
            <a:lstStyle/>
            <a:p>
              <a:r>
                <a:rPr lang="en-US" sz="2800" b="1" u="sng" dirty="0" smtClean="0">
                  <a:solidFill>
                    <a:srgbClr val="000000"/>
                  </a:solidFill>
                  <a:latin typeface="Arial" pitchFamily="34" charset="0"/>
                  <a:cs typeface="Arial" pitchFamily="34" charset="0"/>
                </a:rPr>
                <a:t>1 </a:t>
              </a:r>
            </a:p>
            <a:p>
              <a:r>
                <a:rPr lang="en-US" sz="2800" b="1" dirty="0" smtClean="0">
                  <a:solidFill>
                    <a:srgbClr val="000000"/>
                  </a:solidFill>
                  <a:latin typeface="Arial" pitchFamily="34" charset="0"/>
                  <a:cs typeface="Arial" pitchFamily="34" charset="0"/>
                </a:rPr>
                <a:t>2</a:t>
              </a:r>
              <a:endParaRPr lang="en-US" sz="2800" b="1" dirty="0">
                <a:solidFill>
                  <a:srgbClr val="000000"/>
                </a:solidFill>
                <a:latin typeface="Arial" pitchFamily="34" charset="0"/>
                <a:cs typeface="Arial" pitchFamily="34" charset="0"/>
              </a:endParaRPr>
            </a:p>
          </p:txBody>
        </p:sp>
        <p:sp>
          <p:nvSpPr>
            <p:cNvPr id="7" name="TextBox 6"/>
            <p:cNvSpPr txBox="1"/>
            <p:nvPr/>
          </p:nvSpPr>
          <p:spPr>
            <a:xfrm>
              <a:off x="2971142" y="1244600"/>
              <a:ext cx="609600" cy="568348"/>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a:t>
              </a:r>
              <a:endParaRPr lang="en-US" sz="2800" b="1" dirty="0">
                <a:solidFill>
                  <a:srgbClr val="000000"/>
                </a:solidFill>
                <a:latin typeface="Arial" pitchFamily="34" charset="0"/>
                <a:cs typeface="Arial" pitchFamily="34" charset="0"/>
              </a:endParaRPr>
            </a:p>
          </p:txBody>
        </p:sp>
        <p:sp>
          <p:nvSpPr>
            <p:cNvPr id="8" name="TextBox 7"/>
            <p:cNvSpPr txBox="1"/>
            <p:nvPr/>
          </p:nvSpPr>
          <p:spPr>
            <a:xfrm>
              <a:off x="1780399" y="1295845"/>
              <a:ext cx="419100" cy="568348"/>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5</a:t>
              </a:r>
              <a:endParaRPr lang="en-US" sz="2800" b="1" dirty="0">
                <a:solidFill>
                  <a:srgbClr val="000000"/>
                </a:solidFill>
                <a:latin typeface="Arial" pitchFamily="34" charset="0"/>
                <a:cs typeface="Arial" pitchFamily="34" charset="0"/>
              </a:endParaRPr>
            </a:p>
          </p:txBody>
        </p:sp>
        <p:sp>
          <p:nvSpPr>
            <p:cNvPr id="9" name="TextBox 8"/>
            <p:cNvSpPr txBox="1"/>
            <p:nvPr/>
          </p:nvSpPr>
          <p:spPr>
            <a:xfrm>
              <a:off x="3505200" y="1130300"/>
              <a:ext cx="787400" cy="1036399"/>
            </a:xfrm>
            <a:prstGeom prst="rect">
              <a:avLst/>
            </a:prstGeom>
            <a:noFill/>
          </p:spPr>
          <p:txBody>
            <a:bodyPr vert="horz" rtlCol="0">
              <a:spAutoFit/>
            </a:bodyPr>
            <a:lstStyle/>
            <a:p>
              <a:r>
                <a:rPr lang="en-US" sz="2800" b="1" u="sng" dirty="0" smtClean="0">
                  <a:solidFill>
                    <a:srgbClr val="000000"/>
                  </a:solidFill>
                  <a:latin typeface="Arial" pitchFamily="34" charset="0"/>
                  <a:cs typeface="Arial" pitchFamily="34" charset="0"/>
                </a:rPr>
                <a:t>5 </a:t>
              </a:r>
            </a:p>
            <a:p>
              <a:r>
                <a:rPr lang="en-US" sz="2800" b="1" dirty="0" smtClean="0">
                  <a:solidFill>
                    <a:srgbClr val="000000"/>
                  </a:solidFill>
                  <a:latin typeface="Arial" pitchFamily="34" charset="0"/>
                  <a:cs typeface="Arial" pitchFamily="34" charset="0"/>
                </a:rPr>
                <a:t>1</a:t>
              </a:r>
              <a:endParaRPr lang="en-US" sz="2800" b="1" dirty="0">
                <a:solidFill>
                  <a:srgbClr val="000000"/>
                </a:solidFill>
                <a:latin typeface="Arial" pitchFamily="34" charset="0"/>
                <a:cs typeface="Arial" pitchFamily="34" charset="0"/>
              </a:endParaRPr>
            </a:p>
          </p:txBody>
        </p:sp>
        <p:sp>
          <p:nvSpPr>
            <p:cNvPr id="10" name="TextBox 9"/>
            <p:cNvSpPr txBox="1"/>
            <p:nvPr/>
          </p:nvSpPr>
          <p:spPr>
            <a:xfrm>
              <a:off x="3949045" y="1230472"/>
              <a:ext cx="355600" cy="568348"/>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x</a:t>
              </a:r>
              <a:endParaRPr lang="en-US" sz="2800" b="1" dirty="0">
                <a:solidFill>
                  <a:srgbClr val="000000"/>
                </a:solidFill>
                <a:latin typeface="Arial" pitchFamily="34" charset="0"/>
                <a:cs typeface="Arial" pitchFamily="34" charset="0"/>
              </a:endParaRPr>
            </a:p>
          </p:txBody>
        </p:sp>
        <p:sp>
          <p:nvSpPr>
            <p:cNvPr id="11" name="TextBox 10"/>
            <p:cNvSpPr txBox="1"/>
            <p:nvPr/>
          </p:nvSpPr>
          <p:spPr>
            <a:xfrm>
              <a:off x="4457700" y="1130300"/>
              <a:ext cx="787400" cy="1036399"/>
            </a:xfrm>
            <a:prstGeom prst="rect">
              <a:avLst/>
            </a:prstGeom>
            <a:noFill/>
          </p:spPr>
          <p:txBody>
            <a:bodyPr vert="horz" rtlCol="0">
              <a:spAutoFit/>
            </a:bodyPr>
            <a:lstStyle/>
            <a:p>
              <a:r>
                <a:rPr lang="en-US" sz="2800" b="1" u="sng" dirty="0" smtClean="0">
                  <a:solidFill>
                    <a:srgbClr val="000000"/>
                  </a:solidFill>
                  <a:latin typeface="Arial" pitchFamily="34" charset="0"/>
                  <a:cs typeface="Arial" pitchFamily="34" charset="0"/>
                </a:rPr>
                <a:t>1 </a:t>
              </a:r>
            </a:p>
            <a:p>
              <a:r>
                <a:rPr lang="en-US" sz="2800" b="1" dirty="0" smtClean="0">
                  <a:solidFill>
                    <a:srgbClr val="000000"/>
                  </a:solidFill>
                  <a:latin typeface="Arial" pitchFamily="34" charset="0"/>
                  <a:cs typeface="Arial" pitchFamily="34" charset="0"/>
                </a:rPr>
                <a:t>2</a:t>
              </a:r>
              <a:endParaRPr lang="en-US" sz="2800" b="1" dirty="0">
                <a:solidFill>
                  <a:srgbClr val="000000"/>
                </a:solidFill>
                <a:latin typeface="Arial" pitchFamily="34" charset="0"/>
                <a:cs typeface="Arial" pitchFamily="34" charset="0"/>
              </a:endParaRPr>
            </a:p>
          </p:txBody>
        </p:sp>
      </p:grpSp>
      <p:pic>
        <p:nvPicPr>
          <p:cNvPr id="20" name="Picture 1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65544" y="93533"/>
            <a:ext cx="3531616" cy="58458"/>
          </a:xfrm>
          <a:prstGeom prst="rect">
            <a:avLst/>
          </a:prstGeom>
          <a:solidFill>
            <a:scrgbClr r="0" g="0" b="0">
              <a:alpha val="0"/>
            </a:scrgbClr>
          </a:solidFill>
        </p:spPr>
      </p:pic>
      <p:sp>
        <p:nvSpPr>
          <p:cNvPr id="23" name="Oval 22"/>
          <p:cNvSpPr/>
          <p:nvPr/>
        </p:nvSpPr>
        <p:spPr>
          <a:xfrm>
            <a:off x="1840622" y="23335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4" name="Oval 23"/>
          <p:cNvSpPr/>
          <p:nvPr/>
        </p:nvSpPr>
        <p:spPr>
          <a:xfrm>
            <a:off x="1840622" y="28669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5" name="TextBox 24"/>
          <p:cNvSpPr txBox="1"/>
          <p:nvPr/>
        </p:nvSpPr>
        <p:spPr>
          <a:xfrm>
            <a:off x="2326055" y="2327100"/>
            <a:ext cx="957608" cy="461661"/>
          </a:xfrm>
          <a:prstGeom prst="rect">
            <a:avLst/>
          </a:prstGeom>
          <a:noFill/>
        </p:spPr>
        <p:txBody>
          <a:bodyPr vert="horz" wrap="square" lIns="91434" tIns="45718" rIns="91434" bIns="45718" rtlCol="0">
            <a:spAutoFit/>
          </a:bodyPr>
          <a:lstStyle/>
          <a:p>
            <a:r>
              <a:rPr lang="en-US" sz="2400" b="1" dirty="0">
                <a:solidFill>
                  <a:srgbClr val="000000"/>
                </a:solidFill>
                <a:latin typeface="Arial" pitchFamily="34" charset="0"/>
                <a:cs typeface="Arial" pitchFamily="34" charset="0"/>
              </a:rPr>
              <a:t>True</a:t>
            </a:r>
          </a:p>
        </p:txBody>
      </p:sp>
      <p:sp>
        <p:nvSpPr>
          <p:cNvPr id="26" name="TextBox 25"/>
          <p:cNvSpPr txBox="1"/>
          <p:nvPr/>
        </p:nvSpPr>
        <p:spPr>
          <a:xfrm>
            <a:off x="2334289" y="2826933"/>
            <a:ext cx="1128349" cy="461661"/>
          </a:xfrm>
          <a:prstGeom prst="rect">
            <a:avLst/>
          </a:prstGeom>
          <a:noFill/>
        </p:spPr>
        <p:txBody>
          <a:bodyPr vert="horz" wrap="square" lIns="91434" tIns="45718" rIns="91434" bIns="45718" rtlCol="0">
            <a:spAutoFit/>
          </a:bodyPr>
          <a:lstStyle/>
          <a:p>
            <a:r>
              <a:rPr lang="en-US" sz="2400" b="1" dirty="0">
                <a:solidFill>
                  <a:srgbClr val="000000"/>
                </a:solidFill>
                <a:latin typeface="Arial" pitchFamily="34" charset="0"/>
                <a:cs typeface="Arial" pitchFamily="34" charset="0"/>
              </a:rPr>
              <a:t>False</a:t>
            </a:r>
          </a:p>
        </p:txBody>
      </p:sp>
      <p:sp>
        <p:nvSpPr>
          <p:cNvPr id="18" name="TextBox 17"/>
          <p:cNvSpPr txBox="1"/>
          <p:nvPr/>
        </p:nvSpPr>
        <p:spPr>
          <a:xfrm>
            <a:off x="717550" y="1019359"/>
            <a:ext cx="818607"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111</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3385890416"/>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6" name="Picture 25"/>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81841"/>
            <a:ext cx="3752342" cy="58458"/>
          </a:xfrm>
          <a:prstGeom prst="rect">
            <a:avLst/>
          </a:prstGeom>
          <a:solidFill>
            <a:scrgbClr r="0" g="0" b="0">
              <a:alpha val="0"/>
            </a:scrgbClr>
          </a:solidFill>
        </p:spPr>
      </p:pic>
      <p:sp>
        <p:nvSpPr>
          <p:cNvPr id="37" name="TextBox 36"/>
          <p:cNvSpPr txBox="1"/>
          <p:nvPr/>
        </p:nvSpPr>
        <p:spPr>
          <a:xfrm>
            <a:off x="2912048" y="2399318"/>
            <a:ext cx="827725" cy="954107"/>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12</a:t>
            </a:r>
            <a:endParaRPr lang="en-US" sz="2800" b="1" dirty="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21</a:t>
            </a:r>
            <a:endParaRPr lang="en-US" sz="2800" b="1" dirty="0">
              <a:solidFill>
                <a:srgbClr val="000000"/>
              </a:solidFill>
              <a:latin typeface="Arial" pitchFamily="34" charset="0"/>
              <a:cs typeface="Arial" pitchFamily="34" charset="0"/>
            </a:endParaRPr>
          </a:p>
        </p:txBody>
      </p:sp>
      <p:sp>
        <p:nvSpPr>
          <p:cNvPr id="38" name="Oval 37"/>
          <p:cNvSpPr/>
          <p:nvPr/>
        </p:nvSpPr>
        <p:spPr>
          <a:xfrm>
            <a:off x="1846178" y="266250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9" name="TextBox 38"/>
          <p:cNvSpPr txBox="1"/>
          <p:nvPr/>
        </p:nvSpPr>
        <p:spPr>
          <a:xfrm>
            <a:off x="2331611" y="2636995"/>
            <a:ext cx="330165"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A</a:t>
            </a:r>
            <a:endParaRPr lang="en-US" sz="2400" b="1" dirty="0">
              <a:solidFill>
                <a:srgbClr val="000000"/>
              </a:solidFill>
              <a:latin typeface="Arial" pitchFamily="34" charset="0"/>
              <a:cs typeface="Arial" pitchFamily="34" charset="0"/>
            </a:endParaRPr>
          </a:p>
        </p:txBody>
      </p:sp>
      <p:cxnSp>
        <p:nvCxnSpPr>
          <p:cNvPr id="40" name="Straight Connector 39"/>
          <p:cNvCxnSpPr/>
          <p:nvPr/>
        </p:nvCxnSpPr>
        <p:spPr>
          <a:xfrm>
            <a:off x="3003550" y="2885514"/>
            <a:ext cx="37458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5479252" y="2423749"/>
            <a:ext cx="1229966" cy="954107"/>
            <a:chOff x="1613973" y="2816253"/>
            <a:chExt cx="1132302" cy="1036398"/>
          </a:xfrm>
        </p:grpSpPr>
        <p:sp>
          <p:nvSpPr>
            <p:cNvPr id="42" name="TextBox 41"/>
            <p:cNvSpPr txBox="1"/>
            <p:nvPr/>
          </p:nvSpPr>
          <p:spPr>
            <a:xfrm>
              <a:off x="1613973" y="2967343"/>
              <a:ext cx="339423" cy="702075"/>
            </a:xfrm>
            <a:prstGeom prst="rect">
              <a:avLst/>
            </a:prstGeom>
            <a:noFill/>
          </p:spPr>
          <p:txBody>
            <a:bodyPr vert="horz" wrap="square" rtlCol="0">
              <a:spAutoFit/>
            </a:bodyPr>
            <a:lstStyle/>
            <a:p>
              <a:r>
                <a:rPr lang="en-US" sz="3600" b="1" dirty="0" smtClean="0">
                  <a:solidFill>
                    <a:srgbClr val="000000"/>
                  </a:solidFill>
                  <a:latin typeface="Arial" pitchFamily="34" charset="0"/>
                  <a:cs typeface="Arial" pitchFamily="34" charset="0"/>
                </a:rPr>
                <a:t>1</a:t>
              </a:r>
              <a:endParaRPr lang="en-US" sz="2400" b="1" dirty="0">
                <a:solidFill>
                  <a:srgbClr val="000000"/>
                </a:solidFill>
                <a:latin typeface="Arial" pitchFamily="34" charset="0"/>
                <a:cs typeface="Arial" pitchFamily="34" charset="0"/>
              </a:endParaRPr>
            </a:p>
          </p:txBody>
        </p:sp>
        <p:sp>
          <p:nvSpPr>
            <p:cNvPr id="43" name="TextBox 42"/>
            <p:cNvSpPr txBox="1"/>
            <p:nvPr/>
          </p:nvSpPr>
          <p:spPr>
            <a:xfrm>
              <a:off x="1996576" y="2816253"/>
              <a:ext cx="749699" cy="1036398"/>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 5</a:t>
              </a:r>
              <a:endParaRPr lang="en-US" sz="2800" b="1" dirty="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 7</a:t>
              </a:r>
              <a:endParaRPr lang="en-US" sz="2800" b="1" dirty="0">
                <a:solidFill>
                  <a:srgbClr val="000000"/>
                </a:solidFill>
                <a:latin typeface="Arial" pitchFamily="34" charset="0"/>
                <a:cs typeface="Arial" pitchFamily="34" charset="0"/>
              </a:endParaRPr>
            </a:p>
          </p:txBody>
        </p:sp>
      </p:grpSp>
      <p:sp>
        <p:nvSpPr>
          <p:cNvPr id="44" name="Oval 43"/>
          <p:cNvSpPr/>
          <p:nvPr/>
        </p:nvSpPr>
        <p:spPr>
          <a:xfrm>
            <a:off x="4600545" y="266788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5" name="TextBox 44"/>
          <p:cNvSpPr txBox="1"/>
          <p:nvPr/>
        </p:nvSpPr>
        <p:spPr>
          <a:xfrm>
            <a:off x="5085978" y="2661426"/>
            <a:ext cx="330165"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C</a:t>
            </a:r>
            <a:endParaRPr lang="en-US" sz="2400" b="1" dirty="0">
              <a:solidFill>
                <a:srgbClr val="000000"/>
              </a:solidFill>
              <a:latin typeface="Arial" pitchFamily="34" charset="0"/>
              <a:cs typeface="Arial" pitchFamily="34" charset="0"/>
            </a:endParaRPr>
          </a:p>
        </p:txBody>
      </p:sp>
      <p:cxnSp>
        <p:nvCxnSpPr>
          <p:cNvPr id="46" name="Straight Connector 45"/>
          <p:cNvCxnSpPr/>
          <p:nvPr/>
        </p:nvCxnSpPr>
        <p:spPr>
          <a:xfrm>
            <a:off x="5990758" y="2909945"/>
            <a:ext cx="37458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5487661" y="4209244"/>
            <a:ext cx="1069156" cy="954107"/>
            <a:chOff x="1634015" y="2792604"/>
            <a:chExt cx="984260" cy="1036398"/>
          </a:xfrm>
        </p:grpSpPr>
        <p:sp>
          <p:nvSpPr>
            <p:cNvPr id="48" name="TextBox 47"/>
            <p:cNvSpPr txBox="1"/>
            <p:nvPr/>
          </p:nvSpPr>
          <p:spPr>
            <a:xfrm>
              <a:off x="1634015" y="2990991"/>
              <a:ext cx="339423" cy="702075"/>
            </a:xfrm>
            <a:prstGeom prst="rect">
              <a:avLst/>
            </a:prstGeom>
            <a:noFill/>
          </p:spPr>
          <p:txBody>
            <a:bodyPr vert="horz" wrap="square" rtlCol="0">
              <a:spAutoFit/>
            </a:bodyPr>
            <a:lstStyle/>
            <a:p>
              <a:r>
                <a:rPr lang="en-US" sz="3600" b="1" dirty="0" smtClean="0">
                  <a:solidFill>
                    <a:srgbClr val="000000"/>
                  </a:solidFill>
                  <a:latin typeface="Arial" pitchFamily="34" charset="0"/>
                  <a:cs typeface="Arial" pitchFamily="34" charset="0"/>
                </a:rPr>
                <a:t>3</a:t>
              </a:r>
              <a:endParaRPr lang="en-US" sz="2400" b="1" dirty="0">
                <a:solidFill>
                  <a:srgbClr val="000000"/>
                </a:solidFill>
                <a:latin typeface="Arial" pitchFamily="34" charset="0"/>
                <a:cs typeface="Arial" pitchFamily="34" charset="0"/>
              </a:endParaRPr>
            </a:p>
          </p:txBody>
        </p:sp>
        <p:sp>
          <p:nvSpPr>
            <p:cNvPr id="49" name="TextBox 48"/>
            <p:cNvSpPr txBox="1"/>
            <p:nvPr/>
          </p:nvSpPr>
          <p:spPr>
            <a:xfrm>
              <a:off x="2006974" y="2792604"/>
              <a:ext cx="611301" cy="1036398"/>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 5</a:t>
              </a:r>
              <a:endParaRPr lang="en-US" sz="2800" b="1" dirty="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 7</a:t>
              </a:r>
              <a:endParaRPr lang="en-US" sz="2800" b="1" dirty="0">
                <a:solidFill>
                  <a:srgbClr val="000000"/>
                </a:solidFill>
                <a:latin typeface="Arial" pitchFamily="34" charset="0"/>
                <a:cs typeface="Arial" pitchFamily="34" charset="0"/>
              </a:endParaRPr>
            </a:p>
          </p:txBody>
        </p:sp>
      </p:grpSp>
      <p:sp>
        <p:nvSpPr>
          <p:cNvPr id="50" name="Oval 49"/>
          <p:cNvSpPr/>
          <p:nvPr/>
        </p:nvSpPr>
        <p:spPr>
          <a:xfrm>
            <a:off x="4587184" y="449420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51" name="TextBox 50"/>
          <p:cNvSpPr txBox="1"/>
          <p:nvPr/>
        </p:nvSpPr>
        <p:spPr>
          <a:xfrm>
            <a:off x="5072617" y="4487742"/>
            <a:ext cx="330165" cy="461661"/>
          </a:xfrm>
          <a:prstGeom prst="rect">
            <a:avLst/>
          </a:prstGeom>
          <a:noFill/>
        </p:spPr>
        <p:txBody>
          <a:bodyPr vert="horz" wrap="square" lIns="91434" tIns="45718" rIns="91434" bIns="45718" rtlCol="0">
            <a:spAutoFit/>
          </a:bodyPr>
          <a:lstStyle/>
          <a:p>
            <a:r>
              <a:rPr lang="en-US" sz="2400" b="1" dirty="0">
                <a:solidFill>
                  <a:srgbClr val="000000"/>
                </a:solidFill>
                <a:latin typeface="Arial" pitchFamily="34" charset="0"/>
                <a:cs typeface="Arial" pitchFamily="34" charset="0"/>
              </a:rPr>
              <a:t>D</a:t>
            </a:r>
          </a:p>
        </p:txBody>
      </p:sp>
      <p:cxnSp>
        <p:nvCxnSpPr>
          <p:cNvPr id="52" name="Straight Connector 51"/>
          <p:cNvCxnSpPr/>
          <p:nvPr/>
        </p:nvCxnSpPr>
        <p:spPr>
          <a:xfrm>
            <a:off x="6012529" y="4692719"/>
            <a:ext cx="37458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2912048" y="4235343"/>
            <a:ext cx="827725" cy="954107"/>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12</a:t>
            </a:r>
            <a:endParaRPr lang="en-US" sz="2800" b="1" dirty="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 7</a:t>
            </a:r>
            <a:endParaRPr lang="en-US" sz="2800" b="1" dirty="0">
              <a:solidFill>
                <a:srgbClr val="000000"/>
              </a:solidFill>
              <a:latin typeface="Arial" pitchFamily="34" charset="0"/>
              <a:cs typeface="Arial" pitchFamily="34" charset="0"/>
            </a:endParaRPr>
          </a:p>
        </p:txBody>
      </p:sp>
      <p:sp>
        <p:nvSpPr>
          <p:cNvPr id="56" name="Oval 55"/>
          <p:cNvSpPr/>
          <p:nvPr/>
        </p:nvSpPr>
        <p:spPr>
          <a:xfrm>
            <a:off x="1820632" y="447948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57" name="TextBox 56"/>
          <p:cNvSpPr txBox="1"/>
          <p:nvPr/>
        </p:nvSpPr>
        <p:spPr>
          <a:xfrm>
            <a:off x="2306065" y="4473020"/>
            <a:ext cx="330165"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B</a:t>
            </a:r>
            <a:endParaRPr lang="en-US" sz="2400" b="1" dirty="0">
              <a:solidFill>
                <a:srgbClr val="000000"/>
              </a:solidFill>
              <a:latin typeface="Arial" pitchFamily="34" charset="0"/>
              <a:cs typeface="Arial" pitchFamily="34" charset="0"/>
            </a:endParaRPr>
          </a:p>
        </p:txBody>
      </p:sp>
      <p:cxnSp>
        <p:nvCxnSpPr>
          <p:cNvPr id="58" name="Straight Connector 57"/>
          <p:cNvCxnSpPr/>
          <p:nvPr/>
        </p:nvCxnSpPr>
        <p:spPr>
          <a:xfrm>
            <a:off x="3003550" y="4721539"/>
            <a:ext cx="37458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784352" y="965200"/>
            <a:ext cx="1485235" cy="954107"/>
            <a:chOff x="1638300" y="1130300"/>
            <a:chExt cx="1367303" cy="1036399"/>
          </a:xfrm>
        </p:grpSpPr>
        <p:sp>
          <p:nvSpPr>
            <p:cNvPr id="30" name="TextBox 29"/>
            <p:cNvSpPr txBox="1"/>
            <p:nvPr/>
          </p:nvSpPr>
          <p:spPr>
            <a:xfrm>
              <a:off x="1900598" y="1239223"/>
              <a:ext cx="558800" cy="568348"/>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x</a:t>
              </a:r>
              <a:endParaRPr lang="en-US" sz="2800" b="1" dirty="0">
                <a:solidFill>
                  <a:srgbClr val="000000"/>
                </a:solidFill>
                <a:latin typeface="Arial" pitchFamily="34" charset="0"/>
                <a:cs typeface="Arial" pitchFamily="34" charset="0"/>
              </a:endParaRPr>
            </a:p>
          </p:txBody>
        </p:sp>
        <p:sp>
          <p:nvSpPr>
            <p:cNvPr id="31" name="TextBox 30"/>
            <p:cNvSpPr txBox="1"/>
            <p:nvPr/>
          </p:nvSpPr>
          <p:spPr>
            <a:xfrm>
              <a:off x="2218203" y="1130300"/>
              <a:ext cx="787400" cy="1036399"/>
            </a:xfrm>
            <a:prstGeom prst="rect">
              <a:avLst/>
            </a:prstGeom>
            <a:noFill/>
          </p:spPr>
          <p:txBody>
            <a:bodyPr vert="horz" rtlCol="0">
              <a:spAutoFit/>
            </a:bodyPr>
            <a:lstStyle/>
            <a:p>
              <a:r>
                <a:rPr lang="en-US" sz="2800" b="1" u="sng" dirty="0" smtClean="0">
                  <a:solidFill>
                    <a:srgbClr val="000000"/>
                  </a:solidFill>
                  <a:latin typeface="Arial" pitchFamily="34" charset="0"/>
                  <a:cs typeface="Arial" pitchFamily="34" charset="0"/>
                </a:rPr>
                <a:t>4 </a:t>
              </a:r>
            </a:p>
            <a:p>
              <a:r>
                <a:rPr lang="en-US" sz="2800" b="1" dirty="0" smtClean="0">
                  <a:solidFill>
                    <a:srgbClr val="000000"/>
                  </a:solidFill>
                  <a:latin typeface="Arial" pitchFamily="34" charset="0"/>
                  <a:cs typeface="Arial" pitchFamily="34" charset="0"/>
                </a:rPr>
                <a:t>7</a:t>
              </a:r>
              <a:endParaRPr lang="en-US" sz="2800" b="1" dirty="0">
                <a:solidFill>
                  <a:srgbClr val="000000"/>
                </a:solidFill>
                <a:latin typeface="Arial" pitchFamily="34" charset="0"/>
                <a:cs typeface="Arial" pitchFamily="34" charset="0"/>
              </a:endParaRPr>
            </a:p>
          </p:txBody>
        </p:sp>
        <p:sp>
          <p:nvSpPr>
            <p:cNvPr id="35" name="TextBox 34"/>
            <p:cNvSpPr txBox="1"/>
            <p:nvPr/>
          </p:nvSpPr>
          <p:spPr>
            <a:xfrm>
              <a:off x="1638300" y="1230472"/>
              <a:ext cx="419100" cy="568348"/>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3</a:t>
              </a:r>
              <a:endParaRPr lang="en-US" sz="2800" b="1" dirty="0">
                <a:solidFill>
                  <a:srgbClr val="000000"/>
                </a:solidFill>
                <a:latin typeface="Arial" pitchFamily="34" charset="0"/>
                <a:cs typeface="Arial" pitchFamily="34" charset="0"/>
              </a:endParaRPr>
            </a:p>
          </p:txBody>
        </p:sp>
      </p:grpSp>
      <p:sp>
        <p:nvSpPr>
          <p:cNvPr id="60" name="TextBox 59"/>
          <p:cNvSpPr txBox="1"/>
          <p:nvPr/>
        </p:nvSpPr>
        <p:spPr>
          <a:xfrm>
            <a:off x="641350" y="1019359"/>
            <a:ext cx="894808"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112</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3923252913"/>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6" name="Picture 25"/>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81841"/>
            <a:ext cx="3752342" cy="58458"/>
          </a:xfrm>
          <a:prstGeom prst="rect">
            <a:avLst/>
          </a:prstGeom>
          <a:solidFill>
            <a:scrgbClr r="0" g="0" b="0">
              <a:alpha val="0"/>
            </a:scrgbClr>
          </a:solidFill>
        </p:spPr>
      </p:pic>
      <p:sp>
        <p:nvSpPr>
          <p:cNvPr id="33" name="TextBox 32"/>
          <p:cNvSpPr txBox="1"/>
          <p:nvPr/>
        </p:nvSpPr>
        <p:spPr>
          <a:xfrm>
            <a:off x="2922154" y="2409018"/>
            <a:ext cx="827725" cy="954107"/>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32</a:t>
            </a:r>
            <a:endParaRPr lang="en-US" sz="2800" b="1" dirty="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 3</a:t>
            </a:r>
            <a:endParaRPr lang="en-US" sz="2800" b="1" dirty="0">
              <a:solidFill>
                <a:srgbClr val="000000"/>
              </a:solidFill>
              <a:latin typeface="Arial" pitchFamily="34" charset="0"/>
              <a:cs typeface="Arial" pitchFamily="34" charset="0"/>
            </a:endParaRPr>
          </a:p>
        </p:txBody>
      </p:sp>
      <p:sp>
        <p:nvSpPr>
          <p:cNvPr id="34" name="Oval 33"/>
          <p:cNvSpPr/>
          <p:nvPr/>
        </p:nvSpPr>
        <p:spPr>
          <a:xfrm>
            <a:off x="1846178" y="263237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5" name="TextBox 34"/>
          <p:cNvSpPr txBox="1"/>
          <p:nvPr/>
        </p:nvSpPr>
        <p:spPr>
          <a:xfrm>
            <a:off x="2331611" y="2625913"/>
            <a:ext cx="330165"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A</a:t>
            </a:r>
            <a:endParaRPr lang="en-US" sz="2400" b="1" dirty="0">
              <a:solidFill>
                <a:srgbClr val="000000"/>
              </a:solidFill>
              <a:latin typeface="Arial" pitchFamily="34" charset="0"/>
              <a:cs typeface="Arial" pitchFamily="34" charset="0"/>
            </a:endParaRPr>
          </a:p>
        </p:txBody>
      </p:sp>
      <p:cxnSp>
        <p:nvCxnSpPr>
          <p:cNvPr id="36" name="Straight Connector 35"/>
          <p:cNvCxnSpPr/>
          <p:nvPr/>
        </p:nvCxnSpPr>
        <p:spPr>
          <a:xfrm>
            <a:off x="3019136" y="2874432"/>
            <a:ext cx="37458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449460" y="2431717"/>
            <a:ext cx="814362"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96</a:t>
            </a:r>
            <a:endParaRPr lang="en-US" sz="2800" b="1" dirty="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 9</a:t>
            </a:r>
            <a:endParaRPr lang="en-US" sz="2800" b="1" dirty="0">
              <a:solidFill>
                <a:srgbClr val="000000"/>
              </a:solidFill>
              <a:latin typeface="Arial" pitchFamily="34" charset="0"/>
              <a:cs typeface="Arial" pitchFamily="34" charset="0"/>
            </a:endParaRPr>
          </a:p>
        </p:txBody>
      </p:sp>
      <p:sp>
        <p:nvSpPr>
          <p:cNvPr id="40" name="Oval 39"/>
          <p:cNvSpPr/>
          <p:nvPr/>
        </p:nvSpPr>
        <p:spPr>
          <a:xfrm>
            <a:off x="5494585" y="265680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1" name="TextBox 40"/>
          <p:cNvSpPr txBox="1"/>
          <p:nvPr/>
        </p:nvSpPr>
        <p:spPr>
          <a:xfrm>
            <a:off x="5980018" y="2631294"/>
            <a:ext cx="330165"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C</a:t>
            </a:r>
            <a:endParaRPr lang="en-US" sz="2400" b="1" dirty="0">
              <a:solidFill>
                <a:srgbClr val="000000"/>
              </a:solidFill>
              <a:latin typeface="Arial" pitchFamily="34" charset="0"/>
              <a:cs typeface="Arial" pitchFamily="34" charset="0"/>
            </a:endParaRPr>
          </a:p>
        </p:txBody>
      </p:sp>
      <p:cxnSp>
        <p:nvCxnSpPr>
          <p:cNvPr id="42" name="Straight Connector 41"/>
          <p:cNvCxnSpPr/>
          <p:nvPr/>
        </p:nvCxnSpPr>
        <p:spPr>
          <a:xfrm>
            <a:off x="6550314" y="2917913"/>
            <a:ext cx="37458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6360920" y="4179112"/>
            <a:ext cx="1318541" cy="954107"/>
            <a:chOff x="1614883" y="2792604"/>
            <a:chExt cx="1213843" cy="1036398"/>
          </a:xfrm>
        </p:grpSpPr>
        <p:sp>
          <p:nvSpPr>
            <p:cNvPr id="44" name="TextBox 43"/>
            <p:cNvSpPr txBox="1"/>
            <p:nvPr/>
          </p:nvSpPr>
          <p:spPr>
            <a:xfrm>
              <a:off x="1614883" y="2990991"/>
              <a:ext cx="655609" cy="702077"/>
            </a:xfrm>
            <a:prstGeom prst="rect">
              <a:avLst/>
            </a:prstGeom>
            <a:noFill/>
          </p:spPr>
          <p:txBody>
            <a:bodyPr vert="horz" wrap="square" rtlCol="0">
              <a:spAutoFit/>
            </a:bodyPr>
            <a:lstStyle/>
            <a:p>
              <a:r>
                <a:rPr lang="en-US" sz="3600" b="1" dirty="0" smtClean="0">
                  <a:solidFill>
                    <a:srgbClr val="000000"/>
                  </a:solidFill>
                  <a:latin typeface="Arial" pitchFamily="34" charset="0"/>
                  <a:cs typeface="Arial" pitchFamily="34" charset="0"/>
                </a:rPr>
                <a:t>10</a:t>
              </a:r>
              <a:endParaRPr lang="en-US" sz="2400" b="1" dirty="0">
                <a:solidFill>
                  <a:srgbClr val="000000"/>
                </a:solidFill>
                <a:latin typeface="Arial" pitchFamily="34" charset="0"/>
                <a:cs typeface="Arial" pitchFamily="34" charset="0"/>
              </a:endParaRPr>
            </a:p>
          </p:txBody>
        </p:sp>
        <p:sp>
          <p:nvSpPr>
            <p:cNvPr id="45" name="TextBox 44"/>
            <p:cNvSpPr txBox="1"/>
            <p:nvPr/>
          </p:nvSpPr>
          <p:spPr>
            <a:xfrm>
              <a:off x="2217425" y="2792604"/>
              <a:ext cx="611301" cy="1036398"/>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 2</a:t>
              </a:r>
              <a:endParaRPr lang="en-US" sz="2800" b="1" dirty="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 3</a:t>
              </a:r>
              <a:endParaRPr lang="en-US" sz="2800" b="1" dirty="0">
                <a:solidFill>
                  <a:srgbClr val="000000"/>
                </a:solidFill>
                <a:latin typeface="Arial" pitchFamily="34" charset="0"/>
                <a:cs typeface="Arial" pitchFamily="34" charset="0"/>
              </a:endParaRPr>
            </a:p>
          </p:txBody>
        </p:sp>
      </p:grpSp>
      <p:sp>
        <p:nvSpPr>
          <p:cNvPr id="46" name="Oval 45"/>
          <p:cNvSpPr/>
          <p:nvPr/>
        </p:nvSpPr>
        <p:spPr>
          <a:xfrm>
            <a:off x="5481224" y="448312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7" name="TextBox 46"/>
          <p:cNvSpPr txBox="1"/>
          <p:nvPr/>
        </p:nvSpPr>
        <p:spPr>
          <a:xfrm>
            <a:off x="5966657" y="4476660"/>
            <a:ext cx="330165" cy="461661"/>
          </a:xfrm>
          <a:prstGeom prst="rect">
            <a:avLst/>
          </a:prstGeom>
          <a:noFill/>
        </p:spPr>
        <p:txBody>
          <a:bodyPr vert="horz" wrap="square" lIns="91434" tIns="45718" rIns="91434" bIns="45718" rtlCol="0">
            <a:spAutoFit/>
          </a:bodyPr>
          <a:lstStyle/>
          <a:p>
            <a:r>
              <a:rPr lang="en-US" sz="2400" b="1" dirty="0">
                <a:solidFill>
                  <a:srgbClr val="000000"/>
                </a:solidFill>
                <a:latin typeface="Arial" pitchFamily="34" charset="0"/>
                <a:cs typeface="Arial" pitchFamily="34" charset="0"/>
              </a:rPr>
              <a:t>D</a:t>
            </a:r>
          </a:p>
        </p:txBody>
      </p:sp>
      <p:cxnSp>
        <p:nvCxnSpPr>
          <p:cNvPr id="48" name="Straight Connector 47"/>
          <p:cNvCxnSpPr/>
          <p:nvPr/>
        </p:nvCxnSpPr>
        <p:spPr>
          <a:xfrm>
            <a:off x="7131697" y="4643537"/>
            <a:ext cx="37458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414075" y="4184650"/>
            <a:ext cx="827725" cy="954107"/>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1</a:t>
            </a:r>
            <a:endParaRPr lang="en-US" sz="2800" b="1" dirty="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 3</a:t>
            </a:r>
            <a:endParaRPr lang="en-US" sz="2800" b="1" dirty="0">
              <a:solidFill>
                <a:srgbClr val="000000"/>
              </a:solidFill>
              <a:latin typeface="Arial" pitchFamily="34" charset="0"/>
              <a:cs typeface="Arial" pitchFamily="34" charset="0"/>
            </a:endParaRPr>
          </a:p>
        </p:txBody>
      </p:sp>
      <p:sp>
        <p:nvSpPr>
          <p:cNvPr id="50" name="Oval 49"/>
          <p:cNvSpPr/>
          <p:nvPr/>
        </p:nvSpPr>
        <p:spPr>
          <a:xfrm>
            <a:off x="1820632" y="44684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51" name="TextBox 50"/>
          <p:cNvSpPr txBox="1"/>
          <p:nvPr/>
        </p:nvSpPr>
        <p:spPr>
          <a:xfrm>
            <a:off x="2306065" y="4461938"/>
            <a:ext cx="330165"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B</a:t>
            </a:r>
            <a:endParaRPr lang="en-US" sz="2400" b="1" dirty="0">
              <a:solidFill>
                <a:srgbClr val="000000"/>
              </a:solidFill>
              <a:latin typeface="Arial" pitchFamily="34" charset="0"/>
              <a:cs typeface="Arial" pitchFamily="34" charset="0"/>
            </a:endParaRPr>
          </a:p>
        </p:txBody>
      </p:sp>
      <p:cxnSp>
        <p:nvCxnSpPr>
          <p:cNvPr id="52" name="Straight Connector 51"/>
          <p:cNvCxnSpPr/>
          <p:nvPr/>
        </p:nvCxnSpPr>
        <p:spPr>
          <a:xfrm>
            <a:off x="3527783" y="4650064"/>
            <a:ext cx="37458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727072" y="4357093"/>
            <a:ext cx="770481" cy="646327"/>
          </a:xfrm>
          <a:prstGeom prst="rect">
            <a:avLst/>
          </a:prstGeom>
          <a:noFill/>
        </p:spPr>
        <p:txBody>
          <a:bodyPr vert="horz" wrap="square" lIns="91434" tIns="45718" rIns="91434" bIns="45718" rtlCol="0">
            <a:spAutoFit/>
          </a:bodyPr>
          <a:lstStyle/>
          <a:p>
            <a:r>
              <a:rPr lang="en-US" sz="3600" b="1" dirty="0" smtClean="0">
                <a:solidFill>
                  <a:srgbClr val="000000"/>
                </a:solidFill>
                <a:latin typeface="Arial" pitchFamily="34" charset="0"/>
                <a:cs typeface="Arial" pitchFamily="34" charset="0"/>
              </a:rPr>
              <a:t>11</a:t>
            </a:r>
            <a:endParaRPr lang="en-US" sz="2400" b="1" dirty="0">
              <a:solidFill>
                <a:srgbClr val="000000"/>
              </a:solidFill>
              <a:latin typeface="Arial" pitchFamily="34" charset="0"/>
              <a:cs typeface="Arial" pitchFamily="34" charset="0"/>
            </a:endParaRPr>
          </a:p>
        </p:txBody>
      </p:sp>
      <p:grpSp>
        <p:nvGrpSpPr>
          <p:cNvPr id="37" name="Group 36"/>
          <p:cNvGrpSpPr/>
          <p:nvPr/>
        </p:nvGrpSpPr>
        <p:grpSpPr>
          <a:xfrm>
            <a:off x="1708150" y="915325"/>
            <a:ext cx="1842008" cy="954107"/>
            <a:chOff x="1568151" y="1130300"/>
            <a:chExt cx="1695749" cy="1036399"/>
          </a:xfrm>
        </p:grpSpPr>
        <p:sp>
          <p:nvSpPr>
            <p:cNvPr id="38" name="TextBox 37"/>
            <p:cNvSpPr txBox="1"/>
            <p:nvPr/>
          </p:nvSpPr>
          <p:spPr>
            <a:xfrm>
              <a:off x="2059198" y="1239241"/>
              <a:ext cx="558800" cy="568348"/>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x</a:t>
              </a:r>
              <a:endParaRPr lang="en-US" sz="2800" b="1" dirty="0">
                <a:solidFill>
                  <a:srgbClr val="000000"/>
                </a:solidFill>
                <a:latin typeface="Arial" pitchFamily="34" charset="0"/>
                <a:cs typeface="Arial" pitchFamily="34" charset="0"/>
              </a:endParaRPr>
            </a:p>
          </p:txBody>
        </p:sp>
        <p:sp>
          <p:nvSpPr>
            <p:cNvPr id="54" name="TextBox 53"/>
            <p:cNvSpPr txBox="1"/>
            <p:nvPr/>
          </p:nvSpPr>
          <p:spPr>
            <a:xfrm>
              <a:off x="2476500" y="1130300"/>
              <a:ext cx="787400" cy="1036399"/>
            </a:xfrm>
            <a:prstGeom prst="rect">
              <a:avLst/>
            </a:prstGeom>
            <a:noFill/>
          </p:spPr>
          <p:txBody>
            <a:bodyPr vert="horz" rtlCol="0">
              <a:spAutoFit/>
            </a:bodyPr>
            <a:lstStyle/>
            <a:p>
              <a:r>
                <a:rPr lang="en-US" sz="2800" b="1" u="sng" dirty="0" smtClean="0">
                  <a:solidFill>
                    <a:srgbClr val="000000"/>
                  </a:solidFill>
                  <a:latin typeface="Arial" pitchFamily="34" charset="0"/>
                  <a:cs typeface="Arial" pitchFamily="34" charset="0"/>
                </a:rPr>
                <a:t>8 </a:t>
              </a:r>
            </a:p>
            <a:p>
              <a:r>
                <a:rPr lang="en-US" sz="2800" b="1" dirty="0" smtClean="0">
                  <a:solidFill>
                    <a:srgbClr val="000000"/>
                  </a:solidFill>
                  <a:latin typeface="Arial" pitchFamily="34" charset="0"/>
                  <a:cs typeface="Arial" pitchFamily="34" charset="0"/>
                </a:rPr>
                <a:t>9</a:t>
              </a:r>
              <a:endParaRPr lang="en-US" sz="2800" b="1" dirty="0">
                <a:solidFill>
                  <a:srgbClr val="000000"/>
                </a:solidFill>
                <a:latin typeface="Arial" pitchFamily="34" charset="0"/>
                <a:cs typeface="Arial" pitchFamily="34" charset="0"/>
              </a:endParaRPr>
            </a:p>
          </p:txBody>
        </p:sp>
        <p:sp>
          <p:nvSpPr>
            <p:cNvPr id="55" name="TextBox 54"/>
            <p:cNvSpPr txBox="1"/>
            <p:nvPr/>
          </p:nvSpPr>
          <p:spPr>
            <a:xfrm>
              <a:off x="1568151" y="1248531"/>
              <a:ext cx="561197" cy="568348"/>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12</a:t>
              </a:r>
              <a:endParaRPr lang="en-US" sz="2800" b="1" dirty="0">
                <a:solidFill>
                  <a:srgbClr val="000000"/>
                </a:solidFill>
                <a:latin typeface="Arial" pitchFamily="34" charset="0"/>
                <a:cs typeface="Arial" pitchFamily="34" charset="0"/>
              </a:endParaRPr>
            </a:p>
          </p:txBody>
        </p:sp>
      </p:grpSp>
      <p:sp>
        <p:nvSpPr>
          <p:cNvPr id="57" name="TextBox 56"/>
          <p:cNvSpPr txBox="1"/>
          <p:nvPr/>
        </p:nvSpPr>
        <p:spPr>
          <a:xfrm>
            <a:off x="641350" y="1019359"/>
            <a:ext cx="893701"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113</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907950993"/>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1" name="Picture 2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65544" y="93533"/>
            <a:ext cx="3531616" cy="58458"/>
          </a:xfrm>
          <a:prstGeom prst="rect">
            <a:avLst/>
          </a:prstGeom>
          <a:solidFill>
            <a:scrgbClr r="0" g="0" b="0">
              <a:alpha val="0"/>
            </a:scrgbClr>
          </a:solidFill>
        </p:spPr>
      </p:pic>
      <p:sp>
        <p:nvSpPr>
          <p:cNvPr id="32" name="Oval 31"/>
          <p:cNvSpPr/>
          <p:nvPr/>
        </p:nvSpPr>
        <p:spPr>
          <a:xfrm>
            <a:off x="1840622" y="28004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3" name="Oval 32"/>
          <p:cNvSpPr/>
          <p:nvPr/>
        </p:nvSpPr>
        <p:spPr>
          <a:xfrm>
            <a:off x="1840622" y="3574943"/>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4" name="TextBox 33"/>
          <p:cNvSpPr txBox="1"/>
          <p:nvPr/>
        </p:nvSpPr>
        <p:spPr>
          <a:xfrm>
            <a:off x="2326055" y="2794000"/>
            <a:ext cx="957608" cy="461661"/>
          </a:xfrm>
          <a:prstGeom prst="rect">
            <a:avLst/>
          </a:prstGeom>
          <a:noFill/>
        </p:spPr>
        <p:txBody>
          <a:bodyPr vert="horz" wrap="square" lIns="91434" tIns="45718" rIns="91434" bIns="45718" rtlCol="0">
            <a:spAutoFit/>
          </a:bodyPr>
          <a:lstStyle/>
          <a:p>
            <a:r>
              <a:rPr lang="en-US" sz="2400" b="1" dirty="0">
                <a:solidFill>
                  <a:srgbClr val="000000"/>
                </a:solidFill>
                <a:latin typeface="Arial" pitchFamily="34" charset="0"/>
                <a:cs typeface="Arial" pitchFamily="34" charset="0"/>
              </a:rPr>
              <a:t>True</a:t>
            </a:r>
          </a:p>
        </p:txBody>
      </p:sp>
      <p:sp>
        <p:nvSpPr>
          <p:cNvPr id="35" name="TextBox 34"/>
          <p:cNvSpPr txBox="1"/>
          <p:nvPr/>
        </p:nvSpPr>
        <p:spPr>
          <a:xfrm>
            <a:off x="2334289" y="3534914"/>
            <a:ext cx="1128349" cy="461661"/>
          </a:xfrm>
          <a:prstGeom prst="rect">
            <a:avLst/>
          </a:prstGeom>
          <a:noFill/>
        </p:spPr>
        <p:txBody>
          <a:bodyPr vert="horz" wrap="square" lIns="91434" tIns="45718" rIns="91434" bIns="45718" rtlCol="0">
            <a:spAutoFit/>
          </a:bodyPr>
          <a:lstStyle/>
          <a:p>
            <a:r>
              <a:rPr lang="en-US" sz="2400" b="1" dirty="0">
                <a:solidFill>
                  <a:srgbClr val="000000"/>
                </a:solidFill>
                <a:latin typeface="Arial" pitchFamily="34" charset="0"/>
                <a:cs typeface="Arial" pitchFamily="34" charset="0"/>
              </a:rPr>
              <a:t>False</a:t>
            </a:r>
          </a:p>
        </p:txBody>
      </p:sp>
      <p:grpSp>
        <p:nvGrpSpPr>
          <p:cNvPr id="18" name="Group 17"/>
          <p:cNvGrpSpPr/>
          <p:nvPr/>
        </p:nvGrpSpPr>
        <p:grpSpPr>
          <a:xfrm>
            <a:off x="1767725" y="931950"/>
            <a:ext cx="3462739" cy="987357"/>
            <a:chOff x="1638300" y="1094182"/>
            <a:chExt cx="3187790" cy="1072517"/>
          </a:xfrm>
        </p:grpSpPr>
        <p:sp>
          <p:nvSpPr>
            <p:cNvPr id="20" name="TextBox 19"/>
            <p:cNvSpPr txBox="1"/>
            <p:nvPr/>
          </p:nvSpPr>
          <p:spPr>
            <a:xfrm>
              <a:off x="1989048" y="1130300"/>
              <a:ext cx="787400" cy="1036399"/>
            </a:xfrm>
            <a:prstGeom prst="rect">
              <a:avLst/>
            </a:prstGeom>
            <a:noFill/>
          </p:spPr>
          <p:txBody>
            <a:bodyPr vert="horz" rtlCol="0">
              <a:spAutoFit/>
            </a:bodyPr>
            <a:lstStyle/>
            <a:p>
              <a:r>
                <a:rPr lang="en-US" sz="2800" b="1" u="sng" dirty="0" smtClean="0">
                  <a:solidFill>
                    <a:srgbClr val="000000"/>
                  </a:solidFill>
                  <a:latin typeface="Arial" pitchFamily="34" charset="0"/>
                  <a:cs typeface="Arial" pitchFamily="34" charset="0"/>
                </a:rPr>
                <a:t>1 </a:t>
              </a:r>
            </a:p>
            <a:p>
              <a:r>
                <a:rPr lang="en-US" sz="2800" b="1" dirty="0" smtClean="0">
                  <a:solidFill>
                    <a:srgbClr val="000000"/>
                  </a:solidFill>
                  <a:latin typeface="Arial" pitchFamily="34" charset="0"/>
                  <a:cs typeface="Arial" pitchFamily="34" charset="0"/>
                </a:rPr>
                <a:t>4</a:t>
              </a:r>
              <a:endParaRPr lang="en-US" sz="2800" b="1" dirty="0">
                <a:solidFill>
                  <a:srgbClr val="000000"/>
                </a:solidFill>
                <a:latin typeface="Arial" pitchFamily="34" charset="0"/>
                <a:cs typeface="Arial" pitchFamily="34" charset="0"/>
              </a:endParaRPr>
            </a:p>
          </p:txBody>
        </p:sp>
        <p:sp>
          <p:nvSpPr>
            <p:cNvPr id="22" name="TextBox 21"/>
            <p:cNvSpPr txBox="1"/>
            <p:nvPr/>
          </p:nvSpPr>
          <p:spPr>
            <a:xfrm>
              <a:off x="2321090" y="1208482"/>
              <a:ext cx="609600" cy="568348"/>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x</a:t>
              </a:r>
              <a:endParaRPr lang="en-US" sz="2800" b="1" dirty="0">
                <a:solidFill>
                  <a:srgbClr val="000000"/>
                </a:solidFill>
                <a:latin typeface="Arial" pitchFamily="34" charset="0"/>
                <a:cs typeface="Arial" pitchFamily="34" charset="0"/>
              </a:endParaRPr>
            </a:p>
          </p:txBody>
        </p:sp>
        <p:sp>
          <p:nvSpPr>
            <p:cNvPr id="23" name="TextBox 22"/>
            <p:cNvSpPr txBox="1"/>
            <p:nvPr/>
          </p:nvSpPr>
          <p:spPr>
            <a:xfrm>
              <a:off x="1638300" y="1230472"/>
              <a:ext cx="419100" cy="568348"/>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2</a:t>
              </a:r>
              <a:endParaRPr lang="en-US" sz="2800" b="1" dirty="0">
                <a:solidFill>
                  <a:srgbClr val="000000"/>
                </a:solidFill>
                <a:latin typeface="Arial" pitchFamily="34" charset="0"/>
                <a:cs typeface="Arial" pitchFamily="34" charset="0"/>
              </a:endParaRPr>
            </a:p>
          </p:txBody>
        </p:sp>
        <p:sp>
          <p:nvSpPr>
            <p:cNvPr id="24" name="TextBox 23"/>
            <p:cNvSpPr txBox="1"/>
            <p:nvPr/>
          </p:nvSpPr>
          <p:spPr>
            <a:xfrm>
              <a:off x="3040844" y="1130300"/>
              <a:ext cx="787400" cy="1036399"/>
            </a:xfrm>
            <a:prstGeom prst="rect">
              <a:avLst/>
            </a:prstGeom>
            <a:noFill/>
          </p:spPr>
          <p:txBody>
            <a:bodyPr vert="horz" rtlCol="0">
              <a:spAutoFit/>
            </a:bodyPr>
            <a:lstStyle/>
            <a:p>
              <a:r>
                <a:rPr lang="en-US" sz="2800" b="1" u="sng" dirty="0" smtClean="0">
                  <a:solidFill>
                    <a:srgbClr val="000000"/>
                  </a:solidFill>
                  <a:latin typeface="Arial" pitchFamily="34" charset="0"/>
                  <a:cs typeface="Arial" pitchFamily="34" charset="0"/>
                </a:rPr>
                <a:t>1 </a:t>
              </a:r>
            </a:p>
            <a:p>
              <a:r>
                <a:rPr lang="en-US" sz="2800" b="1" dirty="0" smtClean="0">
                  <a:solidFill>
                    <a:srgbClr val="000000"/>
                  </a:solidFill>
                  <a:latin typeface="Arial" pitchFamily="34" charset="0"/>
                  <a:cs typeface="Arial" pitchFamily="34" charset="0"/>
                </a:rPr>
                <a:t>8</a:t>
              </a:r>
              <a:endParaRPr lang="en-US" sz="2800" b="1" dirty="0">
                <a:solidFill>
                  <a:srgbClr val="000000"/>
                </a:solidFill>
                <a:latin typeface="Arial" pitchFamily="34" charset="0"/>
                <a:cs typeface="Arial" pitchFamily="34" charset="0"/>
              </a:endParaRPr>
            </a:p>
          </p:txBody>
        </p:sp>
        <p:sp>
          <p:nvSpPr>
            <p:cNvPr id="25" name="TextBox 24"/>
            <p:cNvSpPr txBox="1"/>
            <p:nvPr/>
          </p:nvSpPr>
          <p:spPr>
            <a:xfrm>
              <a:off x="3407346" y="1270785"/>
              <a:ext cx="355601" cy="568348"/>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a:t>
              </a:r>
              <a:endParaRPr lang="en-US" sz="2800" b="1" dirty="0">
                <a:solidFill>
                  <a:srgbClr val="000000"/>
                </a:solidFill>
                <a:latin typeface="Arial" pitchFamily="34" charset="0"/>
                <a:cs typeface="Arial" pitchFamily="34" charset="0"/>
              </a:endParaRPr>
            </a:p>
          </p:txBody>
        </p:sp>
        <p:sp>
          <p:nvSpPr>
            <p:cNvPr id="26" name="TextBox 25"/>
            <p:cNvSpPr txBox="1"/>
            <p:nvPr/>
          </p:nvSpPr>
          <p:spPr>
            <a:xfrm>
              <a:off x="4038690" y="1094182"/>
              <a:ext cx="787400" cy="1036399"/>
            </a:xfrm>
            <a:prstGeom prst="rect">
              <a:avLst/>
            </a:prstGeom>
            <a:noFill/>
          </p:spPr>
          <p:txBody>
            <a:bodyPr vert="horz" rtlCol="0">
              <a:spAutoFit/>
            </a:bodyPr>
            <a:lstStyle/>
            <a:p>
              <a:r>
                <a:rPr lang="en-US" sz="2800" b="1" u="sng" dirty="0">
                  <a:solidFill>
                    <a:srgbClr val="000000"/>
                  </a:solidFill>
                  <a:latin typeface="Arial" pitchFamily="34" charset="0"/>
                  <a:cs typeface="Arial" pitchFamily="34" charset="0"/>
                </a:rPr>
                <a:t>3</a:t>
              </a:r>
              <a:r>
                <a:rPr lang="en-US" sz="2800" b="1" u="sng" dirty="0" smtClean="0">
                  <a:solidFill>
                    <a:srgbClr val="000000"/>
                  </a:solidFill>
                  <a:latin typeface="Arial" pitchFamily="34" charset="0"/>
                  <a:cs typeface="Arial" pitchFamily="34" charset="0"/>
                </a:rPr>
                <a:t> </a:t>
              </a:r>
            </a:p>
            <a:p>
              <a:r>
                <a:rPr lang="en-US" sz="2800" b="1" dirty="0" smtClean="0">
                  <a:solidFill>
                    <a:srgbClr val="000000"/>
                  </a:solidFill>
                  <a:latin typeface="Arial" pitchFamily="34" charset="0"/>
                  <a:cs typeface="Arial" pitchFamily="34" charset="0"/>
                </a:rPr>
                <a:t>8</a:t>
              </a:r>
              <a:endParaRPr lang="en-US" sz="2800" b="1" dirty="0">
                <a:solidFill>
                  <a:srgbClr val="000000"/>
                </a:solidFill>
                <a:latin typeface="Arial" pitchFamily="34" charset="0"/>
                <a:cs typeface="Arial" pitchFamily="34" charset="0"/>
              </a:endParaRPr>
            </a:p>
          </p:txBody>
        </p:sp>
      </p:grpSp>
      <p:sp>
        <p:nvSpPr>
          <p:cNvPr id="28" name="TextBox 27"/>
          <p:cNvSpPr txBox="1"/>
          <p:nvPr/>
        </p:nvSpPr>
        <p:spPr>
          <a:xfrm>
            <a:off x="717550" y="965200"/>
            <a:ext cx="819135" cy="541035"/>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114</a:t>
            </a:r>
            <a:endParaRPr lang="en-US" sz="2800" b="1" dirty="0">
              <a:solidFill>
                <a:srgbClr val="000000"/>
              </a:solidFill>
              <a:latin typeface="Arial" pitchFamily="34" charset="0"/>
              <a:cs typeface="Arial" pitchFamily="34" charset="0"/>
            </a:endParaRPr>
          </a:p>
        </p:txBody>
      </p:sp>
      <p:sp>
        <p:nvSpPr>
          <p:cNvPr id="29" name="TextBox 28"/>
          <p:cNvSpPr txBox="1"/>
          <p:nvPr/>
        </p:nvSpPr>
        <p:spPr>
          <a:xfrm>
            <a:off x="2927350" y="1054353"/>
            <a:ext cx="455247"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3</a:t>
            </a:r>
            <a:endParaRPr lang="en-US" sz="2800" b="1" dirty="0">
              <a:solidFill>
                <a:srgbClr val="000000"/>
              </a:solidFill>
              <a:latin typeface="Arial" pitchFamily="34" charset="0"/>
              <a:cs typeface="Arial" pitchFamily="34" charset="0"/>
            </a:endParaRPr>
          </a:p>
        </p:txBody>
      </p:sp>
      <p:sp>
        <p:nvSpPr>
          <p:cNvPr id="36" name="TextBox 35"/>
          <p:cNvSpPr txBox="1"/>
          <p:nvPr/>
        </p:nvSpPr>
        <p:spPr>
          <a:xfrm>
            <a:off x="4070350" y="1034955"/>
            <a:ext cx="455247"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6</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2964671151"/>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7" name="Picture 26"/>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65544" y="81841"/>
            <a:ext cx="3752342" cy="58458"/>
          </a:xfrm>
          <a:prstGeom prst="rect">
            <a:avLst/>
          </a:prstGeom>
          <a:solidFill>
            <a:scrgbClr r="0" g="0" b="0">
              <a:alpha val="0"/>
            </a:scrgbClr>
          </a:solidFill>
        </p:spPr>
      </p:pic>
      <p:sp>
        <p:nvSpPr>
          <p:cNvPr id="35" name="Oval 34"/>
          <p:cNvSpPr/>
          <p:nvPr/>
        </p:nvSpPr>
        <p:spPr>
          <a:xfrm>
            <a:off x="1846178" y="260605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6" name="TextBox 35"/>
          <p:cNvSpPr txBox="1"/>
          <p:nvPr/>
        </p:nvSpPr>
        <p:spPr>
          <a:xfrm>
            <a:off x="2331611" y="2599588"/>
            <a:ext cx="330165"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A</a:t>
            </a:r>
            <a:endParaRPr lang="en-US" sz="2400" b="1" dirty="0">
              <a:solidFill>
                <a:srgbClr val="000000"/>
              </a:solidFill>
              <a:latin typeface="Arial" pitchFamily="34" charset="0"/>
              <a:cs typeface="Arial" pitchFamily="34" charset="0"/>
            </a:endParaRPr>
          </a:p>
        </p:txBody>
      </p:sp>
      <p:sp>
        <p:nvSpPr>
          <p:cNvPr id="38" name="TextBox 37"/>
          <p:cNvSpPr txBox="1"/>
          <p:nvPr/>
        </p:nvSpPr>
        <p:spPr>
          <a:xfrm>
            <a:off x="6449460" y="2593323"/>
            <a:ext cx="814362"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44</a:t>
            </a:r>
            <a:endParaRPr lang="en-US" sz="2800" b="1" dirty="0">
              <a:solidFill>
                <a:srgbClr val="000000"/>
              </a:solidFill>
              <a:latin typeface="Arial" pitchFamily="34" charset="0"/>
              <a:cs typeface="Arial" pitchFamily="34" charset="0"/>
            </a:endParaRPr>
          </a:p>
        </p:txBody>
      </p:sp>
      <p:sp>
        <p:nvSpPr>
          <p:cNvPr id="39" name="Oval 38"/>
          <p:cNvSpPr/>
          <p:nvPr/>
        </p:nvSpPr>
        <p:spPr>
          <a:xfrm>
            <a:off x="5494585" y="263048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0" name="TextBox 39"/>
          <p:cNvSpPr txBox="1"/>
          <p:nvPr/>
        </p:nvSpPr>
        <p:spPr>
          <a:xfrm>
            <a:off x="5980018" y="2624019"/>
            <a:ext cx="330165"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C</a:t>
            </a:r>
            <a:endParaRPr lang="en-US" sz="2400" b="1" dirty="0">
              <a:solidFill>
                <a:srgbClr val="000000"/>
              </a:solidFill>
              <a:latin typeface="Arial" pitchFamily="34" charset="0"/>
              <a:cs typeface="Arial" pitchFamily="34" charset="0"/>
            </a:endParaRPr>
          </a:p>
        </p:txBody>
      </p:sp>
      <p:sp>
        <p:nvSpPr>
          <p:cNvPr id="44" name="TextBox 43"/>
          <p:cNvSpPr txBox="1"/>
          <p:nvPr/>
        </p:nvSpPr>
        <p:spPr>
          <a:xfrm>
            <a:off x="6508750" y="4248037"/>
            <a:ext cx="664028"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88</a:t>
            </a:r>
            <a:endParaRPr lang="en-US" sz="2800" b="1" dirty="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 2</a:t>
            </a:r>
            <a:endParaRPr lang="en-US" sz="2800" b="1" dirty="0">
              <a:solidFill>
                <a:srgbClr val="000000"/>
              </a:solidFill>
              <a:latin typeface="Arial" pitchFamily="34" charset="0"/>
              <a:cs typeface="Arial" pitchFamily="34" charset="0"/>
            </a:endParaRPr>
          </a:p>
        </p:txBody>
      </p:sp>
      <p:sp>
        <p:nvSpPr>
          <p:cNvPr id="45" name="Oval 44"/>
          <p:cNvSpPr/>
          <p:nvPr/>
        </p:nvSpPr>
        <p:spPr>
          <a:xfrm>
            <a:off x="5481224" y="445679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6" name="TextBox 45"/>
          <p:cNvSpPr txBox="1"/>
          <p:nvPr/>
        </p:nvSpPr>
        <p:spPr>
          <a:xfrm>
            <a:off x="5966657" y="4450335"/>
            <a:ext cx="330165" cy="461661"/>
          </a:xfrm>
          <a:prstGeom prst="rect">
            <a:avLst/>
          </a:prstGeom>
          <a:noFill/>
        </p:spPr>
        <p:txBody>
          <a:bodyPr vert="horz" wrap="square" lIns="91434" tIns="45718" rIns="91434" bIns="45718" rtlCol="0">
            <a:spAutoFit/>
          </a:bodyPr>
          <a:lstStyle/>
          <a:p>
            <a:r>
              <a:rPr lang="en-US" sz="2400" b="1" dirty="0">
                <a:solidFill>
                  <a:srgbClr val="000000"/>
                </a:solidFill>
                <a:latin typeface="Arial" pitchFamily="34" charset="0"/>
                <a:cs typeface="Arial" pitchFamily="34" charset="0"/>
              </a:rPr>
              <a:t>D</a:t>
            </a:r>
          </a:p>
        </p:txBody>
      </p:sp>
      <p:cxnSp>
        <p:nvCxnSpPr>
          <p:cNvPr id="47" name="Straight Connector 46"/>
          <p:cNvCxnSpPr/>
          <p:nvPr/>
        </p:nvCxnSpPr>
        <p:spPr>
          <a:xfrm>
            <a:off x="6626512" y="4713279"/>
            <a:ext cx="37458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623625" y="4161568"/>
            <a:ext cx="827725" cy="954107"/>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1</a:t>
            </a:r>
            <a:endParaRPr lang="en-US" sz="2800" b="1" dirty="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 2</a:t>
            </a:r>
            <a:endParaRPr lang="en-US" sz="2800" b="1" dirty="0">
              <a:solidFill>
                <a:srgbClr val="000000"/>
              </a:solidFill>
              <a:latin typeface="Arial" pitchFamily="34" charset="0"/>
              <a:cs typeface="Arial" pitchFamily="34" charset="0"/>
            </a:endParaRPr>
          </a:p>
        </p:txBody>
      </p:sp>
      <p:sp>
        <p:nvSpPr>
          <p:cNvPr id="49" name="Oval 48"/>
          <p:cNvSpPr/>
          <p:nvPr/>
        </p:nvSpPr>
        <p:spPr>
          <a:xfrm>
            <a:off x="1820632" y="444207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50" name="TextBox 49"/>
          <p:cNvSpPr txBox="1"/>
          <p:nvPr/>
        </p:nvSpPr>
        <p:spPr>
          <a:xfrm>
            <a:off x="2306065" y="4435613"/>
            <a:ext cx="330165"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B</a:t>
            </a:r>
            <a:endParaRPr lang="en-US" sz="2400" b="1" dirty="0">
              <a:solidFill>
                <a:srgbClr val="000000"/>
              </a:solidFill>
              <a:latin typeface="Arial" pitchFamily="34" charset="0"/>
              <a:cs typeface="Arial" pitchFamily="34" charset="0"/>
            </a:endParaRPr>
          </a:p>
        </p:txBody>
      </p:sp>
      <p:cxnSp>
        <p:nvCxnSpPr>
          <p:cNvPr id="51" name="Straight Connector 50"/>
          <p:cNvCxnSpPr/>
          <p:nvPr/>
        </p:nvCxnSpPr>
        <p:spPr>
          <a:xfrm>
            <a:off x="3737333" y="4626982"/>
            <a:ext cx="37458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936622" y="4334011"/>
            <a:ext cx="770481" cy="646327"/>
          </a:xfrm>
          <a:prstGeom prst="rect">
            <a:avLst/>
          </a:prstGeom>
          <a:noFill/>
        </p:spPr>
        <p:txBody>
          <a:bodyPr vert="horz" wrap="square" lIns="91434" tIns="45718" rIns="91434" bIns="45718" rtlCol="0">
            <a:spAutoFit/>
          </a:bodyPr>
          <a:lstStyle/>
          <a:p>
            <a:r>
              <a:rPr lang="en-US" sz="3600" b="1" dirty="0" smtClean="0">
                <a:solidFill>
                  <a:srgbClr val="000000"/>
                </a:solidFill>
                <a:latin typeface="Arial" pitchFamily="34" charset="0"/>
                <a:cs typeface="Arial" pitchFamily="34" charset="0"/>
              </a:rPr>
              <a:t>40</a:t>
            </a:r>
            <a:endParaRPr lang="en-US" sz="2400" b="1" dirty="0">
              <a:solidFill>
                <a:srgbClr val="000000"/>
              </a:solidFill>
              <a:latin typeface="Arial" pitchFamily="34" charset="0"/>
              <a:cs typeface="Arial" pitchFamily="34" charset="0"/>
            </a:endParaRPr>
          </a:p>
        </p:txBody>
      </p:sp>
      <p:sp>
        <p:nvSpPr>
          <p:cNvPr id="57" name="TextBox 56"/>
          <p:cNvSpPr txBox="1"/>
          <p:nvPr/>
        </p:nvSpPr>
        <p:spPr>
          <a:xfrm>
            <a:off x="3614355" y="2375325"/>
            <a:ext cx="827725" cy="954107"/>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1</a:t>
            </a:r>
            <a:endParaRPr lang="en-US" sz="2800" b="1" dirty="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 2</a:t>
            </a:r>
            <a:endParaRPr lang="en-US" sz="2800" b="1" dirty="0">
              <a:solidFill>
                <a:srgbClr val="000000"/>
              </a:solidFill>
              <a:latin typeface="Arial" pitchFamily="34" charset="0"/>
              <a:cs typeface="Arial" pitchFamily="34" charset="0"/>
            </a:endParaRPr>
          </a:p>
        </p:txBody>
      </p:sp>
      <p:cxnSp>
        <p:nvCxnSpPr>
          <p:cNvPr id="58" name="Straight Connector 57"/>
          <p:cNvCxnSpPr/>
          <p:nvPr/>
        </p:nvCxnSpPr>
        <p:spPr>
          <a:xfrm>
            <a:off x="3746034" y="2838402"/>
            <a:ext cx="37458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927352" y="2547768"/>
            <a:ext cx="770481" cy="646327"/>
          </a:xfrm>
          <a:prstGeom prst="rect">
            <a:avLst/>
          </a:prstGeom>
          <a:noFill/>
        </p:spPr>
        <p:txBody>
          <a:bodyPr vert="horz" wrap="square" lIns="91434" tIns="45718" rIns="91434" bIns="45718" rtlCol="0">
            <a:spAutoFit/>
          </a:bodyPr>
          <a:lstStyle/>
          <a:p>
            <a:r>
              <a:rPr lang="en-US" sz="3600" b="1" dirty="0" smtClean="0">
                <a:solidFill>
                  <a:srgbClr val="000000"/>
                </a:solidFill>
                <a:latin typeface="Arial" pitchFamily="34" charset="0"/>
                <a:cs typeface="Arial" pitchFamily="34" charset="0"/>
              </a:rPr>
              <a:t>44</a:t>
            </a:r>
            <a:endParaRPr lang="en-US" sz="2400" b="1" dirty="0">
              <a:solidFill>
                <a:srgbClr val="000000"/>
              </a:solidFill>
              <a:latin typeface="Arial" pitchFamily="34" charset="0"/>
              <a:cs typeface="Arial" pitchFamily="34" charset="0"/>
            </a:endParaRPr>
          </a:p>
        </p:txBody>
      </p:sp>
      <p:grpSp>
        <p:nvGrpSpPr>
          <p:cNvPr id="32" name="Group 31"/>
          <p:cNvGrpSpPr/>
          <p:nvPr/>
        </p:nvGrpSpPr>
        <p:grpSpPr>
          <a:xfrm>
            <a:off x="1784350" y="965200"/>
            <a:ext cx="2133601" cy="954107"/>
            <a:chOff x="1638300" y="1130300"/>
            <a:chExt cx="1964189" cy="1036399"/>
          </a:xfrm>
        </p:grpSpPr>
        <p:sp>
          <p:nvSpPr>
            <p:cNvPr id="33" name="TextBox 32"/>
            <p:cNvSpPr txBox="1"/>
            <p:nvPr/>
          </p:nvSpPr>
          <p:spPr>
            <a:xfrm>
              <a:off x="2008662" y="1181051"/>
              <a:ext cx="558800" cy="568348"/>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x</a:t>
              </a:r>
              <a:endParaRPr lang="en-US" sz="2800" b="1" dirty="0">
                <a:solidFill>
                  <a:srgbClr val="000000"/>
                </a:solidFill>
                <a:latin typeface="Arial" pitchFamily="34" charset="0"/>
                <a:cs typeface="Arial" pitchFamily="34" charset="0"/>
              </a:endParaRPr>
            </a:p>
          </p:txBody>
        </p:sp>
        <p:sp>
          <p:nvSpPr>
            <p:cNvPr id="34" name="TextBox 33"/>
            <p:cNvSpPr txBox="1"/>
            <p:nvPr/>
          </p:nvSpPr>
          <p:spPr>
            <a:xfrm>
              <a:off x="2815088" y="1130300"/>
              <a:ext cx="787401" cy="1036399"/>
            </a:xfrm>
            <a:prstGeom prst="rect">
              <a:avLst/>
            </a:prstGeom>
            <a:noFill/>
          </p:spPr>
          <p:txBody>
            <a:bodyPr vert="horz" rtlCol="0">
              <a:spAutoFit/>
            </a:bodyPr>
            <a:lstStyle/>
            <a:p>
              <a:r>
                <a:rPr lang="en-US" sz="2800" b="1" u="sng" dirty="0">
                  <a:solidFill>
                    <a:srgbClr val="000000"/>
                  </a:solidFill>
                  <a:latin typeface="Arial" pitchFamily="34" charset="0"/>
                  <a:cs typeface="Arial" pitchFamily="34" charset="0"/>
                </a:rPr>
                <a:t>1</a:t>
              </a:r>
              <a:r>
                <a:rPr lang="en-US" sz="2800" b="1" u="sng" dirty="0" smtClean="0">
                  <a:solidFill>
                    <a:srgbClr val="000000"/>
                  </a:solidFill>
                  <a:latin typeface="Arial" pitchFamily="34" charset="0"/>
                  <a:cs typeface="Arial" pitchFamily="34" charset="0"/>
                </a:rPr>
                <a:t> </a:t>
              </a:r>
            </a:p>
            <a:p>
              <a:r>
                <a:rPr lang="en-US" sz="2800" b="1" dirty="0">
                  <a:solidFill>
                    <a:srgbClr val="000000"/>
                  </a:solidFill>
                  <a:latin typeface="Arial" pitchFamily="34" charset="0"/>
                  <a:cs typeface="Arial" pitchFamily="34" charset="0"/>
                </a:rPr>
                <a:t>2</a:t>
              </a:r>
            </a:p>
          </p:txBody>
        </p:sp>
        <p:sp>
          <p:nvSpPr>
            <p:cNvPr id="37" name="TextBox 36"/>
            <p:cNvSpPr txBox="1"/>
            <p:nvPr/>
          </p:nvSpPr>
          <p:spPr>
            <a:xfrm>
              <a:off x="1638300" y="1230472"/>
              <a:ext cx="419100" cy="568348"/>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8</a:t>
              </a:r>
              <a:endParaRPr lang="en-US" sz="2800" b="1" dirty="0">
                <a:solidFill>
                  <a:srgbClr val="000000"/>
                </a:solidFill>
                <a:latin typeface="Arial" pitchFamily="34" charset="0"/>
                <a:cs typeface="Arial" pitchFamily="34" charset="0"/>
              </a:endParaRPr>
            </a:p>
          </p:txBody>
        </p:sp>
      </p:grpSp>
      <p:sp>
        <p:nvSpPr>
          <p:cNvPr id="42" name="TextBox 41"/>
          <p:cNvSpPr txBox="1"/>
          <p:nvPr/>
        </p:nvSpPr>
        <p:spPr>
          <a:xfrm>
            <a:off x="793750" y="965200"/>
            <a:ext cx="802510"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115</a:t>
            </a:r>
            <a:endParaRPr lang="en-US" sz="2800" b="1" dirty="0">
              <a:solidFill>
                <a:srgbClr val="000000"/>
              </a:solidFill>
              <a:latin typeface="Arial" pitchFamily="34" charset="0"/>
              <a:cs typeface="Arial" pitchFamily="34" charset="0"/>
            </a:endParaRPr>
          </a:p>
        </p:txBody>
      </p:sp>
      <p:sp>
        <p:nvSpPr>
          <p:cNvPr id="43" name="TextBox 42"/>
          <p:cNvSpPr txBox="1"/>
          <p:nvPr/>
        </p:nvSpPr>
        <p:spPr>
          <a:xfrm>
            <a:off x="2700702" y="1041400"/>
            <a:ext cx="455248"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5</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3363585522"/>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7" name="Group 26"/>
          <p:cNvGrpSpPr/>
          <p:nvPr/>
        </p:nvGrpSpPr>
        <p:grpSpPr>
          <a:xfrm>
            <a:off x="1691525" y="524625"/>
            <a:ext cx="3073412" cy="1446549"/>
            <a:chOff x="909809" y="940401"/>
            <a:chExt cx="2829381" cy="1571314"/>
          </a:xfrm>
        </p:grpSpPr>
        <p:sp>
          <p:nvSpPr>
            <p:cNvPr id="19" name="TextBox 18"/>
            <p:cNvSpPr txBox="1"/>
            <p:nvPr/>
          </p:nvSpPr>
          <p:spPr>
            <a:xfrm>
              <a:off x="1701801" y="1382842"/>
              <a:ext cx="457200" cy="1036399"/>
            </a:xfrm>
            <a:prstGeom prst="rect">
              <a:avLst/>
            </a:prstGeom>
            <a:noFill/>
          </p:spPr>
          <p:txBody>
            <a:bodyPr vert="horz" wrap="square" rtlCol="0">
              <a:spAutoFit/>
            </a:bodyPr>
            <a:lstStyle/>
            <a:p>
              <a:r>
                <a:rPr lang="en-US" sz="2800" b="1" u="sng" dirty="0" smtClean="0">
                  <a:solidFill>
                    <a:srgbClr val="000000"/>
                  </a:solidFill>
                  <a:latin typeface="Arial - 24"/>
                </a:rPr>
                <a:t>5 </a:t>
              </a:r>
            </a:p>
            <a:p>
              <a:r>
                <a:rPr lang="en-US" sz="2800" b="1" dirty="0" smtClean="0">
                  <a:solidFill>
                    <a:srgbClr val="000000"/>
                  </a:solidFill>
                  <a:latin typeface="Arial - 24"/>
                </a:rPr>
                <a:t>8</a:t>
              </a:r>
              <a:endParaRPr lang="en-US" sz="2800" b="1" dirty="0">
                <a:solidFill>
                  <a:srgbClr val="000000"/>
                </a:solidFill>
                <a:latin typeface="Arial - 24"/>
              </a:endParaRPr>
            </a:p>
          </p:txBody>
        </p:sp>
        <p:sp>
          <p:nvSpPr>
            <p:cNvPr id="20" name="TextBox 19"/>
            <p:cNvSpPr txBox="1"/>
            <p:nvPr/>
          </p:nvSpPr>
          <p:spPr>
            <a:xfrm>
              <a:off x="909809" y="940401"/>
              <a:ext cx="406402" cy="1571314"/>
            </a:xfrm>
            <a:prstGeom prst="rect">
              <a:avLst/>
            </a:prstGeom>
            <a:noFill/>
          </p:spPr>
          <p:txBody>
            <a:bodyPr vert="horz" wrap="square" rtlCol="0">
              <a:spAutoFit/>
            </a:bodyPr>
            <a:lstStyle/>
            <a:p>
              <a:r>
                <a:rPr lang="en-US" sz="8800" dirty="0" smtClean="0">
                  <a:solidFill>
                    <a:srgbClr val="000000"/>
                  </a:solidFill>
                  <a:latin typeface="Arial - 28"/>
                </a:rPr>
                <a:t>(</a:t>
              </a:r>
              <a:endParaRPr lang="en-US" sz="8000" dirty="0">
                <a:solidFill>
                  <a:srgbClr val="000000"/>
                </a:solidFill>
                <a:latin typeface="Arial - 28"/>
              </a:endParaRPr>
            </a:p>
          </p:txBody>
        </p:sp>
        <p:sp>
          <p:nvSpPr>
            <p:cNvPr id="21" name="TextBox 20"/>
            <p:cNvSpPr txBox="1"/>
            <p:nvPr/>
          </p:nvSpPr>
          <p:spPr>
            <a:xfrm>
              <a:off x="2018314" y="940401"/>
              <a:ext cx="228599" cy="1571314"/>
            </a:xfrm>
            <a:prstGeom prst="rect">
              <a:avLst/>
            </a:prstGeom>
            <a:noFill/>
          </p:spPr>
          <p:txBody>
            <a:bodyPr vert="horz" wrap="square" rtlCol="0">
              <a:spAutoFit/>
            </a:bodyPr>
            <a:lstStyle/>
            <a:p>
              <a:r>
                <a:rPr lang="en-US" sz="8800" dirty="0" smtClean="0">
                  <a:solidFill>
                    <a:srgbClr val="000000"/>
                  </a:solidFill>
                  <a:latin typeface="Arial - 28"/>
                </a:rPr>
                <a:t>)</a:t>
              </a:r>
              <a:endParaRPr lang="en-US" sz="8800" dirty="0">
                <a:solidFill>
                  <a:srgbClr val="000000"/>
                </a:solidFill>
                <a:latin typeface="Arial - 28"/>
              </a:endParaRPr>
            </a:p>
          </p:txBody>
        </p:sp>
        <p:sp>
          <p:nvSpPr>
            <p:cNvPr id="22" name="TextBox 21"/>
            <p:cNvSpPr txBox="1"/>
            <p:nvPr/>
          </p:nvSpPr>
          <p:spPr>
            <a:xfrm>
              <a:off x="1288802" y="1466091"/>
              <a:ext cx="342900" cy="568348"/>
            </a:xfrm>
            <a:prstGeom prst="rect">
              <a:avLst/>
            </a:prstGeom>
            <a:noFill/>
          </p:spPr>
          <p:txBody>
            <a:bodyPr vert="horz" wrap="square" rtlCol="0">
              <a:spAutoFit/>
            </a:bodyPr>
            <a:lstStyle/>
            <a:p>
              <a:r>
                <a:rPr lang="en-US" sz="2800" b="1" dirty="0" smtClean="0">
                  <a:solidFill>
                    <a:srgbClr val="000000"/>
                  </a:solidFill>
                  <a:latin typeface="Arial - 12"/>
                </a:rPr>
                <a:t>5</a:t>
              </a:r>
              <a:endParaRPr lang="en-US" sz="2800" b="1" dirty="0">
                <a:solidFill>
                  <a:srgbClr val="000000"/>
                </a:solidFill>
                <a:latin typeface="Arial - 12"/>
              </a:endParaRPr>
            </a:p>
          </p:txBody>
        </p:sp>
        <p:sp>
          <p:nvSpPr>
            <p:cNvPr id="23" name="TextBox 22"/>
            <p:cNvSpPr txBox="1"/>
            <p:nvPr/>
          </p:nvSpPr>
          <p:spPr>
            <a:xfrm>
              <a:off x="3172598" y="1365274"/>
              <a:ext cx="393700" cy="1036399"/>
            </a:xfrm>
            <a:prstGeom prst="rect">
              <a:avLst/>
            </a:prstGeom>
            <a:noFill/>
          </p:spPr>
          <p:txBody>
            <a:bodyPr vert="horz" wrap="square" rtlCol="0">
              <a:spAutoFit/>
            </a:bodyPr>
            <a:lstStyle/>
            <a:p>
              <a:r>
                <a:rPr lang="en-US" sz="2800" b="1" u="sng" dirty="0">
                  <a:solidFill>
                    <a:srgbClr val="000000"/>
                  </a:solidFill>
                  <a:latin typeface="Arial - 24"/>
                </a:rPr>
                <a:t>2</a:t>
              </a:r>
              <a:r>
                <a:rPr lang="en-US" sz="2800" b="1" u="sng" dirty="0" smtClean="0">
                  <a:solidFill>
                    <a:srgbClr val="000000"/>
                  </a:solidFill>
                  <a:latin typeface="Arial - 24"/>
                </a:rPr>
                <a:t> </a:t>
              </a:r>
            </a:p>
            <a:p>
              <a:r>
                <a:rPr lang="en-US" sz="2800" b="1" dirty="0" smtClean="0">
                  <a:solidFill>
                    <a:srgbClr val="000000"/>
                  </a:solidFill>
                  <a:latin typeface="Arial - 24"/>
                </a:rPr>
                <a:t>5</a:t>
              </a:r>
              <a:endParaRPr lang="en-US" sz="2800" b="1" dirty="0">
                <a:solidFill>
                  <a:srgbClr val="000000"/>
                </a:solidFill>
                <a:latin typeface="Arial - 24"/>
              </a:endParaRPr>
            </a:p>
          </p:txBody>
        </p:sp>
        <p:sp>
          <p:nvSpPr>
            <p:cNvPr id="25" name="TextBox 24"/>
            <p:cNvSpPr txBox="1"/>
            <p:nvPr/>
          </p:nvSpPr>
          <p:spPr>
            <a:xfrm>
              <a:off x="2794657" y="1495568"/>
              <a:ext cx="342899" cy="568348"/>
            </a:xfrm>
            <a:prstGeom prst="rect">
              <a:avLst/>
            </a:prstGeom>
            <a:noFill/>
          </p:spPr>
          <p:txBody>
            <a:bodyPr vert="horz" wrap="square" rtlCol="0">
              <a:spAutoFit/>
            </a:bodyPr>
            <a:lstStyle/>
            <a:p>
              <a:r>
                <a:rPr lang="en-US" sz="2800" b="1" dirty="0" smtClean="0">
                  <a:solidFill>
                    <a:srgbClr val="000000"/>
                  </a:solidFill>
                  <a:latin typeface="Arial - 12"/>
                </a:rPr>
                <a:t>3</a:t>
              </a:r>
              <a:endParaRPr lang="en-US" sz="2800" b="1" dirty="0">
                <a:solidFill>
                  <a:srgbClr val="000000"/>
                </a:solidFill>
                <a:latin typeface="Arial - 12"/>
              </a:endParaRPr>
            </a:p>
          </p:txBody>
        </p:sp>
        <p:sp>
          <p:nvSpPr>
            <p:cNvPr id="38" name="TextBox 37"/>
            <p:cNvSpPr txBox="1"/>
            <p:nvPr/>
          </p:nvSpPr>
          <p:spPr>
            <a:xfrm>
              <a:off x="2562499" y="940401"/>
              <a:ext cx="406402" cy="1571313"/>
            </a:xfrm>
            <a:prstGeom prst="rect">
              <a:avLst/>
            </a:prstGeom>
            <a:noFill/>
          </p:spPr>
          <p:txBody>
            <a:bodyPr vert="horz" wrap="square" rtlCol="0">
              <a:spAutoFit/>
            </a:bodyPr>
            <a:lstStyle/>
            <a:p>
              <a:r>
                <a:rPr lang="en-US" sz="8800" dirty="0" smtClean="0">
                  <a:solidFill>
                    <a:srgbClr val="000000"/>
                  </a:solidFill>
                  <a:latin typeface="Arial - 28"/>
                </a:rPr>
                <a:t>(</a:t>
              </a:r>
              <a:endParaRPr lang="en-US" sz="8000" dirty="0">
                <a:solidFill>
                  <a:srgbClr val="000000"/>
                </a:solidFill>
                <a:latin typeface="Arial - 28"/>
              </a:endParaRPr>
            </a:p>
          </p:txBody>
        </p:sp>
        <p:sp>
          <p:nvSpPr>
            <p:cNvPr id="39" name="TextBox 38"/>
            <p:cNvSpPr txBox="1"/>
            <p:nvPr/>
          </p:nvSpPr>
          <p:spPr>
            <a:xfrm>
              <a:off x="3510591" y="940401"/>
              <a:ext cx="228599" cy="1571314"/>
            </a:xfrm>
            <a:prstGeom prst="rect">
              <a:avLst/>
            </a:prstGeom>
            <a:noFill/>
          </p:spPr>
          <p:txBody>
            <a:bodyPr vert="horz" wrap="square" rtlCol="0">
              <a:spAutoFit/>
            </a:bodyPr>
            <a:lstStyle/>
            <a:p>
              <a:r>
                <a:rPr lang="en-US" sz="8800" dirty="0" smtClean="0">
                  <a:solidFill>
                    <a:srgbClr val="000000"/>
                  </a:solidFill>
                  <a:latin typeface="Arial - 28"/>
                </a:rPr>
                <a:t>)</a:t>
              </a:r>
              <a:endParaRPr lang="en-US" sz="8800" dirty="0">
                <a:solidFill>
                  <a:srgbClr val="000000"/>
                </a:solidFill>
                <a:latin typeface="Arial - 28"/>
              </a:endParaRPr>
            </a:p>
          </p:txBody>
        </p:sp>
      </p:grpSp>
      <p:pic>
        <p:nvPicPr>
          <p:cNvPr id="35" name="Picture 34"/>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93533"/>
            <a:ext cx="3752342" cy="58458"/>
          </a:xfrm>
          <a:prstGeom prst="rect">
            <a:avLst/>
          </a:prstGeom>
          <a:solidFill>
            <a:scrgbClr r="0" g="0" b="0">
              <a:alpha val="0"/>
            </a:scrgbClr>
          </a:solidFill>
        </p:spPr>
      </p:pic>
      <p:grpSp>
        <p:nvGrpSpPr>
          <p:cNvPr id="48" name="Group 47"/>
          <p:cNvGrpSpPr/>
          <p:nvPr/>
        </p:nvGrpSpPr>
        <p:grpSpPr>
          <a:xfrm>
            <a:off x="2773705" y="2332308"/>
            <a:ext cx="1511386" cy="954107"/>
            <a:chOff x="1634016" y="2731431"/>
            <a:chExt cx="1391381" cy="1036399"/>
          </a:xfrm>
        </p:grpSpPr>
        <p:sp>
          <p:nvSpPr>
            <p:cNvPr id="49" name="TextBox 48"/>
            <p:cNvSpPr txBox="1"/>
            <p:nvPr/>
          </p:nvSpPr>
          <p:spPr>
            <a:xfrm>
              <a:off x="1634016" y="2943696"/>
              <a:ext cx="708757" cy="702076"/>
            </a:xfrm>
            <a:prstGeom prst="rect">
              <a:avLst/>
            </a:prstGeom>
            <a:noFill/>
          </p:spPr>
          <p:txBody>
            <a:bodyPr vert="horz" wrap="square" rtlCol="0">
              <a:spAutoFit/>
            </a:bodyPr>
            <a:lstStyle/>
            <a:p>
              <a:r>
                <a:rPr lang="en-US" sz="3600" b="1" dirty="0" smtClean="0">
                  <a:solidFill>
                    <a:srgbClr val="000000"/>
                  </a:solidFill>
                  <a:latin typeface="Arial" pitchFamily="34" charset="0"/>
                  <a:cs typeface="Arial" pitchFamily="34" charset="0"/>
                </a:rPr>
                <a:t>15</a:t>
              </a:r>
              <a:endParaRPr lang="en-US" sz="2400" b="1" dirty="0">
                <a:solidFill>
                  <a:srgbClr val="000000"/>
                </a:solidFill>
                <a:latin typeface="Arial" pitchFamily="34" charset="0"/>
                <a:cs typeface="Arial" pitchFamily="34" charset="0"/>
              </a:endParaRPr>
            </a:p>
          </p:txBody>
        </p:sp>
        <p:sp>
          <p:nvSpPr>
            <p:cNvPr id="50" name="TextBox 49"/>
            <p:cNvSpPr txBox="1"/>
            <p:nvPr/>
          </p:nvSpPr>
          <p:spPr>
            <a:xfrm>
              <a:off x="2263397" y="2731431"/>
              <a:ext cx="762000" cy="1036399"/>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1</a:t>
              </a:r>
              <a:endParaRPr lang="en-US" sz="2800" b="1" dirty="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4</a:t>
              </a:r>
              <a:endParaRPr lang="en-US" sz="2800" b="1" dirty="0">
                <a:solidFill>
                  <a:srgbClr val="000000"/>
                </a:solidFill>
                <a:latin typeface="Arial" pitchFamily="34" charset="0"/>
                <a:cs typeface="Arial" pitchFamily="34" charset="0"/>
              </a:endParaRPr>
            </a:p>
          </p:txBody>
        </p:sp>
      </p:grpSp>
      <p:grpSp>
        <p:nvGrpSpPr>
          <p:cNvPr id="51" name="Group 50"/>
          <p:cNvGrpSpPr/>
          <p:nvPr/>
        </p:nvGrpSpPr>
        <p:grpSpPr>
          <a:xfrm>
            <a:off x="2752921" y="4225643"/>
            <a:ext cx="1462900" cy="954107"/>
            <a:chOff x="1653148" y="4521200"/>
            <a:chExt cx="1346745" cy="1036398"/>
          </a:xfrm>
        </p:grpSpPr>
        <p:sp>
          <p:nvSpPr>
            <p:cNvPr id="52" name="TextBox 51"/>
            <p:cNvSpPr txBox="1"/>
            <p:nvPr/>
          </p:nvSpPr>
          <p:spPr>
            <a:xfrm>
              <a:off x="1653148" y="4717719"/>
              <a:ext cx="754277" cy="702076"/>
            </a:xfrm>
            <a:prstGeom prst="rect">
              <a:avLst/>
            </a:prstGeom>
            <a:noFill/>
          </p:spPr>
          <p:txBody>
            <a:bodyPr vert="horz" wrap="square" rtlCol="0">
              <a:spAutoFit/>
            </a:bodyPr>
            <a:lstStyle/>
            <a:p>
              <a:r>
                <a:rPr lang="en-US" sz="3600" b="1" dirty="0" smtClean="0">
                  <a:solidFill>
                    <a:srgbClr val="000000"/>
                  </a:solidFill>
                  <a:latin typeface="Arial" pitchFamily="34" charset="0"/>
                  <a:cs typeface="Arial" pitchFamily="34" charset="0"/>
                </a:rPr>
                <a:t>18</a:t>
              </a:r>
              <a:endParaRPr lang="en-US" sz="3600" b="1" dirty="0">
                <a:solidFill>
                  <a:srgbClr val="000000"/>
                </a:solidFill>
                <a:latin typeface="Arial" pitchFamily="34" charset="0"/>
                <a:cs typeface="Arial" pitchFamily="34" charset="0"/>
              </a:endParaRPr>
            </a:p>
          </p:txBody>
        </p:sp>
        <p:sp>
          <p:nvSpPr>
            <p:cNvPr id="53" name="TextBox 52"/>
            <p:cNvSpPr txBox="1"/>
            <p:nvPr/>
          </p:nvSpPr>
          <p:spPr>
            <a:xfrm>
              <a:off x="2212493" y="4521200"/>
              <a:ext cx="787400" cy="1036398"/>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1</a:t>
              </a:r>
            </a:p>
            <a:p>
              <a:r>
                <a:rPr lang="en-US" sz="2800" b="1" dirty="0" smtClean="0">
                  <a:solidFill>
                    <a:srgbClr val="000000"/>
                  </a:solidFill>
                  <a:latin typeface="Arial" pitchFamily="34" charset="0"/>
                  <a:cs typeface="Arial" pitchFamily="34" charset="0"/>
                </a:rPr>
                <a:t> 8</a:t>
              </a:r>
              <a:endParaRPr lang="en-US" sz="2800" b="1" dirty="0">
                <a:solidFill>
                  <a:srgbClr val="000000"/>
                </a:solidFill>
                <a:latin typeface="Arial" pitchFamily="34" charset="0"/>
                <a:cs typeface="Arial" pitchFamily="34" charset="0"/>
              </a:endParaRPr>
            </a:p>
          </p:txBody>
        </p:sp>
      </p:grpSp>
      <p:grpSp>
        <p:nvGrpSpPr>
          <p:cNvPr id="54" name="Group 53"/>
          <p:cNvGrpSpPr/>
          <p:nvPr/>
        </p:nvGrpSpPr>
        <p:grpSpPr>
          <a:xfrm>
            <a:off x="6086419" y="4224531"/>
            <a:ext cx="1464682" cy="954107"/>
            <a:chOff x="4681881" y="4492974"/>
            <a:chExt cx="1348385" cy="1036398"/>
          </a:xfrm>
        </p:grpSpPr>
        <p:sp>
          <p:nvSpPr>
            <p:cNvPr id="55" name="TextBox 54"/>
            <p:cNvSpPr txBox="1"/>
            <p:nvPr/>
          </p:nvSpPr>
          <p:spPr>
            <a:xfrm>
              <a:off x="4681881" y="4615794"/>
              <a:ext cx="688532" cy="702077"/>
            </a:xfrm>
            <a:prstGeom prst="rect">
              <a:avLst/>
            </a:prstGeom>
            <a:noFill/>
          </p:spPr>
          <p:txBody>
            <a:bodyPr vert="horz" wrap="square" rtlCol="0">
              <a:spAutoFit/>
            </a:bodyPr>
            <a:lstStyle/>
            <a:p>
              <a:r>
                <a:rPr lang="en-US" sz="3600" b="1" dirty="0" smtClean="0">
                  <a:solidFill>
                    <a:srgbClr val="000000"/>
                  </a:solidFill>
                  <a:latin typeface="Arial" pitchFamily="34" charset="0"/>
                  <a:cs typeface="Arial" pitchFamily="34" charset="0"/>
                </a:rPr>
                <a:t>19</a:t>
              </a:r>
              <a:endParaRPr lang="en-US" sz="3600" b="1" dirty="0">
                <a:solidFill>
                  <a:srgbClr val="000000"/>
                </a:solidFill>
                <a:latin typeface="Arial" pitchFamily="34" charset="0"/>
                <a:cs typeface="Arial" pitchFamily="34" charset="0"/>
              </a:endParaRPr>
            </a:p>
          </p:txBody>
        </p:sp>
        <p:sp>
          <p:nvSpPr>
            <p:cNvPr id="56" name="TextBox 55"/>
            <p:cNvSpPr txBox="1"/>
            <p:nvPr/>
          </p:nvSpPr>
          <p:spPr>
            <a:xfrm>
              <a:off x="5242866" y="4492974"/>
              <a:ext cx="787400" cy="1036398"/>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1</a:t>
              </a:r>
            </a:p>
            <a:p>
              <a:r>
                <a:rPr lang="en-US" sz="2800" b="1" dirty="0" smtClean="0">
                  <a:solidFill>
                    <a:srgbClr val="000000"/>
                  </a:solidFill>
                  <a:latin typeface="Arial" pitchFamily="34" charset="0"/>
                  <a:cs typeface="Arial" pitchFamily="34" charset="0"/>
                </a:rPr>
                <a:t> 8</a:t>
              </a:r>
              <a:endParaRPr lang="en-US" sz="2800" b="1" dirty="0">
                <a:solidFill>
                  <a:srgbClr val="000000"/>
                </a:solidFill>
                <a:latin typeface="Arial" pitchFamily="34" charset="0"/>
                <a:cs typeface="Arial" pitchFamily="34" charset="0"/>
              </a:endParaRPr>
            </a:p>
          </p:txBody>
        </p:sp>
      </p:grpSp>
      <p:grpSp>
        <p:nvGrpSpPr>
          <p:cNvPr id="57" name="Group 56"/>
          <p:cNvGrpSpPr/>
          <p:nvPr/>
        </p:nvGrpSpPr>
        <p:grpSpPr>
          <a:xfrm>
            <a:off x="6069604" y="2369010"/>
            <a:ext cx="1314671" cy="954107"/>
            <a:chOff x="4647885" y="2786951"/>
            <a:chExt cx="1301916" cy="1036398"/>
          </a:xfrm>
        </p:grpSpPr>
        <p:sp>
          <p:nvSpPr>
            <p:cNvPr id="58" name="TextBox 57"/>
            <p:cNvSpPr txBox="1"/>
            <p:nvPr/>
          </p:nvSpPr>
          <p:spPr>
            <a:xfrm>
              <a:off x="4647885" y="2927681"/>
              <a:ext cx="691343" cy="702077"/>
            </a:xfrm>
            <a:prstGeom prst="rect">
              <a:avLst/>
            </a:prstGeom>
            <a:noFill/>
          </p:spPr>
          <p:txBody>
            <a:bodyPr vert="horz" wrap="square" rtlCol="0">
              <a:spAutoFit/>
            </a:bodyPr>
            <a:lstStyle/>
            <a:p>
              <a:r>
                <a:rPr lang="en-US" sz="3600" b="1" dirty="0" smtClean="0">
                  <a:solidFill>
                    <a:srgbClr val="000000"/>
                  </a:solidFill>
                  <a:latin typeface="Arial" pitchFamily="34" charset="0"/>
                  <a:cs typeface="Arial" pitchFamily="34" charset="0"/>
                </a:rPr>
                <a:t>20</a:t>
              </a:r>
              <a:endParaRPr lang="en-US" sz="3600" b="1" dirty="0">
                <a:solidFill>
                  <a:srgbClr val="000000"/>
                </a:solidFill>
                <a:latin typeface="Arial" pitchFamily="34" charset="0"/>
                <a:cs typeface="Arial" pitchFamily="34" charset="0"/>
              </a:endParaRPr>
            </a:p>
          </p:txBody>
        </p:sp>
        <p:sp>
          <p:nvSpPr>
            <p:cNvPr id="59" name="TextBox 58"/>
            <p:cNvSpPr txBox="1"/>
            <p:nvPr/>
          </p:nvSpPr>
          <p:spPr>
            <a:xfrm>
              <a:off x="5274856" y="2786951"/>
              <a:ext cx="674945" cy="1036398"/>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 </a:t>
              </a:r>
              <a:r>
                <a:rPr lang="en-US" sz="2800" b="1" dirty="0" smtClean="0">
                  <a:solidFill>
                    <a:srgbClr val="000000"/>
                  </a:solidFill>
                  <a:latin typeface="Arial" pitchFamily="34" charset="0"/>
                  <a:cs typeface="Arial" pitchFamily="34" charset="0"/>
                </a:rPr>
                <a:t>3</a:t>
              </a:r>
            </a:p>
            <a:p>
              <a:r>
                <a:rPr lang="en-US" sz="2800" b="1" dirty="0" smtClean="0">
                  <a:solidFill>
                    <a:srgbClr val="000000"/>
                  </a:solidFill>
                  <a:latin typeface="Arial" pitchFamily="34" charset="0"/>
                  <a:cs typeface="Arial" pitchFamily="34" charset="0"/>
                </a:rPr>
                <a:t> 8</a:t>
              </a:r>
              <a:endParaRPr lang="en-US" sz="2800" b="1" dirty="0">
                <a:solidFill>
                  <a:srgbClr val="000000"/>
                </a:solidFill>
                <a:latin typeface="Arial" pitchFamily="34" charset="0"/>
                <a:cs typeface="Arial" pitchFamily="34" charset="0"/>
              </a:endParaRPr>
            </a:p>
          </p:txBody>
        </p:sp>
      </p:grpSp>
      <p:sp>
        <p:nvSpPr>
          <p:cNvPr id="60" name="Oval 59"/>
          <p:cNvSpPr/>
          <p:nvPr/>
        </p:nvSpPr>
        <p:spPr>
          <a:xfrm>
            <a:off x="1873229" y="263375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61" name="Oval 60"/>
          <p:cNvSpPr/>
          <p:nvPr/>
        </p:nvSpPr>
        <p:spPr>
          <a:xfrm>
            <a:off x="5127014" y="261082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62" name="Oval 61"/>
          <p:cNvSpPr/>
          <p:nvPr/>
        </p:nvSpPr>
        <p:spPr>
          <a:xfrm>
            <a:off x="1858570" y="448273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63" name="TextBox 62"/>
          <p:cNvSpPr txBox="1"/>
          <p:nvPr/>
        </p:nvSpPr>
        <p:spPr>
          <a:xfrm>
            <a:off x="2358662" y="2589195"/>
            <a:ext cx="330165"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A</a:t>
            </a:r>
            <a:endParaRPr lang="en-US" sz="2400" b="1" dirty="0">
              <a:solidFill>
                <a:srgbClr val="000000"/>
              </a:solidFill>
              <a:latin typeface="Arial" pitchFamily="34" charset="0"/>
              <a:cs typeface="Arial" pitchFamily="34" charset="0"/>
            </a:endParaRPr>
          </a:p>
        </p:txBody>
      </p:sp>
      <p:sp>
        <p:nvSpPr>
          <p:cNvPr id="64" name="TextBox 63"/>
          <p:cNvSpPr txBox="1"/>
          <p:nvPr/>
        </p:nvSpPr>
        <p:spPr>
          <a:xfrm>
            <a:off x="5620682" y="2593311"/>
            <a:ext cx="308006"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C</a:t>
            </a:r>
            <a:endParaRPr lang="en-US" sz="2400" b="1" dirty="0">
              <a:solidFill>
                <a:srgbClr val="000000"/>
              </a:solidFill>
              <a:latin typeface="Arial" pitchFamily="34" charset="0"/>
              <a:cs typeface="Arial" pitchFamily="34" charset="0"/>
            </a:endParaRPr>
          </a:p>
        </p:txBody>
      </p:sp>
      <p:sp>
        <p:nvSpPr>
          <p:cNvPr id="65" name="TextBox 64"/>
          <p:cNvSpPr txBox="1"/>
          <p:nvPr/>
        </p:nvSpPr>
        <p:spPr>
          <a:xfrm>
            <a:off x="2349439" y="4449039"/>
            <a:ext cx="332069"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B</a:t>
            </a:r>
            <a:endParaRPr lang="en-US" sz="2400" b="1" dirty="0">
              <a:solidFill>
                <a:srgbClr val="000000"/>
              </a:solidFill>
              <a:latin typeface="Arial" pitchFamily="34" charset="0"/>
              <a:cs typeface="Arial" pitchFamily="34" charset="0"/>
            </a:endParaRPr>
          </a:p>
        </p:txBody>
      </p:sp>
      <p:sp>
        <p:nvSpPr>
          <p:cNvPr id="66" name="Oval 65"/>
          <p:cNvSpPr/>
          <p:nvPr/>
        </p:nvSpPr>
        <p:spPr>
          <a:xfrm>
            <a:off x="5113035" y="446851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67" name="TextBox 66"/>
          <p:cNvSpPr txBox="1"/>
          <p:nvPr/>
        </p:nvSpPr>
        <p:spPr>
          <a:xfrm>
            <a:off x="5603904" y="4455598"/>
            <a:ext cx="332069"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D</a:t>
            </a:r>
            <a:endParaRPr lang="en-US" sz="2400" b="1" dirty="0">
              <a:solidFill>
                <a:srgbClr val="000000"/>
              </a:solidFill>
              <a:latin typeface="Arial" pitchFamily="34" charset="0"/>
              <a:cs typeface="Arial" pitchFamily="34" charset="0"/>
            </a:endParaRPr>
          </a:p>
        </p:txBody>
      </p:sp>
      <p:cxnSp>
        <p:nvCxnSpPr>
          <p:cNvPr id="68" name="Straight Connector 67"/>
          <p:cNvCxnSpPr/>
          <p:nvPr/>
        </p:nvCxnSpPr>
        <p:spPr>
          <a:xfrm>
            <a:off x="6820318" y="2826331"/>
            <a:ext cx="37458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833823" y="4703625"/>
            <a:ext cx="37458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487951" y="4718712"/>
            <a:ext cx="37458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480460" y="2815092"/>
            <a:ext cx="37458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841288" y="1019359"/>
            <a:ext cx="790662"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116</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338413250"/>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50072" y="1042699"/>
            <a:ext cx="9144000" cy="4524315"/>
          </a:xfrm>
          <a:prstGeom prst="rect">
            <a:avLst/>
          </a:prstGeom>
          <a:noFill/>
        </p:spPr>
        <p:txBody>
          <a:bodyPr vert="horz" wrap="square" rtlCol="0">
            <a:spAutoFit/>
          </a:bodyPr>
          <a:lstStyle/>
          <a:p>
            <a:r>
              <a:rPr lang="en-US" sz="2400" b="1" dirty="0" smtClean="0">
                <a:solidFill>
                  <a:srgbClr val="0000FF"/>
                </a:solidFill>
                <a:latin typeface="Arial - 24"/>
              </a:rPr>
              <a:t>Salad Dressing Recipe</a:t>
            </a:r>
          </a:p>
          <a:p>
            <a:endParaRPr lang="en-US" sz="2400" b="1" dirty="0" smtClean="0">
              <a:solidFill>
                <a:srgbClr val="0000FF"/>
              </a:solidFill>
              <a:latin typeface="Arial - 24"/>
            </a:endParaRPr>
          </a:p>
          <a:p>
            <a:r>
              <a:rPr lang="en-US" sz="2400" b="1" dirty="0" smtClean="0">
                <a:solidFill>
                  <a:srgbClr val="0000FF"/>
                </a:solidFill>
                <a:latin typeface="Arial - 24"/>
              </a:rPr>
              <a:t>1/4 cup sugar</a:t>
            </a:r>
          </a:p>
          <a:p>
            <a:r>
              <a:rPr lang="en-US" sz="2400" b="1" dirty="0" smtClean="0">
                <a:solidFill>
                  <a:srgbClr val="0000FF"/>
                </a:solidFill>
                <a:latin typeface="Arial - 24"/>
              </a:rPr>
              <a:t>1 1/2 teaspoon paprika</a:t>
            </a:r>
          </a:p>
          <a:p>
            <a:r>
              <a:rPr lang="en-US" sz="2400" b="1" dirty="0" smtClean="0">
                <a:solidFill>
                  <a:srgbClr val="0000FF"/>
                </a:solidFill>
                <a:latin typeface="Arial - 24"/>
              </a:rPr>
              <a:t>1 teaspoon dry mustard</a:t>
            </a:r>
          </a:p>
          <a:p>
            <a:r>
              <a:rPr lang="en-US" sz="2400" b="1" dirty="0" smtClean="0">
                <a:solidFill>
                  <a:srgbClr val="0000FF"/>
                </a:solidFill>
                <a:latin typeface="Arial - 24"/>
              </a:rPr>
              <a:t>1 1/2 teaspoon salt</a:t>
            </a:r>
          </a:p>
          <a:p>
            <a:r>
              <a:rPr lang="en-US" sz="2400" b="1" dirty="0" smtClean="0">
                <a:solidFill>
                  <a:srgbClr val="0000FF"/>
                </a:solidFill>
                <a:latin typeface="Arial - 24"/>
              </a:rPr>
              <a:t>1/8 teaspoon onion powder</a:t>
            </a:r>
          </a:p>
          <a:p>
            <a:r>
              <a:rPr lang="en-US" sz="2400" b="1" dirty="0" smtClean="0">
                <a:solidFill>
                  <a:srgbClr val="0000FF"/>
                </a:solidFill>
                <a:latin typeface="Arial - 24"/>
              </a:rPr>
              <a:t>3/4 cup vegetable oil</a:t>
            </a:r>
          </a:p>
          <a:p>
            <a:r>
              <a:rPr lang="en-US" sz="2400" b="1" dirty="0" smtClean="0">
                <a:solidFill>
                  <a:srgbClr val="0000FF"/>
                </a:solidFill>
                <a:latin typeface="Arial - 24"/>
              </a:rPr>
              <a:t>1/4 cup vinegar</a:t>
            </a:r>
          </a:p>
          <a:p>
            <a:endParaRPr lang="en-US" sz="2400" b="1" dirty="0" smtClean="0">
              <a:solidFill>
                <a:srgbClr val="0000FF"/>
              </a:solidFill>
              <a:latin typeface="Arial - 24"/>
            </a:endParaRPr>
          </a:p>
          <a:p>
            <a:r>
              <a:rPr lang="en-US" sz="2400" b="1" dirty="0" smtClean="0">
                <a:solidFill>
                  <a:srgbClr val="0000FF"/>
                </a:solidFill>
                <a:latin typeface="Arial - 24"/>
              </a:rPr>
              <a:t>What fraction of a cup of vegetable oil should Julia use to make 1/2 of a batch of salad dressing?</a:t>
            </a:r>
            <a:endParaRPr lang="en-US" sz="2400" b="1" dirty="0">
              <a:solidFill>
                <a:srgbClr val="0000FF"/>
              </a:solidFill>
              <a:latin typeface="Arial - 24"/>
            </a:endParaRPr>
          </a:p>
        </p:txBody>
      </p:sp>
      <p:sp>
        <p:nvSpPr>
          <p:cNvPr id="3" name="TextBox 2"/>
          <p:cNvSpPr txBox="1"/>
          <p:nvPr/>
        </p:nvSpPr>
        <p:spPr>
          <a:xfrm>
            <a:off x="1881800" y="6510944"/>
            <a:ext cx="7293949" cy="461665"/>
          </a:xfrm>
          <a:prstGeom prst="rect">
            <a:avLst/>
          </a:prstGeom>
          <a:noFill/>
        </p:spPr>
        <p:txBody>
          <a:bodyPr vert="horz" wrap="square" rtlCol="0">
            <a:spAutoFit/>
          </a:bodyPr>
          <a:lstStyle/>
          <a:p>
            <a:pPr algn="ctr"/>
            <a:r>
              <a:rPr lang="en-US" sz="2400" b="1" dirty="0" smtClean="0">
                <a:solidFill>
                  <a:srgbClr val="0000FF"/>
                </a:solidFill>
                <a:latin typeface="Arial - 24"/>
              </a:rPr>
              <a:t>She needs 1/2 of 3/4 cup vegetable oil.</a:t>
            </a:r>
            <a:endParaRPr lang="en-US" sz="2400" b="1" dirty="0">
              <a:solidFill>
                <a:srgbClr val="0000FF"/>
              </a:solidFill>
              <a:latin typeface="Arial - 24"/>
            </a:endParaRPr>
          </a:p>
        </p:txBody>
      </p:sp>
      <p:grpSp>
        <p:nvGrpSpPr>
          <p:cNvPr id="15" name="Group 14"/>
          <p:cNvGrpSpPr/>
          <p:nvPr/>
        </p:nvGrpSpPr>
        <p:grpSpPr>
          <a:xfrm>
            <a:off x="3752342" y="7366000"/>
            <a:ext cx="2786666" cy="842689"/>
            <a:chOff x="3416300" y="5461000"/>
            <a:chExt cx="2565400" cy="915370"/>
          </a:xfrm>
        </p:grpSpPr>
        <p:grpSp>
          <p:nvGrpSpPr>
            <p:cNvPr id="6" name="Group 5"/>
            <p:cNvGrpSpPr/>
            <p:nvPr/>
          </p:nvGrpSpPr>
          <p:grpSpPr>
            <a:xfrm>
              <a:off x="3416300" y="5461000"/>
              <a:ext cx="647700" cy="902670"/>
              <a:chOff x="3416300" y="5461000"/>
              <a:chExt cx="647700" cy="902670"/>
            </a:xfrm>
          </p:grpSpPr>
          <p:sp>
            <p:nvSpPr>
              <p:cNvPr id="4" name="TextBox 3"/>
              <p:cNvSpPr txBox="1"/>
              <p:nvPr/>
            </p:nvSpPr>
            <p:spPr>
              <a:xfrm>
                <a:off x="3454400" y="5461000"/>
                <a:ext cx="609600" cy="902670"/>
              </a:xfrm>
              <a:prstGeom prst="rect">
                <a:avLst/>
              </a:prstGeom>
              <a:noFill/>
            </p:spPr>
            <p:txBody>
              <a:bodyPr vert="horz" rtlCol="0">
                <a:spAutoFit/>
              </a:bodyPr>
              <a:lstStyle/>
              <a:p>
                <a:r>
                  <a:rPr lang="en-US" sz="2400" b="1" smtClean="0">
                    <a:solidFill>
                      <a:srgbClr val="0000FF"/>
                    </a:solidFill>
                    <a:latin typeface="Arial - 24"/>
                  </a:rPr>
                  <a:t>1</a:t>
                </a:r>
              </a:p>
              <a:p>
                <a:r>
                  <a:rPr lang="en-US" sz="2400" b="1" smtClean="0">
                    <a:solidFill>
                      <a:srgbClr val="0000FF"/>
                    </a:solidFill>
                    <a:latin typeface="Arial - 24"/>
                  </a:rPr>
                  <a:t>2</a:t>
                </a:r>
                <a:endParaRPr lang="en-US" sz="2400" b="1">
                  <a:solidFill>
                    <a:srgbClr val="0000FF"/>
                  </a:solidFill>
                  <a:latin typeface="Arial - 24"/>
                </a:endParaRPr>
              </a:p>
            </p:txBody>
          </p:sp>
          <p:cxnSp>
            <p:nvCxnSpPr>
              <p:cNvPr id="5" name="Straight Connector 4"/>
              <p:cNvCxnSpPr/>
              <p:nvPr/>
            </p:nvCxnSpPr>
            <p:spPr>
              <a:xfrm>
                <a:off x="3416300" y="5933454"/>
                <a:ext cx="3937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4381500" y="5461000"/>
              <a:ext cx="673100" cy="902670"/>
              <a:chOff x="4381500" y="5461000"/>
              <a:chExt cx="673100" cy="902670"/>
            </a:xfrm>
          </p:grpSpPr>
          <p:sp>
            <p:nvSpPr>
              <p:cNvPr id="7" name="TextBox 6"/>
              <p:cNvSpPr txBox="1"/>
              <p:nvPr/>
            </p:nvSpPr>
            <p:spPr>
              <a:xfrm>
                <a:off x="4445000" y="5461000"/>
                <a:ext cx="609600" cy="902670"/>
              </a:xfrm>
              <a:prstGeom prst="rect">
                <a:avLst/>
              </a:prstGeom>
              <a:noFill/>
            </p:spPr>
            <p:txBody>
              <a:bodyPr vert="horz" rtlCol="0">
                <a:spAutoFit/>
              </a:bodyPr>
              <a:lstStyle/>
              <a:p>
                <a:r>
                  <a:rPr lang="en-US" sz="2400" b="1" smtClean="0">
                    <a:solidFill>
                      <a:srgbClr val="0000FF"/>
                    </a:solidFill>
                    <a:latin typeface="Arial - 24"/>
                  </a:rPr>
                  <a:t>3</a:t>
                </a:r>
              </a:p>
              <a:p>
                <a:r>
                  <a:rPr lang="en-US" sz="2400" b="1" smtClean="0">
                    <a:solidFill>
                      <a:srgbClr val="0000FF"/>
                    </a:solidFill>
                    <a:latin typeface="Arial - 24"/>
                  </a:rPr>
                  <a:t>4</a:t>
                </a:r>
                <a:endParaRPr lang="en-US" sz="2400" b="1">
                  <a:solidFill>
                    <a:srgbClr val="0000FF"/>
                  </a:solidFill>
                  <a:latin typeface="Arial - 24"/>
                </a:endParaRPr>
              </a:p>
            </p:txBody>
          </p:sp>
          <p:cxnSp>
            <p:nvCxnSpPr>
              <p:cNvPr id="8" name="Straight Connector 7"/>
              <p:cNvCxnSpPr/>
              <p:nvPr/>
            </p:nvCxnSpPr>
            <p:spPr>
              <a:xfrm>
                <a:off x="4381500" y="5933454"/>
                <a:ext cx="3937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4927600" y="5664200"/>
              <a:ext cx="609600" cy="501483"/>
            </a:xfrm>
            <a:prstGeom prst="rect">
              <a:avLst/>
            </a:prstGeom>
            <a:noFill/>
          </p:spPr>
          <p:txBody>
            <a:bodyPr vert="horz" rtlCol="0">
              <a:spAutoFit/>
            </a:bodyPr>
            <a:lstStyle/>
            <a:p>
              <a:r>
                <a:rPr lang="en-US" sz="2400" b="1" smtClean="0">
                  <a:solidFill>
                    <a:srgbClr val="0000FF"/>
                  </a:solidFill>
                  <a:latin typeface="Arial - 24"/>
                </a:rPr>
                <a:t>=</a:t>
              </a:r>
              <a:endParaRPr lang="en-US" sz="2400" b="1">
                <a:solidFill>
                  <a:srgbClr val="0000FF"/>
                </a:solidFill>
                <a:latin typeface="Arial - 24"/>
              </a:endParaRPr>
            </a:p>
          </p:txBody>
        </p:sp>
        <p:grpSp>
          <p:nvGrpSpPr>
            <p:cNvPr id="13" name="Group 12"/>
            <p:cNvGrpSpPr/>
            <p:nvPr/>
          </p:nvGrpSpPr>
          <p:grpSpPr>
            <a:xfrm>
              <a:off x="5321300" y="5473700"/>
              <a:ext cx="660400" cy="902670"/>
              <a:chOff x="5321300" y="5473700"/>
              <a:chExt cx="660400" cy="902670"/>
            </a:xfrm>
          </p:grpSpPr>
          <p:sp>
            <p:nvSpPr>
              <p:cNvPr id="11" name="TextBox 10"/>
              <p:cNvSpPr txBox="1"/>
              <p:nvPr/>
            </p:nvSpPr>
            <p:spPr>
              <a:xfrm>
                <a:off x="5372100" y="5473700"/>
                <a:ext cx="609600" cy="902670"/>
              </a:xfrm>
              <a:prstGeom prst="rect">
                <a:avLst/>
              </a:prstGeom>
              <a:noFill/>
            </p:spPr>
            <p:txBody>
              <a:bodyPr vert="horz" rtlCol="0">
                <a:spAutoFit/>
              </a:bodyPr>
              <a:lstStyle/>
              <a:p>
                <a:r>
                  <a:rPr lang="en-US" sz="2400" b="1" dirty="0" smtClean="0">
                    <a:solidFill>
                      <a:srgbClr val="0000FF"/>
                    </a:solidFill>
                    <a:latin typeface="Arial - 24"/>
                  </a:rPr>
                  <a:t>3</a:t>
                </a:r>
              </a:p>
              <a:p>
                <a:r>
                  <a:rPr lang="en-US" sz="2400" b="1" dirty="0" smtClean="0">
                    <a:solidFill>
                      <a:srgbClr val="0000FF"/>
                    </a:solidFill>
                    <a:latin typeface="Arial - 24"/>
                  </a:rPr>
                  <a:t>8</a:t>
                </a:r>
                <a:endParaRPr lang="en-US" sz="2400" b="1" dirty="0">
                  <a:solidFill>
                    <a:srgbClr val="0000FF"/>
                  </a:solidFill>
                  <a:latin typeface="Arial - 24"/>
                </a:endParaRPr>
              </a:p>
            </p:txBody>
          </p:sp>
          <p:cxnSp>
            <p:nvCxnSpPr>
              <p:cNvPr id="12" name="Straight Connector 11"/>
              <p:cNvCxnSpPr/>
              <p:nvPr/>
            </p:nvCxnSpPr>
            <p:spPr>
              <a:xfrm>
                <a:off x="5321300" y="5936040"/>
                <a:ext cx="3937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949700" y="5600700"/>
              <a:ext cx="292099" cy="501483"/>
            </a:xfrm>
            <a:prstGeom prst="rect">
              <a:avLst/>
            </a:prstGeom>
            <a:noFill/>
          </p:spPr>
          <p:txBody>
            <a:bodyPr vert="horz" wrap="square" rtlCol="0">
              <a:spAutoFit/>
            </a:bodyPr>
            <a:lstStyle/>
            <a:p>
              <a:r>
                <a:rPr lang="en-US" sz="2400" b="1" dirty="0" smtClean="0">
                  <a:solidFill>
                    <a:srgbClr val="0000FF"/>
                  </a:solidFill>
                  <a:latin typeface="Arial - 24"/>
                </a:rPr>
                <a:t>x</a:t>
              </a:r>
              <a:endParaRPr lang="en-US" sz="2400" b="1" dirty="0">
                <a:solidFill>
                  <a:srgbClr val="0000FF"/>
                </a:solidFill>
                <a:latin typeface="Arial - 24"/>
              </a:endParaRPr>
            </a:p>
          </p:txBody>
        </p:sp>
      </p:grpSp>
      <p:sp>
        <p:nvSpPr>
          <p:cNvPr id="19" name="Rectangle 18"/>
          <p:cNvSpPr/>
          <p:nvPr/>
        </p:nvSpPr>
        <p:spPr>
          <a:xfrm>
            <a:off x="4235781" y="7566416"/>
            <a:ext cx="510433" cy="4715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rgbClr val="FF0000"/>
              </a:solidFill>
              <a:latin typeface="Arial - 24"/>
            </a:endParaRPr>
          </a:p>
          <a:p>
            <a:pPr algn="ctr"/>
            <a:r>
              <a:rPr lang="en-US" sz="2400" b="1" dirty="0" smtClean="0">
                <a:solidFill>
                  <a:srgbClr val="FF0000"/>
                </a:solidFill>
                <a:latin typeface="Arial - 24"/>
              </a:rPr>
              <a:t>of</a:t>
            </a:r>
            <a:endParaRPr lang="en-US" sz="2400" b="1" dirty="0">
              <a:solidFill>
                <a:srgbClr val="FF0000"/>
              </a:solidFill>
              <a:latin typeface="Arial - 24"/>
            </a:endParaRPr>
          </a:p>
          <a:p>
            <a:pPr algn="ctr"/>
            <a:endParaRPr lang="en-US" sz="2400" dirty="0"/>
          </a:p>
        </p:txBody>
      </p:sp>
      <p:grpSp>
        <p:nvGrpSpPr>
          <p:cNvPr id="22" name="Group 21"/>
          <p:cNvGrpSpPr/>
          <p:nvPr/>
        </p:nvGrpSpPr>
        <p:grpSpPr>
          <a:xfrm>
            <a:off x="0" y="5945053"/>
            <a:ext cx="11036300" cy="4217914"/>
            <a:chOff x="0" y="5945053"/>
            <a:chExt cx="11036300" cy="4217914"/>
          </a:xfrm>
        </p:grpSpPr>
        <p:sp>
          <p:nvSpPr>
            <p:cNvPr id="20" name="Rectangle 19"/>
            <p:cNvSpPr/>
            <p:nvPr/>
          </p:nvSpPr>
          <p:spPr>
            <a:xfrm>
              <a:off x="0" y="5945053"/>
              <a:ext cx="11036300" cy="421791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0489692" y="5984700"/>
              <a:ext cx="438658" cy="461665"/>
            </a:xfrm>
            <a:prstGeom prst="rect">
              <a:avLst/>
            </a:prstGeom>
            <a:noFill/>
            <a:ln>
              <a:noFill/>
            </a:ln>
          </p:spPr>
          <p:txBody>
            <a:bodyPr wrap="square" rtlCol="0">
              <a:spAutoFit/>
            </a:bodyPr>
            <a:lstStyle/>
            <a:p>
              <a:r>
                <a:rPr lang="en-US" sz="2400" b="1" dirty="0" smtClean="0">
                  <a:latin typeface="Arial" pitchFamily="34" charset="0"/>
                  <a:cs typeface="Arial" pitchFamily="34" charset="0"/>
                </a:rPr>
                <a:t>X</a:t>
              </a:r>
              <a:endParaRPr lang="en-US" sz="2400" b="1" dirty="0">
                <a:latin typeface="Arial" pitchFamily="34" charset="0"/>
                <a:cs typeface="Arial" pitchFamily="34" charset="0"/>
              </a:endParaRPr>
            </a:p>
          </p:txBody>
        </p:sp>
      </p:grpSp>
    </p:spTree>
    <p:extLst>
      <p:ext uri="{BB962C8B-B14F-4D97-AF65-F5344CB8AC3E}">
        <p14:creationId xmlns:p14="http://schemas.microsoft.com/office/powerpoint/2010/main" xmlns="" val="65011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 name="Oval 59"/>
          <p:cNvSpPr/>
          <p:nvPr/>
        </p:nvSpPr>
        <p:spPr>
          <a:xfrm>
            <a:off x="6675181" y="5537200"/>
            <a:ext cx="443169" cy="658090"/>
          </a:xfrm>
          <a:prstGeom prst="ellipse">
            <a:avLst/>
          </a:prstGeom>
          <a:noFill/>
          <a:ln w="317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5144374" y="5537200"/>
            <a:ext cx="967594" cy="658090"/>
          </a:xfrm>
          <a:prstGeom prst="ellipse">
            <a:avLst/>
          </a:prstGeom>
          <a:noFill/>
          <a:ln w="317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479550" y="5537200"/>
            <a:ext cx="1375344" cy="658090"/>
          </a:xfrm>
          <a:prstGeom prst="ellipse">
            <a:avLst/>
          </a:prstGeom>
          <a:noFill/>
          <a:ln w="317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Connector 1"/>
          <p:cNvCxnSpPr/>
          <p:nvPr/>
        </p:nvCxnSpPr>
        <p:spPr>
          <a:xfrm>
            <a:off x="2776586" y="2267528"/>
            <a:ext cx="6760" cy="619655"/>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flipV="1">
            <a:off x="2810660" y="2871166"/>
            <a:ext cx="538020" cy="4092"/>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3125231" y="2870708"/>
            <a:ext cx="536213" cy="652818"/>
            <a:chOff x="2410999" y="1792236"/>
            <a:chExt cx="493637" cy="709124"/>
          </a:xfrm>
        </p:grpSpPr>
        <p:cxnSp>
          <p:nvCxnSpPr>
            <p:cNvPr id="4" name="Straight Connector 3"/>
            <p:cNvCxnSpPr/>
            <p:nvPr/>
          </p:nvCxnSpPr>
          <p:spPr>
            <a:xfrm rot="21360000" flipH="1">
              <a:off x="2410999" y="1792236"/>
              <a:ext cx="117901" cy="663275"/>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416721" y="2414674"/>
              <a:ext cx="487915" cy="86686"/>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3497618" y="3499127"/>
            <a:ext cx="535938" cy="631920"/>
            <a:chOff x="2753818" y="2474859"/>
            <a:chExt cx="493383" cy="686424"/>
          </a:xfrm>
        </p:grpSpPr>
        <p:cxnSp>
          <p:nvCxnSpPr>
            <p:cNvPr id="7" name="Straight Connector 6"/>
            <p:cNvCxnSpPr/>
            <p:nvPr/>
          </p:nvCxnSpPr>
          <p:spPr>
            <a:xfrm rot="21480000" flipH="1">
              <a:off x="2753818" y="2474859"/>
              <a:ext cx="117519" cy="663151"/>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759413" y="3074598"/>
              <a:ext cx="487788" cy="86685"/>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2354861" y="2348756"/>
            <a:ext cx="331089"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2</a:t>
            </a:r>
            <a:endParaRPr lang="en-US" sz="2400" b="1" dirty="0">
              <a:solidFill>
                <a:srgbClr val="0000FF"/>
              </a:solidFill>
              <a:latin typeface="Arial" pitchFamily="34" charset="0"/>
              <a:cs typeface="Arial" pitchFamily="34" charset="0"/>
            </a:endParaRPr>
          </a:p>
        </p:txBody>
      </p:sp>
      <p:sp>
        <p:nvSpPr>
          <p:cNvPr id="11" name="TextBox 10"/>
          <p:cNvSpPr txBox="1"/>
          <p:nvPr/>
        </p:nvSpPr>
        <p:spPr>
          <a:xfrm>
            <a:off x="2782518" y="3080691"/>
            <a:ext cx="297152" cy="461665"/>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2</a:t>
            </a:r>
            <a:endParaRPr lang="en-US" sz="2400" b="1">
              <a:solidFill>
                <a:srgbClr val="0000FF"/>
              </a:solidFill>
              <a:latin typeface="Arial" pitchFamily="34" charset="0"/>
              <a:cs typeface="Arial" pitchFamily="34" charset="0"/>
            </a:endParaRPr>
          </a:p>
        </p:txBody>
      </p:sp>
      <p:sp>
        <p:nvSpPr>
          <p:cNvPr id="12" name="TextBox 11"/>
          <p:cNvSpPr txBox="1"/>
          <p:nvPr/>
        </p:nvSpPr>
        <p:spPr>
          <a:xfrm>
            <a:off x="3168788" y="3723728"/>
            <a:ext cx="293923" cy="460719"/>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3</a:t>
            </a:r>
            <a:endParaRPr lang="en-US" sz="2400" b="1">
              <a:solidFill>
                <a:srgbClr val="0000FF"/>
              </a:solidFill>
              <a:latin typeface="Arial" pitchFamily="34" charset="0"/>
              <a:cs typeface="Arial" pitchFamily="34" charset="0"/>
            </a:endParaRPr>
          </a:p>
        </p:txBody>
      </p:sp>
      <p:sp>
        <p:nvSpPr>
          <p:cNvPr id="13" name="TextBox 12"/>
          <p:cNvSpPr txBox="1"/>
          <p:nvPr/>
        </p:nvSpPr>
        <p:spPr>
          <a:xfrm>
            <a:off x="2779396" y="2304890"/>
            <a:ext cx="579405"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60</a:t>
            </a:r>
            <a:endParaRPr lang="en-US" sz="2400" b="1" dirty="0">
              <a:solidFill>
                <a:srgbClr val="0000FF"/>
              </a:solidFill>
              <a:latin typeface="Arial" pitchFamily="34" charset="0"/>
              <a:cs typeface="Arial" pitchFamily="34" charset="0"/>
            </a:endParaRPr>
          </a:p>
        </p:txBody>
      </p:sp>
      <p:sp>
        <p:nvSpPr>
          <p:cNvPr id="14" name="TextBox 13"/>
          <p:cNvSpPr txBox="1"/>
          <p:nvPr/>
        </p:nvSpPr>
        <p:spPr>
          <a:xfrm>
            <a:off x="3193247" y="3078020"/>
            <a:ext cx="620791"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30</a:t>
            </a:r>
            <a:endParaRPr lang="en-US" sz="2400" b="1" dirty="0">
              <a:solidFill>
                <a:srgbClr val="0000FF"/>
              </a:solidFill>
              <a:latin typeface="Arial" pitchFamily="34" charset="0"/>
              <a:cs typeface="Arial" pitchFamily="34" charset="0"/>
            </a:endParaRPr>
          </a:p>
        </p:txBody>
      </p:sp>
      <p:sp>
        <p:nvSpPr>
          <p:cNvPr id="15" name="TextBox 14"/>
          <p:cNvSpPr txBox="1"/>
          <p:nvPr/>
        </p:nvSpPr>
        <p:spPr>
          <a:xfrm>
            <a:off x="3519007" y="3666839"/>
            <a:ext cx="725821"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15</a:t>
            </a:r>
            <a:endParaRPr lang="en-US" sz="2400" b="1" dirty="0">
              <a:solidFill>
                <a:srgbClr val="0000FF"/>
              </a:solidFill>
              <a:latin typeface="Arial" pitchFamily="34" charset="0"/>
              <a:cs typeface="Arial" pitchFamily="34" charset="0"/>
            </a:endParaRPr>
          </a:p>
        </p:txBody>
      </p:sp>
      <p:sp>
        <p:nvSpPr>
          <p:cNvPr id="16" name="TextBox 15"/>
          <p:cNvSpPr txBox="1"/>
          <p:nvPr/>
        </p:nvSpPr>
        <p:spPr>
          <a:xfrm>
            <a:off x="3981005" y="4199828"/>
            <a:ext cx="331089"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5</a:t>
            </a:r>
            <a:endParaRPr lang="en-US" sz="2400" b="1" dirty="0">
              <a:solidFill>
                <a:srgbClr val="0000FF"/>
              </a:solidFill>
              <a:latin typeface="Arial" pitchFamily="34" charset="0"/>
              <a:cs typeface="Arial" pitchFamily="34" charset="0"/>
            </a:endParaRPr>
          </a:p>
        </p:txBody>
      </p:sp>
      <p:sp>
        <p:nvSpPr>
          <p:cNvPr id="17" name="TextBox 16"/>
          <p:cNvSpPr txBox="1"/>
          <p:nvPr/>
        </p:nvSpPr>
        <p:spPr>
          <a:xfrm>
            <a:off x="3527468" y="4184448"/>
            <a:ext cx="303498"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5</a:t>
            </a:r>
            <a:endParaRPr lang="en-US" sz="2400" b="1" dirty="0">
              <a:solidFill>
                <a:srgbClr val="0000FF"/>
              </a:solidFill>
              <a:latin typeface="Arial" pitchFamily="34" charset="0"/>
              <a:cs typeface="Arial" pitchFamily="34" charset="0"/>
            </a:endParaRPr>
          </a:p>
        </p:txBody>
      </p:sp>
      <p:cxnSp>
        <p:nvCxnSpPr>
          <p:cNvPr id="18" name="Straight Connector 17"/>
          <p:cNvCxnSpPr/>
          <p:nvPr/>
        </p:nvCxnSpPr>
        <p:spPr>
          <a:xfrm>
            <a:off x="3887114" y="4119244"/>
            <a:ext cx="6760" cy="619538"/>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300000" flipV="1">
            <a:off x="3886611" y="4731854"/>
            <a:ext cx="537882" cy="4209"/>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010306" y="4798445"/>
            <a:ext cx="234522"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1</a:t>
            </a:r>
            <a:endParaRPr lang="en-US" sz="2400" b="1" dirty="0">
              <a:solidFill>
                <a:srgbClr val="0000FF"/>
              </a:solidFill>
              <a:latin typeface="Arial" pitchFamily="34" charset="0"/>
              <a:cs typeface="Arial" pitchFamily="34" charset="0"/>
            </a:endParaRPr>
          </a:p>
        </p:txBody>
      </p:sp>
      <p:cxnSp>
        <p:nvCxnSpPr>
          <p:cNvPr id="21" name="Straight Connector 20"/>
          <p:cNvCxnSpPr/>
          <p:nvPr/>
        </p:nvCxnSpPr>
        <p:spPr>
          <a:xfrm>
            <a:off x="6417916" y="2167273"/>
            <a:ext cx="6760" cy="681621"/>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6438194" y="2821308"/>
            <a:ext cx="538020" cy="4092"/>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6745781" y="2834440"/>
            <a:ext cx="536213" cy="673603"/>
            <a:chOff x="6265368" y="1770294"/>
            <a:chExt cx="493637" cy="731701"/>
          </a:xfrm>
        </p:grpSpPr>
        <p:cxnSp>
          <p:nvCxnSpPr>
            <p:cNvPr id="23" name="Straight Connector 22"/>
            <p:cNvCxnSpPr/>
            <p:nvPr/>
          </p:nvCxnSpPr>
          <p:spPr>
            <a:xfrm rot="21420000" flipH="1">
              <a:off x="6265368" y="1770294"/>
              <a:ext cx="117646" cy="663278"/>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271090" y="2415309"/>
              <a:ext cx="487915" cy="86686"/>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7097745" y="3483639"/>
            <a:ext cx="582846" cy="652703"/>
            <a:chOff x="6589392" y="2475492"/>
            <a:chExt cx="536567" cy="709000"/>
          </a:xfrm>
        </p:grpSpPr>
        <p:cxnSp>
          <p:nvCxnSpPr>
            <p:cNvPr id="26" name="Straight Connector 25"/>
            <p:cNvCxnSpPr/>
            <p:nvPr/>
          </p:nvCxnSpPr>
          <p:spPr>
            <a:xfrm rot="21300000" flipH="1">
              <a:off x="6608185" y="2475492"/>
              <a:ext cx="117392" cy="66315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0000">
              <a:off x="6589392" y="3097808"/>
              <a:ext cx="536567" cy="86684"/>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6009986" y="2315412"/>
            <a:ext cx="203965"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2</a:t>
            </a:r>
            <a:endParaRPr lang="en-US" sz="2400" b="1" dirty="0">
              <a:solidFill>
                <a:srgbClr val="0000FF"/>
              </a:solidFill>
              <a:latin typeface="Arial" pitchFamily="34" charset="0"/>
              <a:cs typeface="Arial" pitchFamily="34" charset="0"/>
            </a:endParaRPr>
          </a:p>
        </p:txBody>
      </p:sp>
      <p:sp>
        <p:nvSpPr>
          <p:cNvPr id="30" name="TextBox 29"/>
          <p:cNvSpPr txBox="1"/>
          <p:nvPr/>
        </p:nvSpPr>
        <p:spPr>
          <a:xfrm>
            <a:off x="6465233" y="3024239"/>
            <a:ext cx="241971"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2</a:t>
            </a:r>
            <a:endParaRPr lang="en-US" sz="2400" b="1" dirty="0">
              <a:solidFill>
                <a:srgbClr val="0000FF"/>
              </a:solidFill>
              <a:latin typeface="Arial" pitchFamily="34" charset="0"/>
              <a:cs typeface="Arial" pitchFamily="34" charset="0"/>
            </a:endParaRPr>
          </a:p>
        </p:txBody>
      </p:sp>
      <p:sp>
        <p:nvSpPr>
          <p:cNvPr id="31" name="TextBox 30"/>
          <p:cNvSpPr txBox="1"/>
          <p:nvPr/>
        </p:nvSpPr>
        <p:spPr>
          <a:xfrm>
            <a:off x="6810118" y="3678323"/>
            <a:ext cx="349609"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2</a:t>
            </a:r>
            <a:endParaRPr lang="en-US" sz="2400" b="1" dirty="0">
              <a:solidFill>
                <a:srgbClr val="0000FF"/>
              </a:solidFill>
              <a:latin typeface="Arial" pitchFamily="34" charset="0"/>
              <a:cs typeface="Arial" pitchFamily="34" charset="0"/>
            </a:endParaRPr>
          </a:p>
        </p:txBody>
      </p:sp>
      <p:sp>
        <p:nvSpPr>
          <p:cNvPr id="32" name="TextBox 31"/>
          <p:cNvSpPr txBox="1"/>
          <p:nvPr/>
        </p:nvSpPr>
        <p:spPr>
          <a:xfrm>
            <a:off x="6734624" y="2993525"/>
            <a:ext cx="654544" cy="461665"/>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36</a:t>
            </a:r>
            <a:endParaRPr lang="en-US" sz="2400" b="1" dirty="0">
              <a:solidFill>
                <a:srgbClr val="0000FF"/>
              </a:solidFill>
              <a:latin typeface="Arial" pitchFamily="34" charset="0"/>
              <a:cs typeface="Arial" pitchFamily="34" charset="0"/>
            </a:endParaRPr>
          </a:p>
        </p:txBody>
      </p:sp>
      <p:sp>
        <p:nvSpPr>
          <p:cNvPr id="33" name="TextBox 32"/>
          <p:cNvSpPr txBox="1"/>
          <p:nvPr/>
        </p:nvSpPr>
        <p:spPr>
          <a:xfrm>
            <a:off x="7166840" y="3665909"/>
            <a:ext cx="538784"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18</a:t>
            </a:r>
            <a:endParaRPr lang="en-US" sz="2400" b="1" dirty="0">
              <a:solidFill>
                <a:srgbClr val="0000FF"/>
              </a:solidFill>
              <a:latin typeface="Arial" pitchFamily="34" charset="0"/>
              <a:cs typeface="Arial" pitchFamily="34" charset="0"/>
            </a:endParaRPr>
          </a:p>
        </p:txBody>
      </p:sp>
      <p:sp>
        <p:nvSpPr>
          <p:cNvPr id="34" name="TextBox 33"/>
          <p:cNvSpPr txBox="1"/>
          <p:nvPr/>
        </p:nvSpPr>
        <p:spPr>
          <a:xfrm>
            <a:off x="7555068" y="4209451"/>
            <a:ext cx="372475"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9</a:t>
            </a:r>
            <a:endParaRPr lang="en-US" sz="2400" b="1" dirty="0">
              <a:solidFill>
                <a:srgbClr val="0000FF"/>
              </a:solidFill>
              <a:latin typeface="Arial" pitchFamily="34" charset="0"/>
              <a:cs typeface="Arial" pitchFamily="34" charset="0"/>
            </a:endParaRPr>
          </a:p>
        </p:txBody>
      </p:sp>
      <p:sp>
        <p:nvSpPr>
          <p:cNvPr id="35" name="TextBox 34"/>
          <p:cNvSpPr txBox="1"/>
          <p:nvPr/>
        </p:nvSpPr>
        <p:spPr>
          <a:xfrm>
            <a:off x="7141207" y="4209451"/>
            <a:ext cx="413861"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3</a:t>
            </a:r>
            <a:endParaRPr lang="en-US" sz="2400" b="1" dirty="0">
              <a:solidFill>
                <a:srgbClr val="0000FF"/>
              </a:solidFill>
              <a:latin typeface="Arial" pitchFamily="34" charset="0"/>
              <a:cs typeface="Arial" pitchFamily="34" charset="0"/>
            </a:endParaRPr>
          </a:p>
        </p:txBody>
      </p:sp>
      <p:cxnSp>
        <p:nvCxnSpPr>
          <p:cNvPr id="36" name="Straight Connector 35"/>
          <p:cNvCxnSpPr/>
          <p:nvPr/>
        </p:nvCxnSpPr>
        <p:spPr>
          <a:xfrm>
            <a:off x="7528305" y="4103876"/>
            <a:ext cx="6760" cy="619538"/>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300000" flipV="1">
            <a:off x="7548584" y="4695705"/>
            <a:ext cx="538020" cy="4209"/>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49167" y="1041402"/>
            <a:ext cx="9144001" cy="83099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Use prime factorization to find the greatest common factor of 60 and 72.</a:t>
            </a:r>
            <a:endParaRPr lang="en-US" sz="2400" b="1" dirty="0">
              <a:solidFill>
                <a:srgbClr val="0000FF"/>
              </a:solidFill>
              <a:latin typeface="Arial" pitchFamily="34" charset="0"/>
              <a:cs typeface="Arial" pitchFamily="34" charset="0"/>
            </a:endParaRPr>
          </a:p>
        </p:txBody>
      </p:sp>
      <p:sp>
        <p:nvSpPr>
          <p:cNvPr id="39" name="TextBox 38"/>
          <p:cNvSpPr txBox="1"/>
          <p:nvPr/>
        </p:nvSpPr>
        <p:spPr>
          <a:xfrm>
            <a:off x="848568" y="5622791"/>
            <a:ext cx="3090164"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60 = 2 x 2 x 3 x 5</a:t>
            </a:r>
            <a:endParaRPr lang="en-US" sz="2400" b="1">
              <a:solidFill>
                <a:srgbClr val="0000FF"/>
              </a:solidFill>
              <a:latin typeface="Arial" pitchFamily="34" charset="0"/>
              <a:cs typeface="Arial" pitchFamily="34" charset="0"/>
            </a:endParaRPr>
          </a:p>
        </p:txBody>
      </p:sp>
      <p:sp>
        <p:nvSpPr>
          <p:cNvPr id="47" name="TextBox 46"/>
          <p:cNvSpPr txBox="1"/>
          <p:nvPr/>
        </p:nvSpPr>
        <p:spPr>
          <a:xfrm>
            <a:off x="2714240" y="7084445"/>
            <a:ext cx="5482046" cy="461665"/>
          </a:xfrm>
          <a:prstGeom prst="rect">
            <a:avLst/>
          </a:prstGeom>
          <a:noFill/>
        </p:spPr>
        <p:txBody>
          <a:bodyPr vert="horz" wrap="square" rtlCol="0">
            <a:spAutoFit/>
          </a:bodyPr>
          <a:lstStyle/>
          <a:p>
            <a:r>
              <a:rPr lang="nl-NL" sz="2400" b="1" dirty="0" smtClean="0">
                <a:solidFill>
                  <a:srgbClr val="0000FF"/>
                </a:solidFill>
                <a:latin typeface="Arial" pitchFamily="34" charset="0"/>
                <a:cs typeface="Arial" pitchFamily="34" charset="0"/>
              </a:rPr>
              <a:t>GCF is 2 x 2 x 3 = 12</a:t>
            </a:r>
            <a:endParaRPr lang="en-US" sz="2400" b="1" dirty="0">
              <a:solidFill>
                <a:srgbClr val="0000FF"/>
              </a:solidFill>
              <a:latin typeface="Arial" pitchFamily="34" charset="0"/>
              <a:cs typeface="Arial" pitchFamily="34" charset="0"/>
            </a:endParaRPr>
          </a:p>
        </p:txBody>
      </p:sp>
      <p:cxnSp>
        <p:nvCxnSpPr>
          <p:cNvPr id="48" name="Straight Connector 47"/>
          <p:cNvCxnSpPr/>
          <p:nvPr/>
        </p:nvCxnSpPr>
        <p:spPr>
          <a:xfrm>
            <a:off x="7776622" y="4684347"/>
            <a:ext cx="0" cy="604842"/>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776440" y="5259181"/>
            <a:ext cx="648383"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927543" y="5331845"/>
            <a:ext cx="331089" cy="461665"/>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1</a:t>
            </a:r>
            <a:endParaRPr lang="en-US" sz="2400" b="1">
              <a:solidFill>
                <a:srgbClr val="0000FF"/>
              </a:solidFill>
              <a:latin typeface="Arial" pitchFamily="34" charset="0"/>
              <a:cs typeface="Arial" pitchFamily="34" charset="0"/>
            </a:endParaRPr>
          </a:p>
        </p:txBody>
      </p:sp>
      <p:sp>
        <p:nvSpPr>
          <p:cNvPr id="51" name="TextBox 50"/>
          <p:cNvSpPr txBox="1"/>
          <p:nvPr/>
        </p:nvSpPr>
        <p:spPr>
          <a:xfrm>
            <a:off x="7783368" y="4785760"/>
            <a:ext cx="331089"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3</a:t>
            </a:r>
            <a:endParaRPr lang="en-US" sz="2400" b="1" dirty="0">
              <a:solidFill>
                <a:srgbClr val="0000FF"/>
              </a:solidFill>
              <a:latin typeface="Arial" pitchFamily="34" charset="0"/>
              <a:cs typeface="Arial" pitchFamily="34" charset="0"/>
            </a:endParaRPr>
          </a:p>
        </p:txBody>
      </p:sp>
      <p:sp>
        <p:nvSpPr>
          <p:cNvPr id="52" name="TextBox 51"/>
          <p:cNvSpPr txBox="1"/>
          <p:nvPr/>
        </p:nvSpPr>
        <p:spPr>
          <a:xfrm>
            <a:off x="7389524" y="4794031"/>
            <a:ext cx="315390" cy="461665"/>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3</a:t>
            </a:r>
            <a:endParaRPr lang="en-US" sz="2400" b="1">
              <a:solidFill>
                <a:srgbClr val="0000FF"/>
              </a:solidFill>
              <a:latin typeface="Arial" pitchFamily="34" charset="0"/>
              <a:cs typeface="Arial" pitchFamily="34" charset="0"/>
            </a:endParaRPr>
          </a:p>
        </p:txBody>
      </p:sp>
      <p:sp>
        <p:nvSpPr>
          <p:cNvPr id="53" name="TextBox 52"/>
          <p:cNvSpPr txBox="1"/>
          <p:nvPr/>
        </p:nvSpPr>
        <p:spPr>
          <a:xfrm>
            <a:off x="4527250" y="5602008"/>
            <a:ext cx="3090164"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72 = 2 x 2 x 2 x 3 x 3</a:t>
            </a:r>
            <a:endParaRPr lang="en-US" sz="2400" b="1" dirty="0">
              <a:solidFill>
                <a:srgbClr val="0000FF"/>
              </a:solidFill>
              <a:latin typeface="Arial" pitchFamily="34" charset="0"/>
              <a:cs typeface="Arial" pitchFamily="34" charset="0"/>
            </a:endParaRPr>
          </a:p>
        </p:txBody>
      </p:sp>
      <p:sp>
        <p:nvSpPr>
          <p:cNvPr id="57" name="Rectangle 56"/>
          <p:cNvSpPr/>
          <p:nvPr/>
        </p:nvSpPr>
        <p:spPr>
          <a:xfrm>
            <a:off x="6390986" y="2310626"/>
            <a:ext cx="527709" cy="461665"/>
          </a:xfrm>
          <a:prstGeom prst="rect">
            <a:avLst/>
          </a:prstGeom>
        </p:spPr>
        <p:txBody>
          <a:bodyPr wrap="none">
            <a:spAutoFit/>
          </a:bodyPr>
          <a:lstStyle/>
          <a:p>
            <a:r>
              <a:rPr lang="en-US" sz="2400" b="1" dirty="0">
                <a:solidFill>
                  <a:srgbClr val="0000FF"/>
                </a:solidFill>
                <a:latin typeface="Arial" pitchFamily="34" charset="0"/>
                <a:cs typeface="Arial" pitchFamily="34" charset="0"/>
              </a:rPr>
              <a:t>72</a:t>
            </a:r>
            <a:endParaRPr lang="en-US" sz="2400" dirty="0">
              <a:latin typeface="Arial" pitchFamily="34" charset="0"/>
              <a:cs typeface="Arial" pitchFamily="34" charset="0"/>
            </a:endParaRPr>
          </a:p>
        </p:txBody>
      </p:sp>
      <p:grpSp>
        <p:nvGrpSpPr>
          <p:cNvPr id="62" name="Group 61"/>
          <p:cNvGrpSpPr/>
          <p:nvPr/>
        </p:nvGrpSpPr>
        <p:grpSpPr>
          <a:xfrm>
            <a:off x="-10968" y="2032000"/>
            <a:ext cx="11036300" cy="8146472"/>
            <a:chOff x="73281" y="2184400"/>
            <a:chExt cx="11036300" cy="8114145"/>
          </a:xfrm>
        </p:grpSpPr>
        <p:sp>
          <p:nvSpPr>
            <p:cNvPr id="63" name="Rectangle 62"/>
            <p:cNvSpPr/>
            <p:nvPr/>
          </p:nvSpPr>
          <p:spPr>
            <a:xfrm>
              <a:off x="73281" y="2246745"/>
              <a:ext cx="11036300" cy="8051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4" name="TextBox 63"/>
            <p:cNvSpPr txBox="1"/>
            <p:nvPr/>
          </p:nvSpPr>
          <p:spPr>
            <a:xfrm>
              <a:off x="10445118" y="2184400"/>
              <a:ext cx="483232" cy="461665"/>
            </a:xfrm>
            <a:prstGeom prst="rect">
              <a:avLst/>
            </a:prstGeom>
            <a:noFill/>
          </p:spPr>
          <p:txBody>
            <a:bodyPr wrap="square" rtlCol="0">
              <a:spAutoFit/>
            </a:bodyPr>
            <a:lstStyle/>
            <a:p>
              <a:r>
                <a:rPr lang="en-US" sz="2400" b="1" dirty="0" smtClean="0">
                  <a:latin typeface="Arial" pitchFamily="34" charset="0"/>
                  <a:cs typeface="Arial" pitchFamily="34" charset="0"/>
                </a:rPr>
                <a:t>X</a:t>
              </a:r>
              <a:endParaRPr lang="en-US" sz="2400" b="1" dirty="0">
                <a:latin typeface="Arial" pitchFamily="34" charset="0"/>
                <a:cs typeface="Arial" pitchFamily="34" charset="0"/>
              </a:endParaRPr>
            </a:p>
          </p:txBody>
        </p:sp>
      </p:grpSp>
    </p:spTree>
    <p:extLst>
      <p:ext uri="{BB962C8B-B14F-4D97-AF65-F5344CB8AC3E}">
        <p14:creationId xmlns:p14="http://schemas.microsoft.com/office/powerpoint/2010/main" xmlns="" val="177779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2"/>
                                        </p:tgtEl>
                                      </p:cBhvr>
                                    </p:animEffect>
                                    <p:set>
                                      <p:cBhvr>
                                        <p:cTn id="7" dur="1" fill="hold">
                                          <p:stCondLst>
                                            <p:cond delay="499"/>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207589" y="2990620"/>
            <a:ext cx="634587" cy="461665"/>
          </a:xfrm>
          <a:prstGeom prst="rect">
            <a:avLst/>
          </a:prstGeom>
          <a:noFill/>
        </p:spPr>
        <p:txBody>
          <a:bodyPr vert="horz" rtlCol="0">
            <a:spAutoFit/>
          </a:bodyPr>
          <a:lstStyle/>
          <a:p>
            <a:r>
              <a:rPr lang="en-US" sz="2400" b="1" smtClean="0">
                <a:solidFill>
                  <a:srgbClr val="0000FF"/>
                </a:solidFill>
                <a:latin typeface="Arial - 24"/>
              </a:rPr>
              <a:t>x</a:t>
            </a:r>
            <a:endParaRPr lang="en-US" sz="2400" b="1">
              <a:solidFill>
                <a:srgbClr val="0000FF"/>
              </a:solidFill>
              <a:latin typeface="Arial - 24"/>
            </a:endParaRPr>
          </a:p>
        </p:txBody>
      </p:sp>
      <p:grpSp>
        <p:nvGrpSpPr>
          <p:cNvPr id="5" name="Group 4"/>
          <p:cNvGrpSpPr/>
          <p:nvPr/>
        </p:nvGrpSpPr>
        <p:grpSpPr>
          <a:xfrm>
            <a:off x="3559206" y="3049079"/>
            <a:ext cx="2096897" cy="461665"/>
            <a:chOff x="4064000" y="2184400"/>
            <a:chExt cx="1930400" cy="501484"/>
          </a:xfrm>
        </p:grpSpPr>
        <p:sp>
          <p:nvSpPr>
            <p:cNvPr id="3" name="Freeform 2"/>
            <p:cNvSpPr/>
            <p:nvPr/>
          </p:nvSpPr>
          <p:spPr>
            <a:xfrm>
              <a:off x="4089400" y="2197100"/>
              <a:ext cx="1587501" cy="342901"/>
            </a:xfrm>
            <a:custGeom>
              <a:avLst/>
              <a:gdLst/>
              <a:ahLst/>
              <a:cxnLst/>
              <a:rect l="0" t="0" r="0" b="0"/>
              <a:pathLst>
                <a:path w="1587501" h="342901">
                  <a:moveTo>
                    <a:pt x="0" y="0"/>
                  </a:moveTo>
                  <a:lnTo>
                    <a:pt x="1587500" y="0"/>
                  </a:lnTo>
                  <a:lnTo>
                    <a:pt x="1587500" y="342900"/>
                  </a:lnTo>
                  <a:lnTo>
                    <a:pt x="0" y="342900"/>
                  </a:lnTo>
                  <a:close/>
                </a:path>
              </a:pathLst>
            </a:cu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p:cNvSpPr txBox="1"/>
            <p:nvPr/>
          </p:nvSpPr>
          <p:spPr>
            <a:xfrm>
              <a:off x="4064000" y="2184400"/>
              <a:ext cx="1930400" cy="501484"/>
            </a:xfrm>
            <a:prstGeom prst="rect">
              <a:avLst/>
            </a:prstGeom>
            <a:noFill/>
          </p:spPr>
          <p:txBody>
            <a:bodyPr vert="horz" rtlCol="0">
              <a:spAutoFit/>
            </a:bodyPr>
            <a:lstStyle/>
            <a:p>
              <a:r>
                <a:rPr lang="en-US" sz="2400" b="1" smtClean="0">
                  <a:solidFill>
                    <a:srgbClr val="FF0000"/>
                  </a:solidFill>
                  <a:latin typeface="Arial - 24"/>
                </a:rPr>
                <a:t>as long as</a:t>
              </a:r>
              <a:endParaRPr lang="en-US" sz="2400" b="1">
                <a:solidFill>
                  <a:srgbClr val="FF0000"/>
                </a:solidFill>
                <a:latin typeface="Arial - 24"/>
              </a:endParaRPr>
            </a:p>
          </p:txBody>
        </p:sp>
      </p:grpSp>
      <p:sp>
        <p:nvSpPr>
          <p:cNvPr id="6" name="TextBox 5"/>
          <p:cNvSpPr txBox="1"/>
          <p:nvPr/>
        </p:nvSpPr>
        <p:spPr>
          <a:xfrm>
            <a:off x="869950" y="1051336"/>
            <a:ext cx="9220200" cy="1200329"/>
          </a:xfrm>
          <a:prstGeom prst="rect">
            <a:avLst/>
          </a:prstGeom>
          <a:noFill/>
        </p:spPr>
        <p:txBody>
          <a:bodyPr vert="horz" wrap="square" rtlCol="0">
            <a:spAutoFit/>
          </a:bodyPr>
          <a:lstStyle/>
          <a:p>
            <a:r>
              <a:rPr lang="en-US" sz="2400" b="1" dirty="0" smtClean="0">
                <a:solidFill>
                  <a:srgbClr val="0000FF"/>
                </a:solidFill>
                <a:latin typeface="Arial - 24"/>
              </a:rPr>
              <a:t>Carl worked on his math project for 5 1/4 hours. April worked 1 1/2 times as long on her math project as Carl. For how many hours did April work on her math project?</a:t>
            </a:r>
            <a:endParaRPr lang="en-US" sz="2400" b="1" dirty="0">
              <a:solidFill>
                <a:srgbClr val="0000FF"/>
              </a:solidFill>
              <a:latin typeface="Arial - 24"/>
            </a:endParaRPr>
          </a:p>
        </p:txBody>
      </p:sp>
      <p:grpSp>
        <p:nvGrpSpPr>
          <p:cNvPr id="11" name="Group 10"/>
          <p:cNvGrpSpPr/>
          <p:nvPr/>
        </p:nvGrpSpPr>
        <p:grpSpPr>
          <a:xfrm>
            <a:off x="5338809" y="2865518"/>
            <a:ext cx="1048449" cy="830997"/>
            <a:chOff x="5702300" y="2006600"/>
            <a:chExt cx="965200" cy="902671"/>
          </a:xfrm>
        </p:grpSpPr>
        <p:grpSp>
          <p:nvGrpSpPr>
            <p:cNvPr id="9" name="Group 8"/>
            <p:cNvGrpSpPr/>
            <p:nvPr/>
          </p:nvGrpSpPr>
          <p:grpSpPr>
            <a:xfrm>
              <a:off x="6050800" y="2006600"/>
              <a:ext cx="616700" cy="902671"/>
              <a:chOff x="6050800" y="2006600"/>
              <a:chExt cx="616700" cy="902671"/>
            </a:xfrm>
          </p:grpSpPr>
          <p:sp>
            <p:nvSpPr>
              <p:cNvPr id="7" name="TextBox 6"/>
              <p:cNvSpPr txBox="1"/>
              <p:nvPr/>
            </p:nvSpPr>
            <p:spPr>
              <a:xfrm>
                <a:off x="6057900" y="2006600"/>
                <a:ext cx="609600" cy="902671"/>
              </a:xfrm>
              <a:prstGeom prst="rect">
                <a:avLst/>
              </a:prstGeom>
              <a:noFill/>
            </p:spPr>
            <p:txBody>
              <a:bodyPr vert="horz" rtlCol="0">
                <a:spAutoFit/>
              </a:bodyPr>
              <a:lstStyle/>
              <a:p>
                <a:r>
                  <a:rPr lang="en-US" sz="2400" b="1" smtClean="0">
                    <a:solidFill>
                      <a:srgbClr val="0000FF"/>
                    </a:solidFill>
                    <a:latin typeface="Arial - 24"/>
                  </a:rPr>
                  <a:t>1</a:t>
                </a:r>
              </a:p>
              <a:p>
                <a:r>
                  <a:rPr lang="en-US" sz="2400" b="1" smtClean="0">
                    <a:solidFill>
                      <a:srgbClr val="0000FF"/>
                    </a:solidFill>
                    <a:latin typeface="Arial - 24"/>
                  </a:rPr>
                  <a:t>4</a:t>
                </a:r>
                <a:endParaRPr lang="en-US" sz="2400" b="1">
                  <a:solidFill>
                    <a:srgbClr val="0000FF"/>
                  </a:solidFill>
                  <a:latin typeface="Arial - 24"/>
                </a:endParaRPr>
              </a:p>
            </p:txBody>
          </p:sp>
          <p:cxnSp>
            <p:nvCxnSpPr>
              <p:cNvPr id="8" name="Straight Connector 7"/>
              <p:cNvCxnSpPr/>
              <p:nvPr/>
            </p:nvCxnSpPr>
            <p:spPr>
              <a:xfrm>
                <a:off x="6050800" y="2435870"/>
                <a:ext cx="3429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5702300" y="2197101"/>
              <a:ext cx="355600" cy="501484"/>
            </a:xfrm>
            <a:prstGeom prst="rect">
              <a:avLst/>
            </a:prstGeom>
            <a:noFill/>
          </p:spPr>
          <p:txBody>
            <a:bodyPr vert="horz" wrap="square" rtlCol="0">
              <a:spAutoFit/>
            </a:bodyPr>
            <a:lstStyle/>
            <a:p>
              <a:r>
                <a:rPr lang="en-US" sz="2400" b="1" dirty="0" smtClean="0">
                  <a:solidFill>
                    <a:srgbClr val="0000FF"/>
                  </a:solidFill>
                  <a:latin typeface="Arial - 24"/>
                </a:rPr>
                <a:t>5</a:t>
              </a:r>
              <a:endParaRPr lang="en-US" sz="2400" b="1" dirty="0">
                <a:solidFill>
                  <a:srgbClr val="0000FF"/>
                </a:solidFill>
                <a:latin typeface="Arial - 24"/>
              </a:endParaRPr>
            </a:p>
          </p:txBody>
        </p:sp>
      </p:grpSp>
      <p:grpSp>
        <p:nvGrpSpPr>
          <p:cNvPr id="16" name="Group 15"/>
          <p:cNvGrpSpPr/>
          <p:nvPr/>
        </p:nvGrpSpPr>
        <p:grpSpPr>
          <a:xfrm>
            <a:off x="2717688" y="2850322"/>
            <a:ext cx="1034653" cy="830997"/>
            <a:chOff x="3289300" y="1968500"/>
            <a:chExt cx="952500" cy="902671"/>
          </a:xfrm>
        </p:grpSpPr>
        <p:sp>
          <p:nvSpPr>
            <p:cNvPr id="12" name="TextBox 11"/>
            <p:cNvSpPr txBox="1"/>
            <p:nvPr/>
          </p:nvSpPr>
          <p:spPr>
            <a:xfrm>
              <a:off x="3289300" y="2120900"/>
              <a:ext cx="342900" cy="501484"/>
            </a:xfrm>
            <a:prstGeom prst="rect">
              <a:avLst/>
            </a:prstGeom>
            <a:noFill/>
          </p:spPr>
          <p:txBody>
            <a:bodyPr vert="horz" wrap="square" rtlCol="0">
              <a:spAutoFit/>
            </a:bodyPr>
            <a:lstStyle/>
            <a:p>
              <a:r>
                <a:rPr lang="en-US" sz="2400" b="1" dirty="0" smtClean="0">
                  <a:solidFill>
                    <a:srgbClr val="0000FF"/>
                  </a:solidFill>
                  <a:latin typeface="Arial - 24"/>
                </a:rPr>
                <a:t>1</a:t>
              </a:r>
              <a:endParaRPr lang="en-US" sz="2400" b="1" dirty="0">
                <a:solidFill>
                  <a:srgbClr val="0000FF"/>
                </a:solidFill>
                <a:latin typeface="Arial - 24"/>
              </a:endParaRPr>
            </a:p>
          </p:txBody>
        </p:sp>
        <p:grpSp>
          <p:nvGrpSpPr>
            <p:cNvPr id="15" name="Group 14"/>
            <p:cNvGrpSpPr/>
            <p:nvPr/>
          </p:nvGrpSpPr>
          <p:grpSpPr>
            <a:xfrm>
              <a:off x="3606800" y="1968500"/>
              <a:ext cx="635000" cy="902671"/>
              <a:chOff x="3606800" y="1968500"/>
              <a:chExt cx="635000" cy="902671"/>
            </a:xfrm>
          </p:grpSpPr>
          <p:sp>
            <p:nvSpPr>
              <p:cNvPr id="13" name="TextBox 12"/>
              <p:cNvSpPr txBox="1"/>
              <p:nvPr/>
            </p:nvSpPr>
            <p:spPr>
              <a:xfrm>
                <a:off x="3632200" y="1968500"/>
                <a:ext cx="609600" cy="902671"/>
              </a:xfrm>
              <a:prstGeom prst="rect">
                <a:avLst/>
              </a:prstGeom>
              <a:noFill/>
            </p:spPr>
            <p:txBody>
              <a:bodyPr vert="horz" rtlCol="0">
                <a:spAutoFit/>
              </a:bodyPr>
              <a:lstStyle/>
              <a:p>
                <a:r>
                  <a:rPr lang="en-US" sz="2400" b="1" smtClean="0">
                    <a:solidFill>
                      <a:srgbClr val="0000FF"/>
                    </a:solidFill>
                    <a:latin typeface="Arial - 24"/>
                  </a:rPr>
                  <a:t>1</a:t>
                </a:r>
              </a:p>
              <a:p>
                <a:r>
                  <a:rPr lang="en-US" sz="2400" b="1" smtClean="0">
                    <a:solidFill>
                      <a:srgbClr val="0000FF"/>
                    </a:solidFill>
                    <a:latin typeface="Arial - 24"/>
                  </a:rPr>
                  <a:t>2</a:t>
                </a:r>
                <a:endParaRPr lang="en-US" sz="2400" b="1">
                  <a:solidFill>
                    <a:srgbClr val="0000FF"/>
                  </a:solidFill>
                  <a:latin typeface="Arial - 24"/>
                </a:endParaRPr>
              </a:p>
            </p:txBody>
          </p:sp>
          <p:cxnSp>
            <p:nvCxnSpPr>
              <p:cNvPr id="14" name="Straight Connector 13"/>
              <p:cNvCxnSpPr/>
              <p:nvPr/>
            </p:nvCxnSpPr>
            <p:spPr>
              <a:xfrm>
                <a:off x="3606800" y="2410470"/>
                <a:ext cx="3429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grpSp>
        <p:nvGrpSpPr>
          <p:cNvPr id="34" name="Group 33"/>
          <p:cNvGrpSpPr/>
          <p:nvPr/>
        </p:nvGrpSpPr>
        <p:grpSpPr>
          <a:xfrm>
            <a:off x="1178062" y="4679122"/>
            <a:ext cx="5810296" cy="869649"/>
            <a:chOff x="1572549" y="3606800"/>
            <a:chExt cx="5348951" cy="944658"/>
          </a:xfrm>
        </p:grpSpPr>
        <p:grpSp>
          <p:nvGrpSpPr>
            <p:cNvPr id="24" name="Group 23"/>
            <p:cNvGrpSpPr/>
            <p:nvPr/>
          </p:nvGrpSpPr>
          <p:grpSpPr>
            <a:xfrm>
              <a:off x="1572549" y="3606800"/>
              <a:ext cx="5207000" cy="944658"/>
              <a:chOff x="1572549" y="3606800"/>
              <a:chExt cx="5207000" cy="944658"/>
            </a:xfrm>
          </p:grpSpPr>
          <p:grpSp>
            <p:nvGrpSpPr>
              <p:cNvPr id="19" name="Group 18"/>
              <p:cNvGrpSpPr/>
              <p:nvPr/>
            </p:nvGrpSpPr>
            <p:grpSpPr>
              <a:xfrm>
                <a:off x="3045167" y="3606800"/>
                <a:ext cx="637833" cy="902669"/>
                <a:chOff x="3045167" y="3606800"/>
                <a:chExt cx="637833" cy="902669"/>
              </a:xfrm>
            </p:grpSpPr>
            <p:sp>
              <p:nvSpPr>
                <p:cNvPr id="17" name="TextBox 16"/>
                <p:cNvSpPr txBox="1"/>
                <p:nvPr/>
              </p:nvSpPr>
              <p:spPr>
                <a:xfrm>
                  <a:off x="3073400" y="3606800"/>
                  <a:ext cx="609600" cy="902669"/>
                </a:xfrm>
                <a:prstGeom prst="rect">
                  <a:avLst/>
                </a:prstGeom>
                <a:noFill/>
              </p:spPr>
              <p:txBody>
                <a:bodyPr vert="horz" rtlCol="0">
                  <a:spAutoFit/>
                </a:bodyPr>
                <a:lstStyle/>
                <a:p>
                  <a:r>
                    <a:rPr lang="en-US" sz="2400" b="1" smtClean="0">
                      <a:solidFill>
                        <a:srgbClr val="0000FF"/>
                      </a:solidFill>
                      <a:latin typeface="Arial - 24"/>
                    </a:rPr>
                    <a:t>3</a:t>
                  </a:r>
                </a:p>
                <a:p>
                  <a:r>
                    <a:rPr lang="en-US" sz="2400" b="1" smtClean="0">
                      <a:solidFill>
                        <a:srgbClr val="0000FF"/>
                      </a:solidFill>
                      <a:latin typeface="Arial - 24"/>
                    </a:rPr>
                    <a:t>2</a:t>
                  </a:r>
                  <a:endParaRPr lang="en-US" sz="2400" b="1">
                    <a:solidFill>
                      <a:srgbClr val="0000FF"/>
                    </a:solidFill>
                    <a:latin typeface="Arial - 24"/>
                  </a:endParaRPr>
                </a:p>
              </p:txBody>
            </p:sp>
            <p:cxnSp>
              <p:nvCxnSpPr>
                <p:cNvPr id="18" name="Straight Connector 17"/>
                <p:cNvCxnSpPr/>
                <p:nvPr/>
              </p:nvCxnSpPr>
              <p:spPr>
                <a:xfrm>
                  <a:off x="3045167" y="4057663"/>
                  <a:ext cx="335867"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3517900" y="3784600"/>
                <a:ext cx="584200" cy="501483"/>
              </a:xfrm>
              <a:prstGeom prst="rect">
                <a:avLst/>
              </a:prstGeom>
              <a:noFill/>
            </p:spPr>
            <p:txBody>
              <a:bodyPr vert="horz" rtlCol="0">
                <a:spAutoFit/>
              </a:bodyPr>
              <a:lstStyle/>
              <a:p>
                <a:r>
                  <a:rPr lang="en-US" sz="2400" b="1" smtClean="0">
                    <a:solidFill>
                      <a:srgbClr val="0000FF"/>
                    </a:solidFill>
                    <a:latin typeface="Arial - 24"/>
                  </a:rPr>
                  <a:t>x</a:t>
                </a:r>
                <a:endParaRPr lang="en-US" sz="2400" b="1">
                  <a:solidFill>
                    <a:srgbClr val="0000FF"/>
                  </a:solidFill>
                  <a:latin typeface="Arial - 24"/>
                </a:endParaRPr>
              </a:p>
            </p:txBody>
          </p:sp>
          <p:grpSp>
            <p:nvGrpSpPr>
              <p:cNvPr id="23" name="Group 22"/>
              <p:cNvGrpSpPr/>
              <p:nvPr/>
            </p:nvGrpSpPr>
            <p:grpSpPr>
              <a:xfrm>
                <a:off x="1572549" y="3648784"/>
                <a:ext cx="5207000" cy="902674"/>
                <a:chOff x="1572549" y="3648784"/>
                <a:chExt cx="5207000" cy="902674"/>
              </a:xfrm>
            </p:grpSpPr>
            <p:sp>
              <p:nvSpPr>
                <p:cNvPr id="21" name="TextBox 20"/>
                <p:cNvSpPr txBox="1"/>
                <p:nvPr/>
              </p:nvSpPr>
              <p:spPr>
                <a:xfrm>
                  <a:off x="1572549" y="3648784"/>
                  <a:ext cx="5207000" cy="902674"/>
                </a:xfrm>
                <a:prstGeom prst="rect">
                  <a:avLst/>
                </a:prstGeom>
                <a:noFill/>
              </p:spPr>
              <p:txBody>
                <a:bodyPr vert="horz" rtlCol="0">
                  <a:spAutoFit/>
                </a:bodyPr>
                <a:lstStyle/>
                <a:p>
                  <a:pPr algn="ctr"/>
                  <a:r>
                    <a:rPr lang="en-US" sz="2400" b="1" dirty="0" smtClean="0">
                      <a:solidFill>
                        <a:srgbClr val="0000FF"/>
                      </a:solidFill>
                      <a:latin typeface="Arial - 24"/>
                    </a:rPr>
                    <a:t>21</a:t>
                  </a:r>
                </a:p>
                <a:p>
                  <a:pPr algn="ctr"/>
                  <a:r>
                    <a:rPr lang="en-US" sz="2400" b="1" dirty="0" smtClean="0">
                      <a:solidFill>
                        <a:srgbClr val="0000FF"/>
                      </a:solidFill>
                      <a:latin typeface="Arial - 24"/>
                    </a:rPr>
                    <a:t>4</a:t>
                  </a:r>
                  <a:endParaRPr lang="en-US" sz="2400" b="1" dirty="0">
                    <a:solidFill>
                      <a:srgbClr val="0000FF"/>
                    </a:solidFill>
                    <a:latin typeface="Arial - 24"/>
                  </a:endParaRPr>
                </a:p>
              </p:txBody>
            </p:sp>
            <p:cxnSp>
              <p:nvCxnSpPr>
                <p:cNvPr id="22" name="Straight Connector 21"/>
                <p:cNvCxnSpPr/>
                <p:nvPr/>
              </p:nvCxnSpPr>
              <p:spPr>
                <a:xfrm>
                  <a:off x="3962928" y="4070360"/>
                  <a:ext cx="353043"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grpSp>
          <p:nvGrpSpPr>
            <p:cNvPr id="27" name="Group 26"/>
            <p:cNvGrpSpPr/>
            <p:nvPr/>
          </p:nvGrpSpPr>
          <p:grpSpPr>
            <a:xfrm>
              <a:off x="4673600" y="3619500"/>
              <a:ext cx="965200" cy="902669"/>
              <a:chOff x="4673600" y="3619500"/>
              <a:chExt cx="965200" cy="902669"/>
            </a:xfrm>
          </p:grpSpPr>
          <p:sp>
            <p:nvSpPr>
              <p:cNvPr id="25" name="TextBox 24"/>
              <p:cNvSpPr txBox="1"/>
              <p:nvPr/>
            </p:nvSpPr>
            <p:spPr>
              <a:xfrm>
                <a:off x="4673600" y="3619500"/>
                <a:ext cx="965200" cy="902669"/>
              </a:xfrm>
              <a:prstGeom prst="rect">
                <a:avLst/>
              </a:prstGeom>
              <a:noFill/>
            </p:spPr>
            <p:txBody>
              <a:bodyPr vert="horz" rtlCol="0">
                <a:spAutoFit/>
              </a:bodyPr>
              <a:lstStyle/>
              <a:p>
                <a:pPr algn="ctr"/>
                <a:r>
                  <a:rPr lang="en-US" sz="2400" b="1" smtClean="0">
                    <a:solidFill>
                      <a:srgbClr val="0000FF"/>
                    </a:solidFill>
                    <a:latin typeface="Arial - 24"/>
                  </a:rPr>
                  <a:t>63</a:t>
                </a:r>
              </a:p>
              <a:p>
                <a:pPr algn="ctr"/>
                <a:r>
                  <a:rPr lang="en-US" sz="2400" b="1" smtClean="0">
                    <a:solidFill>
                      <a:srgbClr val="0000FF"/>
                    </a:solidFill>
                    <a:latin typeface="Arial - 24"/>
                  </a:rPr>
                  <a:t>8</a:t>
                </a:r>
                <a:endParaRPr lang="en-US" sz="2400" b="1">
                  <a:solidFill>
                    <a:srgbClr val="0000FF"/>
                  </a:solidFill>
                  <a:latin typeface="Arial - 24"/>
                </a:endParaRPr>
              </a:p>
            </p:txBody>
          </p:sp>
          <p:cxnSp>
            <p:nvCxnSpPr>
              <p:cNvPr id="26" name="Straight Connector 25"/>
              <p:cNvCxnSpPr/>
              <p:nvPr/>
            </p:nvCxnSpPr>
            <p:spPr>
              <a:xfrm>
                <a:off x="4969386" y="4070363"/>
                <a:ext cx="372127"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5880100" y="3619500"/>
              <a:ext cx="1041400" cy="902669"/>
              <a:chOff x="5880100" y="3619500"/>
              <a:chExt cx="1041400" cy="902669"/>
            </a:xfrm>
          </p:grpSpPr>
          <p:sp>
            <p:nvSpPr>
              <p:cNvPr id="28" name="TextBox 27"/>
              <p:cNvSpPr txBox="1"/>
              <p:nvPr/>
            </p:nvSpPr>
            <p:spPr>
              <a:xfrm>
                <a:off x="5880100" y="3797300"/>
                <a:ext cx="609600" cy="501483"/>
              </a:xfrm>
              <a:prstGeom prst="rect">
                <a:avLst/>
              </a:prstGeom>
              <a:noFill/>
            </p:spPr>
            <p:txBody>
              <a:bodyPr vert="horz" rtlCol="0">
                <a:spAutoFit/>
              </a:bodyPr>
              <a:lstStyle/>
              <a:p>
                <a:r>
                  <a:rPr lang="en-US" sz="2400" b="1" smtClean="0">
                    <a:solidFill>
                      <a:srgbClr val="0000FF"/>
                    </a:solidFill>
                    <a:latin typeface="Arial - 24"/>
                  </a:rPr>
                  <a:t>7</a:t>
                </a:r>
                <a:endParaRPr lang="en-US" sz="2400" b="1">
                  <a:solidFill>
                    <a:srgbClr val="0000FF"/>
                  </a:solidFill>
                  <a:latin typeface="Arial - 24"/>
                </a:endParaRPr>
              </a:p>
            </p:txBody>
          </p:sp>
          <p:sp>
            <p:nvSpPr>
              <p:cNvPr id="29" name="TextBox 28"/>
              <p:cNvSpPr txBox="1"/>
              <p:nvPr/>
            </p:nvSpPr>
            <p:spPr>
              <a:xfrm>
                <a:off x="6311900" y="3619500"/>
                <a:ext cx="609600" cy="902669"/>
              </a:xfrm>
              <a:prstGeom prst="rect">
                <a:avLst/>
              </a:prstGeom>
              <a:noFill/>
            </p:spPr>
            <p:txBody>
              <a:bodyPr vert="horz" rtlCol="0">
                <a:spAutoFit/>
              </a:bodyPr>
              <a:lstStyle/>
              <a:p>
                <a:r>
                  <a:rPr lang="en-US" sz="2400" b="1" smtClean="0">
                    <a:solidFill>
                      <a:srgbClr val="0000FF"/>
                    </a:solidFill>
                    <a:latin typeface="Arial - 24"/>
                  </a:rPr>
                  <a:t>7</a:t>
                </a:r>
              </a:p>
              <a:p>
                <a:r>
                  <a:rPr lang="en-US" sz="2400" b="1" smtClean="0">
                    <a:solidFill>
                      <a:srgbClr val="0000FF"/>
                    </a:solidFill>
                    <a:latin typeface="Arial - 24"/>
                  </a:rPr>
                  <a:t>8</a:t>
                </a:r>
                <a:endParaRPr lang="en-US" sz="2400" b="1">
                  <a:solidFill>
                    <a:srgbClr val="0000FF"/>
                  </a:solidFill>
                  <a:latin typeface="Arial - 24"/>
                </a:endParaRPr>
              </a:p>
            </p:txBody>
          </p:sp>
          <p:cxnSp>
            <p:nvCxnSpPr>
              <p:cNvPr id="30" name="Straight Connector 29"/>
              <p:cNvCxnSpPr/>
              <p:nvPr/>
            </p:nvCxnSpPr>
            <p:spPr>
              <a:xfrm>
                <a:off x="6288802" y="4048771"/>
                <a:ext cx="338297"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4457700" y="3797300"/>
              <a:ext cx="609600" cy="501483"/>
            </a:xfrm>
            <a:prstGeom prst="rect">
              <a:avLst/>
            </a:prstGeom>
            <a:noFill/>
          </p:spPr>
          <p:txBody>
            <a:bodyPr vert="horz" rtlCol="0">
              <a:spAutoFit/>
            </a:bodyPr>
            <a:lstStyle/>
            <a:p>
              <a:r>
                <a:rPr lang="en-US" sz="2400" b="1" dirty="0" smtClean="0">
                  <a:solidFill>
                    <a:srgbClr val="0000FF"/>
                  </a:solidFill>
                  <a:latin typeface="Arial - 24"/>
                </a:rPr>
                <a:t>=</a:t>
              </a:r>
              <a:endParaRPr lang="en-US" sz="2400" b="1" dirty="0">
                <a:solidFill>
                  <a:srgbClr val="0000FF"/>
                </a:solidFill>
                <a:latin typeface="Arial - 24"/>
              </a:endParaRPr>
            </a:p>
          </p:txBody>
        </p:sp>
        <p:sp>
          <p:nvSpPr>
            <p:cNvPr id="33" name="TextBox 32"/>
            <p:cNvSpPr txBox="1"/>
            <p:nvPr/>
          </p:nvSpPr>
          <p:spPr>
            <a:xfrm>
              <a:off x="5486400" y="3797300"/>
              <a:ext cx="609600" cy="501483"/>
            </a:xfrm>
            <a:prstGeom prst="rect">
              <a:avLst/>
            </a:prstGeom>
            <a:noFill/>
          </p:spPr>
          <p:txBody>
            <a:bodyPr vert="horz" rtlCol="0">
              <a:spAutoFit/>
            </a:bodyPr>
            <a:lstStyle/>
            <a:p>
              <a:r>
                <a:rPr lang="en-US" sz="2400" b="1" dirty="0" smtClean="0">
                  <a:solidFill>
                    <a:srgbClr val="0000FF"/>
                  </a:solidFill>
                  <a:latin typeface="Arial - 24"/>
                </a:rPr>
                <a:t>=</a:t>
              </a:r>
              <a:endParaRPr lang="en-US" sz="2400" b="1" dirty="0">
                <a:solidFill>
                  <a:srgbClr val="0000FF"/>
                </a:solidFill>
                <a:latin typeface="Arial - 24"/>
              </a:endParaRPr>
            </a:p>
          </p:txBody>
        </p:sp>
      </p:grpSp>
      <p:grpSp>
        <p:nvGrpSpPr>
          <p:cNvPr id="41" name="Group 40"/>
          <p:cNvGrpSpPr/>
          <p:nvPr/>
        </p:nvGrpSpPr>
        <p:grpSpPr>
          <a:xfrm>
            <a:off x="0" y="2489200"/>
            <a:ext cx="11036300" cy="7673767"/>
            <a:chOff x="0" y="5945053"/>
            <a:chExt cx="11036300" cy="4217914"/>
          </a:xfrm>
        </p:grpSpPr>
        <p:sp>
          <p:nvSpPr>
            <p:cNvPr id="42" name="Rectangle 41"/>
            <p:cNvSpPr/>
            <p:nvPr/>
          </p:nvSpPr>
          <p:spPr>
            <a:xfrm>
              <a:off x="0" y="5945053"/>
              <a:ext cx="11036300" cy="421791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10489692" y="5984700"/>
              <a:ext cx="438658" cy="461665"/>
            </a:xfrm>
            <a:prstGeom prst="rect">
              <a:avLst/>
            </a:prstGeom>
            <a:noFill/>
            <a:ln>
              <a:noFill/>
            </a:ln>
          </p:spPr>
          <p:txBody>
            <a:bodyPr wrap="square" rtlCol="0">
              <a:spAutoFit/>
            </a:bodyPr>
            <a:lstStyle/>
            <a:p>
              <a:r>
                <a:rPr lang="en-US" sz="2400" b="1" dirty="0" smtClean="0">
                  <a:latin typeface="Arial" pitchFamily="34" charset="0"/>
                  <a:cs typeface="Arial" pitchFamily="34" charset="0"/>
                </a:rPr>
                <a:t>X</a:t>
              </a:r>
              <a:endParaRPr lang="en-US" sz="2400" b="1" dirty="0">
                <a:latin typeface="Arial" pitchFamily="34" charset="0"/>
                <a:cs typeface="Arial" pitchFamily="34" charset="0"/>
              </a:endParaRPr>
            </a:p>
          </p:txBody>
        </p:sp>
      </p:grpSp>
    </p:spTree>
    <p:extLst>
      <p:ext uri="{BB962C8B-B14F-4D97-AF65-F5344CB8AC3E}">
        <p14:creationId xmlns:p14="http://schemas.microsoft.com/office/powerpoint/2010/main" xmlns="" val="193444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1"/>
                                        </p:tgtEl>
                                      </p:cBhvr>
                                    </p:animEffect>
                                    <p:set>
                                      <p:cBhvr>
                                        <p:cTn id="7"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025069" y="3513112"/>
            <a:ext cx="634587"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x</a:t>
            </a:r>
            <a:endParaRPr lang="en-US" sz="2400" b="1">
              <a:solidFill>
                <a:srgbClr val="0000FF"/>
              </a:solidFill>
              <a:latin typeface="Arial" pitchFamily="34" charset="0"/>
              <a:cs typeface="Arial" pitchFamily="34" charset="0"/>
            </a:endParaRPr>
          </a:p>
        </p:txBody>
      </p:sp>
      <p:grpSp>
        <p:nvGrpSpPr>
          <p:cNvPr id="5" name="Group 4"/>
          <p:cNvGrpSpPr/>
          <p:nvPr/>
        </p:nvGrpSpPr>
        <p:grpSpPr>
          <a:xfrm>
            <a:off x="3645531" y="3501419"/>
            <a:ext cx="3366072" cy="485048"/>
            <a:chOff x="3098800" y="2336800"/>
            <a:chExt cx="3098800" cy="526883"/>
          </a:xfrm>
        </p:grpSpPr>
        <p:sp>
          <p:nvSpPr>
            <p:cNvPr id="3" name="Freeform 2"/>
            <p:cNvSpPr/>
            <p:nvPr/>
          </p:nvSpPr>
          <p:spPr>
            <a:xfrm>
              <a:off x="3124200" y="2336800"/>
              <a:ext cx="2755901" cy="393701"/>
            </a:xfrm>
            <a:custGeom>
              <a:avLst/>
              <a:gdLst/>
              <a:ahLst/>
              <a:cxnLst/>
              <a:rect l="0" t="0" r="0" b="0"/>
              <a:pathLst>
                <a:path w="2755901" h="393701">
                  <a:moveTo>
                    <a:pt x="0" y="0"/>
                  </a:moveTo>
                  <a:lnTo>
                    <a:pt x="2755900" y="0"/>
                  </a:lnTo>
                  <a:lnTo>
                    <a:pt x="2755900" y="393700"/>
                  </a:lnTo>
                  <a:lnTo>
                    <a:pt x="0" y="393700"/>
                  </a:lnTo>
                  <a:close/>
                </a:path>
              </a:pathLst>
            </a:cu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 name="TextBox 3"/>
            <p:cNvSpPr txBox="1"/>
            <p:nvPr/>
          </p:nvSpPr>
          <p:spPr>
            <a:xfrm>
              <a:off x="3098800" y="2362200"/>
              <a:ext cx="3098800" cy="501483"/>
            </a:xfrm>
            <a:prstGeom prst="rect">
              <a:avLst/>
            </a:prstGeom>
            <a:noFill/>
          </p:spPr>
          <p:txBody>
            <a:bodyPr vert="horz" rtlCol="0">
              <a:spAutoFit/>
            </a:bodyPr>
            <a:lstStyle/>
            <a:p>
              <a:r>
                <a:rPr lang="en-US" sz="2400" b="1" dirty="0" smtClean="0">
                  <a:solidFill>
                    <a:srgbClr val="FF0000"/>
                  </a:solidFill>
                  <a:latin typeface="Arial" pitchFamily="34" charset="0"/>
                  <a:cs typeface="Arial" pitchFamily="34" charset="0"/>
                </a:rPr>
                <a:t>miles each day for</a:t>
              </a:r>
              <a:endParaRPr lang="en-US" sz="2400" b="1" dirty="0">
                <a:solidFill>
                  <a:srgbClr val="FF0000"/>
                </a:solidFill>
                <a:latin typeface="Arial" pitchFamily="34" charset="0"/>
                <a:cs typeface="Arial" pitchFamily="34" charset="0"/>
              </a:endParaRPr>
            </a:p>
          </p:txBody>
        </p:sp>
      </p:grpSp>
      <p:sp>
        <p:nvSpPr>
          <p:cNvPr id="6" name="TextBox 5"/>
          <p:cNvSpPr txBox="1"/>
          <p:nvPr/>
        </p:nvSpPr>
        <p:spPr>
          <a:xfrm>
            <a:off x="830193" y="1020515"/>
            <a:ext cx="8726557" cy="1384995"/>
          </a:xfrm>
          <a:prstGeom prst="rect">
            <a:avLst/>
          </a:prstGeom>
          <a:noFill/>
        </p:spPr>
        <p:txBody>
          <a:bodyPr vert="horz" wrap="square" rtlCol="0">
            <a:spAutoFit/>
          </a:bodyPr>
          <a:lstStyle/>
          <a:p>
            <a:r>
              <a:rPr lang="en-US" sz="2800" b="1" dirty="0" smtClean="0">
                <a:solidFill>
                  <a:srgbClr val="0000FF"/>
                </a:solidFill>
                <a:latin typeface="Arial" pitchFamily="34" charset="0"/>
                <a:cs typeface="Arial" pitchFamily="34" charset="0"/>
              </a:rPr>
              <a:t>Tom walks  3       miles each day. What is the total</a:t>
            </a:r>
          </a:p>
          <a:p>
            <a:r>
              <a:rPr lang="en-US" sz="2800" b="1" dirty="0" smtClean="0">
                <a:solidFill>
                  <a:srgbClr val="0000FF"/>
                </a:solidFill>
                <a:latin typeface="Arial" pitchFamily="34" charset="0"/>
                <a:cs typeface="Arial" pitchFamily="34" charset="0"/>
              </a:rPr>
              <a:t> </a:t>
            </a:r>
          </a:p>
          <a:p>
            <a:r>
              <a:rPr lang="en-US" sz="2800" b="1" dirty="0" smtClean="0">
                <a:solidFill>
                  <a:srgbClr val="0000FF"/>
                </a:solidFill>
                <a:latin typeface="Arial" pitchFamily="34" charset="0"/>
                <a:cs typeface="Arial" pitchFamily="34" charset="0"/>
              </a:rPr>
              <a:t>number of </a:t>
            </a:r>
            <a:r>
              <a:rPr lang="en-US" sz="2800" b="1" dirty="0">
                <a:solidFill>
                  <a:srgbClr val="0000FF"/>
                </a:solidFill>
                <a:latin typeface="Arial" pitchFamily="34" charset="0"/>
                <a:cs typeface="Arial" pitchFamily="34" charset="0"/>
              </a:rPr>
              <a:t> </a:t>
            </a:r>
            <a:r>
              <a:rPr lang="en-US" sz="2800" b="1" dirty="0" smtClean="0">
                <a:solidFill>
                  <a:srgbClr val="0000FF"/>
                </a:solidFill>
                <a:latin typeface="Arial" pitchFamily="34" charset="0"/>
                <a:cs typeface="Arial" pitchFamily="34" charset="0"/>
              </a:rPr>
              <a:t>miles he walks in 31 days?</a:t>
            </a:r>
            <a:endParaRPr lang="en-US" sz="2800" b="1" dirty="0">
              <a:solidFill>
                <a:srgbClr val="0000FF"/>
              </a:solidFill>
              <a:latin typeface="Arial" pitchFamily="34" charset="0"/>
              <a:cs typeface="Arial" pitchFamily="34" charset="0"/>
            </a:endParaRPr>
          </a:p>
        </p:txBody>
      </p:sp>
      <p:grpSp>
        <p:nvGrpSpPr>
          <p:cNvPr id="9" name="Group 8"/>
          <p:cNvGrpSpPr/>
          <p:nvPr/>
        </p:nvGrpSpPr>
        <p:grpSpPr>
          <a:xfrm>
            <a:off x="3060329" y="971748"/>
            <a:ext cx="685268" cy="830997"/>
            <a:chOff x="2450511" y="-2953812"/>
            <a:chExt cx="573505" cy="992937"/>
          </a:xfrm>
        </p:grpSpPr>
        <p:sp>
          <p:nvSpPr>
            <p:cNvPr id="7" name="TextBox 6"/>
            <p:cNvSpPr txBox="1"/>
            <p:nvPr/>
          </p:nvSpPr>
          <p:spPr>
            <a:xfrm>
              <a:off x="2450511" y="-2953812"/>
              <a:ext cx="573505" cy="992937"/>
            </a:xfrm>
            <a:prstGeom prst="rect">
              <a:avLst/>
            </a:prstGeom>
            <a:noFill/>
          </p:spPr>
          <p:txBody>
            <a:bodyPr vert="horz" rtlCol="0">
              <a:spAutoFit/>
            </a:bodyPr>
            <a:lstStyle/>
            <a:p>
              <a:pPr algn="ctr"/>
              <a:r>
                <a:rPr lang="en-US" sz="2400" b="1" dirty="0" smtClean="0">
                  <a:solidFill>
                    <a:srgbClr val="0000FF"/>
                  </a:solidFill>
                  <a:latin typeface="Arial" pitchFamily="34" charset="0"/>
                  <a:cs typeface="Arial" pitchFamily="34" charset="0"/>
                </a:rPr>
                <a:t>7</a:t>
              </a:r>
            </a:p>
            <a:p>
              <a:pPr algn="ctr"/>
              <a:r>
                <a:rPr lang="en-US" sz="2400" b="1" dirty="0" smtClean="0">
                  <a:solidFill>
                    <a:srgbClr val="0000FF"/>
                  </a:solidFill>
                  <a:latin typeface="Arial" pitchFamily="34" charset="0"/>
                  <a:cs typeface="Arial" pitchFamily="34" charset="0"/>
                </a:rPr>
                <a:t>10</a:t>
              </a:r>
              <a:endParaRPr lang="en-US" sz="2400" b="1" dirty="0">
                <a:solidFill>
                  <a:srgbClr val="0000FF"/>
                </a:solidFill>
                <a:latin typeface="Arial" pitchFamily="34" charset="0"/>
                <a:cs typeface="Arial" pitchFamily="34" charset="0"/>
              </a:endParaRPr>
            </a:p>
          </p:txBody>
        </p:sp>
        <p:cxnSp>
          <p:nvCxnSpPr>
            <p:cNvPr id="8" name="Straight Connector 7"/>
            <p:cNvCxnSpPr/>
            <p:nvPr/>
          </p:nvCxnSpPr>
          <p:spPr>
            <a:xfrm>
              <a:off x="2566639" y="-2427726"/>
              <a:ext cx="312273"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2983584" y="3404382"/>
            <a:ext cx="764339" cy="830997"/>
            <a:chOff x="2489412" y="2231392"/>
            <a:chExt cx="703649" cy="902671"/>
          </a:xfrm>
        </p:grpSpPr>
        <p:sp>
          <p:nvSpPr>
            <p:cNvPr id="10" name="TextBox 9"/>
            <p:cNvSpPr txBox="1"/>
            <p:nvPr/>
          </p:nvSpPr>
          <p:spPr>
            <a:xfrm>
              <a:off x="2489412" y="2231392"/>
              <a:ext cx="703649" cy="902671"/>
            </a:xfrm>
            <a:prstGeom prst="rect">
              <a:avLst/>
            </a:prstGeom>
            <a:noFill/>
          </p:spPr>
          <p:txBody>
            <a:bodyPr vert="horz" wrap="square" rtlCol="0">
              <a:spAutoFit/>
            </a:bodyPr>
            <a:lstStyle/>
            <a:p>
              <a:pPr algn="ctr"/>
              <a:r>
                <a:rPr lang="en-US" sz="2400" b="1" dirty="0" smtClean="0">
                  <a:solidFill>
                    <a:srgbClr val="0000FF"/>
                  </a:solidFill>
                  <a:latin typeface="Arial" pitchFamily="34" charset="0"/>
                  <a:cs typeface="Arial" pitchFamily="34" charset="0"/>
                </a:rPr>
                <a:t>7</a:t>
              </a:r>
            </a:p>
            <a:p>
              <a:pPr algn="ctr"/>
              <a:r>
                <a:rPr lang="en-US" sz="2400" b="1" dirty="0" smtClean="0">
                  <a:solidFill>
                    <a:srgbClr val="0000FF"/>
                  </a:solidFill>
                  <a:latin typeface="Arial" pitchFamily="34" charset="0"/>
                  <a:cs typeface="Arial" pitchFamily="34" charset="0"/>
                </a:rPr>
                <a:t>10</a:t>
              </a:r>
              <a:endParaRPr lang="en-US" sz="2400" b="1" dirty="0">
                <a:solidFill>
                  <a:srgbClr val="0000FF"/>
                </a:solidFill>
                <a:latin typeface="Arial" pitchFamily="34" charset="0"/>
                <a:cs typeface="Arial" pitchFamily="34" charset="0"/>
              </a:endParaRPr>
            </a:p>
          </p:txBody>
        </p:sp>
        <p:cxnSp>
          <p:nvCxnSpPr>
            <p:cNvPr id="11" name="Straight Connector 10"/>
            <p:cNvCxnSpPr/>
            <p:nvPr/>
          </p:nvCxnSpPr>
          <p:spPr>
            <a:xfrm>
              <a:off x="2670356" y="2689757"/>
              <a:ext cx="283885"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2756143" y="3556373"/>
            <a:ext cx="303729" cy="47335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3</a:t>
            </a:r>
            <a:endParaRPr lang="en-US" sz="2400" b="1" dirty="0">
              <a:solidFill>
                <a:srgbClr val="0000FF"/>
              </a:solidFill>
              <a:latin typeface="Arial" pitchFamily="34" charset="0"/>
              <a:cs typeface="Arial" pitchFamily="34" charset="0"/>
            </a:endParaRPr>
          </a:p>
        </p:txBody>
      </p:sp>
      <p:sp>
        <p:nvSpPr>
          <p:cNvPr id="14" name="TextBox 13"/>
          <p:cNvSpPr txBox="1"/>
          <p:nvPr/>
        </p:nvSpPr>
        <p:spPr>
          <a:xfrm>
            <a:off x="6453505" y="3536495"/>
            <a:ext cx="1655445"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31 days</a:t>
            </a:r>
            <a:endParaRPr lang="en-US" sz="2400" b="1" dirty="0">
              <a:solidFill>
                <a:srgbClr val="0000FF"/>
              </a:solidFill>
              <a:latin typeface="Arial" pitchFamily="34" charset="0"/>
              <a:cs typeface="Arial" pitchFamily="34" charset="0"/>
            </a:endParaRPr>
          </a:p>
        </p:txBody>
      </p:sp>
      <p:grpSp>
        <p:nvGrpSpPr>
          <p:cNvPr id="32" name="Group 31"/>
          <p:cNvGrpSpPr/>
          <p:nvPr/>
        </p:nvGrpSpPr>
        <p:grpSpPr>
          <a:xfrm>
            <a:off x="2707446" y="4693966"/>
            <a:ext cx="5082083" cy="860868"/>
            <a:chOff x="2235200" y="3632200"/>
            <a:chExt cx="4678555" cy="935118"/>
          </a:xfrm>
        </p:grpSpPr>
        <p:grpSp>
          <p:nvGrpSpPr>
            <p:cNvPr id="17" name="Group 16"/>
            <p:cNvGrpSpPr/>
            <p:nvPr/>
          </p:nvGrpSpPr>
          <p:grpSpPr>
            <a:xfrm>
              <a:off x="2235200" y="3632200"/>
              <a:ext cx="1016000" cy="902670"/>
              <a:chOff x="2235200" y="3632200"/>
              <a:chExt cx="1016000" cy="902670"/>
            </a:xfrm>
          </p:grpSpPr>
          <p:sp>
            <p:nvSpPr>
              <p:cNvPr id="15" name="TextBox 14"/>
              <p:cNvSpPr txBox="1"/>
              <p:nvPr/>
            </p:nvSpPr>
            <p:spPr>
              <a:xfrm>
                <a:off x="2235200" y="3632200"/>
                <a:ext cx="1016000" cy="902670"/>
              </a:xfrm>
              <a:prstGeom prst="rect">
                <a:avLst/>
              </a:prstGeom>
              <a:noFill/>
            </p:spPr>
            <p:txBody>
              <a:bodyPr vert="horz" rtlCol="0">
                <a:spAutoFit/>
              </a:bodyPr>
              <a:lstStyle/>
              <a:p>
                <a:pPr algn="ctr"/>
                <a:r>
                  <a:rPr lang="en-US" sz="2400" b="1" smtClean="0">
                    <a:solidFill>
                      <a:srgbClr val="0000FF"/>
                    </a:solidFill>
                    <a:latin typeface="Arial" pitchFamily="34" charset="0"/>
                    <a:cs typeface="Arial" pitchFamily="34" charset="0"/>
                  </a:rPr>
                  <a:t>37</a:t>
                </a:r>
              </a:p>
              <a:p>
                <a:pPr algn="ctr"/>
                <a:r>
                  <a:rPr lang="en-US" sz="2400" b="1" smtClean="0">
                    <a:solidFill>
                      <a:srgbClr val="0000FF"/>
                    </a:solidFill>
                    <a:latin typeface="Arial" pitchFamily="34" charset="0"/>
                    <a:cs typeface="Arial" pitchFamily="34" charset="0"/>
                  </a:rPr>
                  <a:t>10</a:t>
                </a:r>
                <a:endParaRPr lang="en-US" sz="2400" b="1">
                  <a:solidFill>
                    <a:srgbClr val="0000FF"/>
                  </a:solidFill>
                  <a:latin typeface="Arial" pitchFamily="34" charset="0"/>
                  <a:cs typeface="Arial" pitchFamily="34" charset="0"/>
                </a:endParaRPr>
              </a:p>
            </p:txBody>
          </p:sp>
          <p:cxnSp>
            <p:nvCxnSpPr>
              <p:cNvPr id="16" name="Straight Connector 15"/>
              <p:cNvCxnSpPr/>
              <p:nvPr/>
            </p:nvCxnSpPr>
            <p:spPr>
              <a:xfrm>
                <a:off x="2541575" y="4104654"/>
                <a:ext cx="377851"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162300" y="3632200"/>
              <a:ext cx="1016000" cy="902670"/>
              <a:chOff x="3162300" y="3632200"/>
              <a:chExt cx="1016000" cy="902670"/>
            </a:xfrm>
          </p:grpSpPr>
          <p:sp>
            <p:nvSpPr>
              <p:cNvPr id="18" name="TextBox 17"/>
              <p:cNvSpPr txBox="1"/>
              <p:nvPr/>
            </p:nvSpPr>
            <p:spPr>
              <a:xfrm>
                <a:off x="3162300" y="3632200"/>
                <a:ext cx="1016000" cy="902670"/>
              </a:xfrm>
              <a:prstGeom prst="rect">
                <a:avLst/>
              </a:prstGeom>
              <a:noFill/>
            </p:spPr>
            <p:txBody>
              <a:bodyPr vert="horz" rtlCol="0">
                <a:spAutoFit/>
              </a:bodyPr>
              <a:lstStyle/>
              <a:p>
                <a:pPr algn="ctr"/>
                <a:r>
                  <a:rPr lang="en-US" sz="2400" b="1" smtClean="0">
                    <a:solidFill>
                      <a:srgbClr val="0000FF"/>
                    </a:solidFill>
                    <a:latin typeface="Arial" pitchFamily="34" charset="0"/>
                    <a:cs typeface="Arial" pitchFamily="34" charset="0"/>
                  </a:rPr>
                  <a:t>31</a:t>
                </a:r>
              </a:p>
              <a:p>
                <a:pPr algn="ctr"/>
                <a:r>
                  <a:rPr lang="en-US" sz="2400" b="1" smtClean="0">
                    <a:solidFill>
                      <a:srgbClr val="0000FF"/>
                    </a:solidFill>
                    <a:latin typeface="Arial" pitchFamily="34" charset="0"/>
                    <a:cs typeface="Arial" pitchFamily="34" charset="0"/>
                  </a:rPr>
                  <a:t>1</a:t>
                </a:r>
                <a:endParaRPr lang="en-US" sz="2400" b="1">
                  <a:solidFill>
                    <a:srgbClr val="0000FF"/>
                  </a:solidFill>
                  <a:latin typeface="Arial" pitchFamily="34" charset="0"/>
                  <a:cs typeface="Arial" pitchFamily="34" charset="0"/>
                </a:endParaRPr>
              </a:p>
            </p:txBody>
          </p:sp>
          <p:cxnSp>
            <p:nvCxnSpPr>
              <p:cNvPr id="19" name="Straight Connector 18"/>
              <p:cNvCxnSpPr/>
              <p:nvPr/>
            </p:nvCxnSpPr>
            <p:spPr>
              <a:xfrm>
                <a:off x="3485850" y="4104654"/>
                <a:ext cx="343501"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3060700" y="3784600"/>
              <a:ext cx="584200" cy="501483"/>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x</a:t>
              </a:r>
              <a:endParaRPr lang="en-US" sz="2400" b="1">
                <a:solidFill>
                  <a:srgbClr val="0000FF"/>
                </a:solidFill>
                <a:latin typeface="Arial" pitchFamily="34" charset="0"/>
                <a:cs typeface="Arial" pitchFamily="34" charset="0"/>
              </a:endParaRPr>
            </a:p>
          </p:txBody>
        </p:sp>
        <p:grpSp>
          <p:nvGrpSpPr>
            <p:cNvPr id="24" name="Group 23"/>
            <p:cNvGrpSpPr/>
            <p:nvPr/>
          </p:nvGrpSpPr>
          <p:grpSpPr>
            <a:xfrm>
              <a:off x="4470400" y="3644900"/>
              <a:ext cx="990600" cy="902670"/>
              <a:chOff x="4470400" y="3644900"/>
              <a:chExt cx="990600" cy="902670"/>
            </a:xfrm>
          </p:grpSpPr>
          <p:sp>
            <p:nvSpPr>
              <p:cNvPr id="22" name="TextBox 21"/>
              <p:cNvSpPr txBox="1"/>
              <p:nvPr/>
            </p:nvSpPr>
            <p:spPr>
              <a:xfrm>
                <a:off x="4470400" y="3644900"/>
                <a:ext cx="990600" cy="902670"/>
              </a:xfrm>
              <a:prstGeom prst="rect">
                <a:avLst/>
              </a:prstGeom>
              <a:noFill/>
            </p:spPr>
            <p:txBody>
              <a:bodyPr vert="horz" rtlCol="0">
                <a:spAutoFit/>
              </a:bodyPr>
              <a:lstStyle/>
              <a:p>
                <a:pPr algn="ctr"/>
                <a:r>
                  <a:rPr lang="en-US" sz="2400" b="1" smtClean="0">
                    <a:solidFill>
                      <a:srgbClr val="0000FF"/>
                    </a:solidFill>
                    <a:latin typeface="Arial" pitchFamily="34" charset="0"/>
                    <a:cs typeface="Arial" pitchFamily="34" charset="0"/>
                  </a:rPr>
                  <a:t>1147</a:t>
                </a:r>
              </a:p>
              <a:p>
                <a:pPr algn="ctr"/>
                <a:r>
                  <a:rPr lang="en-US" sz="2400" b="1" smtClean="0">
                    <a:solidFill>
                      <a:srgbClr val="0000FF"/>
                    </a:solidFill>
                    <a:latin typeface="Arial" pitchFamily="34" charset="0"/>
                    <a:cs typeface="Arial" pitchFamily="34" charset="0"/>
                  </a:rPr>
                  <a:t>10</a:t>
                </a:r>
                <a:endParaRPr lang="en-US" sz="2400" b="1">
                  <a:solidFill>
                    <a:srgbClr val="0000FF"/>
                  </a:solidFill>
                  <a:latin typeface="Arial" pitchFamily="34" charset="0"/>
                  <a:cs typeface="Arial" pitchFamily="34" charset="0"/>
                </a:endParaRPr>
              </a:p>
            </p:txBody>
          </p:sp>
          <p:cxnSp>
            <p:nvCxnSpPr>
              <p:cNvPr id="23" name="Straight Connector 22"/>
              <p:cNvCxnSpPr/>
              <p:nvPr/>
            </p:nvCxnSpPr>
            <p:spPr>
              <a:xfrm>
                <a:off x="4677435" y="4117354"/>
                <a:ext cx="563827"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5499100" y="3822700"/>
              <a:ext cx="609600" cy="501483"/>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a:t>
              </a:r>
              <a:endParaRPr lang="en-US" sz="2400" b="1">
                <a:solidFill>
                  <a:srgbClr val="0000FF"/>
                </a:solidFill>
                <a:latin typeface="Arial" pitchFamily="34" charset="0"/>
                <a:cs typeface="Arial" pitchFamily="34" charset="0"/>
              </a:endParaRPr>
            </a:p>
          </p:txBody>
        </p:sp>
        <p:grpSp>
          <p:nvGrpSpPr>
            <p:cNvPr id="30" name="Group 29"/>
            <p:cNvGrpSpPr/>
            <p:nvPr/>
          </p:nvGrpSpPr>
          <p:grpSpPr>
            <a:xfrm>
              <a:off x="5805174" y="3664648"/>
              <a:ext cx="1108581" cy="902670"/>
              <a:chOff x="5805174" y="3664648"/>
              <a:chExt cx="1108581" cy="902670"/>
            </a:xfrm>
          </p:grpSpPr>
          <p:sp>
            <p:nvSpPr>
              <p:cNvPr id="26" name="TextBox 25"/>
              <p:cNvSpPr txBox="1"/>
              <p:nvPr/>
            </p:nvSpPr>
            <p:spPr>
              <a:xfrm>
                <a:off x="5805174" y="3822703"/>
                <a:ext cx="717250" cy="501484"/>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114</a:t>
                </a:r>
                <a:endParaRPr lang="en-US" sz="2400" b="1" dirty="0">
                  <a:solidFill>
                    <a:srgbClr val="0000FF"/>
                  </a:solidFill>
                  <a:latin typeface="Arial" pitchFamily="34" charset="0"/>
                  <a:cs typeface="Arial" pitchFamily="34" charset="0"/>
                </a:endParaRPr>
              </a:p>
            </p:txBody>
          </p:sp>
          <p:grpSp>
            <p:nvGrpSpPr>
              <p:cNvPr id="29" name="Group 28"/>
              <p:cNvGrpSpPr/>
              <p:nvPr/>
            </p:nvGrpSpPr>
            <p:grpSpPr>
              <a:xfrm>
                <a:off x="6197179" y="3664648"/>
                <a:ext cx="716576" cy="902670"/>
                <a:chOff x="6197179" y="3664648"/>
                <a:chExt cx="716576" cy="902670"/>
              </a:xfrm>
            </p:grpSpPr>
            <p:sp>
              <p:nvSpPr>
                <p:cNvPr id="27" name="TextBox 26"/>
                <p:cNvSpPr txBox="1"/>
                <p:nvPr/>
              </p:nvSpPr>
              <p:spPr>
                <a:xfrm>
                  <a:off x="6197179" y="3664648"/>
                  <a:ext cx="716576" cy="902670"/>
                </a:xfrm>
                <a:prstGeom prst="rect">
                  <a:avLst/>
                </a:prstGeom>
                <a:noFill/>
              </p:spPr>
              <p:txBody>
                <a:bodyPr vert="horz" wrap="square" rtlCol="0">
                  <a:spAutoFit/>
                </a:bodyPr>
                <a:lstStyle/>
                <a:p>
                  <a:pPr algn="ctr"/>
                  <a:r>
                    <a:rPr lang="en-US" sz="2400" b="1" dirty="0" smtClean="0">
                      <a:solidFill>
                        <a:srgbClr val="0000FF"/>
                      </a:solidFill>
                      <a:latin typeface="Arial" pitchFamily="34" charset="0"/>
                      <a:cs typeface="Arial" pitchFamily="34" charset="0"/>
                    </a:rPr>
                    <a:t>7</a:t>
                  </a:r>
                </a:p>
                <a:p>
                  <a:pPr algn="ctr"/>
                  <a:r>
                    <a:rPr lang="en-US" sz="2400" b="1" dirty="0" smtClean="0">
                      <a:solidFill>
                        <a:srgbClr val="0000FF"/>
                      </a:solidFill>
                      <a:latin typeface="Arial" pitchFamily="34" charset="0"/>
                      <a:cs typeface="Arial" pitchFamily="34" charset="0"/>
                    </a:rPr>
                    <a:t>10</a:t>
                  </a:r>
                  <a:endParaRPr lang="en-US" sz="2400" b="1" dirty="0">
                    <a:solidFill>
                      <a:srgbClr val="0000FF"/>
                    </a:solidFill>
                    <a:latin typeface="Arial" pitchFamily="34" charset="0"/>
                    <a:cs typeface="Arial" pitchFamily="34" charset="0"/>
                  </a:endParaRPr>
                </a:p>
              </p:txBody>
            </p:sp>
            <p:cxnSp>
              <p:nvCxnSpPr>
                <p:cNvPr id="28" name="Straight Connector 27"/>
                <p:cNvCxnSpPr/>
                <p:nvPr/>
              </p:nvCxnSpPr>
              <p:spPr>
                <a:xfrm>
                  <a:off x="6393495" y="4114529"/>
                  <a:ext cx="343501"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sp>
          <p:nvSpPr>
            <p:cNvPr id="31" name="TextBox 30"/>
            <p:cNvSpPr txBox="1"/>
            <p:nvPr/>
          </p:nvSpPr>
          <p:spPr>
            <a:xfrm>
              <a:off x="4051300" y="3822700"/>
              <a:ext cx="609600" cy="501483"/>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a:t>
              </a:r>
              <a:endParaRPr lang="en-US" sz="2400" b="1">
                <a:solidFill>
                  <a:srgbClr val="0000FF"/>
                </a:solidFill>
                <a:latin typeface="Arial" pitchFamily="34" charset="0"/>
                <a:cs typeface="Arial" pitchFamily="34" charset="0"/>
              </a:endParaRPr>
            </a:p>
          </p:txBody>
        </p:sp>
      </p:grpSp>
      <p:grpSp>
        <p:nvGrpSpPr>
          <p:cNvPr id="39" name="Group 38"/>
          <p:cNvGrpSpPr/>
          <p:nvPr/>
        </p:nvGrpSpPr>
        <p:grpSpPr>
          <a:xfrm>
            <a:off x="3482" y="3251201"/>
            <a:ext cx="11036300" cy="6934200"/>
            <a:chOff x="0" y="5945053"/>
            <a:chExt cx="11036300" cy="4217914"/>
          </a:xfrm>
        </p:grpSpPr>
        <p:sp>
          <p:nvSpPr>
            <p:cNvPr id="40" name="Rectangle 39"/>
            <p:cNvSpPr/>
            <p:nvPr/>
          </p:nvSpPr>
          <p:spPr>
            <a:xfrm>
              <a:off x="0" y="5945053"/>
              <a:ext cx="11036300" cy="421791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41" name="TextBox 40"/>
            <p:cNvSpPr txBox="1"/>
            <p:nvPr/>
          </p:nvSpPr>
          <p:spPr>
            <a:xfrm>
              <a:off x="10489692" y="5984700"/>
              <a:ext cx="438658" cy="264252"/>
            </a:xfrm>
            <a:prstGeom prst="rect">
              <a:avLst/>
            </a:prstGeom>
            <a:noFill/>
            <a:ln>
              <a:noFill/>
            </a:ln>
          </p:spPr>
          <p:txBody>
            <a:bodyPr wrap="square" rtlCol="0">
              <a:spAutoFit/>
            </a:bodyPr>
            <a:lstStyle/>
            <a:p>
              <a:r>
                <a:rPr lang="en-US" sz="2400" b="1" dirty="0" smtClean="0">
                  <a:latin typeface="Arial" pitchFamily="34" charset="0"/>
                  <a:cs typeface="Arial" pitchFamily="34" charset="0"/>
                </a:rPr>
                <a:t>X</a:t>
              </a:r>
              <a:endParaRPr lang="en-US" sz="2400" b="1" dirty="0">
                <a:latin typeface="Arial" pitchFamily="34" charset="0"/>
                <a:cs typeface="Arial" pitchFamily="34" charset="0"/>
              </a:endParaRPr>
            </a:p>
          </p:txBody>
        </p:sp>
      </p:grpSp>
    </p:spTree>
    <p:extLst>
      <p:ext uri="{BB962C8B-B14F-4D97-AF65-F5344CB8AC3E}">
        <p14:creationId xmlns:p14="http://schemas.microsoft.com/office/powerpoint/2010/main" xmlns="" val="310518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9"/>
                                        </p:tgtEl>
                                      </p:cBhvr>
                                    </p:animEffect>
                                    <p:set>
                                      <p:cBhvr>
                                        <p:cTn id="7"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TextBox 40"/>
          <p:cNvSpPr txBox="1"/>
          <p:nvPr/>
        </p:nvSpPr>
        <p:spPr>
          <a:xfrm>
            <a:off x="1799128" y="1005840"/>
            <a:ext cx="8383732" cy="2246769"/>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Jared made  </a:t>
            </a:r>
            <a:r>
              <a:rPr lang="en-US" sz="2800" b="1" dirty="0" smtClean="0">
                <a:solidFill>
                  <a:srgbClr val="000000"/>
                </a:solidFill>
                <a:latin typeface="Arial" pitchFamily="34" charset="0"/>
                <a:cs typeface="Arial" pitchFamily="34" charset="0"/>
              </a:rPr>
              <a:t>      cups </a:t>
            </a:r>
            <a:r>
              <a:rPr lang="en-US" sz="2800" b="1" dirty="0">
                <a:solidFill>
                  <a:srgbClr val="000000"/>
                </a:solidFill>
                <a:latin typeface="Arial" pitchFamily="34" charset="0"/>
                <a:cs typeface="Arial" pitchFamily="34" charset="0"/>
              </a:rPr>
              <a:t>of snack mix for a party. </a:t>
            </a:r>
            <a:endParaRPr lang="en-US" sz="2800" b="1" dirty="0" smtClean="0">
              <a:solidFill>
                <a:srgbClr val="000000"/>
              </a:solidFill>
              <a:latin typeface="Arial" pitchFamily="34" charset="0"/>
              <a:cs typeface="Arial" pitchFamily="34" charset="0"/>
            </a:endParaRPr>
          </a:p>
          <a:p>
            <a:endParaRPr lang="en-US" sz="28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His </a:t>
            </a:r>
            <a:r>
              <a:rPr lang="en-US" sz="2800" b="1" dirty="0">
                <a:solidFill>
                  <a:srgbClr val="000000"/>
                </a:solidFill>
                <a:latin typeface="Arial" pitchFamily="34" charset="0"/>
                <a:cs typeface="Arial" pitchFamily="34" charset="0"/>
              </a:rPr>
              <a:t>guests ate     of the mix. How much snack </a:t>
            </a:r>
            <a:endParaRPr lang="en-US" sz="2800" b="1" dirty="0" smtClean="0">
              <a:solidFill>
                <a:srgbClr val="000000"/>
              </a:solidFill>
              <a:latin typeface="Arial" pitchFamily="34" charset="0"/>
              <a:cs typeface="Arial" pitchFamily="34" charset="0"/>
            </a:endParaRPr>
          </a:p>
          <a:p>
            <a:endParaRPr lang="en-US" sz="28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mix </a:t>
            </a:r>
            <a:r>
              <a:rPr lang="en-US" sz="2800" b="1" dirty="0">
                <a:solidFill>
                  <a:srgbClr val="000000"/>
                </a:solidFill>
                <a:latin typeface="Arial" pitchFamily="34" charset="0"/>
                <a:cs typeface="Arial" pitchFamily="34" charset="0"/>
              </a:rPr>
              <a:t>did his guests eat?</a:t>
            </a:r>
          </a:p>
        </p:txBody>
      </p:sp>
      <p:pic>
        <p:nvPicPr>
          <p:cNvPr id="18" name="Picture 17"/>
          <p:cNvPicPr>
            <a:picLocks/>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41982" t="33197" r="43334" b="35917"/>
          <a:stretch/>
        </p:blipFill>
        <p:spPr>
          <a:xfrm>
            <a:off x="3136072" y="3933784"/>
            <a:ext cx="429467" cy="899160"/>
          </a:xfrm>
          <a:prstGeom prst="rect">
            <a:avLst/>
          </a:prstGeom>
          <a:solidFill>
            <a:scrgbClr r="0" g="0" b="0">
              <a:alpha val="0"/>
            </a:scrgbClr>
          </a:solidFill>
        </p:spPr>
      </p:pic>
      <p:pic>
        <p:nvPicPr>
          <p:cNvPr id="19" name="Picture 18"/>
          <p:cNvPicPr>
            <a:picLocks/>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46630" t="38791" r="47253" b="39207"/>
          <a:stretch/>
        </p:blipFill>
        <p:spPr>
          <a:xfrm>
            <a:off x="3242089" y="4924043"/>
            <a:ext cx="178905" cy="640544"/>
          </a:xfrm>
          <a:prstGeom prst="rect">
            <a:avLst/>
          </a:prstGeom>
          <a:solidFill>
            <a:scrgbClr r="0" g="0" b="0">
              <a:alpha val="0"/>
            </a:scrgbClr>
          </a:solidFill>
        </p:spPr>
      </p:pic>
      <p:pic>
        <p:nvPicPr>
          <p:cNvPr id="20" name="Picture 19"/>
          <p:cNvPicPr>
            <a:picLocks/>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8753" t="36247" r="43722" b="34044"/>
          <a:stretch/>
        </p:blipFill>
        <p:spPr>
          <a:xfrm>
            <a:off x="3013610" y="5823007"/>
            <a:ext cx="536713" cy="864878"/>
          </a:xfrm>
          <a:prstGeom prst="rect">
            <a:avLst/>
          </a:prstGeom>
          <a:solidFill>
            <a:scrgbClr r="0" g="0" b="0">
              <a:alpha val="0"/>
            </a:scrgbClr>
          </a:solidFill>
        </p:spPr>
      </p:pic>
      <p:pic>
        <p:nvPicPr>
          <p:cNvPr id="21" name="Picture 20"/>
          <p:cNvPicPr>
            <a:picLocks/>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45837" t="35625" r="45929" b="34331"/>
          <a:stretch/>
        </p:blipFill>
        <p:spPr>
          <a:xfrm>
            <a:off x="3258655" y="6684397"/>
            <a:ext cx="238539" cy="874643"/>
          </a:xfrm>
          <a:prstGeom prst="rect">
            <a:avLst/>
          </a:prstGeom>
          <a:solidFill>
            <a:scrgbClr r="0" g="0" b="0">
              <a:alpha val="0"/>
            </a:scrgbClr>
          </a:solidFill>
        </p:spPr>
      </p:pic>
      <p:pic>
        <p:nvPicPr>
          <p:cNvPr id="22" name="Picture 21"/>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4879" t="34970" r="39113" b="32384"/>
          <a:stretch/>
        </p:blipFill>
        <p:spPr>
          <a:xfrm>
            <a:off x="3841750" y="852556"/>
            <a:ext cx="670245" cy="902373"/>
          </a:xfrm>
          <a:prstGeom prst="rect">
            <a:avLst/>
          </a:prstGeom>
          <a:solidFill>
            <a:scrgbClr r="0" g="0" b="0">
              <a:alpha val="0"/>
            </a:scrgbClr>
          </a:solidFill>
        </p:spPr>
      </p:pic>
      <p:pic>
        <p:nvPicPr>
          <p:cNvPr id="23" name="Picture 22"/>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41683" t="36832" r="43708" b="36357"/>
          <a:stretch/>
        </p:blipFill>
        <p:spPr>
          <a:xfrm>
            <a:off x="4396534" y="1783080"/>
            <a:ext cx="329423" cy="724370"/>
          </a:xfrm>
          <a:prstGeom prst="rect">
            <a:avLst/>
          </a:prstGeom>
          <a:solidFill>
            <a:scrgbClr r="0" g="0" b="0">
              <a:alpha val="0"/>
            </a:scrgbClr>
          </a:solidFill>
        </p:spPr>
      </p:pic>
      <p:pic>
        <p:nvPicPr>
          <p:cNvPr id="24" name="Picture 23"/>
          <p:cNvPicPr>
            <a:picLocks/>
          </p:cNvPicPr>
          <p:nvPr/>
        </p:nvPicPr>
        <p:blipFill>
          <a:blip r:embed="rId9" cstate="print">
            <a:extLst>
              <a:ext uri="{28A0092B-C50C-407E-A947-70E740481C1C}">
                <a14:useLocalDpi xmlns:a14="http://schemas.microsoft.com/office/drawing/2010/main" xmlns="" val="0"/>
              </a:ext>
            </a:extLst>
          </a:blip>
          <a:stretch>
            <a:fillRect/>
          </a:stretch>
        </p:blipFill>
        <p:spPr>
          <a:xfrm>
            <a:off x="151749" y="70150"/>
            <a:ext cx="3752342" cy="58458"/>
          </a:xfrm>
          <a:prstGeom prst="rect">
            <a:avLst/>
          </a:prstGeom>
          <a:solidFill>
            <a:scrgbClr r="0" g="0" b="0">
              <a:alpha val="0"/>
            </a:scrgbClr>
          </a:solidFill>
        </p:spPr>
      </p:pic>
      <p:sp>
        <p:nvSpPr>
          <p:cNvPr id="40" name="TextBox 39"/>
          <p:cNvSpPr txBox="1"/>
          <p:nvPr/>
        </p:nvSpPr>
        <p:spPr>
          <a:xfrm>
            <a:off x="838594" y="1002734"/>
            <a:ext cx="960534"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117</a:t>
            </a:r>
            <a:endParaRPr lang="en-US" sz="2800" b="1" dirty="0">
              <a:solidFill>
                <a:srgbClr val="000000"/>
              </a:solidFill>
              <a:latin typeface="Arial" pitchFamily="34" charset="0"/>
              <a:cs typeface="Arial" pitchFamily="34" charset="0"/>
            </a:endParaRPr>
          </a:p>
        </p:txBody>
      </p:sp>
      <p:sp>
        <p:nvSpPr>
          <p:cNvPr id="42" name="Oval 41"/>
          <p:cNvSpPr/>
          <p:nvPr/>
        </p:nvSpPr>
        <p:spPr>
          <a:xfrm>
            <a:off x="1840622" y="415556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3" name="Oval 42"/>
          <p:cNvSpPr/>
          <p:nvPr/>
        </p:nvSpPr>
        <p:spPr>
          <a:xfrm>
            <a:off x="1840622" y="505903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4" name="Oval 43"/>
          <p:cNvSpPr/>
          <p:nvPr/>
        </p:nvSpPr>
        <p:spPr>
          <a:xfrm>
            <a:off x="1840622" y="599138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5" name="TextBox 44"/>
          <p:cNvSpPr txBox="1"/>
          <p:nvPr/>
        </p:nvSpPr>
        <p:spPr>
          <a:xfrm>
            <a:off x="2326055" y="4149106"/>
            <a:ext cx="330165"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A</a:t>
            </a:r>
            <a:endParaRPr lang="en-US" sz="2400" b="1" dirty="0">
              <a:solidFill>
                <a:srgbClr val="000000"/>
              </a:solidFill>
              <a:latin typeface="Arial" pitchFamily="34" charset="0"/>
              <a:cs typeface="Arial" pitchFamily="34" charset="0"/>
            </a:endParaRPr>
          </a:p>
        </p:txBody>
      </p:sp>
      <p:sp>
        <p:nvSpPr>
          <p:cNvPr id="46" name="TextBox 45"/>
          <p:cNvSpPr txBox="1"/>
          <p:nvPr/>
        </p:nvSpPr>
        <p:spPr>
          <a:xfrm>
            <a:off x="2334290" y="5019007"/>
            <a:ext cx="308006"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B</a:t>
            </a:r>
            <a:endParaRPr lang="en-US" sz="2400" b="1" dirty="0">
              <a:solidFill>
                <a:srgbClr val="000000"/>
              </a:solidFill>
              <a:latin typeface="Arial" pitchFamily="34" charset="0"/>
              <a:cs typeface="Arial" pitchFamily="34" charset="0"/>
            </a:endParaRPr>
          </a:p>
        </p:txBody>
      </p:sp>
      <p:sp>
        <p:nvSpPr>
          <p:cNvPr id="47" name="TextBox 46"/>
          <p:cNvSpPr txBox="1"/>
          <p:nvPr/>
        </p:nvSpPr>
        <p:spPr>
          <a:xfrm>
            <a:off x="2311613" y="5977570"/>
            <a:ext cx="332069"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C</a:t>
            </a:r>
            <a:endParaRPr lang="en-US" sz="2400" b="1" dirty="0">
              <a:solidFill>
                <a:srgbClr val="000000"/>
              </a:solidFill>
              <a:latin typeface="Arial" pitchFamily="34" charset="0"/>
              <a:cs typeface="Arial" pitchFamily="34" charset="0"/>
            </a:endParaRPr>
          </a:p>
        </p:txBody>
      </p:sp>
      <p:sp>
        <p:nvSpPr>
          <p:cNvPr id="48" name="Rectangle 47"/>
          <p:cNvSpPr/>
          <p:nvPr/>
        </p:nvSpPr>
        <p:spPr>
          <a:xfrm>
            <a:off x="2887140" y="4186554"/>
            <a:ext cx="1584088"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5   </a:t>
            </a:r>
            <a:r>
              <a:rPr lang="en-US" sz="2400" b="1" dirty="0" smtClean="0">
                <a:solidFill>
                  <a:srgbClr val="000000"/>
                </a:solidFill>
                <a:latin typeface="Arial" pitchFamily="34" charset="0"/>
                <a:cs typeface="Arial" pitchFamily="34" charset="0"/>
              </a:rPr>
              <a:t>   cups</a:t>
            </a:r>
            <a:endParaRPr lang="en-US" sz="2400" b="1" dirty="0">
              <a:solidFill>
                <a:srgbClr val="000000"/>
              </a:solidFill>
              <a:latin typeface="Arial" pitchFamily="34" charset="0"/>
              <a:cs typeface="Arial" pitchFamily="34" charset="0"/>
            </a:endParaRPr>
          </a:p>
        </p:txBody>
      </p:sp>
      <p:sp>
        <p:nvSpPr>
          <p:cNvPr id="49" name="Rectangle 48"/>
          <p:cNvSpPr/>
          <p:nvPr/>
        </p:nvSpPr>
        <p:spPr>
          <a:xfrm>
            <a:off x="2862841" y="5967024"/>
            <a:ext cx="1584088"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4   </a:t>
            </a:r>
            <a:r>
              <a:rPr lang="en-US" sz="2400" b="1" dirty="0" smtClean="0">
                <a:solidFill>
                  <a:srgbClr val="000000"/>
                </a:solidFill>
                <a:latin typeface="Arial" pitchFamily="34" charset="0"/>
                <a:cs typeface="Arial" pitchFamily="34" charset="0"/>
              </a:rPr>
              <a:t>   cups</a:t>
            </a:r>
            <a:endParaRPr lang="en-US" sz="2400" b="1" dirty="0">
              <a:solidFill>
                <a:srgbClr val="000000"/>
              </a:solidFill>
              <a:latin typeface="Arial" pitchFamily="34" charset="0"/>
              <a:cs typeface="Arial" pitchFamily="34" charset="0"/>
            </a:endParaRPr>
          </a:p>
        </p:txBody>
      </p:sp>
      <p:sp>
        <p:nvSpPr>
          <p:cNvPr id="50" name="Rectangle 49"/>
          <p:cNvSpPr/>
          <p:nvPr/>
        </p:nvSpPr>
        <p:spPr>
          <a:xfrm>
            <a:off x="2860948" y="5030034"/>
            <a:ext cx="1584088"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8   </a:t>
            </a:r>
            <a:r>
              <a:rPr lang="en-US" sz="2400" b="1" dirty="0" smtClean="0">
                <a:solidFill>
                  <a:srgbClr val="000000"/>
                </a:solidFill>
                <a:latin typeface="Arial" pitchFamily="34" charset="0"/>
                <a:cs typeface="Arial" pitchFamily="34" charset="0"/>
              </a:rPr>
              <a:t>   cups</a:t>
            </a:r>
            <a:endParaRPr lang="en-US" sz="2400" b="1" dirty="0">
              <a:solidFill>
                <a:srgbClr val="000000"/>
              </a:solidFill>
              <a:latin typeface="Arial" pitchFamily="34" charset="0"/>
              <a:cs typeface="Arial" pitchFamily="34" charset="0"/>
            </a:endParaRPr>
          </a:p>
        </p:txBody>
      </p:sp>
      <p:sp>
        <p:nvSpPr>
          <p:cNvPr id="51" name="Oval 50"/>
          <p:cNvSpPr/>
          <p:nvPr/>
        </p:nvSpPr>
        <p:spPr>
          <a:xfrm>
            <a:off x="1845224" y="688435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52" name="TextBox 51"/>
          <p:cNvSpPr txBox="1"/>
          <p:nvPr/>
        </p:nvSpPr>
        <p:spPr>
          <a:xfrm>
            <a:off x="2336093" y="6850655"/>
            <a:ext cx="332069"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D</a:t>
            </a:r>
            <a:endParaRPr lang="en-US" sz="2400" b="1" dirty="0">
              <a:solidFill>
                <a:srgbClr val="000000"/>
              </a:solidFill>
              <a:latin typeface="Arial" pitchFamily="34" charset="0"/>
              <a:cs typeface="Arial" pitchFamily="34" charset="0"/>
            </a:endParaRPr>
          </a:p>
        </p:txBody>
      </p:sp>
      <p:sp>
        <p:nvSpPr>
          <p:cNvPr id="53" name="Rectangle 52"/>
          <p:cNvSpPr/>
          <p:nvPr/>
        </p:nvSpPr>
        <p:spPr>
          <a:xfrm>
            <a:off x="2727937" y="6840109"/>
            <a:ext cx="1670650"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12   </a:t>
            </a:r>
            <a:r>
              <a:rPr lang="en-US" sz="2400" b="1" dirty="0" smtClean="0">
                <a:solidFill>
                  <a:srgbClr val="000000"/>
                </a:solidFill>
                <a:latin typeface="Arial" pitchFamily="34" charset="0"/>
                <a:cs typeface="Arial" pitchFamily="34" charset="0"/>
              </a:rPr>
              <a:t>  cups</a:t>
            </a:r>
            <a:endParaRPr lang="en-US" sz="24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786698814"/>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p:nvSpPr>
        <p:spPr>
          <a:xfrm>
            <a:off x="1764472" y="1008628"/>
            <a:ext cx="9067800" cy="2246769"/>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Sasha still has       of a scarf left to knit. If she </a:t>
            </a:r>
          </a:p>
          <a:p>
            <a:endParaRPr lang="en-US" sz="28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finishes       of the remaining part of the scarf </a:t>
            </a:r>
          </a:p>
          <a:p>
            <a:endParaRPr lang="en-US" sz="28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today, how much does she have left to knit?</a:t>
            </a:r>
            <a:endParaRPr lang="en-US" sz="2800" b="1" dirty="0">
              <a:solidFill>
                <a:srgbClr val="000000"/>
              </a:solidFill>
              <a:latin typeface="Arial" pitchFamily="34" charset="0"/>
              <a:cs typeface="Arial" pitchFamily="34" charset="0"/>
            </a:endParaRPr>
          </a:p>
        </p:txBody>
      </p:sp>
      <p:pic>
        <p:nvPicPr>
          <p:cNvPr id="4" name="Picture 3"/>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9074" t="34551" r="37598" b="28927"/>
          <a:stretch/>
        </p:blipFill>
        <p:spPr>
          <a:xfrm>
            <a:off x="4436111" y="812800"/>
            <a:ext cx="533303" cy="1024690"/>
          </a:xfrm>
          <a:prstGeom prst="rect">
            <a:avLst/>
          </a:prstGeom>
          <a:solidFill>
            <a:scrgbClr r="0" g="0" b="0">
              <a:alpha val="0"/>
            </a:scrgbClr>
          </a:solidFill>
        </p:spPr>
      </p:pic>
      <p:pic>
        <p:nvPicPr>
          <p:cNvPr id="5" name="Picture 4"/>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43367" t="37895" r="43593" b="31052"/>
          <a:stretch/>
        </p:blipFill>
        <p:spPr>
          <a:xfrm>
            <a:off x="3389885" y="1698106"/>
            <a:ext cx="299465" cy="864795"/>
          </a:xfrm>
          <a:prstGeom prst="rect">
            <a:avLst/>
          </a:prstGeom>
          <a:solidFill>
            <a:scrgbClr r="0" g="0" b="0">
              <a:alpha val="0"/>
            </a:scrgbClr>
          </a:solidFill>
        </p:spPr>
      </p:pic>
      <p:pic>
        <p:nvPicPr>
          <p:cNvPr id="12" name="Picture 11"/>
          <p:cNvPicPr>
            <a:picLocks/>
          </p:cNvPicPr>
          <p:nvPr/>
        </p:nvPicPr>
        <p:blipFill>
          <a:blip r:embed="rId5" cstate="print">
            <a:extLst>
              <a:ext uri="{28A0092B-C50C-407E-A947-70E740481C1C}">
                <a14:useLocalDpi xmlns:a14="http://schemas.microsoft.com/office/drawing/2010/main" xmlns="" val="0"/>
              </a:ext>
            </a:extLst>
          </a:blip>
          <a:stretch>
            <a:fillRect/>
          </a:stretch>
        </p:blipFill>
        <p:spPr>
          <a:xfrm>
            <a:off x="137954" y="81841"/>
            <a:ext cx="4414520" cy="58458"/>
          </a:xfrm>
          <a:prstGeom prst="rect">
            <a:avLst/>
          </a:prstGeom>
          <a:solidFill>
            <a:scrgbClr r="0" g="0" b="0">
              <a:alpha val="0"/>
            </a:scrgbClr>
          </a:solidFill>
        </p:spPr>
      </p:pic>
      <p:sp>
        <p:nvSpPr>
          <p:cNvPr id="13" name="TextBox 12"/>
          <p:cNvSpPr txBox="1"/>
          <p:nvPr/>
        </p:nvSpPr>
        <p:spPr>
          <a:xfrm>
            <a:off x="793750" y="1013359"/>
            <a:ext cx="807005"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118</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803933710"/>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 name="Picture 1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10363" y="58458"/>
            <a:ext cx="3752342" cy="58458"/>
          </a:xfrm>
          <a:prstGeom prst="rect">
            <a:avLst/>
          </a:prstGeom>
          <a:solidFill>
            <a:scrgbClr r="0" g="0" b="0">
              <a:alpha val="0"/>
            </a:scrgbClr>
          </a:solidFill>
        </p:spPr>
      </p:pic>
      <p:sp>
        <p:nvSpPr>
          <p:cNvPr id="31" name="TextBox 30"/>
          <p:cNvSpPr txBox="1"/>
          <p:nvPr/>
        </p:nvSpPr>
        <p:spPr>
          <a:xfrm>
            <a:off x="846181" y="994293"/>
            <a:ext cx="1145987"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119</a:t>
            </a:r>
            <a:endParaRPr lang="en-US" sz="2800" b="1" dirty="0">
              <a:solidFill>
                <a:srgbClr val="000000"/>
              </a:solidFill>
              <a:latin typeface="Arial" pitchFamily="34" charset="0"/>
              <a:cs typeface="Arial" pitchFamily="34" charset="0"/>
            </a:endParaRPr>
          </a:p>
        </p:txBody>
      </p:sp>
      <p:sp>
        <p:nvSpPr>
          <p:cNvPr id="34" name="TextBox 33"/>
          <p:cNvSpPr txBox="1"/>
          <p:nvPr/>
        </p:nvSpPr>
        <p:spPr>
          <a:xfrm>
            <a:off x="2830725" y="4845043"/>
            <a:ext cx="827722" cy="954107"/>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1</a:t>
            </a:r>
            <a:endParaRPr lang="en-US" sz="2800" b="1" dirty="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40</a:t>
            </a:r>
            <a:endParaRPr lang="en-US" sz="2800" b="1" dirty="0">
              <a:solidFill>
                <a:srgbClr val="000000"/>
              </a:solidFill>
              <a:latin typeface="Arial" pitchFamily="34" charset="0"/>
              <a:cs typeface="Arial" pitchFamily="34" charset="0"/>
            </a:endParaRPr>
          </a:p>
        </p:txBody>
      </p:sp>
      <p:sp>
        <p:nvSpPr>
          <p:cNvPr id="37" name="TextBox 36"/>
          <p:cNvSpPr txBox="1"/>
          <p:nvPr/>
        </p:nvSpPr>
        <p:spPr>
          <a:xfrm>
            <a:off x="2753740" y="6315373"/>
            <a:ext cx="855312" cy="954107"/>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1</a:t>
            </a:r>
          </a:p>
          <a:p>
            <a:r>
              <a:rPr lang="en-US" sz="2800" b="1" dirty="0" smtClean="0">
                <a:solidFill>
                  <a:srgbClr val="000000"/>
                </a:solidFill>
                <a:latin typeface="Arial" pitchFamily="34" charset="0"/>
                <a:cs typeface="Arial" pitchFamily="34" charset="0"/>
              </a:rPr>
              <a:t> 10</a:t>
            </a:r>
            <a:endParaRPr lang="en-US" sz="2800" b="1" dirty="0">
              <a:solidFill>
                <a:srgbClr val="000000"/>
              </a:solidFill>
              <a:latin typeface="Arial" pitchFamily="34" charset="0"/>
              <a:cs typeface="Arial" pitchFamily="34" charset="0"/>
            </a:endParaRPr>
          </a:p>
        </p:txBody>
      </p:sp>
      <p:sp>
        <p:nvSpPr>
          <p:cNvPr id="40" name="TextBox 39"/>
          <p:cNvSpPr txBox="1"/>
          <p:nvPr/>
        </p:nvSpPr>
        <p:spPr>
          <a:xfrm>
            <a:off x="6049267" y="6314261"/>
            <a:ext cx="855313" cy="954107"/>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1</a:t>
            </a:r>
          </a:p>
          <a:p>
            <a:r>
              <a:rPr lang="en-US" sz="2800" b="1" dirty="0" smtClean="0">
                <a:solidFill>
                  <a:srgbClr val="000000"/>
                </a:solidFill>
                <a:latin typeface="Arial" pitchFamily="34" charset="0"/>
                <a:cs typeface="Arial" pitchFamily="34" charset="0"/>
              </a:rPr>
              <a:t> 2</a:t>
            </a:r>
            <a:endParaRPr lang="en-US" sz="2800" b="1" dirty="0">
              <a:solidFill>
                <a:srgbClr val="000000"/>
              </a:solidFill>
              <a:latin typeface="Arial" pitchFamily="34" charset="0"/>
              <a:cs typeface="Arial" pitchFamily="34" charset="0"/>
            </a:endParaRPr>
          </a:p>
        </p:txBody>
      </p:sp>
      <p:sp>
        <p:nvSpPr>
          <p:cNvPr id="43" name="TextBox 42"/>
          <p:cNvSpPr txBox="1"/>
          <p:nvPr/>
        </p:nvSpPr>
        <p:spPr>
          <a:xfrm>
            <a:off x="6016441" y="4881745"/>
            <a:ext cx="681558" cy="954107"/>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 </a:t>
            </a:r>
            <a:r>
              <a:rPr lang="en-US" sz="2800" b="1" dirty="0" smtClean="0">
                <a:solidFill>
                  <a:srgbClr val="000000"/>
                </a:solidFill>
                <a:latin typeface="Arial" pitchFamily="34" charset="0"/>
                <a:cs typeface="Arial" pitchFamily="34" charset="0"/>
              </a:rPr>
              <a:t>2</a:t>
            </a:r>
          </a:p>
          <a:p>
            <a:r>
              <a:rPr lang="en-US" sz="2800" b="1" dirty="0" smtClean="0">
                <a:solidFill>
                  <a:srgbClr val="000000"/>
                </a:solidFill>
                <a:latin typeface="Arial" pitchFamily="34" charset="0"/>
                <a:cs typeface="Arial" pitchFamily="34" charset="0"/>
              </a:rPr>
              <a:t> 5</a:t>
            </a:r>
            <a:endParaRPr lang="en-US" sz="2800" b="1" dirty="0">
              <a:solidFill>
                <a:srgbClr val="000000"/>
              </a:solidFill>
              <a:latin typeface="Arial" pitchFamily="34" charset="0"/>
              <a:cs typeface="Arial" pitchFamily="34" charset="0"/>
            </a:endParaRPr>
          </a:p>
        </p:txBody>
      </p:sp>
      <p:sp>
        <p:nvSpPr>
          <p:cNvPr id="44" name="Oval 43"/>
          <p:cNvSpPr/>
          <p:nvPr/>
        </p:nvSpPr>
        <p:spPr>
          <a:xfrm>
            <a:off x="1799009" y="510673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5" name="Oval 44"/>
          <p:cNvSpPr/>
          <p:nvPr/>
        </p:nvSpPr>
        <p:spPr>
          <a:xfrm>
            <a:off x="4993160" y="508380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6" name="Oval 45"/>
          <p:cNvSpPr/>
          <p:nvPr/>
        </p:nvSpPr>
        <p:spPr>
          <a:xfrm>
            <a:off x="1804228" y="653270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7" name="TextBox 46"/>
          <p:cNvSpPr txBox="1"/>
          <p:nvPr/>
        </p:nvSpPr>
        <p:spPr>
          <a:xfrm>
            <a:off x="2324198" y="5100274"/>
            <a:ext cx="330165"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A</a:t>
            </a:r>
            <a:endParaRPr lang="en-US" sz="2400" b="1" dirty="0">
              <a:solidFill>
                <a:srgbClr val="000000"/>
              </a:solidFill>
              <a:latin typeface="Arial" pitchFamily="34" charset="0"/>
              <a:cs typeface="Arial" pitchFamily="34" charset="0"/>
            </a:endParaRPr>
          </a:p>
        </p:txBody>
      </p:sp>
      <p:sp>
        <p:nvSpPr>
          <p:cNvPr id="48" name="TextBox 47"/>
          <p:cNvSpPr txBox="1"/>
          <p:nvPr/>
        </p:nvSpPr>
        <p:spPr>
          <a:xfrm>
            <a:off x="5486828" y="5085340"/>
            <a:ext cx="308006"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C</a:t>
            </a:r>
            <a:endParaRPr lang="en-US" sz="2400" b="1" dirty="0">
              <a:solidFill>
                <a:srgbClr val="000000"/>
              </a:solidFill>
              <a:latin typeface="Arial" pitchFamily="34" charset="0"/>
              <a:cs typeface="Arial" pitchFamily="34" charset="0"/>
            </a:endParaRPr>
          </a:p>
        </p:txBody>
      </p:sp>
      <p:sp>
        <p:nvSpPr>
          <p:cNvPr id="49" name="TextBox 48"/>
          <p:cNvSpPr txBox="1"/>
          <p:nvPr/>
        </p:nvSpPr>
        <p:spPr>
          <a:xfrm>
            <a:off x="2295097" y="6499013"/>
            <a:ext cx="332069"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B</a:t>
            </a:r>
            <a:endParaRPr lang="en-US" sz="2400" b="1" dirty="0">
              <a:solidFill>
                <a:srgbClr val="000000"/>
              </a:solidFill>
              <a:latin typeface="Arial" pitchFamily="34" charset="0"/>
              <a:cs typeface="Arial" pitchFamily="34" charset="0"/>
            </a:endParaRPr>
          </a:p>
        </p:txBody>
      </p:sp>
      <p:sp>
        <p:nvSpPr>
          <p:cNvPr id="50" name="Oval 49"/>
          <p:cNvSpPr/>
          <p:nvPr/>
        </p:nvSpPr>
        <p:spPr>
          <a:xfrm>
            <a:off x="5018937" y="651848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51" name="TextBox 50"/>
          <p:cNvSpPr txBox="1"/>
          <p:nvPr/>
        </p:nvSpPr>
        <p:spPr>
          <a:xfrm>
            <a:off x="5509806" y="6505572"/>
            <a:ext cx="332069"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D</a:t>
            </a:r>
            <a:endParaRPr lang="en-US" sz="2400" b="1" dirty="0">
              <a:solidFill>
                <a:srgbClr val="000000"/>
              </a:solidFill>
              <a:latin typeface="Arial" pitchFamily="34" charset="0"/>
              <a:cs typeface="Arial" pitchFamily="34" charset="0"/>
            </a:endParaRPr>
          </a:p>
        </p:txBody>
      </p:sp>
      <p:cxnSp>
        <p:nvCxnSpPr>
          <p:cNvPr id="52" name="Straight Connector 51"/>
          <p:cNvCxnSpPr/>
          <p:nvPr/>
        </p:nvCxnSpPr>
        <p:spPr>
          <a:xfrm>
            <a:off x="6134038" y="5339066"/>
            <a:ext cx="37458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187299" y="6793355"/>
            <a:ext cx="37458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918169" y="6808442"/>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934475" y="5327827"/>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782618" y="1008656"/>
            <a:ext cx="8993332" cy="3108543"/>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In Zoe's class,     </a:t>
            </a:r>
            <a:r>
              <a:rPr lang="en-US" sz="2800" b="1" dirty="0" smtClean="0">
                <a:solidFill>
                  <a:srgbClr val="000000"/>
                </a:solidFill>
                <a:latin typeface="Arial" pitchFamily="34" charset="0"/>
                <a:cs typeface="Arial" pitchFamily="34" charset="0"/>
              </a:rPr>
              <a:t>of </a:t>
            </a:r>
            <a:r>
              <a:rPr lang="en-US" sz="2800" b="1" dirty="0">
                <a:solidFill>
                  <a:srgbClr val="000000"/>
                </a:solidFill>
                <a:latin typeface="Arial" pitchFamily="34" charset="0"/>
                <a:cs typeface="Arial" pitchFamily="34" charset="0"/>
              </a:rPr>
              <a:t>the students </a:t>
            </a:r>
            <a:r>
              <a:rPr lang="en-US" sz="2800" b="1" dirty="0" smtClean="0">
                <a:solidFill>
                  <a:srgbClr val="000000"/>
                </a:solidFill>
                <a:latin typeface="Arial" pitchFamily="34" charset="0"/>
                <a:cs typeface="Arial" pitchFamily="34" charset="0"/>
              </a:rPr>
              <a:t>have pets. Of the </a:t>
            </a:r>
          </a:p>
          <a:p>
            <a:endParaRPr lang="en-US" sz="28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students who have pets, have </a:t>
            </a:r>
            <a:r>
              <a:rPr lang="en-US" sz="2800" b="1" dirty="0">
                <a:solidFill>
                  <a:srgbClr val="000000"/>
                </a:solidFill>
                <a:latin typeface="Arial" pitchFamily="34" charset="0"/>
                <a:cs typeface="Arial" pitchFamily="34" charset="0"/>
              </a:rPr>
              <a:t>rodents. </a:t>
            </a:r>
            <a:r>
              <a:rPr lang="en-US" sz="2800" b="1" dirty="0" smtClean="0">
                <a:solidFill>
                  <a:srgbClr val="000000"/>
                </a:solidFill>
                <a:latin typeface="Arial" pitchFamily="34" charset="0"/>
                <a:cs typeface="Arial" pitchFamily="34" charset="0"/>
              </a:rPr>
              <a:t> What </a:t>
            </a:r>
          </a:p>
          <a:p>
            <a:endParaRPr lang="en-US" sz="28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fraction </a:t>
            </a:r>
            <a:r>
              <a:rPr lang="en-US" sz="2800" b="1" dirty="0">
                <a:solidFill>
                  <a:srgbClr val="000000"/>
                </a:solidFill>
                <a:latin typeface="Arial" pitchFamily="34" charset="0"/>
                <a:cs typeface="Arial" pitchFamily="34" charset="0"/>
              </a:rPr>
              <a:t>of </a:t>
            </a:r>
            <a:r>
              <a:rPr lang="en-US" sz="2800" b="1" dirty="0" smtClean="0">
                <a:solidFill>
                  <a:srgbClr val="000000"/>
                </a:solidFill>
                <a:latin typeface="Arial" pitchFamily="34" charset="0"/>
                <a:cs typeface="Arial" pitchFamily="34" charset="0"/>
              </a:rPr>
              <a:t>the students in </a:t>
            </a:r>
            <a:r>
              <a:rPr lang="en-US" sz="2800" b="1" dirty="0">
                <a:solidFill>
                  <a:srgbClr val="000000"/>
                </a:solidFill>
                <a:latin typeface="Arial" pitchFamily="34" charset="0"/>
                <a:cs typeface="Arial" pitchFamily="34" charset="0"/>
              </a:rPr>
              <a:t>Zoe's class have </a:t>
            </a:r>
            <a:endParaRPr lang="en-US" sz="2800" b="1" dirty="0" smtClean="0">
              <a:solidFill>
                <a:srgbClr val="000000"/>
              </a:solidFill>
              <a:latin typeface="Arial" pitchFamily="34" charset="0"/>
              <a:cs typeface="Arial" pitchFamily="34" charset="0"/>
            </a:endParaRPr>
          </a:p>
          <a:p>
            <a:endParaRPr lang="en-US" sz="28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rodents</a:t>
            </a:r>
            <a:r>
              <a:rPr lang="en-US" sz="2800" b="1" dirty="0">
                <a:solidFill>
                  <a:srgbClr val="000000"/>
                </a:solidFill>
                <a:latin typeface="Arial" pitchFamily="34" charset="0"/>
                <a:cs typeface="Arial" pitchFamily="34" charset="0"/>
              </a:rPr>
              <a:t>?</a:t>
            </a:r>
          </a:p>
        </p:txBody>
      </p:sp>
      <p:sp>
        <p:nvSpPr>
          <p:cNvPr id="58" name="TextBox 57"/>
          <p:cNvSpPr txBox="1"/>
          <p:nvPr/>
        </p:nvSpPr>
        <p:spPr>
          <a:xfrm>
            <a:off x="4222750" y="812800"/>
            <a:ext cx="676106" cy="954107"/>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 </a:t>
            </a:r>
            <a:r>
              <a:rPr lang="en-US" sz="2800" b="1" dirty="0" smtClean="0">
                <a:solidFill>
                  <a:srgbClr val="000000"/>
                </a:solidFill>
                <a:latin typeface="Arial" pitchFamily="34" charset="0"/>
                <a:cs typeface="Arial" pitchFamily="34" charset="0"/>
              </a:rPr>
              <a:t>4</a:t>
            </a:r>
          </a:p>
          <a:p>
            <a:r>
              <a:rPr lang="en-US" sz="2800" b="1" dirty="0" smtClean="0">
                <a:solidFill>
                  <a:srgbClr val="000000"/>
                </a:solidFill>
                <a:latin typeface="Arial" pitchFamily="34" charset="0"/>
                <a:cs typeface="Arial" pitchFamily="34" charset="0"/>
              </a:rPr>
              <a:t> 5</a:t>
            </a:r>
            <a:endParaRPr lang="en-US" sz="2800" b="1" dirty="0">
              <a:solidFill>
                <a:srgbClr val="000000"/>
              </a:solidFill>
              <a:latin typeface="Arial" pitchFamily="34" charset="0"/>
              <a:cs typeface="Arial" pitchFamily="34" charset="0"/>
            </a:endParaRPr>
          </a:p>
        </p:txBody>
      </p:sp>
      <p:cxnSp>
        <p:nvCxnSpPr>
          <p:cNvPr id="59" name="Straight Connector 58"/>
          <p:cNvCxnSpPr/>
          <p:nvPr/>
        </p:nvCxnSpPr>
        <p:spPr>
          <a:xfrm>
            <a:off x="4315575" y="1254588"/>
            <a:ext cx="37458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9556750" y="1690214"/>
            <a:ext cx="855313" cy="954107"/>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1</a:t>
            </a:r>
          </a:p>
          <a:p>
            <a:r>
              <a:rPr lang="en-US" sz="2800" b="1" dirty="0" smtClean="0">
                <a:solidFill>
                  <a:srgbClr val="000000"/>
                </a:solidFill>
                <a:latin typeface="Arial" pitchFamily="34" charset="0"/>
                <a:cs typeface="Arial" pitchFamily="34" charset="0"/>
              </a:rPr>
              <a:t> 8</a:t>
            </a:r>
            <a:endParaRPr lang="en-US" sz="2800" b="1" dirty="0">
              <a:solidFill>
                <a:srgbClr val="000000"/>
              </a:solidFill>
              <a:latin typeface="Arial" pitchFamily="34" charset="0"/>
              <a:cs typeface="Arial" pitchFamily="34" charset="0"/>
            </a:endParaRPr>
          </a:p>
        </p:txBody>
      </p:sp>
      <p:cxnSp>
        <p:nvCxnSpPr>
          <p:cNvPr id="61" name="Straight Connector 60"/>
          <p:cNvCxnSpPr/>
          <p:nvPr/>
        </p:nvCxnSpPr>
        <p:spPr>
          <a:xfrm>
            <a:off x="9668510" y="2148840"/>
            <a:ext cx="37458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57460589"/>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TextBox 7"/>
          <p:cNvSpPr txBox="1"/>
          <p:nvPr/>
        </p:nvSpPr>
        <p:spPr>
          <a:xfrm>
            <a:off x="2280100" y="12137626"/>
            <a:ext cx="3379867" cy="369332"/>
          </a:xfrm>
          <a:prstGeom prst="rect">
            <a:avLst/>
          </a:prstGeom>
          <a:noFill/>
        </p:spPr>
        <p:txBody>
          <a:bodyPr vert="horz" rtlCol="0">
            <a:spAutoFit/>
          </a:bodyPr>
          <a:lstStyle/>
          <a:p>
            <a:r>
              <a:rPr lang="en-US" b="1" smtClean="0">
                <a:solidFill>
                  <a:srgbClr val="000000"/>
                </a:solidFill>
                <a:latin typeface="Arial" pitchFamily="34" charset="0"/>
                <a:cs typeface="Arial" pitchFamily="34" charset="0"/>
              </a:rPr>
              <a:t>C</a:t>
            </a:r>
            <a:endParaRPr lang="en-US" b="1">
              <a:solidFill>
                <a:srgbClr val="000000"/>
              </a:solidFill>
              <a:latin typeface="Arial" pitchFamily="34" charset="0"/>
              <a:cs typeface="Arial" pitchFamily="34" charset="0"/>
            </a:endParaRPr>
          </a:p>
        </p:txBody>
      </p:sp>
      <p:sp>
        <p:nvSpPr>
          <p:cNvPr id="10" name="TextBox 9"/>
          <p:cNvSpPr txBox="1"/>
          <p:nvPr/>
        </p:nvSpPr>
        <p:spPr>
          <a:xfrm>
            <a:off x="2280100" y="12722206"/>
            <a:ext cx="3379867" cy="369332"/>
          </a:xfrm>
          <a:prstGeom prst="rect">
            <a:avLst/>
          </a:prstGeom>
          <a:noFill/>
        </p:spPr>
        <p:txBody>
          <a:bodyPr vert="horz" rtlCol="0">
            <a:spAutoFit/>
          </a:bodyPr>
          <a:lstStyle/>
          <a:p>
            <a:r>
              <a:rPr lang="en-US" b="1" smtClean="0">
                <a:solidFill>
                  <a:srgbClr val="000000"/>
                </a:solidFill>
                <a:latin typeface="Arial" pitchFamily="34" charset="0"/>
                <a:cs typeface="Arial" pitchFamily="34" charset="0"/>
              </a:rPr>
              <a:t>D</a:t>
            </a:r>
            <a:endParaRPr lang="en-US" b="1">
              <a:solidFill>
                <a:srgbClr val="000000"/>
              </a:solidFill>
              <a:latin typeface="Arial" pitchFamily="34" charset="0"/>
              <a:cs typeface="Arial" pitchFamily="34" charset="0"/>
            </a:endParaRPr>
          </a:p>
        </p:txBody>
      </p:sp>
      <p:sp>
        <p:nvSpPr>
          <p:cNvPr id="11" name="TextBox 10"/>
          <p:cNvSpPr txBox="1"/>
          <p:nvPr/>
        </p:nvSpPr>
        <p:spPr>
          <a:xfrm>
            <a:off x="3163004" y="12722206"/>
            <a:ext cx="3379867" cy="415498"/>
          </a:xfrm>
          <a:prstGeom prst="rect">
            <a:avLst/>
          </a:prstGeom>
          <a:noFill/>
        </p:spPr>
        <p:txBody>
          <a:bodyPr vert="horz" rtlCol="0">
            <a:spAutoFit/>
          </a:bodyPr>
          <a:lstStyle/>
          <a:p>
            <a:r>
              <a:rPr lang="en-US" sz="2100" b="1" smtClean="0">
                <a:solidFill>
                  <a:srgbClr val="000000"/>
                </a:solidFill>
                <a:latin typeface="Arial" pitchFamily="34" charset="0"/>
                <a:cs typeface="Arial" pitchFamily="34" charset="0"/>
              </a:rPr>
              <a:t>16 miles</a:t>
            </a:r>
            <a:endParaRPr lang="en-US" sz="2100" b="1">
              <a:solidFill>
                <a:srgbClr val="000000"/>
              </a:solidFill>
              <a:latin typeface="Arial" pitchFamily="34" charset="0"/>
              <a:cs typeface="Arial" pitchFamily="34" charset="0"/>
            </a:endParaRPr>
          </a:p>
        </p:txBody>
      </p:sp>
      <p:pic>
        <p:nvPicPr>
          <p:cNvPr id="20" name="Picture 1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8" y="81841"/>
            <a:ext cx="3752342" cy="58458"/>
          </a:xfrm>
          <a:prstGeom prst="rect">
            <a:avLst/>
          </a:prstGeom>
          <a:solidFill>
            <a:scrgbClr r="0" g="0" b="0">
              <a:alpha val="0"/>
            </a:scrgbClr>
          </a:solidFill>
        </p:spPr>
      </p:pic>
      <p:sp>
        <p:nvSpPr>
          <p:cNvPr id="21" name="TextBox 20"/>
          <p:cNvSpPr txBox="1"/>
          <p:nvPr/>
        </p:nvSpPr>
        <p:spPr>
          <a:xfrm>
            <a:off x="793750" y="1005378"/>
            <a:ext cx="782724"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120</a:t>
            </a:r>
            <a:endParaRPr lang="en-US" sz="2800" b="1" dirty="0">
              <a:solidFill>
                <a:srgbClr val="000000"/>
              </a:solidFill>
              <a:latin typeface="Arial" pitchFamily="34" charset="0"/>
              <a:cs typeface="Arial" pitchFamily="34" charset="0"/>
            </a:endParaRPr>
          </a:p>
        </p:txBody>
      </p:sp>
      <p:sp>
        <p:nvSpPr>
          <p:cNvPr id="22" name="TextBox 21"/>
          <p:cNvSpPr txBox="1"/>
          <p:nvPr/>
        </p:nvSpPr>
        <p:spPr>
          <a:xfrm>
            <a:off x="2869676" y="3708400"/>
            <a:ext cx="1499997"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9 miles</a:t>
            </a:r>
            <a:endParaRPr lang="en-US" sz="2800" b="1" dirty="0">
              <a:solidFill>
                <a:srgbClr val="000000"/>
              </a:solidFill>
              <a:latin typeface="Arial" pitchFamily="34" charset="0"/>
              <a:cs typeface="Arial" pitchFamily="34" charset="0"/>
            </a:endParaRPr>
          </a:p>
        </p:txBody>
      </p:sp>
      <p:sp>
        <p:nvSpPr>
          <p:cNvPr id="23" name="TextBox 22"/>
          <p:cNvSpPr txBox="1"/>
          <p:nvPr/>
        </p:nvSpPr>
        <p:spPr>
          <a:xfrm>
            <a:off x="2794498" y="4361792"/>
            <a:ext cx="1733052"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10 miles</a:t>
            </a:r>
            <a:endParaRPr lang="en-US" sz="2800" b="1" dirty="0">
              <a:solidFill>
                <a:srgbClr val="000000"/>
              </a:solidFill>
              <a:latin typeface="Arial" pitchFamily="34" charset="0"/>
              <a:cs typeface="Arial" pitchFamily="34" charset="0"/>
            </a:endParaRPr>
          </a:p>
        </p:txBody>
      </p:sp>
      <p:sp>
        <p:nvSpPr>
          <p:cNvPr id="24" name="TextBox 23"/>
          <p:cNvSpPr txBox="1"/>
          <p:nvPr/>
        </p:nvSpPr>
        <p:spPr>
          <a:xfrm>
            <a:off x="2838194" y="5828642"/>
            <a:ext cx="1589602" cy="52322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16 </a:t>
            </a:r>
            <a:r>
              <a:rPr lang="en-US" sz="2800" b="1" dirty="0" smtClean="0">
                <a:solidFill>
                  <a:srgbClr val="000000"/>
                </a:solidFill>
                <a:latin typeface="Arial" pitchFamily="34" charset="0"/>
                <a:cs typeface="Arial" pitchFamily="34" charset="0"/>
              </a:rPr>
              <a:t>miles</a:t>
            </a:r>
            <a:endParaRPr lang="en-US" sz="2800" b="1" dirty="0">
              <a:solidFill>
                <a:srgbClr val="000000"/>
              </a:solidFill>
              <a:latin typeface="Arial" pitchFamily="34" charset="0"/>
              <a:cs typeface="Arial" pitchFamily="34" charset="0"/>
            </a:endParaRPr>
          </a:p>
        </p:txBody>
      </p:sp>
      <p:sp>
        <p:nvSpPr>
          <p:cNvPr id="25" name="TextBox 24"/>
          <p:cNvSpPr txBox="1"/>
          <p:nvPr/>
        </p:nvSpPr>
        <p:spPr>
          <a:xfrm>
            <a:off x="2801210" y="5062464"/>
            <a:ext cx="1643211"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12 miles</a:t>
            </a:r>
            <a:endParaRPr lang="en-US" sz="2800" b="1" dirty="0">
              <a:solidFill>
                <a:srgbClr val="000000"/>
              </a:solidFill>
              <a:latin typeface="Arial" pitchFamily="34" charset="0"/>
              <a:cs typeface="Arial" pitchFamily="34" charset="0"/>
            </a:endParaRPr>
          </a:p>
        </p:txBody>
      </p:sp>
      <p:sp>
        <p:nvSpPr>
          <p:cNvPr id="26" name="Oval 25"/>
          <p:cNvSpPr/>
          <p:nvPr/>
        </p:nvSpPr>
        <p:spPr>
          <a:xfrm>
            <a:off x="1839768" y="377897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Arial" pitchFamily="34" charset="0"/>
              <a:cs typeface="Arial" pitchFamily="34" charset="0"/>
            </a:endParaRPr>
          </a:p>
        </p:txBody>
      </p:sp>
      <p:sp>
        <p:nvSpPr>
          <p:cNvPr id="27" name="Oval 26"/>
          <p:cNvSpPr/>
          <p:nvPr/>
        </p:nvSpPr>
        <p:spPr>
          <a:xfrm>
            <a:off x="1840276" y="512203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8" name="Oval 27"/>
          <p:cNvSpPr/>
          <p:nvPr/>
        </p:nvSpPr>
        <p:spPr>
          <a:xfrm>
            <a:off x="1844987" y="446394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9" name="TextBox 28"/>
          <p:cNvSpPr txBox="1"/>
          <p:nvPr/>
        </p:nvSpPr>
        <p:spPr>
          <a:xfrm>
            <a:off x="2307807" y="3741687"/>
            <a:ext cx="330165"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A</a:t>
            </a:r>
            <a:endParaRPr lang="en-US" sz="2400" b="1" dirty="0">
              <a:solidFill>
                <a:srgbClr val="000000"/>
              </a:solidFill>
              <a:latin typeface="Arial" pitchFamily="34" charset="0"/>
              <a:cs typeface="Arial" pitchFamily="34" charset="0"/>
            </a:endParaRPr>
          </a:p>
        </p:txBody>
      </p:sp>
      <p:sp>
        <p:nvSpPr>
          <p:cNvPr id="30" name="TextBox 29"/>
          <p:cNvSpPr txBox="1"/>
          <p:nvPr/>
        </p:nvSpPr>
        <p:spPr>
          <a:xfrm>
            <a:off x="2333944" y="5122040"/>
            <a:ext cx="441006"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C </a:t>
            </a:r>
            <a:endParaRPr lang="en-US" sz="2400" b="1" dirty="0">
              <a:solidFill>
                <a:srgbClr val="000000"/>
              </a:solidFill>
              <a:latin typeface="Arial" pitchFamily="34" charset="0"/>
              <a:cs typeface="Arial" pitchFamily="34" charset="0"/>
            </a:endParaRPr>
          </a:p>
        </p:txBody>
      </p:sp>
      <p:sp>
        <p:nvSpPr>
          <p:cNvPr id="31" name="TextBox 30"/>
          <p:cNvSpPr txBox="1"/>
          <p:nvPr/>
        </p:nvSpPr>
        <p:spPr>
          <a:xfrm>
            <a:off x="2335856" y="4416583"/>
            <a:ext cx="332069"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B</a:t>
            </a:r>
            <a:endParaRPr lang="en-US" sz="2400" b="1" dirty="0">
              <a:solidFill>
                <a:srgbClr val="000000"/>
              </a:solidFill>
              <a:latin typeface="Arial" pitchFamily="34" charset="0"/>
              <a:cs typeface="Arial" pitchFamily="34" charset="0"/>
            </a:endParaRPr>
          </a:p>
        </p:txBody>
      </p:sp>
      <p:sp>
        <p:nvSpPr>
          <p:cNvPr id="32" name="Oval 31"/>
          <p:cNvSpPr/>
          <p:nvPr/>
        </p:nvSpPr>
        <p:spPr>
          <a:xfrm>
            <a:off x="1845271" y="587609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3" name="TextBox 32"/>
          <p:cNvSpPr txBox="1"/>
          <p:nvPr/>
        </p:nvSpPr>
        <p:spPr>
          <a:xfrm>
            <a:off x="2336140" y="5855429"/>
            <a:ext cx="332069"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D</a:t>
            </a:r>
            <a:endParaRPr lang="en-US" sz="2400" b="1" dirty="0">
              <a:solidFill>
                <a:srgbClr val="000000"/>
              </a:solidFill>
              <a:latin typeface="Arial" pitchFamily="34" charset="0"/>
              <a:cs typeface="Arial" pitchFamily="34" charset="0"/>
            </a:endParaRPr>
          </a:p>
        </p:txBody>
      </p:sp>
      <p:sp>
        <p:nvSpPr>
          <p:cNvPr id="38" name="TextBox 37"/>
          <p:cNvSpPr txBox="1"/>
          <p:nvPr/>
        </p:nvSpPr>
        <p:spPr>
          <a:xfrm>
            <a:off x="1782618" y="1008656"/>
            <a:ext cx="8307532" cy="2246769"/>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Beth hiked </a:t>
            </a:r>
            <a:r>
              <a:rPr lang="en-US" sz="2800" b="1" dirty="0" smtClean="0">
                <a:solidFill>
                  <a:srgbClr val="000000"/>
                </a:solidFill>
                <a:latin typeface="Arial" pitchFamily="34" charset="0"/>
                <a:cs typeface="Arial" pitchFamily="34" charset="0"/>
              </a:rPr>
              <a:t>for        hours </a:t>
            </a:r>
            <a:r>
              <a:rPr lang="en-US" sz="2800" b="1" dirty="0">
                <a:solidFill>
                  <a:srgbClr val="000000"/>
                </a:solidFill>
                <a:latin typeface="Arial" pitchFamily="34" charset="0"/>
                <a:cs typeface="Arial" pitchFamily="34" charset="0"/>
              </a:rPr>
              <a:t>at an </a:t>
            </a:r>
            <a:r>
              <a:rPr lang="en-US" sz="2800" b="1" dirty="0" smtClean="0">
                <a:solidFill>
                  <a:srgbClr val="000000"/>
                </a:solidFill>
                <a:latin typeface="Arial" pitchFamily="34" charset="0"/>
                <a:cs typeface="Arial" pitchFamily="34" charset="0"/>
              </a:rPr>
              <a:t>average rate </a:t>
            </a:r>
            <a:r>
              <a:rPr lang="en-US" sz="2800" b="1" dirty="0">
                <a:solidFill>
                  <a:srgbClr val="000000"/>
                </a:solidFill>
                <a:latin typeface="Arial" pitchFamily="34" charset="0"/>
                <a:cs typeface="Arial" pitchFamily="34" charset="0"/>
              </a:rPr>
              <a:t>of        </a:t>
            </a:r>
            <a:endParaRPr lang="en-US" sz="2800" b="1" dirty="0" smtClean="0">
              <a:solidFill>
                <a:srgbClr val="000000"/>
              </a:solidFill>
              <a:latin typeface="Arial" pitchFamily="34" charset="0"/>
              <a:cs typeface="Arial" pitchFamily="34" charset="0"/>
            </a:endParaRPr>
          </a:p>
          <a:p>
            <a:endParaRPr lang="en-US" sz="28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miles </a:t>
            </a:r>
            <a:r>
              <a:rPr lang="en-US" sz="2800" b="1" dirty="0">
                <a:solidFill>
                  <a:srgbClr val="000000"/>
                </a:solidFill>
                <a:latin typeface="Arial" pitchFamily="34" charset="0"/>
                <a:cs typeface="Arial" pitchFamily="34" charset="0"/>
              </a:rPr>
              <a:t>per hour. Which is </a:t>
            </a:r>
            <a:r>
              <a:rPr lang="en-US" sz="2800" b="1" dirty="0" smtClean="0">
                <a:solidFill>
                  <a:srgbClr val="000000"/>
                </a:solidFill>
                <a:latin typeface="Arial" pitchFamily="34" charset="0"/>
                <a:cs typeface="Arial" pitchFamily="34" charset="0"/>
              </a:rPr>
              <a:t>the         best estimate </a:t>
            </a:r>
            <a:endParaRPr lang="en-US" sz="2800" b="1" dirty="0">
              <a:solidFill>
                <a:srgbClr val="000000"/>
              </a:solidFill>
              <a:latin typeface="Arial" pitchFamily="34" charset="0"/>
              <a:cs typeface="Arial" pitchFamily="34" charset="0"/>
            </a:endParaRPr>
          </a:p>
          <a:p>
            <a:endParaRPr lang="en-US" sz="28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of </a:t>
            </a:r>
            <a:r>
              <a:rPr lang="en-US" sz="2800" b="1" dirty="0">
                <a:solidFill>
                  <a:srgbClr val="000000"/>
                </a:solidFill>
                <a:latin typeface="Arial" pitchFamily="34" charset="0"/>
                <a:cs typeface="Arial" pitchFamily="34" charset="0"/>
              </a:rPr>
              <a:t>the distance that </a:t>
            </a:r>
            <a:r>
              <a:rPr lang="en-US" sz="2800" b="1" dirty="0" smtClean="0">
                <a:solidFill>
                  <a:srgbClr val="000000"/>
                </a:solidFill>
                <a:latin typeface="Arial" pitchFamily="34" charset="0"/>
                <a:cs typeface="Arial" pitchFamily="34" charset="0"/>
              </a:rPr>
              <a:t>she hiked</a:t>
            </a:r>
            <a:r>
              <a:rPr lang="en-US" sz="2800" b="1" dirty="0">
                <a:solidFill>
                  <a:srgbClr val="000000"/>
                </a:solidFill>
                <a:latin typeface="Arial" pitchFamily="34" charset="0"/>
                <a:cs typeface="Arial" pitchFamily="34" charset="0"/>
              </a:rPr>
              <a:t>?</a:t>
            </a:r>
          </a:p>
        </p:txBody>
      </p:sp>
      <p:sp>
        <p:nvSpPr>
          <p:cNvPr id="41" name="TextBox 40"/>
          <p:cNvSpPr txBox="1"/>
          <p:nvPr/>
        </p:nvSpPr>
        <p:spPr>
          <a:xfrm>
            <a:off x="6872637" y="1744563"/>
            <a:ext cx="855313" cy="83099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 1</a:t>
            </a:r>
          </a:p>
          <a:p>
            <a:r>
              <a:rPr lang="en-US" sz="2400" b="1" dirty="0" smtClean="0">
                <a:solidFill>
                  <a:srgbClr val="000000"/>
                </a:solidFill>
                <a:latin typeface="Arial" pitchFamily="34" charset="0"/>
                <a:cs typeface="Arial" pitchFamily="34" charset="0"/>
              </a:rPr>
              <a:t> 4</a:t>
            </a:r>
            <a:endParaRPr lang="en-US" sz="2400" b="1" dirty="0">
              <a:solidFill>
                <a:srgbClr val="000000"/>
              </a:solidFill>
              <a:latin typeface="Arial" pitchFamily="34" charset="0"/>
              <a:cs typeface="Arial" pitchFamily="34" charset="0"/>
            </a:endParaRPr>
          </a:p>
        </p:txBody>
      </p:sp>
      <p:cxnSp>
        <p:nvCxnSpPr>
          <p:cNvPr id="42" name="Straight Connector 41"/>
          <p:cNvCxnSpPr/>
          <p:nvPr/>
        </p:nvCxnSpPr>
        <p:spPr>
          <a:xfrm>
            <a:off x="6965950" y="2164080"/>
            <a:ext cx="340528"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531792" y="820003"/>
            <a:ext cx="681558" cy="830997"/>
          </a:xfrm>
          <a:prstGeom prst="rect">
            <a:avLst/>
          </a:prstGeom>
          <a:noFill/>
        </p:spPr>
        <p:txBody>
          <a:bodyPr vert="horz" wrap="square" rtlCol="0">
            <a:spAutoFit/>
          </a:bodyPr>
          <a:lstStyle/>
          <a:p>
            <a:r>
              <a:rPr lang="en-US" sz="2400" b="1" dirty="0">
                <a:solidFill>
                  <a:srgbClr val="000000"/>
                </a:solidFill>
                <a:latin typeface="Arial" pitchFamily="34" charset="0"/>
                <a:cs typeface="Arial" pitchFamily="34" charset="0"/>
              </a:rPr>
              <a:t> 7</a:t>
            </a:r>
            <a:endParaRPr lang="en-US" sz="2400" b="1" dirty="0" smtClean="0">
              <a:solidFill>
                <a:srgbClr val="000000"/>
              </a:solidFill>
              <a:latin typeface="Arial" pitchFamily="34" charset="0"/>
              <a:cs typeface="Arial" pitchFamily="34" charset="0"/>
            </a:endParaRPr>
          </a:p>
          <a:p>
            <a:r>
              <a:rPr lang="en-US" sz="2400" b="1" dirty="0" smtClean="0">
                <a:solidFill>
                  <a:srgbClr val="000000"/>
                </a:solidFill>
                <a:latin typeface="Arial" pitchFamily="34" charset="0"/>
                <a:cs typeface="Arial" pitchFamily="34" charset="0"/>
              </a:rPr>
              <a:t> 8</a:t>
            </a:r>
            <a:endParaRPr lang="en-US" sz="2400" b="1" dirty="0">
              <a:solidFill>
                <a:srgbClr val="000000"/>
              </a:solidFill>
              <a:latin typeface="Arial" pitchFamily="34" charset="0"/>
              <a:cs typeface="Arial" pitchFamily="34" charset="0"/>
            </a:endParaRPr>
          </a:p>
        </p:txBody>
      </p:sp>
      <p:cxnSp>
        <p:nvCxnSpPr>
          <p:cNvPr id="44" name="Straight Connector 43"/>
          <p:cNvCxnSpPr/>
          <p:nvPr/>
        </p:nvCxnSpPr>
        <p:spPr>
          <a:xfrm>
            <a:off x="4602000" y="1253653"/>
            <a:ext cx="340528"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297200" y="1032481"/>
            <a:ext cx="374581" cy="461665"/>
          </a:xfrm>
          <a:prstGeom prst="rect">
            <a:avLst/>
          </a:prstGeom>
          <a:noFill/>
        </p:spPr>
        <p:txBody>
          <a:bodyPr wrap="square" rtlCol="0">
            <a:spAutoFit/>
          </a:bodyPr>
          <a:lstStyle/>
          <a:p>
            <a:r>
              <a:rPr lang="en-US" sz="2400" b="1" dirty="0" smtClean="0">
                <a:latin typeface="Arial" pitchFamily="34" charset="0"/>
                <a:cs typeface="Arial" pitchFamily="34" charset="0"/>
              </a:rPr>
              <a:t>3</a:t>
            </a:r>
            <a:endParaRPr lang="en-US" sz="2400" b="1" dirty="0">
              <a:latin typeface="Arial" pitchFamily="34" charset="0"/>
              <a:cs typeface="Arial" pitchFamily="34" charset="0"/>
            </a:endParaRPr>
          </a:p>
        </p:txBody>
      </p:sp>
      <p:sp>
        <p:nvSpPr>
          <p:cNvPr id="46" name="TextBox 45"/>
          <p:cNvSpPr txBox="1"/>
          <p:nvPr/>
        </p:nvSpPr>
        <p:spPr>
          <a:xfrm>
            <a:off x="6628375" y="1937319"/>
            <a:ext cx="374581" cy="461665"/>
          </a:xfrm>
          <a:prstGeom prst="rect">
            <a:avLst/>
          </a:prstGeom>
          <a:noFill/>
        </p:spPr>
        <p:txBody>
          <a:bodyPr wrap="square" rtlCol="0">
            <a:spAutoFit/>
          </a:bodyPr>
          <a:lstStyle/>
          <a:p>
            <a:r>
              <a:rPr lang="en-US" sz="2400" b="1" dirty="0" smtClean="0">
                <a:latin typeface="Arial" pitchFamily="34" charset="0"/>
                <a:cs typeface="Arial" pitchFamily="34" charset="0"/>
              </a:rPr>
              <a:t>3</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xmlns="" val="768339454"/>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 name="Picture 12"/>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70150"/>
            <a:ext cx="4414520" cy="58458"/>
          </a:xfrm>
          <a:prstGeom prst="rect">
            <a:avLst/>
          </a:prstGeom>
          <a:solidFill>
            <a:scrgbClr r="0" g="0" b="0">
              <a:alpha val="0"/>
            </a:scrgbClr>
          </a:solidFill>
        </p:spPr>
      </p:pic>
      <p:sp>
        <p:nvSpPr>
          <p:cNvPr id="14" name="TextBox 13"/>
          <p:cNvSpPr txBox="1"/>
          <p:nvPr/>
        </p:nvSpPr>
        <p:spPr>
          <a:xfrm>
            <a:off x="829310" y="1014613"/>
            <a:ext cx="782724"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121</a:t>
            </a:r>
            <a:endParaRPr lang="en-US" sz="2800" b="1" dirty="0">
              <a:solidFill>
                <a:srgbClr val="000000"/>
              </a:solidFill>
              <a:latin typeface="Arial" pitchFamily="34" charset="0"/>
              <a:cs typeface="Arial" pitchFamily="34" charset="0"/>
            </a:endParaRPr>
          </a:p>
        </p:txBody>
      </p:sp>
      <p:sp>
        <p:nvSpPr>
          <p:cNvPr id="15" name="TextBox 14"/>
          <p:cNvSpPr txBox="1"/>
          <p:nvPr/>
        </p:nvSpPr>
        <p:spPr>
          <a:xfrm>
            <a:off x="1751869" y="1008656"/>
            <a:ext cx="8643081" cy="3108543"/>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Clark's muffin recipe calls for         </a:t>
            </a:r>
            <a:r>
              <a:rPr lang="en-US" sz="2800" b="1" dirty="0" smtClean="0">
                <a:solidFill>
                  <a:srgbClr val="000000"/>
                </a:solidFill>
                <a:latin typeface="Arial" pitchFamily="34" charset="0"/>
                <a:cs typeface="Arial" pitchFamily="34" charset="0"/>
              </a:rPr>
              <a:t>cups </a:t>
            </a:r>
            <a:r>
              <a:rPr lang="en-US" sz="2800" b="1" dirty="0">
                <a:solidFill>
                  <a:srgbClr val="000000"/>
                </a:solidFill>
                <a:latin typeface="Arial" pitchFamily="34" charset="0"/>
                <a:cs typeface="Arial" pitchFamily="34" charset="0"/>
              </a:rPr>
              <a:t>of </a:t>
            </a:r>
            <a:r>
              <a:rPr lang="en-US" sz="2800" b="1" dirty="0" smtClean="0">
                <a:solidFill>
                  <a:srgbClr val="000000"/>
                </a:solidFill>
                <a:latin typeface="Arial" pitchFamily="34" charset="0"/>
                <a:cs typeface="Arial" pitchFamily="34" charset="0"/>
              </a:rPr>
              <a:t>flour </a:t>
            </a:r>
          </a:p>
          <a:p>
            <a:endParaRPr lang="en-US" sz="28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for </a:t>
            </a:r>
            <a:r>
              <a:rPr lang="en-US" sz="2800" b="1" dirty="0">
                <a:solidFill>
                  <a:srgbClr val="000000"/>
                </a:solidFill>
                <a:latin typeface="Arial" pitchFamily="34" charset="0"/>
                <a:cs typeface="Arial" pitchFamily="34" charset="0"/>
              </a:rPr>
              <a:t>a dozen muffins and       </a:t>
            </a:r>
            <a:r>
              <a:rPr lang="en-US" sz="2800" b="1" dirty="0" smtClean="0">
                <a:solidFill>
                  <a:srgbClr val="000000"/>
                </a:solidFill>
                <a:latin typeface="Arial" pitchFamily="34" charset="0"/>
                <a:cs typeface="Arial" pitchFamily="34" charset="0"/>
              </a:rPr>
              <a:t>cup </a:t>
            </a:r>
            <a:r>
              <a:rPr lang="en-US" sz="2800" b="1" dirty="0">
                <a:solidFill>
                  <a:srgbClr val="000000"/>
                </a:solidFill>
                <a:latin typeface="Arial" pitchFamily="34" charset="0"/>
                <a:cs typeface="Arial" pitchFamily="34" charset="0"/>
              </a:rPr>
              <a:t>of flour for </a:t>
            </a:r>
            <a:r>
              <a:rPr lang="en-US" sz="2800" b="1" dirty="0" smtClean="0">
                <a:solidFill>
                  <a:srgbClr val="000000"/>
                </a:solidFill>
                <a:latin typeface="Arial" pitchFamily="34" charset="0"/>
                <a:cs typeface="Arial" pitchFamily="34" charset="0"/>
              </a:rPr>
              <a:t>the </a:t>
            </a:r>
          </a:p>
          <a:p>
            <a:endParaRPr lang="en-US" sz="28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topping</a:t>
            </a:r>
            <a:r>
              <a:rPr lang="en-US" sz="2800" b="1" dirty="0">
                <a:solidFill>
                  <a:srgbClr val="000000"/>
                </a:solidFill>
                <a:latin typeface="Arial" pitchFamily="34" charset="0"/>
                <a:cs typeface="Arial" pitchFamily="34" charset="0"/>
              </a:rPr>
              <a:t>. If he makes        </a:t>
            </a:r>
            <a:r>
              <a:rPr lang="en-US" sz="2800" b="1" dirty="0" smtClean="0">
                <a:solidFill>
                  <a:srgbClr val="000000"/>
                </a:solidFill>
                <a:latin typeface="Arial" pitchFamily="34" charset="0"/>
                <a:cs typeface="Arial" pitchFamily="34" charset="0"/>
              </a:rPr>
              <a:t> of </a:t>
            </a:r>
            <a:r>
              <a:rPr lang="en-US" sz="2800" b="1" dirty="0">
                <a:solidFill>
                  <a:srgbClr val="000000"/>
                </a:solidFill>
                <a:latin typeface="Arial" pitchFamily="34" charset="0"/>
                <a:cs typeface="Arial" pitchFamily="34" charset="0"/>
              </a:rPr>
              <a:t>the original </a:t>
            </a:r>
            <a:r>
              <a:rPr lang="en-US" sz="2800" b="1" dirty="0" smtClean="0">
                <a:solidFill>
                  <a:srgbClr val="000000"/>
                </a:solidFill>
                <a:latin typeface="Arial" pitchFamily="34" charset="0"/>
                <a:cs typeface="Arial" pitchFamily="34" charset="0"/>
              </a:rPr>
              <a:t>recipe</a:t>
            </a:r>
            <a:r>
              <a:rPr lang="en-US" sz="2800" b="1" dirty="0">
                <a:solidFill>
                  <a:srgbClr val="000000"/>
                </a:solidFill>
                <a:latin typeface="Arial" pitchFamily="34" charset="0"/>
                <a:cs typeface="Arial" pitchFamily="34" charset="0"/>
              </a:rPr>
              <a:t>, </a:t>
            </a:r>
            <a:endParaRPr lang="en-US" sz="2800" b="1" dirty="0" smtClean="0">
              <a:solidFill>
                <a:srgbClr val="000000"/>
              </a:solidFill>
              <a:latin typeface="Arial" pitchFamily="34" charset="0"/>
              <a:cs typeface="Arial" pitchFamily="34" charset="0"/>
            </a:endParaRPr>
          </a:p>
          <a:p>
            <a:endParaRPr lang="en-US" sz="28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how </a:t>
            </a:r>
            <a:r>
              <a:rPr lang="en-US" sz="2800" b="1" dirty="0">
                <a:solidFill>
                  <a:srgbClr val="000000"/>
                </a:solidFill>
                <a:latin typeface="Arial" pitchFamily="34" charset="0"/>
                <a:cs typeface="Arial" pitchFamily="34" charset="0"/>
              </a:rPr>
              <a:t>much flour will she use altogether?</a:t>
            </a:r>
          </a:p>
        </p:txBody>
      </p:sp>
      <p:sp>
        <p:nvSpPr>
          <p:cNvPr id="16" name="TextBox 15"/>
          <p:cNvSpPr txBox="1"/>
          <p:nvPr/>
        </p:nvSpPr>
        <p:spPr>
          <a:xfrm>
            <a:off x="7048142" y="833853"/>
            <a:ext cx="681558" cy="830997"/>
          </a:xfrm>
          <a:prstGeom prst="rect">
            <a:avLst/>
          </a:prstGeom>
          <a:noFill/>
        </p:spPr>
        <p:txBody>
          <a:bodyPr vert="horz" wrap="square" rtlCol="0">
            <a:spAutoFit/>
          </a:bodyPr>
          <a:lstStyle/>
          <a:p>
            <a:r>
              <a:rPr lang="en-US" sz="2400" b="1" dirty="0">
                <a:solidFill>
                  <a:srgbClr val="000000"/>
                </a:solidFill>
                <a:latin typeface="Arial" pitchFamily="34" charset="0"/>
                <a:cs typeface="Arial" pitchFamily="34" charset="0"/>
              </a:rPr>
              <a:t> </a:t>
            </a:r>
            <a:r>
              <a:rPr lang="en-US" sz="2400" b="1" dirty="0" smtClean="0">
                <a:solidFill>
                  <a:srgbClr val="000000"/>
                </a:solidFill>
                <a:latin typeface="Arial" pitchFamily="34" charset="0"/>
                <a:cs typeface="Arial" pitchFamily="34" charset="0"/>
              </a:rPr>
              <a:t>1</a:t>
            </a:r>
          </a:p>
          <a:p>
            <a:r>
              <a:rPr lang="en-US" sz="2400" b="1" dirty="0" smtClean="0">
                <a:solidFill>
                  <a:srgbClr val="000000"/>
                </a:solidFill>
                <a:latin typeface="Arial" pitchFamily="34" charset="0"/>
                <a:cs typeface="Arial" pitchFamily="34" charset="0"/>
              </a:rPr>
              <a:t> 2</a:t>
            </a:r>
            <a:endParaRPr lang="en-US" sz="2400" b="1" dirty="0">
              <a:solidFill>
                <a:srgbClr val="000000"/>
              </a:solidFill>
              <a:latin typeface="Arial" pitchFamily="34" charset="0"/>
              <a:cs typeface="Arial" pitchFamily="34" charset="0"/>
            </a:endParaRPr>
          </a:p>
        </p:txBody>
      </p:sp>
      <p:cxnSp>
        <p:nvCxnSpPr>
          <p:cNvPr id="17" name="Straight Connector 16"/>
          <p:cNvCxnSpPr/>
          <p:nvPr/>
        </p:nvCxnSpPr>
        <p:spPr>
          <a:xfrm>
            <a:off x="7132890" y="1257649"/>
            <a:ext cx="340528"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813550" y="1029428"/>
            <a:ext cx="374581" cy="461665"/>
          </a:xfrm>
          <a:prstGeom prst="rect">
            <a:avLst/>
          </a:prstGeom>
          <a:noFill/>
        </p:spPr>
        <p:txBody>
          <a:bodyPr wrap="square" rtlCol="0">
            <a:spAutoFit/>
          </a:bodyPr>
          <a:lstStyle/>
          <a:p>
            <a:r>
              <a:rPr lang="en-US" sz="2400" b="1" dirty="0" smtClean="0">
                <a:latin typeface="Arial" pitchFamily="34" charset="0"/>
                <a:cs typeface="Arial" pitchFamily="34" charset="0"/>
              </a:rPr>
              <a:t>1</a:t>
            </a:r>
            <a:endParaRPr lang="en-US" sz="2400" b="1" dirty="0">
              <a:latin typeface="Arial" pitchFamily="34" charset="0"/>
              <a:cs typeface="Arial" pitchFamily="34" charset="0"/>
            </a:endParaRPr>
          </a:p>
        </p:txBody>
      </p:sp>
      <p:sp>
        <p:nvSpPr>
          <p:cNvPr id="19" name="TextBox 18"/>
          <p:cNvSpPr txBox="1"/>
          <p:nvPr/>
        </p:nvSpPr>
        <p:spPr>
          <a:xfrm>
            <a:off x="5899150" y="1734403"/>
            <a:ext cx="681558" cy="830997"/>
          </a:xfrm>
          <a:prstGeom prst="rect">
            <a:avLst/>
          </a:prstGeom>
          <a:noFill/>
        </p:spPr>
        <p:txBody>
          <a:bodyPr vert="horz" wrap="square" rtlCol="0">
            <a:spAutoFit/>
          </a:bodyPr>
          <a:lstStyle/>
          <a:p>
            <a:r>
              <a:rPr lang="en-US" sz="2400" b="1" dirty="0">
                <a:solidFill>
                  <a:srgbClr val="000000"/>
                </a:solidFill>
                <a:latin typeface="Arial" pitchFamily="34" charset="0"/>
                <a:cs typeface="Arial" pitchFamily="34" charset="0"/>
              </a:rPr>
              <a:t> </a:t>
            </a:r>
            <a:r>
              <a:rPr lang="en-US" sz="2400" b="1" dirty="0" smtClean="0">
                <a:solidFill>
                  <a:srgbClr val="000000"/>
                </a:solidFill>
                <a:latin typeface="Arial" pitchFamily="34" charset="0"/>
                <a:cs typeface="Arial" pitchFamily="34" charset="0"/>
              </a:rPr>
              <a:t>1</a:t>
            </a:r>
          </a:p>
          <a:p>
            <a:r>
              <a:rPr lang="en-US" sz="2400" b="1" dirty="0" smtClean="0">
                <a:solidFill>
                  <a:srgbClr val="000000"/>
                </a:solidFill>
                <a:latin typeface="Arial" pitchFamily="34" charset="0"/>
                <a:cs typeface="Arial" pitchFamily="34" charset="0"/>
              </a:rPr>
              <a:t> 4</a:t>
            </a:r>
            <a:endParaRPr lang="en-US" sz="2400" b="1" dirty="0">
              <a:solidFill>
                <a:srgbClr val="000000"/>
              </a:solidFill>
              <a:latin typeface="Arial" pitchFamily="34" charset="0"/>
              <a:cs typeface="Arial" pitchFamily="34" charset="0"/>
            </a:endParaRPr>
          </a:p>
        </p:txBody>
      </p:sp>
      <p:cxnSp>
        <p:nvCxnSpPr>
          <p:cNvPr id="20" name="Straight Connector 19"/>
          <p:cNvCxnSpPr/>
          <p:nvPr/>
        </p:nvCxnSpPr>
        <p:spPr>
          <a:xfrm>
            <a:off x="5991045" y="2155170"/>
            <a:ext cx="340528"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598592" y="2585720"/>
            <a:ext cx="681558" cy="830997"/>
          </a:xfrm>
          <a:prstGeom prst="rect">
            <a:avLst/>
          </a:prstGeom>
          <a:noFill/>
        </p:spPr>
        <p:txBody>
          <a:bodyPr vert="horz" wrap="square" rtlCol="0">
            <a:spAutoFit/>
          </a:bodyPr>
          <a:lstStyle/>
          <a:p>
            <a:r>
              <a:rPr lang="en-US" sz="2400" b="1" dirty="0">
                <a:solidFill>
                  <a:srgbClr val="000000"/>
                </a:solidFill>
                <a:latin typeface="Arial" pitchFamily="34" charset="0"/>
                <a:cs typeface="Arial" pitchFamily="34" charset="0"/>
              </a:rPr>
              <a:t> </a:t>
            </a:r>
            <a:r>
              <a:rPr lang="en-US" sz="2400" b="1" dirty="0" smtClean="0">
                <a:solidFill>
                  <a:srgbClr val="000000"/>
                </a:solidFill>
                <a:latin typeface="Arial" pitchFamily="34" charset="0"/>
                <a:cs typeface="Arial" pitchFamily="34" charset="0"/>
              </a:rPr>
              <a:t>1</a:t>
            </a:r>
          </a:p>
          <a:p>
            <a:r>
              <a:rPr lang="en-US" sz="2400" b="1" dirty="0" smtClean="0">
                <a:solidFill>
                  <a:srgbClr val="000000"/>
                </a:solidFill>
                <a:latin typeface="Arial" pitchFamily="34" charset="0"/>
                <a:cs typeface="Arial" pitchFamily="34" charset="0"/>
              </a:rPr>
              <a:t> 3</a:t>
            </a:r>
            <a:endParaRPr lang="en-US" sz="2400" b="1" dirty="0">
              <a:solidFill>
                <a:srgbClr val="000000"/>
              </a:solidFill>
              <a:latin typeface="Arial" pitchFamily="34" charset="0"/>
              <a:cs typeface="Arial" pitchFamily="34" charset="0"/>
            </a:endParaRPr>
          </a:p>
        </p:txBody>
      </p:sp>
      <p:cxnSp>
        <p:nvCxnSpPr>
          <p:cNvPr id="22" name="Straight Connector 21"/>
          <p:cNvCxnSpPr/>
          <p:nvPr/>
        </p:nvCxnSpPr>
        <p:spPr>
          <a:xfrm>
            <a:off x="5711022" y="3022600"/>
            <a:ext cx="340528"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372169" y="2738120"/>
            <a:ext cx="374581" cy="461665"/>
          </a:xfrm>
          <a:prstGeom prst="rect">
            <a:avLst/>
          </a:prstGeom>
          <a:noFill/>
        </p:spPr>
        <p:txBody>
          <a:bodyPr wrap="square" rtlCol="0">
            <a:spAutoFit/>
          </a:bodyPr>
          <a:lstStyle/>
          <a:p>
            <a:r>
              <a:rPr lang="en-US" sz="2400" b="1" dirty="0" smtClean="0">
                <a:latin typeface="Arial" pitchFamily="34" charset="0"/>
                <a:cs typeface="Arial" pitchFamily="34" charset="0"/>
              </a:rPr>
              <a:t>1</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xmlns="" val="3055390045"/>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857447" y="729976"/>
            <a:ext cx="7330553" cy="1569660"/>
          </a:xfrm>
          <a:prstGeom prst="rect">
            <a:avLst/>
          </a:prstGeom>
          <a:noFill/>
        </p:spPr>
        <p:txBody>
          <a:bodyPr vert="horz" wrap="square" rtlCol="0">
            <a:spAutoFit/>
          </a:bodyPr>
          <a:lstStyle/>
          <a:p>
            <a:pPr algn="ctr"/>
            <a:r>
              <a:rPr lang="en-US" sz="4800" b="1" dirty="0" smtClean="0">
                <a:solidFill>
                  <a:srgbClr val="0000FF"/>
                </a:solidFill>
                <a:latin typeface="Arial" pitchFamily="34" charset="0"/>
                <a:cs typeface="Arial" pitchFamily="34" charset="0"/>
              </a:rPr>
              <a:t>Fraction Operations</a:t>
            </a:r>
          </a:p>
          <a:p>
            <a:pPr algn="ctr"/>
            <a:r>
              <a:rPr lang="en-US" sz="4800" b="1" dirty="0" smtClean="0">
                <a:solidFill>
                  <a:srgbClr val="0000FF"/>
                </a:solidFill>
                <a:latin typeface="Arial" pitchFamily="34" charset="0"/>
                <a:cs typeface="Arial" pitchFamily="34" charset="0"/>
              </a:rPr>
              <a:t>Division</a:t>
            </a:r>
            <a:endParaRPr lang="en-US" sz="4800" b="1" dirty="0">
              <a:solidFill>
                <a:srgbClr val="0000FF"/>
              </a:solidFill>
              <a:latin typeface="Arial" pitchFamily="34" charset="0"/>
              <a:cs typeface="Arial" pitchFamily="34" charset="0"/>
            </a:endParaRPr>
          </a:p>
        </p:txBody>
      </p:sp>
      <p:sp>
        <p:nvSpPr>
          <p:cNvPr id="5" name="TextBox 4">
            <a:hlinkClick r:id="rId2" action="ppaction://hlinksldjump"/>
          </p:cNvPr>
          <p:cNvSpPr txBox="1"/>
          <p:nvPr/>
        </p:nvSpPr>
        <p:spPr>
          <a:xfrm>
            <a:off x="8261350" y="2312283"/>
            <a:ext cx="1828800" cy="1015663"/>
          </a:xfrm>
          <a:prstGeom prst="rect">
            <a:avLst/>
          </a:prstGeom>
          <a:noFill/>
        </p:spPr>
        <p:txBody>
          <a:bodyPr vert="horz" wrap="square" rtlCol="0">
            <a:spAutoFit/>
          </a:bodyPr>
          <a:lstStyle/>
          <a:p>
            <a:r>
              <a:rPr lang="en-US" sz="2000" b="1" i="1" dirty="0" smtClean="0">
                <a:solidFill>
                  <a:srgbClr val="0000FF"/>
                </a:solidFill>
                <a:latin typeface="Arial" pitchFamily="34" charset="0"/>
                <a:cs typeface="Arial" pitchFamily="34" charset="0"/>
              </a:rPr>
              <a:t>Return to</a:t>
            </a:r>
          </a:p>
          <a:p>
            <a:r>
              <a:rPr lang="en-US" sz="2000" b="1" i="1" dirty="0" smtClean="0">
                <a:solidFill>
                  <a:srgbClr val="0000FF"/>
                </a:solidFill>
                <a:latin typeface="Arial" pitchFamily="34" charset="0"/>
                <a:cs typeface="Arial" pitchFamily="34" charset="0"/>
              </a:rPr>
              <a:t>Table of</a:t>
            </a:r>
          </a:p>
          <a:p>
            <a:r>
              <a:rPr lang="en-US" sz="2000" b="1" i="1" dirty="0" smtClean="0">
                <a:solidFill>
                  <a:srgbClr val="0000FF"/>
                </a:solidFill>
                <a:latin typeface="Arial" pitchFamily="34" charset="0"/>
                <a:cs typeface="Arial" pitchFamily="34" charset="0"/>
              </a:rPr>
              <a:t>Contents</a:t>
            </a:r>
            <a:endParaRPr lang="en-US" sz="2000" b="1" i="1" dirty="0">
              <a:solidFill>
                <a:srgbClr val="0000FF"/>
              </a:solidFill>
              <a:latin typeface="Arial" pitchFamily="34" charset="0"/>
              <a:cs typeface="Arial" pitchFamily="34" charset="0"/>
            </a:endParaRPr>
          </a:p>
        </p:txBody>
      </p:sp>
      <p:sp>
        <p:nvSpPr>
          <p:cNvPr id="6" name="Rectangle 5"/>
          <p:cNvSpPr/>
          <p:nvPr/>
        </p:nvSpPr>
        <p:spPr>
          <a:xfrm>
            <a:off x="8008325" y="2260600"/>
            <a:ext cx="2081825" cy="1080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stretch>
            <a:fillRect/>
          </a:stretch>
        </p:blipFill>
        <p:spPr>
          <a:xfrm>
            <a:off x="2012950" y="9271000"/>
            <a:ext cx="6819900" cy="4495800"/>
          </a:xfrm>
          <a:prstGeom prst="rect">
            <a:avLst/>
          </a:prstGeom>
        </p:spPr>
      </p:pic>
    </p:spTree>
    <p:extLst>
      <p:ext uri="{BB962C8B-B14F-4D97-AF65-F5344CB8AC3E}">
        <p14:creationId xmlns:p14="http://schemas.microsoft.com/office/powerpoint/2010/main" xmlns="" val="2280131955"/>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762000" y="977900"/>
            <a:ext cx="9499600" cy="8191500"/>
          </a:xfrm>
          <a:prstGeom prst="rect">
            <a:avLst/>
          </a:prstGeom>
        </p:spPr>
      </p:pic>
    </p:spTree>
    <p:extLst>
      <p:ext uri="{BB962C8B-B14F-4D97-AF65-F5344CB8AC3E}">
        <p14:creationId xmlns:p14="http://schemas.microsoft.com/office/powerpoint/2010/main" xmlns="" val="453047803"/>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1155700"/>
            <a:ext cx="11036300" cy="7848036"/>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1936750" y="5689600"/>
            <a:ext cx="5457825" cy="10668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2012950" y="7061200"/>
            <a:ext cx="828675" cy="1057275"/>
          </a:xfrm>
          <a:prstGeom prst="rect">
            <a:avLst/>
          </a:prstGeom>
          <a:noFill/>
          <a:ln w="9525">
            <a:noFill/>
            <a:miter lim="800000"/>
            <a:headEnd/>
            <a:tailEnd/>
          </a:ln>
        </p:spPr>
      </p:pic>
    </p:spTree>
    <p:extLst>
      <p:ext uri="{BB962C8B-B14F-4D97-AF65-F5344CB8AC3E}">
        <p14:creationId xmlns:p14="http://schemas.microsoft.com/office/powerpoint/2010/main" xmlns="" val="23785659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8" y="81841"/>
            <a:ext cx="4414520" cy="58458"/>
          </a:xfrm>
          <a:prstGeom prst="rect">
            <a:avLst/>
          </a:prstGeom>
          <a:solidFill>
            <a:scrgbClr r="0" g="0" b="0">
              <a:alpha val="0"/>
            </a:scrgbClr>
          </a:solidFill>
        </p:spPr>
      </p:pic>
      <p:sp>
        <p:nvSpPr>
          <p:cNvPr id="11" name="TextBox 10"/>
          <p:cNvSpPr txBox="1"/>
          <p:nvPr/>
        </p:nvSpPr>
        <p:spPr>
          <a:xfrm>
            <a:off x="817185" y="1019359"/>
            <a:ext cx="586165"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a:t>
            </a:r>
            <a:endParaRPr lang="en-US" sz="2800" b="1" dirty="0">
              <a:solidFill>
                <a:srgbClr val="000000"/>
              </a:solidFill>
              <a:latin typeface="Arial" pitchFamily="34" charset="0"/>
              <a:cs typeface="Arial" pitchFamily="34" charset="0"/>
            </a:endParaRPr>
          </a:p>
        </p:txBody>
      </p:sp>
      <p:sp>
        <p:nvSpPr>
          <p:cNvPr id="12" name="TextBox 11"/>
          <p:cNvSpPr txBox="1"/>
          <p:nvPr/>
        </p:nvSpPr>
        <p:spPr>
          <a:xfrm>
            <a:off x="1782618" y="1025281"/>
            <a:ext cx="5488132" cy="52322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Find the GCF of 18 and 44.</a:t>
            </a:r>
          </a:p>
        </p:txBody>
      </p:sp>
    </p:spTree>
    <p:extLst>
      <p:ext uri="{BB962C8B-B14F-4D97-AF65-F5344CB8AC3E}">
        <p14:creationId xmlns:p14="http://schemas.microsoft.com/office/powerpoint/2010/main" xmlns="" val="3978090104"/>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501651" y="0"/>
            <a:ext cx="10527873" cy="6985000"/>
          </a:xfrm>
          <a:prstGeom prst="rect">
            <a:avLst/>
          </a:prstGeom>
        </p:spPr>
      </p:pic>
    </p:spTree>
    <p:extLst>
      <p:ext uri="{BB962C8B-B14F-4D97-AF65-F5344CB8AC3E}">
        <p14:creationId xmlns:p14="http://schemas.microsoft.com/office/powerpoint/2010/main" xmlns="" val="25206987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2750" y="660400"/>
            <a:ext cx="9677400" cy="523220"/>
          </a:xfrm>
          <a:prstGeom prst="rect">
            <a:avLst/>
          </a:prstGeom>
        </p:spPr>
        <p:txBody>
          <a:bodyPr wrap="square">
            <a:spAutoFit/>
          </a:bodyPr>
          <a:lstStyle/>
          <a:p>
            <a:r>
              <a:rPr lang="en-US" sz="2800" b="1" dirty="0" smtClean="0"/>
              <a:t>122 Evaluate </a:t>
            </a:r>
            <a:r>
              <a:rPr lang="en-US" sz="2800" b="1" dirty="0"/>
              <a:t>the following problem using the model below:</a:t>
            </a:r>
            <a:endParaRPr lang="en-US" sz="2800" dirty="0"/>
          </a:p>
        </p:txBody>
      </p:sp>
      <p:pic>
        <p:nvPicPr>
          <p:cNvPr id="4" name="Picture 3"/>
          <p:cNvPicPr>
            <a:picLocks noChangeAspect="1"/>
          </p:cNvPicPr>
          <p:nvPr/>
        </p:nvPicPr>
        <p:blipFill>
          <a:blip r:embed="rId3" cstate="print"/>
          <a:stretch>
            <a:fillRect/>
          </a:stretch>
        </p:blipFill>
        <p:spPr>
          <a:xfrm>
            <a:off x="641349" y="1727200"/>
            <a:ext cx="9765453" cy="6019800"/>
          </a:xfrm>
          <a:prstGeom prst="rect">
            <a:avLst/>
          </a:prstGeom>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4150" y="203200"/>
            <a:ext cx="3962400" cy="619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898774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660400" y="1727200"/>
            <a:ext cx="9702800" cy="6642100"/>
          </a:xfrm>
          <a:prstGeom prst="rect">
            <a:avLst/>
          </a:prstGeom>
        </p:spPr>
      </p:pic>
      <p:sp>
        <p:nvSpPr>
          <p:cNvPr id="3" name="Rectangle 2"/>
          <p:cNvSpPr/>
          <p:nvPr/>
        </p:nvSpPr>
        <p:spPr>
          <a:xfrm>
            <a:off x="1174750" y="1041400"/>
            <a:ext cx="9078552" cy="523220"/>
          </a:xfrm>
          <a:prstGeom prst="rect">
            <a:avLst/>
          </a:prstGeom>
        </p:spPr>
        <p:txBody>
          <a:bodyPr wrap="none">
            <a:spAutoFit/>
          </a:bodyPr>
          <a:lstStyle/>
          <a:p>
            <a:r>
              <a:rPr lang="en-US" sz="2800" b="1" dirty="0" smtClean="0"/>
              <a:t>123 Evaluate </a:t>
            </a:r>
            <a:r>
              <a:rPr lang="en-US" sz="2800" b="1" dirty="0"/>
              <a:t>the following problem using the model below:</a:t>
            </a:r>
            <a:endParaRPr lang="en-US" sz="2800"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0350" y="279400"/>
            <a:ext cx="3886200" cy="607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807932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584200"/>
            <a:ext cx="11036300" cy="7185858"/>
          </a:xfrm>
          <a:prstGeom prst="rect">
            <a:avLst/>
          </a:prstGeom>
        </p:spPr>
      </p:pic>
    </p:spTree>
    <p:extLst>
      <p:ext uri="{BB962C8B-B14F-4D97-AF65-F5344CB8AC3E}">
        <p14:creationId xmlns:p14="http://schemas.microsoft.com/office/powerpoint/2010/main" xmlns="" val="417116613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774700" y="1676400"/>
            <a:ext cx="9486900" cy="6807200"/>
          </a:xfrm>
          <a:prstGeom prst="rect">
            <a:avLst/>
          </a:prstGeom>
        </p:spPr>
      </p:pic>
    </p:spTree>
    <p:extLst>
      <p:ext uri="{BB962C8B-B14F-4D97-AF65-F5344CB8AC3E}">
        <p14:creationId xmlns:p14="http://schemas.microsoft.com/office/powerpoint/2010/main" xmlns="" val="240929955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3003550" y="5156200"/>
            <a:ext cx="7391400" cy="1892300"/>
          </a:xfrm>
          <a:prstGeom prst="rect">
            <a:avLst/>
          </a:prstGeom>
        </p:spPr>
      </p:pic>
      <p:pic>
        <p:nvPicPr>
          <p:cNvPr id="3" name="Picture 2"/>
          <p:cNvPicPr>
            <a:picLocks noChangeAspect="1"/>
          </p:cNvPicPr>
          <p:nvPr/>
        </p:nvPicPr>
        <p:blipFill>
          <a:blip r:embed="rId4" cstate="print"/>
          <a:stretch>
            <a:fillRect/>
          </a:stretch>
        </p:blipFill>
        <p:spPr>
          <a:xfrm>
            <a:off x="2851150" y="3022600"/>
            <a:ext cx="7835900" cy="2413000"/>
          </a:xfrm>
          <a:prstGeom prst="rect">
            <a:avLst/>
          </a:prstGeom>
        </p:spPr>
      </p:pic>
      <p:pic>
        <p:nvPicPr>
          <p:cNvPr id="4" name="Picture 3"/>
          <p:cNvPicPr>
            <a:picLocks noChangeAspect="1"/>
          </p:cNvPicPr>
          <p:nvPr/>
        </p:nvPicPr>
        <p:blipFill>
          <a:blip r:embed="rId5" cstate="print"/>
          <a:stretch>
            <a:fillRect/>
          </a:stretch>
        </p:blipFill>
        <p:spPr>
          <a:xfrm>
            <a:off x="7194550" y="1498600"/>
            <a:ext cx="1358900" cy="1600200"/>
          </a:xfrm>
          <a:prstGeom prst="rect">
            <a:avLst/>
          </a:prstGeom>
        </p:spPr>
      </p:pic>
      <p:sp>
        <p:nvSpPr>
          <p:cNvPr id="5" name="Rectangle 4"/>
          <p:cNvSpPr/>
          <p:nvPr/>
        </p:nvSpPr>
        <p:spPr>
          <a:xfrm>
            <a:off x="946150" y="1117600"/>
            <a:ext cx="9078552" cy="523220"/>
          </a:xfrm>
          <a:prstGeom prst="rect">
            <a:avLst/>
          </a:prstGeom>
        </p:spPr>
        <p:txBody>
          <a:bodyPr wrap="none">
            <a:spAutoFit/>
          </a:bodyPr>
          <a:lstStyle/>
          <a:p>
            <a:r>
              <a:rPr lang="en-US" sz="2800" b="1" dirty="0" smtClean="0"/>
              <a:t>124 Evaluate </a:t>
            </a:r>
            <a:r>
              <a:rPr lang="en-US" sz="2800" b="1" dirty="0"/>
              <a:t>the following problem using the model below:</a:t>
            </a:r>
            <a:endParaRPr lang="en-US" sz="2800" dirty="0"/>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60350" y="150812"/>
            <a:ext cx="4114800" cy="642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5263645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4375150" y="5918200"/>
            <a:ext cx="3365500" cy="1651000"/>
          </a:xfrm>
          <a:prstGeom prst="rect">
            <a:avLst/>
          </a:prstGeom>
        </p:spPr>
      </p:pic>
      <p:pic>
        <p:nvPicPr>
          <p:cNvPr id="3" name="Picture 2"/>
          <p:cNvPicPr>
            <a:picLocks noChangeAspect="1"/>
          </p:cNvPicPr>
          <p:nvPr/>
        </p:nvPicPr>
        <p:blipFill>
          <a:blip r:embed="rId4" cstate="print"/>
          <a:stretch>
            <a:fillRect/>
          </a:stretch>
        </p:blipFill>
        <p:spPr>
          <a:xfrm>
            <a:off x="3384550" y="2413000"/>
            <a:ext cx="5638800" cy="2971800"/>
          </a:xfrm>
          <a:prstGeom prst="rect">
            <a:avLst/>
          </a:prstGeom>
        </p:spPr>
      </p:pic>
      <p:sp>
        <p:nvSpPr>
          <p:cNvPr id="4" name="Rectangle 3"/>
          <p:cNvSpPr/>
          <p:nvPr/>
        </p:nvSpPr>
        <p:spPr>
          <a:xfrm>
            <a:off x="1174750" y="1498600"/>
            <a:ext cx="9078552" cy="523220"/>
          </a:xfrm>
          <a:prstGeom prst="rect">
            <a:avLst/>
          </a:prstGeom>
        </p:spPr>
        <p:txBody>
          <a:bodyPr wrap="none">
            <a:spAutoFit/>
          </a:bodyPr>
          <a:lstStyle/>
          <a:p>
            <a:r>
              <a:rPr lang="en-US" sz="2800" b="1" dirty="0" smtClean="0"/>
              <a:t>125 Evaluate </a:t>
            </a:r>
            <a:r>
              <a:rPr lang="en-US" sz="2800" b="1" dirty="0"/>
              <a:t>the following problem using the model below:</a:t>
            </a:r>
            <a:endParaRPr lang="en-US" sz="2800" dirty="0"/>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60350" y="223441"/>
            <a:ext cx="3810000" cy="595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9462919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673100" y="1308100"/>
            <a:ext cx="9677400" cy="7531100"/>
          </a:xfrm>
          <a:prstGeom prst="rect">
            <a:avLst/>
          </a:prstGeom>
        </p:spPr>
      </p:pic>
    </p:spTree>
    <p:extLst>
      <p:ext uri="{BB962C8B-B14F-4D97-AF65-F5344CB8AC3E}">
        <p14:creationId xmlns:p14="http://schemas.microsoft.com/office/powerpoint/2010/main" xmlns="" val="286047275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641350" y="1803400"/>
            <a:ext cx="10045700" cy="3835400"/>
          </a:xfrm>
          <a:prstGeom prst="rect">
            <a:avLst/>
          </a:prstGeom>
        </p:spPr>
      </p:pic>
      <p:pic>
        <p:nvPicPr>
          <p:cNvPr id="3" name="Picture 2"/>
          <p:cNvPicPr>
            <a:picLocks noChangeAspect="1"/>
          </p:cNvPicPr>
          <p:nvPr/>
        </p:nvPicPr>
        <p:blipFill>
          <a:blip r:embed="rId4" cstate="print"/>
          <a:stretch>
            <a:fillRect/>
          </a:stretch>
        </p:blipFill>
        <p:spPr>
          <a:xfrm>
            <a:off x="2851150" y="9271000"/>
            <a:ext cx="5410200" cy="3759200"/>
          </a:xfrm>
          <a:prstGeom prst="rect">
            <a:avLst/>
          </a:prstGeom>
        </p:spPr>
      </p:pic>
    </p:spTree>
    <p:extLst>
      <p:ext uri="{BB962C8B-B14F-4D97-AF65-F5344CB8AC3E}">
        <p14:creationId xmlns:p14="http://schemas.microsoft.com/office/powerpoint/2010/main" xmlns="" val="55229470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2350" y="736600"/>
            <a:ext cx="9144000" cy="5632311"/>
          </a:xfrm>
          <a:prstGeom prst="rect">
            <a:avLst/>
          </a:prstGeom>
        </p:spPr>
        <p:txBody>
          <a:bodyPr wrap="square">
            <a:spAutoFit/>
          </a:bodyPr>
          <a:lstStyle/>
          <a:p>
            <a:r>
              <a:rPr lang="en-US" sz="2400" b="1" dirty="0">
                <a:solidFill>
                  <a:srgbClr val="0000FF"/>
                </a:solidFill>
                <a:latin typeface="Arial" pitchFamily="34" charset="0"/>
                <a:cs typeface="Arial" pitchFamily="34" charset="0"/>
              </a:rPr>
              <a:t>If you think about it, we are dividing by a fraction which creates a complex fraction.</a:t>
            </a:r>
          </a:p>
          <a:p>
            <a:endParaRPr lang="en-US" sz="2400" dirty="0" smtClean="0">
              <a:solidFill>
                <a:srgbClr val="0000FF"/>
              </a:solidFill>
              <a:latin typeface="Arial" pitchFamily="34" charset="0"/>
              <a:cs typeface="Arial" pitchFamily="34" charset="0"/>
            </a:endParaRPr>
          </a:p>
          <a:p>
            <a:endParaRPr lang="en-US" sz="2400"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You need to eliminate the fraction in the denominator in order to solve the problem.  </a:t>
            </a:r>
          </a:p>
          <a:p>
            <a:endParaRPr lang="en-US" sz="2400" dirty="0" smtClean="0">
              <a:solidFill>
                <a:srgbClr val="0000FF"/>
              </a:solidFill>
              <a:latin typeface="Arial" pitchFamily="34" charset="0"/>
              <a:cs typeface="Arial" pitchFamily="34" charset="0"/>
            </a:endParaRPr>
          </a:p>
          <a:p>
            <a:endParaRPr lang="en-US" sz="2400"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To do this, multiply the numerator and denominator of the complex fraction by the reciprocal of the denominator (making the denominator = 1).</a:t>
            </a:r>
          </a:p>
          <a:p>
            <a:endParaRPr lang="en-US" sz="2400" dirty="0" smtClean="0">
              <a:solidFill>
                <a:srgbClr val="0000FF"/>
              </a:solidFill>
              <a:latin typeface="Arial" pitchFamily="34" charset="0"/>
              <a:cs typeface="Arial" pitchFamily="34" charset="0"/>
            </a:endParaRPr>
          </a:p>
          <a:p>
            <a:endParaRPr lang="en-US" sz="2400"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You can then simplify the fraction by rewriting it without the denominator of 1 and solve the new multiplication problem.</a:t>
            </a:r>
            <a:endParaRPr lang="en-US" sz="2400"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xmlns="" val="2798946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89230" y="220942"/>
            <a:ext cx="4414520" cy="58458"/>
          </a:xfrm>
          <a:prstGeom prst="rect">
            <a:avLst/>
          </a:prstGeom>
          <a:solidFill>
            <a:scrgbClr r="0" g="0" b="0">
              <a:alpha val="0"/>
            </a:scrgbClr>
          </a:solidFill>
        </p:spPr>
      </p:pic>
      <p:sp>
        <p:nvSpPr>
          <p:cNvPr id="11" name="TextBox 10"/>
          <p:cNvSpPr txBox="1"/>
          <p:nvPr/>
        </p:nvSpPr>
        <p:spPr>
          <a:xfrm>
            <a:off x="838595" y="1016991"/>
            <a:ext cx="539306"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2</a:t>
            </a:r>
            <a:endParaRPr lang="en-US" sz="2800" b="1" dirty="0">
              <a:solidFill>
                <a:srgbClr val="000000"/>
              </a:solidFill>
              <a:latin typeface="Arial" pitchFamily="34" charset="0"/>
              <a:cs typeface="Arial" pitchFamily="34" charset="0"/>
            </a:endParaRPr>
          </a:p>
        </p:txBody>
      </p:sp>
      <p:sp>
        <p:nvSpPr>
          <p:cNvPr id="12" name="TextBox 11"/>
          <p:cNvSpPr txBox="1"/>
          <p:nvPr/>
        </p:nvSpPr>
        <p:spPr>
          <a:xfrm>
            <a:off x="1782618" y="992094"/>
            <a:ext cx="4878532" cy="52322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Find the GCF of 28 and 70.</a:t>
            </a:r>
          </a:p>
        </p:txBody>
      </p:sp>
    </p:spTree>
    <p:extLst>
      <p:ext uri="{BB962C8B-B14F-4D97-AF65-F5344CB8AC3E}">
        <p14:creationId xmlns:p14="http://schemas.microsoft.com/office/powerpoint/2010/main" xmlns="" val="1141793603"/>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336550" y="952500"/>
            <a:ext cx="10871200" cy="7861300"/>
          </a:xfrm>
          <a:prstGeom prst="rect">
            <a:avLst/>
          </a:prstGeom>
        </p:spPr>
      </p:pic>
    </p:spTree>
    <p:extLst>
      <p:ext uri="{BB962C8B-B14F-4D97-AF65-F5344CB8AC3E}">
        <p14:creationId xmlns:p14="http://schemas.microsoft.com/office/powerpoint/2010/main" xmlns="" val="91463827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412750" y="1041400"/>
            <a:ext cx="9918700" cy="7429500"/>
          </a:xfrm>
          <a:prstGeom prst="rect">
            <a:avLst/>
          </a:prstGeom>
        </p:spPr>
      </p:pic>
    </p:spTree>
    <p:extLst>
      <p:ext uri="{BB962C8B-B14F-4D97-AF65-F5344CB8AC3E}">
        <p14:creationId xmlns:p14="http://schemas.microsoft.com/office/powerpoint/2010/main" xmlns="" val="257992893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812800" y="1574800"/>
            <a:ext cx="10223500" cy="6032500"/>
          </a:xfrm>
          <a:prstGeom prst="rect">
            <a:avLst/>
          </a:prstGeom>
        </p:spPr>
      </p:pic>
    </p:spTree>
    <p:extLst>
      <p:ext uri="{BB962C8B-B14F-4D97-AF65-F5344CB8AC3E}">
        <p14:creationId xmlns:p14="http://schemas.microsoft.com/office/powerpoint/2010/main" xmlns="" val="219517101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717550" y="1346200"/>
            <a:ext cx="10033000" cy="6388100"/>
          </a:xfrm>
          <a:prstGeom prst="rect">
            <a:avLst/>
          </a:prstGeom>
        </p:spPr>
      </p:pic>
    </p:spTree>
    <p:extLst>
      <p:ext uri="{BB962C8B-B14F-4D97-AF65-F5344CB8AC3E}">
        <p14:creationId xmlns:p14="http://schemas.microsoft.com/office/powerpoint/2010/main" xmlns="" val="367388290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6997" y="776069"/>
            <a:ext cx="9905079" cy="646331"/>
          </a:xfrm>
          <a:prstGeom prst="rect">
            <a:avLst/>
          </a:prstGeom>
          <a:noFill/>
        </p:spPr>
        <p:txBody>
          <a:bodyPr vert="horz" rtlCol="0">
            <a:spAutoFit/>
          </a:bodyPr>
          <a:lstStyle/>
          <a:p>
            <a:pPr algn="ctr"/>
            <a:r>
              <a:rPr lang="en-US" sz="3600" b="1" u="sng" dirty="0" smtClean="0">
                <a:solidFill>
                  <a:srgbClr val="0000FF"/>
                </a:solidFill>
                <a:latin typeface="Arial" pitchFamily="34" charset="0"/>
                <a:cs typeface="Arial" pitchFamily="34" charset="0"/>
              </a:rPr>
              <a:t>Checking Your Answer</a:t>
            </a:r>
            <a:endParaRPr lang="en-US" sz="3600" b="1" u="sng" dirty="0">
              <a:solidFill>
                <a:srgbClr val="0000FF"/>
              </a:solidFill>
              <a:latin typeface="Arial" pitchFamily="34" charset="0"/>
              <a:cs typeface="Arial" pitchFamily="34" charset="0"/>
            </a:endParaRPr>
          </a:p>
        </p:txBody>
      </p:sp>
      <p:sp>
        <p:nvSpPr>
          <p:cNvPr id="3" name="TextBox 2"/>
          <p:cNvSpPr txBox="1"/>
          <p:nvPr/>
        </p:nvSpPr>
        <p:spPr>
          <a:xfrm>
            <a:off x="344884" y="1924516"/>
            <a:ext cx="9849898"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To check your answer, use your knowledge of fact families.</a:t>
            </a:r>
            <a:endParaRPr lang="en-US" sz="2400" b="1" dirty="0">
              <a:solidFill>
                <a:srgbClr val="0000FF"/>
              </a:solidFill>
              <a:latin typeface="Arial" pitchFamily="34" charset="0"/>
              <a:cs typeface="Arial" pitchFamily="34" charset="0"/>
            </a:endParaRPr>
          </a:p>
        </p:txBody>
      </p:sp>
      <p:grpSp>
        <p:nvGrpSpPr>
          <p:cNvPr id="7" name="Group 6"/>
          <p:cNvGrpSpPr/>
          <p:nvPr/>
        </p:nvGrpSpPr>
        <p:grpSpPr>
          <a:xfrm>
            <a:off x="3848910" y="3047348"/>
            <a:ext cx="744950" cy="788704"/>
            <a:chOff x="3543300" y="2349500"/>
            <a:chExt cx="685800" cy="918840"/>
          </a:xfrm>
        </p:grpSpPr>
        <p:sp>
          <p:nvSpPr>
            <p:cNvPr id="4" name="TextBox 3"/>
            <p:cNvSpPr txBox="1"/>
            <p:nvPr/>
          </p:nvSpPr>
          <p:spPr>
            <a:xfrm>
              <a:off x="3619500" y="2349500"/>
              <a:ext cx="609600" cy="537840"/>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3</a:t>
              </a:r>
              <a:endParaRPr lang="en-US" sz="2400" b="1">
                <a:solidFill>
                  <a:srgbClr val="0000FF"/>
                </a:solidFill>
                <a:latin typeface="Arial" pitchFamily="34" charset="0"/>
                <a:cs typeface="Arial" pitchFamily="34" charset="0"/>
              </a:endParaRPr>
            </a:p>
          </p:txBody>
        </p:sp>
        <p:sp>
          <p:nvSpPr>
            <p:cNvPr id="5" name="TextBox 4"/>
            <p:cNvSpPr txBox="1"/>
            <p:nvPr/>
          </p:nvSpPr>
          <p:spPr>
            <a:xfrm>
              <a:off x="3606800" y="2730500"/>
              <a:ext cx="609600" cy="537840"/>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5</a:t>
              </a:r>
              <a:endParaRPr lang="en-US" sz="2400" b="1">
                <a:solidFill>
                  <a:srgbClr val="0000FF"/>
                </a:solidFill>
                <a:latin typeface="Arial" pitchFamily="34" charset="0"/>
                <a:cs typeface="Arial" pitchFamily="34" charset="0"/>
              </a:endParaRPr>
            </a:p>
          </p:txBody>
        </p:sp>
        <p:cxnSp>
          <p:nvCxnSpPr>
            <p:cNvPr id="6" name="Straight Connector 5"/>
            <p:cNvCxnSpPr/>
            <p:nvPr/>
          </p:nvCxnSpPr>
          <p:spPr>
            <a:xfrm>
              <a:off x="3543300" y="2808920"/>
              <a:ext cx="4445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4993926" y="3047348"/>
            <a:ext cx="758746" cy="788704"/>
            <a:chOff x="4597400" y="2349500"/>
            <a:chExt cx="698500" cy="918840"/>
          </a:xfrm>
        </p:grpSpPr>
        <p:sp>
          <p:nvSpPr>
            <p:cNvPr id="8" name="TextBox 7"/>
            <p:cNvSpPr txBox="1"/>
            <p:nvPr/>
          </p:nvSpPr>
          <p:spPr>
            <a:xfrm>
              <a:off x="4686300" y="2349500"/>
              <a:ext cx="609600" cy="537840"/>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7</a:t>
              </a:r>
              <a:endParaRPr lang="en-US" sz="2400" b="1">
                <a:solidFill>
                  <a:srgbClr val="0000FF"/>
                </a:solidFill>
                <a:latin typeface="Arial" pitchFamily="34" charset="0"/>
                <a:cs typeface="Arial" pitchFamily="34" charset="0"/>
              </a:endParaRPr>
            </a:p>
          </p:txBody>
        </p:sp>
        <p:sp>
          <p:nvSpPr>
            <p:cNvPr id="9" name="TextBox 8"/>
            <p:cNvSpPr txBox="1"/>
            <p:nvPr/>
          </p:nvSpPr>
          <p:spPr>
            <a:xfrm>
              <a:off x="4673600" y="2730500"/>
              <a:ext cx="609600" cy="537840"/>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8</a:t>
              </a:r>
              <a:endParaRPr lang="en-US" sz="2400" b="1">
                <a:solidFill>
                  <a:srgbClr val="0000FF"/>
                </a:solidFill>
                <a:latin typeface="Arial" pitchFamily="34" charset="0"/>
                <a:cs typeface="Arial" pitchFamily="34" charset="0"/>
              </a:endParaRPr>
            </a:p>
          </p:txBody>
        </p:sp>
        <p:cxnSp>
          <p:nvCxnSpPr>
            <p:cNvPr id="10" name="Straight Connector 9"/>
            <p:cNvCxnSpPr/>
            <p:nvPr/>
          </p:nvCxnSpPr>
          <p:spPr>
            <a:xfrm>
              <a:off x="4597400" y="2808920"/>
              <a:ext cx="4572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6000988" y="3047348"/>
            <a:ext cx="951881" cy="799605"/>
            <a:chOff x="5524500" y="2349500"/>
            <a:chExt cx="876300" cy="931540"/>
          </a:xfrm>
        </p:grpSpPr>
        <p:sp>
          <p:nvSpPr>
            <p:cNvPr id="12" name="TextBox 11"/>
            <p:cNvSpPr txBox="1"/>
            <p:nvPr/>
          </p:nvSpPr>
          <p:spPr>
            <a:xfrm>
              <a:off x="5638800" y="2349500"/>
              <a:ext cx="762000" cy="537840"/>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24</a:t>
              </a:r>
              <a:endParaRPr lang="en-US" sz="2400" b="1">
                <a:solidFill>
                  <a:srgbClr val="0000FF"/>
                </a:solidFill>
                <a:latin typeface="Arial" pitchFamily="34" charset="0"/>
                <a:cs typeface="Arial" pitchFamily="34" charset="0"/>
              </a:endParaRPr>
            </a:p>
          </p:txBody>
        </p:sp>
        <p:sp>
          <p:nvSpPr>
            <p:cNvPr id="13" name="TextBox 12"/>
            <p:cNvSpPr txBox="1"/>
            <p:nvPr/>
          </p:nvSpPr>
          <p:spPr>
            <a:xfrm>
              <a:off x="5638800" y="2743200"/>
              <a:ext cx="762000" cy="537840"/>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35</a:t>
              </a:r>
              <a:endParaRPr lang="en-US" sz="2400" b="1">
                <a:solidFill>
                  <a:srgbClr val="0000FF"/>
                </a:solidFill>
                <a:latin typeface="Arial" pitchFamily="34" charset="0"/>
                <a:cs typeface="Arial" pitchFamily="34" charset="0"/>
              </a:endParaRPr>
            </a:p>
          </p:txBody>
        </p:sp>
        <p:cxnSp>
          <p:nvCxnSpPr>
            <p:cNvPr id="14" name="Straight Connector 13"/>
            <p:cNvCxnSpPr/>
            <p:nvPr/>
          </p:nvCxnSpPr>
          <p:spPr>
            <a:xfrm>
              <a:off x="5524500" y="2808920"/>
              <a:ext cx="6731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4386930" y="3080053"/>
            <a:ext cx="565610"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a:t>
            </a:r>
          </a:p>
        </p:txBody>
      </p:sp>
      <p:sp>
        <p:nvSpPr>
          <p:cNvPr id="17" name="TextBox 16"/>
          <p:cNvSpPr txBox="1"/>
          <p:nvPr/>
        </p:nvSpPr>
        <p:spPr>
          <a:xfrm>
            <a:off x="5559536" y="3189065"/>
            <a:ext cx="744950"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a:t>
            </a:r>
            <a:endParaRPr lang="en-US" sz="2400" b="1">
              <a:solidFill>
                <a:srgbClr val="0000FF"/>
              </a:solidFill>
              <a:latin typeface="Arial" pitchFamily="34" charset="0"/>
              <a:cs typeface="Arial" pitchFamily="34" charset="0"/>
            </a:endParaRPr>
          </a:p>
        </p:txBody>
      </p:sp>
      <p:grpSp>
        <p:nvGrpSpPr>
          <p:cNvPr id="21" name="Group 20"/>
          <p:cNvGrpSpPr/>
          <p:nvPr/>
        </p:nvGrpSpPr>
        <p:grpSpPr>
          <a:xfrm>
            <a:off x="3848910" y="4082970"/>
            <a:ext cx="744950" cy="788704"/>
            <a:chOff x="3543300" y="3556000"/>
            <a:chExt cx="685800" cy="918840"/>
          </a:xfrm>
        </p:grpSpPr>
        <p:sp>
          <p:nvSpPr>
            <p:cNvPr id="18" name="TextBox 17"/>
            <p:cNvSpPr txBox="1"/>
            <p:nvPr/>
          </p:nvSpPr>
          <p:spPr>
            <a:xfrm>
              <a:off x="3619500" y="3556000"/>
              <a:ext cx="609600" cy="537840"/>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3</a:t>
              </a:r>
              <a:endParaRPr lang="en-US" sz="2400" b="1">
                <a:solidFill>
                  <a:srgbClr val="0000FF"/>
                </a:solidFill>
                <a:latin typeface="Arial" pitchFamily="34" charset="0"/>
                <a:cs typeface="Arial" pitchFamily="34" charset="0"/>
              </a:endParaRPr>
            </a:p>
          </p:txBody>
        </p:sp>
        <p:sp>
          <p:nvSpPr>
            <p:cNvPr id="19" name="TextBox 18"/>
            <p:cNvSpPr txBox="1"/>
            <p:nvPr/>
          </p:nvSpPr>
          <p:spPr>
            <a:xfrm>
              <a:off x="3606800" y="3937000"/>
              <a:ext cx="609600" cy="537840"/>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5</a:t>
              </a:r>
              <a:endParaRPr lang="en-US" sz="2400" b="1">
                <a:solidFill>
                  <a:srgbClr val="0000FF"/>
                </a:solidFill>
                <a:latin typeface="Arial" pitchFamily="34" charset="0"/>
                <a:cs typeface="Arial" pitchFamily="34" charset="0"/>
              </a:endParaRPr>
            </a:p>
          </p:txBody>
        </p:sp>
        <p:cxnSp>
          <p:nvCxnSpPr>
            <p:cNvPr id="20" name="Straight Connector 19"/>
            <p:cNvCxnSpPr/>
            <p:nvPr/>
          </p:nvCxnSpPr>
          <p:spPr>
            <a:xfrm>
              <a:off x="3543300" y="4051742"/>
              <a:ext cx="4445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4455906" y="4202885"/>
            <a:ext cx="744950"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a:t>
            </a:r>
            <a:endParaRPr lang="en-US" sz="2400" b="1">
              <a:solidFill>
                <a:srgbClr val="0000FF"/>
              </a:solidFill>
              <a:latin typeface="Arial" pitchFamily="34" charset="0"/>
              <a:cs typeface="Arial" pitchFamily="34" charset="0"/>
            </a:endParaRPr>
          </a:p>
        </p:txBody>
      </p:sp>
      <p:grpSp>
        <p:nvGrpSpPr>
          <p:cNvPr id="26" name="Group 25"/>
          <p:cNvGrpSpPr/>
          <p:nvPr/>
        </p:nvGrpSpPr>
        <p:grpSpPr>
          <a:xfrm>
            <a:off x="5876830" y="4072069"/>
            <a:ext cx="951881" cy="799605"/>
            <a:chOff x="5410200" y="3543300"/>
            <a:chExt cx="876300" cy="931540"/>
          </a:xfrm>
        </p:grpSpPr>
        <p:sp>
          <p:nvSpPr>
            <p:cNvPr id="23" name="TextBox 22"/>
            <p:cNvSpPr txBox="1"/>
            <p:nvPr/>
          </p:nvSpPr>
          <p:spPr>
            <a:xfrm>
              <a:off x="5524500" y="3543300"/>
              <a:ext cx="762000" cy="537840"/>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24</a:t>
              </a:r>
              <a:endParaRPr lang="en-US" sz="2400" b="1">
                <a:solidFill>
                  <a:srgbClr val="0000FF"/>
                </a:solidFill>
                <a:latin typeface="Arial" pitchFamily="34" charset="0"/>
                <a:cs typeface="Arial" pitchFamily="34" charset="0"/>
              </a:endParaRPr>
            </a:p>
          </p:txBody>
        </p:sp>
        <p:sp>
          <p:nvSpPr>
            <p:cNvPr id="24" name="TextBox 23"/>
            <p:cNvSpPr txBox="1"/>
            <p:nvPr/>
          </p:nvSpPr>
          <p:spPr>
            <a:xfrm>
              <a:off x="5524500" y="3937000"/>
              <a:ext cx="762000" cy="537840"/>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35</a:t>
              </a:r>
              <a:endParaRPr lang="en-US" sz="2400" b="1">
                <a:solidFill>
                  <a:srgbClr val="0000FF"/>
                </a:solidFill>
                <a:latin typeface="Arial" pitchFamily="34" charset="0"/>
                <a:cs typeface="Arial" pitchFamily="34" charset="0"/>
              </a:endParaRPr>
            </a:p>
          </p:txBody>
        </p:sp>
        <p:cxnSp>
          <p:nvCxnSpPr>
            <p:cNvPr id="25" name="Straight Connector 24"/>
            <p:cNvCxnSpPr/>
            <p:nvPr/>
          </p:nvCxnSpPr>
          <p:spPr>
            <a:xfrm>
              <a:off x="5410200" y="4051742"/>
              <a:ext cx="6731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4911153" y="4072069"/>
            <a:ext cx="758746" cy="788704"/>
            <a:chOff x="4521200" y="3543300"/>
            <a:chExt cx="698500" cy="918840"/>
          </a:xfrm>
        </p:grpSpPr>
        <p:sp>
          <p:nvSpPr>
            <p:cNvPr id="27" name="TextBox 26"/>
            <p:cNvSpPr txBox="1"/>
            <p:nvPr/>
          </p:nvSpPr>
          <p:spPr>
            <a:xfrm>
              <a:off x="4610100" y="3543300"/>
              <a:ext cx="609600" cy="537840"/>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7</a:t>
              </a:r>
              <a:endParaRPr lang="en-US" sz="2400" b="1">
                <a:solidFill>
                  <a:srgbClr val="0000FF"/>
                </a:solidFill>
                <a:latin typeface="Arial" pitchFamily="34" charset="0"/>
                <a:cs typeface="Arial" pitchFamily="34" charset="0"/>
              </a:endParaRPr>
            </a:p>
          </p:txBody>
        </p:sp>
        <p:sp>
          <p:nvSpPr>
            <p:cNvPr id="28" name="TextBox 27"/>
            <p:cNvSpPr txBox="1"/>
            <p:nvPr/>
          </p:nvSpPr>
          <p:spPr>
            <a:xfrm>
              <a:off x="4597400" y="3924300"/>
              <a:ext cx="609600" cy="537840"/>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8</a:t>
              </a:r>
              <a:endParaRPr lang="en-US" sz="2400" b="1">
                <a:solidFill>
                  <a:srgbClr val="0000FF"/>
                </a:solidFill>
                <a:latin typeface="Arial" pitchFamily="34" charset="0"/>
                <a:cs typeface="Arial" pitchFamily="34" charset="0"/>
              </a:endParaRPr>
            </a:p>
          </p:txBody>
        </p:sp>
        <p:cxnSp>
          <p:nvCxnSpPr>
            <p:cNvPr id="29" name="Straight Connector 28"/>
            <p:cNvCxnSpPr/>
            <p:nvPr/>
          </p:nvCxnSpPr>
          <p:spPr>
            <a:xfrm>
              <a:off x="4521200" y="3962969"/>
              <a:ext cx="4572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5504355" y="4213786"/>
            <a:ext cx="551815"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x</a:t>
            </a:r>
            <a:endParaRPr lang="en-US" sz="2400" b="1">
              <a:solidFill>
                <a:srgbClr val="0000FF"/>
              </a:solidFill>
              <a:latin typeface="Arial" pitchFamily="34" charset="0"/>
              <a:cs typeface="Arial" pitchFamily="34" charset="0"/>
            </a:endParaRPr>
          </a:p>
        </p:txBody>
      </p:sp>
      <p:grpSp>
        <p:nvGrpSpPr>
          <p:cNvPr id="35" name="Group 45"/>
          <p:cNvGrpSpPr/>
          <p:nvPr/>
        </p:nvGrpSpPr>
        <p:grpSpPr>
          <a:xfrm>
            <a:off x="3655774" y="5107693"/>
            <a:ext cx="3462639" cy="810507"/>
            <a:chOff x="3365500" y="4749800"/>
            <a:chExt cx="3187700" cy="944241"/>
          </a:xfrm>
        </p:grpSpPr>
        <p:grpSp>
          <p:nvGrpSpPr>
            <p:cNvPr id="40" name="Group 34"/>
            <p:cNvGrpSpPr/>
            <p:nvPr/>
          </p:nvGrpSpPr>
          <p:grpSpPr>
            <a:xfrm>
              <a:off x="3365500" y="4749800"/>
              <a:ext cx="685800" cy="918840"/>
              <a:chOff x="3365500" y="4749800"/>
              <a:chExt cx="685800" cy="918840"/>
            </a:xfrm>
          </p:grpSpPr>
          <p:sp>
            <p:nvSpPr>
              <p:cNvPr id="32" name="TextBox 31"/>
              <p:cNvSpPr txBox="1"/>
              <p:nvPr/>
            </p:nvSpPr>
            <p:spPr>
              <a:xfrm>
                <a:off x="3441700" y="4749800"/>
                <a:ext cx="609600" cy="537840"/>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3</a:t>
                </a:r>
                <a:endParaRPr lang="en-US" sz="2400" b="1">
                  <a:solidFill>
                    <a:srgbClr val="0000FF"/>
                  </a:solidFill>
                  <a:latin typeface="Arial" pitchFamily="34" charset="0"/>
                  <a:cs typeface="Arial" pitchFamily="34" charset="0"/>
                </a:endParaRPr>
              </a:p>
            </p:txBody>
          </p:sp>
          <p:sp>
            <p:nvSpPr>
              <p:cNvPr id="33" name="TextBox 32"/>
              <p:cNvSpPr txBox="1"/>
              <p:nvPr/>
            </p:nvSpPr>
            <p:spPr>
              <a:xfrm>
                <a:off x="3429000" y="5130800"/>
                <a:ext cx="609600" cy="537840"/>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5</a:t>
                </a:r>
                <a:endParaRPr lang="en-US" sz="2400" b="1">
                  <a:solidFill>
                    <a:srgbClr val="0000FF"/>
                  </a:solidFill>
                  <a:latin typeface="Arial" pitchFamily="34" charset="0"/>
                  <a:cs typeface="Arial" pitchFamily="34" charset="0"/>
                </a:endParaRPr>
              </a:p>
            </p:txBody>
          </p:sp>
          <p:cxnSp>
            <p:nvCxnSpPr>
              <p:cNvPr id="34" name="Straight Connector 33"/>
              <p:cNvCxnSpPr/>
              <p:nvPr/>
            </p:nvCxnSpPr>
            <p:spPr>
              <a:xfrm>
                <a:off x="3365500" y="5205789"/>
                <a:ext cx="4445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4000500" y="4940302"/>
              <a:ext cx="558800" cy="537840"/>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is</a:t>
              </a:r>
              <a:endParaRPr lang="en-US" sz="2400" b="1">
                <a:solidFill>
                  <a:srgbClr val="0000FF"/>
                </a:solidFill>
                <a:latin typeface="Arial" pitchFamily="34" charset="0"/>
                <a:cs typeface="Arial" pitchFamily="34" charset="0"/>
              </a:endParaRPr>
            </a:p>
          </p:txBody>
        </p:sp>
        <p:grpSp>
          <p:nvGrpSpPr>
            <p:cNvPr id="45" name="Group 39"/>
            <p:cNvGrpSpPr/>
            <p:nvPr/>
          </p:nvGrpSpPr>
          <p:grpSpPr>
            <a:xfrm>
              <a:off x="4533900" y="4762502"/>
              <a:ext cx="698500" cy="918839"/>
              <a:chOff x="4533900" y="4762502"/>
              <a:chExt cx="698500" cy="918839"/>
            </a:xfrm>
          </p:grpSpPr>
          <p:sp>
            <p:nvSpPr>
              <p:cNvPr id="37" name="TextBox 36"/>
              <p:cNvSpPr txBox="1"/>
              <p:nvPr/>
            </p:nvSpPr>
            <p:spPr>
              <a:xfrm>
                <a:off x="4622800" y="4762502"/>
                <a:ext cx="609600" cy="537839"/>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7</a:t>
                </a:r>
                <a:endParaRPr lang="en-US" sz="2400" b="1">
                  <a:solidFill>
                    <a:srgbClr val="0000FF"/>
                  </a:solidFill>
                  <a:latin typeface="Arial" pitchFamily="34" charset="0"/>
                  <a:cs typeface="Arial" pitchFamily="34" charset="0"/>
                </a:endParaRPr>
              </a:p>
            </p:txBody>
          </p:sp>
          <p:sp>
            <p:nvSpPr>
              <p:cNvPr id="38" name="TextBox 37"/>
              <p:cNvSpPr txBox="1"/>
              <p:nvPr/>
            </p:nvSpPr>
            <p:spPr>
              <a:xfrm>
                <a:off x="4610100" y="5143502"/>
                <a:ext cx="609600" cy="53783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8</a:t>
                </a:r>
                <a:endParaRPr lang="en-US" sz="2400" b="1" dirty="0">
                  <a:solidFill>
                    <a:srgbClr val="0000FF"/>
                  </a:solidFill>
                  <a:latin typeface="Arial" pitchFamily="34" charset="0"/>
                  <a:cs typeface="Arial" pitchFamily="34" charset="0"/>
                </a:endParaRPr>
              </a:p>
            </p:txBody>
          </p:sp>
          <p:cxnSp>
            <p:nvCxnSpPr>
              <p:cNvPr id="39" name="Straight Connector 38"/>
              <p:cNvCxnSpPr/>
              <p:nvPr/>
            </p:nvCxnSpPr>
            <p:spPr>
              <a:xfrm>
                <a:off x="4533900" y="5205789"/>
                <a:ext cx="4572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5130800" y="4927601"/>
              <a:ext cx="711200" cy="537840"/>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of</a:t>
              </a:r>
              <a:endParaRPr lang="en-US" sz="2400" b="1">
                <a:solidFill>
                  <a:srgbClr val="0000FF"/>
                </a:solidFill>
                <a:latin typeface="Arial" pitchFamily="34" charset="0"/>
                <a:cs typeface="Arial" pitchFamily="34" charset="0"/>
              </a:endParaRPr>
            </a:p>
          </p:txBody>
        </p:sp>
        <p:grpSp>
          <p:nvGrpSpPr>
            <p:cNvPr id="46" name="Group 44"/>
            <p:cNvGrpSpPr/>
            <p:nvPr/>
          </p:nvGrpSpPr>
          <p:grpSpPr>
            <a:xfrm>
              <a:off x="5676900" y="4762501"/>
              <a:ext cx="876300" cy="931540"/>
              <a:chOff x="5676900" y="4762501"/>
              <a:chExt cx="876300" cy="931540"/>
            </a:xfrm>
          </p:grpSpPr>
          <p:sp>
            <p:nvSpPr>
              <p:cNvPr id="42" name="TextBox 41"/>
              <p:cNvSpPr txBox="1"/>
              <p:nvPr/>
            </p:nvSpPr>
            <p:spPr>
              <a:xfrm>
                <a:off x="5791200" y="4762501"/>
                <a:ext cx="762000" cy="537840"/>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24</a:t>
                </a:r>
                <a:endParaRPr lang="en-US" sz="2400" b="1">
                  <a:solidFill>
                    <a:srgbClr val="0000FF"/>
                  </a:solidFill>
                  <a:latin typeface="Arial" pitchFamily="34" charset="0"/>
                  <a:cs typeface="Arial" pitchFamily="34" charset="0"/>
                </a:endParaRPr>
              </a:p>
            </p:txBody>
          </p:sp>
          <p:sp>
            <p:nvSpPr>
              <p:cNvPr id="43" name="TextBox 42"/>
              <p:cNvSpPr txBox="1"/>
              <p:nvPr/>
            </p:nvSpPr>
            <p:spPr>
              <a:xfrm>
                <a:off x="5791200" y="5156201"/>
                <a:ext cx="762000" cy="537840"/>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35</a:t>
                </a:r>
                <a:endParaRPr lang="en-US" sz="2400" b="1">
                  <a:solidFill>
                    <a:srgbClr val="0000FF"/>
                  </a:solidFill>
                  <a:latin typeface="Arial" pitchFamily="34" charset="0"/>
                  <a:cs typeface="Arial" pitchFamily="34" charset="0"/>
                </a:endParaRPr>
              </a:p>
            </p:txBody>
          </p:sp>
          <p:cxnSp>
            <p:nvCxnSpPr>
              <p:cNvPr id="44" name="Straight Connector 43"/>
              <p:cNvCxnSpPr/>
              <p:nvPr/>
            </p:nvCxnSpPr>
            <p:spPr>
              <a:xfrm>
                <a:off x="5676900" y="5205789"/>
                <a:ext cx="6731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5" name="Group 14"/>
          <p:cNvGrpSpPr/>
          <p:nvPr/>
        </p:nvGrpSpPr>
        <p:grpSpPr>
          <a:xfrm>
            <a:off x="1887524" y="889000"/>
            <a:ext cx="4256851" cy="965798"/>
            <a:chOff x="1536701" y="1117600"/>
            <a:chExt cx="3918851" cy="1049097"/>
          </a:xfrm>
        </p:grpSpPr>
        <p:sp>
          <p:nvSpPr>
            <p:cNvPr id="5" name="TextBox 4"/>
            <p:cNvSpPr txBox="1"/>
            <p:nvPr/>
          </p:nvSpPr>
          <p:spPr>
            <a:xfrm>
              <a:off x="2476500" y="1117600"/>
              <a:ext cx="787400" cy="1036397"/>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8 </a:t>
              </a:r>
            </a:p>
            <a:p>
              <a:r>
                <a:rPr lang="en-US" sz="2800" b="1" dirty="0" smtClean="0">
                  <a:solidFill>
                    <a:srgbClr val="000000"/>
                  </a:solidFill>
                  <a:latin typeface="Arial" pitchFamily="34" charset="0"/>
                  <a:cs typeface="Arial" pitchFamily="34" charset="0"/>
                </a:rPr>
                <a:t>10</a:t>
              </a:r>
              <a:endParaRPr lang="en-US" sz="2800" b="1" dirty="0">
                <a:solidFill>
                  <a:srgbClr val="000000"/>
                </a:solidFill>
                <a:latin typeface="Arial" pitchFamily="34" charset="0"/>
                <a:cs typeface="Arial" pitchFamily="34" charset="0"/>
              </a:endParaRPr>
            </a:p>
          </p:txBody>
        </p:sp>
        <p:sp>
          <p:nvSpPr>
            <p:cNvPr id="6" name="TextBox 5"/>
            <p:cNvSpPr txBox="1"/>
            <p:nvPr/>
          </p:nvSpPr>
          <p:spPr>
            <a:xfrm>
              <a:off x="3156194" y="1425844"/>
              <a:ext cx="609600" cy="568347"/>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a:t>
              </a:r>
              <a:endParaRPr lang="en-US" sz="2800" b="1" dirty="0">
                <a:solidFill>
                  <a:srgbClr val="000000"/>
                </a:solidFill>
                <a:latin typeface="Arial" pitchFamily="34" charset="0"/>
                <a:cs typeface="Arial" pitchFamily="34" charset="0"/>
              </a:endParaRPr>
            </a:p>
          </p:txBody>
        </p:sp>
        <p:sp>
          <p:nvSpPr>
            <p:cNvPr id="7" name="TextBox 6"/>
            <p:cNvSpPr txBox="1"/>
            <p:nvPr/>
          </p:nvSpPr>
          <p:spPr>
            <a:xfrm>
              <a:off x="3715646" y="1130300"/>
              <a:ext cx="787400" cy="1036397"/>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5</a:t>
              </a:r>
              <a:r>
                <a:rPr lang="en-US" sz="2800" b="1" u="sng" dirty="0" smtClean="0">
                  <a:solidFill>
                    <a:srgbClr val="000000"/>
                  </a:solidFill>
                  <a:latin typeface="Arial" pitchFamily="34" charset="0"/>
                  <a:cs typeface="Arial" pitchFamily="34" charset="0"/>
                </a:rPr>
                <a:t> </a:t>
              </a:r>
            </a:p>
            <a:p>
              <a:r>
                <a:rPr lang="en-US" sz="2800" b="1" dirty="0" smtClean="0">
                  <a:solidFill>
                    <a:srgbClr val="000000"/>
                  </a:solidFill>
                  <a:latin typeface="Arial" pitchFamily="34" charset="0"/>
                  <a:cs typeface="Arial" pitchFamily="34" charset="0"/>
                </a:rPr>
                <a:t>4</a:t>
              </a:r>
              <a:endParaRPr lang="en-US" sz="2800" b="1" dirty="0">
                <a:solidFill>
                  <a:srgbClr val="000000"/>
                </a:solidFill>
                <a:latin typeface="Arial" pitchFamily="34" charset="0"/>
                <a:cs typeface="Arial" pitchFamily="34" charset="0"/>
              </a:endParaRPr>
            </a:p>
          </p:txBody>
        </p:sp>
        <p:sp>
          <p:nvSpPr>
            <p:cNvPr id="8" name="TextBox 7"/>
            <p:cNvSpPr txBox="1"/>
            <p:nvPr/>
          </p:nvSpPr>
          <p:spPr>
            <a:xfrm>
              <a:off x="4222836" y="1341342"/>
              <a:ext cx="355600" cy="56834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x</a:t>
              </a:r>
              <a:endParaRPr lang="en-US" sz="2800" b="1" dirty="0">
                <a:solidFill>
                  <a:srgbClr val="000000"/>
                </a:solidFill>
                <a:latin typeface="Arial" pitchFamily="34" charset="0"/>
                <a:cs typeface="Arial" pitchFamily="34" charset="0"/>
              </a:endParaRPr>
            </a:p>
          </p:txBody>
        </p:sp>
        <p:sp>
          <p:nvSpPr>
            <p:cNvPr id="9" name="TextBox 8"/>
            <p:cNvSpPr txBox="1"/>
            <p:nvPr/>
          </p:nvSpPr>
          <p:spPr>
            <a:xfrm>
              <a:off x="4668152" y="1130300"/>
              <a:ext cx="787400" cy="1036397"/>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8 </a:t>
              </a:r>
            </a:p>
            <a:p>
              <a:r>
                <a:rPr lang="en-US" sz="2800" b="1" dirty="0" smtClean="0">
                  <a:solidFill>
                    <a:srgbClr val="000000"/>
                  </a:solidFill>
                  <a:latin typeface="Arial" pitchFamily="34" charset="0"/>
                  <a:cs typeface="Arial" pitchFamily="34" charset="0"/>
                </a:rPr>
                <a:t>10</a:t>
              </a:r>
              <a:endParaRPr lang="en-US" sz="2800" b="1" dirty="0">
                <a:solidFill>
                  <a:srgbClr val="000000"/>
                </a:solidFill>
                <a:latin typeface="Arial" pitchFamily="34" charset="0"/>
                <a:cs typeface="Arial" pitchFamily="34" charset="0"/>
              </a:endParaRPr>
            </a:p>
          </p:txBody>
        </p:sp>
        <p:grpSp>
          <p:nvGrpSpPr>
            <p:cNvPr id="13" name="Group 12"/>
            <p:cNvGrpSpPr/>
            <p:nvPr/>
          </p:nvGrpSpPr>
          <p:grpSpPr>
            <a:xfrm>
              <a:off x="2133436" y="1605855"/>
              <a:ext cx="190500" cy="228599"/>
              <a:chOff x="2133436" y="1605855"/>
              <a:chExt cx="190500" cy="228599"/>
            </a:xfrm>
          </p:grpSpPr>
          <p:cxnSp>
            <p:nvCxnSpPr>
              <p:cNvPr id="10" name="Straight Connector 9"/>
              <p:cNvCxnSpPr/>
              <p:nvPr/>
            </p:nvCxnSpPr>
            <p:spPr>
              <a:xfrm>
                <a:off x="2133436" y="1709488"/>
                <a:ext cx="1905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207604" y="1796354"/>
                <a:ext cx="38100" cy="38100"/>
              </a:xfrm>
              <a:prstGeom prst="ellipse">
                <a:avLst/>
              </a:prstGeom>
              <a:solidFill>
                <a:srgbClr val="0000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2" name="Oval 11"/>
              <p:cNvSpPr/>
              <p:nvPr/>
            </p:nvSpPr>
            <p:spPr>
              <a:xfrm>
                <a:off x="2207604" y="1605855"/>
                <a:ext cx="38100" cy="38100"/>
              </a:xfrm>
              <a:prstGeom prst="ellipse">
                <a:avLst/>
              </a:prstGeom>
              <a:solidFill>
                <a:srgbClr val="0000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grpSp>
        <p:sp>
          <p:nvSpPr>
            <p:cNvPr id="14" name="TextBox 13"/>
            <p:cNvSpPr txBox="1"/>
            <p:nvPr/>
          </p:nvSpPr>
          <p:spPr>
            <a:xfrm>
              <a:off x="1536701" y="1130300"/>
              <a:ext cx="393699" cy="103639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45</a:t>
              </a:r>
              <a:endParaRPr lang="en-US" sz="2800" b="1" dirty="0">
                <a:solidFill>
                  <a:srgbClr val="000000"/>
                </a:solidFill>
                <a:latin typeface="Arial" pitchFamily="34" charset="0"/>
                <a:cs typeface="Arial" pitchFamily="34" charset="0"/>
              </a:endParaRPr>
            </a:p>
          </p:txBody>
        </p:sp>
      </p:grpSp>
      <p:pic>
        <p:nvPicPr>
          <p:cNvPr id="23" name="Picture 22"/>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8" y="93533"/>
            <a:ext cx="3531616" cy="58458"/>
          </a:xfrm>
          <a:prstGeom prst="rect">
            <a:avLst/>
          </a:prstGeom>
          <a:solidFill>
            <a:scrgbClr r="0" g="0" b="0">
              <a:alpha val="0"/>
            </a:scrgbClr>
          </a:solidFill>
        </p:spPr>
      </p:pic>
      <p:sp>
        <p:nvSpPr>
          <p:cNvPr id="34" name="TextBox 33"/>
          <p:cNvSpPr txBox="1"/>
          <p:nvPr/>
        </p:nvSpPr>
        <p:spPr>
          <a:xfrm>
            <a:off x="846181" y="1010918"/>
            <a:ext cx="837029"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126</a:t>
            </a:r>
            <a:endParaRPr lang="en-US" sz="2800" b="1" dirty="0">
              <a:solidFill>
                <a:srgbClr val="000000"/>
              </a:solidFill>
              <a:latin typeface="Arial" pitchFamily="34" charset="0"/>
              <a:cs typeface="Arial" pitchFamily="34" charset="0"/>
            </a:endParaRPr>
          </a:p>
        </p:txBody>
      </p:sp>
      <p:sp>
        <p:nvSpPr>
          <p:cNvPr id="35" name="Oval 34"/>
          <p:cNvSpPr/>
          <p:nvPr/>
        </p:nvSpPr>
        <p:spPr>
          <a:xfrm>
            <a:off x="1840622" y="234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6" name="Oval 35"/>
          <p:cNvSpPr/>
          <p:nvPr/>
        </p:nvSpPr>
        <p:spPr>
          <a:xfrm>
            <a:off x="1840622" y="298196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7" name="TextBox 36"/>
          <p:cNvSpPr txBox="1"/>
          <p:nvPr/>
        </p:nvSpPr>
        <p:spPr>
          <a:xfrm>
            <a:off x="2326055" y="2336800"/>
            <a:ext cx="957608" cy="461661"/>
          </a:xfrm>
          <a:prstGeom prst="rect">
            <a:avLst/>
          </a:prstGeom>
          <a:noFill/>
        </p:spPr>
        <p:txBody>
          <a:bodyPr vert="horz" wrap="square" lIns="91434" tIns="45718" rIns="91434" bIns="45718" rtlCol="0">
            <a:spAutoFit/>
          </a:bodyPr>
          <a:lstStyle/>
          <a:p>
            <a:r>
              <a:rPr lang="en-US" sz="2400" b="1" dirty="0">
                <a:solidFill>
                  <a:srgbClr val="000000"/>
                </a:solidFill>
                <a:latin typeface="Arial" pitchFamily="34" charset="0"/>
                <a:cs typeface="Arial" pitchFamily="34" charset="0"/>
              </a:rPr>
              <a:t>True</a:t>
            </a:r>
          </a:p>
        </p:txBody>
      </p:sp>
      <p:sp>
        <p:nvSpPr>
          <p:cNvPr id="38" name="TextBox 37"/>
          <p:cNvSpPr txBox="1"/>
          <p:nvPr/>
        </p:nvSpPr>
        <p:spPr>
          <a:xfrm>
            <a:off x="2334289" y="2941939"/>
            <a:ext cx="1128349" cy="461661"/>
          </a:xfrm>
          <a:prstGeom prst="rect">
            <a:avLst/>
          </a:prstGeom>
          <a:noFill/>
        </p:spPr>
        <p:txBody>
          <a:bodyPr vert="horz" wrap="square" lIns="91434" tIns="45718" rIns="91434" bIns="45718" rtlCol="0">
            <a:spAutoFit/>
          </a:bodyPr>
          <a:lstStyle/>
          <a:p>
            <a:r>
              <a:rPr lang="en-US" sz="2400" b="1" dirty="0">
                <a:solidFill>
                  <a:srgbClr val="000000"/>
                </a:solidFill>
                <a:latin typeface="Arial" pitchFamily="34" charset="0"/>
                <a:cs typeface="Arial" pitchFamily="34" charset="0"/>
              </a:rPr>
              <a:t>False</a:t>
            </a:r>
          </a:p>
        </p:txBody>
      </p:sp>
      <p:cxnSp>
        <p:nvCxnSpPr>
          <p:cNvPr id="39" name="Straight Connector 38"/>
          <p:cNvCxnSpPr/>
          <p:nvPr/>
        </p:nvCxnSpPr>
        <p:spPr>
          <a:xfrm>
            <a:off x="2985128" y="1379450"/>
            <a:ext cx="498567"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330950" y="1401382"/>
            <a:ext cx="498567"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190149" y="1389150"/>
            <a:ext cx="498567"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870899" y="1372525"/>
            <a:ext cx="498567"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11308489"/>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2" name="Picture 21"/>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93533"/>
            <a:ext cx="3531616" cy="58458"/>
          </a:xfrm>
          <a:prstGeom prst="rect">
            <a:avLst/>
          </a:prstGeom>
          <a:solidFill>
            <a:scrgbClr r="0" g="0" b="0">
              <a:alpha val="0"/>
            </a:scrgbClr>
          </a:solidFill>
        </p:spPr>
      </p:pic>
      <p:grpSp>
        <p:nvGrpSpPr>
          <p:cNvPr id="62" name="Group 61"/>
          <p:cNvGrpSpPr/>
          <p:nvPr/>
        </p:nvGrpSpPr>
        <p:grpSpPr>
          <a:xfrm>
            <a:off x="1947040" y="872375"/>
            <a:ext cx="3512024" cy="986580"/>
            <a:chOff x="1536701" y="1095026"/>
            <a:chExt cx="3233162" cy="1071671"/>
          </a:xfrm>
        </p:grpSpPr>
        <p:sp>
          <p:nvSpPr>
            <p:cNvPr id="63" name="TextBox 62"/>
            <p:cNvSpPr txBox="1"/>
            <p:nvPr/>
          </p:nvSpPr>
          <p:spPr>
            <a:xfrm>
              <a:off x="2476500" y="1095026"/>
              <a:ext cx="787400" cy="1036397"/>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a:t>
              </a:r>
              <a:r>
                <a:rPr lang="en-US" sz="2800" b="1" dirty="0">
                  <a:solidFill>
                    <a:srgbClr val="000000"/>
                  </a:solidFill>
                  <a:latin typeface="Arial" pitchFamily="34" charset="0"/>
                  <a:cs typeface="Arial" pitchFamily="34" charset="0"/>
                </a:rPr>
                <a:t>2</a:t>
              </a:r>
              <a:endParaRPr lang="en-US" sz="28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 7</a:t>
              </a:r>
              <a:endParaRPr lang="en-US" sz="2800" b="1" dirty="0">
                <a:solidFill>
                  <a:srgbClr val="000000"/>
                </a:solidFill>
                <a:latin typeface="Arial" pitchFamily="34" charset="0"/>
                <a:cs typeface="Arial" pitchFamily="34" charset="0"/>
              </a:endParaRPr>
            </a:p>
          </p:txBody>
        </p:sp>
        <p:sp>
          <p:nvSpPr>
            <p:cNvPr id="64" name="TextBox 63"/>
            <p:cNvSpPr txBox="1"/>
            <p:nvPr/>
          </p:nvSpPr>
          <p:spPr>
            <a:xfrm>
              <a:off x="3156194" y="1425844"/>
              <a:ext cx="609600" cy="568347"/>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a:t>
              </a:r>
              <a:endParaRPr lang="en-US" sz="2800" b="1" dirty="0">
                <a:solidFill>
                  <a:srgbClr val="000000"/>
                </a:solidFill>
                <a:latin typeface="Arial" pitchFamily="34" charset="0"/>
                <a:cs typeface="Arial" pitchFamily="34" charset="0"/>
              </a:endParaRPr>
            </a:p>
          </p:txBody>
        </p:sp>
        <p:sp>
          <p:nvSpPr>
            <p:cNvPr id="67" name="TextBox 66"/>
            <p:cNvSpPr txBox="1"/>
            <p:nvPr/>
          </p:nvSpPr>
          <p:spPr>
            <a:xfrm>
              <a:off x="3982463" y="1130300"/>
              <a:ext cx="787400" cy="1036397"/>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2</a:t>
              </a:r>
            </a:p>
            <a:p>
              <a:r>
                <a:rPr lang="en-US" sz="2800" b="1" dirty="0" smtClean="0">
                  <a:solidFill>
                    <a:srgbClr val="000000"/>
                  </a:solidFill>
                  <a:latin typeface="Arial" pitchFamily="34" charset="0"/>
                  <a:cs typeface="Arial" pitchFamily="34" charset="0"/>
                </a:rPr>
                <a:t> 8</a:t>
              </a:r>
              <a:endParaRPr lang="en-US" sz="2800" b="1" dirty="0">
                <a:solidFill>
                  <a:srgbClr val="000000"/>
                </a:solidFill>
                <a:latin typeface="Arial" pitchFamily="34" charset="0"/>
                <a:cs typeface="Arial" pitchFamily="34" charset="0"/>
              </a:endParaRPr>
            </a:p>
          </p:txBody>
        </p:sp>
        <p:sp>
          <p:nvSpPr>
            <p:cNvPr id="69" name="TextBox 68"/>
            <p:cNvSpPr txBox="1"/>
            <p:nvPr/>
          </p:nvSpPr>
          <p:spPr>
            <a:xfrm>
              <a:off x="1536701" y="1130300"/>
              <a:ext cx="393699" cy="103639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34</a:t>
              </a:r>
              <a:endParaRPr lang="en-US" sz="2800" b="1" dirty="0">
                <a:solidFill>
                  <a:srgbClr val="000000"/>
                </a:solidFill>
                <a:latin typeface="Arial" pitchFamily="34" charset="0"/>
                <a:cs typeface="Arial" pitchFamily="34" charset="0"/>
              </a:endParaRPr>
            </a:p>
          </p:txBody>
        </p:sp>
      </p:grpSp>
      <p:sp>
        <p:nvSpPr>
          <p:cNvPr id="75" name="Oval 74"/>
          <p:cNvSpPr/>
          <p:nvPr/>
        </p:nvSpPr>
        <p:spPr>
          <a:xfrm>
            <a:off x="1840622" y="232663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76" name="Oval 75"/>
          <p:cNvSpPr/>
          <p:nvPr/>
        </p:nvSpPr>
        <p:spPr>
          <a:xfrm>
            <a:off x="1840622" y="298196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77" name="TextBox 76"/>
          <p:cNvSpPr txBox="1"/>
          <p:nvPr/>
        </p:nvSpPr>
        <p:spPr>
          <a:xfrm>
            <a:off x="2326055" y="2320175"/>
            <a:ext cx="957608" cy="461661"/>
          </a:xfrm>
          <a:prstGeom prst="rect">
            <a:avLst/>
          </a:prstGeom>
          <a:noFill/>
        </p:spPr>
        <p:txBody>
          <a:bodyPr vert="horz" wrap="square" lIns="91434" tIns="45718" rIns="91434" bIns="45718" rtlCol="0">
            <a:spAutoFit/>
          </a:bodyPr>
          <a:lstStyle/>
          <a:p>
            <a:r>
              <a:rPr lang="en-US" sz="2400" b="1" dirty="0">
                <a:solidFill>
                  <a:srgbClr val="000000"/>
                </a:solidFill>
                <a:latin typeface="Arial" pitchFamily="34" charset="0"/>
                <a:cs typeface="Arial" pitchFamily="34" charset="0"/>
              </a:rPr>
              <a:t>True</a:t>
            </a:r>
          </a:p>
        </p:txBody>
      </p:sp>
      <p:sp>
        <p:nvSpPr>
          <p:cNvPr id="78" name="TextBox 77"/>
          <p:cNvSpPr txBox="1"/>
          <p:nvPr/>
        </p:nvSpPr>
        <p:spPr>
          <a:xfrm>
            <a:off x="2334289" y="2941939"/>
            <a:ext cx="1128349" cy="461661"/>
          </a:xfrm>
          <a:prstGeom prst="rect">
            <a:avLst/>
          </a:prstGeom>
          <a:noFill/>
        </p:spPr>
        <p:txBody>
          <a:bodyPr vert="horz" wrap="square" lIns="91434" tIns="45718" rIns="91434" bIns="45718" rtlCol="0">
            <a:spAutoFit/>
          </a:bodyPr>
          <a:lstStyle/>
          <a:p>
            <a:r>
              <a:rPr lang="en-US" sz="2400" b="1" dirty="0">
                <a:solidFill>
                  <a:srgbClr val="000000"/>
                </a:solidFill>
                <a:latin typeface="Arial" pitchFamily="34" charset="0"/>
                <a:cs typeface="Arial" pitchFamily="34" charset="0"/>
              </a:rPr>
              <a:t>False</a:t>
            </a:r>
          </a:p>
        </p:txBody>
      </p:sp>
      <p:cxnSp>
        <p:nvCxnSpPr>
          <p:cNvPr id="79" name="Straight Connector 78"/>
          <p:cNvCxnSpPr/>
          <p:nvPr/>
        </p:nvCxnSpPr>
        <p:spPr>
          <a:xfrm>
            <a:off x="3063125" y="1370175"/>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725111" y="1381261"/>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380519" y="1129260"/>
            <a:ext cx="372475"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2</a:t>
            </a:r>
            <a:endParaRPr lang="en-US" sz="2800" b="1" dirty="0">
              <a:solidFill>
                <a:srgbClr val="000000"/>
              </a:solidFill>
              <a:latin typeface="Arial" pitchFamily="34" charset="0"/>
              <a:cs typeface="Arial" pitchFamily="34" charset="0"/>
            </a:endParaRPr>
          </a:p>
        </p:txBody>
      </p:sp>
      <p:cxnSp>
        <p:nvCxnSpPr>
          <p:cNvPr id="21" name="Straight Connector 20"/>
          <p:cNvCxnSpPr/>
          <p:nvPr/>
        </p:nvCxnSpPr>
        <p:spPr>
          <a:xfrm>
            <a:off x="1920125" y="1386800"/>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46181" y="1010918"/>
            <a:ext cx="837029"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127</a:t>
            </a:r>
            <a:endParaRPr lang="en-US" sz="2800" b="1" dirty="0">
              <a:solidFill>
                <a:srgbClr val="000000"/>
              </a:solidFill>
              <a:latin typeface="Arial" pitchFamily="34" charset="0"/>
              <a:cs typeface="Arial" pitchFamily="34" charset="0"/>
            </a:endParaRPr>
          </a:p>
        </p:txBody>
      </p:sp>
      <p:sp>
        <p:nvSpPr>
          <p:cNvPr id="25" name="TextBox 24"/>
          <p:cNvSpPr txBox="1"/>
          <p:nvPr/>
        </p:nvSpPr>
        <p:spPr>
          <a:xfrm>
            <a:off x="2546350" y="1041400"/>
            <a:ext cx="381836" cy="523220"/>
          </a:xfrm>
          <a:prstGeom prst="rect">
            <a:avLst/>
          </a:prstGeom>
          <a:noFill/>
        </p:spPr>
        <p:txBody>
          <a:bodyPr wrap="none" rtlCol="0">
            <a:spAutoFit/>
          </a:bodyPr>
          <a:lstStyle/>
          <a:p>
            <a:r>
              <a:rPr lang="en-US" sz="2800" b="1" dirty="0" smtClean="0">
                <a:latin typeface="Arial" pitchFamily="34" charset="0"/>
                <a:cs typeface="Arial" pitchFamily="34" charset="0"/>
              </a:rPr>
              <a:t>÷</a:t>
            </a:r>
            <a:endParaRPr lang="en-US" sz="2800" b="1" dirty="0">
              <a:latin typeface="Arial" pitchFamily="34" charset="0"/>
              <a:cs typeface="Arial" pitchFamily="34" charset="0"/>
            </a:endParaRPr>
          </a:p>
        </p:txBody>
      </p:sp>
    </p:spTree>
    <p:extLst>
      <p:ext uri="{BB962C8B-B14F-4D97-AF65-F5344CB8AC3E}">
        <p14:creationId xmlns:p14="http://schemas.microsoft.com/office/powerpoint/2010/main" xmlns="" val="4082476818"/>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5" name="Group 14"/>
          <p:cNvGrpSpPr/>
          <p:nvPr/>
        </p:nvGrpSpPr>
        <p:grpSpPr>
          <a:xfrm>
            <a:off x="1858441" y="938875"/>
            <a:ext cx="2648887" cy="965798"/>
            <a:chOff x="1422401" y="1104900"/>
            <a:chExt cx="2438562" cy="1049096"/>
          </a:xfrm>
        </p:grpSpPr>
        <p:sp>
          <p:nvSpPr>
            <p:cNvPr id="8" name="TextBox 7"/>
            <p:cNvSpPr txBox="1"/>
            <p:nvPr/>
          </p:nvSpPr>
          <p:spPr>
            <a:xfrm>
              <a:off x="2362200" y="1104900"/>
              <a:ext cx="787400" cy="1036396"/>
            </a:xfrm>
            <a:prstGeom prst="rect">
              <a:avLst/>
            </a:prstGeom>
            <a:noFill/>
          </p:spPr>
          <p:txBody>
            <a:bodyPr vert="horz" rtlCol="0">
              <a:spAutoFit/>
            </a:bodyPr>
            <a:lstStyle/>
            <a:p>
              <a:r>
                <a:rPr lang="en-US" sz="2800" b="1" dirty="0" smtClean="0">
                  <a:solidFill>
                    <a:srgbClr val="000000"/>
                  </a:solidFill>
                  <a:latin typeface="Arial - 24"/>
                </a:rPr>
                <a:t> 8 </a:t>
              </a:r>
            </a:p>
            <a:p>
              <a:r>
                <a:rPr lang="en-US" sz="2800" b="1" dirty="0" smtClean="0">
                  <a:solidFill>
                    <a:srgbClr val="000000"/>
                  </a:solidFill>
                  <a:latin typeface="Arial - 24"/>
                </a:rPr>
                <a:t>10</a:t>
              </a:r>
              <a:endParaRPr lang="en-US" sz="2800" b="1" dirty="0">
                <a:solidFill>
                  <a:srgbClr val="000000"/>
                </a:solidFill>
                <a:latin typeface="Arial - 24"/>
              </a:endParaRPr>
            </a:p>
          </p:txBody>
        </p:sp>
        <p:sp>
          <p:nvSpPr>
            <p:cNvPr id="9" name="TextBox 8"/>
            <p:cNvSpPr txBox="1"/>
            <p:nvPr/>
          </p:nvSpPr>
          <p:spPr>
            <a:xfrm>
              <a:off x="3251363" y="1372675"/>
              <a:ext cx="609600" cy="568346"/>
            </a:xfrm>
            <a:prstGeom prst="rect">
              <a:avLst/>
            </a:prstGeom>
            <a:noFill/>
          </p:spPr>
          <p:txBody>
            <a:bodyPr vert="horz" rtlCol="0">
              <a:spAutoFit/>
            </a:bodyPr>
            <a:lstStyle/>
            <a:p>
              <a:r>
                <a:rPr lang="en-US" sz="2800" b="1" dirty="0" smtClean="0">
                  <a:solidFill>
                    <a:srgbClr val="000000"/>
                  </a:solidFill>
                  <a:latin typeface="Arial - 24"/>
                </a:rPr>
                <a:t>=</a:t>
              </a:r>
              <a:endParaRPr lang="en-US" sz="2800" b="1" dirty="0">
                <a:solidFill>
                  <a:srgbClr val="000000"/>
                </a:solidFill>
                <a:latin typeface="Arial - 24"/>
              </a:endParaRPr>
            </a:p>
          </p:txBody>
        </p:sp>
        <p:grpSp>
          <p:nvGrpSpPr>
            <p:cNvPr id="13" name="Group 12"/>
            <p:cNvGrpSpPr/>
            <p:nvPr/>
          </p:nvGrpSpPr>
          <p:grpSpPr>
            <a:xfrm>
              <a:off x="2019136" y="1580510"/>
              <a:ext cx="190500" cy="228600"/>
              <a:chOff x="2019136" y="1580510"/>
              <a:chExt cx="190500" cy="228600"/>
            </a:xfrm>
          </p:grpSpPr>
          <p:cxnSp>
            <p:nvCxnSpPr>
              <p:cNvPr id="10" name="Straight Connector 9"/>
              <p:cNvCxnSpPr/>
              <p:nvPr/>
            </p:nvCxnSpPr>
            <p:spPr>
              <a:xfrm>
                <a:off x="2019136" y="1684143"/>
                <a:ext cx="1905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093304" y="1771010"/>
                <a:ext cx="38100" cy="38100"/>
              </a:xfrm>
              <a:prstGeom prst="ellipse">
                <a:avLst/>
              </a:prstGeom>
              <a:solidFill>
                <a:srgbClr val="0000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 name="Oval 11"/>
              <p:cNvSpPr/>
              <p:nvPr/>
            </p:nvSpPr>
            <p:spPr>
              <a:xfrm>
                <a:off x="2093304" y="1580510"/>
                <a:ext cx="38100" cy="38100"/>
              </a:xfrm>
              <a:prstGeom prst="ellipse">
                <a:avLst/>
              </a:prstGeom>
              <a:solidFill>
                <a:srgbClr val="0000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sp>
          <p:nvSpPr>
            <p:cNvPr id="14" name="TextBox 13"/>
            <p:cNvSpPr txBox="1"/>
            <p:nvPr/>
          </p:nvSpPr>
          <p:spPr>
            <a:xfrm>
              <a:off x="1422401" y="1117600"/>
              <a:ext cx="483198" cy="1036396"/>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4 </a:t>
              </a:r>
            </a:p>
            <a:p>
              <a:r>
                <a:rPr lang="en-US" sz="2800" b="1" dirty="0" smtClean="0">
                  <a:solidFill>
                    <a:srgbClr val="000000"/>
                  </a:solidFill>
                  <a:latin typeface="Arial - 24"/>
                </a:rPr>
                <a:t>5</a:t>
              </a:r>
              <a:endParaRPr lang="en-US" sz="2800" b="1" dirty="0">
                <a:solidFill>
                  <a:srgbClr val="000000"/>
                </a:solidFill>
                <a:latin typeface="Arial - 24"/>
              </a:endParaRPr>
            </a:p>
          </p:txBody>
        </p:sp>
      </p:grpSp>
      <p:pic>
        <p:nvPicPr>
          <p:cNvPr id="24" name="Picture 23"/>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93533"/>
            <a:ext cx="3752342" cy="58458"/>
          </a:xfrm>
          <a:prstGeom prst="rect">
            <a:avLst/>
          </a:prstGeom>
          <a:solidFill>
            <a:scrgbClr r="0" g="0" b="0">
              <a:alpha val="0"/>
            </a:scrgbClr>
          </a:solidFill>
        </p:spPr>
      </p:pic>
      <p:sp>
        <p:nvSpPr>
          <p:cNvPr id="25" name="TextBox 24"/>
          <p:cNvSpPr txBox="1"/>
          <p:nvPr/>
        </p:nvSpPr>
        <p:spPr>
          <a:xfrm>
            <a:off x="2280100" y="12137626"/>
            <a:ext cx="3379867" cy="369332"/>
          </a:xfrm>
          <a:prstGeom prst="rect">
            <a:avLst/>
          </a:prstGeom>
          <a:noFill/>
        </p:spPr>
        <p:txBody>
          <a:bodyPr vert="horz" rtlCol="0">
            <a:spAutoFit/>
          </a:bodyPr>
          <a:lstStyle/>
          <a:p>
            <a:r>
              <a:rPr lang="en-US" b="1" smtClean="0">
                <a:solidFill>
                  <a:srgbClr val="000000"/>
                </a:solidFill>
                <a:latin typeface="Arial" pitchFamily="34" charset="0"/>
                <a:cs typeface="Arial" pitchFamily="34" charset="0"/>
              </a:rPr>
              <a:t>C</a:t>
            </a:r>
            <a:endParaRPr lang="en-US" b="1">
              <a:solidFill>
                <a:srgbClr val="000000"/>
              </a:solidFill>
              <a:latin typeface="Arial" pitchFamily="34" charset="0"/>
              <a:cs typeface="Arial" pitchFamily="34" charset="0"/>
            </a:endParaRPr>
          </a:p>
        </p:txBody>
      </p:sp>
      <p:sp>
        <p:nvSpPr>
          <p:cNvPr id="26" name="TextBox 25"/>
          <p:cNvSpPr txBox="1"/>
          <p:nvPr/>
        </p:nvSpPr>
        <p:spPr>
          <a:xfrm>
            <a:off x="2280100" y="12722206"/>
            <a:ext cx="3379867" cy="369332"/>
          </a:xfrm>
          <a:prstGeom prst="rect">
            <a:avLst/>
          </a:prstGeom>
          <a:noFill/>
        </p:spPr>
        <p:txBody>
          <a:bodyPr vert="horz" rtlCol="0">
            <a:spAutoFit/>
          </a:bodyPr>
          <a:lstStyle/>
          <a:p>
            <a:r>
              <a:rPr lang="en-US" b="1" smtClean="0">
                <a:solidFill>
                  <a:srgbClr val="000000"/>
                </a:solidFill>
                <a:latin typeface="Arial" pitchFamily="34" charset="0"/>
                <a:cs typeface="Arial" pitchFamily="34" charset="0"/>
              </a:rPr>
              <a:t>D</a:t>
            </a:r>
            <a:endParaRPr lang="en-US" b="1">
              <a:solidFill>
                <a:srgbClr val="000000"/>
              </a:solidFill>
              <a:latin typeface="Arial" pitchFamily="34" charset="0"/>
              <a:cs typeface="Arial" pitchFamily="34" charset="0"/>
            </a:endParaRPr>
          </a:p>
        </p:txBody>
      </p:sp>
      <p:sp>
        <p:nvSpPr>
          <p:cNvPr id="27" name="TextBox 26"/>
          <p:cNvSpPr txBox="1"/>
          <p:nvPr/>
        </p:nvSpPr>
        <p:spPr>
          <a:xfrm>
            <a:off x="3163004" y="12722206"/>
            <a:ext cx="3379867" cy="415498"/>
          </a:xfrm>
          <a:prstGeom prst="rect">
            <a:avLst/>
          </a:prstGeom>
          <a:noFill/>
        </p:spPr>
        <p:txBody>
          <a:bodyPr vert="horz" rtlCol="0">
            <a:spAutoFit/>
          </a:bodyPr>
          <a:lstStyle/>
          <a:p>
            <a:r>
              <a:rPr lang="en-US" sz="2100" b="1" smtClean="0">
                <a:solidFill>
                  <a:srgbClr val="000000"/>
                </a:solidFill>
                <a:latin typeface="Arial" pitchFamily="34" charset="0"/>
                <a:cs typeface="Arial" pitchFamily="34" charset="0"/>
              </a:rPr>
              <a:t>16 miles</a:t>
            </a:r>
            <a:endParaRPr lang="en-US" sz="2100" b="1">
              <a:solidFill>
                <a:srgbClr val="000000"/>
              </a:solidFill>
              <a:latin typeface="Arial" pitchFamily="34" charset="0"/>
              <a:cs typeface="Arial" pitchFamily="34" charset="0"/>
            </a:endParaRPr>
          </a:p>
        </p:txBody>
      </p:sp>
      <p:sp>
        <p:nvSpPr>
          <p:cNvPr id="29" name="TextBox 28"/>
          <p:cNvSpPr txBox="1"/>
          <p:nvPr/>
        </p:nvSpPr>
        <p:spPr>
          <a:xfrm>
            <a:off x="2869677" y="2505825"/>
            <a:ext cx="413624"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a:t>
            </a:r>
            <a:endParaRPr lang="en-US" sz="2800" b="1" dirty="0">
              <a:solidFill>
                <a:srgbClr val="000000"/>
              </a:solidFill>
              <a:latin typeface="Arial" pitchFamily="34" charset="0"/>
              <a:cs typeface="Arial" pitchFamily="34" charset="0"/>
            </a:endParaRPr>
          </a:p>
        </p:txBody>
      </p:sp>
      <p:sp>
        <p:nvSpPr>
          <p:cNvPr id="32" name="Oval 31"/>
          <p:cNvSpPr/>
          <p:nvPr/>
        </p:nvSpPr>
        <p:spPr>
          <a:xfrm>
            <a:off x="1839768" y="258367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3" name="Oval 32"/>
          <p:cNvSpPr/>
          <p:nvPr/>
        </p:nvSpPr>
        <p:spPr>
          <a:xfrm>
            <a:off x="1840276" y="500618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4" name="Oval 33"/>
          <p:cNvSpPr/>
          <p:nvPr/>
        </p:nvSpPr>
        <p:spPr>
          <a:xfrm>
            <a:off x="1844987" y="378104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5" name="TextBox 34"/>
          <p:cNvSpPr txBox="1"/>
          <p:nvPr/>
        </p:nvSpPr>
        <p:spPr>
          <a:xfrm>
            <a:off x="2364957" y="2534262"/>
            <a:ext cx="330165"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A</a:t>
            </a:r>
            <a:endParaRPr lang="en-US" sz="2400" b="1" dirty="0">
              <a:solidFill>
                <a:srgbClr val="000000"/>
              </a:solidFill>
              <a:latin typeface="Arial" pitchFamily="34" charset="0"/>
              <a:cs typeface="Arial" pitchFamily="34" charset="0"/>
            </a:endParaRPr>
          </a:p>
        </p:txBody>
      </p:sp>
      <p:sp>
        <p:nvSpPr>
          <p:cNvPr id="36" name="TextBox 35"/>
          <p:cNvSpPr txBox="1"/>
          <p:nvPr/>
        </p:nvSpPr>
        <p:spPr>
          <a:xfrm>
            <a:off x="2333944" y="4991090"/>
            <a:ext cx="308006"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C</a:t>
            </a:r>
            <a:endParaRPr lang="en-US" sz="2400" b="1" dirty="0">
              <a:solidFill>
                <a:srgbClr val="000000"/>
              </a:solidFill>
              <a:latin typeface="Arial" pitchFamily="34" charset="0"/>
              <a:cs typeface="Arial" pitchFamily="34" charset="0"/>
            </a:endParaRPr>
          </a:p>
        </p:txBody>
      </p:sp>
      <p:sp>
        <p:nvSpPr>
          <p:cNvPr id="37" name="TextBox 36"/>
          <p:cNvSpPr txBox="1"/>
          <p:nvPr/>
        </p:nvSpPr>
        <p:spPr>
          <a:xfrm>
            <a:off x="2335856" y="3747349"/>
            <a:ext cx="332069"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B</a:t>
            </a:r>
            <a:endParaRPr lang="en-US" sz="2400" b="1" dirty="0">
              <a:solidFill>
                <a:srgbClr val="000000"/>
              </a:solidFill>
              <a:latin typeface="Arial" pitchFamily="34" charset="0"/>
              <a:cs typeface="Arial" pitchFamily="34" charset="0"/>
            </a:endParaRPr>
          </a:p>
        </p:txBody>
      </p:sp>
      <p:cxnSp>
        <p:nvCxnSpPr>
          <p:cNvPr id="47" name="Straight Connector 46"/>
          <p:cNvCxnSpPr/>
          <p:nvPr/>
        </p:nvCxnSpPr>
        <p:spPr>
          <a:xfrm>
            <a:off x="2981385" y="1430614"/>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761096" y="3580835"/>
            <a:ext cx="855313" cy="954107"/>
          </a:xfrm>
          <a:prstGeom prst="rect">
            <a:avLst/>
          </a:prstGeom>
          <a:noFill/>
        </p:spPr>
        <p:txBody>
          <a:bodyPr vert="horz" rtlCol="0">
            <a:spAutoFit/>
          </a:bodyPr>
          <a:lstStyle/>
          <a:p>
            <a:r>
              <a:rPr lang="en-US" sz="2800" b="1" dirty="0" smtClean="0">
                <a:solidFill>
                  <a:srgbClr val="000000"/>
                </a:solidFill>
                <a:latin typeface="Arial - 24"/>
              </a:rPr>
              <a:t> 8 </a:t>
            </a:r>
          </a:p>
          <a:p>
            <a:r>
              <a:rPr lang="en-US" sz="2800" b="1" dirty="0" smtClean="0">
                <a:solidFill>
                  <a:srgbClr val="000000"/>
                </a:solidFill>
                <a:latin typeface="Arial - 24"/>
              </a:rPr>
              <a:t>10</a:t>
            </a:r>
            <a:endParaRPr lang="en-US" sz="2800" b="1" dirty="0">
              <a:solidFill>
                <a:srgbClr val="000000"/>
              </a:solidFill>
              <a:latin typeface="Arial - 24"/>
            </a:endParaRPr>
          </a:p>
        </p:txBody>
      </p:sp>
      <p:cxnSp>
        <p:nvCxnSpPr>
          <p:cNvPr id="50" name="Straight Connector 49"/>
          <p:cNvCxnSpPr/>
          <p:nvPr/>
        </p:nvCxnSpPr>
        <p:spPr>
          <a:xfrm>
            <a:off x="2877240" y="4060729"/>
            <a:ext cx="35491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2740314" y="4791334"/>
            <a:ext cx="855313" cy="954107"/>
          </a:xfrm>
          <a:prstGeom prst="rect">
            <a:avLst/>
          </a:prstGeom>
          <a:noFill/>
        </p:spPr>
        <p:txBody>
          <a:bodyPr vert="horz" rtlCol="0">
            <a:spAutoFit/>
          </a:bodyPr>
          <a:lstStyle/>
          <a:p>
            <a:r>
              <a:rPr lang="en-US" sz="2800" b="1" dirty="0" smtClean="0">
                <a:solidFill>
                  <a:srgbClr val="000000"/>
                </a:solidFill>
                <a:latin typeface="Arial - 24"/>
              </a:rPr>
              <a:t>40</a:t>
            </a:r>
            <a:endParaRPr lang="en-US" sz="2800" b="1" dirty="0">
              <a:solidFill>
                <a:srgbClr val="000000"/>
              </a:solidFill>
              <a:latin typeface="Arial - 24"/>
            </a:endParaRPr>
          </a:p>
          <a:p>
            <a:r>
              <a:rPr lang="en-US" sz="2800" b="1" dirty="0" smtClean="0">
                <a:solidFill>
                  <a:srgbClr val="000000"/>
                </a:solidFill>
                <a:latin typeface="Arial - 24"/>
              </a:rPr>
              <a:t>42</a:t>
            </a:r>
            <a:endParaRPr lang="en-US" sz="2800" b="1" dirty="0">
              <a:solidFill>
                <a:srgbClr val="000000"/>
              </a:solidFill>
              <a:latin typeface="Arial - 24"/>
            </a:endParaRPr>
          </a:p>
        </p:txBody>
      </p:sp>
      <p:cxnSp>
        <p:nvCxnSpPr>
          <p:cNvPr id="52" name="Straight Connector 51"/>
          <p:cNvCxnSpPr/>
          <p:nvPr/>
        </p:nvCxnSpPr>
        <p:spPr>
          <a:xfrm>
            <a:off x="2817931" y="5271228"/>
            <a:ext cx="390401"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46181" y="1010918"/>
            <a:ext cx="1145987"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128</a:t>
            </a:r>
            <a:endParaRPr lang="en-US" sz="2800" b="1" dirty="0">
              <a:solidFill>
                <a:srgbClr val="000000"/>
              </a:solidFill>
              <a:latin typeface="Arial" pitchFamily="34" charset="0"/>
              <a:cs typeface="Arial" pitchFamily="34" charset="0"/>
            </a:endParaRPr>
          </a:p>
        </p:txBody>
      </p:sp>
      <p:cxnSp>
        <p:nvCxnSpPr>
          <p:cNvPr id="31" name="Straight Connector 30"/>
          <p:cNvCxnSpPr/>
          <p:nvPr/>
        </p:nvCxnSpPr>
        <p:spPr>
          <a:xfrm>
            <a:off x="1843925" y="1413989"/>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45822151"/>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81841"/>
            <a:ext cx="4414520" cy="58458"/>
          </a:xfrm>
          <a:prstGeom prst="rect">
            <a:avLst/>
          </a:prstGeom>
          <a:solidFill>
            <a:scrgbClr r="0" g="0" b="0">
              <a:alpha val="0"/>
            </a:scrgbClr>
          </a:solidFill>
        </p:spPr>
      </p:pic>
      <p:grpSp>
        <p:nvGrpSpPr>
          <p:cNvPr id="12" name="Group 11"/>
          <p:cNvGrpSpPr/>
          <p:nvPr/>
        </p:nvGrpSpPr>
        <p:grpSpPr>
          <a:xfrm>
            <a:off x="1968719" y="905625"/>
            <a:ext cx="2482631" cy="965798"/>
            <a:chOff x="1422401" y="1104900"/>
            <a:chExt cx="2285506" cy="1049096"/>
          </a:xfrm>
        </p:grpSpPr>
        <p:sp>
          <p:nvSpPr>
            <p:cNvPr id="13" name="TextBox 12"/>
            <p:cNvSpPr txBox="1"/>
            <p:nvPr/>
          </p:nvSpPr>
          <p:spPr>
            <a:xfrm>
              <a:off x="2362200" y="1104900"/>
              <a:ext cx="787400" cy="1036396"/>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3</a:t>
              </a:r>
            </a:p>
            <a:p>
              <a:r>
                <a:rPr lang="en-US" sz="2800" b="1" dirty="0" smtClean="0">
                  <a:solidFill>
                    <a:srgbClr val="000000"/>
                  </a:solidFill>
                  <a:latin typeface="Arial" pitchFamily="34" charset="0"/>
                  <a:cs typeface="Arial" pitchFamily="34" charset="0"/>
                </a:rPr>
                <a:t> 2</a:t>
              </a:r>
              <a:endParaRPr lang="en-US" sz="2800" b="1" dirty="0">
                <a:solidFill>
                  <a:srgbClr val="000000"/>
                </a:solidFill>
                <a:latin typeface="Arial" pitchFamily="34" charset="0"/>
                <a:cs typeface="Arial" pitchFamily="34" charset="0"/>
              </a:endParaRPr>
            </a:p>
          </p:txBody>
        </p:sp>
        <p:sp>
          <p:nvSpPr>
            <p:cNvPr id="14" name="TextBox 13"/>
            <p:cNvSpPr txBox="1"/>
            <p:nvPr/>
          </p:nvSpPr>
          <p:spPr>
            <a:xfrm>
              <a:off x="3098307" y="1372675"/>
              <a:ext cx="609600" cy="568346"/>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a:t>
              </a:r>
              <a:endParaRPr lang="en-US" sz="2800" b="1" dirty="0">
                <a:solidFill>
                  <a:srgbClr val="000000"/>
                </a:solidFill>
                <a:latin typeface="Arial" pitchFamily="34" charset="0"/>
                <a:cs typeface="Arial" pitchFamily="34" charset="0"/>
              </a:endParaRPr>
            </a:p>
          </p:txBody>
        </p:sp>
        <p:sp>
          <p:nvSpPr>
            <p:cNvPr id="16" name="TextBox 15"/>
            <p:cNvSpPr txBox="1"/>
            <p:nvPr/>
          </p:nvSpPr>
          <p:spPr>
            <a:xfrm>
              <a:off x="1422401" y="1117600"/>
              <a:ext cx="483198" cy="1036396"/>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7</a:t>
              </a:r>
            </a:p>
            <a:p>
              <a:r>
                <a:rPr lang="en-US" sz="2800" b="1" dirty="0" smtClean="0">
                  <a:solidFill>
                    <a:srgbClr val="000000"/>
                  </a:solidFill>
                  <a:latin typeface="Arial" pitchFamily="34" charset="0"/>
                  <a:cs typeface="Arial" pitchFamily="34" charset="0"/>
                </a:rPr>
                <a:t>8</a:t>
              </a:r>
              <a:endParaRPr lang="en-US" sz="2800" b="1" dirty="0">
                <a:solidFill>
                  <a:srgbClr val="000000"/>
                </a:solidFill>
                <a:latin typeface="Arial" pitchFamily="34" charset="0"/>
                <a:cs typeface="Arial" pitchFamily="34" charset="0"/>
              </a:endParaRPr>
            </a:p>
          </p:txBody>
        </p:sp>
      </p:grpSp>
      <p:cxnSp>
        <p:nvCxnSpPr>
          <p:cNvPr id="22" name="Straight Connector 21"/>
          <p:cNvCxnSpPr/>
          <p:nvPr/>
        </p:nvCxnSpPr>
        <p:spPr>
          <a:xfrm>
            <a:off x="1952094" y="1411221"/>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46182" y="1010918"/>
            <a:ext cx="787154"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129</a:t>
            </a:r>
            <a:endParaRPr lang="en-US" sz="2800" b="1" dirty="0">
              <a:solidFill>
                <a:srgbClr val="000000"/>
              </a:solidFill>
              <a:latin typeface="Arial" pitchFamily="34" charset="0"/>
              <a:cs typeface="Arial" pitchFamily="34" charset="0"/>
            </a:endParaRPr>
          </a:p>
        </p:txBody>
      </p:sp>
      <p:sp>
        <p:nvSpPr>
          <p:cNvPr id="25" name="TextBox 24"/>
          <p:cNvSpPr txBox="1"/>
          <p:nvPr/>
        </p:nvSpPr>
        <p:spPr>
          <a:xfrm>
            <a:off x="2561694" y="1129760"/>
            <a:ext cx="338554" cy="461665"/>
          </a:xfrm>
          <a:prstGeom prst="rect">
            <a:avLst/>
          </a:prstGeom>
          <a:noFill/>
        </p:spPr>
        <p:txBody>
          <a:bodyPr wrap="none" rtlCol="0">
            <a:spAutoFit/>
          </a:bodyPr>
          <a:lstStyle/>
          <a:p>
            <a:r>
              <a:rPr lang="en-US" sz="2400" b="1" dirty="0" smtClean="0"/>
              <a:t>÷</a:t>
            </a:r>
            <a:endParaRPr lang="en-US" sz="2400" b="1" dirty="0"/>
          </a:p>
        </p:txBody>
      </p:sp>
      <p:cxnSp>
        <p:nvCxnSpPr>
          <p:cNvPr id="26" name="Straight Connector 25"/>
          <p:cNvCxnSpPr/>
          <p:nvPr/>
        </p:nvCxnSpPr>
        <p:spPr>
          <a:xfrm>
            <a:off x="3063125" y="1405775"/>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90771947"/>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2" name="Group 11"/>
          <p:cNvGrpSpPr/>
          <p:nvPr/>
        </p:nvGrpSpPr>
        <p:grpSpPr>
          <a:xfrm>
            <a:off x="1860550" y="930427"/>
            <a:ext cx="2482631" cy="965798"/>
            <a:chOff x="1422401" y="1104900"/>
            <a:chExt cx="2285506" cy="1049096"/>
          </a:xfrm>
        </p:grpSpPr>
        <p:sp>
          <p:nvSpPr>
            <p:cNvPr id="13" name="TextBox 12"/>
            <p:cNvSpPr txBox="1"/>
            <p:nvPr/>
          </p:nvSpPr>
          <p:spPr>
            <a:xfrm>
              <a:off x="2362200" y="1104900"/>
              <a:ext cx="787400" cy="1036396"/>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1</a:t>
              </a:r>
            </a:p>
            <a:p>
              <a:r>
                <a:rPr lang="en-US" sz="2800" b="1" dirty="0" smtClean="0">
                  <a:solidFill>
                    <a:srgbClr val="000000"/>
                  </a:solidFill>
                  <a:latin typeface="Arial" pitchFamily="34" charset="0"/>
                  <a:cs typeface="Arial" pitchFamily="34" charset="0"/>
                </a:rPr>
                <a:t> 3</a:t>
              </a:r>
              <a:endParaRPr lang="en-US" sz="2800" b="1" dirty="0">
                <a:solidFill>
                  <a:srgbClr val="000000"/>
                </a:solidFill>
                <a:latin typeface="Arial" pitchFamily="34" charset="0"/>
                <a:cs typeface="Arial" pitchFamily="34" charset="0"/>
              </a:endParaRPr>
            </a:p>
          </p:txBody>
        </p:sp>
        <p:sp>
          <p:nvSpPr>
            <p:cNvPr id="14" name="TextBox 13"/>
            <p:cNvSpPr txBox="1"/>
            <p:nvPr/>
          </p:nvSpPr>
          <p:spPr>
            <a:xfrm>
              <a:off x="3098307" y="1336558"/>
              <a:ext cx="609600" cy="568346"/>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a:t>
              </a:r>
              <a:endParaRPr lang="en-US" sz="2800" b="1" dirty="0">
                <a:solidFill>
                  <a:srgbClr val="000000"/>
                </a:solidFill>
                <a:latin typeface="Arial" pitchFamily="34" charset="0"/>
                <a:cs typeface="Arial" pitchFamily="34" charset="0"/>
              </a:endParaRPr>
            </a:p>
          </p:txBody>
        </p:sp>
        <p:grpSp>
          <p:nvGrpSpPr>
            <p:cNvPr id="15" name="Group 14"/>
            <p:cNvGrpSpPr/>
            <p:nvPr/>
          </p:nvGrpSpPr>
          <p:grpSpPr>
            <a:xfrm>
              <a:off x="2019136" y="1580510"/>
              <a:ext cx="190500" cy="228600"/>
              <a:chOff x="2019136" y="1580510"/>
              <a:chExt cx="190500" cy="228600"/>
            </a:xfrm>
          </p:grpSpPr>
          <p:cxnSp>
            <p:nvCxnSpPr>
              <p:cNvPr id="17" name="Straight Connector 16"/>
              <p:cNvCxnSpPr/>
              <p:nvPr/>
            </p:nvCxnSpPr>
            <p:spPr>
              <a:xfrm>
                <a:off x="2019136" y="1684143"/>
                <a:ext cx="1905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2093304" y="1771010"/>
                <a:ext cx="38100" cy="38100"/>
              </a:xfrm>
              <a:prstGeom prst="ellipse">
                <a:avLst/>
              </a:prstGeom>
              <a:solidFill>
                <a:srgbClr val="0000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19" name="Oval 18"/>
              <p:cNvSpPr/>
              <p:nvPr/>
            </p:nvSpPr>
            <p:spPr>
              <a:xfrm>
                <a:off x="2093304" y="1580510"/>
                <a:ext cx="38100" cy="38100"/>
              </a:xfrm>
              <a:prstGeom prst="ellipse">
                <a:avLst/>
              </a:prstGeom>
              <a:solidFill>
                <a:srgbClr val="0000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grpSp>
        <p:sp>
          <p:nvSpPr>
            <p:cNvPr id="16" name="TextBox 15"/>
            <p:cNvSpPr txBox="1"/>
            <p:nvPr/>
          </p:nvSpPr>
          <p:spPr>
            <a:xfrm>
              <a:off x="1422401" y="1117600"/>
              <a:ext cx="483198" cy="1036396"/>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2</a:t>
              </a:r>
            </a:p>
            <a:p>
              <a:r>
                <a:rPr lang="en-US" sz="2800" b="1" dirty="0">
                  <a:solidFill>
                    <a:srgbClr val="000000"/>
                  </a:solidFill>
                  <a:latin typeface="Arial" pitchFamily="34" charset="0"/>
                  <a:cs typeface="Arial" pitchFamily="34" charset="0"/>
                </a:rPr>
                <a:t>5</a:t>
              </a:r>
            </a:p>
          </p:txBody>
        </p:sp>
      </p:grpSp>
      <p:cxnSp>
        <p:nvCxnSpPr>
          <p:cNvPr id="22" name="Straight Connector 21"/>
          <p:cNvCxnSpPr/>
          <p:nvPr/>
        </p:nvCxnSpPr>
        <p:spPr>
          <a:xfrm>
            <a:off x="3016744" y="1418146"/>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46182" y="1010918"/>
            <a:ext cx="787154"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130</a:t>
            </a:r>
            <a:endParaRPr lang="en-US" sz="2800" b="1" dirty="0">
              <a:solidFill>
                <a:srgbClr val="000000"/>
              </a:solidFill>
              <a:latin typeface="Arial" pitchFamily="34" charset="0"/>
              <a:cs typeface="Arial" pitchFamily="34" charset="0"/>
            </a:endParaRPr>
          </a:p>
        </p:txBody>
      </p:sp>
      <p:cxnSp>
        <p:nvCxnSpPr>
          <p:cNvPr id="25" name="Straight Connector 24"/>
          <p:cNvCxnSpPr/>
          <p:nvPr/>
        </p:nvCxnSpPr>
        <p:spPr>
          <a:xfrm>
            <a:off x="1867373" y="1413989"/>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3371" y="279399"/>
            <a:ext cx="3999809" cy="624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43439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extBox 6"/>
          <p:cNvSpPr txBox="1"/>
          <p:nvPr/>
        </p:nvSpPr>
        <p:spPr>
          <a:xfrm>
            <a:off x="2070100" y="734874"/>
            <a:ext cx="7162800" cy="2308324"/>
          </a:xfrm>
          <a:prstGeom prst="rect">
            <a:avLst/>
          </a:prstGeom>
          <a:noFill/>
        </p:spPr>
        <p:txBody>
          <a:bodyPr vert="horz" wrap="square" rtlCol="0">
            <a:spAutoFit/>
          </a:bodyPr>
          <a:lstStyle/>
          <a:p>
            <a:pPr algn="ctr"/>
            <a:r>
              <a:rPr lang="en-US" sz="4800" b="1" dirty="0">
                <a:solidFill>
                  <a:srgbClr val="0000FF"/>
                </a:solidFill>
                <a:latin typeface="Arial" pitchFamily="34" charset="0"/>
                <a:cs typeface="Arial" pitchFamily="34" charset="0"/>
              </a:rPr>
              <a:t>6th Grade</a:t>
            </a:r>
          </a:p>
          <a:p>
            <a:pPr algn="ctr"/>
            <a:endParaRPr lang="en-US" sz="4800" b="1" dirty="0">
              <a:solidFill>
                <a:srgbClr val="0000FF"/>
              </a:solidFill>
              <a:latin typeface="Arial" pitchFamily="34" charset="0"/>
              <a:cs typeface="Arial" pitchFamily="34" charset="0"/>
            </a:endParaRPr>
          </a:p>
          <a:p>
            <a:pPr algn="ctr"/>
            <a:r>
              <a:rPr lang="en-US" sz="4800" b="1" dirty="0">
                <a:solidFill>
                  <a:srgbClr val="0000FF"/>
                </a:solidFill>
                <a:latin typeface="Arial" pitchFamily="34" charset="0"/>
                <a:cs typeface="Arial" pitchFamily="34" charset="0"/>
              </a:rPr>
              <a:t>Fractions</a:t>
            </a:r>
          </a:p>
        </p:txBody>
      </p:sp>
      <p:sp>
        <p:nvSpPr>
          <p:cNvPr id="8" name="TextBox 7">
            <a:hlinkClick r:id="rId2"/>
          </p:cNvPr>
          <p:cNvSpPr txBox="1"/>
          <p:nvPr/>
        </p:nvSpPr>
        <p:spPr>
          <a:xfrm>
            <a:off x="3917950" y="5532735"/>
            <a:ext cx="3546062" cy="461665"/>
          </a:xfrm>
          <a:prstGeom prst="rect">
            <a:avLst/>
          </a:prstGeom>
          <a:noFill/>
        </p:spPr>
        <p:txBody>
          <a:bodyPr vert="horz" wrap="square" rtlCol="0">
            <a:spAutoFit/>
          </a:bodyPr>
          <a:lstStyle/>
          <a:p>
            <a:pPr algn="ctr"/>
            <a:r>
              <a:rPr lang="en-US" sz="2400" b="1" dirty="0" smtClean="0">
                <a:solidFill>
                  <a:srgbClr val="0000FF"/>
                </a:solidFill>
                <a:latin typeface="Arial" pitchFamily="34" charset="0"/>
                <a:cs typeface="Arial" pitchFamily="34" charset="0"/>
              </a:rPr>
              <a:t>www.njctl.org</a:t>
            </a:r>
            <a:endParaRPr lang="en-US" sz="2400" b="1" dirty="0">
              <a:solidFill>
                <a:srgbClr val="0000FF"/>
              </a:solidFill>
              <a:latin typeface="Arial" pitchFamily="34" charset="0"/>
              <a:cs typeface="Arial" pitchFamily="34" charset="0"/>
            </a:endParaRPr>
          </a:p>
        </p:txBody>
      </p:sp>
      <p:pic>
        <p:nvPicPr>
          <p:cNvPr id="9" name="Picture 8">
            <a:hlinkClick r:id="rId2"/>
          </p:cNvPr>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098549" y="31791"/>
            <a:ext cx="1982551" cy="2901991"/>
          </a:xfrm>
          <a:prstGeom prst="rect">
            <a:avLst/>
          </a:prstGeom>
          <a:solidFill>
            <a:scrgbClr r="0" g="0" b="0">
              <a:alpha val="0"/>
            </a:scrgbClr>
          </a:solidFill>
        </p:spPr>
      </p:pic>
      <p:sp>
        <p:nvSpPr>
          <p:cNvPr id="10" name="TextBox 9"/>
          <p:cNvSpPr txBox="1"/>
          <p:nvPr/>
        </p:nvSpPr>
        <p:spPr>
          <a:xfrm>
            <a:off x="4298950" y="4714480"/>
            <a:ext cx="2590800" cy="461665"/>
          </a:xfrm>
          <a:prstGeom prst="rect">
            <a:avLst/>
          </a:prstGeom>
          <a:noFill/>
        </p:spPr>
        <p:txBody>
          <a:bodyPr vert="horz" wrap="square" rtlCol="0">
            <a:spAutoFit/>
          </a:bodyPr>
          <a:lstStyle/>
          <a:p>
            <a:pPr algn="ctr"/>
            <a:r>
              <a:rPr lang="en-US" sz="2400" b="1" dirty="0" smtClean="0">
                <a:solidFill>
                  <a:srgbClr val="0000FF"/>
                </a:solidFill>
                <a:latin typeface="Arial" pitchFamily="34" charset="0"/>
                <a:cs typeface="Arial" pitchFamily="34" charset="0"/>
              </a:rPr>
              <a:t>2012-06-25</a:t>
            </a:r>
            <a:endParaRPr lang="en-US" sz="2400" b="1" dirty="0">
              <a:solidFill>
                <a:srgbClr val="0000FF"/>
              </a:solidFill>
              <a:latin typeface="Arial" pitchFamily="34" charset="0"/>
              <a:cs typeface="Arial" pitchFamily="34" charset="0"/>
            </a:endParaRPr>
          </a:p>
        </p:txBody>
      </p:sp>
      <p:pic>
        <p:nvPicPr>
          <p:cNvPr id="11" name="Picture 10">
            <a:hlinkClick r:id="rId2"/>
          </p:cNvPr>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8171099" y="30922"/>
            <a:ext cx="2071451" cy="2901991"/>
          </a:xfrm>
          <a:prstGeom prst="rect">
            <a:avLst/>
          </a:prstGeom>
          <a:solidFill>
            <a:scrgbClr r="0" g="0" b="0">
              <a:alpha val="0"/>
            </a:scrgbClr>
          </a:solidFill>
        </p:spPr>
      </p:pic>
    </p:spTree>
    <p:extLst>
      <p:ext uri="{BB962C8B-B14F-4D97-AF65-F5344CB8AC3E}">
        <p14:creationId xmlns:p14="http://schemas.microsoft.com/office/powerpoint/2010/main" xmlns="" val="4593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8" y="81841"/>
            <a:ext cx="4414520" cy="58458"/>
          </a:xfrm>
          <a:prstGeom prst="rect">
            <a:avLst/>
          </a:prstGeom>
          <a:solidFill>
            <a:scrgbClr r="0" g="0" b="0">
              <a:alpha val="0"/>
            </a:scrgbClr>
          </a:solidFill>
        </p:spPr>
      </p:pic>
      <p:sp>
        <p:nvSpPr>
          <p:cNvPr id="11" name="TextBox 10"/>
          <p:cNvSpPr txBox="1"/>
          <p:nvPr/>
        </p:nvSpPr>
        <p:spPr>
          <a:xfrm>
            <a:off x="838595" y="1016991"/>
            <a:ext cx="539306"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3</a:t>
            </a:r>
            <a:endParaRPr lang="en-US" sz="2800" b="1" dirty="0">
              <a:solidFill>
                <a:srgbClr val="000000"/>
              </a:solidFill>
              <a:latin typeface="Arial" pitchFamily="34" charset="0"/>
              <a:cs typeface="Arial" pitchFamily="34" charset="0"/>
            </a:endParaRPr>
          </a:p>
        </p:txBody>
      </p:sp>
      <p:sp>
        <p:nvSpPr>
          <p:cNvPr id="12" name="TextBox 11"/>
          <p:cNvSpPr txBox="1"/>
          <p:nvPr/>
        </p:nvSpPr>
        <p:spPr>
          <a:xfrm>
            <a:off x="1782618" y="1022913"/>
            <a:ext cx="4954732" cy="52322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Find the GCF of 55 and 110.</a:t>
            </a:r>
          </a:p>
        </p:txBody>
      </p:sp>
    </p:spTree>
    <p:extLst>
      <p:ext uri="{BB962C8B-B14F-4D97-AF65-F5344CB8AC3E}">
        <p14:creationId xmlns:p14="http://schemas.microsoft.com/office/powerpoint/2010/main" xmlns="" val="1951585867"/>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66028" y="1008618"/>
            <a:ext cx="9069292" cy="954107"/>
          </a:xfrm>
          <a:prstGeom prst="rect">
            <a:avLst/>
          </a:prstGeom>
          <a:noFill/>
        </p:spPr>
        <p:txBody>
          <a:bodyPr vert="horz" wrap="square" rtlCol="0">
            <a:spAutoFit/>
          </a:bodyPr>
          <a:lstStyle/>
          <a:p>
            <a:pPr algn="ctr"/>
            <a:r>
              <a:rPr lang="en-US" sz="2800" b="1" dirty="0" smtClean="0">
                <a:solidFill>
                  <a:srgbClr val="0000FF"/>
                </a:solidFill>
                <a:latin typeface="Arial" pitchFamily="34" charset="0"/>
                <a:cs typeface="Arial" pitchFamily="34" charset="0"/>
              </a:rPr>
              <a:t>Sometimes you can cross simplify </a:t>
            </a:r>
          </a:p>
          <a:p>
            <a:pPr algn="ctr"/>
            <a:r>
              <a:rPr lang="en-US" sz="2800" b="1" dirty="0" smtClean="0">
                <a:solidFill>
                  <a:srgbClr val="0000FF"/>
                </a:solidFill>
                <a:latin typeface="Arial" pitchFamily="34" charset="0"/>
                <a:cs typeface="Arial" pitchFamily="34" charset="0"/>
              </a:rPr>
              <a:t>prior to multiplying.</a:t>
            </a:r>
            <a:endParaRPr lang="en-US" sz="2800" b="1" dirty="0">
              <a:solidFill>
                <a:srgbClr val="0000FF"/>
              </a:solidFill>
              <a:latin typeface="Arial" pitchFamily="34" charset="0"/>
              <a:cs typeface="Arial" pitchFamily="34" charset="0"/>
            </a:endParaRPr>
          </a:p>
        </p:txBody>
      </p:sp>
      <p:pic>
        <p:nvPicPr>
          <p:cNvPr id="3" name="Picture 2"/>
          <p:cNvPicPr>
            <a:picLocks/>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1894" t="13523" r="27222" b="14297"/>
          <a:stretch/>
        </p:blipFill>
        <p:spPr>
          <a:xfrm>
            <a:off x="1861925" y="3409394"/>
            <a:ext cx="2126974" cy="4337606"/>
          </a:xfrm>
          <a:prstGeom prst="rect">
            <a:avLst/>
          </a:prstGeom>
          <a:solidFill>
            <a:scrgbClr r="0" g="0" b="0">
              <a:alpha val="0"/>
            </a:scrgbClr>
          </a:solidFill>
        </p:spPr>
      </p:pic>
      <p:sp>
        <p:nvSpPr>
          <p:cNvPr id="4" name="TextBox 3"/>
          <p:cNvSpPr txBox="1"/>
          <p:nvPr/>
        </p:nvSpPr>
        <p:spPr>
          <a:xfrm>
            <a:off x="966027" y="2522450"/>
            <a:ext cx="3713923" cy="830997"/>
          </a:xfrm>
          <a:prstGeom prst="rect">
            <a:avLst/>
          </a:prstGeom>
          <a:noFill/>
        </p:spPr>
        <p:txBody>
          <a:bodyPr vert="horz" wrap="square" rtlCol="0">
            <a:spAutoFit/>
          </a:bodyPr>
          <a:lstStyle/>
          <a:p>
            <a:pPr algn="ctr"/>
            <a:r>
              <a:rPr lang="en-US" sz="2400" b="1" dirty="0" smtClean="0">
                <a:solidFill>
                  <a:srgbClr val="0000FF"/>
                </a:solidFill>
                <a:latin typeface="Arial" pitchFamily="34" charset="0"/>
                <a:cs typeface="Arial" pitchFamily="34" charset="0"/>
              </a:rPr>
              <a:t>without cross </a:t>
            </a:r>
          </a:p>
          <a:p>
            <a:pPr algn="ctr"/>
            <a:r>
              <a:rPr lang="en-US" sz="2400" b="1" dirty="0" smtClean="0">
                <a:solidFill>
                  <a:srgbClr val="0000FF"/>
                </a:solidFill>
                <a:latin typeface="Arial" pitchFamily="34" charset="0"/>
                <a:cs typeface="Arial" pitchFamily="34" charset="0"/>
              </a:rPr>
              <a:t>simplifying</a:t>
            </a:r>
            <a:endParaRPr lang="en-US" sz="2400" b="1" dirty="0">
              <a:solidFill>
                <a:srgbClr val="0000FF"/>
              </a:solidFill>
              <a:latin typeface="Arial" pitchFamily="34" charset="0"/>
              <a:cs typeface="Arial" pitchFamily="34" charset="0"/>
            </a:endParaRPr>
          </a:p>
        </p:txBody>
      </p:sp>
      <p:sp>
        <p:nvSpPr>
          <p:cNvPr id="5" name="TextBox 4"/>
          <p:cNvSpPr txBox="1"/>
          <p:nvPr/>
        </p:nvSpPr>
        <p:spPr>
          <a:xfrm>
            <a:off x="6422608" y="2545833"/>
            <a:ext cx="2666476" cy="830997"/>
          </a:xfrm>
          <a:prstGeom prst="rect">
            <a:avLst/>
          </a:prstGeom>
          <a:noFill/>
        </p:spPr>
        <p:txBody>
          <a:bodyPr vert="horz" wrap="square" rtlCol="0">
            <a:spAutoFit/>
          </a:bodyPr>
          <a:lstStyle/>
          <a:p>
            <a:pPr algn="ctr"/>
            <a:r>
              <a:rPr lang="en-US" sz="2400" b="1" smtClean="0">
                <a:solidFill>
                  <a:srgbClr val="0000FF"/>
                </a:solidFill>
                <a:latin typeface="Arial" pitchFamily="34" charset="0"/>
                <a:cs typeface="Arial" pitchFamily="34" charset="0"/>
              </a:rPr>
              <a:t>with cross </a:t>
            </a:r>
          </a:p>
          <a:p>
            <a:pPr algn="ctr"/>
            <a:r>
              <a:rPr lang="en-US" sz="2400" b="1" smtClean="0">
                <a:solidFill>
                  <a:srgbClr val="0000FF"/>
                </a:solidFill>
                <a:latin typeface="Arial" pitchFamily="34" charset="0"/>
                <a:cs typeface="Arial" pitchFamily="34" charset="0"/>
              </a:rPr>
              <a:t>simplifying</a:t>
            </a:r>
            <a:endParaRPr lang="en-US" sz="2400" b="1">
              <a:solidFill>
                <a:srgbClr val="0000FF"/>
              </a:solidFill>
              <a:latin typeface="Arial" pitchFamily="34" charset="0"/>
              <a:cs typeface="Arial" pitchFamily="34" charset="0"/>
            </a:endParaRPr>
          </a:p>
        </p:txBody>
      </p:sp>
      <p:pic>
        <p:nvPicPr>
          <p:cNvPr id="6" name="Picture 5"/>
          <p:cNvPicPr>
            <a:picLocks/>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4835" t="16434" r="27815" b="17264"/>
          <a:stretch/>
        </p:blipFill>
        <p:spPr>
          <a:xfrm>
            <a:off x="6897688" y="3652073"/>
            <a:ext cx="1972738" cy="4015408"/>
          </a:xfrm>
          <a:prstGeom prst="rect">
            <a:avLst/>
          </a:prstGeom>
          <a:solidFill>
            <a:scrgbClr r="0" g="0" b="0">
              <a:alpha val="0"/>
            </a:scrgbClr>
          </a:solidFill>
        </p:spPr>
      </p:pic>
      <p:cxnSp>
        <p:nvCxnSpPr>
          <p:cNvPr id="7" name="Straight Connector 6"/>
          <p:cNvCxnSpPr/>
          <p:nvPr/>
        </p:nvCxnSpPr>
        <p:spPr>
          <a:xfrm flipV="1">
            <a:off x="7263960" y="5360199"/>
            <a:ext cx="243212" cy="154914"/>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7935295" y="5858907"/>
            <a:ext cx="264695" cy="163098"/>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089072" y="5889727"/>
            <a:ext cx="372475" cy="523220"/>
          </a:xfrm>
          <a:prstGeom prst="rect">
            <a:avLst/>
          </a:prstGeom>
          <a:noFill/>
        </p:spPr>
        <p:txBody>
          <a:bodyPr vert="horz" wrap="square" rtlCol="0">
            <a:spAutoFit/>
          </a:bodyPr>
          <a:lstStyle/>
          <a:p>
            <a:r>
              <a:rPr lang="en-US" sz="2800" b="1" dirty="0" smtClean="0">
                <a:solidFill>
                  <a:srgbClr val="FF0000"/>
                </a:solidFill>
                <a:latin typeface="Arial" pitchFamily="34" charset="0"/>
                <a:cs typeface="Arial" pitchFamily="34" charset="0"/>
              </a:rPr>
              <a:t>3</a:t>
            </a:r>
            <a:endParaRPr lang="en-US" sz="2800" b="1" dirty="0">
              <a:solidFill>
                <a:srgbClr val="FF0000"/>
              </a:solidFill>
              <a:latin typeface="Arial" pitchFamily="34" charset="0"/>
              <a:cs typeface="Arial" pitchFamily="34" charset="0"/>
            </a:endParaRPr>
          </a:p>
        </p:txBody>
      </p:sp>
      <p:sp>
        <p:nvSpPr>
          <p:cNvPr id="10" name="TextBox 9"/>
          <p:cNvSpPr txBox="1"/>
          <p:nvPr/>
        </p:nvSpPr>
        <p:spPr>
          <a:xfrm>
            <a:off x="6980056" y="4933650"/>
            <a:ext cx="426528" cy="523220"/>
          </a:xfrm>
          <a:prstGeom prst="rect">
            <a:avLst/>
          </a:prstGeom>
          <a:noFill/>
        </p:spPr>
        <p:txBody>
          <a:bodyPr vert="horz" wrap="square" rtlCol="0">
            <a:spAutoFit/>
          </a:bodyPr>
          <a:lstStyle/>
          <a:p>
            <a:r>
              <a:rPr lang="en-US" sz="2800" b="1" dirty="0" smtClean="0">
                <a:solidFill>
                  <a:srgbClr val="FF0000"/>
                </a:solidFill>
                <a:latin typeface="Arial" pitchFamily="34" charset="0"/>
                <a:cs typeface="Arial" pitchFamily="34" charset="0"/>
              </a:rPr>
              <a:t>1</a:t>
            </a:r>
            <a:endParaRPr lang="en-US" sz="28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xmlns="" val="641591120"/>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p:nvSpPr>
        <p:spPr>
          <a:xfrm>
            <a:off x="1761160" y="1016587"/>
            <a:ext cx="7033590"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Can this problem be cross simplified?</a:t>
            </a:r>
            <a:endParaRPr lang="en-US" sz="2800" b="1" dirty="0">
              <a:solidFill>
                <a:srgbClr val="000000"/>
              </a:solidFill>
              <a:latin typeface="Arial" pitchFamily="34" charset="0"/>
              <a:cs typeface="Arial" pitchFamily="34" charset="0"/>
            </a:endParaRPr>
          </a:p>
        </p:txBody>
      </p:sp>
      <p:pic>
        <p:nvPicPr>
          <p:cNvPr id="6" name="Picture 5"/>
          <p:cNvPicPr>
            <a:picLocks/>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7662" t="23552" r="28286" b="23368"/>
          <a:stretch/>
        </p:blipFill>
        <p:spPr>
          <a:xfrm>
            <a:off x="4222750" y="2214220"/>
            <a:ext cx="1828800" cy="2544418"/>
          </a:xfrm>
          <a:prstGeom prst="rect">
            <a:avLst/>
          </a:prstGeom>
          <a:solidFill>
            <a:scrgbClr r="0" g="0" b="0">
              <a:alpha val="0"/>
            </a:scrgbClr>
          </a:solidFill>
        </p:spPr>
      </p:pic>
      <p:pic>
        <p:nvPicPr>
          <p:cNvPr id="13" name="Picture 12"/>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137954" y="93533"/>
            <a:ext cx="3531616" cy="58458"/>
          </a:xfrm>
          <a:prstGeom prst="rect">
            <a:avLst/>
          </a:prstGeom>
          <a:solidFill>
            <a:scrgbClr r="0" g="0" b="0">
              <a:alpha val="0"/>
            </a:scrgbClr>
          </a:solidFill>
        </p:spPr>
      </p:pic>
      <p:sp>
        <p:nvSpPr>
          <p:cNvPr id="23" name="TextBox 22"/>
          <p:cNvSpPr txBox="1"/>
          <p:nvPr/>
        </p:nvSpPr>
        <p:spPr>
          <a:xfrm>
            <a:off x="846181" y="1010917"/>
            <a:ext cx="914979" cy="528889"/>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131</a:t>
            </a:r>
            <a:endParaRPr lang="en-US" sz="2800" b="1" dirty="0">
              <a:solidFill>
                <a:srgbClr val="000000"/>
              </a:solidFill>
              <a:latin typeface="Arial" pitchFamily="34" charset="0"/>
              <a:cs typeface="Arial" pitchFamily="34" charset="0"/>
            </a:endParaRPr>
          </a:p>
        </p:txBody>
      </p:sp>
      <p:sp>
        <p:nvSpPr>
          <p:cNvPr id="25" name="Oval 24"/>
          <p:cNvSpPr/>
          <p:nvPr/>
        </p:nvSpPr>
        <p:spPr>
          <a:xfrm>
            <a:off x="1820744" y="21146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6" name="Oval 25"/>
          <p:cNvSpPr/>
          <p:nvPr/>
        </p:nvSpPr>
        <p:spPr>
          <a:xfrm>
            <a:off x="1820744" y="287997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7" name="TextBox 26"/>
          <p:cNvSpPr txBox="1"/>
          <p:nvPr/>
        </p:nvSpPr>
        <p:spPr>
          <a:xfrm>
            <a:off x="2400367" y="2108200"/>
            <a:ext cx="957608"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Yes</a:t>
            </a:r>
            <a:endParaRPr lang="en-US" sz="2400" b="1" dirty="0">
              <a:solidFill>
                <a:srgbClr val="000000"/>
              </a:solidFill>
              <a:latin typeface="Arial" pitchFamily="34" charset="0"/>
              <a:cs typeface="Arial" pitchFamily="34" charset="0"/>
            </a:endParaRPr>
          </a:p>
        </p:txBody>
      </p:sp>
      <p:sp>
        <p:nvSpPr>
          <p:cNvPr id="28" name="TextBox 27"/>
          <p:cNvSpPr txBox="1"/>
          <p:nvPr/>
        </p:nvSpPr>
        <p:spPr>
          <a:xfrm>
            <a:off x="2408601" y="2839945"/>
            <a:ext cx="1128349"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No</a:t>
            </a:r>
            <a:endParaRPr lang="en-US" sz="24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2895478784"/>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Picture 5"/>
          <p:cNvPicPr>
            <a:picLocks/>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6837" t="23666" r="27392" b="21483"/>
          <a:stretch/>
        </p:blipFill>
        <p:spPr>
          <a:xfrm>
            <a:off x="4222750" y="2221345"/>
            <a:ext cx="1828800" cy="2706255"/>
          </a:xfrm>
          <a:prstGeom prst="rect">
            <a:avLst/>
          </a:prstGeom>
          <a:solidFill>
            <a:scrgbClr r="0" g="0" b="0">
              <a:alpha val="0"/>
            </a:scrgbClr>
          </a:solidFill>
        </p:spPr>
      </p:pic>
      <p:pic>
        <p:nvPicPr>
          <p:cNvPr id="13" name="Picture 12"/>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165544" y="93533"/>
            <a:ext cx="3531616" cy="58458"/>
          </a:xfrm>
          <a:prstGeom prst="rect">
            <a:avLst/>
          </a:prstGeom>
          <a:solidFill>
            <a:scrgbClr r="0" g="0" b="0">
              <a:alpha val="0"/>
            </a:scrgbClr>
          </a:solidFill>
        </p:spPr>
      </p:pic>
      <p:sp>
        <p:nvSpPr>
          <p:cNvPr id="14" name="TextBox 13"/>
          <p:cNvSpPr txBox="1"/>
          <p:nvPr/>
        </p:nvSpPr>
        <p:spPr>
          <a:xfrm>
            <a:off x="1761160" y="999962"/>
            <a:ext cx="6804990" cy="534176"/>
          </a:xfrm>
          <a:prstGeom prst="rect">
            <a:avLst/>
          </a:prstGeom>
          <a:noFill/>
        </p:spPr>
        <p:txBody>
          <a:bodyPr vert="horz" wrap="square" rtlCol="0">
            <a:spAutoFit/>
          </a:bodyPr>
          <a:lstStyle/>
          <a:p>
            <a:r>
              <a:rPr lang="en-US" sz="2800" b="1" dirty="0">
                <a:solidFill>
                  <a:srgbClr val="000000"/>
                </a:solidFill>
                <a:latin typeface="Arial - 28"/>
              </a:rPr>
              <a:t>Can this problem be cross simplified?</a:t>
            </a:r>
          </a:p>
        </p:txBody>
      </p:sp>
      <p:sp>
        <p:nvSpPr>
          <p:cNvPr id="17" name="TextBox 16"/>
          <p:cNvSpPr txBox="1"/>
          <p:nvPr/>
        </p:nvSpPr>
        <p:spPr>
          <a:xfrm>
            <a:off x="846181" y="1010918"/>
            <a:ext cx="914979"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132</a:t>
            </a:r>
            <a:endParaRPr lang="en-US" sz="2800" b="1" dirty="0">
              <a:solidFill>
                <a:srgbClr val="000000"/>
              </a:solidFill>
              <a:latin typeface="Arial" pitchFamily="34" charset="0"/>
              <a:cs typeface="Arial" pitchFamily="34" charset="0"/>
            </a:endParaRPr>
          </a:p>
        </p:txBody>
      </p:sp>
      <p:sp>
        <p:nvSpPr>
          <p:cNvPr id="18" name="Oval 17"/>
          <p:cNvSpPr/>
          <p:nvPr/>
        </p:nvSpPr>
        <p:spPr>
          <a:xfrm>
            <a:off x="1820744" y="21908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9" name="Oval 18"/>
          <p:cNvSpPr/>
          <p:nvPr/>
        </p:nvSpPr>
        <p:spPr>
          <a:xfrm>
            <a:off x="1820744" y="287997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0" name="TextBox 19"/>
          <p:cNvSpPr txBox="1"/>
          <p:nvPr/>
        </p:nvSpPr>
        <p:spPr>
          <a:xfrm>
            <a:off x="2400367" y="2184400"/>
            <a:ext cx="957608"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Yes</a:t>
            </a:r>
            <a:endParaRPr lang="en-US" sz="2400" b="1" dirty="0">
              <a:solidFill>
                <a:srgbClr val="000000"/>
              </a:solidFill>
              <a:latin typeface="Arial" pitchFamily="34" charset="0"/>
              <a:cs typeface="Arial" pitchFamily="34" charset="0"/>
            </a:endParaRPr>
          </a:p>
        </p:txBody>
      </p:sp>
      <p:sp>
        <p:nvSpPr>
          <p:cNvPr id="21" name="TextBox 20"/>
          <p:cNvSpPr txBox="1"/>
          <p:nvPr/>
        </p:nvSpPr>
        <p:spPr>
          <a:xfrm>
            <a:off x="2408601" y="2839945"/>
            <a:ext cx="1128349"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No</a:t>
            </a:r>
            <a:endParaRPr lang="en-US" sz="24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3647819668"/>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Picture 5"/>
          <p:cNvPicPr>
            <a:picLocks/>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2907" t="24609" r="24720" b="20832"/>
          <a:stretch/>
        </p:blipFill>
        <p:spPr>
          <a:xfrm>
            <a:off x="4070350" y="2201467"/>
            <a:ext cx="2133600" cy="2564297"/>
          </a:xfrm>
          <a:prstGeom prst="rect">
            <a:avLst/>
          </a:prstGeom>
          <a:solidFill>
            <a:scrgbClr r="0" g="0" b="0">
              <a:alpha val="0"/>
            </a:scrgbClr>
          </a:solidFill>
        </p:spPr>
      </p:pic>
      <p:pic>
        <p:nvPicPr>
          <p:cNvPr id="13" name="Picture 12"/>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137954" y="81841"/>
            <a:ext cx="3531616" cy="58458"/>
          </a:xfrm>
          <a:prstGeom prst="rect">
            <a:avLst/>
          </a:prstGeom>
          <a:solidFill>
            <a:scrgbClr r="0" g="0" b="0">
              <a:alpha val="0"/>
            </a:scrgbClr>
          </a:solidFill>
        </p:spPr>
      </p:pic>
      <p:sp>
        <p:nvSpPr>
          <p:cNvPr id="15" name="TextBox 14"/>
          <p:cNvSpPr txBox="1"/>
          <p:nvPr/>
        </p:nvSpPr>
        <p:spPr>
          <a:xfrm>
            <a:off x="1761160" y="999962"/>
            <a:ext cx="6728790" cy="52322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Can this problem be cross simplified?</a:t>
            </a:r>
          </a:p>
        </p:txBody>
      </p:sp>
      <p:sp>
        <p:nvSpPr>
          <p:cNvPr id="16" name="TextBox 15"/>
          <p:cNvSpPr txBox="1"/>
          <p:nvPr/>
        </p:nvSpPr>
        <p:spPr>
          <a:xfrm>
            <a:off x="846181" y="994292"/>
            <a:ext cx="914979" cy="528889"/>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133</a:t>
            </a:r>
            <a:endParaRPr lang="en-US" sz="2800" b="1" dirty="0">
              <a:solidFill>
                <a:srgbClr val="000000"/>
              </a:solidFill>
              <a:latin typeface="Arial" pitchFamily="34" charset="0"/>
              <a:cs typeface="Arial" pitchFamily="34" charset="0"/>
            </a:endParaRPr>
          </a:p>
        </p:txBody>
      </p:sp>
      <p:sp>
        <p:nvSpPr>
          <p:cNvPr id="17" name="Oval 16"/>
          <p:cNvSpPr/>
          <p:nvPr/>
        </p:nvSpPr>
        <p:spPr>
          <a:xfrm>
            <a:off x="1820744" y="21908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8" name="Oval 17"/>
          <p:cNvSpPr/>
          <p:nvPr/>
        </p:nvSpPr>
        <p:spPr>
          <a:xfrm>
            <a:off x="1820744" y="287997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9" name="TextBox 18"/>
          <p:cNvSpPr txBox="1"/>
          <p:nvPr/>
        </p:nvSpPr>
        <p:spPr>
          <a:xfrm>
            <a:off x="2400367" y="2184400"/>
            <a:ext cx="957608"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Yes</a:t>
            </a:r>
            <a:endParaRPr lang="en-US" sz="2400" b="1" dirty="0">
              <a:solidFill>
                <a:srgbClr val="000000"/>
              </a:solidFill>
              <a:latin typeface="Arial" pitchFamily="34" charset="0"/>
              <a:cs typeface="Arial" pitchFamily="34" charset="0"/>
            </a:endParaRPr>
          </a:p>
        </p:txBody>
      </p:sp>
      <p:sp>
        <p:nvSpPr>
          <p:cNvPr id="20" name="TextBox 19"/>
          <p:cNvSpPr txBox="1"/>
          <p:nvPr/>
        </p:nvSpPr>
        <p:spPr>
          <a:xfrm>
            <a:off x="2408601" y="2839945"/>
            <a:ext cx="1128349"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No</a:t>
            </a:r>
            <a:endParaRPr lang="en-US" sz="24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3914446534"/>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9"/>
          <p:cNvPicPr>
            <a:picLocks/>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3227" t="29848" r="24639" b="24912"/>
          <a:stretch/>
        </p:blipFill>
        <p:spPr>
          <a:xfrm>
            <a:off x="1810852" y="889000"/>
            <a:ext cx="1554480" cy="1097280"/>
          </a:xfrm>
          <a:prstGeom prst="rect">
            <a:avLst/>
          </a:prstGeom>
          <a:solidFill>
            <a:scrgbClr r="0" g="0" b="0">
              <a:alpha val="0"/>
            </a:scrgbClr>
          </a:solidFill>
        </p:spPr>
      </p:pic>
      <p:pic>
        <p:nvPicPr>
          <p:cNvPr id="11" name="Picture 10"/>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151749" y="93533"/>
            <a:ext cx="4414520" cy="58458"/>
          </a:xfrm>
          <a:prstGeom prst="rect">
            <a:avLst/>
          </a:prstGeom>
          <a:solidFill>
            <a:scrgbClr r="0" g="0" b="0">
              <a:alpha val="0"/>
            </a:scrgbClr>
          </a:solidFill>
        </p:spPr>
      </p:pic>
      <p:sp>
        <p:nvSpPr>
          <p:cNvPr id="21" name="TextBox 20"/>
          <p:cNvSpPr txBox="1"/>
          <p:nvPr/>
        </p:nvSpPr>
        <p:spPr>
          <a:xfrm>
            <a:off x="869950" y="1001705"/>
            <a:ext cx="782724"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134</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427833854"/>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9"/>
          <p:cNvPicPr>
            <a:picLocks/>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6442" t="30462" r="26191" b="27679"/>
          <a:stretch/>
        </p:blipFill>
        <p:spPr>
          <a:xfrm>
            <a:off x="1860550" y="889000"/>
            <a:ext cx="1554480" cy="1097280"/>
          </a:xfrm>
          <a:prstGeom prst="rect">
            <a:avLst/>
          </a:prstGeom>
          <a:solidFill>
            <a:scrgbClr r="0" g="0" b="0">
              <a:alpha val="0"/>
            </a:scrgbClr>
          </a:solidFill>
        </p:spPr>
      </p:pic>
      <p:pic>
        <p:nvPicPr>
          <p:cNvPr id="11" name="Picture 10"/>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151749" y="93533"/>
            <a:ext cx="4414520" cy="58458"/>
          </a:xfrm>
          <a:prstGeom prst="rect">
            <a:avLst/>
          </a:prstGeom>
          <a:solidFill>
            <a:scrgbClr r="0" g="0" b="0">
              <a:alpha val="0"/>
            </a:scrgbClr>
          </a:solidFill>
        </p:spPr>
      </p:pic>
      <p:sp>
        <p:nvSpPr>
          <p:cNvPr id="8" name="TextBox 7"/>
          <p:cNvSpPr txBox="1"/>
          <p:nvPr/>
        </p:nvSpPr>
        <p:spPr>
          <a:xfrm>
            <a:off x="869950" y="1001705"/>
            <a:ext cx="782724"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135</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739183458"/>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9"/>
          <p:cNvPicPr>
            <a:picLocks/>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5888" t="30101" r="24293" b="27603"/>
          <a:stretch/>
        </p:blipFill>
        <p:spPr>
          <a:xfrm>
            <a:off x="1906270" y="858520"/>
            <a:ext cx="1554480" cy="1097280"/>
          </a:xfrm>
          <a:prstGeom prst="rect">
            <a:avLst/>
          </a:prstGeom>
          <a:solidFill>
            <a:scrgbClr r="0" g="0" b="0">
              <a:alpha val="0"/>
            </a:scrgbClr>
          </a:solidFill>
        </p:spPr>
      </p:pic>
      <p:pic>
        <p:nvPicPr>
          <p:cNvPr id="11" name="Picture 10"/>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124158" y="93533"/>
            <a:ext cx="4414520" cy="58458"/>
          </a:xfrm>
          <a:prstGeom prst="rect">
            <a:avLst/>
          </a:prstGeom>
          <a:solidFill>
            <a:scrgbClr r="0" g="0" b="0">
              <a:alpha val="0"/>
            </a:scrgbClr>
          </a:solidFill>
        </p:spPr>
      </p:pic>
      <p:sp>
        <p:nvSpPr>
          <p:cNvPr id="7" name="TextBox 6"/>
          <p:cNvSpPr txBox="1"/>
          <p:nvPr/>
        </p:nvSpPr>
        <p:spPr>
          <a:xfrm>
            <a:off x="849630" y="1001705"/>
            <a:ext cx="782724"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136</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4143687733"/>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9"/>
          <p:cNvPicPr>
            <a:picLocks/>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1749" t="30706" r="24527" b="26656"/>
          <a:stretch/>
        </p:blipFill>
        <p:spPr>
          <a:xfrm>
            <a:off x="1766340" y="828040"/>
            <a:ext cx="1737360" cy="1280160"/>
          </a:xfrm>
          <a:prstGeom prst="rect">
            <a:avLst/>
          </a:prstGeom>
          <a:solidFill>
            <a:scrgbClr r="0" g="0" b="0">
              <a:alpha val="0"/>
            </a:scrgbClr>
          </a:solidFill>
        </p:spPr>
      </p:pic>
      <p:pic>
        <p:nvPicPr>
          <p:cNvPr id="11" name="Picture 10"/>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151749" y="93533"/>
            <a:ext cx="4414520" cy="58458"/>
          </a:xfrm>
          <a:prstGeom prst="rect">
            <a:avLst/>
          </a:prstGeom>
          <a:solidFill>
            <a:scrgbClr r="0" g="0" b="0">
              <a:alpha val="0"/>
            </a:scrgbClr>
          </a:solidFill>
        </p:spPr>
      </p:pic>
      <p:sp>
        <p:nvSpPr>
          <p:cNvPr id="7" name="TextBox 6"/>
          <p:cNvSpPr txBox="1"/>
          <p:nvPr/>
        </p:nvSpPr>
        <p:spPr>
          <a:xfrm>
            <a:off x="869950" y="1001705"/>
            <a:ext cx="782724"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137</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2612223774"/>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93266" y="444281"/>
            <a:ext cx="9096884" cy="2308324"/>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To divide fractions with whole or mixed numbers, write the numbers as an improper fractions.  Then divide the two fractions by using the rule (multiply the first fraction by the reciprocal of the second).</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Make sure you write your answer in simplest form.</a:t>
            </a:r>
            <a:endParaRPr lang="en-US" sz="2400" b="1" dirty="0">
              <a:solidFill>
                <a:srgbClr val="0000FF"/>
              </a:solidFill>
              <a:latin typeface="Arial" pitchFamily="34" charset="0"/>
              <a:cs typeface="Arial" pitchFamily="34" charset="0"/>
            </a:endParaRPr>
          </a:p>
        </p:txBody>
      </p:sp>
      <p:grpSp>
        <p:nvGrpSpPr>
          <p:cNvPr id="24" name="Group 23"/>
          <p:cNvGrpSpPr/>
          <p:nvPr/>
        </p:nvGrpSpPr>
        <p:grpSpPr>
          <a:xfrm>
            <a:off x="1733685" y="4259253"/>
            <a:ext cx="5995318" cy="897641"/>
            <a:chOff x="831849" y="4626608"/>
            <a:chExt cx="5519265" cy="975062"/>
          </a:xfrm>
        </p:grpSpPr>
        <p:sp>
          <p:nvSpPr>
            <p:cNvPr id="3" name="TextBox 2"/>
            <p:cNvSpPr txBox="1"/>
            <p:nvPr/>
          </p:nvSpPr>
          <p:spPr>
            <a:xfrm>
              <a:off x="4474213" y="4699000"/>
              <a:ext cx="431800" cy="902670"/>
            </a:xfrm>
            <a:prstGeom prst="rect">
              <a:avLst/>
            </a:prstGeom>
            <a:noFill/>
          </p:spPr>
          <p:txBody>
            <a:bodyPr vert="horz" wrap="square" rtlCol="0">
              <a:spAutoFit/>
            </a:bodyPr>
            <a:lstStyle/>
            <a:p>
              <a:r>
                <a:rPr lang="en-US" sz="2400" b="1" u="sng" dirty="0" smtClean="0">
                  <a:solidFill>
                    <a:srgbClr val="0000FF"/>
                  </a:solidFill>
                  <a:latin typeface="Arial" pitchFamily="34" charset="0"/>
                  <a:cs typeface="Arial" pitchFamily="34" charset="0"/>
                </a:rPr>
                <a:t>5 </a:t>
              </a:r>
            </a:p>
            <a:p>
              <a:r>
                <a:rPr lang="en-US" sz="2400" b="1" dirty="0" smtClean="0">
                  <a:solidFill>
                    <a:srgbClr val="0000FF"/>
                  </a:solidFill>
                  <a:latin typeface="Arial" pitchFamily="34" charset="0"/>
                  <a:cs typeface="Arial" pitchFamily="34" charset="0"/>
                </a:rPr>
                <a:t>3</a:t>
              </a:r>
              <a:endParaRPr lang="en-US" sz="2400" b="1" dirty="0">
                <a:solidFill>
                  <a:srgbClr val="0000FF"/>
                </a:solidFill>
                <a:latin typeface="Arial" pitchFamily="34" charset="0"/>
                <a:cs typeface="Arial" pitchFamily="34" charset="0"/>
              </a:endParaRPr>
            </a:p>
          </p:txBody>
        </p:sp>
        <p:sp>
          <p:nvSpPr>
            <p:cNvPr id="4" name="TextBox 3"/>
            <p:cNvSpPr txBox="1"/>
            <p:nvPr/>
          </p:nvSpPr>
          <p:spPr>
            <a:xfrm>
              <a:off x="4806863" y="4881118"/>
              <a:ext cx="355600" cy="501484"/>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x</a:t>
              </a:r>
              <a:endParaRPr lang="en-US" sz="2400" b="1" dirty="0">
                <a:solidFill>
                  <a:srgbClr val="0000FF"/>
                </a:solidFill>
                <a:latin typeface="Arial" pitchFamily="34" charset="0"/>
                <a:cs typeface="Arial" pitchFamily="34" charset="0"/>
              </a:endParaRPr>
            </a:p>
          </p:txBody>
        </p:sp>
        <p:sp>
          <p:nvSpPr>
            <p:cNvPr id="5" name="TextBox 4"/>
            <p:cNvSpPr txBox="1"/>
            <p:nvPr/>
          </p:nvSpPr>
          <p:spPr>
            <a:xfrm>
              <a:off x="5144164" y="4699000"/>
              <a:ext cx="431800" cy="902670"/>
            </a:xfrm>
            <a:prstGeom prst="rect">
              <a:avLst/>
            </a:prstGeom>
            <a:noFill/>
          </p:spPr>
          <p:txBody>
            <a:bodyPr vert="horz" wrap="square" rtlCol="0">
              <a:spAutoFit/>
            </a:bodyPr>
            <a:lstStyle/>
            <a:p>
              <a:r>
                <a:rPr lang="en-US" sz="2400" b="1" u="sng" dirty="0" smtClean="0">
                  <a:solidFill>
                    <a:srgbClr val="0000FF"/>
                  </a:solidFill>
                  <a:latin typeface="Arial" pitchFamily="34" charset="0"/>
                  <a:cs typeface="Arial" pitchFamily="34" charset="0"/>
                </a:rPr>
                <a:t>2 </a:t>
              </a:r>
            </a:p>
            <a:p>
              <a:r>
                <a:rPr lang="en-US" sz="2400" b="1" dirty="0" smtClean="0">
                  <a:solidFill>
                    <a:srgbClr val="0000FF"/>
                  </a:solidFill>
                  <a:latin typeface="Arial" pitchFamily="34" charset="0"/>
                  <a:cs typeface="Arial" pitchFamily="34" charset="0"/>
                </a:rPr>
                <a:t>7</a:t>
              </a:r>
              <a:endParaRPr lang="en-US" sz="2400" b="1" dirty="0">
                <a:solidFill>
                  <a:srgbClr val="0000FF"/>
                </a:solidFill>
                <a:latin typeface="Arial" pitchFamily="34" charset="0"/>
                <a:cs typeface="Arial" pitchFamily="34" charset="0"/>
              </a:endParaRPr>
            </a:p>
          </p:txBody>
        </p:sp>
        <p:sp>
          <p:nvSpPr>
            <p:cNvPr id="6" name="TextBox 5"/>
            <p:cNvSpPr txBox="1"/>
            <p:nvPr/>
          </p:nvSpPr>
          <p:spPr>
            <a:xfrm>
              <a:off x="5437081" y="4840474"/>
              <a:ext cx="197843" cy="501483"/>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a:t>
              </a:r>
              <a:endParaRPr lang="en-US" sz="2400" b="1" dirty="0">
                <a:solidFill>
                  <a:srgbClr val="0000FF"/>
                </a:solidFill>
                <a:latin typeface="Arial" pitchFamily="34" charset="0"/>
                <a:cs typeface="Arial" pitchFamily="34" charset="0"/>
              </a:endParaRPr>
            </a:p>
          </p:txBody>
        </p:sp>
        <p:sp>
          <p:nvSpPr>
            <p:cNvPr id="7" name="TextBox 6"/>
            <p:cNvSpPr txBox="1"/>
            <p:nvPr/>
          </p:nvSpPr>
          <p:spPr>
            <a:xfrm>
              <a:off x="5792664" y="4677408"/>
              <a:ext cx="558450" cy="902670"/>
            </a:xfrm>
            <a:prstGeom prst="rect">
              <a:avLst/>
            </a:prstGeom>
            <a:noFill/>
          </p:spPr>
          <p:txBody>
            <a:bodyPr vert="horz" wrap="square" rtlCol="0">
              <a:spAutoFit/>
            </a:bodyPr>
            <a:lstStyle/>
            <a:p>
              <a:r>
                <a:rPr lang="en-US" sz="2400" b="1" u="sng" dirty="0" smtClean="0">
                  <a:solidFill>
                    <a:srgbClr val="0000FF"/>
                  </a:solidFill>
                  <a:latin typeface="Arial" pitchFamily="34" charset="0"/>
                  <a:cs typeface="Arial" pitchFamily="34" charset="0"/>
                </a:rPr>
                <a:t>10</a:t>
              </a:r>
            </a:p>
            <a:p>
              <a:r>
                <a:rPr lang="en-US" sz="2400" b="1" dirty="0" smtClean="0">
                  <a:solidFill>
                    <a:srgbClr val="0000FF"/>
                  </a:solidFill>
                  <a:latin typeface="Arial" pitchFamily="34" charset="0"/>
                  <a:cs typeface="Arial" pitchFamily="34" charset="0"/>
                </a:rPr>
                <a:t>21</a:t>
              </a:r>
              <a:endParaRPr lang="en-US" sz="2400" b="1" dirty="0">
                <a:solidFill>
                  <a:srgbClr val="0000FF"/>
                </a:solidFill>
                <a:latin typeface="Arial" pitchFamily="34" charset="0"/>
                <a:cs typeface="Arial" pitchFamily="34" charset="0"/>
              </a:endParaRPr>
            </a:p>
          </p:txBody>
        </p:sp>
        <p:sp>
          <p:nvSpPr>
            <p:cNvPr id="8" name="TextBox 7"/>
            <p:cNvSpPr txBox="1"/>
            <p:nvPr/>
          </p:nvSpPr>
          <p:spPr>
            <a:xfrm>
              <a:off x="1174747" y="4626608"/>
              <a:ext cx="301540" cy="902670"/>
            </a:xfrm>
            <a:prstGeom prst="rect">
              <a:avLst/>
            </a:prstGeom>
            <a:noFill/>
          </p:spPr>
          <p:txBody>
            <a:bodyPr vert="horz" wrap="square" rtlCol="0">
              <a:spAutoFit/>
            </a:bodyPr>
            <a:lstStyle/>
            <a:p>
              <a:r>
                <a:rPr lang="en-US" sz="2400" b="1" u="sng" dirty="0" smtClean="0">
                  <a:solidFill>
                    <a:srgbClr val="0000FF"/>
                  </a:solidFill>
                  <a:latin typeface="Arial" pitchFamily="34" charset="0"/>
                  <a:cs typeface="Arial" pitchFamily="34" charset="0"/>
                </a:rPr>
                <a:t>2</a:t>
              </a:r>
            </a:p>
            <a:p>
              <a:r>
                <a:rPr lang="en-US" sz="2400" b="1" dirty="0" smtClean="0">
                  <a:solidFill>
                    <a:srgbClr val="0000FF"/>
                  </a:solidFill>
                  <a:latin typeface="Arial" pitchFamily="34" charset="0"/>
                  <a:cs typeface="Arial" pitchFamily="34" charset="0"/>
                </a:rPr>
                <a:t>3</a:t>
              </a:r>
              <a:endParaRPr lang="en-US" sz="2400" b="1" dirty="0">
                <a:solidFill>
                  <a:srgbClr val="0000FF"/>
                </a:solidFill>
                <a:latin typeface="Arial" pitchFamily="34" charset="0"/>
                <a:cs typeface="Arial" pitchFamily="34" charset="0"/>
              </a:endParaRPr>
            </a:p>
          </p:txBody>
        </p:sp>
        <p:grpSp>
          <p:nvGrpSpPr>
            <p:cNvPr id="12" name="Group 11"/>
            <p:cNvGrpSpPr/>
            <p:nvPr/>
          </p:nvGrpSpPr>
          <p:grpSpPr>
            <a:xfrm>
              <a:off x="1542300" y="4957328"/>
              <a:ext cx="190500" cy="228600"/>
              <a:chOff x="1542300" y="4957328"/>
              <a:chExt cx="190500" cy="228600"/>
            </a:xfrm>
          </p:grpSpPr>
          <p:cxnSp>
            <p:nvCxnSpPr>
              <p:cNvPr id="9" name="Straight Connector 8"/>
              <p:cNvCxnSpPr/>
              <p:nvPr/>
            </p:nvCxnSpPr>
            <p:spPr>
              <a:xfrm>
                <a:off x="1542300" y="5060961"/>
                <a:ext cx="1905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616468" y="5147828"/>
                <a:ext cx="38100" cy="38100"/>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1" name="Oval 10"/>
              <p:cNvSpPr/>
              <p:nvPr/>
            </p:nvSpPr>
            <p:spPr>
              <a:xfrm>
                <a:off x="1616468" y="4957328"/>
                <a:ext cx="38100" cy="38100"/>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sp>
          <p:nvSpPr>
            <p:cNvPr id="13" name="TextBox 12"/>
            <p:cNvSpPr txBox="1"/>
            <p:nvPr/>
          </p:nvSpPr>
          <p:spPr>
            <a:xfrm>
              <a:off x="2641600" y="4800600"/>
              <a:ext cx="660400" cy="501483"/>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a:t>
              </a:r>
              <a:endParaRPr lang="en-US" sz="2400" b="1">
                <a:solidFill>
                  <a:srgbClr val="0000FF"/>
                </a:solidFill>
                <a:latin typeface="Arial" pitchFamily="34" charset="0"/>
                <a:cs typeface="Arial" pitchFamily="34" charset="0"/>
              </a:endParaRPr>
            </a:p>
          </p:txBody>
        </p:sp>
        <p:sp>
          <p:nvSpPr>
            <p:cNvPr id="14" name="TextBox 13"/>
            <p:cNvSpPr txBox="1"/>
            <p:nvPr/>
          </p:nvSpPr>
          <p:spPr>
            <a:xfrm>
              <a:off x="831849" y="4700273"/>
              <a:ext cx="342900" cy="635211"/>
            </a:xfrm>
            <a:prstGeom prst="rect">
              <a:avLst/>
            </a:prstGeom>
            <a:noFill/>
          </p:spPr>
          <p:txBody>
            <a:bodyPr vert="horz" wrap="square" rtlCol="0">
              <a:spAutoFit/>
            </a:bodyPr>
            <a:lstStyle/>
            <a:p>
              <a:r>
                <a:rPr lang="en-US" sz="3200" b="1" dirty="0" smtClean="0">
                  <a:solidFill>
                    <a:srgbClr val="0000FF"/>
                  </a:solidFill>
                  <a:latin typeface="Arial" pitchFamily="34" charset="0"/>
                  <a:cs typeface="Arial" pitchFamily="34" charset="0"/>
                </a:rPr>
                <a:t>1</a:t>
              </a:r>
              <a:endParaRPr lang="en-US" sz="3200" b="1" dirty="0">
                <a:solidFill>
                  <a:srgbClr val="0000FF"/>
                </a:solidFill>
                <a:latin typeface="Arial" pitchFamily="34" charset="0"/>
                <a:cs typeface="Arial" pitchFamily="34" charset="0"/>
              </a:endParaRPr>
            </a:p>
          </p:txBody>
        </p:sp>
        <p:sp>
          <p:nvSpPr>
            <p:cNvPr id="15" name="TextBox 14"/>
            <p:cNvSpPr txBox="1"/>
            <p:nvPr/>
          </p:nvSpPr>
          <p:spPr>
            <a:xfrm>
              <a:off x="2095500" y="4660900"/>
              <a:ext cx="431800" cy="902670"/>
            </a:xfrm>
            <a:prstGeom prst="rect">
              <a:avLst/>
            </a:prstGeom>
            <a:noFill/>
          </p:spPr>
          <p:txBody>
            <a:bodyPr vert="horz" wrap="square" rtlCol="0">
              <a:spAutoFit/>
            </a:bodyPr>
            <a:lstStyle/>
            <a:p>
              <a:r>
                <a:rPr lang="en-US" sz="2400" b="1" u="sng" dirty="0" smtClean="0">
                  <a:solidFill>
                    <a:srgbClr val="0000FF"/>
                  </a:solidFill>
                  <a:latin typeface="Arial" pitchFamily="34" charset="0"/>
                  <a:cs typeface="Arial" pitchFamily="34" charset="0"/>
                </a:rPr>
                <a:t>1 </a:t>
              </a:r>
            </a:p>
            <a:p>
              <a:r>
                <a:rPr lang="en-US" sz="2400" b="1" dirty="0" smtClean="0">
                  <a:solidFill>
                    <a:srgbClr val="0000FF"/>
                  </a:solidFill>
                  <a:latin typeface="Arial" pitchFamily="34" charset="0"/>
                  <a:cs typeface="Arial" pitchFamily="34" charset="0"/>
                </a:rPr>
                <a:t>2</a:t>
              </a:r>
              <a:endParaRPr lang="en-US" sz="2400" b="1" dirty="0">
                <a:solidFill>
                  <a:srgbClr val="0000FF"/>
                </a:solidFill>
                <a:latin typeface="Arial" pitchFamily="34" charset="0"/>
                <a:cs typeface="Arial" pitchFamily="34" charset="0"/>
              </a:endParaRPr>
            </a:p>
          </p:txBody>
        </p:sp>
        <p:sp>
          <p:nvSpPr>
            <p:cNvPr id="16" name="TextBox 15"/>
            <p:cNvSpPr txBox="1"/>
            <p:nvPr/>
          </p:nvSpPr>
          <p:spPr>
            <a:xfrm>
              <a:off x="1752600" y="4734570"/>
              <a:ext cx="342900" cy="635212"/>
            </a:xfrm>
            <a:prstGeom prst="rect">
              <a:avLst/>
            </a:prstGeom>
            <a:noFill/>
          </p:spPr>
          <p:txBody>
            <a:bodyPr vert="horz" wrap="square" rtlCol="0">
              <a:spAutoFit/>
            </a:bodyPr>
            <a:lstStyle/>
            <a:p>
              <a:r>
                <a:rPr lang="en-US" sz="3200" b="1" dirty="0" smtClean="0">
                  <a:solidFill>
                    <a:srgbClr val="0000FF"/>
                  </a:solidFill>
                  <a:latin typeface="Arial" pitchFamily="34" charset="0"/>
                  <a:cs typeface="Arial" pitchFamily="34" charset="0"/>
                </a:rPr>
                <a:t>3</a:t>
              </a:r>
              <a:endParaRPr lang="en-US" sz="2400" b="1" dirty="0">
                <a:solidFill>
                  <a:srgbClr val="0000FF"/>
                </a:solidFill>
                <a:latin typeface="Arial" pitchFamily="34" charset="0"/>
                <a:cs typeface="Arial" pitchFamily="34" charset="0"/>
              </a:endParaRPr>
            </a:p>
          </p:txBody>
        </p:sp>
        <p:sp>
          <p:nvSpPr>
            <p:cNvPr id="17" name="TextBox 16"/>
            <p:cNvSpPr txBox="1"/>
            <p:nvPr/>
          </p:nvSpPr>
          <p:spPr>
            <a:xfrm>
              <a:off x="3022600" y="4673600"/>
              <a:ext cx="431800" cy="902670"/>
            </a:xfrm>
            <a:prstGeom prst="rect">
              <a:avLst/>
            </a:prstGeom>
            <a:noFill/>
          </p:spPr>
          <p:txBody>
            <a:bodyPr vert="horz" wrap="square" rtlCol="0">
              <a:spAutoFit/>
            </a:bodyPr>
            <a:lstStyle/>
            <a:p>
              <a:r>
                <a:rPr lang="en-US" sz="2400" b="1" u="sng" dirty="0" smtClean="0">
                  <a:solidFill>
                    <a:srgbClr val="0000FF"/>
                  </a:solidFill>
                  <a:latin typeface="Arial" pitchFamily="34" charset="0"/>
                  <a:cs typeface="Arial" pitchFamily="34" charset="0"/>
                </a:rPr>
                <a:t>5 </a:t>
              </a:r>
            </a:p>
            <a:p>
              <a:r>
                <a:rPr lang="en-US" sz="2400" b="1" dirty="0" smtClean="0">
                  <a:solidFill>
                    <a:srgbClr val="0000FF"/>
                  </a:solidFill>
                  <a:latin typeface="Arial" pitchFamily="34" charset="0"/>
                  <a:cs typeface="Arial" pitchFamily="34" charset="0"/>
                </a:rPr>
                <a:t>3</a:t>
              </a:r>
              <a:endParaRPr lang="en-US" sz="2400" b="1" dirty="0">
                <a:solidFill>
                  <a:srgbClr val="0000FF"/>
                </a:solidFill>
                <a:latin typeface="Arial" pitchFamily="34" charset="0"/>
                <a:cs typeface="Arial" pitchFamily="34" charset="0"/>
              </a:endParaRPr>
            </a:p>
          </p:txBody>
        </p:sp>
        <p:grpSp>
          <p:nvGrpSpPr>
            <p:cNvPr id="21" name="Group 20"/>
            <p:cNvGrpSpPr/>
            <p:nvPr/>
          </p:nvGrpSpPr>
          <p:grpSpPr>
            <a:xfrm>
              <a:off x="3450700" y="4972854"/>
              <a:ext cx="190500" cy="228594"/>
              <a:chOff x="3450700" y="4972854"/>
              <a:chExt cx="190500" cy="228594"/>
            </a:xfrm>
          </p:grpSpPr>
          <p:cxnSp>
            <p:nvCxnSpPr>
              <p:cNvPr id="18" name="Straight Connector 17"/>
              <p:cNvCxnSpPr/>
              <p:nvPr/>
            </p:nvCxnSpPr>
            <p:spPr>
              <a:xfrm>
                <a:off x="3450700" y="5076483"/>
                <a:ext cx="1905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524872" y="5163348"/>
                <a:ext cx="38100" cy="38100"/>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0" name="Oval 19"/>
              <p:cNvSpPr/>
              <p:nvPr/>
            </p:nvSpPr>
            <p:spPr>
              <a:xfrm>
                <a:off x="3524872" y="4972854"/>
                <a:ext cx="38100" cy="38100"/>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sp>
          <p:nvSpPr>
            <p:cNvPr id="22" name="TextBox 21"/>
            <p:cNvSpPr txBox="1"/>
            <p:nvPr/>
          </p:nvSpPr>
          <p:spPr>
            <a:xfrm>
              <a:off x="3777905" y="4660900"/>
              <a:ext cx="431800" cy="902670"/>
            </a:xfrm>
            <a:prstGeom prst="rect">
              <a:avLst/>
            </a:prstGeom>
            <a:noFill/>
          </p:spPr>
          <p:txBody>
            <a:bodyPr vert="horz" wrap="square" rtlCol="0">
              <a:spAutoFit/>
            </a:bodyPr>
            <a:lstStyle/>
            <a:p>
              <a:r>
                <a:rPr lang="en-US" sz="2400" b="1" u="sng" dirty="0" smtClean="0">
                  <a:solidFill>
                    <a:srgbClr val="0000FF"/>
                  </a:solidFill>
                  <a:latin typeface="Arial" pitchFamily="34" charset="0"/>
                  <a:cs typeface="Arial" pitchFamily="34" charset="0"/>
                </a:rPr>
                <a:t>7 </a:t>
              </a:r>
            </a:p>
            <a:p>
              <a:r>
                <a:rPr lang="en-US" sz="2400" b="1" dirty="0" smtClean="0">
                  <a:solidFill>
                    <a:srgbClr val="0000FF"/>
                  </a:solidFill>
                  <a:latin typeface="Arial" pitchFamily="34" charset="0"/>
                  <a:cs typeface="Arial" pitchFamily="34" charset="0"/>
                </a:rPr>
                <a:t>2</a:t>
              </a:r>
              <a:endParaRPr lang="en-US" sz="2400" b="1" dirty="0">
                <a:solidFill>
                  <a:srgbClr val="0000FF"/>
                </a:solidFill>
                <a:latin typeface="Arial" pitchFamily="34" charset="0"/>
                <a:cs typeface="Arial" pitchFamily="34" charset="0"/>
              </a:endParaRPr>
            </a:p>
          </p:txBody>
        </p:sp>
        <p:sp>
          <p:nvSpPr>
            <p:cNvPr id="23" name="TextBox 22"/>
            <p:cNvSpPr txBox="1"/>
            <p:nvPr/>
          </p:nvSpPr>
          <p:spPr>
            <a:xfrm>
              <a:off x="4118610" y="4862067"/>
              <a:ext cx="330200" cy="501484"/>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a:t>
              </a:r>
              <a:endParaRPr lang="en-US" sz="2400" b="1">
                <a:solidFill>
                  <a:srgbClr val="0000FF"/>
                </a:solidFill>
                <a:latin typeface="Arial" pitchFamily="34" charset="0"/>
                <a:cs typeface="Arial" pitchFamily="34" charset="0"/>
              </a:endParaRPr>
            </a:p>
          </p:txBody>
        </p:sp>
      </p:grpSp>
      <p:grpSp>
        <p:nvGrpSpPr>
          <p:cNvPr id="47" name="Group 46"/>
          <p:cNvGrpSpPr/>
          <p:nvPr/>
        </p:nvGrpSpPr>
        <p:grpSpPr>
          <a:xfrm>
            <a:off x="2012950" y="5650554"/>
            <a:ext cx="6412576" cy="866072"/>
            <a:chOff x="1457597" y="6137908"/>
            <a:chExt cx="5903392" cy="940769"/>
          </a:xfrm>
        </p:grpSpPr>
        <p:sp>
          <p:nvSpPr>
            <p:cNvPr id="25" name="TextBox 24"/>
            <p:cNvSpPr txBox="1"/>
            <p:nvPr/>
          </p:nvSpPr>
          <p:spPr>
            <a:xfrm>
              <a:off x="4864422" y="6176007"/>
              <a:ext cx="239562" cy="902670"/>
            </a:xfrm>
            <a:prstGeom prst="rect">
              <a:avLst/>
            </a:prstGeom>
            <a:noFill/>
          </p:spPr>
          <p:txBody>
            <a:bodyPr vert="horz" wrap="square" rtlCol="0">
              <a:spAutoFit/>
            </a:bodyPr>
            <a:lstStyle/>
            <a:p>
              <a:r>
                <a:rPr lang="en-US" sz="2400" b="1" u="sng" dirty="0" smtClean="0">
                  <a:solidFill>
                    <a:srgbClr val="0000FF"/>
                  </a:solidFill>
                  <a:latin typeface="Arial" pitchFamily="34" charset="0"/>
                  <a:cs typeface="Arial" pitchFamily="34" charset="0"/>
                </a:rPr>
                <a:t>6</a:t>
              </a:r>
              <a:r>
                <a:rPr lang="en-US" sz="2400" b="1" dirty="0" smtClean="0">
                  <a:solidFill>
                    <a:srgbClr val="0000FF"/>
                  </a:solidFill>
                  <a:latin typeface="Arial" pitchFamily="34" charset="0"/>
                  <a:cs typeface="Arial" pitchFamily="34" charset="0"/>
                </a:rPr>
                <a:t>1</a:t>
              </a:r>
              <a:endParaRPr lang="en-US" sz="2400" b="1" dirty="0">
                <a:solidFill>
                  <a:srgbClr val="0000FF"/>
                </a:solidFill>
                <a:latin typeface="Arial" pitchFamily="34" charset="0"/>
                <a:cs typeface="Arial" pitchFamily="34" charset="0"/>
              </a:endParaRPr>
            </a:p>
          </p:txBody>
        </p:sp>
        <p:sp>
          <p:nvSpPr>
            <p:cNvPr id="26" name="TextBox 25"/>
            <p:cNvSpPr txBox="1"/>
            <p:nvPr/>
          </p:nvSpPr>
          <p:spPr>
            <a:xfrm>
              <a:off x="5150237" y="6303008"/>
              <a:ext cx="317499" cy="501484"/>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x</a:t>
              </a:r>
              <a:endParaRPr lang="en-US" sz="2400" b="1" dirty="0">
                <a:solidFill>
                  <a:srgbClr val="0000FF"/>
                </a:solidFill>
                <a:latin typeface="Arial" pitchFamily="34" charset="0"/>
                <a:cs typeface="Arial" pitchFamily="34" charset="0"/>
              </a:endParaRPr>
            </a:p>
          </p:txBody>
        </p:sp>
        <p:sp>
          <p:nvSpPr>
            <p:cNvPr id="27" name="TextBox 26"/>
            <p:cNvSpPr txBox="1"/>
            <p:nvPr/>
          </p:nvSpPr>
          <p:spPr>
            <a:xfrm>
              <a:off x="5487537" y="6176007"/>
              <a:ext cx="431800" cy="902670"/>
            </a:xfrm>
            <a:prstGeom prst="rect">
              <a:avLst/>
            </a:prstGeom>
            <a:noFill/>
          </p:spPr>
          <p:txBody>
            <a:bodyPr vert="horz" wrap="square" rtlCol="0">
              <a:spAutoFit/>
            </a:bodyPr>
            <a:lstStyle/>
            <a:p>
              <a:r>
                <a:rPr lang="en-US" sz="2400" b="1" u="sng" dirty="0" smtClean="0">
                  <a:solidFill>
                    <a:srgbClr val="0000FF"/>
                  </a:solidFill>
                  <a:latin typeface="Arial" pitchFamily="34" charset="0"/>
                  <a:cs typeface="Arial" pitchFamily="34" charset="0"/>
                </a:rPr>
                <a:t>2 </a:t>
              </a:r>
            </a:p>
            <a:p>
              <a:r>
                <a:rPr lang="en-US" sz="2400" b="1" dirty="0" smtClean="0">
                  <a:solidFill>
                    <a:srgbClr val="0000FF"/>
                  </a:solidFill>
                  <a:latin typeface="Arial" pitchFamily="34" charset="0"/>
                  <a:cs typeface="Arial" pitchFamily="34" charset="0"/>
                </a:rPr>
                <a:t>3</a:t>
              </a:r>
              <a:endParaRPr lang="en-US" sz="2400" b="1" dirty="0">
                <a:solidFill>
                  <a:srgbClr val="0000FF"/>
                </a:solidFill>
                <a:latin typeface="Arial" pitchFamily="34" charset="0"/>
                <a:cs typeface="Arial" pitchFamily="34" charset="0"/>
              </a:endParaRPr>
            </a:p>
          </p:txBody>
        </p:sp>
        <p:sp>
          <p:nvSpPr>
            <p:cNvPr id="28" name="TextBox 27"/>
            <p:cNvSpPr txBox="1"/>
            <p:nvPr/>
          </p:nvSpPr>
          <p:spPr>
            <a:xfrm>
              <a:off x="5803815" y="6290310"/>
              <a:ext cx="660400" cy="501484"/>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a:t>
              </a:r>
              <a:endParaRPr lang="en-US" sz="2400" b="1" dirty="0">
                <a:solidFill>
                  <a:srgbClr val="0000FF"/>
                </a:solidFill>
                <a:latin typeface="Arial" pitchFamily="34" charset="0"/>
                <a:cs typeface="Arial" pitchFamily="34" charset="0"/>
              </a:endParaRPr>
            </a:p>
          </p:txBody>
        </p:sp>
        <p:sp>
          <p:nvSpPr>
            <p:cNvPr id="29" name="TextBox 28"/>
            <p:cNvSpPr txBox="1"/>
            <p:nvPr/>
          </p:nvSpPr>
          <p:spPr>
            <a:xfrm>
              <a:off x="6098614" y="6176007"/>
              <a:ext cx="571500" cy="902670"/>
            </a:xfrm>
            <a:prstGeom prst="rect">
              <a:avLst/>
            </a:prstGeom>
            <a:noFill/>
          </p:spPr>
          <p:txBody>
            <a:bodyPr vert="horz" wrap="square" rtlCol="0">
              <a:spAutoFit/>
            </a:bodyPr>
            <a:lstStyle/>
            <a:p>
              <a:r>
                <a:rPr lang="en-US" sz="2400" b="1" u="sng" dirty="0" smtClean="0">
                  <a:solidFill>
                    <a:srgbClr val="0000FF"/>
                  </a:solidFill>
                  <a:latin typeface="Arial" pitchFamily="34" charset="0"/>
                  <a:cs typeface="Arial" pitchFamily="34" charset="0"/>
                </a:rPr>
                <a:t>12</a:t>
              </a:r>
            </a:p>
            <a:p>
              <a:r>
                <a:rPr lang="en-US" sz="2400" b="1" dirty="0" smtClean="0">
                  <a:solidFill>
                    <a:srgbClr val="0000FF"/>
                  </a:solidFill>
                  <a:latin typeface="Arial" pitchFamily="34" charset="0"/>
                  <a:cs typeface="Arial" pitchFamily="34" charset="0"/>
                </a:rPr>
                <a:t> 3</a:t>
              </a:r>
              <a:endParaRPr lang="en-US" sz="2400" b="1" dirty="0">
                <a:solidFill>
                  <a:srgbClr val="0000FF"/>
                </a:solidFill>
                <a:latin typeface="Arial" pitchFamily="34" charset="0"/>
                <a:cs typeface="Arial" pitchFamily="34" charset="0"/>
              </a:endParaRPr>
            </a:p>
          </p:txBody>
        </p:sp>
        <p:grpSp>
          <p:nvGrpSpPr>
            <p:cNvPr id="33" name="Group 32"/>
            <p:cNvGrpSpPr/>
            <p:nvPr/>
          </p:nvGrpSpPr>
          <p:grpSpPr>
            <a:xfrm>
              <a:off x="1860125" y="6432237"/>
              <a:ext cx="190500" cy="228597"/>
              <a:chOff x="1860125" y="6432237"/>
              <a:chExt cx="190500" cy="228597"/>
            </a:xfrm>
          </p:grpSpPr>
          <p:cxnSp>
            <p:nvCxnSpPr>
              <p:cNvPr id="30" name="Straight Connector 29"/>
              <p:cNvCxnSpPr/>
              <p:nvPr/>
            </p:nvCxnSpPr>
            <p:spPr>
              <a:xfrm>
                <a:off x="1860125" y="6535868"/>
                <a:ext cx="1905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1934297" y="6622734"/>
                <a:ext cx="38100" cy="38100"/>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2" name="Oval 31"/>
              <p:cNvSpPr/>
              <p:nvPr/>
            </p:nvSpPr>
            <p:spPr>
              <a:xfrm>
                <a:off x="1934297" y="6432237"/>
                <a:ext cx="38100" cy="38100"/>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sp>
          <p:nvSpPr>
            <p:cNvPr id="34" name="TextBox 33"/>
            <p:cNvSpPr txBox="1"/>
            <p:nvPr/>
          </p:nvSpPr>
          <p:spPr>
            <a:xfrm>
              <a:off x="2993128" y="6299201"/>
              <a:ext cx="343253" cy="501482"/>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a:t>
              </a:r>
              <a:endParaRPr lang="en-US" sz="2400" b="1" dirty="0">
                <a:solidFill>
                  <a:srgbClr val="0000FF"/>
                </a:solidFill>
                <a:latin typeface="Arial" pitchFamily="34" charset="0"/>
                <a:cs typeface="Arial" pitchFamily="34" charset="0"/>
              </a:endParaRPr>
            </a:p>
          </p:txBody>
        </p:sp>
        <p:sp>
          <p:nvSpPr>
            <p:cNvPr id="35" name="TextBox 34"/>
            <p:cNvSpPr txBox="1"/>
            <p:nvPr/>
          </p:nvSpPr>
          <p:spPr>
            <a:xfrm>
              <a:off x="1457597" y="6228880"/>
              <a:ext cx="254000" cy="635211"/>
            </a:xfrm>
            <a:prstGeom prst="rect">
              <a:avLst/>
            </a:prstGeom>
            <a:noFill/>
          </p:spPr>
          <p:txBody>
            <a:bodyPr vert="horz" wrap="square" rtlCol="0">
              <a:spAutoFit/>
            </a:bodyPr>
            <a:lstStyle/>
            <a:p>
              <a:r>
                <a:rPr lang="en-US" sz="3200" b="1" dirty="0" smtClean="0">
                  <a:solidFill>
                    <a:srgbClr val="0000FF"/>
                  </a:solidFill>
                  <a:latin typeface="Arial" pitchFamily="34" charset="0"/>
                  <a:cs typeface="Arial" pitchFamily="34" charset="0"/>
                </a:rPr>
                <a:t>6</a:t>
              </a:r>
              <a:endParaRPr lang="en-US" sz="2400" b="1" dirty="0">
                <a:solidFill>
                  <a:srgbClr val="0000FF"/>
                </a:solidFill>
                <a:latin typeface="Arial" pitchFamily="34" charset="0"/>
                <a:cs typeface="Arial" pitchFamily="34" charset="0"/>
              </a:endParaRPr>
            </a:p>
          </p:txBody>
        </p:sp>
        <p:sp>
          <p:nvSpPr>
            <p:cNvPr id="36" name="TextBox 35"/>
            <p:cNvSpPr txBox="1"/>
            <p:nvPr/>
          </p:nvSpPr>
          <p:spPr>
            <a:xfrm>
              <a:off x="2444295" y="6159500"/>
              <a:ext cx="352238" cy="902670"/>
            </a:xfrm>
            <a:prstGeom prst="rect">
              <a:avLst/>
            </a:prstGeom>
            <a:noFill/>
          </p:spPr>
          <p:txBody>
            <a:bodyPr vert="horz" wrap="square" rtlCol="0">
              <a:spAutoFit/>
            </a:bodyPr>
            <a:lstStyle/>
            <a:p>
              <a:r>
                <a:rPr lang="en-US" sz="2400" b="1" u="sng" dirty="0" smtClean="0">
                  <a:solidFill>
                    <a:srgbClr val="0000FF"/>
                  </a:solidFill>
                  <a:latin typeface="Arial" pitchFamily="34" charset="0"/>
                  <a:cs typeface="Arial" pitchFamily="34" charset="0"/>
                </a:rPr>
                <a:t>1 </a:t>
              </a:r>
            </a:p>
            <a:p>
              <a:r>
                <a:rPr lang="en-US" sz="2400" b="1" dirty="0" smtClean="0">
                  <a:solidFill>
                    <a:srgbClr val="0000FF"/>
                  </a:solidFill>
                  <a:latin typeface="Arial" pitchFamily="34" charset="0"/>
                  <a:cs typeface="Arial" pitchFamily="34" charset="0"/>
                </a:rPr>
                <a:t>2</a:t>
              </a:r>
              <a:endParaRPr lang="en-US" sz="2400" b="1" dirty="0">
                <a:solidFill>
                  <a:srgbClr val="0000FF"/>
                </a:solidFill>
                <a:latin typeface="Arial" pitchFamily="34" charset="0"/>
                <a:cs typeface="Arial" pitchFamily="34" charset="0"/>
              </a:endParaRPr>
            </a:p>
          </p:txBody>
        </p:sp>
        <p:sp>
          <p:nvSpPr>
            <p:cNvPr id="37" name="TextBox 36"/>
            <p:cNvSpPr txBox="1"/>
            <p:nvPr/>
          </p:nvSpPr>
          <p:spPr>
            <a:xfrm>
              <a:off x="2101397" y="6189984"/>
              <a:ext cx="342900" cy="635211"/>
            </a:xfrm>
            <a:prstGeom prst="rect">
              <a:avLst/>
            </a:prstGeom>
            <a:noFill/>
          </p:spPr>
          <p:txBody>
            <a:bodyPr vert="horz" wrap="square" rtlCol="0">
              <a:spAutoFit/>
            </a:bodyPr>
            <a:lstStyle/>
            <a:p>
              <a:r>
                <a:rPr lang="en-US" sz="3200" b="1" dirty="0" smtClean="0">
                  <a:solidFill>
                    <a:srgbClr val="0000FF"/>
                  </a:solidFill>
                  <a:latin typeface="Arial" pitchFamily="34" charset="0"/>
                  <a:cs typeface="Arial" pitchFamily="34" charset="0"/>
                </a:rPr>
                <a:t>1</a:t>
              </a:r>
              <a:endParaRPr lang="en-US" sz="2400" b="1" dirty="0">
                <a:solidFill>
                  <a:srgbClr val="0000FF"/>
                </a:solidFill>
                <a:latin typeface="Arial" pitchFamily="34" charset="0"/>
                <a:cs typeface="Arial" pitchFamily="34" charset="0"/>
              </a:endParaRPr>
            </a:p>
          </p:txBody>
        </p:sp>
        <p:sp>
          <p:nvSpPr>
            <p:cNvPr id="38" name="TextBox 37"/>
            <p:cNvSpPr txBox="1"/>
            <p:nvPr/>
          </p:nvSpPr>
          <p:spPr>
            <a:xfrm>
              <a:off x="3367598" y="6172200"/>
              <a:ext cx="292454" cy="902670"/>
            </a:xfrm>
            <a:prstGeom prst="rect">
              <a:avLst/>
            </a:prstGeom>
            <a:noFill/>
          </p:spPr>
          <p:txBody>
            <a:bodyPr vert="horz" wrap="square" rtlCol="0">
              <a:spAutoFit/>
            </a:bodyPr>
            <a:lstStyle/>
            <a:p>
              <a:r>
                <a:rPr lang="en-US" sz="2400" b="1" u="sng" dirty="0" smtClean="0">
                  <a:solidFill>
                    <a:srgbClr val="0000FF"/>
                  </a:solidFill>
                  <a:latin typeface="Arial" pitchFamily="34" charset="0"/>
                  <a:cs typeface="Arial" pitchFamily="34" charset="0"/>
                </a:rPr>
                <a:t>6</a:t>
              </a:r>
            </a:p>
            <a:p>
              <a:r>
                <a:rPr lang="en-US" sz="2400" b="1" dirty="0" smtClean="0">
                  <a:solidFill>
                    <a:srgbClr val="0000FF"/>
                  </a:solidFill>
                  <a:latin typeface="Arial" pitchFamily="34" charset="0"/>
                  <a:cs typeface="Arial" pitchFamily="34" charset="0"/>
                </a:rPr>
                <a:t>1</a:t>
              </a:r>
              <a:endParaRPr lang="en-US" sz="2400" b="1" dirty="0">
                <a:solidFill>
                  <a:srgbClr val="0000FF"/>
                </a:solidFill>
                <a:latin typeface="Arial" pitchFamily="34" charset="0"/>
                <a:cs typeface="Arial" pitchFamily="34" charset="0"/>
              </a:endParaRPr>
            </a:p>
          </p:txBody>
        </p:sp>
        <p:grpSp>
          <p:nvGrpSpPr>
            <p:cNvPr id="42" name="Group 41"/>
            <p:cNvGrpSpPr/>
            <p:nvPr/>
          </p:nvGrpSpPr>
          <p:grpSpPr>
            <a:xfrm>
              <a:off x="3790832" y="6466349"/>
              <a:ext cx="190500" cy="228596"/>
              <a:chOff x="3790832" y="6466349"/>
              <a:chExt cx="190500" cy="228596"/>
            </a:xfrm>
          </p:grpSpPr>
          <p:cxnSp>
            <p:nvCxnSpPr>
              <p:cNvPr id="39" name="Straight Connector 38"/>
              <p:cNvCxnSpPr/>
              <p:nvPr/>
            </p:nvCxnSpPr>
            <p:spPr>
              <a:xfrm>
                <a:off x="3790832" y="6569980"/>
                <a:ext cx="1905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3865004" y="6656845"/>
                <a:ext cx="38100" cy="38100"/>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1" name="Oval 40"/>
              <p:cNvSpPr/>
              <p:nvPr/>
            </p:nvSpPr>
            <p:spPr>
              <a:xfrm>
                <a:off x="3865004" y="6466349"/>
                <a:ext cx="38100" cy="38100"/>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sp>
          <p:nvSpPr>
            <p:cNvPr id="43" name="TextBox 42"/>
            <p:cNvSpPr txBox="1"/>
            <p:nvPr/>
          </p:nvSpPr>
          <p:spPr>
            <a:xfrm>
              <a:off x="4130080" y="6137908"/>
              <a:ext cx="419453" cy="902669"/>
            </a:xfrm>
            <a:prstGeom prst="rect">
              <a:avLst/>
            </a:prstGeom>
            <a:noFill/>
          </p:spPr>
          <p:txBody>
            <a:bodyPr vert="horz" wrap="square" rtlCol="0">
              <a:spAutoFit/>
            </a:bodyPr>
            <a:lstStyle/>
            <a:p>
              <a:r>
                <a:rPr lang="en-US" sz="2400" b="1" u="sng" dirty="0" smtClean="0">
                  <a:solidFill>
                    <a:srgbClr val="0000FF"/>
                  </a:solidFill>
                  <a:latin typeface="Arial" pitchFamily="34" charset="0"/>
                  <a:cs typeface="Arial" pitchFamily="34" charset="0"/>
                </a:rPr>
                <a:t>3 </a:t>
              </a:r>
            </a:p>
            <a:p>
              <a:r>
                <a:rPr lang="en-US" sz="2400" b="1" dirty="0" smtClean="0">
                  <a:solidFill>
                    <a:srgbClr val="0000FF"/>
                  </a:solidFill>
                  <a:latin typeface="Arial" pitchFamily="34" charset="0"/>
                  <a:cs typeface="Arial" pitchFamily="34" charset="0"/>
                </a:rPr>
                <a:t>2</a:t>
              </a:r>
              <a:endParaRPr lang="en-US" sz="2400" b="1" dirty="0">
                <a:solidFill>
                  <a:srgbClr val="0000FF"/>
                </a:solidFill>
                <a:latin typeface="Arial" pitchFamily="34" charset="0"/>
                <a:cs typeface="Arial" pitchFamily="34" charset="0"/>
              </a:endParaRPr>
            </a:p>
          </p:txBody>
        </p:sp>
        <p:sp>
          <p:nvSpPr>
            <p:cNvPr id="44" name="TextBox 43"/>
            <p:cNvSpPr txBox="1"/>
            <p:nvPr/>
          </p:nvSpPr>
          <p:spPr>
            <a:xfrm>
              <a:off x="4470793" y="6299200"/>
              <a:ext cx="330200" cy="501484"/>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a:t>
              </a:r>
              <a:endParaRPr lang="en-US" sz="2400" b="1" dirty="0">
                <a:solidFill>
                  <a:srgbClr val="0000FF"/>
                </a:solidFill>
                <a:latin typeface="Arial" pitchFamily="34" charset="0"/>
                <a:cs typeface="Arial" pitchFamily="34" charset="0"/>
              </a:endParaRPr>
            </a:p>
          </p:txBody>
        </p:sp>
        <p:sp>
          <p:nvSpPr>
            <p:cNvPr id="45" name="TextBox 44"/>
            <p:cNvSpPr txBox="1"/>
            <p:nvPr/>
          </p:nvSpPr>
          <p:spPr>
            <a:xfrm>
              <a:off x="6639413" y="6324273"/>
              <a:ext cx="330200" cy="501484"/>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a:t>
              </a:r>
              <a:endParaRPr lang="en-US" sz="2400" b="1" dirty="0">
                <a:solidFill>
                  <a:srgbClr val="0000FF"/>
                </a:solidFill>
                <a:latin typeface="Arial" pitchFamily="34" charset="0"/>
                <a:cs typeface="Arial" pitchFamily="34" charset="0"/>
              </a:endParaRPr>
            </a:p>
          </p:txBody>
        </p:sp>
        <p:sp>
          <p:nvSpPr>
            <p:cNvPr id="46" name="TextBox 45"/>
            <p:cNvSpPr txBox="1"/>
            <p:nvPr/>
          </p:nvSpPr>
          <p:spPr>
            <a:xfrm>
              <a:off x="7018088" y="6299200"/>
              <a:ext cx="342901" cy="501484"/>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4</a:t>
              </a:r>
              <a:endParaRPr lang="en-US" sz="2400" b="1" dirty="0">
                <a:solidFill>
                  <a:srgbClr val="0000FF"/>
                </a:solidFill>
                <a:latin typeface="Arial" pitchFamily="34" charset="0"/>
                <a:cs typeface="Arial" pitchFamily="34" charset="0"/>
              </a:endParaRPr>
            </a:p>
          </p:txBody>
        </p:sp>
      </p:grpSp>
      <p:sp>
        <p:nvSpPr>
          <p:cNvPr id="48" name="Freeform 47"/>
          <p:cNvSpPr/>
          <p:nvPr/>
        </p:nvSpPr>
        <p:spPr>
          <a:xfrm>
            <a:off x="4180053" y="5460336"/>
            <a:ext cx="5910097" cy="1098598"/>
          </a:xfrm>
          <a:custGeom>
            <a:avLst/>
            <a:gdLst/>
            <a:ahLst/>
            <a:cxnLst/>
            <a:rect l="0" t="0" r="0" b="0"/>
            <a:pathLst>
              <a:path w="5333620" h="1393445">
                <a:moveTo>
                  <a:pt x="0" y="0"/>
                </a:moveTo>
                <a:lnTo>
                  <a:pt x="5333619" y="0"/>
                </a:lnTo>
                <a:lnTo>
                  <a:pt x="5333619" y="1393444"/>
                </a:lnTo>
                <a:lnTo>
                  <a:pt x="0" y="1393444"/>
                </a:lnTo>
                <a:close/>
              </a:path>
            </a:pathLst>
          </a:custGeom>
          <a:solidFill>
            <a:srgbClr val="C0FF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9" name="Freeform 48"/>
          <p:cNvSpPr/>
          <p:nvPr/>
        </p:nvSpPr>
        <p:spPr>
          <a:xfrm>
            <a:off x="4166428" y="4030658"/>
            <a:ext cx="5910097" cy="1120681"/>
          </a:xfrm>
          <a:custGeom>
            <a:avLst/>
            <a:gdLst/>
            <a:ahLst/>
            <a:cxnLst/>
            <a:rect l="0" t="0" r="0" b="0"/>
            <a:pathLst>
              <a:path w="5333620" h="1393445">
                <a:moveTo>
                  <a:pt x="0" y="0"/>
                </a:moveTo>
                <a:lnTo>
                  <a:pt x="5333619" y="0"/>
                </a:lnTo>
                <a:lnTo>
                  <a:pt x="5333619" y="1393444"/>
                </a:lnTo>
                <a:lnTo>
                  <a:pt x="0" y="1393444"/>
                </a:lnTo>
                <a:close/>
              </a:path>
            </a:pathLst>
          </a:custGeom>
          <a:solidFill>
            <a:srgbClr val="C0FF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xmlns="" val="63292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9"/>
                                        </p:tgtEl>
                                      </p:cBhvr>
                                    </p:animEffect>
                                    <p:set>
                                      <p:cBhvr>
                                        <p:cTn id="7" dur="1" fill="hold">
                                          <p:stCondLst>
                                            <p:cond delay="499"/>
                                          </p:stCondLst>
                                        </p:cTn>
                                        <p:tgtEl>
                                          <p:spTgt spid="4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8"/>
                                        </p:tgtEl>
                                      </p:cBhvr>
                                    </p:animEffect>
                                    <p:set>
                                      <p:cBhvr>
                                        <p:cTn id="12"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Lst>
  </p:timing>
</p:sld>
</file>

<file path=ppt/slides/slide20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 name="Picture 1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65544" y="93533"/>
            <a:ext cx="4414520" cy="58458"/>
          </a:xfrm>
          <a:prstGeom prst="rect">
            <a:avLst/>
          </a:prstGeom>
          <a:solidFill>
            <a:scrgbClr r="0" g="0" b="0">
              <a:alpha val="0"/>
            </a:scrgbClr>
          </a:solidFill>
        </p:spPr>
      </p:pic>
      <p:grpSp>
        <p:nvGrpSpPr>
          <p:cNvPr id="21" name="Group 20"/>
          <p:cNvGrpSpPr/>
          <p:nvPr/>
        </p:nvGrpSpPr>
        <p:grpSpPr>
          <a:xfrm>
            <a:off x="2227619" y="889000"/>
            <a:ext cx="3214331" cy="965798"/>
            <a:chOff x="1422401" y="1104900"/>
            <a:chExt cx="2959113" cy="1049096"/>
          </a:xfrm>
        </p:grpSpPr>
        <p:sp>
          <p:nvSpPr>
            <p:cNvPr id="22" name="TextBox 21"/>
            <p:cNvSpPr txBox="1"/>
            <p:nvPr/>
          </p:nvSpPr>
          <p:spPr>
            <a:xfrm>
              <a:off x="3105955" y="1104900"/>
              <a:ext cx="787400" cy="1036396"/>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2</a:t>
              </a:r>
            </a:p>
            <a:p>
              <a:r>
                <a:rPr lang="en-US" sz="2800" b="1" dirty="0" smtClean="0">
                  <a:solidFill>
                    <a:srgbClr val="000000"/>
                  </a:solidFill>
                  <a:latin typeface="Arial" pitchFamily="34" charset="0"/>
                  <a:cs typeface="Arial" pitchFamily="34" charset="0"/>
                </a:rPr>
                <a:t> 3</a:t>
              </a:r>
              <a:endParaRPr lang="en-US" sz="2800" b="1" dirty="0">
                <a:solidFill>
                  <a:srgbClr val="000000"/>
                </a:solidFill>
                <a:latin typeface="Arial" pitchFamily="34" charset="0"/>
                <a:cs typeface="Arial" pitchFamily="34" charset="0"/>
              </a:endParaRPr>
            </a:p>
          </p:txBody>
        </p:sp>
        <p:sp>
          <p:nvSpPr>
            <p:cNvPr id="23" name="TextBox 22"/>
            <p:cNvSpPr txBox="1"/>
            <p:nvPr/>
          </p:nvSpPr>
          <p:spPr>
            <a:xfrm>
              <a:off x="3771914" y="1372675"/>
              <a:ext cx="609600" cy="568346"/>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a:t>
              </a:r>
              <a:endParaRPr lang="en-US" sz="2800" b="1" dirty="0">
                <a:solidFill>
                  <a:srgbClr val="000000"/>
                </a:solidFill>
                <a:latin typeface="Arial" pitchFamily="34" charset="0"/>
                <a:cs typeface="Arial" pitchFamily="34" charset="0"/>
              </a:endParaRPr>
            </a:p>
          </p:txBody>
        </p:sp>
        <p:grpSp>
          <p:nvGrpSpPr>
            <p:cNvPr id="24" name="Group 23"/>
            <p:cNvGrpSpPr/>
            <p:nvPr/>
          </p:nvGrpSpPr>
          <p:grpSpPr>
            <a:xfrm>
              <a:off x="2299358" y="1580510"/>
              <a:ext cx="190500" cy="228600"/>
              <a:chOff x="2299358" y="1580510"/>
              <a:chExt cx="190500" cy="228600"/>
            </a:xfrm>
          </p:grpSpPr>
          <p:cxnSp>
            <p:nvCxnSpPr>
              <p:cNvPr id="26" name="Straight Connector 25"/>
              <p:cNvCxnSpPr/>
              <p:nvPr/>
            </p:nvCxnSpPr>
            <p:spPr>
              <a:xfrm>
                <a:off x="2299358" y="1684142"/>
                <a:ext cx="1905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2373526" y="1771010"/>
                <a:ext cx="38100" cy="38100"/>
              </a:xfrm>
              <a:prstGeom prst="ellipse">
                <a:avLst/>
              </a:prstGeom>
              <a:solidFill>
                <a:srgbClr val="0000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8" name="Oval 27"/>
              <p:cNvSpPr/>
              <p:nvPr/>
            </p:nvSpPr>
            <p:spPr>
              <a:xfrm>
                <a:off x="2373526" y="1580510"/>
                <a:ext cx="38100" cy="38100"/>
              </a:xfrm>
              <a:prstGeom prst="ellipse">
                <a:avLst/>
              </a:prstGeom>
              <a:solidFill>
                <a:srgbClr val="0000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grpSp>
        <p:sp>
          <p:nvSpPr>
            <p:cNvPr id="25" name="TextBox 24"/>
            <p:cNvSpPr txBox="1"/>
            <p:nvPr/>
          </p:nvSpPr>
          <p:spPr>
            <a:xfrm>
              <a:off x="1422401" y="1117600"/>
              <a:ext cx="483198" cy="1036396"/>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a:t>
              </a:r>
            </a:p>
            <a:p>
              <a:r>
                <a:rPr lang="en-US" sz="2800" b="1" dirty="0" smtClean="0">
                  <a:solidFill>
                    <a:srgbClr val="000000"/>
                  </a:solidFill>
                  <a:latin typeface="Arial" pitchFamily="34" charset="0"/>
                  <a:cs typeface="Arial" pitchFamily="34" charset="0"/>
                </a:rPr>
                <a:t>2</a:t>
              </a:r>
              <a:endParaRPr lang="en-US" sz="2800" b="1" dirty="0">
                <a:solidFill>
                  <a:srgbClr val="000000"/>
                </a:solidFill>
                <a:latin typeface="Arial" pitchFamily="34" charset="0"/>
                <a:cs typeface="Arial" pitchFamily="34" charset="0"/>
              </a:endParaRPr>
            </a:p>
          </p:txBody>
        </p:sp>
      </p:grpSp>
      <p:cxnSp>
        <p:nvCxnSpPr>
          <p:cNvPr id="31" name="Straight Connector 30"/>
          <p:cNvCxnSpPr/>
          <p:nvPr/>
        </p:nvCxnSpPr>
        <p:spPr>
          <a:xfrm>
            <a:off x="4147681" y="1362825"/>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733052" y="1029469"/>
            <a:ext cx="455247"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a:t>
            </a:r>
            <a:endParaRPr lang="en-US" sz="2800" b="1" dirty="0">
              <a:solidFill>
                <a:srgbClr val="000000"/>
              </a:solidFill>
              <a:latin typeface="Arial" pitchFamily="34" charset="0"/>
              <a:cs typeface="Arial" pitchFamily="34" charset="0"/>
            </a:endParaRPr>
          </a:p>
        </p:txBody>
      </p:sp>
      <p:sp>
        <p:nvSpPr>
          <p:cNvPr id="33" name="TextBox 32"/>
          <p:cNvSpPr txBox="1"/>
          <p:nvPr/>
        </p:nvSpPr>
        <p:spPr>
          <a:xfrm>
            <a:off x="3693895" y="1059314"/>
            <a:ext cx="455247"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2</a:t>
            </a:r>
            <a:endParaRPr lang="en-US" sz="2800" b="1" dirty="0">
              <a:solidFill>
                <a:srgbClr val="000000"/>
              </a:solidFill>
              <a:latin typeface="Arial" pitchFamily="34" charset="0"/>
              <a:cs typeface="Arial" pitchFamily="34" charset="0"/>
            </a:endParaRPr>
          </a:p>
        </p:txBody>
      </p:sp>
      <p:sp>
        <p:nvSpPr>
          <p:cNvPr id="17" name="TextBox 16"/>
          <p:cNvSpPr txBox="1"/>
          <p:nvPr/>
        </p:nvSpPr>
        <p:spPr>
          <a:xfrm>
            <a:off x="869950" y="1001705"/>
            <a:ext cx="782724"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138</a:t>
            </a:r>
            <a:endParaRPr lang="en-US" sz="2800" b="1" dirty="0">
              <a:solidFill>
                <a:srgbClr val="000000"/>
              </a:solidFill>
              <a:latin typeface="Arial" pitchFamily="34" charset="0"/>
              <a:cs typeface="Arial" pitchFamily="34" charset="0"/>
            </a:endParaRPr>
          </a:p>
        </p:txBody>
      </p:sp>
      <p:cxnSp>
        <p:nvCxnSpPr>
          <p:cNvPr id="18" name="Straight Connector 17"/>
          <p:cNvCxnSpPr/>
          <p:nvPr/>
        </p:nvCxnSpPr>
        <p:spPr>
          <a:xfrm>
            <a:off x="2244142" y="1366889"/>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468264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220942"/>
            <a:ext cx="4414520" cy="58458"/>
          </a:xfrm>
          <a:prstGeom prst="rect">
            <a:avLst/>
          </a:prstGeom>
          <a:solidFill>
            <a:scrgbClr r="0" g="0" b="0">
              <a:alpha val="0"/>
            </a:scrgbClr>
          </a:solidFill>
        </p:spPr>
      </p:pic>
      <p:sp>
        <p:nvSpPr>
          <p:cNvPr id="11" name="TextBox 10"/>
          <p:cNvSpPr txBox="1"/>
          <p:nvPr/>
        </p:nvSpPr>
        <p:spPr>
          <a:xfrm>
            <a:off x="838595" y="1019709"/>
            <a:ext cx="539306"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4</a:t>
            </a:r>
            <a:endParaRPr lang="en-US" sz="2800" b="1" dirty="0">
              <a:solidFill>
                <a:srgbClr val="000000"/>
              </a:solidFill>
              <a:latin typeface="Arial" pitchFamily="34" charset="0"/>
              <a:cs typeface="Arial" pitchFamily="34" charset="0"/>
            </a:endParaRPr>
          </a:p>
        </p:txBody>
      </p:sp>
      <p:sp>
        <p:nvSpPr>
          <p:cNvPr id="12" name="TextBox 11"/>
          <p:cNvSpPr txBox="1"/>
          <p:nvPr/>
        </p:nvSpPr>
        <p:spPr>
          <a:xfrm>
            <a:off x="1782618" y="1025631"/>
            <a:ext cx="4878532" cy="52322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Find the GCF of 52 and 78.</a:t>
            </a:r>
          </a:p>
        </p:txBody>
      </p:sp>
    </p:spTree>
    <p:extLst>
      <p:ext uri="{BB962C8B-B14F-4D97-AF65-F5344CB8AC3E}">
        <p14:creationId xmlns:p14="http://schemas.microsoft.com/office/powerpoint/2010/main" xmlns="" val="2617551498"/>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0" name="Group 19"/>
          <p:cNvGrpSpPr/>
          <p:nvPr/>
        </p:nvGrpSpPr>
        <p:grpSpPr>
          <a:xfrm>
            <a:off x="2147992" y="889000"/>
            <a:ext cx="1616263" cy="954107"/>
            <a:chOff x="1422401" y="1117600"/>
            <a:chExt cx="1487928" cy="1036397"/>
          </a:xfrm>
        </p:grpSpPr>
        <p:sp>
          <p:nvSpPr>
            <p:cNvPr id="22" name="TextBox 21"/>
            <p:cNvSpPr txBox="1"/>
            <p:nvPr/>
          </p:nvSpPr>
          <p:spPr>
            <a:xfrm>
              <a:off x="2525699" y="1283144"/>
              <a:ext cx="384630" cy="56834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a:t>
              </a:r>
              <a:endParaRPr lang="en-US" sz="2800" b="1" dirty="0">
                <a:solidFill>
                  <a:srgbClr val="000000"/>
                </a:solidFill>
                <a:latin typeface="Arial" pitchFamily="34" charset="0"/>
                <a:cs typeface="Arial" pitchFamily="34" charset="0"/>
              </a:endParaRPr>
            </a:p>
          </p:txBody>
        </p:sp>
        <p:sp>
          <p:nvSpPr>
            <p:cNvPr id="24" name="TextBox 23"/>
            <p:cNvSpPr txBox="1"/>
            <p:nvPr/>
          </p:nvSpPr>
          <p:spPr>
            <a:xfrm>
              <a:off x="1422401" y="1117600"/>
              <a:ext cx="483198" cy="1036397"/>
            </a:xfrm>
            <a:prstGeom prst="rect">
              <a:avLst/>
            </a:prstGeom>
            <a:noFill/>
          </p:spPr>
          <p:txBody>
            <a:bodyPr vert="horz" wrap="square" rtlCol="0">
              <a:spAutoFit/>
            </a:bodyPr>
            <a:lstStyle/>
            <a:p>
              <a:r>
                <a:rPr lang="en-US" sz="2800" b="1" u="sng" dirty="0" smtClean="0">
                  <a:solidFill>
                    <a:srgbClr val="000000"/>
                  </a:solidFill>
                  <a:latin typeface="Arial" pitchFamily="34" charset="0"/>
                  <a:cs typeface="Arial" pitchFamily="34" charset="0"/>
                </a:rPr>
                <a:t>1</a:t>
              </a:r>
            </a:p>
            <a:p>
              <a:r>
                <a:rPr lang="en-US" sz="2800" b="1" dirty="0" smtClean="0">
                  <a:solidFill>
                    <a:srgbClr val="000000"/>
                  </a:solidFill>
                  <a:latin typeface="Arial" pitchFamily="34" charset="0"/>
                  <a:cs typeface="Arial" pitchFamily="34" charset="0"/>
                </a:rPr>
                <a:t>2</a:t>
              </a:r>
              <a:endParaRPr lang="en-US" sz="2800" b="1" dirty="0">
                <a:solidFill>
                  <a:srgbClr val="000000"/>
                </a:solidFill>
                <a:latin typeface="Arial" pitchFamily="34" charset="0"/>
                <a:cs typeface="Arial" pitchFamily="34" charset="0"/>
              </a:endParaRPr>
            </a:p>
          </p:txBody>
        </p:sp>
      </p:grpSp>
      <p:sp>
        <p:nvSpPr>
          <p:cNvPr id="31" name="TextBox 30"/>
          <p:cNvSpPr txBox="1"/>
          <p:nvPr/>
        </p:nvSpPr>
        <p:spPr>
          <a:xfrm>
            <a:off x="1748675" y="1017778"/>
            <a:ext cx="455247"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2</a:t>
            </a:r>
            <a:endParaRPr lang="en-US" sz="2800" b="1" dirty="0">
              <a:solidFill>
                <a:srgbClr val="000000"/>
              </a:solidFill>
              <a:latin typeface="Arial" pitchFamily="34" charset="0"/>
              <a:cs typeface="Arial" pitchFamily="34" charset="0"/>
            </a:endParaRPr>
          </a:p>
        </p:txBody>
      </p:sp>
      <p:sp>
        <p:nvSpPr>
          <p:cNvPr id="32" name="TextBox 31"/>
          <p:cNvSpPr txBox="1"/>
          <p:nvPr/>
        </p:nvSpPr>
        <p:spPr>
          <a:xfrm>
            <a:off x="2965450" y="1047623"/>
            <a:ext cx="455247"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5</a:t>
            </a:r>
            <a:endParaRPr lang="en-US" sz="2800" b="1" dirty="0">
              <a:solidFill>
                <a:srgbClr val="000000"/>
              </a:solidFill>
              <a:latin typeface="Arial" pitchFamily="34" charset="0"/>
              <a:cs typeface="Arial" pitchFamily="34" charset="0"/>
            </a:endParaRPr>
          </a:p>
        </p:txBody>
      </p:sp>
      <p:sp>
        <p:nvSpPr>
          <p:cNvPr id="15" name="TextBox 14"/>
          <p:cNvSpPr txBox="1"/>
          <p:nvPr/>
        </p:nvSpPr>
        <p:spPr>
          <a:xfrm>
            <a:off x="869950" y="1001705"/>
            <a:ext cx="782724"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139</a:t>
            </a:r>
            <a:endParaRPr lang="en-US" sz="2800" b="1" dirty="0">
              <a:solidFill>
                <a:srgbClr val="000000"/>
              </a:solidFill>
              <a:latin typeface="Arial" pitchFamily="34" charset="0"/>
              <a:cs typeface="Arial" pitchFamily="34" charset="0"/>
            </a:endParaRPr>
          </a:p>
        </p:txBody>
      </p:sp>
      <p:sp>
        <p:nvSpPr>
          <p:cNvPr id="16" name="TextBox 15"/>
          <p:cNvSpPr txBox="1"/>
          <p:nvPr/>
        </p:nvSpPr>
        <p:spPr>
          <a:xfrm>
            <a:off x="2620879" y="1047623"/>
            <a:ext cx="381836" cy="523220"/>
          </a:xfrm>
          <a:prstGeom prst="rect">
            <a:avLst/>
          </a:prstGeom>
          <a:noFill/>
        </p:spPr>
        <p:txBody>
          <a:bodyPr wrap="none" rtlCol="0">
            <a:spAutoFit/>
          </a:bodyPr>
          <a:lstStyle/>
          <a:p>
            <a:r>
              <a:rPr lang="en-US" sz="2800" b="1" dirty="0" smtClean="0">
                <a:latin typeface="Arial" pitchFamily="34" charset="0"/>
                <a:cs typeface="Arial" pitchFamily="34" charset="0"/>
              </a:rPr>
              <a:t>÷</a:t>
            </a:r>
            <a:endParaRPr lang="en-US" sz="2800" b="1" dirty="0">
              <a:latin typeface="Arial" pitchFamily="34" charset="0"/>
              <a:cs typeface="Arial"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4674" y="203199"/>
            <a:ext cx="3845675" cy="600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47423051"/>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 name="Picture 1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93533"/>
            <a:ext cx="4414520" cy="58458"/>
          </a:xfrm>
          <a:prstGeom prst="rect">
            <a:avLst/>
          </a:prstGeom>
          <a:solidFill>
            <a:scrgbClr r="0" g="0" b="0">
              <a:alpha val="0"/>
            </a:scrgbClr>
          </a:solidFill>
        </p:spPr>
      </p:pic>
      <p:sp>
        <p:nvSpPr>
          <p:cNvPr id="24" name="TextBox 23"/>
          <p:cNvSpPr txBox="1"/>
          <p:nvPr/>
        </p:nvSpPr>
        <p:spPr>
          <a:xfrm>
            <a:off x="2202718" y="875618"/>
            <a:ext cx="431204"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2</a:t>
            </a:r>
          </a:p>
          <a:p>
            <a:r>
              <a:rPr lang="en-US" sz="2800" b="1" dirty="0">
                <a:solidFill>
                  <a:srgbClr val="000000"/>
                </a:solidFill>
                <a:latin typeface="Arial" pitchFamily="34" charset="0"/>
                <a:cs typeface="Arial" pitchFamily="34" charset="0"/>
              </a:rPr>
              <a:t>5</a:t>
            </a:r>
          </a:p>
        </p:txBody>
      </p:sp>
      <p:sp>
        <p:nvSpPr>
          <p:cNvPr id="30" name="TextBox 29"/>
          <p:cNvSpPr txBox="1"/>
          <p:nvPr/>
        </p:nvSpPr>
        <p:spPr>
          <a:xfrm>
            <a:off x="1784350" y="1004396"/>
            <a:ext cx="455247"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4</a:t>
            </a:r>
            <a:endParaRPr lang="en-US" sz="2800" b="1" dirty="0">
              <a:solidFill>
                <a:srgbClr val="000000"/>
              </a:solidFill>
              <a:latin typeface="Arial" pitchFamily="34" charset="0"/>
              <a:cs typeface="Arial" pitchFamily="34" charset="0"/>
            </a:endParaRPr>
          </a:p>
        </p:txBody>
      </p:sp>
      <p:sp>
        <p:nvSpPr>
          <p:cNvPr id="32" name="TextBox 31"/>
          <p:cNvSpPr txBox="1"/>
          <p:nvPr/>
        </p:nvSpPr>
        <p:spPr>
          <a:xfrm>
            <a:off x="3832694" y="863927"/>
            <a:ext cx="855312" cy="954107"/>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1</a:t>
            </a:r>
          </a:p>
          <a:p>
            <a:r>
              <a:rPr lang="en-US" sz="2800" b="1" dirty="0" smtClean="0">
                <a:solidFill>
                  <a:srgbClr val="000000"/>
                </a:solidFill>
                <a:latin typeface="Arial" pitchFamily="34" charset="0"/>
                <a:cs typeface="Arial" pitchFamily="34" charset="0"/>
              </a:rPr>
              <a:t> 4</a:t>
            </a:r>
            <a:endParaRPr lang="en-US" sz="2800" b="1" dirty="0">
              <a:solidFill>
                <a:srgbClr val="000000"/>
              </a:solidFill>
              <a:latin typeface="Arial" pitchFamily="34" charset="0"/>
              <a:cs typeface="Arial" pitchFamily="34" charset="0"/>
            </a:endParaRPr>
          </a:p>
        </p:txBody>
      </p:sp>
      <p:sp>
        <p:nvSpPr>
          <p:cNvPr id="33" name="TextBox 32"/>
          <p:cNvSpPr txBox="1"/>
          <p:nvPr/>
        </p:nvSpPr>
        <p:spPr>
          <a:xfrm>
            <a:off x="3470213" y="1034241"/>
            <a:ext cx="455247"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5</a:t>
            </a:r>
            <a:endParaRPr lang="en-US" sz="2800" b="1" dirty="0">
              <a:solidFill>
                <a:srgbClr val="000000"/>
              </a:solidFill>
              <a:latin typeface="Arial" pitchFamily="34" charset="0"/>
              <a:cs typeface="Arial" pitchFamily="34" charset="0"/>
            </a:endParaRPr>
          </a:p>
        </p:txBody>
      </p:sp>
      <p:cxnSp>
        <p:nvCxnSpPr>
          <p:cNvPr id="34" name="Straight Connector 33"/>
          <p:cNvCxnSpPr/>
          <p:nvPr/>
        </p:nvCxnSpPr>
        <p:spPr>
          <a:xfrm>
            <a:off x="3951962" y="1346200"/>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831071" y="1110441"/>
            <a:ext cx="662177"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a:t>
            </a:r>
            <a:endParaRPr lang="en-US" sz="2800" b="1" dirty="0">
              <a:solidFill>
                <a:srgbClr val="000000"/>
              </a:solidFill>
              <a:latin typeface="Arial" pitchFamily="34" charset="0"/>
              <a:cs typeface="Arial" pitchFamily="34" charset="0"/>
            </a:endParaRPr>
          </a:p>
        </p:txBody>
      </p:sp>
      <p:sp>
        <p:nvSpPr>
          <p:cNvPr id="17" name="TextBox 16"/>
          <p:cNvSpPr txBox="1"/>
          <p:nvPr/>
        </p:nvSpPr>
        <p:spPr>
          <a:xfrm>
            <a:off x="846181" y="1001705"/>
            <a:ext cx="846729"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140</a:t>
            </a:r>
            <a:endParaRPr lang="en-US" sz="2800" b="1" dirty="0">
              <a:solidFill>
                <a:srgbClr val="000000"/>
              </a:solidFill>
              <a:latin typeface="Arial" pitchFamily="34" charset="0"/>
              <a:cs typeface="Arial" pitchFamily="34" charset="0"/>
            </a:endParaRPr>
          </a:p>
        </p:txBody>
      </p:sp>
      <p:cxnSp>
        <p:nvCxnSpPr>
          <p:cNvPr id="18" name="Straight Connector 17"/>
          <p:cNvCxnSpPr/>
          <p:nvPr/>
        </p:nvCxnSpPr>
        <p:spPr>
          <a:xfrm>
            <a:off x="2219240" y="1348741"/>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851150" y="1041400"/>
            <a:ext cx="381836" cy="523220"/>
          </a:xfrm>
          <a:prstGeom prst="rect">
            <a:avLst/>
          </a:prstGeom>
          <a:noFill/>
        </p:spPr>
        <p:txBody>
          <a:bodyPr wrap="none" rtlCol="0">
            <a:spAutoFit/>
          </a:bodyPr>
          <a:lstStyle/>
          <a:p>
            <a:r>
              <a:rPr lang="en-US" sz="2800" b="1" dirty="0" smtClean="0">
                <a:latin typeface="Arial" pitchFamily="34" charset="0"/>
                <a:cs typeface="Arial" pitchFamily="34" charset="0"/>
              </a:rPr>
              <a:t>÷</a:t>
            </a:r>
            <a:endParaRPr lang="en-US" sz="2800" b="1" dirty="0">
              <a:latin typeface="Arial" pitchFamily="34" charset="0"/>
              <a:cs typeface="Arial" pitchFamily="34" charset="0"/>
            </a:endParaRPr>
          </a:p>
        </p:txBody>
      </p:sp>
    </p:spTree>
    <p:extLst>
      <p:ext uri="{BB962C8B-B14F-4D97-AF65-F5344CB8AC3E}">
        <p14:creationId xmlns:p14="http://schemas.microsoft.com/office/powerpoint/2010/main" xmlns="" val="2274684667"/>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 name="TextBox 22"/>
          <p:cNvSpPr txBox="1"/>
          <p:nvPr/>
        </p:nvSpPr>
        <p:spPr>
          <a:xfrm>
            <a:off x="2278918" y="900691"/>
            <a:ext cx="431204"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a:t>
            </a:r>
          </a:p>
          <a:p>
            <a:r>
              <a:rPr lang="en-US" sz="2800" b="1" dirty="0" smtClean="0">
                <a:solidFill>
                  <a:srgbClr val="000000"/>
                </a:solidFill>
                <a:latin typeface="Arial" pitchFamily="34" charset="0"/>
                <a:cs typeface="Arial" pitchFamily="34" charset="0"/>
              </a:rPr>
              <a:t>2</a:t>
            </a:r>
            <a:endParaRPr lang="en-US" sz="2800" b="1" dirty="0">
              <a:solidFill>
                <a:srgbClr val="000000"/>
              </a:solidFill>
              <a:latin typeface="Arial" pitchFamily="34" charset="0"/>
              <a:cs typeface="Arial" pitchFamily="34" charset="0"/>
            </a:endParaRPr>
          </a:p>
        </p:txBody>
      </p:sp>
      <p:sp>
        <p:nvSpPr>
          <p:cNvPr id="29" name="TextBox 28"/>
          <p:cNvSpPr txBox="1"/>
          <p:nvPr/>
        </p:nvSpPr>
        <p:spPr>
          <a:xfrm>
            <a:off x="1784350" y="1029469"/>
            <a:ext cx="455247"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3</a:t>
            </a:r>
            <a:endParaRPr lang="en-US" sz="2800" b="1" dirty="0">
              <a:solidFill>
                <a:srgbClr val="000000"/>
              </a:solidFill>
              <a:latin typeface="Arial" pitchFamily="34" charset="0"/>
              <a:cs typeface="Arial" pitchFamily="34" charset="0"/>
            </a:endParaRPr>
          </a:p>
        </p:txBody>
      </p:sp>
      <p:sp>
        <p:nvSpPr>
          <p:cNvPr id="30" name="TextBox 29"/>
          <p:cNvSpPr txBox="1"/>
          <p:nvPr/>
        </p:nvSpPr>
        <p:spPr>
          <a:xfrm>
            <a:off x="3908894" y="889000"/>
            <a:ext cx="855312" cy="954107"/>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3</a:t>
            </a:r>
          </a:p>
          <a:p>
            <a:r>
              <a:rPr lang="en-US" sz="2800" b="1" dirty="0" smtClean="0">
                <a:solidFill>
                  <a:srgbClr val="000000"/>
                </a:solidFill>
                <a:latin typeface="Arial" pitchFamily="34" charset="0"/>
                <a:cs typeface="Arial" pitchFamily="34" charset="0"/>
              </a:rPr>
              <a:t> 8</a:t>
            </a:r>
            <a:endParaRPr lang="en-US" sz="2800" b="1" dirty="0">
              <a:solidFill>
                <a:srgbClr val="000000"/>
              </a:solidFill>
              <a:latin typeface="Arial" pitchFamily="34" charset="0"/>
              <a:cs typeface="Arial" pitchFamily="34" charset="0"/>
            </a:endParaRPr>
          </a:p>
        </p:txBody>
      </p:sp>
      <p:sp>
        <p:nvSpPr>
          <p:cNvPr id="31" name="TextBox 30"/>
          <p:cNvSpPr txBox="1"/>
          <p:nvPr/>
        </p:nvSpPr>
        <p:spPr>
          <a:xfrm>
            <a:off x="3546413" y="1059314"/>
            <a:ext cx="455247"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2</a:t>
            </a:r>
            <a:endParaRPr lang="en-US" sz="2800" b="1" dirty="0">
              <a:solidFill>
                <a:srgbClr val="000000"/>
              </a:solidFill>
              <a:latin typeface="Arial" pitchFamily="34" charset="0"/>
              <a:cs typeface="Arial" pitchFamily="34" charset="0"/>
            </a:endParaRPr>
          </a:p>
        </p:txBody>
      </p:sp>
      <p:cxnSp>
        <p:nvCxnSpPr>
          <p:cNvPr id="32" name="Straight Connector 31"/>
          <p:cNvCxnSpPr/>
          <p:nvPr/>
        </p:nvCxnSpPr>
        <p:spPr>
          <a:xfrm>
            <a:off x="2288515" y="1372525"/>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907271" y="1135514"/>
            <a:ext cx="662177"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a:t>
            </a:r>
            <a:endParaRPr lang="en-US" sz="2800" b="1" dirty="0">
              <a:solidFill>
                <a:srgbClr val="000000"/>
              </a:solidFill>
              <a:latin typeface="Arial" pitchFamily="34" charset="0"/>
              <a:cs typeface="Arial" pitchFamily="34" charset="0"/>
            </a:endParaRPr>
          </a:p>
        </p:txBody>
      </p:sp>
      <p:sp>
        <p:nvSpPr>
          <p:cNvPr id="19" name="TextBox 18"/>
          <p:cNvSpPr txBox="1"/>
          <p:nvPr/>
        </p:nvSpPr>
        <p:spPr>
          <a:xfrm>
            <a:off x="869950" y="1001705"/>
            <a:ext cx="782724"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141</a:t>
            </a:r>
            <a:endParaRPr lang="en-US" sz="2800" b="1" dirty="0">
              <a:solidFill>
                <a:srgbClr val="000000"/>
              </a:solidFill>
              <a:latin typeface="Arial" pitchFamily="34" charset="0"/>
              <a:cs typeface="Arial" pitchFamily="34" charset="0"/>
            </a:endParaRPr>
          </a:p>
        </p:txBody>
      </p:sp>
      <p:sp>
        <p:nvSpPr>
          <p:cNvPr id="34" name="TextBox 33"/>
          <p:cNvSpPr txBox="1"/>
          <p:nvPr/>
        </p:nvSpPr>
        <p:spPr>
          <a:xfrm>
            <a:off x="3014490" y="1188644"/>
            <a:ext cx="381836" cy="523220"/>
          </a:xfrm>
          <a:prstGeom prst="rect">
            <a:avLst/>
          </a:prstGeom>
          <a:noFill/>
        </p:spPr>
        <p:txBody>
          <a:bodyPr wrap="none" rtlCol="0">
            <a:spAutoFit/>
          </a:bodyPr>
          <a:lstStyle/>
          <a:p>
            <a:r>
              <a:rPr lang="en-US" sz="2800" b="1" dirty="0" smtClean="0">
                <a:latin typeface="Arial" pitchFamily="34" charset="0"/>
                <a:cs typeface="Arial" pitchFamily="34" charset="0"/>
              </a:rPr>
              <a:t>÷</a:t>
            </a:r>
            <a:endParaRPr lang="en-US" sz="2800" b="1" dirty="0">
              <a:latin typeface="Arial" pitchFamily="34" charset="0"/>
              <a:cs typeface="Arial" pitchFamily="34" charset="0"/>
            </a:endParaRPr>
          </a:p>
        </p:txBody>
      </p:sp>
      <p:cxnSp>
        <p:nvCxnSpPr>
          <p:cNvPr id="35" name="Straight Connector 34"/>
          <p:cNvCxnSpPr/>
          <p:nvPr/>
        </p:nvCxnSpPr>
        <p:spPr>
          <a:xfrm>
            <a:off x="3981540" y="1366889"/>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0349" y="279400"/>
            <a:ext cx="3927209" cy="61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95322031"/>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53757" y="1929298"/>
            <a:ext cx="9693593" cy="1384995"/>
          </a:xfrm>
          <a:prstGeom prst="rect">
            <a:avLst/>
          </a:prstGeom>
          <a:noFill/>
        </p:spPr>
        <p:txBody>
          <a:bodyPr vert="horz" wrap="square" rtlCol="0">
            <a:spAutoFit/>
          </a:bodyPr>
          <a:lstStyle/>
          <a:p>
            <a:r>
              <a:rPr lang="en-US" sz="2800" b="1" dirty="0" smtClean="0">
                <a:solidFill>
                  <a:srgbClr val="0000FF"/>
                </a:solidFill>
                <a:latin typeface="Arial" pitchFamily="34" charset="0"/>
                <a:cs typeface="Arial" pitchFamily="34" charset="0"/>
              </a:rPr>
              <a:t>Winnie needs pieces of string for a craft project. How many 1/6 yd pieces of string can she cut from a piece that is 2/3 yd long?</a:t>
            </a:r>
            <a:endParaRPr lang="en-US" sz="2800" b="1" dirty="0">
              <a:solidFill>
                <a:srgbClr val="0000FF"/>
              </a:solidFill>
              <a:latin typeface="Arial" pitchFamily="34" charset="0"/>
              <a:cs typeface="Arial" pitchFamily="34" charset="0"/>
            </a:endParaRPr>
          </a:p>
        </p:txBody>
      </p:sp>
      <p:grpSp>
        <p:nvGrpSpPr>
          <p:cNvPr id="10" name="Group 9"/>
          <p:cNvGrpSpPr/>
          <p:nvPr/>
        </p:nvGrpSpPr>
        <p:grpSpPr>
          <a:xfrm>
            <a:off x="3037368" y="3738897"/>
            <a:ext cx="1712257" cy="830997"/>
            <a:chOff x="3554500" y="2476500"/>
            <a:chExt cx="1576300" cy="902671"/>
          </a:xfrm>
        </p:grpSpPr>
        <p:grpSp>
          <p:nvGrpSpPr>
            <p:cNvPr id="5" name="Group 4"/>
            <p:cNvGrpSpPr/>
            <p:nvPr/>
          </p:nvGrpSpPr>
          <p:grpSpPr>
            <a:xfrm>
              <a:off x="4507000" y="2476500"/>
              <a:ext cx="623800" cy="902671"/>
              <a:chOff x="4507000" y="2476500"/>
              <a:chExt cx="623800" cy="902671"/>
            </a:xfrm>
          </p:grpSpPr>
          <p:sp>
            <p:nvSpPr>
              <p:cNvPr id="3" name="TextBox 2"/>
              <p:cNvSpPr txBox="1"/>
              <p:nvPr/>
            </p:nvSpPr>
            <p:spPr>
              <a:xfrm>
                <a:off x="4521200" y="2476500"/>
                <a:ext cx="609600" cy="902671"/>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1</a:t>
                </a:r>
              </a:p>
              <a:p>
                <a:r>
                  <a:rPr lang="en-US" sz="2400" b="1" dirty="0" smtClean="0">
                    <a:solidFill>
                      <a:srgbClr val="0000FF"/>
                    </a:solidFill>
                    <a:latin typeface="Arial" pitchFamily="34" charset="0"/>
                    <a:cs typeface="Arial" pitchFamily="34" charset="0"/>
                  </a:rPr>
                  <a:t>6</a:t>
                </a:r>
                <a:endParaRPr lang="en-US" sz="2400" b="1" dirty="0">
                  <a:solidFill>
                    <a:srgbClr val="0000FF"/>
                  </a:solidFill>
                  <a:latin typeface="Arial" pitchFamily="34" charset="0"/>
                  <a:cs typeface="Arial" pitchFamily="34" charset="0"/>
                </a:endParaRPr>
              </a:p>
            </p:txBody>
          </p:sp>
          <p:cxnSp>
            <p:nvCxnSpPr>
              <p:cNvPr id="4" name="Straight Connector 3"/>
              <p:cNvCxnSpPr/>
              <p:nvPr/>
            </p:nvCxnSpPr>
            <p:spPr>
              <a:xfrm>
                <a:off x="4507000" y="2914662"/>
                <a:ext cx="3810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3554500" y="2476500"/>
              <a:ext cx="636500" cy="902671"/>
              <a:chOff x="3554500" y="2476500"/>
              <a:chExt cx="636500" cy="902671"/>
            </a:xfrm>
          </p:grpSpPr>
          <p:sp>
            <p:nvSpPr>
              <p:cNvPr id="6" name="TextBox 5"/>
              <p:cNvSpPr txBox="1"/>
              <p:nvPr/>
            </p:nvSpPr>
            <p:spPr>
              <a:xfrm>
                <a:off x="3581400" y="2476500"/>
                <a:ext cx="609600" cy="902671"/>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2</a:t>
                </a:r>
              </a:p>
              <a:p>
                <a:r>
                  <a:rPr lang="en-US" sz="2400" b="1" dirty="0" smtClean="0">
                    <a:solidFill>
                      <a:srgbClr val="0000FF"/>
                    </a:solidFill>
                    <a:latin typeface="Arial" pitchFamily="34" charset="0"/>
                    <a:cs typeface="Arial" pitchFamily="34" charset="0"/>
                  </a:rPr>
                  <a:t>3</a:t>
                </a:r>
                <a:endParaRPr lang="en-US" sz="2400" b="1" dirty="0">
                  <a:solidFill>
                    <a:srgbClr val="0000FF"/>
                  </a:solidFill>
                  <a:latin typeface="Arial" pitchFamily="34" charset="0"/>
                  <a:cs typeface="Arial" pitchFamily="34" charset="0"/>
                </a:endParaRPr>
              </a:p>
            </p:txBody>
          </p:sp>
          <p:cxnSp>
            <p:nvCxnSpPr>
              <p:cNvPr id="7" name="Straight Connector 6"/>
              <p:cNvCxnSpPr/>
              <p:nvPr/>
            </p:nvCxnSpPr>
            <p:spPr>
              <a:xfrm>
                <a:off x="3554500" y="2927362"/>
                <a:ext cx="3937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4000500" y="2628900"/>
              <a:ext cx="685800" cy="501484"/>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a:t>
              </a:r>
              <a:endParaRPr lang="en-US" sz="2400" b="1" dirty="0">
                <a:solidFill>
                  <a:srgbClr val="0000FF"/>
                </a:solidFill>
                <a:latin typeface="Arial" pitchFamily="34" charset="0"/>
                <a:cs typeface="Arial" pitchFamily="34" charset="0"/>
              </a:endParaRPr>
            </a:p>
          </p:txBody>
        </p:sp>
      </p:grpSp>
      <p:grpSp>
        <p:nvGrpSpPr>
          <p:cNvPr id="25" name="Group 24"/>
          <p:cNvGrpSpPr/>
          <p:nvPr/>
        </p:nvGrpSpPr>
        <p:grpSpPr>
          <a:xfrm>
            <a:off x="2997610" y="4732682"/>
            <a:ext cx="5873340" cy="842689"/>
            <a:chOff x="3517900" y="3556000"/>
            <a:chExt cx="5406987" cy="915371"/>
          </a:xfrm>
        </p:grpSpPr>
        <p:grpSp>
          <p:nvGrpSpPr>
            <p:cNvPr id="13" name="Group 12"/>
            <p:cNvGrpSpPr/>
            <p:nvPr/>
          </p:nvGrpSpPr>
          <p:grpSpPr>
            <a:xfrm>
              <a:off x="3517900" y="3568700"/>
              <a:ext cx="571501" cy="902670"/>
              <a:chOff x="3517900" y="3568700"/>
              <a:chExt cx="571501" cy="902670"/>
            </a:xfrm>
          </p:grpSpPr>
          <p:sp>
            <p:nvSpPr>
              <p:cNvPr id="11" name="TextBox 10"/>
              <p:cNvSpPr txBox="1"/>
              <p:nvPr/>
            </p:nvSpPr>
            <p:spPr>
              <a:xfrm>
                <a:off x="3581400" y="3568700"/>
                <a:ext cx="508001" cy="902670"/>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2</a:t>
                </a:r>
              </a:p>
              <a:p>
                <a:r>
                  <a:rPr lang="en-US" sz="2400" b="1" dirty="0" smtClean="0">
                    <a:solidFill>
                      <a:srgbClr val="0000FF"/>
                    </a:solidFill>
                    <a:latin typeface="Arial" pitchFamily="34" charset="0"/>
                    <a:cs typeface="Arial" pitchFamily="34" charset="0"/>
                  </a:rPr>
                  <a:t>3</a:t>
                </a:r>
                <a:endParaRPr lang="en-US" sz="2400" b="1" dirty="0">
                  <a:solidFill>
                    <a:srgbClr val="0000FF"/>
                  </a:solidFill>
                  <a:latin typeface="Arial" pitchFamily="34" charset="0"/>
                  <a:cs typeface="Arial" pitchFamily="34" charset="0"/>
                </a:endParaRPr>
              </a:p>
            </p:txBody>
          </p:sp>
          <p:cxnSp>
            <p:nvCxnSpPr>
              <p:cNvPr id="12" name="Straight Connector 11"/>
              <p:cNvCxnSpPr/>
              <p:nvPr/>
            </p:nvCxnSpPr>
            <p:spPr>
              <a:xfrm>
                <a:off x="3517900" y="4019562"/>
                <a:ext cx="3937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4038600" y="3733801"/>
              <a:ext cx="584200" cy="501484"/>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x</a:t>
              </a:r>
              <a:endParaRPr lang="en-US" sz="2400" b="1" dirty="0">
                <a:solidFill>
                  <a:srgbClr val="0000FF"/>
                </a:solidFill>
                <a:latin typeface="Arial" pitchFamily="34" charset="0"/>
                <a:cs typeface="Arial" pitchFamily="34" charset="0"/>
              </a:endParaRPr>
            </a:p>
          </p:txBody>
        </p:sp>
        <p:sp>
          <p:nvSpPr>
            <p:cNvPr id="15" name="TextBox 14"/>
            <p:cNvSpPr txBox="1"/>
            <p:nvPr/>
          </p:nvSpPr>
          <p:spPr>
            <a:xfrm>
              <a:off x="4533900" y="3556000"/>
              <a:ext cx="508000" cy="902671"/>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6</a:t>
              </a:r>
            </a:p>
            <a:p>
              <a:r>
                <a:rPr lang="en-US" sz="2400" b="1" dirty="0" smtClean="0">
                  <a:solidFill>
                    <a:srgbClr val="0000FF"/>
                  </a:solidFill>
                  <a:latin typeface="Arial" pitchFamily="34" charset="0"/>
                  <a:cs typeface="Arial" pitchFamily="34" charset="0"/>
                </a:rPr>
                <a:t>1</a:t>
              </a:r>
              <a:endParaRPr lang="en-US" sz="2400" b="1" dirty="0">
                <a:solidFill>
                  <a:srgbClr val="0000FF"/>
                </a:solidFill>
                <a:latin typeface="Arial" pitchFamily="34" charset="0"/>
                <a:cs typeface="Arial" pitchFamily="34" charset="0"/>
              </a:endParaRPr>
            </a:p>
          </p:txBody>
        </p:sp>
        <p:cxnSp>
          <p:nvCxnSpPr>
            <p:cNvPr id="16" name="Straight Connector 15"/>
            <p:cNvCxnSpPr/>
            <p:nvPr/>
          </p:nvCxnSpPr>
          <p:spPr>
            <a:xfrm>
              <a:off x="4483100" y="3994163"/>
              <a:ext cx="3810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475359" y="3556000"/>
              <a:ext cx="620641" cy="902671"/>
            </a:xfrm>
            <a:prstGeom prst="rect">
              <a:avLst/>
            </a:prstGeom>
            <a:noFill/>
          </p:spPr>
          <p:txBody>
            <a:bodyPr vert="horz" wrap="square" rtlCol="0">
              <a:spAutoFit/>
            </a:bodyPr>
            <a:lstStyle/>
            <a:p>
              <a:pPr algn="ctr"/>
              <a:r>
                <a:rPr lang="en-US" sz="2400" b="1" dirty="0" smtClean="0">
                  <a:solidFill>
                    <a:srgbClr val="0000FF"/>
                  </a:solidFill>
                  <a:latin typeface="Arial" pitchFamily="34" charset="0"/>
                  <a:cs typeface="Arial" pitchFamily="34" charset="0"/>
                </a:rPr>
                <a:t>12</a:t>
              </a:r>
            </a:p>
            <a:p>
              <a:pPr algn="ctr"/>
              <a:r>
                <a:rPr lang="en-US" sz="2400" b="1" dirty="0" smtClean="0">
                  <a:solidFill>
                    <a:srgbClr val="0000FF"/>
                  </a:solidFill>
                  <a:latin typeface="Arial" pitchFamily="34" charset="0"/>
                  <a:cs typeface="Arial" pitchFamily="34" charset="0"/>
                </a:rPr>
                <a:t>3</a:t>
              </a:r>
              <a:endParaRPr lang="en-US" sz="2400" b="1" dirty="0">
                <a:solidFill>
                  <a:srgbClr val="0000FF"/>
                </a:solidFill>
                <a:latin typeface="Arial" pitchFamily="34" charset="0"/>
                <a:cs typeface="Arial" pitchFamily="34" charset="0"/>
              </a:endParaRPr>
            </a:p>
          </p:txBody>
        </p:sp>
        <p:cxnSp>
          <p:nvCxnSpPr>
            <p:cNvPr id="18" name="Straight Connector 17"/>
            <p:cNvCxnSpPr/>
            <p:nvPr/>
          </p:nvCxnSpPr>
          <p:spPr>
            <a:xfrm>
              <a:off x="5486400" y="4006862"/>
              <a:ext cx="5207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096000" y="3733801"/>
              <a:ext cx="609600" cy="501484"/>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a:t>
              </a:r>
              <a:endParaRPr lang="en-US" sz="2400" b="1" dirty="0">
                <a:solidFill>
                  <a:srgbClr val="0000FF"/>
                </a:solidFill>
                <a:latin typeface="Arial" pitchFamily="34" charset="0"/>
                <a:cs typeface="Arial" pitchFamily="34" charset="0"/>
              </a:endParaRPr>
            </a:p>
          </p:txBody>
        </p:sp>
        <p:sp>
          <p:nvSpPr>
            <p:cNvPr id="20" name="TextBox 19"/>
            <p:cNvSpPr txBox="1"/>
            <p:nvPr/>
          </p:nvSpPr>
          <p:spPr>
            <a:xfrm>
              <a:off x="5041900" y="3733801"/>
              <a:ext cx="609600" cy="501484"/>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a:t>
              </a:r>
              <a:endParaRPr lang="en-US" sz="2400" b="1" dirty="0">
                <a:solidFill>
                  <a:srgbClr val="0000FF"/>
                </a:solidFill>
                <a:latin typeface="Arial" pitchFamily="34" charset="0"/>
                <a:cs typeface="Arial" pitchFamily="34" charset="0"/>
              </a:endParaRPr>
            </a:p>
          </p:txBody>
        </p:sp>
        <p:sp>
          <p:nvSpPr>
            <p:cNvPr id="21" name="TextBox 20"/>
            <p:cNvSpPr txBox="1"/>
            <p:nvPr/>
          </p:nvSpPr>
          <p:spPr>
            <a:xfrm>
              <a:off x="7442200" y="3721100"/>
              <a:ext cx="1482687" cy="501484"/>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4 pieces</a:t>
              </a:r>
              <a:endParaRPr lang="en-US" sz="2400" b="1" dirty="0">
                <a:solidFill>
                  <a:srgbClr val="0000FF"/>
                </a:solidFill>
                <a:latin typeface="Arial" pitchFamily="34" charset="0"/>
                <a:cs typeface="Arial" pitchFamily="34" charset="0"/>
              </a:endParaRPr>
            </a:p>
          </p:txBody>
        </p:sp>
        <p:grpSp>
          <p:nvGrpSpPr>
            <p:cNvPr id="24" name="Group 23"/>
            <p:cNvGrpSpPr/>
            <p:nvPr/>
          </p:nvGrpSpPr>
          <p:grpSpPr>
            <a:xfrm>
              <a:off x="6489700" y="3568700"/>
              <a:ext cx="393700" cy="902671"/>
              <a:chOff x="6489700" y="3568700"/>
              <a:chExt cx="393700" cy="902671"/>
            </a:xfrm>
          </p:grpSpPr>
          <p:sp>
            <p:nvSpPr>
              <p:cNvPr id="22" name="TextBox 21"/>
              <p:cNvSpPr txBox="1"/>
              <p:nvPr/>
            </p:nvSpPr>
            <p:spPr>
              <a:xfrm>
                <a:off x="6492299" y="3568700"/>
                <a:ext cx="304801" cy="902671"/>
              </a:xfrm>
              <a:prstGeom prst="rect">
                <a:avLst/>
              </a:prstGeom>
              <a:noFill/>
            </p:spPr>
            <p:txBody>
              <a:bodyPr vert="horz" wrap="square" rtlCol="0">
                <a:spAutoFit/>
              </a:bodyPr>
              <a:lstStyle/>
              <a:p>
                <a:pPr algn="ctr"/>
                <a:r>
                  <a:rPr lang="en-US" sz="2400" b="1" dirty="0" smtClean="0">
                    <a:solidFill>
                      <a:srgbClr val="0000FF"/>
                    </a:solidFill>
                    <a:latin typeface="Arial" pitchFamily="34" charset="0"/>
                    <a:cs typeface="Arial" pitchFamily="34" charset="0"/>
                  </a:rPr>
                  <a:t>4</a:t>
                </a:r>
              </a:p>
              <a:p>
                <a:pPr algn="ctr"/>
                <a:r>
                  <a:rPr lang="en-US" sz="2400" b="1" dirty="0" smtClean="0">
                    <a:solidFill>
                      <a:srgbClr val="0000FF"/>
                    </a:solidFill>
                    <a:latin typeface="Arial" pitchFamily="34" charset="0"/>
                    <a:cs typeface="Arial" pitchFamily="34" charset="0"/>
                  </a:rPr>
                  <a:t>1</a:t>
                </a:r>
                <a:endParaRPr lang="en-US" sz="2400" b="1" dirty="0">
                  <a:solidFill>
                    <a:srgbClr val="0000FF"/>
                  </a:solidFill>
                  <a:latin typeface="Arial" pitchFamily="34" charset="0"/>
                  <a:cs typeface="Arial" pitchFamily="34" charset="0"/>
                </a:endParaRPr>
              </a:p>
            </p:txBody>
          </p:sp>
          <p:cxnSp>
            <p:nvCxnSpPr>
              <p:cNvPr id="23" name="Straight Connector 22"/>
              <p:cNvCxnSpPr/>
              <p:nvPr/>
            </p:nvCxnSpPr>
            <p:spPr>
              <a:xfrm>
                <a:off x="6489700" y="4006862"/>
                <a:ext cx="3937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sp>
        <p:nvSpPr>
          <p:cNvPr id="26" name="TextBox 25"/>
          <p:cNvSpPr txBox="1"/>
          <p:nvPr/>
        </p:nvSpPr>
        <p:spPr>
          <a:xfrm>
            <a:off x="3038996" y="5913535"/>
            <a:ext cx="800132" cy="369332"/>
          </a:xfrm>
          <a:prstGeom prst="rect">
            <a:avLst/>
          </a:prstGeom>
          <a:noFill/>
        </p:spPr>
        <p:txBody>
          <a:bodyPr vert="horz" rtlCol="0">
            <a:spAutoFit/>
          </a:bodyPr>
          <a:lstStyle/>
          <a:p>
            <a:r>
              <a:rPr lang="en-US" b="1" smtClean="0">
                <a:solidFill>
                  <a:srgbClr val="0000FF"/>
                </a:solidFill>
                <a:latin typeface="Arial" pitchFamily="34" charset="0"/>
                <a:cs typeface="Arial" pitchFamily="34" charset="0"/>
              </a:rPr>
              <a:t>or</a:t>
            </a:r>
            <a:endParaRPr lang="en-US" b="1">
              <a:solidFill>
                <a:srgbClr val="0000FF"/>
              </a:solidFill>
              <a:latin typeface="Arial" pitchFamily="34" charset="0"/>
              <a:cs typeface="Arial" pitchFamily="34" charset="0"/>
            </a:endParaRPr>
          </a:p>
        </p:txBody>
      </p:sp>
      <p:grpSp>
        <p:nvGrpSpPr>
          <p:cNvPr id="43" name="Group 42"/>
          <p:cNvGrpSpPr/>
          <p:nvPr/>
        </p:nvGrpSpPr>
        <p:grpSpPr>
          <a:xfrm>
            <a:off x="3112428" y="6346122"/>
            <a:ext cx="4539323" cy="1467142"/>
            <a:chOff x="3623600" y="5308600"/>
            <a:chExt cx="4178892" cy="1593684"/>
          </a:xfrm>
        </p:grpSpPr>
        <p:grpSp>
          <p:nvGrpSpPr>
            <p:cNvPr id="29" name="Group 28"/>
            <p:cNvGrpSpPr/>
            <p:nvPr/>
          </p:nvGrpSpPr>
          <p:grpSpPr>
            <a:xfrm>
              <a:off x="3623600" y="5651500"/>
              <a:ext cx="465799" cy="902671"/>
              <a:chOff x="3623600" y="5651500"/>
              <a:chExt cx="465799" cy="902671"/>
            </a:xfrm>
          </p:grpSpPr>
          <p:sp>
            <p:nvSpPr>
              <p:cNvPr id="27" name="TextBox 26"/>
              <p:cNvSpPr txBox="1"/>
              <p:nvPr/>
            </p:nvSpPr>
            <p:spPr>
              <a:xfrm>
                <a:off x="3632200" y="5651500"/>
                <a:ext cx="457199" cy="902671"/>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2</a:t>
                </a:r>
              </a:p>
              <a:p>
                <a:r>
                  <a:rPr lang="en-US" sz="2400" b="1" dirty="0" smtClean="0">
                    <a:solidFill>
                      <a:srgbClr val="0000FF"/>
                    </a:solidFill>
                    <a:latin typeface="Arial" pitchFamily="34" charset="0"/>
                    <a:cs typeface="Arial" pitchFamily="34" charset="0"/>
                  </a:rPr>
                  <a:t>3</a:t>
                </a:r>
                <a:endParaRPr lang="en-US" sz="2400" b="1" dirty="0">
                  <a:solidFill>
                    <a:srgbClr val="0000FF"/>
                  </a:solidFill>
                  <a:latin typeface="Arial" pitchFamily="34" charset="0"/>
                  <a:cs typeface="Arial" pitchFamily="34" charset="0"/>
                </a:endParaRPr>
              </a:p>
            </p:txBody>
          </p:sp>
          <p:cxnSp>
            <p:nvCxnSpPr>
              <p:cNvPr id="28" name="Straight Connector 27"/>
              <p:cNvCxnSpPr/>
              <p:nvPr/>
            </p:nvCxnSpPr>
            <p:spPr>
              <a:xfrm>
                <a:off x="3623600" y="6102362"/>
                <a:ext cx="3937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4089400" y="5816600"/>
              <a:ext cx="584200" cy="501484"/>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x</a:t>
              </a:r>
              <a:endParaRPr lang="en-US" sz="2400" b="1" dirty="0">
                <a:solidFill>
                  <a:srgbClr val="0000FF"/>
                </a:solidFill>
                <a:latin typeface="Arial" pitchFamily="34" charset="0"/>
                <a:cs typeface="Arial" pitchFamily="34" charset="0"/>
              </a:endParaRPr>
            </a:p>
          </p:txBody>
        </p:sp>
        <p:sp>
          <p:nvSpPr>
            <p:cNvPr id="31" name="TextBox 30"/>
            <p:cNvSpPr txBox="1"/>
            <p:nvPr/>
          </p:nvSpPr>
          <p:spPr>
            <a:xfrm>
              <a:off x="4584700" y="5638800"/>
              <a:ext cx="457198" cy="902671"/>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6</a:t>
              </a:r>
            </a:p>
            <a:p>
              <a:r>
                <a:rPr lang="en-US" sz="2400" b="1" dirty="0" smtClean="0">
                  <a:solidFill>
                    <a:srgbClr val="0000FF"/>
                  </a:solidFill>
                  <a:latin typeface="Arial" pitchFamily="34" charset="0"/>
                  <a:cs typeface="Arial" pitchFamily="34" charset="0"/>
                </a:rPr>
                <a:t>1</a:t>
              </a:r>
              <a:endParaRPr lang="en-US" sz="2400" b="1" dirty="0">
                <a:solidFill>
                  <a:srgbClr val="0000FF"/>
                </a:solidFill>
                <a:latin typeface="Arial" pitchFamily="34" charset="0"/>
                <a:cs typeface="Arial" pitchFamily="34" charset="0"/>
              </a:endParaRPr>
            </a:p>
          </p:txBody>
        </p:sp>
        <p:cxnSp>
          <p:nvCxnSpPr>
            <p:cNvPr id="32" name="Straight Connector 31"/>
            <p:cNvCxnSpPr/>
            <p:nvPr/>
          </p:nvCxnSpPr>
          <p:spPr>
            <a:xfrm>
              <a:off x="4588799" y="6098555"/>
              <a:ext cx="3810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092700" y="5816600"/>
              <a:ext cx="609600" cy="501484"/>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a:t>
              </a:r>
              <a:endParaRPr lang="en-US" sz="2400" b="1" dirty="0">
                <a:solidFill>
                  <a:srgbClr val="0000FF"/>
                </a:solidFill>
                <a:latin typeface="Arial" pitchFamily="34" charset="0"/>
                <a:cs typeface="Arial" pitchFamily="34" charset="0"/>
              </a:endParaRPr>
            </a:p>
          </p:txBody>
        </p:sp>
        <p:cxnSp>
          <p:nvCxnSpPr>
            <p:cNvPr id="34" name="Straight Connector 33"/>
            <p:cNvCxnSpPr/>
            <p:nvPr/>
          </p:nvCxnSpPr>
          <p:spPr>
            <a:xfrm>
              <a:off x="3681204" y="6175143"/>
              <a:ext cx="183125" cy="24130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650329" y="5789968"/>
              <a:ext cx="166967" cy="25400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632200" y="6400800"/>
              <a:ext cx="609600" cy="501484"/>
            </a:xfrm>
            <a:prstGeom prst="rect">
              <a:avLst/>
            </a:prstGeom>
            <a:noFill/>
          </p:spPr>
          <p:txBody>
            <a:bodyPr vert="horz" rtlCol="0">
              <a:spAutoFit/>
            </a:bodyPr>
            <a:lstStyle/>
            <a:p>
              <a:r>
                <a:rPr lang="en-US" sz="2400" b="1" dirty="0" smtClean="0">
                  <a:solidFill>
                    <a:srgbClr val="FF0000"/>
                  </a:solidFill>
                  <a:latin typeface="Arial" pitchFamily="34" charset="0"/>
                  <a:cs typeface="Arial" pitchFamily="34" charset="0"/>
                </a:rPr>
                <a:t>1</a:t>
              </a:r>
              <a:endParaRPr lang="en-US" sz="2400" b="1" dirty="0">
                <a:solidFill>
                  <a:srgbClr val="FF0000"/>
                </a:solidFill>
                <a:latin typeface="Arial" pitchFamily="34" charset="0"/>
                <a:cs typeface="Arial" pitchFamily="34" charset="0"/>
              </a:endParaRPr>
            </a:p>
          </p:txBody>
        </p:sp>
        <p:sp>
          <p:nvSpPr>
            <p:cNvPr id="37" name="TextBox 36"/>
            <p:cNvSpPr txBox="1"/>
            <p:nvPr/>
          </p:nvSpPr>
          <p:spPr>
            <a:xfrm>
              <a:off x="4584700" y="5308600"/>
              <a:ext cx="609600" cy="434620"/>
            </a:xfrm>
            <a:prstGeom prst="rect">
              <a:avLst/>
            </a:prstGeom>
            <a:noFill/>
          </p:spPr>
          <p:txBody>
            <a:bodyPr vert="horz" rtlCol="0">
              <a:spAutoFit/>
            </a:bodyPr>
            <a:lstStyle/>
            <a:p>
              <a:r>
                <a:rPr lang="en-US" sz="2000" b="1" dirty="0" smtClean="0">
                  <a:solidFill>
                    <a:srgbClr val="FF0000"/>
                  </a:solidFill>
                  <a:latin typeface="Arial" pitchFamily="34" charset="0"/>
                  <a:cs typeface="Arial" pitchFamily="34" charset="0"/>
                </a:rPr>
                <a:t>2</a:t>
              </a:r>
              <a:endParaRPr lang="en-US" sz="2000" b="1" dirty="0">
                <a:solidFill>
                  <a:srgbClr val="FF0000"/>
                </a:solidFill>
                <a:latin typeface="Arial" pitchFamily="34" charset="0"/>
                <a:cs typeface="Arial" pitchFamily="34" charset="0"/>
              </a:endParaRPr>
            </a:p>
          </p:txBody>
        </p:sp>
        <p:grpSp>
          <p:nvGrpSpPr>
            <p:cNvPr id="40" name="Group 39"/>
            <p:cNvGrpSpPr/>
            <p:nvPr/>
          </p:nvGrpSpPr>
          <p:grpSpPr>
            <a:xfrm>
              <a:off x="5475357" y="5680089"/>
              <a:ext cx="413344" cy="902671"/>
              <a:chOff x="5475357" y="5680089"/>
              <a:chExt cx="413344" cy="902671"/>
            </a:xfrm>
          </p:grpSpPr>
          <p:sp>
            <p:nvSpPr>
              <p:cNvPr id="38" name="TextBox 37"/>
              <p:cNvSpPr txBox="1"/>
              <p:nvPr/>
            </p:nvSpPr>
            <p:spPr>
              <a:xfrm>
                <a:off x="5475357" y="5680089"/>
                <a:ext cx="398648" cy="902671"/>
              </a:xfrm>
              <a:prstGeom prst="rect">
                <a:avLst/>
              </a:prstGeom>
              <a:noFill/>
            </p:spPr>
            <p:txBody>
              <a:bodyPr vert="horz" wrap="square" rtlCol="0">
                <a:spAutoFit/>
              </a:bodyPr>
              <a:lstStyle/>
              <a:p>
                <a:pPr algn="ctr"/>
                <a:r>
                  <a:rPr lang="en-US" sz="2400" b="1" dirty="0" smtClean="0">
                    <a:solidFill>
                      <a:srgbClr val="0000FF"/>
                    </a:solidFill>
                    <a:latin typeface="Arial" pitchFamily="34" charset="0"/>
                    <a:cs typeface="Arial" pitchFamily="34" charset="0"/>
                  </a:rPr>
                  <a:t>4</a:t>
                </a:r>
              </a:p>
              <a:p>
                <a:pPr algn="ctr"/>
                <a:r>
                  <a:rPr lang="en-US" sz="2400" b="1" dirty="0" smtClean="0">
                    <a:solidFill>
                      <a:srgbClr val="0000FF"/>
                    </a:solidFill>
                    <a:latin typeface="Arial" pitchFamily="34" charset="0"/>
                    <a:cs typeface="Arial" pitchFamily="34" charset="0"/>
                  </a:rPr>
                  <a:t>1</a:t>
                </a:r>
                <a:endParaRPr lang="en-US" sz="2400" b="1" dirty="0">
                  <a:solidFill>
                    <a:srgbClr val="0000FF"/>
                  </a:solidFill>
                  <a:latin typeface="Arial" pitchFamily="34" charset="0"/>
                  <a:cs typeface="Arial" pitchFamily="34" charset="0"/>
                </a:endParaRPr>
              </a:p>
            </p:txBody>
          </p:sp>
          <p:cxnSp>
            <p:nvCxnSpPr>
              <p:cNvPr id="39" name="Straight Connector 38"/>
              <p:cNvCxnSpPr/>
              <p:nvPr/>
            </p:nvCxnSpPr>
            <p:spPr>
              <a:xfrm>
                <a:off x="5495001" y="6102362"/>
                <a:ext cx="3937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6045200" y="5816600"/>
              <a:ext cx="609600" cy="501484"/>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a:t>
              </a:r>
              <a:endParaRPr lang="en-US" sz="2400" b="1" dirty="0">
                <a:solidFill>
                  <a:srgbClr val="0000FF"/>
                </a:solidFill>
                <a:latin typeface="Arial" pitchFamily="34" charset="0"/>
                <a:cs typeface="Arial" pitchFamily="34" charset="0"/>
              </a:endParaRPr>
            </a:p>
          </p:txBody>
        </p:sp>
        <p:sp>
          <p:nvSpPr>
            <p:cNvPr id="42" name="TextBox 41"/>
            <p:cNvSpPr txBox="1"/>
            <p:nvPr/>
          </p:nvSpPr>
          <p:spPr>
            <a:xfrm>
              <a:off x="6438900" y="5791201"/>
              <a:ext cx="1363592" cy="501484"/>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4 pieces</a:t>
              </a:r>
              <a:endParaRPr lang="en-US" sz="2400" b="1" dirty="0">
                <a:solidFill>
                  <a:srgbClr val="0000FF"/>
                </a:solidFill>
                <a:latin typeface="Arial" pitchFamily="34" charset="0"/>
                <a:cs typeface="Arial" pitchFamily="34" charset="0"/>
              </a:endParaRPr>
            </a:p>
          </p:txBody>
        </p:sp>
      </p:grpSp>
      <p:sp>
        <p:nvSpPr>
          <p:cNvPr id="44" name="TextBox 43"/>
          <p:cNvSpPr txBox="1"/>
          <p:nvPr/>
        </p:nvSpPr>
        <p:spPr>
          <a:xfrm>
            <a:off x="1797851" y="889000"/>
            <a:ext cx="7946136" cy="646331"/>
          </a:xfrm>
          <a:prstGeom prst="rect">
            <a:avLst/>
          </a:prstGeom>
          <a:noFill/>
        </p:spPr>
        <p:txBody>
          <a:bodyPr vert="horz" rtlCol="0">
            <a:spAutoFit/>
          </a:bodyPr>
          <a:lstStyle/>
          <a:p>
            <a:r>
              <a:rPr lang="en-US" sz="3600" b="1" u="sng" dirty="0" smtClean="0">
                <a:solidFill>
                  <a:srgbClr val="0000FF"/>
                </a:solidFill>
                <a:latin typeface="Arial" pitchFamily="34" charset="0"/>
                <a:cs typeface="Arial" pitchFamily="34" charset="0"/>
              </a:rPr>
              <a:t>Application Problems - Examples</a:t>
            </a:r>
            <a:endParaRPr lang="en-US" sz="3600" b="1" u="sng"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xmlns="" val="19107870"/>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2237" y="1008209"/>
            <a:ext cx="9116415" cy="1384995"/>
          </a:xfrm>
          <a:prstGeom prst="rect">
            <a:avLst/>
          </a:prstGeom>
          <a:noFill/>
        </p:spPr>
        <p:txBody>
          <a:bodyPr vert="horz" wrap="square" rtlCol="0">
            <a:spAutoFit/>
          </a:bodyPr>
          <a:lstStyle/>
          <a:p>
            <a:r>
              <a:rPr lang="en-US" sz="2800" b="1" dirty="0" smtClean="0">
                <a:solidFill>
                  <a:srgbClr val="0000FF"/>
                </a:solidFill>
                <a:latin typeface="Arial" pitchFamily="34" charset="0"/>
                <a:cs typeface="Arial" pitchFamily="34" charset="0"/>
              </a:rPr>
              <a:t>One student brings 1/2 yd of ribbon. If 3 students receive an equal length of the ribbon, how much ribbon will each student receive?</a:t>
            </a:r>
            <a:endParaRPr lang="en-US" sz="2800" b="1" dirty="0">
              <a:solidFill>
                <a:srgbClr val="0000FF"/>
              </a:solidFill>
              <a:latin typeface="Arial" pitchFamily="34" charset="0"/>
              <a:cs typeface="Arial" pitchFamily="34" charset="0"/>
            </a:endParaRPr>
          </a:p>
        </p:txBody>
      </p:sp>
      <p:grpSp>
        <p:nvGrpSpPr>
          <p:cNvPr id="7" name="Group 6"/>
          <p:cNvGrpSpPr/>
          <p:nvPr/>
        </p:nvGrpSpPr>
        <p:grpSpPr>
          <a:xfrm>
            <a:off x="3656298" y="3724109"/>
            <a:ext cx="1545082" cy="830997"/>
            <a:chOff x="4038600" y="1917700"/>
            <a:chExt cx="1422400" cy="902670"/>
          </a:xfrm>
        </p:grpSpPr>
        <p:sp>
          <p:nvSpPr>
            <p:cNvPr id="3" name="TextBox 2"/>
            <p:cNvSpPr txBox="1"/>
            <p:nvPr/>
          </p:nvSpPr>
          <p:spPr>
            <a:xfrm>
              <a:off x="4038600" y="1917700"/>
              <a:ext cx="584200" cy="902670"/>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1</a:t>
              </a:r>
            </a:p>
            <a:p>
              <a:r>
                <a:rPr lang="en-US" sz="2400" b="1" smtClean="0">
                  <a:solidFill>
                    <a:srgbClr val="0000FF"/>
                  </a:solidFill>
                  <a:latin typeface="Arial" pitchFamily="34" charset="0"/>
                  <a:cs typeface="Arial" pitchFamily="34" charset="0"/>
                </a:rPr>
                <a:t>2</a:t>
              </a:r>
              <a:endParaRPr lang="en-US" sz="2400" b="1">
                <a:solidFill>
                  <a:srgbClr val="0000FF"/>
                </a:solidFill>
                <a:latin typeface="Arial" pitchFamily="34" charset="0"/>
                <a:cs typeface="Arial" pitchFamily="34" charset="0"/>
              </a:endParaRPr>
            </a:p>
          </p:txBody>
        </p:sp>
        <p:cxnSp>
          <p:nvCxnSpPr>
            <p:cNvPr id="4" name="Straight Connector 3"/>
            <p:cNvCxnSpPr/>
            <p:nvPr/>
          </p:nvCxnSpPr>
          <p:spPr>
            <a:xfrm>
              <a:off x="4059197" y="2368562"/>
              <a:ext cx="250909"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495800" y="2070100"/>
              <a:ext cx="685800" cy="501483"/>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a:t>
              </a:r>
              <a:endParaRPr lang="en-US" sz="2400" b="1">
                <a:solidFill>
                  <a:srgbClr val="0000FF"/>
                </a:solidFill>
                <a:latin typeface="Arial" pitchFamily="34" charset="0"/>
                <a:cs typeface="Arial" pitchFamily="34" charset="0"/>
              </a:endParaRPr>
            </a:p>
          </p:txBody>
        </p:sp>
        <p:sp>
          <p:nvSpPr>
            <p:cNvPr id="6" name="TextBox 5"/>
            <p:cNvSpPr txBox="1"/>
            <p:nvPr/>
          </p:nvSpPr>
          <p:spPr>
            <a:xfrm>
              <a:off x="4851400" y="2108200"/>
              <a:ext cx="609600" cy="501483"/>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3</a:t>
              </a:r>
              <a:endParaRPr lang="en-US" sz="2400" b="1">
                <a:solidFill>
                  <a:srgbClr val="0000FF"/>
                </a:solidFill>
                <a:latin typeface="Arial" pitchFamily="34" charset="0"/>
                <a:cs typeface="Arial" pitchFamily="34" charset="0"/>
              </a:endParaRPr>
            </a:p>
          </p:txBody>
        </p:sp>
      </p:grpSp>
      <p:grpSp>
        <p:nvGrpSpPr>
          <p:cNvPr id="20" name="Group 19"/>
          <p:cNvGrpSpPr/>
          <p:nvPr/>
        </p:nvGrpSpPr>
        <p:grpSpPr>
          <a:xfrm>
            <a:off x="3656299" y="4706203"/>
            <a:ext cx="5214651" cy="830997"/>
            <a:chOff x="4038601" y="2984500"/>
            <a:chExt cx="4800599" cy="902670"/>
          </a:xfrm>
        </p:grpSpPr>
        <p:grpSp>
          <p:nvGrpSpPr>
            <p:cNvPr id="13" name="Group 12"/>
            <p:cNvGrpSpPr/>
            <p:nvPr/>
          </p:nvGrpSpPr>
          <p:grpSpPr>
            <a:xfrm>
              <a:off x="4038601" y="2984500"/>
              <a:ext cx="1308100" cy="902670"/>
              <a:chOff x="4038601" y="2984500"/>
              <a:chExt cx="1308100" cy="902670"/>
            </a:xfrm>
          </p:grpSpPr>
          <p:sp>
            <p:nvSpPr>
              <p:cNvPr id="8" name="TextBox 7"/>
              <p:cNvSpPr txBox="1"/>
              <p:nvPr/>
            </p:nvSpPr>
            <p:spPr>
              <a:xfrm>
                <a:off x="4038601" y="2984500"/>
                <a:ext cx="457201" cy="902670"/>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1</a:t>
                </a:r>
              </a:p>
              <a:p>
                <a:r>
                  <a:rPr lang="en-US" sz="2400" b="1" dirty="0" smtClean="0">
                    <a:solidFill>
                      <a:srgbClr val="0000FF"/>
                    </a:solidFill>
                    <a:latin typeface="Arial" pitchFamily="34" charset="0"/>
                    <a:cs typeface="Arial" pitchFamily="34" charset="0"/>
                  </a:rPr>
                  <a:t>2</a:t>
                </a:r>
                <a:endParaRPr lang="en-US" sz="2400" b="1" dirty="0">
                  <a:solidFill>
                    <a:srgbClr val="0000FF"/>
                  </a:solidFill>
                  <a:latin typeface="Arial" pitchFamily="34" charset="0"/>
                  <a:cs typeface="Arial" pitchFamily="34" charset="0"/>
                </a:endParaRPr>
              </a:p>
            </p:txBody>
          </p:sp>
          <p:cxnSp>
            <p:nvCxnSpPr>
              <p:cNvPr id="9" name="Straight Connector 8"/>
              <p:cNvCxnSpPr/>
              <p:nvPr/>
            </p:nvCxnSpPr>
            <p:spPr>
              <a:xfrm>
                <a:off x="4064949" y="3435362"/>
                <a:ext cx="276001"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57700" y="3136900"/>
                <a:ext cx="584200" cy="501483"/>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x</a:t>
                </a:r>
                <a:endParaRPr lang="en-US" sz="2400" b="1">
                  <a:solidFill>
                    <a:srgbClr val="0000FF"/>
                  </a:solidFill>
                  <a:latin typeface="Arial" pitchFamily="34" charset="0"/>
                  <a:cs typeface="Arial" pitchFamily="34" charset="0"/>
                </a:endParaRPr>
              </a:p>
            </p:txBody>
          </p:sp>
          <p:sp>
            <p:nvSpPr>
              <p:cNvPr id="11" name="TextBox 10"/>
              <p:cNvSpPr txBox="1"/>
              <p:nvPr/>
            </p:nvSpPr>
            <p:spPr>
              <a:xfrm>
                <a:off x="4826000" y="2984500"/>
                <a:ext cx="520701" cy="902670"/>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1</a:t>
                </a:r>
              </a:p>
              <a:p>
                <a:r>
                  <a:rPr lang="en-US" sz="2400" b="1" smtClean="0">
                    <a:solidFill>
                      <a:srgbClr val="0000FF"/>
                    </a:solidFill>
                    <a:latin typeface="Arial" pitchFamily="34" charset="0"/>
                    <a:cs typeface="Arial" pitchFamily="34" charset="0"/>
                  </a:rPr>
                  <a:t>3</a:t>
                </a:r>
                <a:endParaRPr lang="en-US" sz="2400" b="1">
                  <a:solidFill>
                    <a:srgbClr val="0000FF"/>
                  </a:solidFill>
                  <a:latin typeface="Arial" pitchFamily="34" charset="0"/>
                  <a:cs typeface="Arial" pitchFamily="34" charset="0"/>
                </a:endParaRPr>
              </a:p>
            </p:txBody>
          </p:sp>
          <p:cxnSp>
            <p:nvCxnSpPr>
              <p:cNvPr id="12" name="Straight Connector 11"/>
              <p:cNvCxnSpPr/>
              <p:nvPr/>
            </p:nvCxnSpPr>
            <p:spPr>
              <a:xfrm>
                <a:off x="4877595" y="3435362"/>
                <a:ext cx="250909"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5905500" y="2984500"/>
              <a:ext cx="2933700" cy="902670"/>
              <a:chOff x="5905500" y="2984500"/>
              <a:chExt cx="2933700" cy="902670"/>
            </a:xfrm>
          </p:grpSpPr>
          <p:grpSp>
            <p:nvGrpSpPr>
              <p:cNvPr id="16" name="Group 15"/>
              <p:cNvGrpSpPr/>
              <p:nvPr/>
            </p:nvGrpSpPr>
            <p:grpSpPr>
              <a:xfrm>
                <a:off x="5905500" y="2984500"/>
                <a:ext cx="609600" cy="902670"/>
                <a:chOff x="5905500" y="2984500"/>
                <a:chExt cx="609600" cy="902670"/>
              </a:xfrm>
            </p:grpSpPr>
            <p:sp>
              <p:nvSpPr>
                <p:cNvPr id="14" name="TextBox 13"/>
                <p:cNvSpPr txBox="1"/>
                <p:nvPr/>
              </p:nvSpPr>
              <p:spPr>
                <a:xfrm>
                  <a:off x="5905500" y="2984500"/>
                  <a:ext cx="609600" cy="902670"/>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1</a:t>
                  </a:r>
                </a:p>
                <a:p>
                  <a:r>
                    <a:rPr lang="en-US" sz="2400" b="1" smtClean="0">
                      <a:solidFill>
                        <a:srgbClr val="0000FF"/>
                      </a:solidFill>
                      <a:latin typeface="Arial" pitchFamily="34" charset="0"/>
                      <a:cs typeface="Arial" pitchFamily="34" charset="0"/>
                    </a:rPr>
                    <a:t>6</a:t>
                  </a:r>
                  <a:endParaRPr lang="en-US" sz="2400" b="1">
                    <a:solidFill>
                      <a:srgbClr val="0000FF"/>
                    </a:solidFill>
                    <a:latin typeface="Arial" pitchFamily="34" charset="0"/>
                    <a:cs typeface="Arial" pitchFamily="34" charset="0"/>
                  </a:endParaRPr>
                </a:p>
              </p:txBody>
            </p:sp>
            <p:cxnSp>
              <p:nvCxnSpPr>
                <p:cNvPr id="15" name="Straight Connector 14"/>
                <p:cNvCxnSpPr/>
                <p:nvPr/>
              </p:nvCxnSpPr>
              <p:spPr>
                <a:xfrm>
                  <a:off x="5960322" y="3435362"/>
                  <a:ext cx="244457"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6324600" y="3124200"/>
                <a:ext cx="2514600" cy="501483"/>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yard of ribbon</a:t>
                </a:r>
                <a:endParaRPr lang="en-US" sz="2400" b="1">
                  <a:solidFill>
                    <a:srgbClr val="0000FF"/>
                  </a:solidFill>
                  <a:latin typeface="Arial" pitchFamily="34" charset="0"/>
                  <a:cs typeface="Arial" pitchFamily="34" charset="0"/>
                </a:endParaRPr>
              </a:p>
            </p:txBody>
          </p:sp>
        </p:grpSp>
        <p:sp>
          <p:nvSpPr>
            <p:cNvPr id="19" name="TextBox 18"/>
            <p:cNvSpPr txBox="1"/>
            <p:nvPr/>
          </p:nvSpPr>
          <p:spPr>
            <a:xfrm>
              <a:off x="5346700" y="3175000"/>
              <a:ext cx="609600" cy="501483"/>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a:t>
              </a:r>
              <a:endParaRPr lang="en-US" sz="2400" b="1">
                <a:solidFill>
                  <a:srgbClr val="0000FF"/>
                </a:solidFill>
                <a:latin typeface="Arial" pitchFamily="34" charset="0"/>
                <a:cs typeface="Arial" pitchFamily="34" charset="0"/>
              </a:endParaRPr>
            </a:p>
          </p:txBody>
        </p:sp>
      </p:grpSp>
    </p:spTree>
    <p:extLst>
      <p:ext uri="{BB962C8B-B14F-4D97-AF65-F5344CB8AC3E}">
        <p14:creationId xmlns:p14="http://schemas.microsoft.com/office/powerpoint/2010/main" xmlns="" val="2740656205"/>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46759" y="1041400"/>
            <a:ext cx="9144001" cy="1384995"/>
          </a:xfrm>
          <a:prstGeom prst="rect">
            <a:avLst/>
          </a:prstGeom>
          <a:noFill/>
        </p:spPr>
        <p:txBody>
          <a:bodyPr vert="horz" wrap="square" rtlCol="0">
            <a:spAutoFit/>
          </a:bodyPr>
          <a:lstStyle/>
          <a:p>
            <a:r>
              <a:rPr lang="en-US" sz="2800" b="1" dirty="0" smtClean="0">
                <a:solidFill>
                  <a:srgbClr val="0000FF"/>
                </a:solidFill>
                <a:latin typeface="Arial" pitchFamily="34" charset="0"/>
                <a:cs typeface="Arial" pitchFamily="34" charset="0"/>
              </a:rPr>
              <a:t>Kristen is making a ladder and wants to cut ladder rungs from a 6 ft board. Each rung needs to be 3/4 ft long. How many ladder rungs can she cut?</a:t>
            </a:r>
            <a:endParaRPr lang="en-US" sz="2800" b="1" dirty="0">
              <a:solidFill>
                <a:srgbClr val="0000FF"/>
              </a:solidFill>
              <a:latin typeface="Arial" pitchFamily="34" charset="0"/>
              <a:cs typeface="Arial" pitchFamily="34" charset="0"/>
            </a:endParaRPr>
          </a:p>
        </p:txBody>
      </p:sp>
      <p:sp>
        <p:nvSpPr>
          <p:cNvPr id="3" name="TextBox 2"/>
          <p:cNvSpPr txBox="1"/>
          <p:nvPr/>
        </p:nvSpPr>
        <p:spPr>
          <a:xfrm>
            <a:off x="3689618" y="3937418"/>
            <a:ext cx="1020858"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6 ÷</a:t>
            </a:r>
            <a:endParaRPr lang="en-US" sz="2400" b="1" dirty="0">
              <a:solidFill>
                <a:srgbClr val="0000FF"/>
              </a:solidFill>
              <a:latin typeface="Arial" pitchFamily="34" charset="0"/>
              <a:cs typeface="Arial" pitchFamily="34" charset="0"/>
            </a:endParaRPr>
          </a:p>
        </p:txBody>
      </p:sp>
      <p:grpSp>
        <p:nvGrpSpPr>
          <p:cNvPr id="6" name="Group 5"/>
          <p:cNvGrpSpPr/>
          <p:nvPr/>
        </p:nvGrpSpPr>
        <p:grpSpPr>
          <a:xfrm>
            <a:off x="4087001" y="3749179"/>
            <a:ext cx="767211" cy="830997"/>
            <a:chOff x="4391711" y="1738624"/>
            <a:chExt cx="706291" cy="902670"/>
          </a:xfrm>
        </p:grpSpPr>
        <p:sp>
          <p:nvSpPr>
            <p:cNvPr id="4" name="TextBox 3"/>
            <p:cNvSpPr txBox="1"/>
            <p:nvPr/>
          </p:nvSpPr>
          <p:spPr>
            <a:xfrm>
              <a:off x="4391711" y="1738624"/>
              <a:ext cx="706291" cy="902670"/>
            </a:xfrm>
            <a:prstGeom prst="rect">
              <a:avLst/>
            </a:prstGeom>
            <a:noFill/>
          </p:spPr>
          <p:txBody>
            <a:bodyPr vert="horz" wrap="square" rtlCol="0">
              <a:spAutoFit/>
            </a:bodyPr>
            <a:lstStyle/>
            <a:p>
              <a:pPr algn="ctr"/>
              <a:r>
                <a:rPr lang="en-US" sz="2400" b="1" dirty="0" smtClean="0">
                  <a:solidFill>
                    <a:srgbClr val="0000FF"/>
                  </a:solidFill>
                  <a:latin typeface="Arial" pitchFamily="34" charset="0"/>
                  <a:cs typeface="Arial" pitchFamily="34" charset="0"/>
                </a:rPr>
                <a:t>3</a:t>
              </a:r>
            </a:p>
            <a:p>
              <a:pPr algn="ctr"/>
              <a:r>
                <a:rPr lang="en-US" sz="2400" b="1" dirty="0" smtClean="0">
                  <a:solidFill>
                    <a:srgbClr val="0000FF"/>
                  </a:solidFill>
                  <a:latin typeface="Arial" pitchFamily="34" charset="0"/>
                  <a:cs typeface="Arial" pitchFamily="34" charset="0"/>
                </a:rPr>
                <a:t>4</a:t>
              </a:r>
              <a:endParaRPr lang="en-US" sz="2400" b="1" dirty="0">
                <a:solidFill>
                  <a:srgbClr val="0000FF"/>
                </a:solidFill>
                <a:latin typeface="Arial" pitchFamily="34" charset="0"/>
                <a:cs typeface="Arial" pitchFamily="34" charset="0"/>
              </a:endParaRPr>
            </a:p>
          </p:txBody>
        </p:sp>
        <p:cxnSp>
          <p:nvCxnSpPr>
            <p:cNvPr id="5" name="Straight Connector 4"/>
            <p:cNvCxnSpPr/>
            <p:nvPr/>
          </p:nvCxnSpPr>
          <p:spPr>
            <a:xfrm>
              <a:off x="4599116" y="2189485"/>
              <a:ext cx="314876"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3518395" y="4742965"/>
            <a:ext cx="741284" cy="830997"/>
            <a:chOff x="3886575" y="2818124"/>
            <a:chExt cx="682425" cy="902670"/>
          </a:xfrm>
        </p:grpSpPr>
        <p:sp>
          <p:nvSpPr>
            <p:cNvPr id="7" name="TextBox 6"/>
            <p:cNvSpPr txBox="1"/>
            <p:nvPr/>
          </p:nvSpPr>
          <p:spPr>
            <a:xfrm>
              <a:off x="3886575" y="2818124"/>
              <a:ext cx="682425" cy="902670"/>
            </a:xfrm>
            <a:prstGeom prst="rect">
              <a:avLst/>
            </a:prstGeom>
            <a:noFill/>
          </p:spPr>
          <p:txBody>
            <a:bodyPr vert="horz" wrap="square" rtlCol="0">
              <a:spAutoFit/>
            </a:bodyPr>
            <a:lstStyle/>
            <a:p>
              <a:pPr algn="ctr"/>
              <a:r>
                <a:rPr lang="en-US" sz="2400" b="1" dirty="0" smtClean="0">
                  <a:solidFill>
                    <a:srgbClr val="0000FF"/>
                  </a:solidFill>
                  <a:latin typeface="Arial" pitchFamily="34" charset="0"/>
                  <a:cs typeface="Arial" pitchFamily="34" charset="0"/>
                </a:rPr>
                <a:t>6</a:t>
              </a:r>
            </a:p>
            <a:p>
              <a:pPr algn="ctr"/>
              <a:r>
                <a:rPr lang="en-US" sz="2400" b="1" dirty="0" smtClean="0">
                  <a:solidFill>
                    <a:srgbClr val="0000FF"/>
                  </a:solidFill>
                  <a:latin typeface="Arial" pitchFamily="34" charset="0"/>
                  <a:cs typeface="Arial" pitchFamily="34" charset="0"/>
                </a:rPr>
                <a:t>1</a:t>
              </a:r>
              <a:endParaRPr lang="en-US" sz="2400" b="1" dirty="0">
                <a:solidFill>
                  <a:srgbClr val="0000FF"/>
                </a:solidFill>
                <a:latin typeface="Arial" pitchFamily="34" charset="0"/>
                <a:cs typeface="Arial" pitchFamily="34" charset="0"/>
              </a:endParaRPr>
            </a:p>
          </p:txBody>
        </p:sp>
        <p:cxnSp>
          <p:nvCxnSpPr>
            <p:cNvPr id="8" name="Straight Connector 7"/>
            <p:cNvCxnSpPr/>
            <p:nvPr/>
          </p:nvCxnSpPr>
          <p:spPr>
            <a:xfrm>
              <a:off x="4112711" y="3256284"/>
              <a:ext cx="277577"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4056011" y="4919512"/>
            <a:ext cx="744950"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a:t>
            </a:r>
            <a:endParaRPr lang="en-US" sz="2400" b="1">
              <a:solidFill>
                <a:srgbClr val="0000FF"/>
              </a:solidFill>
              <a:latin typeface="Arial" pitchFamily="34" charset="0"/>
              <a:cs typeface="Arial" pitchFamily="34" charset="0"/>
            </a:endParaRPr>
          </a:p>
        </p:txBody>
      </p:sp>
      <p:grpSp>
        <p:nvGrpSpPr>
          <p:cNvPr id="13" name="Group 12"/>
          <p:cNvGrpSpPr/>
          <p:nvPr/>
        </p:nvGrpSpPr>
        <p:grpSpPr>
          <a:xfrm>
            <a:off x="4437175" y="4751151"/>
            <a:ext cx="405881" cy="830997"/>
            <a:chOff x="4878794" y="2783832"/>
            <a:chExt cx="373653" cy="902670"/>
          </a:xfrm>
        </p:grpSpPr>
        <p:sp>
          <p:nvSpPr>
            <p:cNvPr id="11" name="TextBox 10"/>
            <p:cNvSpPr txBox="1"/>
            <p:nvPr/>
          </p:nvSpPr>
          <p:spPr>
            <a:xfrm>
              <a:off x="4878794" y="2783832"/>
              <a:ext cx="373653" cy="902670"/>
            </a:xfrm>
            <a:prstGeom prst="rect">
              <a:avLst/>
            </a:prstGeom>
            <a:noFill/>
          </p:spPr>
          <p:txBody>
            <a:bodyPr vert="horz" wrap="square" rtlCol="0">
              <a:spAutoFit/>
            </a:bodyPr>
            <a:lstStyle/>
            <a:p>
              <a:pPr algn="ctr"/>
              <a:r>
                <a:rPr lang="en-US" sz="2400" b="1" dirty="0" smtClean="0">
                  <a:solidFill>
                    <a:srgbClr val="0000FF"/>
                  </a:solidFill>
                  <a:latin typeface="Arial" pitchFamily="34" charset="0"/>
                  <a:cs typeface="Arial" pitchFamily="34" charset="0"/>
                </a:rPr>
                <a:t>3</a:t>
              </a:r>
            </a:p>
            <a:p>
              <a:pPr algn="ctr"/>
              <a:r>
                <a:rPr lang="en-US" sz="2400" b="1" dirty="0" smtClean="0">
                  <a:solidFill>
                    <a:srgbClr val="0000FF"/>
                  </a:solidFill>
                  <a:latin typeface="Arial" pitchFamily="34" charset="0"/>
                  <a:cs typeface="Arial" pitchFamily="34" charset="0"/>
                </a:rPr>
                <a:t>4</a:t>
              </a:r>
              <a:endParaRPr lang="en-US" sz="2400" b="1" dirty="0">
                <a:solidFill>
                  <a:srgbClr val="0000FF"/>
                </a:solidFill>
                <a:latin typeface="Arial" pitchFamily="34" charset="0"/>
                <a:cs typeface="Arial" pitchFamily="34" charset="0"/>
              </a:endParaRPr>
            </a:p>
          </p:txBody>
        </p:sp>
        <p:cxnSp>
          <p:nvCxnSpPr>
            <p:cNvPr id="12" name="Straight Connector 11"/>
            <p:cNvCxnSpPr/>
            <p:nvPr/>
          </p:nvCxnSpPr>
          <p:spPr>
            <a:xfrm>
              <a:off x="4940224" y="3234693"/>
              <a:ext cx="286252"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1229209" y="5749620"/>
            <a:ext cx="7698063" cy="854380"/>
            <a:chOff x="1574800" y="3911600"/>
            <a:chExt cx="7518400" cy="928070"/>
          </a:xfrm>
        </p:grpSpPr>
        <p:grpSp>
          <p:nvGrpSpPr>
            <p:cNvPr id="16" name="Group 15"/>
            <p:cNvGrpSpPr/>
            <p:nvPr/>
          </p:nvGrpSpPr>
          <p:grpSpPr>
            <a:xfrm>
              <a:off x="1574800" y="3937000"/>
              <a:ext cx="5207000" cy="902670"/>
              <a:chOff x="1574800" y="3937000"/>
              <a:chExt cx="5207000" cy="902670"/>
            </a:xfrm>
          </p:grpSpPr>
          <p:sp>
            <p:nvSpPr>
              <p:cNvPr id="14" name="TextBox 13"/>
              <p:cNvSpPr txBox="1"/>
              <p:nvPr/>
            </p:nvSpPr>
            <p:spPr>
              <a:xfrm>
                <a:off x="1574800" y="3937000"/>
                <a:ext cx="5207000" cy="902670"/>
              </a:xfrm>
              <a:prstGeom prst="rect">
                <a:avLst/>
              </a:prstGeom>
              <a:noFill/>
            </p:spPr>
            <p:txBody>
              <a:bodyPr vert="horz" rtlCol="0">
                <a:spAutoFit/>
              </a:bodyPr>
              <a:lstStyle/>
              <a:p>
                <a:pPr algn="ctr"/>
                <a:r>
                  <a:rPr lang="en-US" sz="2400" b="1" dirty="0" smtClean="0">
                    <a:solidFill>
                      <a:srgbClr val="0000FF"/>
                    </a:solidFill>
                    <a:latin typeface="Arial" pitchFamily="34" charset="0"/>
                    <a:cs typeface="Arial" pitchFamily="34" charset="0"/>
                  </a:rPr>
                  <a:t>6</a:t>
                </a:r>
              </a:p>
              <a:p>
                <a:pPr algn="ctr"/>
                <a:r>
                  <a:rPr lang="en-US" sz="2400" b="1" dirty="0" smtClean="0">
                    <a:solidFill>
                      <a:srgbClr val="0000FF"/>
                    </a:solidFill>
                    <a:latin typeface="Arial" pitchFamily="34" charset="0"/>
                    <a:cs typeface="Arial" pitchFamily="34" charset="0"/>
                  </a:rPr>
                  <a:t>1</a:t>
                </a:r>
                <a:endParaRPr lang="en-US" sz="2400" b="1" dirty="0">
                  <a:solidFill>
                    <a:srgbClr val="0000FF"/>
                  </a:solidFill>
                  <a:latin typeface="Arial" pitchFamily="34" charset="0"/>
                  <a:cs typeface="Arial" pitchFamily="34" charset="0"/>
                </a:endParaRPr>
              </a:p>
            </p:txBody>
          </p:sp>
          <p:cxnSp>
            <p:nvCxnSpPr>
              <p:cNvPr id="15" name="Straight Connector 14"/>
              <p:cNvCxnSpPr/>
              <p:nvPr/>
            </p:nvCxnSpPr>
            <p:spPr>
              <a:xfrm>
                <a:off x="4033526" y="4396755"/>
                <a:ext cx="277578"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4445000" y="4089400"/>
              <a:ext cx="584200" cy="501483"/>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x</a:t>
              </a:r>
              <a:endParaRPr lang="en-US" sz="2400" b="1">
                <a:solidFill>
                  <a:srgbClr val="0000FF"/>
                </a:solidFill>
                <a:latin typeface="Arial" pitchFamily="34" charset="0"/>
                <a:cs typeface="Arial" pitchFamily="34" charset="0"/>
              </a:endParaRPr>
            </a:p>
          </p:txBody>
        </p:sp>
        <p:grpSp>
          <p:nvGrpSpPr>
            <p:cNvPr id="20" name="Group 19"/>
            <p:cNvGrpSpPr/>
            <p:nvPr/>
          </p:nvGrpSpPr>
          <p:grpSpPr>
            <a:xfrm>
              <a:off x="4584700" y="3911600"/>
              <a:ext cx="990600" cy="902670"/>
              <a:chOff x="4584700" y="3911600"/>
              <a:chExt cx="990600" cy="902670"/>
            </a:xfrm>
          </p:grpSpPr>
          <p:sp>
            <p:nvSpPr>
              <p:cNvPr id="18" name="TextBox 17"/>
              <p:cNvSpPr txBox="1"/>
              <p:nvPr/>
            </p:nvSpPr>
            <p:spPr>
              <a:xfrm>
                <a:off x="4584700" y="3911600"/>
                <a:ext cx="990600" cy="902670"/>
              </a:xfrm>
              <a:prstGeom prst="rect">
                <a:avLst/>
              </a:prstGeom>
              <a:noFill/>
            </p:spPr>
            <p:txBody>
              <a:bodyPr vert="horz" rtlCol="0">
                <a:spAutoFit/>
              </a:bodyPr>
              <a:lstStyle/>
              <a:p>
                <a:pPr algn="ctr"/>
                <a:r>
                  <a:rPr lang="en-US" sz="2400" b="1" smtClean="0">
                    <a:solidFill>
                      <a:srgbClr val="0000FF"/>
                    </a:solidFill>
                    <a:latin typeface="Arial" pitchFamily="34" charset="0"/>
                    <a:cs typeface="Arial" pitchFamily="34" charset="0"/>
                  </a:rPr>
                  <a:t>4</a:t>
                </a:r>
              </a:p>
              <a:p>
                <a:pPr algn="ctr"/>
                <a:r>
                  <a:rPr lang="en-US" sz="2400" b="1" smtClean="0">
                    <a:solidFill>
                      <a:srgbClr val="0000FF"/>
                    </a:solidFill>
                    <a:latin typeface="Arial" pitchFamily="34" charset="0"/>
                    <a:cs typeface="Arial" pitchFamily="34" charset="0"/>
                  </a:rPr>
                  <a:t>3</a:t>
                </a:r>
                <a:endParaRPr lang="en-US" sz="2400" b="1">
                  <a:solidFill>
                    <a:srgbClr val="0000FF"/>
                  </a:solidFill>
                  <a:latin typeface="Arial" pitchFamily="34" charset="0"/>
                  <a:cs typeface="Arial" pitchFamily="34" charset="0"/>
                </a:endParaRPr>
              </a:p>
            </p:txBody>
          </p:sp>
          <p:cxnSp>
            <p:nvCxnSpPr>
              <p:cNvPr id="19" name="Straight Connector 18"/>
              <p:cNvCxnSpPr/>
              <p:nvPr/>
            </p:nvCxnSpPr>
            <p:spPr>
              <a:xfrm>
                <a:off x="4915863" y="4362462"/>
                <a:ext cx="303599"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5422900" y="4102100"/>
              <a:ext cx="533400" cy="501483"/>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a:t>
              </a:r>
              <a:endParaRPr lang="en-US" sz="2400" b="1">
                <a:solidFill>
                  <a:srgbClr val="0000FF"/>
                </a:solidFill>
                <a:latin typeface="Arial" pitchFamily="34" charset="0"/>
                <a:cs typeface="Arial" pitchFamily="34" charset="0"/>
              </a:endParaRPr>
            </a:p>
          </p:txBody>
        </p:sp>
        <p:grpSp>
          <p:nvGrpSpPr>
            <p:cNvPr id="24" name="Group 23"/>
            <p:cNvGrpSpPr/>
            <p:nvPr/>
          </p:nvGrpSpPr>
          <p:grpSpPr>
            <a:xfrm>
              <a:off x="5435600" y="3911600"/>
              <a:ext cx="1295400" cy="902670"/>
              <a:chOff x="5435600" y="3911600"/>
              <a:chExt cx="1295400" cy="902670"/>
            </a:xfrm>
          </p:grpSpPr>
          <p:sp>
            <p:nvSpPr>
              <p:cNvPr id="22" name="TextBox 21"/>
              <p:cNvSpPr txBox="1"/>
              <p:nvPr/>
            </p:nvSpPr>
            <p:spPr>
              <a:xfrm>
                <a:off x="5435600" y="3911600"/>
                <a:ext cx="1295400" cy="902670"/>
              </a:xfrm>
              <a:prstGeom prst="rect">
                <a:avLst/>
              </a:prstGeom>
              <a:noFill/>
            </p:spPr>
            <p:txBody>
              <a:bodyPr vert="horz" rtlCol="0">
                <a:spAutoFit/>
              </a:bodyPr>
              <a:lstStyle/>
              <a:p>
                <a:pPr algn="ctr"/>
                <a:r>
                  <a:rPr lang="en-US" sz="2400" b="1" smtClean="0">
                    <a:solidFill>
                      <a:srgbClr val="0000FF"/>
                    </a:solidFill>
                    <a:latin typeface="Arial" pitchFamily="34" charset="0"/>
                    <a:cs typeface="Arial" pitchFamily="34" charset="0"/>
                  </a:rPr>
                  <a:t>24</a:t>
                </a:r>
              </a:p>
              <a:p>
                <a:pPr algn="ctr"/>
                <a:r>
                  <a:rPr lang="en-US" sz="2400" b="1" smtClean="0">
                    <a:solidFill>
                      <a:srgbClr val="0000FF"/>
                    </a:solidFill>
                    <a:latin typeface="Arial" pitchFamily="34" charset="0"/>
                    <a:cs typeface="Arial" pitchFamily="34" charset="0"/>
                  </a:rPr>
                  <a:t>3</a:t>
                </a:r>
                <a:endParaRPr lang="en-US" sz="2400" b="1">
                  <a:solidFill>
                    <a:srgbClr val="0000FF"/>
                  </a:solidFill>
                  <a:latin typeface="Arial" pitchFamily="34" charset="0"/>
                  <a:cs typeface="Arial" pitchFamily="34" charset="0"/>
                </a:endParaRPr>
              </a:p>
            </p:txBody>
          </p:sp>
          <p:cxnSp>
            <p:nvCxnSpPr>
              <p:cNvPr id="23" name="Straight Connector 22"/>
              <p:cNvCxnSpPr/>
              <p:nvPr/>
            </p:nvCxnSpPr>
            <p:spPr>
              <a:xfrm>
                <a:off x="5873779" y="4371355"/>
                <a:ext cx="381668"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6807200" y="3924300"/>
              <a:ext cx="609600" cy="902670"/>
              <a:chOff x="6807200" y="3924300"/>
              <a:chExt cx="609600" cy="902670"/>
            </a:xfrm>
          </p:grpSpPr>
          <p:sp>
            <p:nvSpPr>
              <p:cNvPr id="25" name="TextBox 24"/>
              <p:cNvSpPr txBox="1"/>
              <p:nvPr/>
            </p:nvSpPr>
            <p:spPr>
              <a:xfrm>
                <a:off x="6807200" y="3924300"/>
                <a:ext cx="609600" cy="902670"/>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8</a:t>
                </a:r>
              </a:p>
              <a:p>
                <a:r>
                  <a:rPr lang="en-US" sz="2400" b="1" smtClean="0">
                    <a:solidFill>
                      <a:srgbClr val="0000FF"/>
                    </a:solidFill>
                    <a:latin typeface="Arial" pitchFamily="34" charset="0"/>
                    <a:cs typeface="Arial" pitchFamily="34" charset="0"/>
                  </a:rPr>
                  <a:t>1</a:t>
                </a:r>
                <a:endParaRPr lang="en-US" sz="2400" b="1">
                  <a:solidFill>
                    <a:srgbClr val="0000FF"/>
                  </a:solidFill>
                  <a:latin typeface="Arial" pitchFamily="34" charset="0"/>
                  <a:cs typeface="Arial" pitchFamily="34" charset="0"/>
                </a:endParaRPr>
              </a:p>
            </p:txBody>
          </p:sp>
          <p:cxnSp>
            <p:nvCxnSpPr>
              <p:cNvPr id="26" name="Straight Connector 25"/>
              <p:cNvCxnSpPr/>
              <p:nvPr/>
            </p:nvCxnSpPr>
            <p:spPr>
              <a:xfrm>
                <a:off x="6834308" y="4384055"/>
                <a:ext cx="276709"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7569200" y="4060714"/>
              <a:ext cx="1524000" cy="501483"/>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8 rungs</a:t>
              </a:r>
              <a:endParaRPr lang="en-US" sz="2400" b="1" dirty="0">
                <a:solidFill>
                  <a:srgbClr val="0000FF"/>
                </a:solidFill>
                <a:latin typeface="Arial" pitchFamily="34" charset="0"/>
                <a:cs typeface="Arial" pitchFamily="34" charset="0"/>
              </a:endParaRPr>
            </a:p>
          </p:txBody>
        </p:sp>
        <p:sp>
          <p:nvSpPr>
            <p:cNvPr id="29" name="TextBox 28"/>
            <p:cNvSpPr txBox="1"/>
            <p:nvPr/>
          </p:nvSpPr>
          <p:spPr>
            <a:xfrm>
              <a:off x="6362700" y="4102100"/>
              <a:ext cx="533400" cy="501483"/>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a:t>
              </a:r>
              <a:endParaRPr lang="en-US" sz="2400" b="1">
                <a:solidFill>
                  <a:srgbClr val="0000FF"/>
                </a:solidFill>
                <a:latin typeface="Arial" pitchFamily="34" charset="0"/>
                <a:cs typeface="Arial" pitchFamily="34" charset="0"/>
              </a:endParaRPr>
            </a:p>
          </p:txBody>
        </p:sp>
        <p:sp>
          <p:nvSpPr>
            <p:cNvPr id="30" name="TextBox 29"/>
            <p:cNvSpPr txBox="1"/>
            <p:nvPr/>
          </p:nvSpPr>
          <p:spPr>
            <a:xfrm>
              <a:off x="7200900" y="4102100"/>
              <a:ext cx="533400" cy="501483"/>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a:t>
              </a:r>
              <a:endParaRPr lang="en-US" sz="2400" b="1">
                <a:solidFill>
                  <a:srgbClr val="0000FF"/>
                </a:solidFill>
                <a:latin typeface="Arial" pitchFamily="34" charset="0"/>
                <a:cs typeface="Arial" pitchFamily="34" charset="0"/>
              </a:endParaRPr>
            </a:p>
          </p:txBody>
        </p:sp>
      </p:grpSp>
    </p:spTree>
    <p:extLst>
      <p:ext uri="{BB962C8B-B14F-4D97-AF65-F5344CB8AC3E}">
        <p14:creationId xmlns:p14="http://schemas.microsoft.com/office/powerpoint/2010/main" xmlns="" val="334773200"/>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2765" y="1021941"/>
            <a:ext cx="9151742" cy="954107"/>
          </a:xfrm>
          <a:prstGeom prst="rect">
            <a:avLst/>
          </a:prstGeom>
          <a:noFill/>
        </p:spPr>
        <p:txBody>
          <a:bodyPr vert="horz" wrap="square" rtlCol="0">
            <a:spAutoFit/>
          </a:bodyPr>
          <a:lstStyle/>
          <a:p>
            <a:r>
              <a:rPr lang="en-US" sz="2800" b="1" dirty="0" smtClean="0">
                <a:solidFill>
                  <a:srgbClr val="0000FF"/>
                </a:solidFill>
                <a:latin typeface="Arial" pitchFamily="34" charset="0"/>
                <a:cs typeface="Arial" pitchFamily="34" charset="0"/>
              </a:rPr>
              <a:t>A box weighing 9 1/3 lb contains toy robots weighing 1 1/6 lb apiece. How many toy robots are in the box?</a:t>
            </a:r>
            <a:endParaRPr lang="en-US" sz="2800" b="1" dirty="0">
              <a:solidFill>
                <a:srgbClr val="0000FF"/>
              </a:solidFill>
              <a:latin typeface="Arial" pitchFamily="34" charset="0"/>
              <a:cs typeface="Arial" pitchFamily="34" charset="0"/>
            </a:endParaRPr>
          </a:p>
        </p:txBody>
      </p:sp>
      <p:grpSp>
        <p:nvGrpSpPr>
          <p:cNvPr id="12" name="Group 11"/>
          <p:cNvGrpSpPr/>
          <p:nvPr/>
        </p:nvGrpSpPr>
        <p:grpSpPr>
          <a:xfrm>
            <a:off x="2887594" y="2836950"/>
            <a:ext cx="2565940" cy="830997"/>
            <a:chOff x="2552700" y="1498600"/>
            <a:chExt cx="2362200" cy="902670"/>
          </a:xfrm>
        </p:grpSpPr>
        <p:sp>
          <p:nvSpPr>
            <p:cNvPr id="3" name="TextBox 2"/>
            <p:cNvSpPr txBox="1"/>
            <p:nvPr/>
          </p:nvSpPr>
          <p:spPr>
            <a:xfrm>
              <a:off x="2552700" y="1676400"/>
              <a:ext cx="609600" cy="501484"/>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9</a:t>
              </a:r>
              <a:endParaRPr lang="en-US" sz="2400" b="1">
                <a:solidFill>
                  <a:srgbClr val="0000FF"/>
                </a:solidFill>
                <a:latin typeface="Arial" pitchFamily="34" charset="0"/>
                <a:cs typeface="Arial" pitchFamily="34" charset="0"/>
              </a:endParaRPr>
            </a:p>
          </p:txBody>
        </p:sp>
        <p:grpSp>
          <p:nvGrpSpPr>
            <p:cNvPr id="6" name="Group 5"/>
            <p:cNvGrpSpPr/>
            <p:nvPr/>
          </p:nvGrpSpPr>
          <p:grpSpPr>
            <a:xfrm>
              <a:off x="2692400" y="1498600"/>
              <a:ext cx="812800" cy="902670"/>
              <a:chOff x="2692400" y="1498600"/>
              <a:chExt cx="812800" cy="902670"/>
            </a:xfrm>
          </p:grpSpPr>
          <p:sp>
            <p:nvSpPr>
              <p:cNvPr id="4" name="TextBox 3"/>
              <p:cNvSpPr txBox="1"/>
              <p:nvPr/>
            </p:nvSpPr>
            <p:spPr>
              <a:xfrm>
                <a:off x="2692400" y="1498600"/>
                <a:ext cx="812800" cy="902670"/>
              </a:xfrm>
              <a:prstGeom prst="rect">
                <a:avLst/>
              </a:prstGeom>
              <a:noFill/>
            </p:spPr>
            <p:txBody>
              <a:bodyPr vert="horz" rtlCol="0">
                <a:spAutoFit/>
              </a:bodyPr>
              <a:lstStyle/>
              <a:p>
                <a:pPr algn="ctr"/>
                <a:r>
                  <a:rPr lang="en-US" sz="2400" b="1" smtClean="0">
                    <a:solidFill>
                      <a:srgbClr val="0000FF"/>
                    </a:solidFill>
                    <a:latin typeface="Arial" pitchFamily="34" charset="0"/>
                    <a:cs typeface="Arial" pitchFamily="34" charset="0"/>
                  </a:rPr>
                  <a:t>1</a:t>
                </a:r>
              </a:p>
              <a:p>
                <a:pPr algn="ctr"/>
                <a:r>
                  <a:rPr lang="en-US" sz="2400" b="1" smtClean="0">
                    <a:solidFill>
                      <a:srgbClr val="0000FF"/>
                    </a:solidFill>
                    <a:latin typeface="Arial" pitchFamily="34" charset="0"/>
                    <a:cs typeface="Arial" pitchFamily="34" charset="0"/>
                  </a:rPr>
                  <a:t>3</a:t>
                </a:r>
                <a:endParaRPr lang="en-US" sz="2400" b="1">
                  <a:solidFill>
                    <a:srgbClr val="0000FF"/>
                  </a:solidFill>
                  <a:latin typeface="Arial" pitchFamily="34" charset="0"/>
                  <a:cs typeface="Arial" pitchFamily="34" charset="0"/>
                </a:endParaRPr>
              </a:p>
            </p:txBody>
          </p:sp>
          <p:cxnSp>
            <p:nvCxnSpPr>
              <p:cNvPr id="5" name="Straight Connector 4"/>
              <p:cNvCxnSpPr/>
              <p:nvPr/>
            </p:nvCxnSpPr>
            <p:spPr>
              <a:xfrm>
                <a:off x="2973553" y="1936763"/>
                <a:ext cx="272893"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860800" y="1663700"/>
              <a:ext cx="609600" cy="501483"/>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1</a:t>
              </a:r>
              <a:endParaRPr lang="en-US" sz="2400" b="1">
                <a:solidFill>
                  <a:srgbClr val="0000FF"/>
                </a:solidFill>
                <a:latin typeface="Arial" pitchFamily="34" charset="0"/>
                <a:cs typeface="Arial" pitchFamily="34" charset="0"/>
              </a:endParaRPr>
            </a:p>
          </p:txBody>
        </p:sp>
        <p:grpSp>
          <p:nvGrpSpPr>
            <p:cNvPr id="10" name="Group 9"/>
            <p:cNvGrpSpPr/>
            <p:nvPr/>
          </p:nvGrpSpPr>
          <p:grpSpPr>
            <a:xfrm>
              <a:off x="3898900" y="1498600"/>
              <a:ext cx="1016000" cy="902670"/>
              <a:chOff x="3898900" y="1498600"/>
              <a:chExt cx="1016000" cy="902670"/>
            </a:xfrm>
          </p:grpSpPr>
          <p:sp>
            <p:nvSpPr>
              <p:cNvPr id="8" name="TextBox 7"/>
              <p:cNvSpPr txBox="1"/>
              <p:nvPr/>
            </p:nvSpPr>
            <p:spPr>
              <a:xfrm>
                <a:off x="3898900" y="1498600"/>
                <a:ext cx="1016000" cy="902670"/>
              </a:xfrm>
              <a:prstGeom prst="rect">
                <a:avLst/>
              </a:prstGeom>
              <a:noFill/>
            </p:spPr>
            <p:txBody>
              <a:bodyPr vert="horz" rtlCol="0">
                <a:spAutoFit/>
              </a:bodyPr>
              <a:lstStyle/>
              <a:p>
                <a:pPr algn="ctr"/>
                <a:r>
                  <a:rPr lang="en-US" sz="2400" b="1" smtClean="0">
                    <a:solidFill>
                      <a:srgbClr val="0000FF"/>
                    </a:solidFill>
                    <a:latin typeface="Arial" pitchFamily="34" charset="0"/>
                    <a:cs typeface="Arial" pitchFamily="34" charset="0"/>
                  </a:rPr>
                  <a:t>1</a:t>
                </a:r>
              </a:p>
              <a:p>
                <a:pPr algn="ctr"/>
                <a:r>
                  <a:rPr lang="en-US" sz="2400" b="1" smtClean="0">
                    <a:solidFill>
                      <a:srgbClr val="0000FF"/>
                    </a:solidFill>
                    <a:latin typeface="Arial" pitchFamily="34" charset="0"/>
                    <a:cs typeface="Arial" pitchFamily="34" charset="0"/>
                  </a:rPr>
                  <a:t>6</a:t>
                </a:r>
                <a:endParaRPr lang="en-US" sz="2400" b="1">
                  <a:solidFill>
                    <a:srgbClr val="0000FF"/>
                  </a:solidFill>
                  <a:latin typeface="Arial" pitchFamily="34" charset="0"/>
                  <a:cs typeface="Arial" pitchFamily="34" charset="0"/>
                </a:endParaRPr>
              </a:p>
            </p:txBody>
          </p:sp>
          <p:cxnSp>
            <p:nvCxnSpPr>
              <p:cNvPr id="9" name="Straight Connector 8"/>
              <p:cNvCxnSpPr/>
              <p:nvPr/>
            </p:nvCxnSpPr>
            <p:spPr>
              <a:xfrm>
                <a:off x="4257754" y="1949462"/>
                <a:ext cx="272893"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3378200" y="1651000"/>
              <a:ext cx="685800" cy="501483"/>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a:t>
              </a:r>
              <a:endParaRPr lang="en-US" sz="2400" b="1">
                <a:solidFill>
                  <a:srgbClr val="0000FF"/>
                </a:solidFill>
                <a:latin typeface="Arial" pitchFamily="34" charset="0"/>
                <a:cs typeface="Arial" pitchFamily="34" charset="0"/>
              </a:endParaRPr>
            </a:p>
          </p:txBody>
        </p:sp>
      </p:grpSp>
      <p:grpSp>
        <p:nvGrpSpPr>
          <p:cNvPr id="20" name="Group 19"/>
          <p:cNvGrpSpPr/>
          <p:nvPr/>
        </p:nvGrpSpPr>
        <p:grpSpPr>
          <a:xfrm>
            <a:off x="3011753" y="4345167"/>
            <a:ext cx="2414191" cy="866072"/>
            <a:chOff x="2667000" y="3136900"/>
            <a:chExt cx="2222500" cy="940770"/>
          </a:xfrm>
        </p:grpSpPr>
        <p:grpSp>
          <p:nvGrpSpPr>
            <p:cNvPr id="15" name="Group 14"/>
            <p:cNvGrpSpPr/>
            <p:nvPr/>
          </p:nvGrpSpPr>
          <p:grpSpPr>
            <a:xfrm>
              <a:off x="2667000" y="3175000"/>
              <a:ext cx="762000" cy="902670"/>
              <a:chOff x="2667000" y="3175000"/>
              <a:chExt cx="762000" cy="902670"/>
            </a:xfrm>
          </p:grpSpPr>
          <p:sp>
            <p:nvSpPr>
              <p:cNvPr id="13" name="TextBox 12"/>
              <p:cNvSpPr txBox="1"/>
              <p:nvPr/>
            </p:nvSpPr>
            <p:spPr>
              <a:xfrm>
                <a:off x="2667000" y="3175000"/>
                <a:ext cx="762000" cy="902670"/>
              </a:xfrm>
              <a:prstGeom prst="rect">
                <a:avLst/>
              </a:prstGeom>
              <a:noFill/>
            </p:spPr>
            <p:txBody>
              <a:bodyPr vert="horz" rtlCol="0">
                <a:spAutoFit/>
              </a:bodyPr>
              <a:lstStyle/>
              <a:p>
                <a:pPr algn="ctr"/>
                <a:r>
                  <a:rPr lang="en-US" sz="2400" b="1" smtClean="0">
                    <a:solidFill>
                      <a:srgbClr val="0000FF"/>
                    </a:solidFill>
                    <a:latin typeface="Arial" pitchFamily="34" charset="0"/>
                    <a:cs typeface="Arial" pitchFamily="34" charset="0"/>
                  </a:rPr>
                  <a:t>28</a:t>
                </a:r>
              </a:p>
              <a:p>
                <a:pPr algn="ctr"/>
                <a:r>
                  <a:rPr lang="en-US" sz="2400" b="1" smtClean="0">
                    <a:solidFill>
                      <a:srgbClr val="0000FF"/>
                    </a:solidFill>
                    <a:latin typeface="Arial" pitchFamily="34" charset="0"/>
                    <a:cs typeface="Arial" pitchFamily="34" charset="0"/>
                  </a:rPr>
                  <a:t>3</a:t>
                </a:r>
                <a:endParaRPr lang="en-US" sz="2400" b="1">
                  <a:solidFill>
                    <a:srgbClr val="0000FF"/>
                  </a:solidFill>
                  <a:latin typeface="Arial" pitchFamily="34" charset="0"/>
                  <a:cs typeface="Arial" pitchFamily="34" charset="0"/>
                </a:endParaRPr>
              </a:p>
            </p:txBody>
          </p:sp>
          <p:cxnSp>
            <p:nvCxnSpPr>
              <p:cNvPr id="14" name="Straight Connector 13"/>
              <p:cNvCxnSpPr/>
              <p:nvPr/>
            </p:nvCxnSpPr>
            <p:spPr>
              <a:xfrm>
                <a:off x="2868070" y="3656348"/>
                <a:ext cx="35686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3746500" y="3136900"/>
              <a:ext cx="1143000" cy="902670"/>
              <a:chOff x="3746500" y="3136900"/>
              <a:chExt cx="1143000" cy="902670"/>
            </a:xfrm>
          </p:grpSpPr>
          <p:sp>
            <p:nvSpPr>
              <p:cNvPr id="16" name="TextBox 15"/>
              <p:cNvSpPr txBox="1"/>
              <p:nvPr/>
            </p:nvSpPr>
            <p:spPr>
              <a:xfrm>
                <a:off x="3746500" y="3136900"/>
                <a:ext cx="1143000" cy="902670"/>
              </a:xfrm>
              <a:prstGeom prst="rect">
                <a:avLst/>
              </a:prstGeom>
              <a:noFill/>
            </p:spPr>
            <p:txBody>
              <a:bodyPr vert="horz" rtlCol="0">
                <a:spAutoFit/>
              </a:bodyPr>
              <a:lstStyle/>
              <a:p>
                <a:pPr algn="ctr"/>
                <a:r>
                  <a:rPr lang="en-US" sz="2400" b="1" smtClean="0">
                    <a:solidFill>
                      <a:srgbClr val="0000FF"/>
                    </a:solidFill>
                    <a:latin typeface="Arial" pitchFamily="34" charset="0"/>
                    <a:cs typeface="Arial" pitchFamily="34" charset="0"/>
                  </a:rPr>
                  <a:t>7</a:t>
                </a:r>
              </a:p>
              <a:p>
                <a:pPr algn="ctr"/>
                <a:r>
                  <a:rPr lang="en-US" sz="2400" b="1" smtClean="0">
                    <a:solidFill>
                      <a:srgbClr val="0000FF"/>
                    </a:solidFill>
                    <a:latin typeface="Arial" pitchFamily="34" charset="0"/>
                    <a:cs typeface="Arial" pitchFamily="34" charset="0"/>
                  </a:rPr>
                  <a:t>6</a:t>
                </a:r>
                <a:endParaRPr lang="en-US" sz="2400" b="1">
                  <a:solidFill>
                    <a:srgbClr val="0000FF"/>
                  </a:solidFill>
                  <a:latin typeface="Arial" pitchFamily="34" charset="0"/>
                  <a:cs typeface="Arial" pitchFamily="34" charset="0"/>
                </a:endParaRPr>
              </a:p>
            </p:txBody>
          </p:sp>
          <p:cxnSp>
            <p:nvCxnSpPr>
              <p:cNvPr id="17" name="Straight Connector 16"/>
              <p:cNvCxnSpPr/>
              <p:nvPr/>
            </p:nvCxnSpPr>
            <p:spPr>
              <a:xfrm>
                <a:off x="4161752" y="3609354"/>
                <a:ext cx="272893"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3467100" y="3289300"/>
              <a:ext cx="685800" cy="501483"/>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a:t>
              </a:r>
              <a:endParaRPr lang="en-US" sz="2400" b="1">
                <a:solidFill>
                  <a:srgbClr val="0000FF"/>
                </a:solidFill>
                <a:latin typeface="Arial" pitchFamily="34" charset="0"/>
                <a:cs typeface="Arial" pitchFamily="34" charset="0"/>
              </a:endParaRPr>
            </a:p>
          </p:txBody>
        </p:sp>
      </p:grpSp>
      <p:grpSp>
        <p:nvGrpSpPr>
          <p:cNvPr id="42" name="Group 41"/>
          <p:cNvGrpSpPr/>
          <p:nvPr/>
        </p:nvGrpSpPr>
        <p:grpSpPr>
          <a:xfrm>
            <a:off x="3198616" y="5619543"/>
            <a:ext cx="5607193" cy="1467140"/>
            <a:chOff x="2839027" y="4521200"/>
            <a:chExt cx="5161973" cy="1593683"/>
          </a:xfrm>
        </p:grpSpPr>
        <p:grpSp>
          <p:nvGrpSpPr>
            <p:cNvPr id="23" name="Group 22"/>
            <p:cNvGrpSpPr/>
            <p:nvPr/>
          </p:nvGrpSpPr>
          <p:grpSpPr>
            <a:xfrm>
              <a:off x="4089400" y="4876800"/>
              <a:ext cx="441247" cy="902670"/>
              <a:chOff x="4089400" y="4876800"/>
              <a:chExt cx="441247" cy="902670"/>
            </a:xfrm>
          </p:grpSpPr>
          <p:sp>
            <p:nvSpPr>
              <p:cNvPr id="21" name="TextBox 20"/>
              <p:cNvSpPr txBox="1"/>
              <p:nvPr/>
            </p:nvSpPr>
            <p:spPr>
              <a:xfrm>
                <a:off x="4089400" y="4876800"/>
                <a:ext cx="441247" cy="902670"/>
              </a:xfrm>
              <a:prstGeom prst="rect">
                <a:avLst/>
              </a:prstGeom>
              <a:noFill/>
            </p:spPr>
            <p:txBody>
              <a:bodyPr vert="horz" wrap="square" rtlCol="0">
                <a:spAutoFit/>
              </a:bodyPr>
              <a:lstStyle/>
              <a:p>
                <a:pPr algn="ctr"/>
                <a:r>
                  <a:rPr lang="en-US" sz="2400" b="1" smtClean="0">
                    <a:solidFill>
                      <a:srgbClr val="0000FF"/>
                    </a:solidFill>
                    <a:latin typeface="Arial" pitchFamily="34" charset="0"/>
                    <a:cs typeface="Arial" pitchFamily="34" charset="0"/>
                  </a:rPr>
                  <a:t>6</a:t>
                </a:r>
              </a:p>
              <a:p>
                <a:pPr algn="ctr"/>
                <a:r>
                  <a:rPr lang="en-US" sz="2400" b="1" smtClean="0">
                    <a:solidFill>
                      <a:srgbClr val="0000FF"/>
                    </a:solidFill>
                    <a:latin typeface="Arial" pitchFamily="34" charset="0"/>
                    <a:cs typeface="Arial" pitchFamily="34" charset="0"/>
                  </a:rPr>
                  <a:t>7</a:t>
                </a:r>
                <a:endParaRPr lang="en-US" sz="2400" b="1">
                  <a:solidFill>
                    <a:srgbClr val="0000FF"/>
                  </a:solidFill>
                  <a:latin typeface="Arial" pitchFamily="34" charset="0"/>
                  <a:cs typeface="Arial" pitchFamily="34" charset="0"/>
                </a:endParaRPr>
              </a:p>
            </p:txBody>
          </p:sp>
          <p:cxnSp>
            <p:nvCxnSpPr>
              <p:cNvPr id="22" name="Straight Connector 21"/>
              <p:cNvCxnSpPr/>
              <p:nvPr/>
            </p:nvCxnSpPr>
            <p:spPr>
              <a:xfrm>
                <a:off x="4177360" y="5314963"/>
                <a:ext cx="314876"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2839027" y="4864100"/>
              <a:ext cx="539173" cy="902670"/>
              <a:chOff x="2839027" y="4864100"/>
              <a:chExt cx="539173" cy="902670"/>
            </a:xfrm>
          </p:grpSpPr>
          <p:sp>
            <p:nvSpPr>
              <p:cNvPr id="24" name="TextBox 23"/>
              <p:cNvSpPr txBox="1"/>
              <p:nvPr/>
            </p:nvSpPr>
            <p:spPr>
              <a:xfrm>
                <a:off x="2839027" y="4864100"/>
                <a:ext cx="539173" cy="902670"/>
              </a:xfrm>
              <a:prstGeom prst="rect">
                <a:avLst/>
              </a:prstGeom>
              <a:noFill/>
            </p:spPr>
            <p:txBody>
              <a:bodyPr vert="horz" wrap="square" rtlCol="0">
                <a:spAutoFit/>
              </a:bodyPr>
              <a:lstStyle/>
              <a:p>
                <a:pPr algn="ctr"/>
                <a:r>
                  <a:rPr lang="en-US" sz="2400" b="1" smtClean="0">
                    <a:solidFill>
                      <a:srgbClr val="0000FF"/>
                    </a:solidFill>
                    <a:latin typeface="Arial" pitchFamily="34" charset="0"/>
                    <a:cs typeface="Arial" pitchFamily="34" charset="0"/>
                  </a:rPr>
                  <a:t>28</a:t>
                </a:r>
              </a:p>
              <a:p>
                <a:pPr algn="ctr"/>
                <a:r>
                  <a:rPr lang="en-US" sz="2400" b="1" smtClean="0">
                    <a:solidFill>
                      <a:srgbClr val="0000FF"/>
                    </a:solidFill>
                    <a:latin typeface="Arial" pitchFamily="34" charset="0"/>
                    <a:cs typeface="Arial" pitchFamily="34" charset="0"/>
                  </a:rPr>
                  <a:t>3</a:t>
                </a:r>
                <a:endParaRPr lang="en-US" sz="2400" b="1">
                  <a:solidFill>
                    <a:srgbClr val="0000FF"/>
                  </a:solidFill>
                  <a:latin typeface="Arial" pitchFamily="34" charset="0"/>
                  <a:cs typeface="Arial" pitchFamily="34" charset="0"/>
                </a:endParaRPr>
              </a:p>
            </p:txBody>
          </p:sp>
          <p:cxnSp>
            <p:nvCxnSpPr>
              <p:cNvPr id="25" name="Straight Connector 24"/>
              <p:cNvCxnSpPr/>
              <p:nvPr/>
            </p:nvCxnSpPr>
            <p:spPr>
              <a:xfrm>
                <a:off x="2839027" y="5323855"/>
                <a:ext cx="392546"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3505200" y="5016499"/>
              <a:ext cx="584200" cy="501483"/>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x</a:t>
              </a:r>
              <a:endParaRPr lang="en-US" sz="2400" b="1">
                <a:solidFill>
                  <a:srgbClr val="0000FF"/>
                </a:solidFill>
                <a:latin typeface="Arial" pitchFamily="34" charset="0"/>
                <a:cs typeface="Arial" pitchFamily="34" charset="0"/>
              </a:endParaRPr>
            </a:p>
          </p:txBody>
        </p:sp>
        <p:cxnSp>
          <p:nvCxnSpPr>
            <p:cNvPr id="28" name="Straight Connector 27"/>
            <p:cNvCxnSpPr/>
            <p:nvPr/>
          </p:nvCxnSpPr>
          <p:spPr>
            <a:xfrm flipH="1" flipV="1">
              <a:off x="4223668" y="5447048"/>
              <a:ext cx="175961" cy="19050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520000" flipH="1">
              <a:off x="2949478" y="5012120"/>
              <a:ext cx="235142" cy="247555"/>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140200" y="5613400"/>
              <a:ext cx="381000" cy="501483"/>
            </a:xfrm>
            <a:prstGeom prst="rect">
              <a:avLst/>
            </a:prstGeom>
            <a:noFill/>
          </p:spPr>
          <p:txBody>
            <a:bodyPr vert="horz" rtlCol="0">
              <a:spAutoFit/>
            </a:bodyPr>
            <a:lstStyle/>
            <a:p>
              <a:r>
                <a:rPr lang="en-US" sz="2400" b="1" smtClean="0">
                  <a:solidFill>
                    <a:srgbClr val="FF0000"/>
                  </a:solidFill>
                  <a:latin typeface="Arial" pitchFamily="34" charset="0"/>
                  <a:cs typeface="Arial" pitchFamily="34" charset="0"/>
                </a:rPr>
                <a:t>1</a:t>
              </a:r>
              <a:endParaRPr lang="en-US" sz="2400" b="1">
                <a:solidFill>
                  <a:srgbClr val="FF0000"/>
                </a:solidFill>
                <a:latin typeface="Arial" pitchFamily="34" charset="0"/>
                <a:cs typeface="Arial" pitchFamily="34" charset="0"/>
              </a:endParaRPr>
            </a:p>
          </p:txBody>
        </p:sp>
        <p:sp>
          <p:nvSpPr>
            <p:cNvPr id="31" name="TextBox 30"/>
            <p:cNvSpPr txBox="1"/>
            <p:nvPr/>
          </p:nvSpPr>
          <p:spPr>
            <a:xfrm>
              <a:off x="2870200" y="4531116"/>
              <a:ext cx="376246" cy="501484"/>
            </a:xfrm>
            <a:prstGeom prst="rect">
              <a:avLst/>
            </a:prstGeom>
            <a:noFill/>
          </p:spPr>
          <p:txBody>
            <a:bodyPr vert="horz" wrap="square" rtlCol="0">
              <a:spAutoFit/>
            </a:bodyPr>
            <a:lstStyle/>
            <a:p>
              <a:r>
                <a:rPr lang="en-US" sz="2400" b="1" dirty="0" smtClean="0">
                  <a:solidFill>
                    <a:srgbClr val="FF0000"/>
                  </a:solidFill>
                  <a:latin typeface="Arial" pitchFamily="34" charset="0"/>
                  <a:cs typeface="Arial" pitchFamily="34" charset="0"/>
                </a:rPr>
                <a:t>4</a:t>
              </a:r>
              <a:endParaRPr lang="en-US" sz="2400" b="1" dirty="0">
                <a:solidFill>
                  <a:srgbClr val="FF0000"/>
                </a:solidFill>
                <a:latin typeface="Arial" pitchFamily="34" charset="0"/>
                <a:cs typeface="Arial" pitchFamily="34" charset="0"/>
              </a:endParaRPr>
            </a:p>
          </p:txBody>
        </p:sp>
        <p:cxnSp>
          <p:nvCxnSpPr>
            <p:cNvPr id="32" name="Straight Connector 31"/>
            <p:cNvCxnSpPr/>
            <p:nvPr/>
          </p:nvCxnSpPr>
          <p:spPr>
            <a:xfrm flipH="1" flipV="1">
              <a:off x="4223668" y="5026670"/>
              <a:ext cx="175961" cy="19050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2982969" y="5416562"/>
              <a:ext cx="193558" cy="19050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882900" y="5562600"/>
              <a:ext cx="381000" cy="501484"/>
            </a:xfrm>
            <a:prstGeom prst="rect">
              <a:avLst/>
            </a:prstGeom>
            <a:noFill/>
          </p:spPr>
          <p:txBody>
            <a:bodyPr vert="horz" rtlCol="0">
              <a:spAutoFit/>
            </a:bodyPr>
            <a:lstStyle/>
            <a:p>
              <a:r>
                <a:rPr lang="en-US" sz="2400" b="1" smtClean="0">
                  <a:solidFill>
                    <a:srgbClr val="FF0000"/>
                  </a:solidFill>
                  <a:latin typeface="Arial" pitchFamily="34" charset="0"/>
                  <a:cs typeface="Arial" pitchFamily="34" charset="0"/>
                </a:rPr>
                <a:t>1</a:t>
              </a:r>
              <a:endParaRPr lang="en-US" sz="2400" b="1">
                <a:solidFill>
                  <a:srgbClr val="FF0000"/>
                </a:solidFill>
                <a:latin typeface="Arial" pitchFamily="34" charset="0"/>
                <a:cs typeface="Arial" pitchFamily="34" charset="0"/>
              </a:endParaRPr>
            </a:p>
          </p:txBody>
        </p:sp>
        <p:sp>
          <p:nvSpPr>
            <p:cNvPr id="35" name="TextBox 34"/>
            <p:cNvSpPr txBox="1"/>
            <p:nvPr/>
          </p:nvSpPr>
          <p:spPr>
            <a:xfrm>
              <a:off x="4191000" y="4521200"/>
              <a:ext cx="609600" cy="501484"/>
            </a:xfrm>
            <a:prstGeom prst="rect">
              <a:avLst/>
            </a:prstGeom>
            <a:noFill/>
          </p:spPr>
          <p:txBody>
            <a:bodyPr vert="horz" rtlCol="0">
              <a:spAutoFit/>
            </a:bodyPr>
            <a:lstStyle/>
            <a:p>
              <a:r>
                <a:rPr lang="en-US" sz="2400" b="1" smtClean="0">
                  <a:solidFill>
                    <a:srgbClr val="FF0000"/>
                  </a:solidFill>
                  <a:latin typeface="Arial" pitchFamily="34" charset="0"/>
                  <a:cs typeface="Arial" pitchFamily="34" charset="0"/>
                </a:rPr>
                <a:t>2</a:t>
              </a:r>
              <a:endParaRPr lang="en-US" sz="2400" b="1">
                <a:solidFill>
                  <a:srgbClr val="FF0000"/>
                </a:solidFill>
                <a:latin typeface="Arial" pitchFamily="34" charset="0"/>
                <a:cs typeface="Arial" pitchFamily="34" charset="0"/>
              </a:endParaRPr>
            </a:p>
          </p:txBody>
        </p:sp>
        <p:sp>
          <p:nvSpPr>
            <p:cNvPr id="36" name="TextBox 35"/>
            <p:cNvSpPr txBox="1"/>
            <p:nvPr/>
          </p:nvSpPr>
          <p:spPr>
            <a:xfrm>
              <a:off x="4762500" y="5041900"/>
              <a:ext cx="609600" cy="501484"/>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a:t>
              </a:r>
              <a:endParaRPr lang="en-US" sz="2400" b="1">
                <a:solidFill>
                  <a:srgbClr val="0000FF"/>
                </a:solidFill>
                <a:latin typeface="Arial" pitchFamily="34" charset="0"/>
                <a:cs typeface="Arial" pitchFamily="34" charset="0"/>
              </a:endParaRPr>
            </a:p>
          </p:txBody>
        </p:sp>
        <p:grpSp>
          <p:nvGrpSpPr>
            <p:cNvPr id="39" name="Group 38"/>
            <p:cNvGrpSpPr/>
            <p:nvPr/>
          </p:nvGrpSpPr>
          <p:grpSpPr>
            <a:xfrm>
              <a:off x="5315550" y="4876800"/>
              <a:ext cx="615350" cy="902670"/>
              <a:chOff x="5315550" y="4876800"/>
              <a:chExt cx="615350" cy="902670"/>
            </a:xfrm>
          </p:grpSpPr>
          <p:sp>
            <p:nvSpPr>
              <p:cNvPr id="37" name="TextBox 36"/>
              <p:cNvSpPr txBox="1"/>
              <p:nvPr/>
            </p:nvSpPr>
            <p:spPr>
              <a:xfrm>
                <a:off x="5321300" y="4876800"/>
                <a:ext cx="609600" cy="902670"/>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8</a:t>
                </a:r>
              </a:p>
              <a:p>
                <a:r>
                  <a:rPr lang="en-US" sz="2400" b="1" dirty="0" smtClean="0">
                    <a:solidFill>
                      <a:srgbClr val="0000FF"/>
                    </a:solidFill>
                    <a:latin typeface="Arial" pitchFamily="34" charset="0"/>
                    <a:cs typeface="Arial" pitchFamily="34" charset="0"/>
                  </a:rPr>
                  <a:t>1</a:t>
                </a:r>
                <a:endParaRPr lang="en-US" sz="2400" b="1" dirty="0">
                  <a:solidFill>
                    <a:srgbClr val="0000FF"/>
                  </a:solidFill>
                  <a:latin typeface="Arial" pitchFamily="34" charset="0"/>
                  <a:cs typeface="Arial" pitchFamily="34" charset="0"/>
                </a:endParaRPr>
              </a:p>
            </p:txBody>
          </p:sp>
          <p:cxnSp>
            <p:nvCxnSpPr>
              <p:cNvPr id="38" name="Straight Connector 37"/>
              <p:cNvCxnSpPr/>
              <p:nvPr/>
            </p:nvCxnSpPr>
            <p:spPr>
              <a:xfrm>
                <a:off x="5315550" y="5336555"/>
                <a:ext cx="3036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40" name="TextBox 39"/>
            <p:cNvSpPr txBox="1"/>
            <p:nvPr/>
          </p:nvSpPr>
          <p:spPr>
            <a:xfrm>
              <a:off x="6375400" y="5029200"/>
              <a:ext cx="1625600" cy="501484"/>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8 robots</a:t>
              </a:r>
              <a:endParaRPr lang="en-US" sz="2400" b="1" dirty="0">
                <a:solidFill>
                  <a:srgbClr val="0000FF"/>
                </a:solidFill>
                <a:latin typeface="Arial" pitchFamily="34" charset="0"/>
                <a:cs typeface="Arial" pitchFamily="34" charset="0"/>
              </a:endParaRPr>
            </a:p>
          </p:txBody>
        </p:sp>
        <p:sp>
          <p:nvSpPr>
            <p:cNvPr id="41" name="TextBox 40"/>
            <p:cNvSpPr txBox="1"/>
            <p:nvPr/>
          </p:nvSpPr>
          <p:spPr>
            <a:xfrm>
              <a:off x="5918200" y="5029200"/>
              <a:ext cx="609600" cy="501484"/>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a:t>
              </a:r>
              <a:endParaRPr lang="en-US" sz="2400" b="1">
                <a:solidFill>
                  <a:srgbClr val="0000FF"/>
                </a:solidFill>
                <a:latin typeface="Arial" pitchFamily="34" charset="0"/>
                <a:cs typeface="Arial" pitchFamily="34" charset="0"/>
              </a:endParaRPr>
            </a:p>
          </p:txBody>
        </p:sp>
      </p:grpSp>
    </p:spTree>
    <p:extLst>
      <p:ext uri="{BB962C8B-B14F-4D97-AF65-F5344CB8AC3E}">
        <p14:creationId xmlns:p14="http://schemas.microsoft.com/office/powerpoint/2010/main" xmlns="" val="11684161"/>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8" name="Picture 17"/>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8" y="93533"/>
            <a:ext cx="3752342" cy="58458"/>
          </a:xfrm>
          <a:prstGeom prst="rect">
            <a:avLst/>
          </a:prstGeom>
          <a:solidFill>
            <a:scrgbClr r="0" g="0" b="0">
              <a:alpha val="0"/>
            </a:scrgbClr>
          </a:solidFill>
        </p:spPr>
      </p:pic>
      <p:sp>
        <p:nvSpPr>
          <p:cNvPr id="22" name="TextBox 21"/>
          <p:cNvSpPr txBox="1"/>
          <p:nvPr/>
        </p:nvSpPr>
        <p:spPr>
          <a:xfrm>
            <a:off x="793750" y="1014613"/>
            <a:ext cx="782724"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142</a:t>
            </a:r>
            <a:endParaRPr lang="en-US" sz="2800" b="1" dirty="0">
              <a:solidFill>
                <a:srgbClr val="000000"/>
              </a:solidFill>
              <a:latin typeface="Arial" pitchFamily="34" charset="0"/>
              <a:cs typeface="Arial" pitchFamily="34" charset="0"/>
            </a:endParaRPr>
          </a:p>
        </p:txBody>
      </p:sp>
      <p:sp>
        <p:nvSpPr>
          <p:cNvPr id="23" name="TextBox 22"/>
          <p:cNvSpPr txBox="1"/>
          <p:nvPr/>
        </p:nvSpPr>
        <p:spPr>
          <a:xfrm>
            <a:off x="2963477" y="3214756"/>
            <a:ext cx="1812283" cy="52322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8 pounds</a:t>
            </a:r>
          </a:p>
        </p:txBody>
      </p:sp>
      <p:sp>
        <p:nvSpPr>
          <p:cNvPr id="24" name="TextBox 23"/>
          <p:cNvSpPr txBox="1"/>
          <p:nvPr/>
        </p:nvSpPr>
        <p:spPr>
          <a:xfrm>
            <a:off x="2967812" y="3721654"/>
            <a:ext cx="2494458" cy="52322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4 1/2 pounds</a:t>
            </a:r>
          </a:p>
        </p:txBody>
      </p:sp>
      <p:sp>
        <p:nvSpPr>
          <p:cNvPr id="25" name="TextBox 24"/>
          <p:cNvSpPr txBox="1"/>
          <p:nvPr/>
        </p:nvSpPr>
        <p:spPr>
          <a:xfrm>
            <a:off x="2974474" y="4887844"/>
            <a:ext cx="2213410" cy="52322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1/8 pound</a:t>
            </a:r>
          </a:p>
        </p:txBody>
      </p:sp>
      <p:sp>
        <p:nvSpPr>
          <p:cNvPr id="26" name="TextBox 25"/>
          <p:cNvSpPr txBox="1"/>
          <p:nvPr/>
        </p:nvSpPr>
        <p:spPr>
          <a:xfrm>
            <a:off x="2960621" y="4314688"/>
            <a:ext cx="2267019" cy="52322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2/5 pounds</a:t>
            </a:r>
          </a:p>
        </p:txBody>
      </p:sp>
      <p:sp>
        <p:nvSpPr>
          <p:cNvPr id="27" name="Oval 26"/>
          <p:cNvSpPr/>
          <p:nvPr/>
        </p:nvSpPr>
        <p:spPr>
          <a:xfrm>
            <a:off x="1839768" y="324965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8" name="Oval 27"/>
          <p:cNvSpPr/>
          <p:nvPr/>
        </p:nvSpPr>
        <p:spPr>
          <a:xfrm>
            <a:off x="1866129" y="437127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9" name="Oval 28"/>
          <p:cNvSpPr/>
          <p:nvPr/>
        </p:nvSpPr>
        <p:spPr>
          <a:xfrm>
            <a:off x="1864865" y="379351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0" name="TextBox 29"/>
          <p:cNvSpPr txBox="1"/>
          <p:nvPr/>
        </p:nvSpPr>
        <p:spPr>
          <a:xfrm>
            <a:off x="2458759" y="3224143"/>
            <a:ext cx="330165"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A</a:t>
            </a:r>
            <a:endParaRPr lang="en-US" sz="2400" b="1" dirty="0">
              <a:solidFill>
                <a:srgbClr val="000000"/>
              </a:solidFill>
              <a:latin typeface="Arial" pitchFamily="34" charset="0"/>
              <a:cs typeface="Arial" pitchFamily="34" charset="0"/>
            </a:endParaRPr>
          </a:p>
        </p:txBody>
      </p:sp>
      <p:sp>
        <p:nvSpPr>
          <p:cNvPr id="31" name="TextBox 30"/>
          <p:cNvSpPr txBox="1"/>
          <p:nvPr/>
        </p:nvSpPr>
        <p:spPr>
          <a:xfrm>
            <a:off x="2453599" y="4372809"/>
            <a:ext cx="308006"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C</a:t>
            </a:r>
            <a:endParaRPr lang="en-US" sz="2400" b="1" dirty="0">
              <a:solidFill>
                <a:srgbClr val="000000"/>
              </a:solidFill>
              <a:latin typeface="Arial" pitchFamily="34" charset="0"/>
              <a:cs typeface="Arial" pitchFamily="34" charset="0"/>
            </a:endParaRPr>
          </a:p>
        </p:txBody>
      </p:sp>
      <p:sp>
        <p:nvSpPr>
          <p:cNvPr id="32" name="TextBox 31"/>
          <p:cNvSpPr txBox="1"/>
          <p:nvPr/>
        </p:nvSpPr>
        <p:spPr>
          <a:xfrm>
            <a:off x="2449536" y="3759820"/>
            <a:ext cx="332069"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B</a:t>
            </a:r>
            <a:endParaRPr lang="en-US" sz="2400" b="1" dirty="0">
              <a:solidFill>
                <a:srgbClr val="000000"/>
              </a:solidFill>
              <a:latin typeface="Arial" pitchFamily="34" charset="0"/>
              <a:cs typeface="Arial" pitchFamily="34" charset="0"/>
            </a:endParaRPr>
          </a:p>
        </p:txBody>
      </p:sp>
      <p:sp>
        <p:nvSpPr>
          <p:cNvPr id="33" name="Oval 32"/>
          <p:cNvSpPr/>
          <p:nvPr/>
        </p:nvSpPr>
        <p:spPr>
          <a:xfrm>
            <a:off x="1871124" y="494659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4" name="TextBox 33"/>
          <p:cNvSpPr txBox="1"/>
          <p:nvPr/>
        </p:nvSpPr>
        <p:spPr>
          <a:xfrm>
            <a:off x="2475673" y="4933681"/>
            <a:ext cx="332069"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D</a:t>
            </a:r>
            <a:endParaRPr lang="en-US" sz="2400" b="1" dirty="0">
              <a:solidFill>
                <a:srgbClr val="000000"/>
              </a:solidFill>
              <a:latin typeface="Arial" pitchFamily="34" charset="0"/>
              <a:cs typeface="Arial" pitchFamily="34" charset="0"/>
            </a:endParaRPr>
          </a:p>
        </p:txBody>
      </p:sp>
      <p:sp>
        <p:nvSpPr>
          <p:cNvPr id="35" name="TextBox 34"/>
          <p:cNvSpPr txBox="1"/>
          <p:nvPr/>
        </p:nvSpPr>
        <p:spPr>
          <a:xfrm>
            <a:off x="1761836" y="1008656"/>
            <a:ext cx="8252114" cy="1384995"/>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Robert bought 3/4 pound of grapes and divided them into 6 equal </a:t>
            </a:r>
            <a:r>
              <a:rPr lang="en-US" sz="2800" b="1" dirty="0" smtClean="0">
                <a:solidFill>
                  <a:srgbClr val="000000"/>
                </a:solidFill>
                <a:latin typeface="Arial" pitchFamily="34" charset="0"/>
                <a:cs typeface="Arial" pitchFamily="34" charset="0"/>
              </a:rPr>
              <a:t>portions. What </a:t>
            </a:r>
            <a:r>
              <a:rPr lang="en-US" sz="2800" b="1" dirty="0">
                <a:solidFill>
                  <a:srgbClr val="000000"/>
                </a:solidFill>
                <a:latin typeface="Arial" pitchFamily="34" charset="0"/>
                <a:cs typeface="Arial" pitchFamily="34" charset="0"/>
              </a:rPr>
              <a:t>is the weight of each portion?</a:t>
            </a:r>
          </a:p>
        </p:txBody>
      </p:sp>
    </p:spTree>
    <p:extLst>
      <p:ext uri="{BB962C8B-B14F-4D97-AF65-F5344CB8AC3E}">
        <p14:creationId xmlns:p14="http://schemas.microsoft.com/office/powerpoint/2010/main" xmlns="" val="1688442381"/>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8" name="Picture 17"/>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93533"/>
            <a:ext cx="3752342" cy="58458"/>
          </a:xfrm>
          <a:prstGeom prst="rect">
            <a:avLst/>
          </a:prstGeom>
          <a:solidFill>
            <a:scrgbClr r="0" g="0" b="0">
              <a:alpha val="0"/>
            </a:scrgbClr>
          </a:solidFill>
        </p:spPr>
      </p:pic>
      <p:sp>
        <p:nvSpPr>
          <p:cNvPr id="19" name="TextBox 18"/>
          <p:cNvSpPr txBox="1"/>
          <p:nvPr/>
        </p:nvSpPr>
        <p:spPr>
          <a:xfrm>
            <a:off x="2280100" y="12137626"/>
            <a:ext cx="3379867" cy="369332"/>
          </a:xfrm>
          <a:prstGeom prst="rect">
            <a:avLst/>
          </a:prstGeom>
          <a:noFill/>
        </p:spPr>
        <p:txBody>
          <a:bodyPr vert="horz" rtlCol="0">
            <a:spAutoFit/>
          </a:bodyPr>
          <a:lstStyle/>
          <a:p>
            <a:r>
              <a:rPr lang="en-US" b="1" smtClean="0">
                <a:solidFill>
                  <a:srgbClr val="000000"/>
                </a:solidFill>
                <a:latin typeface="Arial" pitchFamily="34" charset="0"/>
                <a:cs typeface="Arial" pitchFamily="34" charset="0"/>
              </a:rPr>
              <a:t>C</a:t>
            </a:r>
            <a:endParaRPr lang="en-US" b="1">
              <a:solidFill>
                <a:srgbClr val="000000"/>
              </a:solidFill>
              <a:latin typeface="Arial" pitchFamily="34" charset="0"/>
              <a:cs typeface="Arial" pitchFamily="34" charset="0"/>
            </a:endParaRPr>
          </a:p>
        </p:txBody>
      </p:sp>
      <p:sp>
        <p:nvSpPr>
          <p:cNvPr id="20" name="TextBox 19"/>
          <p:cNvSpPr txBox="1"/>
          <p:nvPr/>
        </p:nvSpPr>
        <p:spPr>
          <a:xfrm>
            <a:off x="2280100" y="12722206"/>
            <a:ext cx="3379867" cy="369332"/>
          </a:xfrm>
          <a:prstGeom prst="rect">
            <a:avLst/>
          </a:prstGeom>
          <a:noFill/>
        </p:spPr>
        <p:txBody>
          <a:bodyPr vert="horz" rtlCol="0">
            <a:spAutoFit/>
          </a:bodyPr>
          <a:lstStyle/>
          <a:p>
            <a:r>
              <a:rPr lang="en-US" b="1" smtClean="0">
                <a:solidFill>
                  <a:srgbClr val="000000"/>
                </a:solidFill>
                <a:latin typeface="Arial" pitchFamily="34" charset="0"/>
                <a:cs typeface="Arial" pitchFamily="34" charset="0"/>
              </a:rPr>
              <a:t>D</a:t>
            </a:r>
            <a:endParaRPr lang="en-US" b="1">
              <a:solidFill>
                <a:srgbClr val="000000"/>
              </a:solidFill>
              <a:latin typeface="Arial" pitchFamily="34" charset="0"/>
              <a:cs typeface="Arial" pitchFamily="34" charset="0"/>
            </a:endParaRPr>
          </a:p>
        </p:txBody>
      </p:sp>
      <p:sp>
        <p:nvSpPr>
          <p:cNvPr id="21" name="TextBox 20"/>
          <p:cNvSpPr txBox="1"/>
          <p:nvPr/>
        </p:nvSpPr>
        <p:spPr>
          <a:xfrm>
            <a:off x="3163004" y="12722206"/>
            <a:ext cx="3379867" cy="415498"/>
          </a:xfrm>
          <a:prstGeom prst="rect">
            <a:avLst/>
          </a:prstGeom>
          <a:noFill/>
        </p:spPr>
        <p:txBody>
          <a:bodyPr vert="horz" rtlCol="0">
            <a:spAutoFit/>
          </a:bodyPr>
          <a:lstStyle/>
          <a:p>
            <a:r>
              <a:rPr lang="en-US" sz="2100" b="1" smtClean="0">
                <a:solidFill>
                  <a:srgbClr val="000000"/>
                </a:solidFill>
                <a:latin typeface="Arial" pitchFamily="34" charset="0"/>
                <a:cs typeface="Arial" pitchFamily="34" charset="0"/>
              </a:rPr>
              <a:t>16 miles</a:t>
            </a:r>
            <a:endParaRPr lang="en-US" sz="2100" b="1">
              <a:solidFill>
                <a:srgbClr val="000000"/>
              </a:solidFill>
              <a:latin typeface="Arial" pitchFamily="34" charset="0"/>
              <a:cs typeface="Arial" pitchFamily="34" charset="0"/>
            </a:endParaRPr>
          </a:p>
        </p:txBody>
      </p:sp>
      <p:sp>
        <p:nvSpPr>
          <p:cNvPr id="22" name="TextBox 21"/>
          <p:cNvSpPr txBox="1"/>
          <p:nvPr/>
        </p:nvSpPr>
        <p:spPr>
          <a:xfrm>
            <a:off x="846181" y="994293"/>
            <a:ext cx="915655"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143</a:t>
            </a:r>
            <a:endParaRPr lang="en-US" sz="2800" b="1" dirty="0">
              <a:solidFill>
                <a:srgbClr val="000000"/>
              </a:solidFill>
              <a:latin typeface="Arial" pitchFamily="34" charset="0"/>
              <a:cs typeface="Arial" pitchFamily="34" charset="0"/>
            </a:endParaRPr>
          </a:p>
        </p:txBody>
      </p:sp>
      <p:sp>
        <p:nvSpPr>
          <p:cNvPr id="23" name="TextBox 22"/>
          <p:cNvSpPr txBox="1"/>
          <p:nvPr/>
        </p:nvSpPr>
        <p:spPr>
          <a:xfrm>
            <a:off x="2963477" y="3231442"/>
            <a:ext cx="1812283" cy="52322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84 miles</a:t>
            </a:r>
          </a:p>
        </p:txBody>
      </p:sp>
      <p:sp>
        <p:nvSpPr>
          <p:cNvPr id="24" name="TextBox 23"/>
          <p:cNvSpPr txBox="1"/>
          <p:nvPr/>
        </p:nvSpPr>
        <p:spPr>
          <a:xfrm>
            <a:off x="2967812" y="3738340"/>
            <a:ext cx="1807976" cy="519782"/>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62 miles</a:t>
            </a:r>
          </a:p>
        </p:txBody>
      </p:sp>
      <p:sp>
        <p:nvSpPr>
          <p:cNvPr id="25" name="TextBox 24"/>
          <p:cNvSpPr txBox="1"/>
          <p:nvPr/>
        </p:nvSpPr>
        <p:spPr>
          <a:xfrm>
            <a:off x="2974474" y="4904530"/>
            <a:ext cx="1801286" cy="52322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38 miles</a:t>
            </a:r>
          </a:p>
        </p:txBody>
      </p:sp>
      <p:sp>
        <p:nvSpPr>
          <p:cNvPr id="26" name="TextBox 25"/>
          <p:cNvSpPr txBox="1"/>
          <p:nvPr/>
        </p:nvSpPr>
        <p:spPr>
          <a:xfrm>
            <a:off x="2960621" y="4331374"/>
            <a:ext cx="1643129" cy="519782"/>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42 miles</a:t>
            </a:r>
          </a:p>
        </p:txBody>
      </p:sp>
      <p:sp>
        <p:nvSpPr>
          <p:cNvPr id="27" name="Oval 26"/>
          <p:cNvSpPr/>
          <p:nvPr/>
        </p:nvSpPr>
        <p:spPr>
          <a:xfrm>
            <a:off x="1839768" y="326634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8" name="Oval 27"/>
          <p:cNvSpPr/>
          <p:nvPr/>
        </p:nvSpPr>
        <p:spPr>
          <a:xfrm>
            <a:off x="1866129" y="43879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9" name="Oval 28"/>
          <p:cNvSpPr/>
          <p:nvPr/>
        </p:nvSpPr>
        <p:spPr>
          <a:xfrm>
            <a:off x="1864865" y="381020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0" name="TextBox 29"/>
          <p:cNvSpPr txBox="1"/>
          <p:nvPr/>
        </p:nvSpPr>
        <p:spPr>
          <a:xfrm>
            <a:off x="2458759" y="3240829"/>
            <a:ext cx="330165"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A</a:t>
            </a:r>
            <a:endParaRPr lang="en-US" sz="2400" b="1" dirty="0">
              <a:solidFill>
                <a:srgbClr val="000000"/>
              </a:solidFill>
              <a:latin typeface="Arial" pitchFamily="34" charset="0"/>
              <a:cs typeface="Arial" pitchFamily="34" charset="0"/>
            </a:endParaRPr>
          </a:p>
        </p:txBody>
      </p:sp>
      <p:sp>
        <p:nvSpPr>
          <p:cNvPr id="31" name="TextBox 30"/>
          <p:cNvSpPr txBox="1"/>
          <p:nvPr/>
        </p:nvSpPr>
        <p:spPr>
          <a:xfrm>
            <a:off x="2453599" y="4389495"/>
            <a:ext cx="308006"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C</a:t>
            </a:r>
            <a:endParaRPr lang="en-US" sz="2400" b="1" dirty="0">
              <a:solidFill>
                <a:srgbClr val="000000"/>
              </a:solidFill>
              <a:latin typeface="Arial" pitchFamily="34" charset="0"/>
              <a:cs typeface="Arial" pitchFamily="34" charset="0"/>
            </a:endParaRPr>
          </a:p>
        </p:txBody>
      </p:sp>
      <p:sp>
        <p:nvSpPr>
          <p:cNvPr id="32" name="TextBox 31"/>
          <p:cNvSpPr txBox="1"/>
          <p:nvPr/>
        </p:nvSpPr>
        <p:spPr>
          <a:xfrm>
            <a:off x="2449536" y="3776506"/>
            <a:ext cx="332069"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B</a:t>
            </a:r>
            <a:endParaRPr lang="en-US" sz="2400" b="1" dirty="0">
              <a:solidFill>
                <a:srgbClr val="000000"/>
              </a:solidFill>
              <a:latin typeface="Arial" pitchFamily="34" charset="0"/>
              <a:cs typeface="Arial" pitchFamily="34" charset="0"/>
            </a:endParaRPr>
          </a:p>
        </p:txBody>
      </p:sp>
      <p:sp>
        <p:nvSpPr>
          <p:cNvPr id="33" name="Oval 32"/>
          <p:cNvSpPr/>
          <p:nvPr/>
        </p:nvSpPr>
        <p:spPr>
          <a:xfrm>
            <a:off x="1871124" y="496328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4" name="TextBox 33"/>
          <p:cNvSpPr txBox="1"/>
          <p:nvPr/>
        </p:nvSpPr>
        <p:spPr>
          <a:xfrm>
            <a:off x="2475673" y="4950367"/>
            <a:ext cx="332069"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D</a:t>
            </a:r>
            <a:endParaRPr lang="en-US" sz="2400" b="1" dirty="0">
              <a:solidFill>
                <a:srgbClr val="000000"/>
              </a:solidFill>
              <a:latin typeface="Arial" pitchFamily="34" charset="0"/>
              <a:cs typeface="Arial" pitchFamily="34" charset="0"/>
            </a:endParaRPr>
          </a:p>
        </p:txBody>
      </p:sp>
      <p:sp>
        <p:nvSpPr>
          <p:cNvPr id="35" name="TextBox 34"/>
          <p:cNvSpPr txBox="1"/>
          <p:nvPr/>
        </p:nvSpPr>
        <p:spPr>
          <a:xfrm>
            <a:off x="1761836" y="1008656"/>
            <a:ext cx="8328314" cy="1384995"/>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A car travels 83 7/10 miles on 2 </a:t>
            </a:r>
            <a:r>
              <a:rPr lang="en-US" sz="2800" b="1" dirty="0" smtClean="0">
                <a:solidFill>
                  <a:srgbClr val="000000"/>
                </a:solidFill>
                <a:latin typeface="Arial" pitchFamily="34" charset="0"/>
                <a:cs typeface="Arial" pitchFamily="34" charset="0"/>
              </a:rPr>
              <a:t>1/4, gallons </a:t>
            </a:r>
            <a:r>
              <a:rPr lang="en-US" sz="2800" b="1" dirty="0">
                <a:solidFill>
                  <a:srgbClr val="000000"/>
                </a:solidFill>
                <a:latin typeface="Arial" pitchFamily="34" charset="0"/>
                <a:cs typeface="Arial" pitchFamily="34" charset="0"/>
              </a:rPr>
              <a:t>of fuel. Which is the best estimate of the number miles the car travels on one gallon of fuel?</a:t>
            </a:r>
          </a:p>
        </p:txBody>
      </p:sp>
    </p:spTree>
    <p:extLst>
      <p:ext uri="{BB962C8B-B14F-4D97-AF65-F5344CB8AC3E}">
        <p14:creationId xmlns:p14="http://schemas.microsoft.com/office/powerpoint/2010/main" xmlns="" val="2336419047"/>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8" name="Picture 17"/>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81841"/>
            <a:ext cx="3752342" cy="58458"/>
          </a:xfrm>
          <a:prstGeom prst="rect">
            <a:avLst/>
          </a:prstGeom>
          <a:solidFill>
            <a:scrgbClr r="0" g="0" b="0">
              <a:alpha val="0"/>
            </a:scrgbClr>
          </a:solidFill>
        </p:spPr>
      </p:pic>
      <p:sp>
        <p:nvSpPr>
          <p:cNvPr id="22" name="TextBox 21"/>
          <p:cNvSpPr txBox="1"/>
          <p:nvPr/>
        </p:nvSpPr>
        <p:spPr>
          <a:xfrm>
            <a:off x="846181" y="994293"/>
            <a:ext cx="915655"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144</a:t>
            </a:r>
            <a:endParaRPr lang="en-US" sz="2800" b="1" dirty="0">
              <a:solidFill>
                <a:srgbClr val="000000"/>
              </a:solidFill>
              <a:latin typeface="Arial" pitchFamily="34" charset="0"/>
              <a:cs typeface="Arial" pitchFamily="34" charset="0"/>
            </a:endParaRPr>
          </a:p>
        </p:txBody>
      </p:sp>
      <p:sp>
        <p:nvSpPr>
          <p:cNvPr id="23" name="TextBox 22"/>
          <p:cNvSpPr txBox="1"/>
          <p:nvPr/>
        </p:nvSpPr>
        <p:spPr>
          <a:xfrm>
            <a:off x="2939352" y="3327400"/>
            <a:ext cx="3056318" cy="52322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48 tablespoons</a:t>
            </a:r>
          </a:p>
        </p:txBody>
      </p:sp>
      <p:sp>
        <p:nvSpPr>
          <p:cNvPr id="24" name="TextBox 23"/>
          <p:cNvSpPr txBox="1"/>
          <p:nvPr/>
        </p:nvSpPr>
        <p:spPr>
          <a:xfrm>
            <a:off x="2943686" y="3834298"/>
            <a:ext cx="2785957" cy="52322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24 tablespoons</a:t>
            </a:r>
          </a:p>
        </p:txBody>
      </p:sp>
      <p:sp>
        <p:nvSpPr>
          <p:cNvPr id="25" name="TextBox 24"/>
          <p:cNvSpPr txBox="1"/>
          <p:nvPr/>
        </p:nvSpPr>
        <p:spPr>
          <a:xfrm>
            <a:off x="2970226" y="5000488"/>
            <a:ext cx="2730459" cy="52322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6 tablespoons</a:t>
            </a:r>
          </a:p>
        </p:txBody>
      </p:sp>
      <p:sp>
        <p:nvSpPr>
          <p:cNvPr id="26" name="TextBox 25"/>
          <p:cNvSpPr txBox="1"/>
          <p:nvPr/>
        </p:nvSpPr>
        <p:spPr>
          <a:xfrm>
            <a:off x="2936496" y="4427332"/>
            <a:ext cx="3059174" cy="52322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12 tablespoons</a:t>
            </a:r>
          </a:p>
        </p:txBody>
      </p:sp>
      <p:sp>
        <p:nvSpPr>
          <p:cNvPr id="27" name="Oval 26"/>
          <p:cNvSpPr/>
          <p:nvPr/>
        </p:nvSpPr>
        <p:spPr>
          <a:xfrm>
            <a:off x="1839768" y="336229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8" name="Oval 27"/>
          <p:cNvSpPr/>
          <p:nvPr/>
        </p:nvSpPr>
        <p:spPr>
          <a:xfrm>
            <a:off x="1866129" y="448391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9" name="Oval 28"/>
          <p:cNvSpPr/>
          <p:nvPr/>
        </p:nvSpPr>
        <p:spPr>
          <a:xfrm>
            <a:off x="1864865" y="39061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0" name="TextBox 29"/>
          <p:cNvSpPr txBox="1"/>
          <p:nvPr/>
        </p:nvSpPr>
        <p:spPr>
          <a:xfrm>
            <a:off x="2434634" y="3355837"/>
            <a:ext cx="330165"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A</a:t>
            </a:r>
            <a:endParaRPr lang="en-US" sz="2400" b="1" dirty="0">
              <a:solidFill>
                <a:srgbClr val="000000"/>
              </a:solidFill>
              <a:latin typeface="Arial" pitchFamily="34" charset="0"/>
              <a:cs typeface="Arial" pitchFamily="34" charset="0"/>
            </a:endParaRPr>
          </a:p>
        </p:txBody>
      </p:sp>
      <p:sp>
        <p:nvSpPr>
          <p:cNvPr id="31" name="TextBox 30"/>
          <p:cNvSpPr txBox="1"/>
          <p:nvPr/>
        </p:nvSpPr>
        <p:spPr>
          <a:xfrm>
            <a:off x="2448524" y="4466403"/>
            <a:ext cx="308006"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C</a:t>
            </a:r>
            <a:endParaRPr lang="en-US" sz="2400" b="1" dirty="0">
              <a:solidFill>
                <a:srgbClr val="000000"/>
              </a:solidFill>
              <a:latin typeface="Arial" pitchFamily="34" charset="0"/>
              <a:cs typeface="Arial" pitchFamily="34" charset="0"/>
            </a:endParaRPr>
          </a:p>
        </p:txBody>
      </p:sp>
      <p:sp>
        <p:nvSpPr>
          <p:cNvPr id="32" name="TextBox 31"/>
          <p:cNvSpPr txBox="1"/>
          <p:nvPr/>
        </p:nvSpPr>
        <p:spPr>
          <a:xfrm>
            <a:off x="2444461" y="3872464"/>
            <a:ext cx="332069"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B</a:t>
            </a:r>
            <a:endParaRPr lang="en-US" sz="2400" b="1" dirty="0">
              <a:solidFill>
                <a:srgbClr val="000000"/>
              </a:solidFill>
              <a:latin typeface="Arial" pitchFamily="34" charset="0"/>
              <a:cs typeface="Arial" pitchFamily="34" charset="0"/>
            </a:endParaRPr>
          </a:p>
        </p:txBody>
      </p:sp>
      <p:sp>
        <p:nvSpPr>
          <p:cNvPr id="33" name="Oval 32"/>
          <p:cNvSpPr/>
          <p:nvPr/>
        </p:nvSpPr>
        <p:spPr>
          <a:xfrm>
            <a:off x="1871124" y="505923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4" name="TextBox 33"/>
          <p:cNvSpPr txBox="1"/>
          <p:nvPr/>
        </p:nvSpPr>
        <p:spPr>
          <a:xfrm>
            <a:off x="2451548" y="5046325"/>
            <a:ext cx="332069"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D</a:t>
            </a:r>
            <a:endParaRPr lang="en-US" sz="2400" b="1" dirty="0">
              <a:solidFill>
                <a:srgbClr val="000000"/>
              </a:solidFill>
              <a:latin typeface="Arial" pitchFamily="34" charset="0"/>
              <a:cs typeface="Arial" pitchFamily="34" charset="0"/>
            </a:endParaRPr>
          </a:p>
        </p:txBody>
      </p:sp>
      <p:sp>
        <p:nvSpPr>
          <p:cNvPr id="35" name="TextBox 34"/>
          <p:cNvSpPr txBox="1"/>
          <p:nvPr/>
        </p:nvSpPr>
        <p:spPr>
          <a:xfrm>
            <a:off x="1761836" y="1008656"/>
            <a:ext cx="8328314" cy="1815882"/>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One tablespoon is equal to 1/16 cup. It is also equal to 1/2 ounce. A recipe uses 3/4 cup of flour. How many tablespoons of flour does the recipe use?</a:t>
            </a:r>
          </a:p>
        </p:txBody>
      </p:sp>
    </p:spTree>
    <p:extLst>
      <p:ext uri="{BB962C8B-B14F-4D97-AF65-F5344CB8AC3E}">
        <p14:creationId xmlns:p14="http://schemas.microsoft.com/office/powerpoint/2010/main" xmlns="" val="36436460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8" y="220942"/>
            <a:ext cx="4414520" cy="58458"/>
          </a:xfrm>
          <a:prstGeom prst="rect">
            <a:avLst/>
          </a:prstGeom>
          <a:solidFill>
            <a:scrgbClr r="0" g="0" b="0">
              <a:alpha val="0"/>
            </a:scrgbClr>
          </a:solidFill>
        </p:spPr>
      </p:pic>
      <p:sp>
        <p:nvSpPr>
          <p:cNvPr id="11" name="TextBox 10"/>
          <p:cNvSpPr txBox="1"/>
          <p:nvPr/>
        </p:nvSpPr>
        <p:spPr>
          <a:xfrm>
            <a:off x="838595" y="1019359"/>
            <a:ext cx="539306" cy="52322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5</a:t>
            </a:r>
          </a:p>
        </p:txBody>
      </p:sp>
      <p:sp>
        <p:nvSpPr>
          <p:cNvPr id="12" name="TextBox 11"/>
          <p:cNvSpPr txBox="1"/>
          <p:nvPr/>
        </p:nvSpPr>
        <p:spPr>
          <a:xfrm>
            <a:off x="1782618" y="1025281"/>
            <a:ext cx="4802332" cy="52322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Find the GCF of 72 and 75.</a:t>
            </a:r>
          </a:p>
        </p:txBody>
      </p:sp>
    </p:spTree>
    <p:extLst>
      <p:ext uri="{BB962C8B-B14F-4D97-AF65-F5344CB8AC3E}">
        <p14:creationId xmlns:p14="http://schemas.microsoft.com/office/powerpoint/2010/main" xmlns="" val="2769379951"/>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8" name="Picture 17"/>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81841"/>
            <a:ext cx="3752342" cy="58458"/>
          </a:xfrm>
          <a:prstGeom prst="rect">
            <a:avLst/>
          </a:prstGeom>
          <a:solidFill>
            <a:scrgbClr r="0" g="0" b="0">
              <a:alpha val="0"/>
            </a:scrgbClr>
          </a:solidFill>
        </p:spPr>
      </p:pic>
      <p:sp>
        <p:nvSpPr>
          <p:cNvPr id="22" name="TextBox 21"/>
          <p:cNvSpPr txBox="1"/>
          <p:nvPr/>
        </p:nvSpPr>
        <p:spPr>
          <a:xfrm>
            <a:off x="793750" y="1010918"/>
            <a:ext cx="782724"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145</a:t>
            </a:r>
            <a:endParaRPr lang="en-US" sz="2800" b="1" dirty="0">
              <a:solidFill>
                <a:srgbClr val="000000"/>
              </a:solidFill>
              <a:latin typeface="Arial" pitchFamily="34" charset="0"/>
              <a:cs typeface="Arial" pitchFamily="34" charset="0"/>
            </a:endParaRPr>
          </a:p>
        </p:txBody>
      </p:sp>
      <p:sp>
        <p:nvSpPr>
          <p:cNvPr id="23" name="TextBox 22"/>
          <p:cNvSpPr txBox="1"/>
          <p:nvPr/>
        </p:nvSpPr>
        <p:spPr>
          <a:xfrm>
            <a:off x="2919032" y="3327400"/>
            <a:ext cx="2294318" cy="52322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5/12 pound</a:t>
            </a:r>
          </a:p>
        </p:txBody>
      </p:sp>
      <p:sp>
        <p:nvSpPr>
          <p:cNvPr id="24" name="TextBox 23"/>
          <p:cNvSpPr txBox="1"/>
          <p:nvPr/>
        </p:nvSpPr>
        <p:spPr>
          <a:xfrm>
            <a:off x="2923366" y="3834298"/>
            <a:ext cx="2785957" cy="52322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2 2/5 pounds</a:t>
            </a:r>
          </a:p>
        </p:txBody>
      </p:sp>
      <p:sp>
        <p:nvSpPr>
          <p:cNvPr id="25" name="TextBox 24"/>
          <p:cNvSpPr txBox="1"/>
          <p:nvPr/>
        </p:nvSpPr>
        <p:spPr>
          <a:xfrm>
            <a:off x="2910150" y="5000488"/>
            <a:ext cx="2730459" cy="52322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86 2/5 pounds</a:t>
            </a:r>
          </a:p>
        </p:txBody>
      </p:sp>
      <p:sp>
        <p:nvSpPr>
          <p:cNvPr id="26" name="TextBox 25"/>
          <p:cNvSpPr txBox="1"/>
          <p:nvPr/>
        </p:nvSpPr>
        <p:spPr>
          <a:xfrm>
            <a:off x="2916176" y="4427332"/>
            <a:ext cx="3059174" cy="52322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8 2/5 pounds</a:t>
            </a:r>
          </a:p>
        </p:txBody>
      </p:sp>
      <p:sp>
        <p:nvSpPr>
          <p:cNvPr id="27" name="Oval 26"/>
          <p:cNvSpPr/>
          <p:nvPr/>
        </p:nvSpPr>
        <p:spPr>
          <a:xfrm>
            <a:off x="1839768" y="336229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8" name="Oval 27"/>
          <p:cNvSpPr/>
          <p:nvPr/>
        </p:nvSpPr>
        <p:spPr>
          <a:xfrm>
            <a:off x="1866129" y="448391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9" name="Oval 28"/>
          <p:cNvSpPr/>
          <p:nvPr/>
        </p:nvSpPr>
        <p:spPr>
          <a:xfrm>
            <a:off x="1864865" y="39061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0" name="TextBox 29"/>
          <p:cNvSpPr txBox="1"/>
          <p:nvPr/>
        </p:nvSpPr>
        <p:spPr>
          <a:xfrm>
            <a:off x="2414314" y="3336787"/>
            <a:ext cx="330165"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A</a:t>
            </a:r>
            <a:endParaRPr lang="en-US" sz="2400" b="1" dirty="0">
              <a:solidFill>
                <a:srgbClr val="000000"/>
              </a:solidFill>
              <a:latin typeface="Arial" pitchFamily="34" charset="0"/>
              <a:cs typeface="Arial" pitchFamily="34" charset="0"/>
            </a:endParaRPr>
          </a:p>
        </p:txBody>
      </p:sp>
      <p:sp>
        <p:nvSpPr>
          <p:cNvPr id="31" name="TextBox 30"/>
          <p:cNvSpPr txBox="1"/>
          <p:nvPr/>
        </p:nvSpPr>
        <p:spPr>
          <a:xfrm>
            <a:off x="2466304" y="4466403"/>
            <a:ext cx="308006"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C</a:t>
            </a:r>
            <a:endParaRPr lang="en-US" sz="2400" b="1" dirty="0">
              <a:solidFill>
                <a:srgbClr val="000000"/>
              </a:solidFill>
              <a:latin typeface="Arial" pitchFamily="34" charset="0"/>
              <a:cs typeface="Arial" pitchFamily="34" charset="0"/>
            </a:endParaRPr>
          </a:p>
        </p:txBody>
      </p:sp>
      <p:sp>
        <p:nvSpPr>
          <p:cNvPr id="32" name="TextBox 31"/>
          <p:cNvSpPr txBox="1"/>
          <p:nvPr/>
        </p:nvSpPr>
        <p:spPr>
          <a:xfrm>
            <a:off x="2443191" y="3872464"/>
            <a:ext cx="332069"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B</a:t>
            </a:r>
            <a:endParaRPr lang="en-US" sz="2400" b="1" dirty="0">
              <a:solidFill>
                <a:srgbClr val="000000"/>
              </a:solidFill>
              <a:latin typeface="Arial" pitchFamily="34" charset="0"/>
              <a:cs typeface="Arial" pitchFamily="34" charset="0"/>
            </a:endParaRPr>
          </a:p>
        </p:txBody>
      </p:sp>
      <p:sp>
        <p:nvSpPr>
          <p:cNvPr id="33" name="Oval 32"/>
          <p:cNvSpPr/>
          <p:nvPr/>
        </p:nvSpPr>
        <p:spPr>
          <a:xfrm>
            <a:off x="1871124" y="505923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4" name="TextBox 33"/>
          <p:cNvSpPr txBox="1"/>
          <p:nvPr/>
        </p:nvSpPr>
        <p:spPr>
          <a:xfrm>
            <a:off x="2469328" y="5008225"/>
            <a:ext cx="332069"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D</a:t>
            </a:r>
            <a:endParaRPr lang="en-US" sz="2400" b="1" dirty="0">
              <a:solidFill>
                <a:srgbClr val="000000"/>
              </a:solidFill>
              <a:latin typeface="Arial" pitchFamily="34" charset="0"/>
              <a:cs typeface="Arial" pitchFamily="34" charset="0"/>
            </a:endParaRPr>
          </a:p>
        </p:txBody>
      </p:sp>
      <p:sp>
        <p:nvSpPr>
          <p:cNvPr id="35" name="TextBox 34"/>
          <p:cNvSpPr txBox="1"/>
          <p:nvPr/>
        </p:nvSpPr>
        <p:spPr>
          <a:xfrm>
            <a:off x="1761836" y="1025281"/>
            <a:ext cx="8328314" cy="1815882"/>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A bookstore packs 6 books in a box. The total weight of the books is 14 2/5 pounds. If each book has the same weight, what is the weight of one book?</a:t>
            </a:r>
          </a:p>
        </p:txBody>
      </p:sp>
    </p:spTree>
    <p:extLst>
      <p:ext uri="{BB962C8B-B14F-4D97-AF65-F5344CB8AC3E}">
        <p14:creationId xmlns:p14="http://schemas.microsoft.com/office/powerpoint/2010/main" xmlns="" val="4261725686"/>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p:nvSpPr>
        <p:spPr>
          <a:xfrm>
            <a:off x="1729438" y="995423"/>
            <a:ext cx="9046512" cy="4093428"/>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There is       gallon of distilled water in the class </a:t>
            </a:r>
          </a:p>
          <a:p>
            <a:endParaRPr lang="en-US" sz="28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science supplies. If each pair of students doing an </a:t>
            </a:r>
          </a:p>
          <a:p>
            <a:endParaRPr lang="en-US" sz="28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experiment uses       gallon of distilled water, there </a:t>
            </a:r>
          </a:p>
          <a:p>
            <a:endParaRPr lang="en-US" sz="800" b="1" dirty="0" smtClean="0">
              <a:solidFill>
                <a:srgbClr val="000000"/>
              </a:solidFill>
              <a:latin typeface="Arial" pitchFamily="34" charset="0"/>
              <a:cs typeface="Arial" pitchFamily="34" charset="0"/>
            </a:endParaRPr>
          </a:p>
          <a:p>
            <a:endParaRPr lang="en-US" sz="28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will be    gallon left in the supplies . How many </a:t>
            </a:r>
          </a:p>
          <a:p>
            <a:endParaRPr lang="en-US" sz="28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students are doing the experiments?</a:t>
            </a:r>
            <a:endParaRPr lang="en-US" sz="2800" b="1" dirty="0">
              <a:solidFill>
                <a:srgbClr val="000000"/>
              </a:solidFill>
              <a:latin typeface="Arial" pitchFamily="34" charset="0"/>
              <a:cs typeface="Arial" pitchFamily="34" charset="0"/>
            </a:endParaRPr>
          </a:p>
        </p:txBody>
      </p:sp>
      <p:pic>
        <p:nvPicPr>
          <p:cNvPr id="4" name="Picture 3"/>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40841" t="31686" r="39510" b="28381"/>
          <a:stretch/>
        </p:blipFill>
        <p:spPr>
          <a:xfrm>
            <a:off x="3357288" y="736600"/>
            <a:ext cx="444706" cy="1049434"/>
          </a:xfrm>
          <a:prstGeom prst="rect">
            <a:avLst/>
          </a:prstGeom>
          <a:solidFill>
            <a:scrgbClr r="0" g="0" b="0">
              <a:alpha val="0"/>
            </a:scrgbClr>
          </a:solidFill>
        </p:spPr>
      </p:pic>
      <p:pic>
        <p:nvPicPr>
          <p:cNvPr id="5" name="Picture 4"/>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41284" t="30808" r="39260" b="34596"/>
          <a:stretch/>
        </p:blipFill>
        <p:spPr>
          <a:xfrm>
            <a:off x="4798676" y="2484120"/>
            <a:ext cx="431240" cy="896236"/>
          </a:xfrm>
          <a:prstGeom prst="rect">
            <a:avLst/>
          </a:prstGeom>
          <a:solidFill>
            <a:scrgbClr r="0" g="0" b="0">
              <a:alpha val="0"/>
            </a:scrgbClr>
          </a:solidFill>
        </p:spPr>
      </p:pic>
      <p:pic>
        <p:nvPicPr>
          <p:cNvPr id="6" name="Picture 5"/>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40934" t="34735" r="40357" b="32632"/>
          <a:stretch/>
        </p:blipFill>
        <p:spPr>
          <a:xfrm>
            <a:off x="2919912" y="3525520"/>
            <a:ext cx="388438" cy="836228"/>
          </a:xfrm>
          <a:prstGeom prst="rect">
            <a:avLst/>
          </a:prstGeom>
          <a:solidFill>
            <a:scrgbClr r="0" g="0" b="0">
              <a:alpha val="0"/>
            </a:scrgbClr>
          </a:solidFill>
        </p:spPr>
      </p:pic>
      <p:pic>
        <p:nvPicPr>
          <p:cNvPr id="13" name="Picture 12"/>
          <p:cNvPicPr>
            <a:picLocks/>
          </p:cNvPicPr>
          <p:nvPr/>
        </p:nvPicPr>
        <p:blipFill>
          <a:blip r:embed="rId6" cstate="print">
            <a:extLst>
              <a:ext uri="{28A0092B-C50C-407E-A947-70E740481C1C}">
                <a14:useLocalDpi xmlns:a14="http://schemas.microsoft.com/office/drawing/2010/main" xmlns="" val="0"/>
              </a:ext>
            </a:extLst>
          </a:blip>
          <a:stretch>
            <a:fillRect/>
          </a:stretch>
        </p:blipFill>
        <p:spPr>
          <a:xfrm>
            <a:off x="137954" y="70150"/>
            <a:ext cx="4414520" cy="58458"/>
          </a:xfrm>
          <a:prstGeom prst="rect">
            <a:avLst/>
          </a:prstGeom>
          <a:solidFill>
            <a:scrgbClr r="0" g="0" b="0">
              <a:alpha val="0"/>
            </a:scrgbClr>
          </a:solidFill>
        </p:spPr>
      </p:pic>
      <p:sp>
        <p:nvSpPr>
          <p:cNvPr id="14" name="TextBox 13"/>
          <p:cNvSpPr txBox="1"/>
          <p:nvPr/>
        </p:nvSpPr>
        <p:spPr>
          <a:xfrm>
            <a:off x="808990" y="1014613"/>
            <a:ext cx="782724"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146</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332372636"/>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860551" y="748090"/>
            <a:ext cx="7315200" cy="1569660"/>
          </a:xfrm>
          <a:prstGeom prst="rect">
            <a:avLst/>
          </a:prstGeom>
          <a:noFill/>
        </p:spPr>
        <p:txBody>
          <a:bodyPr vert="horz" wrap="square" rtlCol="0">
            <a:spAutoFit/>
          </a:bodyPr>
          <a:lstStyle/>
          <a:p>
            <a:pPr algn="ctr"/>
            <a:r>
              <a:rPr lang="en-US" sz="4800" b="1" dirty="0" smtClean="0">
                <a:solidFill>
                  <a:srgbClr val="0000FF"/>
                </a:solidFill>
                <a:latin typeface="Arial" pitchFamily="34" charset="0"/>
                <a:cs typeface="Arial" pitchFamily="34" charset="0"/>
              </a:rPr>
              <a:t>Fraction Operations</a:t>
            </a:r>
          </a:p>
          <a:p>
            <a:pPr algn="ctr"/>
            <a:r>
              <a:rPr lang="en-US" sz="4800" b="1" dirty="0" smtClean="0">
                <a:solidFill>
                  <a:srgbClr val="0000FF"/>
                </a:solidFill>
                <a:latin typeface="Arial" pitchFamily="34" charset="0"/>
                <a:cs typeface="Arial" pitchFamily="34" charset="0"/>
              </a:rPr>
              <a:t>Mixed Application</a:t>
            </a:r>
            <a:endParaRPr lang="en-US" sz="4800" b="1" dirty="0">
              <a:solidFill>
                <a:srgbClr val="0000FF"/>
              </a:solidFill>
              <a:latin typeface="Arial" pitchFamily="34" charset="0"/>
              <a:cs typeface="Arial" pitchFamily="34" charset="0"/>
            </a:endParaRPr>
          </a:p>
        </p:txBody>
      </p:sp>
      <p:sp>
        <p:nvSpPr>
          <p:cNvPr id="4" name="TextBox 3">
            <a:hlinkClick r:id="rId2" action="ppaction://hlinksldjump"/>
          </p:cNvPr>
          <p:cNvSpPr txBox="1"/>
          <p:nvPr/>
        </p:nvSpPr>
        <p:spPr>
          <a:xfrm>
            <a:off x="8261350" y="2312283"/>
            <a:ext cx="1828800" cy="1015663"/>
          </a:xfrm>
          <a:prstGeom prst="rect">
            <a:avLst/>
          </a:prstGeom>
          <a:noFill/>
        </p:spPr>
        <p:txBody>
          <a:bodyPr vert="horz" wrap="square" rtlCol="0">
            <a:spAutoFit/>
          </a:bodyPr>
          <a:lstStyle/>
          <a:p>
            <a:r>
              <a:rPr lang="en-US" sz="2000" b="1" i="1" dirty="0" smtClean="0">
                <a:solidFill>
                  <a:srgbClr val="0000FF"/>
                </a:solidFill>
                <a:latin typeface="Arial" pitchFamily="34" charset="0"/>
                <a:cs typeface="Arial" pitchFamily="34" charset="0"/>
              </a:rPr>
              <a:t>Return to</a:t>
            </a:r>
          </a:p>
          <a:p>
            <a:r>
              <a:rPr lang="en-US" sz="2000" b="1" i="1" dirty="0" smtClean="0">
                <a:solidFill>
                  <a:srgbClr val="0000FF"/>
                </a:solidFill>
                <a:latin typeface="Arial" pitchFamily="34" charset="0"/>
                <a:cs typeface="Arial" pitchFamily="34" charset="0"/>
              </a:rPr>
              <a:t>Table of</a:t>
            </a:r>
          </a:p>
          <a:p>
            <a:r>
              <a:rPr lang="en-US" sz="2000" b="1" i="1" dirty="0" smtClean="0">
                <a:solidFill>
                  <a:srgbClr val="0000FF"/>
                </a:solidFill>
                <a:latin typeface="Arial" pitchFamily="34" charset="0"/>
                <a:cs typeface="Arial" pitchFamily="34" charset="0"/>
              </a:rPr>
              <a:t>Contents</a:t>
            </a:r>
            <a:endParaRPr lang="en-US" sz="2000" b="1" i="1" dirty="0">
              <a:solidFill>
                <a:srgbClr val="0000FF"/>
              </a:solidFill>
              <a:latin typeface="Arial" pitchFamily="34" charset="0"/>
              <a:cs typeface="Arial" pitchFamily="34" charset="0"/>
            </a:endParaRPr>
          </a:p>
        </p:txBody>
      </p:sp>
      <p:sp>
        <p:nvSpPr>
          <p:cNvPr id="5" name="Rectangle 4"/>
          <p:cNvSpPr/>
          <p:nvPr/>
        </p:nvSpPr>
        <p:spPr>
          <a:xfrm>
            <a:off x="8008325" y="2260600"/>
            <a:ext cx="2081825" cy="1080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782738141"/>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86516" y="1041584"/>
            <a:ext cx="9067800" cy="3046988"/>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Now we will use the rules for adding, subtracting, multiplying and dividing fractions to solve problems.  </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Be sure to read carefully in order to determine what operation needs to be performed.</a:t>
            </a:r>
          </a:p>
          <a:p>
            <a:endParaRPr lang="en-US"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First, write the problem.</a:t>
            </a:r>
          </a:p>
          <a:p>
            <a:r>
              <a:rPr lang="en-US" sz="2400" b="1" dirty="0" smtClean="0">
                <a:solidFill>
                  <a:srgbClr val="0000FF"/>
                </a:solidFill>
                <a:latin typeface="Arial" pitchFamily="34" charset="0"/>
                <a:cs typeface="Arial" pitchFamily="34" charset="0"/>
              </a:rPr>
              <a:t>Next, solve it.</a:t>
            </a: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xmlns="" val="2905641802"/>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833506" y="1032190"/>
            <a:ext cx="8222044" cy="2059410"/>
            <a:chOff x="640323" y="-1961510"/>
            <a:chExt cx="7569200" cy="2237032"/>
          </a:xfrm>
        </p:grpSpPr>
        <p:sp>
          <p:nvSpPr>
            <p:cNvPr id="2" name="TextBox 1"/>
            <p:cNvSpPr txBox="1"/>
            <p:nvPr/>
          </p:nvSpPr>
          <p:spPr>
            <a:xfrm>
              <a:off x="640323" y="-1961510"/>
              <a:ext cx="7569200" cy="2005931"/>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EXAMPLE:</a:t>
              </a:r>
            </a:p>
            <a:p>
              <a:endParaRPr lang="en-US"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How much chocolate will each person get if 3 people </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share     lb of chocolate equally?</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1533158" y="-627151"/>
              <a:ext cx="476607" cy="902673"/>
            </a:xfrm>
            <a:prstGeom prst="rect">
              <a:avLst/>
            </a:prstGeom>
            <a:noFill/>
          </p:spPr>
          <p:txBody>
            <a:bodyPr vert="horz" wrap="square" rtlCol="0">
              <a:spAutoFit/>
            </a:bodyPr>
            <a:lstStyle/>
            <a:p>
              <a:r>
                <a:rPr lang="en-US" sz="2400" b="1" u="sng" dirty="0" smtClean="0">
                  <a:solidFill>
                    <a:srgbClr val="0000FF"/>
                  </a:solidFill>
                  <a:latin typeface="Arial" pitchFamily="34" charset="0"/>
                  <a:cs typeface="Arial" pitchFamily="34" charset="0"/>
                </a:rPr>
                <a:t>1</a:t>
              </a:r>
              <a:r>
                <a:rPr lang="en-US" sz="2400" b="1" dirty="0" smtClean="0">
                  <a:solidFill>
                    <a:srgbClr val="0000FF"/>
                  </a:solidFill>
                  <a:latin typeface="Arial" pitchFamily="34" charset="0"/>
                  <a:cs typeface="Arial" pitchFamily="34" charset="0"/>
                </a:rPr>
                <a:t> </a:t>
              </a:r>
            </a:p>
            <a:p>
              <a:r>
                <a:rPr lang="en-US" sz="2400" b="1" dirty="0" smtClean="0">
                  <a:solidFill>
                    <a:srgbClr val="0000FF"/>
                  </a:solidFill>
                  <a:latin typeface="Arial" pitchFamily="34" charset="0"/>
                  <a:cs typeface="Arial" pitchFamily="34" charset="0"/>
                </a:rPr>
                <a:t>2</a:t>
              </a:r>
              <a:endParaRPr lang="en-US" sz="2400" b="1" dirty="0">
                <a:solidFill>
                  <a:srgbClr val="0000FF"/>
                </a:solidFill>
                <a:latin typeface="Arial" pitchFamily="34" charset="0"/>
                <a:cs typeface="Arial" pitchFamily="34" charset="0"/>
              </a:endParaRPr>
            </a:p>
          </p:txBody>
        </p:sp>
      </p:grpSp>
      <p:pic>
        <p:nvPicPr>
          <p:cNvPr id="5" name="Picture 4"/>
          <p:cNvPicPr>
            <a:picLocks/>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2501" t="19890" r="34998" b="18355"/>
          <a:stretch/>
        </p:blipFill>
        <p:spPr>
          <a:xfrm>
            <a:off x="2021210" y="3106946"/>
            <a:ext cx="1213267" cy="3800327"/>
          </a:xfrm>
          <a:prstGeom prst="rect">
            <a:avLst/>
          </a:prstGeom>
          <a:solidFill>
            <a:scrgbClr r="0" g="0" b="0">
              <a:alpha val="0"/>
            </a:scrgbClr>
          </a:solidFill>
        </p:spPr>
      </p:pic>
      <p:sp>
        <p:nvSpPr>
          <p:cNvPr id="6" name="TextBox 5"/>
          <p:cNvSpPr txBox="1"/>
          <p:nvPr/>
        </p:nvSpPr>
        <p:spPr>
          <a:xfrm>
            <a:off x="1766338" y="7447957"/>
            <a:ext cx="6263100"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Each person gets      lb of chocolate.</a:t>
            </a:r>
            <a:endParaRPr lang="en-US" sz="2400" b="1" dirty="0">
              <a:solidFill>
                <a:srgbClr val="0000FF"/>
              </a:solidFill>
              <a:latin typeface="Arial" pitchFamily="34" charset="0"/>
              <a:cs typeface="Arial" pitchFamily="34" charset="0"/>
            </a:endParaRPr>
          </a:p>
        </p:txBody>
      </p:sp>
      <p:sp>
        <p:nvSpPr>
          <p:cNvPr id="10" name="TextBox 9"/>
          <p:cNvSpPr txBox="1"/>
          <p:nvPr/>
        </p:nvSpPr>
        <p:spPr>
          <a:xfrm>
            <a:off x="4464634" y="7279858"/>
            <a:ext cx="517714" cy="830999"/>
          </a:xfrm>
          <a:prstGeom prst="rect">
            <a:avLst/>
          </a:prstGeom>
          <a:noFill/>
        </p:spPr>
        <p:txBody>
          <a:bodyPr vert="horz" wrap="square" rtlCol="0">
            <a:spAutoFit/>
          </a:bodyPr>
          <a:lstStyle/>
          <a:p>
            <a:r>
              <a:rPr lang="en-US" sz="2400" b="1" u="sng" dirty="0" smtClean="0">
                <a:solidFill>
                  <a:srgbClr val="0000FF"/>
                </a:solidFill>
                <a:latin typeface="Arial" pitchFamily="34" charset="0"/>
                <a:cs typeface="Arial" pitchFamily="34" charset="0"/>
              </a:rPr>
              <a:t>1</a:t>
            </a:r>
            <a:r>
              <a:rPr lang="en-US" sz="2400" b="1" dirty="0" smtClean="0">
                <a:solidFill>
                  <a:srgbClr val="0000FF"/>
                </a:solidFill>
                <a:latin typeface="Arial" pitchFamily="34" charset="0"/>
                <a:cs typeface="Arial" pitchFamily="34" charset="0"/>
              </a:rPr>
              <a:t> </a:t>
            </a:r>
          </a:p>
          <a:p>
            <a:r>
              <a:rPr lang="en-US" sz="2400" b="1" dirty="0" smtClean="0">
                <a:solidFill>
                  <a:srgbClr val="0000FF"/>
                </a:solidFill>
                <a:latin typeface="Arial" pitchFamily="34" charset="0"/>
                <a:cs typeface="Arial" pitchFamily="34" charset="0"/>
              </a:rPr>
              <a:t>6</a:t>
            </a:r>
            <a:endParaRPr lang="en-US" sz="2400" b="1" dirty="0">
              <a:solidFill>
                <a:srgbClr val="0000FF"/>
              </a:solidFill>
              <a:latin typeface="Arial" pitchFamily="34" charset="0"/>
              <a:cs typeface="Arial" pitchFamily="34" charset="0"/>
            </a:endParaRPr>
          </a:p>
        </p:txBody>
      </p:sp>
      <p:grpSp>
        <p:nvGrpSpPr>
          <p:cNvPr id="13" name="Group 12"/>
          <p:cNvGrpSpPr/>
          <p:nvPr/>
        </p:nvGrpSpPr>
        <p:grpSpPr>
          <a:xfrm>
            <a:off x="0" y="3175000"/>
            <a:ext cx="11086313" cy="6984999"/>
            <a:chOff x="-183938" y="3150717"/>
            <a:chExt cx="11073571" cy="7262224"/>
          </a:xfrm>
          <a:solidFill>
            <a:schemeClr val="bg1">
              <a:lumMod val="50000"/>
            </a:schemeClr>
          </a:solidFill>
        </p:grpSpPr>
        <p:sp>
          <p:nvSpPr>
            <p:cNvPr id="11" name="Rectangle 10"/>
            <p:cNvSpPr/>
            <p:nvPr/>
          </p:nvSpPr>
          <p:spPr>
            <a:xfrm>
              <a:off x="-183938" y="3150717"/>
              <a:ext cx="11068013" cy="72622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2" name="TextBox 11"/>
            <p:cNvSpPr txBox="1"/>
            <p:nvPr/>
          </p:nvSpPr>
          <p:spPr>
            <a:xfrm>
              <a:off x="10275177" y="3309774"/>
              <a:ext cx="614456" cy="674568"/>
            </a:xfrm>
            <a:prstGeom prst="rect">
              <a:avLst/>
            </a:prstGeom>
            <a:grpFill/>
            <a:ln>
              <a:noFill/>
            </a:ln>
          </p:spPr>
          <p:txBody>
            <a:bodyPr wrap="square" rtlCol="0">
              <a:spAutoFit/>
            </a:bodyPr>
            <a:lstStyle/>
            <a:p>
              <a:r>
                <a:rPr lang="en-US" sz="3600" b="1" dirty="0" smtClean="0">
                  <a:latin typeface="Arial" pitchFamily="34" charset="0"/>
                  <a:cs typeface="Arial" pitchFamily="34" charset="0"/>
                </a:rPr>
                <a:t>x</a:t>
              </a:r>
              <a:endParaRPr lang="en-US" sz="3600" b="1" dirty="0">
                <a:latin typeface="Arial" pitchFamily="34" charset="0"/>
                <a:cs typeface="Arial" pitchFamily="34" charset="0"/>
              </a:endParaRPr>
            </a:p>
          </p:txBody>
        </p:sp>
      </p:grpSp>
    </p:spTree>
    <p:extLst>
      <p:ext uri="{BB962C8B-B14F-4D97-AF65-F5344CB8AC3E}">
        <p14:creationId xmlns:p14="http://schemas.microsoft.com/office/powerpoint/2010/main" xmlns="" val="20281673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timing>
</p:sld>
</file>

<file path=ppt/slides/slide2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27800" y="1060271"/>
            <a:ext cx="8991600" cy="1200329"/>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EXAMPLE</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How many      cup servings are in     of a cup of yogurt?</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5739847" y="1674756"/>
            <a:ext cx="413861" cy="830997"/>
          </a:xfrm>
          <a:prstGeom prst="rect">
            <a:avLst/>
          </a:prstGeom>
          <a:noFill/>
        </p:spPr>
        <p:txBody>
          <a:bodyPr vert="horz" wrap="square" rtlCol="0">
            <a:spAutoFit/>
          </a:bodyPr>
          <a:lstStyle/>
          <a:p>
            <a:r>
              <a:rPr lang="en-US" sz="2400" b="1" u="sng" dirty="0" smtClean="0">
                <a:solidFill>
                  <a:srgbClr val="0000FF"/>
                </a:solidFill>
                <a:latin typeface="Arial" pitchFamily="34" charset="0"/>
                <a:cs typeface="Arial" pitchFamily="34" charset="0"/>
              </a:rPr>
              <a:t>2 </a:t>
            </a:r>
            <a:r>
              <a:rPr lang="en-US" sz="2400" b="1" dirty="0" smtClean="0">
                <a:solidFill>
                  <a:srgbClr val="0000FF"/>
                </a:solidFill>
                <a:latin typeface="Arial" pitchFamily="34" charset="0"/>
                <a:cs typeface="Arial" pitchFamily="34" charset="0"/>
              </a:rPr>
              <a:t>  </a:t>
            </a:r>
          </a:p>
          <a:p>
            <a:r>
              <a:rPr lang="en-US" sz="2400" b="1" dirty="0" smtClean="0">
                <a:solidFill>
                  <a:srgbClr val="0000FF"/>
                </a:solidFill>
                <a:latin typeface="Arial" pitchFamily="34" charset="0"/>
                <a:cs typeface="Arial" pitchFamily="34" charset="0"/>
              </a:rPr>
              <a:t>3</a:t>
            </a:r>
            <a:endParaRPr lang="en-US" sz="2400" b="1" dirty="0">
              <a:solidFill>
                <a:srgbClr val="0000FF"/>
              </a:solidFill>
              <a:latin typeface="Arial" pitchFamily="34" charset="0"/>
              <a:cs typeface="Arial" pitchFamily="34" charset="0"/>
            </a:endParaRPr>
          </a:p>
        </p:txBody>
      </p:sp>
      <p:sp>
        <p:nvSpPr>
          <p:cNvPr id="4" name="TextBox 3"/>
          <p:cNvSpPr txBox="1"/>
          <p:nvPr/>
        </p:nvSpPr>
        <p:spPr>
          <a:xfrm>
            <a:off x="2539975" y="1689112"/>
            <a:ext cx="372475" cy="830997"/>
          </a:xfrm>
          <a:prstGeom prst="rect">
            <a:avLst/>
          </a:prstGeom>
          <a:noFill/>
        </p:spPr>
        <p:txBody>
          <a:bodyPr vert="horz" wrap="square" rtlCol="0">
            <a:spAutoFit/>
          </a:bodyPr>
          <a:lstStyle/>
          <a:p>
            <a:r>
              <a:rPr lang="en-US" sz="2400" b="1" u="sng" dirty="0" smtClean="0">
                <a:solidFill>
                  <a:srgbClr val="0000FF"/>
                </a:solidFill>
                <a:latin typeface="Arial" pitchFamily="34" charset="0"/>
                <a:cs typeface="Arial" pitchFamily="34" charset="0"/>
              </a:rPr>
              <a:t>3 </a:t>
            </a:r>
            <a:r>
              <a:rPr lang="en-US" sz="2400" b="1" dirty="0" smtClean="0">
                <a:solidFill>
                  <a:srgbClr val="0000FF"/>
                </a:solidFill>
                <a:latin typeface="Arial" pitchFamily="34" charset="0"/>
                <a:cs typeface="Arial" pitchFamily="34" charset="0"/>
              </a:rPr>
              <a:t> </a:t>
            </a:r>
          </a:p>
          <a:p>
            <a:r>
              <a:rPr lang="en-US" sz="2400" b="1" dirty="0" smtClean="0">
                <a:solidFill>
                  <a:srgbClr val="0000FF"/>
                </a:solidFill>
                <a:latin typeface="Arial" pitchFamily="34" charset="0"/>
                <a:cs typeface="Arial" pitchFamily="34" charset="0"/>
              </a:rPr>
              <a:t>4</a:t>
            </a:r>
            <a:endParaRPr lang="en-US" sz="2400" b="1" dirty="0">
              <a:solidFill>
                <a:srgbClr val="0000FF"/>
              </a:solidFill>
              <a:latin typeface="Arial" pitchFamily="34" charset="0"/>
              <a:cs typeface="Arial" pitchFamily="34" charset="0"/>
            </a:endParaRPr>
          </a:p>
        </p:txBody>
      </p:sp>
      <p:grpSp>
        <p:nvGrpSpPr>
          <p:cNvPr id="7" name="Group 6"/>
          <p:cNvGrpSpPr/>
          <p:nvPr/>
        </p:nvGrpSpPr>
        <p:grpSpPr>
          <a:xfrm>
            <a:off x="1746091" y="6687407"/>
            <a:ext cx="4000659" cy="830993"/>
            <a:chOff x="1785247" y="5617237"/>
            <a:chExt cx="3683000" cy="902670"/>
          </a:xfrm>
        </p:grpSpPr>
        <p:sp>
          <p:nvSpPr>
            <p:cNvPr id="5" name="TextBox 4"/>
            <p:cNvSpPr txBox="1"/>
            <p:nvPr/>
          </p:nvSpPr>
          <p:spPr>
            <a:xfrm>
              <a:off x="3231308" y="5617237"/>
              <a:ext cx="342900" cy="902670"/>
            </a:xfrm>
            <a:prstGeom prst="rect">
              <a:avLst/>
            </a:prstGeom>
            <a:noFill/>
          </p:spPr>
          <p:txBody>
            <a:bodyPr vert="horz" wrap="square" rtlCol="0">
              <a:spAutoFit/>
            </a:bodyPr>
            <a:lstStyle/>
            <a:p>
              <a:r>
                <a:rPr lang="en-US" sz="2400" b="1" u="sng" dirty="0" smtClean="0">
                  <a:solidFill>
                    <a:srgbClr val="0000FF"/>
                  </a:solidFill>
                  <a:latin typeface="Arial" pitchFamily="34" charset="0"/>
                  <a:cs typeface="Arial" pitchFamily="34" charset="0"/>
                </a:rPr>
                <a:t>8 </a:t>
              </a:r>
              <a:r>
                <a:rPr lang="en-US" sz="2400" b="1" dirty="0" smtClean="0">
                  <a:solidFill>
                    <a:srgbClr val="0000FF"/>
                  </a:solidFill>
                  <a:latin typeface="Arial" pitchFamily="34" charset="0"/>
                  <a:cs typeface="Arial" pitchFamily="34" charset="0"/>
                </a:rPr>
                <a:t> </a:t>
              </a:r>
            </a:p>
            <a:p>
              <a:r>
                <a:rPr lang="en-US" sz="2400" b="1" dirty="0" smtClean="0">
                  <a:solidFill>
                    <a:srgbClr val="0000FF"/>
                  </a:solidFill>
                  <a:latin typeface="Arial" pitchFamily="34" charset="0"/>
                  <a:cs typeface="Arial" pitchFamily="34" charset="0"/>
                </a:rPr>
                <a:t>9</a:t>
              </a:r>
              <a:endParaRPr lang="en-US" sz="2400" b="1" dirty="0">
                <a:solidFill>
                  <a:srgbClr val="0000FF"/>
                </a:solidFill>
                <a:latin typeface="Arial" pitchFamily="34" charset="0"/>
                <a:cs typeface="Arial" pitchFamily="34" charset="0"/>
              </a:endParaRPr>
            </a:p>
          </p:txBody>
        </p:sp>
        <p:sp>
          <p:nvSpPr>
            <p:cNvPr id="6" name="TextBox 5"/>
            <p:cNvSpPr txBox="1"/>
            <p:nvPr/>
          </p:nvSpPr>
          <p:spPr>
            <a:xfrm>
              <a:off x="1785247" y="5767162"/>
              <a:ext cx="3683000" cy="501482"/>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There are       servings.</a:t>
              </a:r>
              <a:endParaRPr lang="en-US" sz="2400" b="1" dirty="0">
                <a:solidFill>
                  <a:srgbClr val="0000FF"/>
                </a:solidFill>
                <a:latin typeface="Arial" pitchFamily="34" charset="0"/>
                <a:cs typeface="Arial" pitchFamily="34" charset="0"/>
              </a:endParaRPr>
            </a:p>
          </p:txBody>
        </p:sp>
      </p:grpSp>
      <p:pic>
        <p:nvPicPr>
          <p:cNvPr id="8" name="Picture 7"/>
          <p:cNvPicPr>
            <a:picLocks/>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7004" t="24595" r="36160" b="24077"/>
          <a:stretch/>
        </p:blipFill>
        <p:spPr>
          <a:xfrm>
            <a:off x="3605839" y="3087430"/>
            <a:ext cx="1005840" cy="2963292"/>
          </a:xfrm>
          <a:prstGeom prst="rect">
            <a:avLst/>
          </a:prstGeom>
          <a:solidFill>
            <a:scrgbClr r="0" g="0" b="0">
              <a:alpha val="0"/>
            </a:scrgbClr>
          </a:solidFill>
        </p:spPr>
      </p:pic>
      <p:grpSp>
        <p:nvGrpSpPr>
          <p:cNvPr id="12" name="Group 11"/>
          <p:cNvGrpSpPr/>
          <p:nvPr/>
        </p:nvGrpSpPr>
        <p:grpSpPr>
          <a:xfrm>
            <a:off x="0" y="2641600"/>
            <a:ext cx="11086313" cy="7518399"/>
            <a:chOff x="-183938" y="3150717"/>
            <a:chExt cx="11073571" cy="7262224"/>
          </a:xfrm>
          <a:solidFill>
            <a:schemeClr val="bg1">
              <a:lumMod val="50000"/>
            </a:schemeClr>
          </a:solidFill>
        </p:grpSpPr>
        <p:sp>
          <p:nvSpPr>
            <p:cNvPr id="13" name="Rectangle 12"/>
            <p:cNvSpPr/>
            <p:nvPr/>
          </p:nvSpPr>
          <p:spPr>
            <a:xfrm>
              <a:off x="-183938" y="3150717"/>
              <a:ext cx="11068013" cy="72622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4" name="TextBox 13"/>
            <p:cNvSpPr txBox="1"/>
            <p:nvPr/>
          </p:nvSpPr>
          <p:spPr>
            <a:xfrm>
              <a:off x="10275177" y="3309774"/>
              <a:ext cx="614456" cy="674568"/>
            </a:xfrm>
            <a:prstGeom prst="rect">
              <a:avLst/>
            </a:prstGeom>
            <a:grpFill/>
            <a:ln>
              <a:noFill/>
            </a:ln>
          </p:spPr>
          <p:txBody>
            <a:bodyPr wrap="square" rtlCol="0">
              <a:spAutoFit/>
            </a:bodyPr>
            <a:lstStyle/>
            <a:p>
              <a:r>
                <a:rPr lang="en-US" sz="3600" b="1" dirty="0" smtClean="0">
                  <a:latin typeface="Arial" pitchFamily="34" charset="0"/>
                  <a:cs typeface="Arial" pitchFamily="34" charset="0"/>
                </a:rPr>
                <a:t>x</a:t>
              </a:r>
              <a:endParaRPr lang="en-US" sz="3600" b="1" dirty="0">
                <a:latin typeface="Arial" pitchFamily="34" charset="0"/>
                <a:cs typeface="Arial" pitchFamily="34" charset="0"/>
              </a:endParaRPr>
            </a:p>
          </p:txBody>
        </p:sp>
      </p:grpSp>
    </p:spTree>
    <p:extLst>
      <p:ext uri="{BB962C8B-B14F-4D97-AF65-F5344CB8AC3E}">
        <p14:creationId xmlns:p14="http://schemas.microsoft.com/office/powerpoint/2010/main" xmlns="" val="26070314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2"/>
                                        </p:tgtEl>
                                      </p:cBhvr>
                                    </p:animEffect>
                                    <p:set>
                                      <p:cBhvr>
                                        <p:cTn id="7" dur="1" fill="hold">
                                          <p:stCondLst>
                                            <p:cond delay="1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timing>
</p:sld>
</file>

<file path=ppt/slides/slide2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50072" y="1034650"/>
            <a:ext cx="9316278" cy="1938992"/>
          </a:xfrm>
          <a:prstGeom prst="rect">
            <a:avLst/>
          </a:prstGeom>
          <a:noFill/>
        </p:spPr>
        <p:txBody>
          <a:bodyPr vert="horz" wrap="square" rtlCol="0">
            <a:spAutoFit/>
          </a:bodyPr>
          <a:lstStyle/>
          <a:p>
            <a:r>
              <a:rPr lang="en-US" sz="2400" b="1" dirty="0" smtClean="0">
                <a:solidFill>
                  <a:srgbClr val="0000FF"/>
                </a:solidFill>
                <a:latin typeface="Arial" pitchFamily="34" charset="0"/>
              </a:rPr>
              <a:t>EXAMPLE:</a:t>
            </a:r>
          </a:p>
          <a:p>
            <a:endParaRPr lang="en-US" sz="2400" b="1" dirty="0" smtClean="0">
              <a:solidFill>
                <a:srgbClr val="0000FF"/>
              </a:solidFill>
              <a:latin typeface="Arial" pitchFamily="34" charset="0"/>
            </a:endParaRPr>
          </a:p>
          <a:p>
            <a:r>
              <a:rPr lang="en-US" sz="2400" b="1" dirty="0" smtClean="0">
                <a:solidFill>
                  <a:srgbClr val="0000FF"/>
                </a:solidFill>
                <a:latin typeface="Arial" pitchFamily="34" charset="0"/>
              </a:rPr>
              <a:t>How wide is a rectangular strip of land with length      miles </a:t>
            </a:r>
          </a:p>
          <a:p>
            <a:endParaRPr lang="en-US" sz="2400" b="1" dirty="0" smtClean="0">
              <a:solidFill>
                <a:srgbClr val="0000FF"/>
              </a:solidFill>
              <a:latin typeface="Arial" pitchFamily="34" charset="0"/>
            </a:endParaRPr>
          </a:p>
          <a:p>
            <a:r>
              <a:rPr lang="en-US" sz="2400" b="1" dirty="0" smtClean="0">
                <a:solidFill>
                  <a:srgbClr val="0000FF"/>
                </a:solidFill>
                <a:latin typeface="Arial" pitchFamily="34" charset="0"/>
              </a:rPr>
              <a:t>and area      square mile?</a:t>
            </a:r>
            <a:endParaRPr lang="en-US" sz="2400" b="1" dirty="0">
              <a:solidFill>
                <a:srgbClr val="0000FF"/>
              </a:solidFill>
              <a:latin typeface="Arial" pitchFamily="34" charset="0"/>
            </a:endParaRPr>
          </a:p>
        </p:txBody>
      </p:sp>
      <p:sp>
        <p:nvSpPr>
          <p:cNvPr id="3" name="TextBox 2"/>
          <p:cNvSpPr txBox="1"/>
          <p:nvPr/>
        </p:nvSpPr>
        <p:spPr>
          <a:xfrm>
            <a:off x="2280460" y="2344003"/>
            <a:ext cx="413861" cy="830997"/>
          </a:xfrm>
          <a:prstGeom prst="rect">
            <a:avLst/>
          </a:prstGeom>
          <a:noFill/>
        </p:spPr>
        <p:txBody>
          <a:bodyPr vert="horz" wrap="square" rtlCol="0">
            <a:spAutoFit/>
          </a:bodyPr>
          <a:lstStyle/>
          <a:p>
            <a:r>
              <a:rPr lang="en-US" sz="2400" b="1" u="sng" dirty="0" smtClean="0">
                <a:solidFill>
                  <a:srgbClr val="0000FF"/>
                </a:solidFill>
                <a:latin typeface="Arial - 18"/>
              </a:rPr>
              <a:t>1 </a:t>
            </a:r>
            <a:r>
              <a:rPr lang="en-US" sz="2400" b="1" dirty="0" smtClean="0">
                <a:solidFill>
                  <a:srgbClr val="0000FF"/>
                </a:solidFill>
                <a:latin typeface="Arial - 18"/>
              </a:rPr>
              <a:t>  </a:t>
            </a:r>
          </a:p>
          <a:p>
            <a:r>
              <a:rPr lang="en-US" sz="2400" b="1" dirty="0" smtClean="0">
                <a:solidFill>
                  <a:srgbClr val="0000FF"/>
                </a:solidFill>
                <a:latin typeface="Arial - 18"/>
              </a:rPr>
              <a:t>2</a:t>
            </a:r>
            <a:endParaRPr lang="en-US" sz="2400" b="1" dirty="0">
              <a:solidFill>
                <a:srgbClr val="0000FF"/>
              </a:solidFill>
              <a:latin typeface="Arial - 18"/>
            </a:endParaRPr>
          </a:p>
        </p:txBody>
      </p:sp>
      <p:sp>
        <p:nvSpPr>
          <p:cNvPr id="4" name="TextBox 3"/>
          <p:cNvSpPr txBox="1"/>
          <p:nvPr/>
        </p:nvSpPr>
        <p:spPr>
          <a:xfrm>
            <a:off x="8261350" y="1651000"/>
            <a:ext cx="372475" cy="830997"/>
          </a:xfrm>
          <a:prstGeom prst="rect">
            <a:avLst/>
          </a:prstGeom>
          <a:noFill/>
        </p:spPr>
        <p:txBody>
          <a:bodyPr vert="horz" wrap="square" rtlCol="0">
            <a:spAutoFit/>
          </a:bodyPr>
          <a:lstStyle/>
          <a:p>
            <a:r>
              <a:rPr lang="en-US" sz="2400" b="1" u="sng" dirty="0" smtClean="0">
                <a:solidFill>
                  <a:srgbClr val="0000FF"/>
                </a:solidFill>
                <a:latin typeface="Arial - 18"/>
              </a:rPr>
              <a:t>3 </a:t>
            </a:r>
            <a:r>
              <a:rPr lang="en-US" sz="2400" b="1" dirty="0" smtClean="0">
                <a:solidFill>
                  <a:srgbClr val="0000FF"/>
                </a:solidFill>
                <a:latin typeface="Arial - 18"/>
              </a:rPr>
              <a:t> </a:t>
            </a:r>
          </a:p>
          <a:p>
            <a:r>
              <a:rPr lang="en-US" sz="2400" b="1" dirty="0" smtClean="0">
                <a:solidFill>
                  <a:srgbClr val="0000FF"/>
                </a:solidFill>
                <a:latin typeface="Arial - 18"/>
              </a:rPr>
              <a:t>4</a:t>
            </a:r>
            <a:endParaRPr lang="en-US" sz="2400" b="1" dirty="0">
              <a:solidFill>
                <a:srgbClr val="0000FF"/>
              </a:solidFill>
              <a:latin typeface="Arial - 18"/>
            </a:endParaRPr>
          </a:p>
        </p:txBody>
      </p:sp>
      <p:pic>
        <p:nvPicPr>
          <p:cNvPr id="5" name="Picture 4"/>
          <p:cNvPicPr>
            <a:picLocks/>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0522" t="18588" r="29568" b="17612"/>
          <a:stretch/>
        </p:blipFill>
        <p:spPr>
          <a:xfrm>
            <a:off x="3136072" y="3805142"/>
            <a:ext cx="1530626" cy="4110824"/>
          </a:xfrm>
          <a:prstGeom prst="rect">
            <a:avLst/>
          </a:prstGeom>
          <a:solidFill>
            <a:scrgbClr r="0" g="0" b="0">
              <a:alpha val="0"/>
            </a:scrgbClr>
          </a:solidFill>
        </p:spPr>
      </p:pic>
      <p:grpSp>
        <p:nvGrpSpPr>
          <p:cNvPr id="8" name="Group 7"/>
          <p:cNvGrpSpPr/>
          <p:nvPr/>
        </p:nvGrpSpPr>
        <p:grpSpPr>
          <a:xfrm>
            <a:off x="1770047" y="8224652"/>
            <a:ext cx="3476435" cy="830996"/>
            <a:chOff x="1629503" y="7937161"/>
            <a:chExt cx="3200400" cy="902670"/>
          </a:xfrm>
        </p:grpSpPr>
        <p:sp>
          <p:nvSpPr>
            <p:cNvPr id="6" name="TextBox 5"/>
            <p:cNvSpPr txBox="1"/>
            <p:nvPr/>
          </p:nvSpPr>
          <p:spPr>
            <a:xfrm>
              <a:off x="1629503" y="8082844"/>
              <a:ext cx="3200400" cy="501483"/>
            </a:xfrm>
            <a:prstGeom prst="rect">
              <a:avLst/>
            </a:prstGeom>
            <a:noFill/>
          </p:spPr>
          <p:txBody>
            <a:bodyPr vert="horz" rtlCol="0">
              <a:spAutoFit/>
            </a:bodyPr>
            <a:lstStyle/>
            <a:p>
              <a:r>
                <a:rPr lang="en-US" sz="2400" b="1" dirty="0" smtClean="0">
                  <a:solidFill>
                    <a:srgbClr val="0000FF"/>
                  </a:solidFill>
                  <a:latin typeface="Arial - 24"/>
                </a:rPr>
                <a:t>It is      miles wide</a:t>
              </a:r>
              <a:endParaRPr lang="en-US" sz="2400" b="1" dirty="0">
                <a:solidFill>
                  <a:srgbClr val="0000FF"/>
                </a:solidFill>
                <a:latin typeface="Arial - 24"/>
              </a:endParaRPr>
            </a:p>
          </p:txBody>
        </p:sp>
        <p:sp>
          <p:nvSpPr>
            <p:cNvPr id="7" name="TextBox 6"/>
            <p:cNvSpPr txBox="1"/>
            <p:nvPr/>
          </p:nvSpPr>
          <p:spPr>
            <a:xfrm>
              <a:off x="2294564" y="7937161"/>
              <a:ext cx="330200" cy="902670"/>
            </a:xfrm>
            <a:prstGeom prst="rect">
              <a:avLst/>
            </a:prstGeom>
            <a:noFill/>
          </p:spPr>
          <p:txBody>
            <a:bodyPr vert="horz" wrap="square" rtlCol="0">
              <a:spAutoFit/>
            </a:bodyPr>
            <a:lstStyle/>
            <a:p>
              <a:r>
                <a:rPr lang="en-US" sz="2400" b="1" u="sng" dirty="0" smtClean="0">
                  <a:solidFill>
                    <a:srgbClr val="0000FF"/>
                  </a:solidFill>
                  <a:latin typeface="Arial - 18"/>
                </a:rPr>
                <a:t>2 </a:t>
              </a:r>
              <a:r>
                <a:rPr lang="en-US" sz="2400" b="1" dirty="0" smtClean="0">
                  <a:solidFill>
                    <a:srgbClr val="0000FF"/>
                  </a:solidFill>
                  <a:latin typeface="Arial - 18"/>
                </a:rPr>
                <a:t> </a:t>
              </a:r>
            </a:p>
            <a:p>
              <a:r>
                <a:rPr lang="en-US" sz="2400" b="1" dirty="0" smtClean="0">
                  <a:solidFill>
                    <a:srgbClr val="0000FF"/>
                  </a:solidFill>
                  <a:latin typeface="Arial - 18"/>
                </a:rPr>
                <a:t>3</a:t>
              </a:r>
              <a:endParaRPr lang="en-US" sz="2400" b="1" dirty="0">
                <a:solidFill>
                  <a:srgbClr val="0000FF"/>
                </a:solidFill>
                <a:latin typeface="Arial - 18"/>
              </a:endParaRPr>
            </a:p>
          </p:txBody>
        </p:sp>
      </p:grpSp>
      <p:grpSp>
        <p:nvGrpSpPr>
          <p:cNvPr id="12" name="Group 11"/>
          <p:cNvGrpSpPr/>
          <p:nvPr/>
        </p:nvGrpSpPr>
        <p:grpSpPr>
          <a:xfrm>
            <a:off x="0" y="3556001"/>
            <a:ext cx="11086313" cy="6603999"/>
            <a:chOff x="-183938" y="3150718"/>
            <a:chExt cx="11073571" cy="7262224"/>
          </a:xfrm>
          <a:solidFill>
            <a:schemeClr val="bg1">
              <a:lumMod val="50000"/>
            </a:schemeClr>
          </a:solidFill>
        </p:grpSpPr>
        <p:sp>
          <p:nvSpPr>
            <p:cNvPr id="13" name="Rectangle 12"/>
            <p:cNvSpPr/>
            <p:nvPr/>
          </p:nvSpPr>
          <p:spPr>
            <a:xfrm>
              <a:off x="-183938" y="3150718"/>
              <a:ext cx="11068013" cy="72622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4" name="TextBox 13"/>
            <p:cNvSpPr txBox="1"/>
            <p:nvPr/>
          </p:nvSpPr>
          <p:spPr>
            <a:xfrm>
              <a:off x="10275177" y="3309774"/>
              <a:ext cx="614456" cy="674568"/>
            </a:xfrm>
            <a:prstGeom prst="rect">
              <a:avLst/>
            </a:prstGeom>
            <a:grpFill/>
            <a:ln>
              <a:noFill/>
            </a:ln>
          </p:spPr>
          <p:txBody>
            <a:bodyPr wrap="square" rtlCol="0">
              <a:spAutoFit/>
            </a:bodyPr>
            <a:lstStyle/>
            <a:p>
              <a:r>
                <a:rPr lang="en-US" sz="3600" b="1" dirty="0" smtClean="0">
                  <a:latin typeface="Arial" pitchFamily="34" charset="0"/>
                  <a:cs typeface="Arial" pitchFamily="34" charset="0"/>
                </a:rPr>
                <a:t>x</a:t>
              </a:r>
              <a:endParaRPr lang="en-US" sz="3600" b="1" dirty="0">
                <a:latin typeface="Arial" pitchFamily="34" charset="0"/>
                <a:cs typeface="Arial" pitchFamily="34" charset="0"/>
              </a:endParaRPr>
            </a:p>
          </p:txBody>
        </p:sp>
      </p:grpSp>
    </p:spTree>
    <p:extLst>
      <p:ext uri="{BB962C8B-B14F-4D97-AF65-F5344CB8AC3E}">
        <p14:creationId xmlns:p14="http://schemas.microsoft.com/office/powerpoint/2010/main" xmlns="" val="34051133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2"/>
                                        </p:tgtEl>
                                      </p:cBhvr>
                                    </p:animEffect>
                                    <p:set>
                                      <p:cBhvr>
                                        <p:cTn id="7" dur="1" fill="hold">
                                          <p:stCondLst>
                                            <p:cond delay="1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timing>
</p:sld>
</file>

<file path=ppt/slides/slide2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8" name="Picture 17"/>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93533"/>
            <a:ext cx="3752342" cy="58458"/>
          </a:xfrm>
          <a:prstGeom prst="rect">
            <a:avLst/>
          </a:prstGeom>
          <a:solidFill>
            <a:scrgbClr r="0" g="0" b="0">
              <a:alpha val="0"/>
            </a:scrgbClr>
          </a:solidFill>
        </p:spPr>
      </p:pic>
      <p:sp>
        <p:nvSpPr>
          <p:cNvPr id="21" name="TextBox 20"/>
          <p:cNvSpPr txBox="1"/>
          <p:nvPr/>
        </p:nvSpPr>
        <p:spPr>
          <a:xfrm>
            <a:off x="829310" y="983328"/>
            <a:ext cx="782724"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147</a:t>
            </a:r>
            <a:endParaRPr lang="en-US" sz="2800" b="1" dirty="0">
              <a:solidFill>
                <a:srgbClr val="000000"/>
              </a:solidFill>
              <a:latin typeface="Arial" pitchFamily="34" charset="0"/>
              <a:cs typeface="Arial" pitchFamily="34" charset="0"/>
            </a:endParaRPr>
          </a:p>
        </p:txBody>
      </p:sp>
      <p:sp>
        <p:nvSpPr>
          <p:cNvPr id="22" name="TextBox 21"/>
          <p:cNvSpPr txBox="1"/>
          <p:nvPr/>
        </p:nvSpPr>
        <p:spPr>
          <a:xfrm>
            <a:off x="2966195" y="4107640"/>
            <a:ext cx="1810275" cy="52322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2/5 + 1/3</a:t>
            </a:r>
          </a:p>
        </p:txBody>
      </p:sp>
      <p:sp>
        <p:nvSpPr>
          <p:cNvPr id="23" name="TextBox 22"/>
          <p:cNvSpPr txBox="1"/>
          <p:nvPr/>
        </p:nvSpPr>
        <p:spPr>
          <a:xfrm>
            <a:off x="2970529" y="4633588"/>
            <a:ext cx="1805941" cy="52322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2/5 - 1/3</a:t>
            </a:r>
          </a:p>
        </p:txBody>
      </p:sp>
      <p:sp>
        <p:nvSpPr>
          <p:cNvPr id="24" name="TextBox 23"/>
          <p:cNvSpPr txBox="1"/>
          <p:nvPr/>
        </p:nvSpPr>
        <p:spPr>
          <a:xfrm>
            <a:off x="2957313" y="5799778"/>
            <a:ext cx="1666757" cy="52322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2/5 ÷ 1/3</a:t>
            </a:r>
          </a:p>
        </p:txBody>
      </p:sp>
      <p:sp>
        <p:nvSpPr>
          <p:cNvPr id="25" name="TextBox 24"/>
          <p:cNvSpPr txBox="1"/>
          <p:nvPr/>
        </p:nvSpPr>
        <p:spPr>
          <a:xfrm>
            <a:off x="2963339" y="5226622"/>
            <a:ext cx="1813131" cy="52322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2/5 x 1/3</a:t>
            </a:r>
          </a:p>
        </p:txBody>
      </p:sp>
      <p:sp>
        <p:nvSpPr>
          <p:cNvPr id="26" name="Oval 25"/>
          <p:cNvSpPr/>
          <p:nvPr/>
        </p:nvSpPr>
        <p:spPr>
          <a:xfrm>
            <a:off x="1860550" y="416158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7" name="Oval 26"/>
          <p:cNvSpPr/>
          <p:nvPr/>
        </p:nvSpPr>
        <p:spPr>
          <a:xfrm>
            <a:off x="1866129" y="528320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8" name="Oval 27"/>
          <p:cNvSpPr/>
          <p:nvPr/>
        </p:nvSpPr>
        <p:spPr>
          <a:xfrm>
            <a:off x="1864865" y="470545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9" name="TextBox 28"/>
          <p:cNvSpPr txBox="1"/>
          <p:nvPr/>
        </p:nvSpPr>
        <p:spPr>
          <a:xfrm>
            <a:off x="2461477" y="4117027"/>
            <a:ext cx="330165"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A</a:t>
            </a:r>
            <a:endParaRPr lang="en-US" sz="2400" b="1" dirty="0">
              <a:solidFill>
                <a:srgbClr val="000000"/>
              </a:solidFill>
              <a:latin typeface="Arial" pitchFamily="34" charset="0"/>
              <a:cs typeface="Arial" pitchFamily="34" charset="0"/>
            </a:endParaRPr>
          </a:p>
        </p:txBody>
      </p:sp>
      <p:sp>
        <p:nvSpPr>
          <p:cNvPr id="30" name="TextBox 29"/>
          <p:cNvSpPr txBox="1"/>
          <p:nvPr/>
        </p:nvSpPr>
        <p:spPr>
          <a:xfrm>
            <a:off x="2456317" y="5265693"/>
            <a:ext cx="308006"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C</a:t>
            </a:r>
            <a:endParaRPr lang="en-US" sz="2400" b="1" dirty="0">
              <a:solidFill>
                <a:srgbClr val="000000"/>
              </a:solidFill>
              <a:latin typeface="Arial" pitchFamily="34" charset="0"/>
              <a:cs typeface="Arial" pitchFamily="34" charset="0"/>
            </a:endParaRPr>
          </a:p>
        </p:txBody>
      </p:sp>
      <p:sp>
        <p:nvSpPr>
          <p:cNvPr id="31" name="TextBox 30"/>
          <p:cNvSpPr txBox="1"/>
          <p:nvPr/>
        </p:nvSpPr>
        <p:spPr>
          <a:xfrm>
            <a:off x="2452254" y="4671754"/>
            <a:ext cx="332069"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B</a:t>
            </a:r>
            <a:endParaRPr lang="en-US" sz="2400" b="1" dirty="0">
              <a:solidFill>
                <a:srgbClr val="000000"/>
              </a:solidFill>
              <a:latin typeface="Arial" pitchFamily="34" charset="0"/>
              <a:cs typeface="Arial" pitchFamily="34" charset="0"/>
            </a:endParaRPr>
          </a:p>
        </p:txBody>
      </p:sp>
      <p:sp>
        <p:nvSpPr>
          <p:cNvPr id="32" name="Oval 31"/>
          <p:cNvSpPr/>
          <p:nvPr/>
        </p:nvSpPr>
        <p:spPr>
          <a:xfrm>
            <a:off x="1871124" y="585852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3" name="TextBox 32"/>
          <p:cNvSpPr txBox="1"/>
          <p:nvPr/>
        </p:nvSpPr>
        <p:spPr>
          <a:xfrm>
            <a:off x="2478391" y="5845615"/>
            <a:ext cx="332069"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D</a:t>
            </a:r>
            <a:endParaRPr lang="en-US" sz="2400" b="1" dirty="0">
              <a:solidFill>
                <a:srgbClr val="000000"/>
              </a:solidFill>
              <a:latin typeface="Arial" pitchFamily="34" charset="0"/>
              <a:cs typeface="Arial" pitchFamily="34" charset="0"/>
            </a:endParaRPr>
          </a:p>
        </p:txBody>
      </p:sp>
      <p:sp>
        <p:nvSpPr>
          <p:cNvPr id="34" name="TextBox 33"/>
          <p:cNvSpPr txBox="1"/>
          <p:nvPr/>
        </p:nvSpPr>
        <p:spPr>
          <a:xfrm>
            <a:off x="1761836" y="989556"/>
            <a:ext cx="8328314" cy="2246769"/>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One-third of the students at Finley High play sports. Two-fifths of the students who play sports are girls. Which expression can you evaluate to find the fraction of all students who are girls that play sports?</a:t>
            </a:r>
          </a:p>
        </p:txBody>
      </p:sp>
    </p:spTree>
    <p:extLst>
      <p:ext uri="{BB962C8B-B14F-4D97-AF65-F5344CB8AC3E}">
        <p14:creationId xmlns:p14="http://schemas.microsoft.com/office/powerpoint/2010/main" xmlns="" val="1425444536"/>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 name="Group 5"/>
          <p:cNvGrpSpPr/>
          <p:nvPr/>
        </p:nvGrpSpPr>
        <p:grpSpPr>
          <a:xfrm>
            <a:off x="1793208" y="812800"/>
            <a:ext cx="8525542" cy="1123079"/>
            <a:chOff x="1751053" y="-3480145"/>
            <a:chExt cx="7848600" cy="1219945"/>
          </a:xfrm>
        </p:grpSpPr>
        <p:sp>
          <p:nvSpPr>
            <p:cNvPr id="3" name="TextBox 2"/>
            <p:cNvSpPr txBox="1"/>
            <p:nvPr/>
          </p:nvSpPr>
          <p:spPr>
            <a:xfrm>
              <a:off x="1751053" y="-3296600"/>
              <a:ext cx="7848600" cy="103640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How many      cup servings are in      cups of milk?</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3602587" y="-3458549"/>
              <a:ext cx="330200" cy="1036398"/>
            </a:xfrm>
            <a:prstGeom prst="rect">
              <a:avLst/>
            </a:prstGeom>
            <a:noFill/>
          </p:spPr>
          <p:txBody>
            <a:bodyPr vert="horz" wrap="square" rtlCol="0">
              <a:spAutoFit/>
            </a:bodyPr>
            <a:lstStyle/>
            <a:p>
              <a:r>
                <a:rPr lang="en-US" sz="2800" b="1" u="sng" dirty="0" smtClean="0">
                  <a:solidFill>
                    <a:srgbClr val="000000"/>
                  </a:solidFill>
                  <a:latin typeface="Arial" pitchFamily="34" charset="0"/>
                  <a:cs typeface="Arial" pitchFamily="34" charset="0"/>
                </a:rPr>
                <a:t>2</a:t>
              </a:r>
              <a:r>
                <a:rPr lang="en-US" sz="2800" b="1" dirty="0" smtClean="0">
                  <a:solidFill>
                    <a:srgbClr val="000000"/>
                  </a:solidFill>
                  <a:latin typeface="Arial" pitchFamily="34" charset="0"/>
                  <a:cs typeface="Arial" pitchFamily="34" charset="0"/>
                </a:rPr>
                <a:t>5</a:t>
              </a:r>
              <a:endParaRPr lang="en-US" sz="2800" b="1" dirty="0">
                <a:solidFill>
                  <a:srgbClr val="000000"/>
                </a:solidFill>
                <a:latin typeface="Arial" pitchFamily="34" charset="0"/>
                <a:cs typeface="Arial" pitchFamily="34" charset="0"/>
              </a:endParaRPr>
            </a:p>
          </p:txBody>
        </p:sp>
        <p:sp>
          <p:nvSpPr>
            <p:cNvPr id="5" name="TextBox 4"/>
            <p:cNvSpPr txBox="1"/>
            <p:nvPr/>
          </p:nvSpPr>
          <p:spPr>
            <a:xfrm>
              <a:off x="7092567" y="-3480145"/>
              <a:ext cx="330200" cy="1036400"/>
            </a:xfrm>
            <a:prstGeom prst="rect">
              <a:avLst/>
            </a:prstGeom>
            <a:noFill/>
          </p:spPr>
          <p:txBody>
            <a:bodyPr vert="horz" wrap="square" rtlCol="0">
              <a:spAutoFit/>
            </a:bodyPr>
            <a:lstStyle/>
            <a:p>
              <a:r>
                <a:rPr lang="en-US" sz="2800" b="1" u="sng" dirty="0" smtClean="0">
                  <a:solidFill>
                    <a:srgbClr val="000000"/>
                  </a:solidFill>
                  <a:latin typeface="Arial" pitchFamily="34" charset="0"/>
                  <a:cs typeface="Arial" pitchFamily="34" charset="0"/>
                </a:rPr>
                <a:t>3</a:t>
              </a:r>
              <a:r>
                <a:rPr lang="en-US" sz="2800" b="1" dirty="0" smtClean="0">
                  <a:solidFill>
                    <a:srgbClr val="000000"/>
                  </a:solidFill>
                  <a:latin typeface="Arial" pitchFamily="34" charset="0"/>
                  <a:cs typeface="Arial" pitchFamily="34" charset="0"/>
                </a:rPr>
                <a:t>4</a:t>
              </a:r>
              <a:endParaRPr lang="en-US" sz="2800" b="1" dirty="0">
                <a:solidFill>
                  <a:srgbClr val="000000"/>
                </a:solidFill>
                <a:latin typeface="Arial" pitchFamily="34" charset="0"/>
                <a:cs typeface="Arial" pitchFamily="34" charset="0"/>
              </a:endParaRPr>
            </a:p>
          </p:txBody>
        </p:sp>
      </p:grpSp>
      <p:sp>
        <p:nvSpPr>
          <p:cNvPr id="7" name="TextBox 6"/>
          <p:cNvSpPr txBox="1"/>
          <p:nvPr/>
        </p:nvSpPr>
        <p:spPr>
          <a:xfrm>
            <a:off x="1784350" y="2875978"/>
            <a:ext cx="8804692" cy="461665"/>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You MUST write the problem and show ALL work!</a:t>
            </a:r>
            <a:endParaRPr lang="en-US" sz="2400" b="1" dirty="0">
              <a:solidFill>
                <a:srgbClr val="000000"/>
              </a:solidFill>
              <a:latin typeface="Arial" pitchFamily="34" charset="0"/>
              <a:cs typeface="Arial" pitchFamily="34" charset="0"/>
            </a:endParaRPr>
          </a:p>
        </p:txBody>
      </p:sp>
      <p:pic>
        <p:nvPicPr>
          <p:cNvPr id="14" name="Picture 13"/>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81841"/>
            <a:ext cx="4414520" cy="58458"/>
          </a:xfrm>
          <a:prstGeom prst="rect">
            <a:avLst/>
          </a:prstGeom>
          <a:solidFill>
            <a:scrgbClr r="0" g="0" b="0">
              <a:alpha val="0"/>
            </a:scrgbClr>
          </a:solidFill>
        </p:spPr>
      </p:pic>
      <p:sp>
        <p:nvSpPr>
          <p:cNvPr id="15" name="TextBox 14"/>
          <p:cNvSpPr txBox="1"/>
          <p:nvPr/>
        </p:nvSpPr>
        <p:spPr>
          <a:xfrm>
            <a:off x="793750" y="1003648"/>
            <a:ext cx="782724"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148</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693075780"/>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Box 3"/>
          <p:cNvSpPr txBox="1"/>
          <p:nvPr/>
        </p:nvSpPr>
        <p:spPr>
          <a:xfrm>
            <a:off x="4417790" y="1747520"/>
            <a:ext cx="358680" cy="954107"/>
          </a:xfrm>
          <a:prstGeom prst="rect">
            <a:avLst/>
          </a:prstGeom>
          <a:noFill/>
        </p:spPr>
        <p:txBody>
          <a:bodyPr vert="horz" wrap="square" rtlCol="0">
            <a:spAutoFit/>
          </a:bodyPr>
          <a:lstStyle/>
          <a:p>
            <a:r>
              <a:rPr lang="en-US" sz="2800" b="1" u="sng" dirty="0" smtClean="0">
                <a:solidFill>
                  <a:srgbClr val="000000"/>
                </a:solidFill>
                <a:latin typeface="Arial" pitchFamily="34" charset="0"/>
                <a:cs typeface="Arial" pitchFamily="34" charset="0"/>
              </a:rPr>
              <a:t>5</a:t>
            </a:r>
            <a:r>
              <a:rPr lang="en-US" sz="2800" b="1" dirty="0" smtClean="0">
                <a:solidFill>
                  <a:srgbClr val="000000"/>
                </a:solidFill>
                <a:latin typeface="Arial" pitchFamily="34" charset="0"/>
                <a:cs typeface="Arial" pitchFamily="34" charset="0"/>
              </a:rPr>
              <a:t>6</a:t>
            </a:r>
            <a:endParaRPr lang="en-US" sz="2800" b="1" dirty="0">
              <a:solidFill>
                <a:srgbClr val="000000"/>
              </a:solidFill>
              <a:latin typeface="Arial" pitchFamily="34" charset="0"/>
              <a:cs typeface="Arial" pitchFamily="34" charset="0"/>
            </a:endParaRPr>
          </a:p>
        </p:txBody>
      </p:sp>
      <p:pic>
        <p:nvPicPr>
          <p:cNvPr id="12" name="Picture 11"/>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81841"/>
            <a:ext cx="4414520" cy="58458"/>
          </a:xfrm>
          <a:prstGeom prst="rect">
            <a:avLst/>
          </a:prstGeom>
          <a:solidFill>
            <a:scrgbClr r="0" g="0" b="0">
              <a:alpha val="0"/>
            </a:scrgbClr>
          </a:solidFill>
        </p:spPr>
      </p:pic>
      <p:sp>
        <p:nvSpPr>
          <p:cNvPr id="14" name="TextBox 13"/>
          <p:cNvSpPr txBox="1"/>
          <p:nvPr/>
        </p:nvSpPr>
        <p:spPr>
          <a:xfrm>
            <a:off x="1779270" y="997479"/>
            <a:ext cx="8525542" cy="1384995"/>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How much salt water taffy will each person get </a:t>
            </a:r>
            <a:r>
              <a:rPr lang="en-US" sz="2800" b="1" dirty="0" smtClean="0">
                <a:solidFill>
                  <a:srgbClr val="000000"/>
                </a:solidFill>
                <a:latin typeface="Arial" pitchFamily="34" charset="0"/>
                <a:cs typeface="Arial" pitchFamily="34" charset="0"/>
              </a:rPr>
              <a:t>if </a:t>
            </a:r>
          </a:p>
          <a:p>
            <a:endParaRPr lang="en-US" sz="28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7 </a:t>
            </a:r>
            <a:r>
              <a:rPr lang="en-US" sz="2800" b="1" dirty="0">
                <a:solidFill>
                  <a:srgbClr val="000000"/>
                </a:solidFill>
                <a:latin typeface="Arial" pitchFamily="34" charset="0"/>
                <a:cs typeface="Arial" pitchFamily="34" charset="0"/>
              </a:rPr>
              <a:t>people share     </a:t>
            </a:r>
            <a:r>
              <a:rPr lang="en-US" sz="2800" b="1" dirty="0" smtClean="0">
                <a:solidFill>
                  <a:srgbClr val="000000"/>
                </a:solidFill>
                <a:latin typeface="Arial" pitchFamily="34" charset="0"/>
                <a:cs typeface="Arial" pitchFamily="34" charset="0"/>
              </a:rPr>
              <a:t>lbs</a:t>
            </a:r>
            <a:r>
              <a:rPr lang="en-US" sz="2800" b="1" dirty="0">
                <a:solidFill>
                  <a:srgbClr val="000000"/>
                </a:solidFill>
                <a:latin typeface="Arial" pitchFamily="34" charset="0"/>
                <a:cs typeface="Arial" pitchFamily="34" charset="0"/>
              </a:rPr>
              <a:t>?</a:t>
            </a:r>
          </a:p>
        </p:txBody>
      </p:sp>
      <p:sp>
        <p:nvSpPr>
          <p:cNvPr id="17" name="TextBox 16"/>
          <p:cNvSpPr txBox="1"/>
          <p:nvPr/>
        </p:nvSpPr>
        <p:spPr>
          <a:xfrm>
            <a:off x="1784350" y="2875978"/>
            <a:ext cx="8804692" cy="461665"/>
          </a:xfrm>
          <a:prstGeom prst="rect">
            <a:avLst/>
          </a:prstGeom>
          <a:noFill/>
        </p:spPr>
        <p:txBody>
          <a:bodyPr vert="horz" wrap="square" rtlCol="0">
            <a:spAutoFit/>
          </a:bodyPr>
          <a:lstStyle/>
          <a:p>
            <a:r>
              <a:rPr lang="en-US" sz="2400" b="1" dirty="0">
                <a:solidFill>
                  <a:srgbClr val="000000"/>
                </a:solidFill>
                <a:latin typeface="Arial" pitchFamily="34" charset="0"/>
                <a:cs typeface="Arial" pitchFamily="34" charset="0"/>
              </a:rPr>
              <a:t>You MUST write the problem and show ALL work!</a:t>
            </a:r>
          </a:p>
        </p:txBody>
      </p:sp>
      <p:sp>
        <p:nvSpPr>
          <p:cNvPr id="18" name="TextBox 17"/>
          <p:cNvSpPr txBox="1"/>
          <p:nvPr/>
        </p:nvSpPr>
        <p:spPr>
          <a:xfrm>
            <a:off x="814070" y="1003648"/>
            <a:ext cx="782724"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149</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677274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50280" y="905990"/>
            <a:ext cx="9128912" cy="3600986"/>
          </a:xfrm>
          <a:prstGeom prst="rect">
            <a:avLst/>
          </a:prstGeom>
          <a:noFill/>
        </p:spPr>
        <p:txBody>
          <a:bodyPr vert="horz" wrap="square" rtlCol="0">
            <a:spAutoFit/>
          </a:bodyPr>
          <a:lstStyle/>
          <a:p>
            <a:r>
              <a:rPr lang="en-US" sz="3600" b="1" dirty="0" smtClean="0">
                <a:solidFill>
                  <a:srgbClr val="0000FF"/>
                </a:solidFill>
                <a:latin typeface="Arial" pitchFamily="34" charset="0"/>
                <a:cs typeface="Arial" pitchFamily="34" charset="0"/>
              </a:rPr>
              <a:t>Relatively Prime:</a:t>
            </a:r>
            <a:r>
              <a:rPr lang="en-US" sz="3600" dirty="0" smtClean="0">
                <a:solidFill>
                  <a:srgbClr val="000000"/>
                </a:solidFill>
                <a:latin typeface="Arial" pitchFamily="34" charset="0"/>
                <a:cs typeface="Arial" pitchFamily="34" charset="0"/>
              </a:rPr>
              <a:t> </a:t>
            </a:r>
          </a:p>
          <a:p>
            <a:endParaRPr lang="en-US" sz="2400" dirty="0" smtClean="0">
              <a:solidFill>
                <a:srgbClr val="000000"/>
              </a:solidFill>
              <a:latin typeface="Arial" pitchFamily="34" charset="0"/>
              <a:cs typeface="Arial" pitchFamily="34" charset="0"/>
            </a:endParaRPr>
          </a:p>
          <a:p>
            <a:r>
              <a:rPr lang="en-US" sz="2400" dirty="0" smtClean="0">
                <a:solidFill>
                  <a:srgbClr val="0000FF"/>
                </a:solidFill>
                <a:latin typeface="Arial" pitchFamily="34" charset="0"/>
                <a:cs typeface="Arial" pitchFamily="34" charset="0"/>
              </a:rPr>
              <a:t>Two</a:t>
            </a:r>
            <a:r>
              <a:rPr lang="en-US" sz="2400" dirty="0" smtClean="0">
                <a:solidFill>
                  <a:srgbClr val="3366FF"/>
                </a:solidFill>
                <a:latin typeface="Arial" pitchFamily="34" charset="0"/>
                <a:cs typeface="Arial" pitchFamily="34" charset="0"/>
              </a:rPr>
              <a:t> </a:t>
            </a:r>
            <a:r>
              <a:rPr lang="en-US" sz="2400" dirty="0" smtClean="0">
                <a:solidFill>
                  <a:srgbClr val="0000FF"/>
                </a:solidFill>
                <a:latin typeface="Arial" pitchFamily="34" charset="0"/>
                <a:cs typeface="Arial" pitchFamily="34" charset="0"/>
              </a:rPr>
              <a:t>or more numbers are relatively prime if </a:t>
            </a:r>
          </a:p>
          <a:p>
            <a:r>
              <a:rPr lang="en-US" sz="2400" dirty="0" smtClean="0">
                <a:solidFill>
                  <a:srgbClr val="0000FF"/>
                </a:solidFill>
                <a:latin typeface="Arial" pitchFamily="34" charset="0"/>
                <a:cs typeface="Arial" pitchFamily="34" charset="0"/>
              </a:rPr>
              <a:t>their greatest common factor is 1. </a:t>
            </a:r>
          </a:p>
          <a:p>
            <a:endParaRPr lang="en-US" sz="2400"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Example:</a:t>
            </a:r>
          </a:p>
          <a:p>
            <a:r>
              <a:rPr lang="en-US" sz="2400" dirty="0" smtClean="0">
                <a:solidFill>
                  <a:srgbClr val="0000FF"/>
                </a:solidFill>
                <a:latin typeface="Arial" pitchFamily="34" charset="0"/>
                <a:cs typeface="Arial" pitchFamily="34" charset="0"/>
              </a:rPr>
              <a:t>15 and 32 are relatively prime because their GCF is 1.</a:t>
            </a:r>
          </a:p>
          <a:p>
            <a:endParaRPr lang="en-US" sz="2400" dirty="0" smtClean="0">
              <a:solidFill>
                <a:srgbClr val="0000FF"/>
              </a:solidFill>
              <a:latin typeface="Arial" pitchFamily="34" charset="0"/>
              <a:cs typeface="Arial" pitchFamily="34" charset="0"/>
            </a:endParaRPr>
          </a:p>
          <a:p>
            <a:r>
              <a:rPr lang="en-US" sz="2400" dirty="0" smtClean="0">
                <a:solidFill>
                  <a:srgbClr val="0000FF"/>
                </a:solidFill>
                <a:latin typeface="Arial" pitchFamily="34" charset="0"/>
                <a:cs typeface="Arial" pitchFamily="34" charset="0"/>
              </a:rPr>
              <a:t>Name two numbers that are relatively prime. </a:t>
            </a:r>
            <a:endParaRPr lang="en-US" sz="2400"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xmlns="" val="3282179933"/>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Box 3"/>
          <p:cNvSpPr txBox="1"/>
          <p:nvPr/>
        </p:nvSpPr>
        <p:spPr>
          <a:xfrm>
            <a:off x="6432550" y="889000"/>
            <a:ext cx="358680" cy="830997"/>
          </a:xfrm>
          <a:prstGeom prst="rect">
            <a:avLst/>
          </a:prstGeom>
          <a:noFill/>
        </p:spPr>
        <p:txBody>
          <a:bodyPr vert="horz" wrap="square" rtlCol="0">
            <a:spAutoFit/>
          </a:bodyPr>
          <a:lstStyle/>
          <a:p>
            <a:r>
              <a:rPr lang="en-US" sz="2400" b="1" u="sng" dirty="0" smtClean="0">
                <a:solidFill>
                  <a:srgbClr val="000000"/>
                </a:solidFill>
                <a:latin typeface="Arial" pitchFamily="34" charset="0"/>
                <a:cs typeface="Arial" pitchFamily="34" charset="0"/>
              </a:rPr>
              <a:t>4</a:t>
            </a:r>
            <a:r>
              <a:rPr lang="en-US" sz="2400" b="1" dirty="0" smtClean="0">
                <a:solidFill>
                  <a:srgbClr val="000000"/>
                </a:solidFill>
                <a:latin typeface="Arial" pitchFamily="34" charset="0"/>
                <a:cs typeface="Arial" pitchFamily="34" charset="0"/>
              </a:rPr>
              <a:t>5</a:t>
            </a:r>
            <a:endParaRPr lang="en-US" sz="2400" b="1" dirty="0">
              <a:solidFill>
                <a:srgbClr val="000000"/>
              </a:solidFill>
              <a:latin typeface="Arial" pitchFamily="34" charset="0"/>
              <a:cs typeface="Arial" pitchFamily="34" charset="0"/>
            </a:endParaRPr>
          </a:p>
        </p:txBody>
      </p:sp>
      <p:sp>
        <p:nvSpPr>
          <p:cNvPr id="5" name="TextBox 4"/>
          <p:cNvSpPr txBox="1"/>
          <p:nvPr/>
        </p:nvSpPr>
        <p:spPr>
          <a:xfrm>
            <a:off x="3711670" y="1651000"/>
            <a:ext cx="358680" cy="830997"/>
          </a:xfrm>
          <a:prstGeom prst="rect">
            <a:avLst/>
          </a:prstGeom>
          <a:noFill/>
        </p:spPr>
        <p:txBody>
          <a:bodyPr vert="horz" wrap="square" rtlCol="0">
            <a:spAutoFit/>
          </a:bodyPr>
          <a:lstStyle/>
          <a:p>
            <a:r>
              <a:rPr lang="en-US" sz="2400" b="1" u="sng" dirty="0" smtClean="0">
                <a:solidFill>
                  <a:srgbClr val="000000"/>
                </a:solidFill>
                <a:latin typeface="Arial" pitchFamily="34" charset="0"/>
                <a:cs typeface="Arial" pitchFamily="34" charset="0"/>
              </a:rPr>
              <a:t>1</a:t>
            </a:r>
            <a:r>
              <a:rPr lang="en-US" sz="2400" b="1" dirty="0" smtClean="0">
                <a:solidFill>
                  <a:srgbClr val="000000"/>
                </a:solidFill>
                <a:latin typeface="Arial" pitchFamily="34" charset="0"/>
                <a:cs typeface="Arial" pitchFamily="34" charset="0"/>
              </a:rPr>
              <a:t>3</a:t>
            </a:r>
            <a:endParaRPr lang="en-US" sz="2400" b="1" dirty="0">
              <a:solidFill>
                <a:srgbClr val="000000"/>
              </a:solidFill>
              <a:latin typeface="Arial" pitchFamily="34" charset="0"/>
              <a:cs typeface="Arial" pitchFamily="34" charset="0"/>
            </a:endParaRPr>
          </a:p>
        </p:txBody>
      </p:sp>
      <p:sp>
        <p:nvSpPr>
          <p:cNvPr id="15" name="TextBox 14"/>
          <p:cNvSpPr txBox="1"/>
          <p:nvPr/>
        </p:nvSpPr>
        <p:spPr>
          <a:xfrm>
            <a:off x="1784350" y="984111"/>
            <a:ext cx="8525542" cy="2246769"/>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If the area of a rectangle is    </a:t>
            </a:r>
            <a:r>
              <a:rPr lang="en-US" sz="2800" b="1" dirty="0" smtClean="0">
                <a:solidFill>
                  <a:srgbClr val="000000"/>
                </a:solidFill>
                <a:latin typeface="Arial" pitchFamily="34" charset="0"/>
                <a:cs typeface="Arial" pitchFamily="34" charset="0"/>
              </a:rPr>
              <a:t> square </a:t>
            </a:r>
            <a:r>
              <a:rPr lang="en-US" sz="2800" b="1" dirty="0">
                <a:solidFill>
                  <a:srgbClr val="000000"/>
                </a:solidFill>
                <a:latin typeface="Arial" pitchFamily="34" charset="0"/>
                <a:cs typeface="Arial" pitchFamily="34" charset="0"/>
              </a:rPr>
              <a:t>units </a:t>
            </a:r>
            <a:r>
              <a:rPr lang="en-US" sz="2800" b="1" dirty="0" smtClean="0">
                <a:solidFill>
                  <a:srgbClr val="000000"/>
                </a:solidFill>
                <a:latin typeface="Arial" pitchFamily="34" charset="0"/>
                <a:cs typeface="Arial" pitchFamily="34" charset="0"/>
              </a:rPr>
              <a:t>and </a:t>
            </a:r>
          </a:p>
          <a:p>
            <a:endParaRPr lang="en-US" sz="28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its </a:t>
            </a:r>
            <a:r>
              <a:rPr lang="en-US" sz="2800" b="1" dirty="0">
                <a:solidFill>
                  <a:srgbClr val="000000"/>
                </a:solidFill>
                <a:latin typeface="Arial" pitchFamily="34" charset="0"/>
                <a:cs typeface="Arial" pitchFamily="34" charset="0"/>
              </a:rPr>
              <a:t>width is    </a:t>
            </a:r>
            <a:r>
              <a:rPr lang="en-US" sz="2800" b="1" dirty="0" smtClean="0">
                <a:solidFill>
                  <a:srgbClr val="000000"/>
                </a:solidFill>
                <a:latin typeface="Arial" pitchFamily="34" charset="0"/>
                <a:cs typeface="Arial" pitchFamily="34" charset="0"/>
              </a:rPr>
              <a:t> units</a:t>
            </a:r>
            <a:r>
              <a:rPr lang="en-US" sz="2800" b="1" dirty="0">
                <a:solidFill>
                  <a:srgbClr val="000000"/>
                </a:solidFill>
                <a:latin typeface="Arial" pitchFamily="34" charset="0"/>
                <a:cs typeface="Arial" pitchFamily="34" charset="0"/>
              </a:rPr>
              <a:t>, what is the length of the </a:t>
            </a:r>
            <a:endParaRPr lang="en-US" sz="2800" b="1" dirty="0" smtClean="0">
              <a:solidFill>
                <a:srgbClr val="000000"/>
              </a:solidFill>
              <a:latin typeface="Arial" pitchFamily="34" charset="0"/>
              <a:cs typeface="Arial" pitchFamily="34" charset="0"/>
            </a:endParaRPr>
          </a:p>
          <a:p>
            <a:endParaRPr lang="en-US" sz="28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rectangle</a:t>
            </a:r>
            <a:r>
              <a:rPr lang="en-US" sz="2800" b="1" dirty="0">
                <a:solidFill>
                  <a:srgbClr val="000000"/>
                </a:solidFill>
                <a:latin typeface="Arial" pitchFamily="34" charset="0"/>
                <a:cs typeface="Arial" pitchFamily="34" charset="0"/>
              </a:rPr>
              <a:t>?</a:t>
            </a:r>
          </a:p>
        </p:txBody>
      </p:sp>
      <p:sp>
        <p:nvSpPr>
          <p:cNvPr id="16" name="TextBox 15"/>
          <p:cNvSpPr txBox="1"/>
          <p:nvPr/>
        </p:nvSpPr>
        <p:spPr>
          <a:xfrm>
            <a:off x="1743820" y="3764895"/>
            <a:ext cx="8804692" cy="461665"/>
          </a:xfrm>
          <a:prstGeom prst="rect">
            <a:avLst/>
          </a:prstGeom>
          <a:noFill/>
        </p:spPr>
        <p:txBody>
          <a:bodyPr vert="horz" wrap="square" rtlCol="0">
            <a:spAutoFit/>
          </a:bodyPr>
          <a:lstStyle/>
          <a:p>
            <a:r>
              <a:rPr lang="en-US" sz="2400" b="1" dirty="0">
                <a:solidFill>
                  <a:srgbClr val="000000"/>
                </a:solidFill>
                <a:latin typeface="Arial" pitchFamily="34" charset="0"/>
                <a:cs typeface="Arial" pitchFamily="34" charset="0"/>
              </a:rPr>
              <a:t>You MUST write the problem and show ALL work!</a:t>
            </a:r>
          </a:p>
        </p:txBody>
      </p:sp>
      <p:sp>
        <p:nvSpPr>
          <p:cNvPr id="17" name="TextBox 16"/>
          <p:cNvSpPr txBox="1"/>
          <p:nvPr/>
        </p:nvSpPr>
        <p:spPr>
          <a:xfrm>
            <a:off x="846181" y="1005840"/>
            <a:ext cx="897639"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150</a:t>
            </a:r>
            <a:endParaRPr lang="en-US" sz="2800" b="1" dirty="0">
              <a:solidFill>
                <a:srgbClr val="000000"/>
              </a:solidFill>
              <a:latin typeface="Arial" pitchFamily="34" charset="0"/>
              <a:cs typeface="Arial"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9820" y="279400"/>
            <a:ext cx="3671190" cy="57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9854388"/>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Box 3"/>
          <p:cNvSpPr txBox="1"/>
          <p:nvPr/>
        </p:nvSpPr>
        <p:spPr>
          <a:xfrm>
            <a:off x="2907030" y="1754723"/>
            <a:ext cx="394548" cy="830997"/>
          </a:xfrm>
          <a:prstGeom prst="rect">
            <a:avLst/>
          </a:prstGeom>
          <a:noFill/>
        </p:spPr>
        <p:txBody>
          <a:bodyPr vert="horz" wrap="square" rtlCol="0">
            <a:spAutoFit/>
          </a:bodyPr>
          <a:lstStyle/>
          <a:p>
            <a:r>
              <a:rPr lang="en-US" sz="2400" b="1" u="sng" dirty="0" smtClean="0">
                <a:solidFill>
                  <a:srgbClr val="000000"/>
                </a:solidFill>
                <a:latin typeface="Arial" pitchFamily="34" charset="0"/>
                <a:cs typeface="Arial" pitchFamily="34" charset="0"/>
              </a:rPr>
              <a:t>1</a:t>
            </a:r>
            <a:r>
              <a:rPr lang="en-US" sz="2400" b="1" dirty="0" smtClean="0">
                <a:solidFill>
                  <a:srgbClr val="000000"/>
                </a:solidFill>
                <a:latin typeface="Arial" pitchFamily="34" charset="0"/>
                <a:cs typeface="Arial" pitchFamily="34" charset="0"/>
              </a:rPr>
              <a:t>3</a:t>
            </a:r>
            <a:endParaRPr lang="en-US" sz="2400" b="1" dirty="0">
              <a:solidFill>
                <a:srgbClr val="000000"/>
              </a:solidFill>
              <a:latin typeface="Arial" pitchFamily="34" charset="0"/>
              <a:cs typeface="Arial" pitchFamily="34" charset="0"/>
            </a:endParaRPr>
          </a:p>
        </p:txBody>
      </p:sp>
      <p:sp>
        <p:nvSpPr>
          <p:cNvPr id="5" name="TextBox 4"/>
          <p:cNvSpPr txBox="1"/>
          <p:nvPr/>
        </p:nvSpPr>
        <p:spPr>
          <a:xfrm>
            <a:off x="5007070" y="916523"/>
            <a:ext cx="358680" cy="830997"/>
          </a:xfrm>
          <a:prstGeom prst="rect">
            <a:avLst/>
          </a:prstGeom>
          <a:noFill/>
        </p:spPr>
        <p:txBody>
          <a:bodyPr vert="horz" wrap="square" rtlCol="0">
            <a:spAutoFit/>
          </a:bodyPr>
          <a:lstStyle/>
          <a:p>
            <a:r>
              <a:rPr lang="en-US" sz="2400" b="1" u="sng" dirty="0" smtClean="0">
                <a:solidFill>
                  <a:srgbClr val="000000"/>
                </a:solidFill>
                <a:latin typeface="Arial" pitchFamily="34" charset="0"/>
                <a:cs typeface="Arial" pitchFamily="34" charset="0"/>
              </a:rPr>
              <a:t>3</a:t>
            </a:r>
            <a:r>
              <a:rPr lang="en-US" sz="2400" b="1" dirty="0" smtClean="0">
                <a:solidFill>
                  <a:srgbClr val="000000"/>
                </a:solidFill>
                <a:latin typeface="Arial" pitchFamily="34" charset="0"/>
                <a:cs typeface="Arial" pitchFamily="34" charset="0"/>
              </a:rPr>
              <a:t>4</a:t>
            </a:r>
            <a:endParaRPr lang="en-US" sz="2400" b="1" dirty="0">
              <a:solidFill>
                <a:srgbClr val="000000"/>
              </a:solidFill>
              <a:latin typeface="Arial" pitchFamily="34" charset="0"/>
              <a:cs typeface="Arial" pitchFamily="34" charset="0"/>
            </a:endParaRPr>
          </a:p>
        </p:txBody>
      </p:sp>
      <p:pic>
        <p:nvPicPr>
          <p:cNvPr id="13" name="Picture 12"/>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81841"/>
            <a:ext cx="4414520" cy="58458"/>
          </a:xfrm>
          <a:prstGeom prst="rect">
            <a:avLst/>
          </a:prstGeom>
          <a:solidFill>
            <a:scrgbClr r="0" g="0" b="0">
              <a:alpha val="0"/>
            </a:scrgbClr>
          </a:solidFill>
        </p:spPr>
      </p:pic>
      <p:sp>
        <p:nvSpPr>
          <p:cNvPr id="16" name="TextBox 15"/>
          <p:cNvSpPr txBox="1"/>
          <p:nvPr/>
        </p:nvSpPr>
        <p:spPr>
          <a:xfrm>
            <a:off x="1799590" y="1000760"/>
            <a:ext cx="8525542" cy="2246769"/>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A recipe calls for 1    cups of flour.  If you want </a:t>
            </a:r>
            <a:r>
              <a:rPr lang="en-US" sz="2800" b="1" dirty="0" smtClean="0">
                <a:solidFill>
                  <a:srgbClr val="000000"/>
                </a:solidFill>
                <a:latin typeface="Arial" pitchFamily="34" charset="0"/>
                <a:cs typeface="Arial" pitchFamily="34" charset="0"/>
              </a:rPr>
              <a:t>to </a:t>
            </a:r>
          </a:p>
          <a:p>
            <a:endParaRPr lang="en-US" sz="28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make      </a:t>
            </a:r>
            <a:r>
              <a:rPr lang="en-US" sz="2800" b="1" dirty="0">
                <a:solidFill>
                  <a:srgbClr val="000000"/>
                </a:solidFill>
                <a:latin typeface="Arial" pitchFamily="34" charset="0"/>
                <a:cs typeface="Arial" pitchFamily="34" charset="0"/>
              </a:rPr>
              <a:t>of the recipe, how many cups of flour </a:t>
            </a:r>
            <a:endParaRPr lang="en-US" sz="2800" b="1" dirty="0" smtClean="0">
              <a:solidFill>
                <a:srgbClr val="000000"/>
              </a:solidFill>
              <a:latin typeface="Arial" pitchFamily="34" charset="0"/>
              <a:cs typeface="Arial" pitchFamily="34" charset="0"/>
            </a:endParaRPr>
          </a:p>
          <a:p>
            <a:endParaRPr lang="en-US" sz="28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should </a:t>
            </a:r>
            <a:r>
              <a:rPr lang="en-US" sz="2800" b="1" dirty="0">
                <a:solidFill>
                  <a:srgbClr val="000000"/>
                </a:solidFill>
                <a:latin typeface="Arial" pitchFamily="34" charset="0"/>
                <a:cs typeface="Arial" pitchFamily="34" charset="0"/>
              </a:rPr>
              <a:t>you use?</a:t>
            </a:r>
          </a:p>
        </p:txBody>
      </p:sp>
      <p:sp>
        <p:nvSpPr>
          <p:cNvPr id="17" name="TextBox 16"/>
          <p:cNvSpPr txBox="1"/>
          <p:nvPr/>
        </p:nvSpPr>
        <p:spPr>
          <a:xfrm>
            <a:off x="1784350" y="3780135"/>
            <a:ext cx="8804692" cy="461665"/>
          </a:xfrm>
          <a:prstGeom prst="rect">
            <a:avLst/>
          </a:prstGeom>
          <a:noFill/>
        </p:spPr>
        <p:txBody>
          <a:bodyPr vert="horz" wrap="square" rtlCol="0">
            <a:spAutoFit/>
          </a:bodyPr>
          <a:lstStyle/>
          <a:p>
            <a:r>
              <a:rPr lang="en-US" sz="2400" b="1" dirty="0">
                <a:solidFill>
                  <a:srgbClr val="000000"/>
                </a:solidFill>
                <a:latin typeface="Arial" pitchFamily="34" charset="0"/>
                <a:cs typeface="Arial" pitchFamily="34" charset="0"/>
              </a:rPr>
              <a:t>You MUST write the problem and show ALL work!</a:t>
            </a:r>
          </a:p>
        </p:txBody>
      </p:sp>
      <p:sp>
        <p:nvSpPr>
          <p:cNvPr id="18" name="TextBox 17"/>
          <p:cNvSpPr txBox="1"/>
          <p:nvPr/>
        </p:nvSpPr>
        <p:spPr>
          <a:xfrm>
            <a:off x="846181" y="1010222"/>
            <a:ext cx="938169"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151</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3906469621"/>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Box 3"/>
          <p:cNvSpPr txBox="1"/>
          <p:nvPr/>
        </p:nvSpPr>
        <p:spPr>
          <a:xfrm>
            <a:off x="9248846" y="812800"/>
            <a:ext cx="358680" cy="954107"/>
          </a:xfrm>
          <a:prstGeom prst="rect">
            <a:avLst/>
          </a:prstGeom>
          <a:noFill/>
        </p:spPr>
        <p:txBody>
          <a:bodyPr vert="horz" wrap="square" rtlCol="0">
            <a:spAutoFit/>
          </a:bodyPr>
          <a:lstStyle/>
          <a:p>
            <a:r>
              <a:rPr lang="en-US" sz="2800" b="1" u="sng" dirty="0" smtClean="0">
                <a:solidFill>
                  <a:srgbClr val="000000"/>
                </a:solidFill>
                <a:latin typeface="Arial" pitchFamily="34" charset="0"/>
                <a:cs typeface="Arial" pitchFamily="34" charset="0"/>
              </a:rPr>
              <a:t>3</a:t>
            </a:r>
            <a:r>
              <a:rPr lang="en-US" sz="2800" b="1" dirty="0" smtClean="0">
                <a:solidFill>
                  <a:srgbClr val="000000"/>
                </a:solidFill>
                <a:latin typeface="Arial" pitchFamily="34" charset="0"/>
                <a:cs typeface="Arial" pitchFamily="34" charset="0"/>
              </a:rPr>
              <a:t>5</a:t>
            </a:r>
            <a:endParaRPr lang="en-US" sz="2800" b="1" dirty="0">
              <a:solidFill>
                <a:srgbClr val="000000"/>
              </a:solidFill>
              <a:latin typeface="Arial" pitchFamily="34" charset="0"/>
              <a:cs typeface="Arial" pitchFamily="34" charset="0"/>
            </a:endParaRPr>
          </a:p>
        </p:txBody>
      </p:sp>
      <p:sp>
        <p:nvSpPr>
          <p:cNvPr id="5" name="TextBox 4"/>
          <p:cNvSpPr txBox="1"/>
          <p:nvPr/>
        </p:nvSpPr>
        <p:spPr>
          <a:xfrm>
            <a:off x="4702270" y="1727200"/>
            <a:ext cx="358680" cy="954107"/>
          </a:xfrm>
          <a:prstGeom prst="rect">
            <a:avLst/>
          </a:prstGeom>
          <a:noFill/>
        </p:spPr>
        <p:txBody>
          <a:bodyPr vert="horz" wrap="square" rtlCol="0">
            <a:spAutoFit/>
          </a:bodyPr>
          <a:lstStyle/>
          <a:p>
            <a:r>
              <a:rPr lang="en-US" sz="2800" b="1" u="sng" dirty="0" smtClean="0">
                <a:solidFill>
                  <a:srgbClr val="000000"/>
                </a:solidFill>
                <a:latin typeface="Arial" pitchFamily="34" charset="0"/>
                <a:cs typeface="Arial" pitchFamily="34" charset="0"/>
              </a:rPr>
              <a:t>2</a:t>
            </a:r>
            <a:r>
              <a:rPr lang="en-US" sz="2800" b="1" dirty="0" smtClean="0">
                <a:solidFill>
                  <a:srgbClr val="000000"/>
                </a:solidFill>
                <a:latin typeface="Arial" pitchFamily="34" charset="0"/>
                <a:cs typeface="Arial" pitchFamily="34" charset="0"/>
              </a:rPr>
              <a:t>7</a:t>
            </a:r>
            <a:endParaRPr lang="en-US" sz="2800" b="1" dirty="0">
              <a:solidFill>
                <a:srgbClr val="000000"/>
              </a:solidFill>
              <a:latin typeface="Arial" pitchFamily="34" charset="0"/>
              <a:cs typeface="Arial" pitchFamily="34" charset="0"/>
            </a:endParaRPr>
          </a:p>
        </p:txBody>
      </p:sp>
      <p:sp>
        <p:nvSpPr>
          <p:cNvPr id="17" name="TextBox 16"/>
          <p:cNvSpPr txBox="1"/>
          <p:nvPr/>
        </p:nvSpPr>
        <p:spPr>
          <a:xfrm>
            <a:off x="1784350" y="985520"/>
            <a:ext cx="8525542" cy="1384995"/>
          </a:xfrm>
          <a:prstGeom prst="rect">
            <a:avLst/>
          </a:prstGeom>
          <a:noFill/>
        </p:spPr>
        <p:txBody>
          <a:bodyPr vert="horz" rtlCol="0">
            <a:spAutoFit/>
          </a:bodyPr>
          <a:lstStyle/>
          <a:p>
            <a:r>
              <a:rPr lang="en-US" sz="2800" b="1" dirty="0">
                <a:solidFill>
                  <a:srgbClr val="000000"/>
                </a:solidFill>
                <a:latin typeface="Arial" pitchFamily="34" charset="0"/>
                <a:cs typeface="Arial" pitchFamily="34" charset="0"/>
              </a:rPr>
              <a:t>Find the area of a rectangle whose width is      </a:t>
            </a:r>
            <a:endParaRPr lang="en-US" sz="2800" b="1" dirty="0" smtClean="0">
              <a:solidFill>
                <a:srgbClr val="000000"/>
              </a:solidFill>
              <a:latin typeface="Arial" pitchFamily="34" charset="0"/>
              <a:cs typeface="Arial" pitchFamily="34" charset="0"/>
            </a:endParaRPr>
          </a:p>
          <a:p>
            <a:endParaRPr lang="en-US" sz="28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cm </a:t>
            </a:r>
            <a:r>
              <a:rPr lang="en-US" sz="2800" b="1" dirty="0">
                <a:solidFill>
                  <a:srgbClr val="000000"/>
                </a:solidFill>
                <a:latin typeface="Arial" pitchFamily="34" charset="0"/>
                <a:cs typeface="Arial" pitchFamily="34" charset="0"/>
              </a:rPr>
              <a:t>and length is     cm.</a:t>
            </a:r>
          </a:p>
        </p:txBody>
      </p:sp>
      <p:sp>
        <p:nvSpPr>
          <p:cNvPr id="18" name="TextBox 17"/>
          <p:cNvSpPr txBox="1"/>
          <p:nvPr/>
        </p:nvSpPr>
        <p:spPr>
          <a:xfrm>
            <a:off x="1798538" y="2854960"/>
            <a:ext cx="8804692" cy="461665"/>
          </a:xfrm>
          <a:prstGeom prst="rect">
            <a:avLst/>
          </a:prstGeom>
          <a:noFill/>
        </p:spPr>
        <p:txBody>
          <a:bodyPr vert="horz" wrap="square" rtlCol="0">
            <a:spAutoFit/>
          </a:bodyPr>
          <a:lstStyle/>
          <a:p>
            <a:r>
              <a:rPr lang="en-US" sz="2400" b="1" dirty="0">
                <a:solidFill>
                  <a:srgbClr val="000000"/>
                </a:solidFill>
                <a:latin typeface="Arial" pitchFamily="34" charset="0"/>
                <a:cs typeface="Arial" pitchFamily="34" charset="0"/>
              </a:rPr>
              <a:t>You MUST write the problem and show ALL work!</a:t>
            </a:r>
          </a:p>
        </p:txBody>
      </p:sp>
      <p:sp>
        <p:nvSpPr>
          <p:cNvPr id="19" name="TextBox 18"/>
          <p:cNvSpPr txBox="1"/>
          <p:nvPr/>
        </p:nvSpPr>
        <p:spPr>
          <a:xfrm>
            <a:off x="845317" y="1005840"/>
            <a:ext cx="939034"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152</a:t>
            </a:r>
            <a:endParaRPr lang="en-US" sz="2800" b="1" dirty="0">
              <a:solidFill>
                <a:srgbClr val="000000"/>
              </a:solidFill>
              <a:latin typeface="Arial" pitchFamily="34" charset="0"/>
              <a:cs typeface="Arial" pitchFamily="34" charset="0"/>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4538" y="279400"/>
            <a:ext cx="3872012" cy="60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87520593"/>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71718" y="984250"/>
            <a:ext cx="9672320" cy="1384995"/>
          </a:xfrm>
          <a:prstGeom prst="rect">
            <a:avLst/>
          </a:prstGeom>
          <a:noFill/>
        </p:spPr>
        <p:txBody>
          <a:bodyPr vert="horz" wrap="square" rtlCol="0">
            <a:spAutoFit/>
          </a:bodyPr>
          <a:lstStyle/>
          <a:p>
            <a:r>
              <a:rPr lang="en-US" sz="2800" b="1" dirty="0" smtClean="0">
                <a:solidFill>
                  <a:srgbClr val="0000FF"/>
                </a:solidFill>
                <a:latin typeface="Arial" pitchFamily="34" charset="0"/>
                <a:cs typeface="Arial" pitchFamily="34" charset="0"/>
              </a:rPr>
              <a:t>Working with a partner, write a question that can be solved using this expression:</a:t>
            </a:r>
          </a:p>
          <a:p>
            <a:endParaRPr lang="en-US" sz="2800" b="1" dirty="0">
              <a:solidFill>
                <a:srgbClr val="0000FF"/>
              </a:solidFill>
              <a:latin typeface="Arial" pitchFamily="34" charset="0"/>
              <a:cs typeface="Arial" pitchFamily="34" charset="0"/>
            </a:endParaRPr>
          </a:p>
        </p:txBody>
      </p:sp>
      <p:pic>
        <p:nvPicPr>
          <p:cNvPr id="3" name="Picture 2"/>
          <p:cNvPicPr>
            <a:picLocks/>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9836" t="30865" r="29410" b="28330"/>
          <a:stretch/>
        </p:blipFill>
        <p:spPr>
          <a:xfrm>
            <a:off x="4515827" y="2356678"/>
            <a:ext cx="1588733" cy="1830645"/>
          </a:xfrm>
          <a:prstGeom prst="rect">
            <a:avLst/>
          </a:prstGeom>
          <a:solidFill>
            <a:scrgbClr r="0" g="0" b="0">
              <a:alpha val="0"/>
            </a:scrgbClr>
          </a:solidFill>
        </p:spPr>
      </p:pic>
    </p:spTree>
    <p:extLst>
      <p:ext uri="{BB962C8B-B14F-4D97-AF65-F5344CB8AC3E}">
        <p14:creationId xmlns:p14="http://schemas.microsoft.com/office/powerpoint/2010/main" xmlns="" val="26329459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 name="Picture 11"/>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8" y="220942"/>
            <a:ext cx="3531616" cy="58458"/>
          </a:xfrm>
          <a:prstGeom prst="rect">
            <a:avLst/>
          </a:prstGeom>
          <a:solidFill>
            <a:scrgbClr r="0" g="0" b="0">
              <a:alpha val="0"/>
            </a:scrgbClr>
          </a:solidFill>
        </p:spPr>
      </p:pic>
      <p:sp>
        <p:nvSpPr>
          <p:cNvPr id="13" name="TextBox 12"/>
          <p:cNvSpPr txBox="1"/>
          <p:nvPr/>
        </p:nvSpPr>
        <p:spPr>
          <a:xfrm>
            <a:off x="838595" y="1019359"/>
            <a:ext cx="539306"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6</a:t>
            </a:r>
            <a:endParaRPr lang="en-US" sz="2800" b="1" dirty="0">
              <a:solidFill>
                <a:srgbClr val="000000"/>
              </a:solidFill>
              <a:latin typeface="Arial" pitchFamily="34" charset="0"/>
              <a:cs typeface="Arial" pitchFamily="34" charset="0"/>
            </a:endParaRPr>
          </a:p>
        </p:txBody>
      </p:sp>
      <p:sp>
        <p:nvSpPr>
          <p:cNvPr id="14" name="TextBox 13"/>
          <p:cNvSpPr txBox="1"/>
          <p:nvPr/>
        </p:nvSpPr>
        <p:spPr>
          <a:xfrm>
            <a:off x="1782618" y="1025281"/>
            <a:ext cx="5792932" cy="52322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7 and 35 are not relatively prime.</a:t>
            </a:r>
          </a:p>
        </p:txBody>
      </p:sp>
      <p:sp>
        <p:nvSpPr>
          <p:cNvPr id="15" name="Oval 14"/>
          <p:cNvSpPr/>
          <p:nvPr/>
        </p:nvSpPr>
        <p:spPr>
          <a:xfrm>
            <a:off x="1840622" y="231971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6" name="Oval 15"/>
          <p:cNvSpPr/>
          <p:nvPr/>
        </p:nvSpPr>
        <p:spPr>
          <a:xfrm>
            <a:off x="1840622" y="285311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7" name="TextBox 16"/>
          <p:cNvSpPr txBox="1"/>
          <p:nvPr/>
        </p:nvSpPr>
        <p:spPr>
          <a:xfrm>
            <a:off x="2326055" y="2284984"/>
            <a:ext cx="829895" cy="352423"/>
          </a:xfrm>
          <a:prstGeom prst="rect">
            <a:avLst/>
          </a:prstGeom>
          <a:noFill/>
        </p:spPr>
        <p:txBody>
          <a:bodyPr vert="horz" wrap="square" lIns="91434" tIns="45718" rIns="91434" bIns="45718" rtlCol="0">
            <a:spAutoFit/>
          </a:bodyPr>
          <a:lstStyle/>
          <a:p>
            <a:r>
              <a:rPr lang="en-US" sz="2400" b="1" dirty="0" smtClean="0">
                <a:latin typeface="Arial" pitchFamily="34" charset="0"/>
                <a:cs typeface="Arial" pitchFamily="34" charset="0"/>
              </a:rPr>
              <a:t>True</a:t>
            </a:r>
            <a:endParaRPr lang="en-US" sz="2400" b="1" dirty="0">
              <a:latin typeface="Arial" pitchFamily="34" charset="0"/>
              <a:cs typeface="Arial" pitchFamily="34" charset="0"/>
            </a:endParaRPr>
          </a:p>
          <a:p>
            <a:endParaRPr lang="en-US" sz="2400" b="1" dirty="0">
              <a:solidFill>
                <a:srgbClr val="000000"/>
              </a:solidFill>
              <a:latin typeface="Arial" pitchFamily="34" charset="0"/>
              <a:cs typeface="Arial" pitchFamily="34" charset="0"/>
            </a:endParaRPr>
          </a:p>
        </p:txBody>
      </p:sp>
      <p:sp>
        <p:nvSpPr>
          <p:cNvPr id="18" name="TextBox 17"/>
          <p:cNvSpPr txBox="1"/>
          <p:nvPr/>
        </p:nvSpPr>
        <p:spPr>
          <a:xfrm>
            <a:off x="2334290" y="2812363"/>
            <a:ext cx="1050260" cy="461661"/>
          </a:xfrm>
          <a:prstGeom prst="rect">
            <a:avLst/>
          </a:prstGeom>
          <a:noFill/>
        </p:spPr>
        <p:txBody>
          <a:bodyPr vert="horz" wrap="square" lIns="91434" tIns="45718" rIns="91434" bIns="45718" rtlCol="0">
            <a:spAutoFit/>
          </a:bodyPr>
          <a:lstStyle/>
          <a:p>
            <a:r>
              <a:rPr lang="en-US" sz="2400" b="1" dirty="0">
                <a:solidFill>
                  <a:srgbClr val="000000"/>
                </a:solidFill>
                <a:latin typeface="Arial" pitchFamily="34" charset="0"/>
                <a:cs typeface="Arial" pitchFamily="34" charset="0"/>
              </a:rPr>
              <a:t>False</a:t>
            </a:r>
          </a:p>
        </p:txBody>
      </p:sp>
    </p:spTree>
    <p:extLst>
      <p:ext uri="{BB962C8B-B14F-4D97-AF65-F5344CB8AC3E}">
        <p14:creationId xmlns:p14="http://schemas.microsoft.com/office/powerpoint/2010/main" xmlns="" val="37735760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8" name="Picture 17"/>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8" y="81841"/>
            <a:ext cx="3752342" cy="58458"/>
          </a:xfrm>
          <a:prstGeom prst="rect">
            <a:avLst/>
          </a:prstGeom>
          <a:solidFill>
            <a:scrgbClr r="0" g="0" b="0">
              <a:alpha val="0"/>
            </a:scrgbClr>
          </a:solidFill>
        </p:spPr>
      </p:pic>
      <p:sp>
        <p:nvSpPr>
          <p:cNvPr id="19" name="TextBox 18"/>
          <p:cNvSpPr txBox="1"/>
          <p:nvPr/>
        </p:nvSpPr>
        <p:spPr>
          <a:xfrm>
            <a:off x="838594" y="1019359"/>
            <a:ext cx="717156"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7</a:t>
            </a:r>
            <a:endParaRPr lang="en-US" sz="2800" b="1" dirty="0">
              <a:solidFill>
                <a:srgbClr val="000000"/>
              </a:solidFill>
              <a:latin typeface="Arial" pitchFamily="34" charset="0"/>
              <a:cs typeface="Arial" pitchFamily="34" charset="0"/>
            </a:endParaRPr>
          </a:p>
        </p:txBody>
      </p:sp>
      <p:sp>
        <p:nvSpPr>
          <p:cNvPr id="20" name="TextBox 19"/>
          <p:cNvSpPr txBox="1"/>
          <p:nvPr/>
        </p:nvSpPr>
        <p:spPr>
          <a:xfrm>
            <a:off x="1782618" y="1025281"/>
            <a:ext cx="8383732" cy="954107"/>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Identify at least two numbers that are relatively prime to 9.</a:t>
            </a:r>
          </a:p>
        </p:txBody>
      </p:sp>
      <p:sp>
        <p:nvSpPr>
          <p:cNvPr id="21" name="Oval 20"/>
          <p:cNvSpPr/>
          <p:nvPr/>
        </p:nvSpPr>
        <p:spPr>
          <a:xfrm>
            <a:off x="1840622" y="260511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2" name="Oval 21"/>
          <p:cNvSpPr/>
          <p:nvPr/>
        </p:nvSpPr>
        <p:spPr>
          <a:xfrm>
            <a:off x="1840622" y="313851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3" name="Oval 22"/>
          <p:cNvSpPr/>
          <p:nvPr/>
        </p:nvSpPr>
        <p:spPr>
          <a:xfrm>
            <a:off x="1840622" y="367191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4" name="TextBox 23"/>
          <p:cNvSpPr txBox="1"/>
          <p:nvPr/>
        </p:nvSpPr>
        <p:spPr>
          <a:xfrm>
            <a:off x="2326055" y="2565400"/>
            <a:ext cx="330165"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A</a:t>
            </a:r>
            <a:endParaRPr lang="en-US" sz="2400" b="1" dirty="0">
              <a:solidFill>
                <a:srgbClr val="000000"/>
              </a:solidFill>
              <a:latin typeface="Arial" pitchFamily="34" charset="0"/>
              <a:cs typeface="Arial" pitchFamily="34" charset="0"/>
            </a:endParaRPr>
          </a:p>
        </p:txBody>
      </p:sp>
      <p:sp>
        <p:nvSpPr>
          <p:cNvPr id="25" name="TextBox 24"/>
          <p:cNvSpPr txBox="1"/>
          <p:nvPr/>
        </p:nvSpPr>
        <p:spPr>
          <a:xfrm>
            <a:off x="2334290" y="3098483"/>
            <a:ext cx="308006"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B</a:t>
            </a:r>
            <a:endParaRPr lang="en-US" sz="2400" b="1" dirty="0">
              <a:solidFill>
                <a:srgbClr val="000000"/>
              </a:solidFill>
              <a:latin typeface="Arial" pitchFamily="34" charset="0"/>
              <a:cs typeface="Arial" pitchFamily="34" charset="0"/>
            </a:endParaRPr>
          </a:p>
        </p:txBody>
      </p:sp>
      <p:sp>
        <p:nvSpPr>
          <p:cNvPr id="26" name="TextBox 25"/>
          <p:cNvSpPr txBox="1"/>
          <p:nvPr/>
        </p:nvSpPr>
        <p:spPr>
          <a:xfrm>
            <a:off x="2331491" y="3638216"/>
            <a:ext cx="332069"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C</a:t>
            </a:r>
            <a:endParaRPr lang="en-US" sz="2400" b="1" dirty="0">
              <a:solidFill>
                <a:srgbClr val="000000"/>
              </a:solidFill>
              <a:latin typeface="Arial" pitchFamily="34" charset="0"/>
              <a:cs typeface="Arial" pitchFamily="34" charset="0"/>
            </a:endParaRPr>
          </a:p>
        </p:txBody>
      </p:sp>
      <p:sp>
        <p:nvSpPr>
          <p:cNvPr id="27" name="Rectangle 26"/>
          <p:cNvSpPr/>
          <p:nvPr/>
        </p:nvSpPr>
        <p:spPr>
          <a:xfrm>
            <a:off x="2887140" y="2569598"/>
            <a:ext cx="527709"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16</a:t>
            </a:r>
          </a:p>
        </p:txBody>
      </p:sp>
      <p:sp>
        <p:nvSpPr>
          <p:cNvPr id="28" name="Rectangle 27"/>
          <p:cNvSpPr/>
          <p:nvPr/>
        </p:nvSpPr>
        <p:spPr>
          <a:xfrm>
            <a:off x="2904490" y="3644295"/>
            <a:ext cx="527709"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28</a:t>
            </a:r>
          </a:p>
        </p:txBody>
      </p:sp>
      <p:sp>
        <p:nvSpPr>
          <p:cNvPr id="29" name="Rectangle 28"/>
          <p:cNvSpPr/>
          <p:nvPr/>
        </p:nvSpPr>
        <p:spPr>
          <a:xfrm>
            <a:off x="2882719" y="3092885"/>
            <a:ext cx="527709"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15</a:t>
            </a:r>
            <a:endParaRPr lang="en-US" sz="2400" dirty="0">
              <a:latin typeface="Arial" pitchFamily="34" charset="0"/>
              <a:cs typeface="Arial" pitchFamily="34" charset="0"/>
            </a:endParaRPr>
          </a:p>
        </p:txBody>
      </p:sp>
      <p:sp>
        <p:nvSpPr>
          <p:cNvPr id="30" name="Oval 29"/>
          <p:cNvSpPr/>
          <p:nvPr/>
        </p:nvSpPr>
        <p:spPr>
          <a:xfrm>
            <a:off x="1845224" y="420239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1" name="TextBox 30"/>
          <p:cNvSpPr txBox="1"/>
          <p:nvPr/>
        </p:nvSpPr>
        <p:spPr>
          <a:xfrm>
            <a:off x="2336093" y="4185319"/>
            <a:ext cx="332069"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D</a:t>
            </a:r>
            <a:endParaRPr lang="en-US" sz="2400" b="1" dirty="0">
              <a:solidFill>
                <a:srgbClr val="000000"/>
              </a:solidFill>
              <a:latin typeface="Arial" pitchFamily="34" charset="0"/>
              <a:cs typeface="Arial" pitchFamily="34" charset="0"/>
            </a:endParaRPr>
          </a:p>
        </p:txBody>
      </p:sp>
      <p:sp>
        <p:nvSpPr>
          <p:cNvPr id="32" name="Rectangle 31"/>
          <p:cNvSpPr/>
          <p:nvPr/>
        </p:nvSpPr>
        <p:spPr>
          <a:xfrm>
            <a:off x="2887321" y="4191398"/>
            <a:ext cx="527709"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36</a:t>
            </a:r>
          </a:p>
        </p:txBody>
      </p:sp>
    </p:spTree>
    <p:extLst>
      <p:ext uri="{BB962C8B-B14F-4D97-AF65-F5344CB8AC3E}">
        <p14:creationId xmlns:p14="http://schemas.microsoft.com/office/powerpoint/2010/main" xmlns="" val="21158063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81841"/>
            <a:ext cx="4414520" cy="58458"/>
          </a:xfrm>
          <a:prstGeom prst="rect">
            <a:avLst/>
          </a:prstGeom>
          <a:solidFill>
            <a:scrgbClr r="0" g="0" b="0">
              <a:alpha val="0"/>
            </a:scrgbClr>
          </a:solidFill>
        </p:spPr>
      </p:pic>
      <p:sp>
        <p:nvSpPr>
          <p:cNvPr id="11" name="TextBox 10"/>
          <p:cNvSpPr txBox="1"/>
          <p:nvPr/>
        </p:nvSpPr>
        <p:spPr>
          <a:xfrm>
            <a:off x="827616" y="1019359"/>
            <a:ext cx="644781"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8</a:t>
            </a:r>
            <a:endParaRPr lang="en-US" sz="2800" b="1" dirty="0">
              <a:solidFill>
                <a:srgbClr val="000000"/>
              </a:solidFill>
              <a:latin typeface="Arial" pitchFamily="34" charset="0"/>
              <a:cs typeface="Arial" pitchFamily="34" charset="0"/>
            </a:endParaRPr>
          </a:p>
        </p:txBody>
      </p:sp>
      <p:sp>
        <p:nvSpPr>
          <p:cNvPr id="12" name="TextBox 11"/>
          <p:cNvSpPr txBox="1"/>
          <p:nvPr/>
        </p:nvSpPr>
        <p:spPr>
          <a:xfrm>
            <a:off x="1782617" y="1025281"/>
            <a:ext cx="8155133" cy="52322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Name a number that is relatively </a:t>
            </a:r>
            <a:r>
              <a:rPr lang="en-US" sz="2800" b="1" dirty="0" smtClean="0">
                <a:solidFill>
                  <a:srgbClr val="000000"/>
                </a:solidFill>
                <a:latin typeface="Arial" pitchFamily="34" charset="0"/>
                <a:cs typeface="Arial" pitchFamily="34" charset="0"/>
              </a:rPr>
              <a:t>prime </a:t>
            </a:r>
            <a:r>
              <a:rPr lang="en-US" sz="2800" b="1" dirty="0">
                <a:solidFill>
                  <a:srgbClr val="000000"/>
                </a:solidFill>
                <a:latin typeface="Arial" pitchFamily="34" charset="0"/>
                <a:cs typeface="Arial" pitchFamily="34" charset="0"/>
              </a:rPr>
              <a:t>to 20.</a:t>
            </a:r>
          </a:p>
        </p:txBody>
      </p:sp>
    </p:spTree>
    <p:extLst>
      <p:ext uri="{BB962C8B-B14F-4D97-AF65-F5344CB8AC3E}">
        <p14:creationId xmlns:p14="http://schemas.microsoft.com/office/powerpoint/2010/main" xmlns="" val="34959817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81841"/>
            <a:ext cx="4414520" cy="58458"/>
          </a:xfrm>
          <a:prstGeom prst="rect">
            <a:avLst/>
          </a:prstGeom>
          <a:solidFill>
            <a:scrgbClr r="0" g="0" b="0">
              <a:alpha val="0"/>
            </a:scrgbClr>
          </a:solidFill>
        </p:spPr>
      </p:pic>
      <p:sp>
        <p:nvSpPr>
          <p:cNvPr id="11" name="TextBox 10"/>
          <p:cNvSpPr txBox="1"/>
          <p:nvPr/>
        </p:nvSpPr>
        <p:spPr>
          <a:xfrm>
            <a:off x="838594" y="1002734"/>
            <a:ext cx="717156"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9</a:t>
            </a:r>
            <a:endParaRPr lang="en-US" sz="2800" b="1" dirty="0">
              <a:solidFill>
                <a:srgbClr val="000000"/>
              </a:solidFill>
              <a:latin typeface="Arial" pitchFamily="34" charset="0"/>
              <a:cs typeface="Arial" pitchFamily="34" charset="0"/>
            </a:endParaRPr>
          </a:p>
        </p:txBody>
      </p:sp>
      <p:sp>
        <p:nvSpPr>
          <p:cNvPr id="12" name="TextBox 11"/>
          <p:cNvSpPr txBox="1"/>
          <p:nvPr/>
        </p:nvSpPr>
        <p:spPr>
          <a:xfrm>
            <a:off x="1762298" y="1008656"/>
            <a:ext cx="9013652" cy="52322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Name a number that is relatively </a:t>
            </a:r>
            <a:r>
              <a:rPr lang="en-US" sz="2800" b="1" dirty="0" smtClean="0">
                <a:solidFill>
                  <a:srgbClr val="000000"/>
                </a:solidFill>
                <a:latin typeface="Arial" pitchFamily="34" charset="0"/>
                <a:cs typeface="Arial" pitchFamily="34" charset="0"/>
              </a:rPr>
              <a:t>prime </a:t>
            </a:r>
            <a:r>
              <a:rPr lang="en-US" sz="2800" b="1" dirty="0">
                <a:solidFill>
                  <a:srgbClr val="000000"/>
                </a:solidFill>
                <a:latin typeface="Arial" pitchFamily="34" charset="0"/>
                <a:cs typeface="Arial" pitchFamily="34" charset="0"/>
              </a:rPr>
              <a:t>to 5 and 18.</a:t>
            </a:r>
          </a:p>
        </p:txBody>
      </p:sp>
    </p:spTree>
    <p:extLst>
      <p:ext uri="{BB962C8B-B14F-4D97-AF65-F5344CB8AC3E}">
        <p14:creationId xmlns:p14="http://schemas.microsoft.com/office/powerpoint/2010/main" xmlns="" val="28963198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8" name="Picture 17"/>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10363" y="70150"/>
            <a:ext cx="3752342" cy="58458"/>
          </a:xfrm>
          <a:prstGeom prst="rect">
            <a:avLst/>
          </a:prstGeom>
          <a:solidFill>
            <a:scrgbClr r="0" g="0" b="0">
              <a:alpha val="0"/>
            </a:scrgbClr>
          </a:solidFill>
        </p:spPr>
      </p:pic>
      <p:sp>
        <p:nvSpPr>
          <p:cNvPr id="19" name="TextBox 18"/>
          <p:cNvSpPr txBox="1"/>
          <p:nvPr/>
        </p:nvSpPr>
        <p:spPr>
          <a:xfrm>
            <a:off x="849630" y="1019359"/>
            <a:ext cx="644781"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10</a:t>
            </a:r>
            <a:endParaRPr lang="en-US" sz="2800" b="1" dirty="0">
              <a:solidFill>
                <a:srgbClr val="000000"/>
              </a:solidFill>
              <a:latin typeface="Arial" pitchFamily="34" charset="0"/>
              <a:cs typeface="Arial" pitchFamily="34" charset="0"/>
            </a:endParaRPr>
          </a:p>
        </p:txBody>
      </p:sp>
      <p:sp>
        <p:nvSpPr>
          <p:cNvPr id="20" name="TextBox 19"/>
          <p:cNvSpPr txBox="1"/>
          <p:nvPr/>
        </p:nvSpPr>
        <p:spPr>
          <a:xfrm>
            <a:off x="1782618" y="1025281"/>
            <a:ext cx="8307532" cy="52322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Find two numbers that are relatively prime. </a:t>
            </a:r>
          </a:p>
        </p:txBody>
      </p:sp>
      <p:sp>
        <p:nvSpPr>
          <p:cNvPr id="33" name="Oval 32"/>
          <p:cNvSpPr/>
          <p:nvPr/>
        </p:nvSpPr>
        <p:spPr>
          <a:xfrm>
            <a:off x="1840622" y="232421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4" name="Oval 33"/>
          <p:cNvSpPr/>
          <p:nvPr/>
        </p:nvSpPr>
        <p:spPr>
          <a:xfrm>
            <a:off x="1840622" y="285761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5" name="Oval 34"/>
          <p:cNvSpPr/>
          <p:nvPr/>
        </p:nvSpPr>
        <p:spPr>
          <a:xfrm>
            <a:off x="1840622" y="339101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6" name="TextBox 35"/>
          <p:cNvSpPr txBox="1"/>
          <p:nvPr/>
        </p:nvSpPr>
        <p:spPr>
          <a:xfrm>
            <a:off x="2371775" y="2260600"/>
            <a:ext cx="330165"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A</a:t>
            </a:r>
            <a:endParaRPr lang="en-US" sz="2400" b="1" dirty="0">
              <a:solidFill>
                <a:srgbClr val="000000"/>
              </a:solidFill>
              <a:latin typeface="Arial" pitchFamily="34" charset="0"/>
              <a:cs typeface="Arial" pitchFamily="34" charset="0"/>
            </a:endParaRPr>
          </a:p>
        </p:txBody>
      </p:sp>
      <p:sp>
        <p:nvSpPr>
          <p:cNvPr id="37" name="TextBox 36"/>
          <p:cNvSpPr txBox="1"/>
          <p:nvPr/>
        </p:nvSpPr>
        <p:spPr>
          <a:xfrm>
            <a:off x="2380010" y="2817583"/>
            <a:ext cx="308006"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B</a:t>
            </a:r>
            <a:endParaRPr lang="en-US" sz="2400" b="1" dirty="0">
              <a:solidFill>
                <a:srgbClr val="000000"/>
              </a:solidFill>
              <a:latin typeface="Arial" pitchFamily="34" charset="0"/>
              <a:cs typeface="Arial" pitchFamily="34" charset="0"/>
            </a:endParaRPr>
          </a:p>
        </p:txBody>
      </p:sp>
      <p:sp>
        <p:nvSpPr>
          <p:cNvPr id="38" name="TextBox 37"/>
          <p:cNvSpPr txBox="1"/>
          <p:nvPr/>
        </p:nvSpPr>
        <p:spPr>
          <a:xfrm>
            <a:off x="2377211" y="3357316"/>
            <a:ext cx="332069"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C</a:t>
            </a:r>
            <a:endParaRPr lang="en-US" sz="2400" b="1" dirty="0">
              <a:solidFill>
                <a:srgbClr val="000000"/>
              </a:solidFill>
              <a:latin typeface="Arial" pitchFamily="34" charset="0"/>
              <a:cs typeface="Arial" pitchFamily="34" charset="0"/>
            </a:endParaRPr>
          </a:p>
        </p:txBody>
      </p:sp>
      <p:sp>
        <p:nvSpPr>
          <p:cNvPr id="39" name="Rectangle 38"/>
          <p:cNvSpPr/>
          <p:nvPr/>
        </p:nvSpPr>
        <p:spPr>
          <a:xfrm>
            <a:off x="2932860" y="2298048"/>
            <a:ext cx="356188" cy="461665"/>
          </a:xfrm>
          <a:prstGeom prst="rect">
            <a:avLst/>
          </a:prstGeom>
        </p:spPr>
        <p:txBody>
          <a:bodyPr wrap="none">
            <a:spAutoFit/>
          </a:bodyPr>
          <a:lstStyle/>
          <a:p>
            <a:r>
              <a:rPr lang="en-US" sz="2400" b="1" dirty="0" smtClean="0">
                <a:solidFill>
                  <a:srgbClr val="000000"/>
                </a:solidFill>
                <a:latin typeface="Arial" pitchFamily="34" charset="0"/>
                <a:cs typeface="Arial" pitchFamily="34" charset="0"/>
              </a:rPr>
              <a:t>7</a:t>
            </a:r>
            <a:endParaRPr lang="en-US" sz="2400" b="1" dirty="0">
              <a:solidFill>
                <a:srgbClr val="000000"/>
              </a:solidFill>
              <a:latin typeface="Arial" pitchFamily="34" charset="0"/>
              <a:cs typeface="Arial" pitchFamily="34" charset="0"/>
            </a:endParaRPr>
          </a:p>
        </p:txBody>
      </p:sp>
      <p:sp>
        <p:nvSpPr>
          <p:cNvPr id="40" name="Rectangle 39"/>
          <p:cNvSpPr/>
          <p:nvPr/>
        </p:nvSpPr>
        <p:spPr>
          <a:xfrm>
            <a:off x="2928439" y="3365820"/>
            <a:ext cx="527709" cy="461665"/>
          </a:xfrm>
          <a:prstGeom prst="rect">
            <a:avLst/>
          </a:prstGeom>
        </p:spPr>
        <p:txBody>
          <a:bodyPr wrap="none">
            <a:spAutoFit/>
          </a:bodyPr>
          <a:lstStyle/>
          <a:p>
            <a:r>
              <a:rPr lang="en-US" sz="2400" b="1" dirty="0" smtClean="0">
                <a:solidFill>
                  <a:srgbClr val="000000"/>
                </a:solidFill>
                <a:latin typeface="Arial" pitchFamily="34" charset="0"/>
                <a:cs typeface="Arial" pitchFamily="34" charset="0"/>
              </a:rPr>
              <a:t>15</a:t>
            </a:r>
            <a:endParaRPr lang="en-US" sz="2400" b="1" dirty="0">
              <a:solidFill>
                <a:srgbClr val="000000"/>
              </a:solidFill>
              <a:latin typeface="Arial" pitchFamily="34" charset="0"/>
              <a:cs typeface="Arial" pitchFamily="34" charset="0"/>
            </a:endParaRPr>
          </a:p>
        </p:txBody>
      </p:sp>
      <p:sp>
        <p:nvSpPr>
          <p:cNvPr id="41" name="Rectangle 40"/>
          <p:cNvSpPr/>
          <p:nvPr/>
        </p:nvSpPr>
        <p:spPr>
          <a:xfrm>
            <a:off x="2906668" y="2809560"/>
            <a:ext cx="527709" cy="461665"/>
          </a:xfrm>
          <a:prstGeom prst="rect">
            <a:avLst/>
          </a:prstGeom>
        </p:spPr>
        <p:txBody>
          <a:bodyPr wrap="none">
            <a:spAutoFit/>
          </a:bodyPr>
          <a:lstStyle/>
          <a:p>
            <a:r>
              <a:rPr lang="en-US" sz="2400" b="1" dirty="0" smtClean="0">
                <a:solidFill>
                  <a:srgbClr val="000000"/>
                </a:solidFill>
                <a:latin typeface="Arial" pitchFamily="34" charset="0"/>
                <a:cs typeface="Arial" pitchFamily="34" charset="0"/>
              </a:rPr>
              <a:t>14</a:t>
            </a:r>
            <a:endParaRPr lang="en-US" sz="2400" dirty="0">
              <a:latin typeface="Arial" pitchFamily="34" charset="0"/>
              <a:cs typeface="Arial" pitchFamily="34" charset="0"/>
            </a:endParaRPr>
          </a:p>
        </p:txBody>
      </p:sp>
      <p:sp>
        <p:nvSpPr>
          <p:cNvPr id="42" name="Oval 41"/>
          <p:cNvSpPr/>
          <p:nvPr/>
        </p:nvSpPr>
        <p:spPr>
          <a:xfrm>
            <a:off x="1845224" y="392149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3" name="TextBox 42"/>
          <p:cNvSpPr txBox="1"/>
          <p:nvPr/>
        </p:nvSpPr>
        <p:spPr>
          <a:xfrm>
            <a:off x="2381813" y="3887794"/>
            <a:ext cx="332069"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D</a:t>
            </a:r>
            <a:endParaRPr lang="en-US" sz="2400" b="1" dirty="0">
              <a:solidFill>
                <a:srgbClr val="000000"/>
              </a:solidFill>
              <a:latin typeface="Arial" pitchFamily="34" charset="0"/>
              <a:cs typeface="Arial" pitchFamily="34" charset="0"/>
            </a:endParaRPr>
          </a:p>
        </p:txBody>
      </p:sp>
      <p:sp>
        <p:nvSpPr>
          <p:cNvPr id="44" name="Rectangle 43"/>
          <p:cNvSpPr/>
          <p:nvPr/>
        </p:nvSpPr>
        <p:spPr>
          <a:xfrm>
            <a:off x="2933041" y="3896298"/>
            <a:ext cx="527709" cy="461665"/>
          </a:xfrm>
          <a:prstGeom prst="rect">
            <a:avLst/>
          </a:prstGeom>
        </p:spPr>
        <p:txBody>
          <a:bodyPr wrap="none">
            <a:spAutoFit/>
          </a:bodyPr>
          <a:lstStyle/>
          <a:p>
            <a:r>
              <a:rPr lang="en-US" sz="2400" b="1" dirty="0" smtClean="0">
                <a:solidFill>
                  <a:srgbClr val="000000"/>
                </a:solidFill>
                <a:latin typeface="Arial" pitchFamily="34" charset="0"/>
                <a:cs typeface="Arial" pitchFamily="34" charset="0"/>
              </a:rPr>
              <a:t>49</a:t>
            </a:r>
            <a:endParaRPr lang="en-US" sz="24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7389088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860550" y="749851"/>
            <a:ext cx="7268210" cy="1569660"/>
          </a:xfrm>
          <a:prstGeom prst="rect">
            <a:avLst/>
          </a:prstGeom>
          <a:noFill/>
        </p:spPr>
        <p:txBody>
          <a:bodyPr vert="horz" wrap="square" rtlCol="0">
            <a:spAutoFit/>
          </a:bodyPr>
          <a:lstStyle/>
          <a:p>
            <a:pPr algn="ctr"/>
            <a:r>
              <a:rPr lang="en-US" sz="4800" b="1" dirty="0" smtClean="0">
                <a:solidFill>
                  <a:srgbClr val="0000FF"/>
                </a:solidFill>
                <a:latin typeface="Arial" pitchFamily="34" charset="0"/>
                <a:cs typeface="Arial" pitchFamily="34" charset="0"/>
              </a:rPr>
              <a:t>Least Common</a:t>
            </a:r>
          </a:p>
          <a:p>
            <a:pPr algn="ctr"/>
            <a:r>
              <a:rPr lang="en-US" sz="4800" b="1" dirty="0" smtClean="0">
                <a:solidFill>
                  <a:srgbClr val="0000FF"/>
                </a:solidFill>
                <a:latin typeface="Arial" pitchFamily="34" charset="0"/>
                <a:cs typeface="Arial" pitchFamily="34" charset="0"/>
              </a:rPr>
              <a:t>Multiple</a:t>
            </a:r>
            <a:endParaRPr lang="en-US" sz="4800" b="1" dirty="0">
              <a:solidFill>
                <a:srgbClr val="0000FF"/>
              </a:solidFill>
              <a:latin typeface="Arial" pitchFamily="34" charset="0"/>
              <a:cs typeface="Arial" pitchFamily="34" charset="0"/>
            </a:endParaRPr>
          </a:p>
        </p:txBody>
      </p:sp>
      <p:sp>
        <p:nvSpPr>
          <p:cNvPr id="4" name="TextBox 3">
            <a:hlinkClick r:id="rId2" action="ppaction://hlinksldjump"/>
          </p:cNvPr>
          <p:cNvSpPr txBox="1"/>
          <p:nvPr/>
        </p:nvSpPr>
        <p:spPr>
          <a:xfrm>
            <a:off x="8261350" y="2312283"/>
            <a:ext cx="1828800" cy="1015663"/>
          </a:xfrm>
          <a:prstGeom prst="rect">
            <a:avLst/>
          </a:prstGeom>
          <a:noFill/>
        </p:spPr>
        <p:txBody>
          <a:bodyPr vert="horz" wrap="square" rtlCol="0">
            <a:spAutoFit/>
          </a:bodyPr>
          <a:lstStyle/>
          <a:p>
            <a:r>
              <a:rPr lang="en-US" sz="2000" b="1" i="1" dirty="0" smtClean="0">
                <a:solidFill>
                  <a:srgbClr val="0000FF"/>
                </a:solidFill>
                <a:latin typeface="Arial" pitchFamily="34" charset="0"/>
                <a:cs typeface="Arial" pitchFamily="34" charset="0"/>
              </a:rPr>
              <a:t>Return to</a:t>
            </a:r>
          </a:p>
          <a:p>
            <a:r>
              <a:rPr lang="en-US" sz="2000" b="1" i="1" dirty="0" smtClean="0">
                <a:solidFill>
                  <a:srgbClr val="0000FF"/>
                </a:solidFill>
                <a:latin typeface="Arial" pitchFamily="34" charset="0"/>
                <a:cs typeface="Arial" pitchFamily="34" charset="0"/>
              </a:rPr>
              <a:t>Table of</a:t>
            </a:r>
          </a:p>
          <a:p>
            <a:r>
              <a:rPr lang="en-US" sz="2000" b="1" i="1" dirty="0" smtClean="0">
                <a:solidFill>
                  <a:srgbClr val="0000FF"/>
                </a:solidFill>
                <a:latin typeface="Arial" pitchFamily="34" charset="0"/>
                <a:cs typeface="Arial" pitchFamily="34" charset="0"/>
              </a:rPr>
              <a:t>Contents</a:t>
            </a:r>
            <a:endParaRPr lang="en-US" sz="2000" b="1" i="1" dirty="0">
              <a:solidFill>
                <a:srgbClr val="0000FF"/>
              </a:solidFill>
              <a:latin typeface="Arial" pitchFamily="34" charset="0"/>
              <a:cs typeface="Arial" pitchFamily="34" charset="0"/>
            </a:endParaRPr>
          </a:p>
        </p:txBody>
      </p:sp>
      <p:sp>
        <p:nvSpPr>
          <p:cNvPr id="5" name="Rectangle 4"/>
          <p:cNvSpPr/>
          <p:nvPr/>
        </p:nvSpPr>
        <p:spPr>
          <a:xfrm>
            <a:off x="8008325" y="2260600"/>
            <a:ext cx="2081825" cy="1080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94196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8700" y="1940947"/>
            <a:ext cx="8839200" cy="6263253"/>
          </a:xfrm>
          <a:prstGeom prst="rect">
            <a:avLst/>
          </a:prstGeom>
        </p:spPr>
        <p:txBody>
          <a:bodyPr wrap="square">
            <a:spAutoFit/>
          </a:bodyPr>
          <a:lstStyle/>
          <a:p>
            <a:pPr>
              <a:spcBef>
                <a:spcPts val="1200"/>
              </a:spcBef>
            </a:pPr>
            <a:r>
              <a:rPr lang="en-US" sz="2400" b="1" i="1" dirty="0" smtClean="0">
                <a:solidFill>
                  <a:srgbClr val="0000FF"/>
                </a:solidFill>
                <a:latin typeface="Arial" pitchFamily="34" charset="0"/>
                <a:cs typeface="Arial" pitchFamily="34" charset="0"/>
              </a:rPr>
              <a:t>Use Normal View for the Interactive Elements</a:t>
            </a:r>
          </a:p>
          <a:p>
            <a:r>
              <a:rPr lang="en-US" sz="2400" dirty="0" smtClean="0">
                <a:solidFill>
                  <a:srgbClr val="0000FF"/>
                </a:solidFill>
                <a:latin typeface="Arial" pitchFamily="34" charset="0"/>
                <a:cs typeface="Arial" pitchFamily="34" charset="0"/>
              </a:rPr>
              <a:t>To use the interactive elements in this presentation, do not select the Slide Show view. Instead, select Normal view and follow these steps to set the view as large as possible:</a:t>
            </a:r>
          </a:p>
          <a:p>
            <a:pPr marL="342900" indent="-342900">
              <a:spcBef>
                <a:spcPts val="1200"/>
              </a:spcBef>
              <a:buFont typeface="Arial" pitchFamily="34" charset="0"/>
              <a:buChar char="•"/>
            </a:pPr>
            <a:r>
              <a:rPr lang="en-US" sz="2400" dirty="0" smtClean="0">
                <a:solidFill>
                  <a:srgbClr val="0000FF"/>
                </a:solidFill>
                <a:latin typeface="Arial" pitchFamily="34" charset="0"/>
                <a:cs typeface="Arial" pitchFamily="34" charset="0"/>
              </a:rPr>
              <a:t>On the View menu, select Normal.</a:t>
            </a:r>
          </a:p>
          <a:p>
            <a:pPr marL="342900" indent="-342900">
              <a:spcBef>
                <a:spcPts val="1200"/>
              </a:spcBef>
              <a:buFont typeface="Arial" pitchFamily="34" charset="0"/>
              <a:buChar char="•"/>
            </a:pPr>
            <a:r>
              <a:rPr lang="en-US" sz="2400" dirty="0" smtClean="0">
                <a:solidFill>
                  <a:srgbClr val="0000FF"/>
                </a:solidFill>
                <a:latin typeface="Arial" pitchFamily="34" charset="0"/>
                <a:cs typeface="Arial" pitchFamily="34" charset="0"/>
              </a:rPr>
              <a:t>Close </a:t>
            </a:r>
            <a:r>
              <a:rPr lang="en-US" sz="2400" dirty="0">
                <a:solidFill>
                  <a:srgbClr val="0000FF"/>
                </a:solidFill>
                <a:latin typeface="Arial" pitchFamily="34" charset="0"/>
                <a:cs typeface="Arial" pitchFamily="34" charset="0"/>
              </a:rPr>
              <a:t>the Slides tab on the left. </a:t>
            </a:r>
          </a:p>
          <a:p>
            <a:pPr marL="342900" indent="-342900">
              <a:spcBef>
                <a:spcPts val="1200"/>
              </a:spcBef>
              <a:buFont typeface="Arial" pitchFamily="34" charset="0"/>
              <a:buChar char="•"/>
            </a:pPr>
            <a:r>
              <a:rPr lang="en-US" sz="2400" dirty="0" smtClean="0">
                <a:solidFill>
                  <a:srgbClr val="0000FF"/>
                </a:solidFill>
                <a:latin typeface="Arial" pitchFamily="34" charset="0"/>
                <a:cs typeface="Arial" pitchFamily="34" charset="0"/>
              </a:rPr>
              <a:t>In the upper right corner next to the Help button, click the ^ to minimize </a:t>
            </a:r>
            <a:r>
              <a:rPr lang="en-US" sz="2400" dirty="0">
                <a:solidFill>
                  <a:srgbClr val="0000FF"/>
                </a:solidFill>
                <a:latin typeface="Arial" pitchFamily="34" charset="0"/>
                <a:cs typeface="Arial" pitchFamily="34" charset="0"/>
              </a:rPr>
              <a:t>the ribbon at the top of the screen. </a:t>
            </a:r>
            <a:endParaRPr lang="en-US" sz="2400" dirty="0" smtClean="0">
              <a:solidFill>
                <a:srgbClr val="0000FF"/>
              </a:solidFill>
              <a:latin typeface="Arial" pitchFamily="34" charset="0"/>
              <a:cs typeface="Arial" pitchFamily="34" charset="0"/>
            </a:endParaRPr>
          </a:p>
          <a:p>
            <a:pPr marL="342900" indent="-342900">
              <a:spcBef>
                <a:spcPts val="1200"/>
              </a:spcBef>
              <a:buFont typeface="Arial" pitchFamily="34" charset="0"/>
              <a:buChar char="•"/>
            </a:pPr>
            <a:r>
              <a:rPr lang="en-US" sz="2400" dirty="0" smtClean="0">
                <a:solidFill>
                  <a:srgbClr val="0000FF"/>
                </a:solidFill>
                <a:latin typeface="Arial" pitchFamily="34" charset="0"/>
                <a:cs typeface="Arial" pitchFamily="34" charset="0"/>
              </a:rPr>
              <a:t>On the View menu, confirm that Ruler is deselected. </a:t>
            </a:r>
          </a:p>
          <a:p>
            <a:pPr marL="342900" indent="-342900">
              <a:spcBef>
                <a:spcPts val="1200"/>
              </a:spcBef>
              <a:buFont typeface="Arial" pitchFamily="34" charset="0"/>
              <a:buChar char="•"/>
            </a:pPr>
            <a:r>
              <a:rPr lang="en-US" sz="2400" dirty="0" smtClean="0">
                <a:solidFill>
                  <a:srgbClr val="0000FF"/>
                </a:solidFill>
                <a:latin typeface="Arial" pitchFamily="34" charset="0"/>
                <a:cs typeface="Arial" pitchFamily="34" charset="0"/>
              </a:rPr>
              <a:t>On </a:t>
            </a:r>
            <a:r>
              <a:rPr lang="en-US" sz="2400" dirty="0">
                <a:solidFill>
                  <a:srgbClr val="0000FF"/>
                </a:solidFill>
                <a:latin typeface="Arial" pitchFamily="34" charset="0"/>
                <a:cs typeface="Arial" pitchFamily="34" charset="0"/>
              </a:rPr>
              <a:t>the View tab, click Fit to Window</a:t>
            </a:r>
            <a:r>
              <a:rPr lang="en-US" sz="2400" dirty="0" smtClean="0">
                <a:solidFill>
                  <a:srgbClr val="0000FF"/>
                </a:solidFill>
                <a:latin typeface="Arial" pitchFamily="34" charset="0"/>
                <a:cs typeface="Arial" pitchFamily="34" charset="0"/>
              </a:rPr>
              <a:t>.</a:t>
            </a:r>
          </a:p>
          <a:p>
            <a:pPr>
              <a:spcBef>
                <a:spcPts val="1800"/>
              </a:spcBef>
            </a:pPr>
            <a:r>
              <a:rPr lang="en-US" sz="2400" b="1" i="1" dirty="0" smtClean="0">
                <a:solidFill>
                  <a:srgbClr val="0000FF"/>
                </a:solidFill>
                <a:latin typeface="Arial" pitchFamily="34" charset="0"/>
                <a:cs typeface="Arial" pitchFamily="34" charset="0"/>
              </a:rPr>
              <a:t>Use Slide Show View to Administer Assessment Items</a:t>
            </a:r>
          </a:p>
          <a:p>
            <a:r>
              <a:rPr lang="en-US" sz="2400" dirty="0">
                <a:solidFill>
                  <a:srgbClr val="0000FF"/>
                </a:solidFill>
                <a:latin typeface="Arial" pitchFamily="34" charset="0"/>
                <a:cs typeface="Arial" pitchFamily="34" charset="0"/>
              </a:rPr>
              <a:t>To administer the </a:t>
            </a:r>
            <a:r>
              <a:rPr lang="en-US" sz="2400" dirty="0" smtClean="0">
                <a:solidFill>
                  <a:srgbClr val="0000FF"/>
                </a:solidFill>
                <a:latin typeface="Arial" pitchFamily="34" charset="0"/>
                <a:cs typeface="Arial" pitchFamily="34" charset="0"/>
              </a:rPr>
              <a:t>numbered assessment </a:t>
            </a:r>
            <a:r>
              <a:rPr lang="en-US" sz="2400" dirty="0">
                <a:solidFill>
                  <a:srgbClr val="0000FF"/>
                </a:solidFill>
                <a:latin typeface="Arial" pitchFamily="34" charset="0"/>
                <a:cs typeface="Arial" pitchFamily="34" charset="0"/>
              </a:rPr>
              <a:t>items in this </a:t>
            </a:r>
            <a:r>
              <a:rPr lang="en-US" sz="2400" dirty="0" smtClean="0">
                <a:solidFill>
                  <a:srgbClr val="0000FF"/>
                </a:solidFill>
                <a:latin typeface="Arial" pitchFamily="34" charset="0"/>
                <a:cs typeface="Arial" pitchFamily="34" charset="0"/>
              </a:rPr>
              <a:t>presentation, </a:t>
            </a:r>
            <a:r>
              <a:rPr lang="en-US" sz="2400" dirty="0">
                <a:solidFill>
                  <a:srgbClr val="0000FF"/>
                </a:solidFill>
                <a:latin typeface="Arial" pitchFamily="34" charset="0"/>
                <a:cs typeface="Arial" pitchFamily="34" charset="0"/>
              </a:rPr>
              <a:t>use the Slide Show </a:t>
            </a:r>
            <a:r>
              <a:rPr lang="en-US" sz="2400" dirty="0" smtClean="0">
                <a:solidFill>
                  <a:srgbClr val="0000FF"/>
                </a:solidFill>
                <a:latin typeface="Arial" pitchFamily="34" charset="0"/>
                <a:cs typeface="Arial" pitchFamily="34" charset="0"/>
              </a:rPr>
              <a:t>view. (See Slide 18 for an example.)</a:t>
            </a:r>
            <a:endParaRPr lang="en-US" sz="2400" dirty="0">
              <a:solidFill>
                <a:srgbClr val="0000FF"/>
              </a:solidFill>
              <a:latin typeface="Arial" pitchFamily="34" charset="0"/>
              <a:cs typeface="Arial" pitchFamily="34" charset="0"/>
            </a:endParaRPr>
          </a:p>
        </p:txBody>
      </p:sp>
      <p:sp>
        <p:nvSpPr>
          <p:cNvPr id="3" name="Rectangle 2"/>
          <p:cNvSpPr/>
          <p:nvPr/>
        </p:nvSpPr>
        <p:spPr>
          <a:xfrm>
            <a:off x="1104900" y="863600"/>
            <a:ext cx="9143999" cy="646331"/>
          </a:xfrm>
          <a:prstGeom prst="rect">
            <a:avLst/>
          </a:prstGeom>
        </p:spPr>
        <p:txBody>
          <a:bodyPr wrap="square">
            <a:spAutoFit/>
          </a:bodyPr>
          <a:lstStyle/>
          <a:p>
            <a:pPr algn="ctr"/>
            <a:r>
              <a:rPr lang="en-US" sz="3600" b="1" dirty="0">
                <a:solidFill>
                  <a:srgbClr val="0000FF"/>
                </a:solidFill>
                <a:latin typeface="Arial" pitchFamily="34" charset="0"/>
                <a:cs typeface="Arial" pitchFamily="34" charset="0"/>
              </a:rPr>
              <a:t>Setting the PowerPoint View</a:t>
            </a:r>
          </a:p>
        </p:txBody>
      </p:sp>
    </p:spTree>
    <p:extLst>
      <p:ext uri="{BB962C8B-B14F-4D97-AF65-F5344CB8AC3E}">
        <p14:creationId xmlns:p14="http://schemas.microsoft.com/office/powerpoint/2010/main" xmlns="" val="24287390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478" y="942161"/>
            <a:ext cx="10842888" cy="7294305"/>
          </a:xfrm>
          <a:prstGeom prst="rect">
            <a:avLst/>
          </a:prstGeom>
          <a:noFill/>
        </p:spPr>
        <p:txBody>
          <a:bodyPr vert="horz" rtlCol="0">
            <a:spAutoFit/>
          </a:bodyPr>
          <a:lstStyle/>
          <a:p>
            <a:pPr algn="ctr"/>
            <a:r>
              <a:rPr lang="en-US" sz="3600" b="1" dirty="0" smtClean="0">
                <a:solidFill>
                  <a:srgbClr val="0000FF"/>
                </a:solidFill>
                <a:latin typeface="Arial" pitchFamily="34" charset="0"/>
                <a:cs typeface="Arial" pitchFamily="34" charset="0"/>
              </a:rPr>
              <a:t>Text-to-World Connection</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1.  Use what you know about factor pairs to evaluate George</a:t>
            </a:r>
          </a:p>
          <a:p>
            <a:r>
              <a:rPr lang="en-US" sz="2400" b="1" dirty="0" smtClean="0">
                <a:solidFill>
                  <a:srgbClr val="0000FF"/>
                </a:solidFill>
                <a:latin typeface="Arial" pitchFamily="34" charset="0"/>
                <a:cs typeface="Arial" pitchFamily="34" charset="0"/>
              </a:rPr>
              <a:t>     Banks' mathematical thinking? Is his thinking accurate? What</a:t>
            </a:r>
          </a:p>
          <a:p>
            <a:r>
              <a:rPr lang="en-US" sz="2400" b="1" dirty="0" smtClean="0">
                <a:solidFill>
                  <a:srgbClr val="0000FF"/>
                </a:solidFill>
                <a:latin typeface="Arial" pitchFamily="34" charset="0"/>
                <a:cs typeface="Arial" pitchFamily="34" charset="0"/>
              </a:rPr>
              <a:t>     mathematical relationship is he missing?</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2.  How many hot dogs came in a pack? Buns?</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3.  How many "superfluous" buns did George Banks remove from</a:t>
            </a:r>
          </a:p>
          <a:p>
            <a:r>
              <a:rPr lang="en-US" sz="2400" b="1" dirty="0" smtClean="0">
                <a:solidFill>
                  <a:srgbClr val="0000FF"/>
                </a:solidFill>
                <a:latin typeface="Arial" pitchFamily="34" charset="0"/>
                <a:cs typeface="Arial" pitchFamily="34" charset="0"/>
              </a:rPr>
              <a:t>     each package? How many packages did he do this to?</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4.  How many buns did he want to buy? Was his thinking correct?</a:t>
            </a:r>
          </a:p>
          <a:p>
            <a:r>
              <a:rPr lang="en-US" sz="2400" b="1" dirty="0" smtClean="0">
                <a:solidFill>
                  <a:srgbClr val="0000FF"/>
                </a:solidFill>
                <a:latin typeface="Arial" pitchFamily="34" charset="0"/>
                <a:cs typeface="Arial" pitchFamily="34" charset="0"/>
              </a:rPr>
              <a:t>     Did he end up with 24 hot dog buns?</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5.  Was there a more logical way for him to do this? What was he</a:t>
            </a:r>
          </a:p>
          <a:p>
            <a:r>
              <a:rPr lang="en-US" sz="2400" b="1" dirty="0" smtClean="0">
                <a:solidFill>
                  <a:srgbClr val="0000FF"/>
                </a:solidFill>
                <a:latin typeface="Arial" pitchFamily="34" charset="0"/>
                <a:cs typeface="Arial" pitchFamily="34" charset="0"/>
              </a:rPr>
              <a:t>     missing?</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6.  What is the significance of the number 24?</a:t>
            </a:r>
            <a:endParaRPr lang="en-US" sz="2400" b="1"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46824" y="1071048"/>
            <a:ext cx="9139194" cy="4524315"/>
          </a:xfrm>
          <a:prstGeom prst="rect">
            <a:avLst/>
          </a:prstGeom>
          <a:noFill/>
        </p:spPr>
        <p:txBody>
          <a:bodyPr vert="horz" wrap="square" rtlCol="0">
            <a:spAutoFit/>
          </a:bodyPr>
          <a:lstStyle/>
          <a:p>
            <a:r>
              <a:rPr lang="en-US" sz="2400" dirty="0" smtClean="0">
                <a:solidFill>
                  <a:srgbClr val="0000FF"/>
                </a:solidFill>
                <a:latin typeface="Arial" pitchFamily="34" charset="0"/>
                <a:cs typeface="Arial" pitchFamily="34" charset="0"/>
              </a:rPr>
              <a:t>A </a:t>
            </a:r>
            <a:r>
              <a:rPr lang="en-US" sz="2400" b="1" dirty="0" smtClean="0">
                <a:solidFill>
                  <a:srgbClr val="0000FF"/>
                </a:solidFill>
                <a:latin typeface="Arial" pitchFamily="34" charset="0"/>
                <a:cs typeface="Arial" pitchFamily="34" charset="0"/>
              </a:rPr>
              <a:t>multiple </a:t>
            </a:r>
            <a:r>
              <a:rPr lang="en-US" sz="2400" dirty="0" smtClean="0">
                <a:solidFill>
                  <a:srgbClr val="0000FF"/>
                </a:solidFill>
                <a:latin typeface="Arial" pitchFamily="34" charset="0"/>
                <a:cs typeface="Arial" pitchFamily="34" charset="0"/>
              </a:rPr>
              <a:t>of a whole number is the product of the number and any nonzero whole number. </a:t>
            </a:r>
          </a:p>
          <a:p>
            <a:endParaRPr lang="en-US" sz="2400" dirty="0" smtClean="0">
              <a:solidFill>
                <a:srgbClr val="0000FF"/>
              </a:solidFill>
              <a:latin typeface="Arial" pitchFamily="34" charset="0"/>
              <a:cs typeface="Arial" pitchFamily="34" charset="0"/>
            </a:endParaRPr>
          </a:p>
          <a:p>
            <a:r>
              <a:rPr lang="en-US" sz="2400" dirty="0" smtClean="0">
                <a:solidFill>
                  <a:srgbClr val="0000FF"/>
                </a:solidFill>
                <a:latin typeface="Arial" pitchFamily="34" charset="0"/>
                <a:cs typeface="Arial" pitchFamily="34" charset="0"/>
              </a:rPr>
              <a:t>A multiple that is shared by two or more numbers is a </a:t>
            </a:r>
            <a:r>
              <a:rPr lang="en-US" sz="2400" b="1" dirty="0" smtClean="0">
                <a:solidFill>
                  <a:srgbClr val="0000FF"/>
                </a:solidFill>
                <a:latin typeface="Arial" pitchFamily="34" charset="0"/>
                <a:cs typeface="Arial" pitchFamily="34" charset="0"/>
              </a:rPr>
              <a:t>common multiple</a:t>
            </a:r>
            <a:r>
              <a:rPr lang="en-US" sz="2400" dirty="0" smtClean="0">
                <a:solidFill>
                  <a:srgbClr val="0000FF"/>
                </a:solidFill>
                <a:latin typeface="Arial" pitchFamily="34" charset="0"/>
                <a:cs typeface="Arial" pitchFamily="34" charset="0"/>
              </a:rPr>
              <a:t>.</a:t>
            </a:r>
          </a:p>
          <a:p>
            <a:endParaRPr lang="en-US" sz="2400"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Multiples of 6:</a:t>
            </a:r>
            <a:r>
              <a:rPr lang="en-US" sz="2400" dirty="0" smtClean="0">
                <a:solidFill>
                  <a:srgbClr val="0000FF"/>
                </a:solidFill>
                <a:latin typeface="Arial" pitchFamily="34" charset="0"/>
                <a:cs typeface="Arial" pitchFamily="34" charset="0"/>
              </a:rPr>
              <a:t> 6, 12, 18, 24, 30, 36, </a:t>
            </a:r>
            <a:r>
              <a:rPr lang="en-US" sz="2400" dirty="0" smtClean="0">
                <a:solidFill>
                  <a:srgbClr val="FF0000"/>
                </a:solidFill>
                <a:latin typeface="Arial" pitchFamily="34" charset="0"/>
                <a:cs typeface="Arial" pitchFamily="34" charset="0"/>
              </a:rPr>
              <a:t>42</a:t>
            </a:r>
            <a:r>
              <a:rPr lang="en-US" sz="2400" dirty="0" smtClean="0">
                <a:solidFill>
                  <a:srgbClr val="0000FF"/>
                </a:solidFill>
                <a:latin typeface="Arial" pitchFamily="34" charset="0"/>
                <a:cs typeface="Arial" pitchFamily="34" charset="0"/>
              </a:rPr>
              <a:t>, 48, ...</a:t>
            </a:r>
          </a:p>
          <a:p>
            <a:endParaRPr lang="en-US" sz="2400"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Multiples of 14:</a:t>
            </a:r>
            <a:r>
              <a:rPr lang="en-US" sz="2400" dirty="0" smtClean="0">
                <a:solidFill>
                  <a:srgbClr val="0000FF"/>
                </a:solidFill>
                <a:latin typeface="Arial" pitchFamily="34" charset="0"/>
                <a:cs typeface="Arial" pitchFamily="34" charset="0"/>
              </a:rPr>
              <a:t> 14, 28, </a:t>
            </a:r>
            <a:r>
              <a:rPr lang="en-US" sz="2400" dirty="0" smtClean="0">
                <a:solidFill>
                  <a:srgbClr val="FF0000"/>
                </a:solidFill>
                <a:latin typeface="Arial" pitchFamily="34" charset="0"/>
                <a:cs typeface="Arial" pitchFamily="34" charset="0"/>
              </a:rPr>
              <a:t>42</a:t>
            </a:r>
            <a:r>
              <a:rPr lang="en-US" sz="2400" dirty="0" smtClean="0">
                <a:solidFill>
                  <a:srgbClr val="0000FF"/>
                </a:solidFill>
                <a:latin typeface="Arial" pitchFamily="34" charset="0"/>
                <a:cs typeface="Arial" pitchFamily="34" charset="0"/>
              </a:rPr>
              <a:t>, 56, 70, 84,...</a:t>
            </a:r>
          </a:p>
          <a:p>
            <a:endParaRPr lang="en-US" sz="2400" dirty="0" smtClean="0">
              <a:solidFill>
                <a:srgbClr val="0000FF"/>
              </a:solidFill>
              <a:latin typeface="Arial" pitchFamily="34" charset="0"/>
              <a:cs typeface="Arial" pitchFamily="34" charset="0"/>
            </a:endParaRPr>
          </a:p>
          <a:p>
            <a:r>
              <a:rPr lang="en-US" sz="2400" dirty="0" smtClean="0">
                <a:solidFill>
                  <a:srgbClr val="0000FF"/>
                </a:solidFill>
                <a:latin typeface="Arial" pitchFamily="34" charset="0"/>
                <a:cs typeface="Arial" pitchFamily="34" charset="0"/>
              </a:rPr>
              <a:t>The least of the common multiples of two or more numbers is the </a:t>
            </a:r>
            <a:r>
              <a:rPr lang="en-US" sz="2400" b="1" dirty="0" smtClean="0">
                <a:solidFill>
                  <a:srgbClr val="0000FF"/>
                </a:solidFill>
                <a:latin typeface="Arial" pitchFamily="34" charset="0"/>
                <a:cs typeface="Arial" pitchFamily="34" charset="0"/>
              </a:rPr>
              <a:t>least common multiple (LCM)</a:t>
            </a:r>
            <a:r>
              <a:rPr lang="en-US" sz="2400" dirty="0" smtClean="0">
                <a:solidFill>
                  <a:srgbClr val="0000FF"/>
                </a:solidFill>
                <a:latin typeface="Arial" pitchFamily="34" charset="0"/>
                <a:cs typeface="Arial" pitchFamily="34" charset="0"/>
              </a:rPr>
              <a:t>. The LCM of 6 and 14 is 42. </a:t>
            </a:r>
            <a:endParaRPr lang="en-US" sz="2400"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xmlns="" val="36111957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9950" y="1000848"/>
            <a:ext cx="9170465" cy="3108543"/>
          </a:xfrm>
          <a:prstGeom prst="rect">
            <a:avLst/>
          </a:prstGeom>
          <a:noFill/>
        </p:spPr>
        <p:txBody>
          <a:bodyPr vert="horz" wrap="square" rtlCol="0">
            <a:spAutoFit/>
          </a:bodyPr>
          <a:lstStyle/>
          <a:p>
            <a:r>
              <a:rPr lang="en-US" sz="2800" b="1" dirty="0" smtClean="0">
                <a:solidFill>
                  <a:srgbClr val="0000FF"/>
                </a:solidFill>
                <a:latin typeface="Arial" pitchFamily="34" charset="0"/>
                <a:cs typeface="Arial" pitchFamily="34" charset="0"/>
              </a:rPr>
              <a:t>There are 2 ways to find the LCM:</a:t>
            </a:r>
          </a:p>
          <a:p>
            <a:endParaRPr lang="en-US" sz="2400" b="1" dirty="0" smtClean="0">
              <a:solidFill>
                <a:srgbClr val="0000FF"/>
              </a:solidFill>
              <a:latin typeface="Arial" pitchFamily="34" charset="0"/>
              <a:cs typeface="Arial" pitchFamily="34" charset="0"/>
            </a:endParaRPr>
          </a:p>
          <a:p>
            <a:pPr marL="457200" indent="-457200">
              <a:buAutoNum type="arabicPeriod"/>
            </a:pPr>
            <a:r>
              <a:rPr lang="en-US" sz="2400" b="1" dirty="0" smtClean="0">
                <a:solidFill>
                  <a:srgbClr val="0000FF"/>
                </a:solidFill>
                <a:latin typeface="Arial" pitchFamily="34" charset="0"/>
                <a:cs typeface="Arial" pitchFamily="34" charset="0"/>
              </a:rPr>
              <a:t>List the multiples of each number until you find the first </a:t>
            </a:r>
          </a:p>
          <a:p>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one they have in common.</a:t>
            </a:r>
          </a:p>
          <a:p>
            <a:endParaRPr lang="en-US" sz="2400" b="1" dirty="0" smtClean="0">
              <a:solidFill>
                <a:srgbClr val="0000FF"/>
              </a:solidFill>
              <a:latin typeface="Arial" pitchFamily="34" charset="0"/>
              <a:cs typeface="Arial" pitchFamily="34" charset="0"/>
            </a:endParaRPr>
          </a:p>
          <a:p>
            <a:pPr marL="457200" indent="-457200">
              <a:buAutoNum type="arabicPeriod" startAt="2"/>
            </a:pPr>
            <a:r>
              <a:rPr lang="en-US" sz="2400" b="1" dirty="0" smtClean="0">
                <a:solidFill>
                  <a:srgbClr val="0000FF"/>
                </a:solidFill>
                <a:latin typeface="Arial" pitchFamily="34" charset="0"/>
                <a:cs typeface="Arial" pitchFamily="34" charset="0"/>
              </a:rPr>
              <a:t>Write the prime factorization of each number.  Multiply all</a:t>
            </a:r>
          </a:p>
          <a:p>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factors together.  Use common factors only once (in other</a:t>
            </a:r>
          </a:p>
          <a:p>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words, use the highest exponent for a repeated factor).</a:t>
            </a: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xmlns="" val="4382545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5" name="Group 14"/>
          <p:cNvGrpSpPr/>
          <p:nvPr/>
        </p:nvGrpSpPr>
        <p:grpSpPr>
          <a:xfrm>
            <a:off x="890732" y="1041400"/>
            <a:ext cx="8894618" cy="6370978"/>
            <a:chOff x="682602" y="-672401"/>
            <a:chExt cx="7416801" cy="6920474"/>
          </a:xfrm>
        </p:grpSpPr>
        <p:sp>
          <p:nvSpPr>
            <p:cNvPr id="2" name="TextBox 1"/>
            <p:cNvSpPr txBox="1"/>
            <p:nvPr/>
          </p:nvSpPr>
          <p:spPr>
            <a:xfrm>
              <a:off x="682602" y="-672401"/>
              <a:ext cx="7416801" cy="6920474"/>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EXAMPLE:		6 and 8</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Multiples of 6:  6, 12, 18, 24, 30</a:t>
              </a:r>
            </a:p>
            <a:p>
              <a:r>
                <a:rPr lang="en-US" sz="2400" b="1" dirty="0" smtClean="0">
                  <a:solidFill>
                    <a:srgbClr val="0000FF"/>
                  </a:solidFill>
                  <a:latin typeface="Arial" pitchFamily="34" charset="0"/>
                  <a:cs typeface="Arial" pitchFamily="34" charset="0"/>
                </a:rPr>
                <a:t>Multiples of 8:  8, 16, 24</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LCM = 24</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Prime Factorization:</a:t>
              </a:r>
            </a:p>
            <a:p>
              <a:r>
                <a:rPr lang="en-US" sz="2400" b="1" dirty="0" smtClean="0">
                  <a:solidFill>
                    <a:srgbClr val="0000FF"/>
                  </a:solidFill>
                  <a:latin typeface="Arial" pitchFamily="34" charset="0"/>
                  <a:cs typeface="Arial" pitchFamily="34" charset="0"/>
                </a:rPr>
                <a:t>       6		  8</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2   3        2    4</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2  2  2</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2   3         2</a:t>
              </a:r>
              <a:r>
                <a:rPr lang="en-US" sz="2400" b="1" baseline="70000" dirty="0" smtClean="0">
                  <a:solidFill>
                    <a:srgbClr val="0000FF"/>
                  </a:solidFill>
                  <a:latin typeface="Arial" pitchFamily="34" charset="0"/>
                  <a:cs typeface="Arial" pitchFamily="34" charset="0"/>
                </a:rPr>
                <a:t>3</a:t>
              </a:r>
              <a:r>
                <a:rPr lang="en-US" sz="2400" b="1" dirty="0" smtClean="0">
                  <a:solidFill>
                    <a:srgbClr val="0000FF"/>
                  </a:solidFill>
                  <a:latin typeface="Arial" pitchFamily="34" charset="0"/>
                  <a:cs typeface="Arial" pitchFamily="34" charset="0"/>
                </a:rPr>
                <a:t>			LCM:  2</a:t>
              </a:r>
              <a:r>
                <a:rPr lang="en-US" sz="2400" b="1" baseline="70000" dirty="0" smtClean="0">
                  <a:solidFill>
                    <a:srgbClr val="0000FF"/>
                  </a:solidFill>
                  <a:latin typeface="Arial" pitchFamily="34" charset="0"/>
                  <a:cs typeface="Arial" pitchFamily="34" charset="0"/>
                </a:rPr>
                <a:t>3</a:t>
              </a:r>
              <a:r>
                <a:rPr lang="en-US" sz="2400" b="1" dirty="0" smtClean="0">
                  <a:solidFill>
                    <a:srgbClr val="0000FF"/>
                  </a:solidFill>
                  <a:latin typeface="Arial" pitchFamily="34" charset="0"/>
                  <a:cs typeface="Arial" pitchFamily="34" charset="0"/>
                </a:rPr>
                <a:t>  3  = 8    3  = 24</a:t>
              </a:r>
              <a:endParaRPr lang="en-US" sz="2400" b="1" dirty="0">
                <a:solidFill>
                  <a:srgbClr val="0000FF"/>
                </a:solidFill>
                <a:latin typeface="Arial" pitchFamily="34" charset="0"/>
                <a:cs typeface="Arial" pitchFamily="34" charset="0"/>
              </a:endParaRPr>
            </a:p>
          </p:txBody>
        </p:sp>
        <p:cxnSp>
          <p:nvCxnSpPr>
            <p:cNvPr id="3" name="Straight Connector 2"/>
            <p:cNvCxnSpPr/>
            <p:nvPr/>
          </p:nvCxnSpPr>
          <p:spPr>
            <a:xfrm rot="300000" flipH="1">
              <a:off x="1189169" y="3831010"/>
              <a:ext cx="86487" cy="29798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rot="420000">
              <a:off x="1354252" y="3841687"/>
              <a:ext cx="148209" cy="27165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2299448" y="3797300"/>
              <a:ext cx="172974" cy="296418"/>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09896" y="3797300"/>
              <a:ext cx="148209" cy="296418"/>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224881" y="4609973"/>
              <a:ext cx="0" cy="296418"/>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21000000" flipH="1">
              <a:off x="2569253" y="4579650"/>
              <a:ext cx="123571" cy="308737"/>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703175" y="4587399"/>
              <a:ext cx="98806" cy="284099"/>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317998" y="5911755"/>
              <a:ext cx="51308" cy="51309"/>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1" name="Oval 10"/>
            <p:cNvSpPr/>
            <p:nvPr/>
          </p:nvSpPr>
          <p:spPr>
            <a:xfrm>
              <a:off x="5586701" y="5922105"/>
              <a:ext cx="51308" cy="51309"/>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2" name="Oval 11"/>
            <p:cNvSpPr/>
            <p:nvPr/>
          </p:nvSpPr>
          <p:spPr>
            <a:xfrm>
              <a:off x="6459606" y="5919277"/>
              <a:ext cx="51308" cy="51309"/>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3" name="Oval 12"/>
            <p:cNvSpPr/>
            <p:nvPr/>
          </p:nvSpPr>
          <p:spPr>
            <a:xfrm>
              <a:off x="3692462" y="125163"/>
              <a:ext cx="373862" cy="51269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4" name="Oval 13"/>
            <p:cNvSpPr/>
            <p:nvPr/>
          </p:nvSpPr>
          <p:spPr>
            <a:xfrm>
              <a:off x="3273971" y="511808"/>
              <a:ext cx="360333" cy="511246"/>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grpSp>
    </p:spTree>
    <p:extLst>
      <p:ext uri="{BB962C8B-B14F-4D97-AF65-F5344CB8AC3E}">
        <p14:creationId xmlns:p14="http://schemas.microsoft.com/office/powerpoint/2010/main" xmlns="" val="6094405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 name="Oval 24"/>
          <p:cNvSpPr/>
          <p:nvPr/>
        </p:nvSpPr>
        <p:spPr>
          <a:xfrm>
            <a:off x="8261350" y="8204200"/>
            <a:ext cx="55733" cy="47234"/>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itchFamily="34" charset="0"/>
                <a:cs typeface="Arial" pitchFamily="34" charset="0"/>
              </a:rPr>
              <a:t> </a:t>
            </a:r>
            <a:endParaRPr lang="en-US" dirty="0">
              <a:latin typeface="Arial" pitchFamily="34" charset="0"/>
              <a:cs typeface="Arial" pitchFamily="34" charset="0"/>
            </a:endParaRPr>
          </a:p>
        </p:txBody>
      </p:sp>
      <p:sp>
        <p:nvSpPr>
          <p:cNvPr id="24" name="Oval 23"/>
          <p:cNvSpPr/>
          <p:nvPr/>
        </p:nvSpPr>
        <p:spPr>
          <a:xfrm>
            <a:off x="7138817" y="8259491"/>
            <a:ext cx="55733" cy="47234"/>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grpSp>
        <p:nvGrpSpPr>
          <p:cNvPr id="21" name="Group 20"/>
          <p:cNvGrpSpPr/>
          <p:nvPr/>
        </p:nvGrpSpPr>
        <p:grpSpPr>
          <a:xfrm>
            <a:off x="893316" y="1041400"/>
            <a:ext cx="8940302" cy="7537313"/>
            <a:chOff x="746185" y="729996"/>
            <a:chExt cx="8230429" cy="8187405"/>
          </a:xfrm>
        </p:grpSpPr>
        <p:sp>
          <p:nvSpPr>
            <p:cNvPr id="2" name="TextBox 1"/>
            <p:cNvSpPr txBox="1"/>
            <p:nvPr/>
          </p:nvSpPr>
          <p:spPr>
            <a:xfrm>
              <a:off x="746185" y="729996"/>
              <a:ext cx="7694946" cy="4179028"/>
            </a:xfrm>
            <a:prstGeom prst="rect">
              <a:avLst/>
            </a:prstGeom>
            <a:noFill/>
          </p:spPr>
          <p:txBody>
            <a:bodyPr vert="horz" wrap="square" rtlCol="0">
              <a:spAutoFit/>
            </a:bodyPr>
            <a:lstStyle/>
            <a:p>
              <a:r>
                <a:rPr lang="en-US" sz="2800" dirty="0" smtClean="0">
                  <a:solidFill>
                    <a:srgbClr val="0000FF"/>
                  </a:solidFill>
                  <a:latin typeface="Arial" pitchFamily="34" charset="0"/>
                  <a:cs typeface="Arial" pitchFamily="34" charset="0"/>
                </a:rPr>
                <a:t>Find the least common multiple of 18 and 24.</a:t>
              </a:r>
            </a:p>
            <a:p>
              <a:endParaRPr lang="en-US" sz="2400"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Multiples of 18: </a:t>
              </a:r>
              <a:r>
                <a:rPr lang="en-US" sz="2400" dirty="0" smtClean="0">
                  <a:solidFill>
                    <a:srgbClr val="0000FF"/>
                  </a:solidFill>
                  <a:latin typeface="Arial" pitchFamily="34" charset="0"/>
                  <a:cs typeface="Arial" pitchFamily="34" charset="0"/>
                </a:rPr>
                <a:t>18, 36, 54, 72, ...</a:t>
              </a:r>
            </a:p>
            <a:p>
              <a:endParaRPr lang="en-US" sz="2400"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Multiples of 24: </a:t>
              </a:r>
              <a:r>
                <a:rPr lang="en-US" sz="2400" dirty="0" smtClean="0">
                  <a:solidFill>
                    <a:srgbClr val="0000FF"/>
                  </a:solidFill>
                  <a:latin typeface="Arial" pitchFamily="34" charset="0"/>
                  <a:cs typeface="Arial" pitchFamily="34" charset="0"/>
                </a:rPr>
                <a:t>24, 48, 72, ...</a:t>
              </a:r>
            </a:p>
            <a:p>
              <a:endParaRPr lang="en-US" sz="2400" dirty="0" smtClean="0">
                <a:solidFill>
                  <a:srgbClr val="0000FF"/>
                </a:solidFill>
                <a:latin typeface="Arial" pitchFamily="34" charset="0"/>
                <a:cs typeface="Arial" pitchFamily="34" charset="0"/>
              </a:endParaRPr>
            </a:p>
            <a:p>
              <a:endParaRPr lang="en-US" sz="2400" dirty="0" smtClean="0">
                <a:solidFill>
                  <a:srgbClr val="0000FF"/>
                </a:solidFill>
                <a:latin typeface="Arial" pitchFamily="34" charset="0"/>
                <a:cs typeface="Arial" pitchFamily="34" charset="0"/>
              </a:endParaRPr>
            </a:p>
            <a:p>
              <a:r>
                <a:rPr lang="en-US" sz="2400" dirty="0" smtClean="0">
                  <a:solidFill>
                    <a:srgbClr val="0000FF"/>
                  </a:solidFill>
                  <a:latin typeface="Arial" pitchFamily="34" charset="0"/>
                  <a:cs typeface="Arial" pitchFamily="34" charset="0"/>
                </a:rPr>
                <a:t>LCM: 72</a:t>
              </a:r>
              <a:endParaRPr lang="en-US" sz="2400" dirty="0">
                <a:solidFill>
                  <a:srgbClr val="0000FF"/>
                </a:solidFill>
                <a:latin typeface="Arial" pitchFamily="34" charset="0"/>
                <a:cs typeface="Arial" pitchFamily="34" charset="0"/>
              </a:endParaRPr>
            </a:p>
          </p:txBody>
        </p:sp>
        <p:sp>
          <p:nvSpPr>
            <p:cNvPr id="3" name="TextBox 2"/>
            <p:cNvSpPr txBox="1"/>
            <p:nvPr/>
          </p:nvSpPr>
          <p:spPr>
            <a:xfrm>
              <a:off x="1077214" y="2799302"/>
              <a:ext cx="7899400" cy="6118099"/>
            </a:xfrm>
            <a:prstGeom prst="rect">
              <a:avLst/>
            </a:prstGeom>
            <a:noFill/>
          </p:spPr>
          <p:txBody>
            <a:bodyPr vert="horz" rtlCol="0">
              <a:spAutoFit/>
            </a:bodyPr>
            <a:lstStyle/>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Prime Factorization:</a:t>
              </a:r>
            </a:p>
            <a:p>
              <a:r>
                <a:rPr lang="en-US" sz="2400" b="1" dirty="0">
                  <a:solidFill>
                    <a:srgbClr val="0000CC"/>
                  </a:solidFill>
                  <a:latin typeface="Arial" pitchFamily="34" charset="0"/>
                  <a:cs typeface="Arial" pitchFamily="34" charset="0"/>
                </a:rPr>
                <a:t> </a:t>
              </a:r>
              <a:r>
                <a:rPr lang="en-US" sz="2400" b="1" dirty="0" smtClean="0">
                  <a:solidFill>
                    <a:srgbClr val="0000CC"/>
                  </a:solidFill>
                  <a:latin typeface="Arial" pitchFamily="34" charset="0"/>
                  <a:cs typeface="Arial" pitchFamily="34" charset="0"/>
                </a:rPr>
                <a:t>      1</a:t>
              </a:r>
              <a:r>
                <a:rPr lang="en-US" sz="2400" b="1" dirty="0" smtClean="0">
                  <a:solidFill>
                    <a:srgbClr val="0000FF"/>
                  </a:solidFill>
                  <a:latin typeface="Arial" pitchFamily="34" charset="0"/>
                  <a:cs typeface="Arial" pitchFamily="34" charset="0"/>
                </a:rPr>
                <a:t>8	          24</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2     9       	        6     4	</a:t>
              </a:r>
            </a:p>
            <a:p>
              <a:r>
                <a:rPr lang="en-US" sz="2400" b="1" dirty="0" smtClean="0">
                  <a:solidFill>
                    <a:srgbClr val="0000FF"/>
                  </a:solidFill>
                  <a:latin typeface="Arial" pitchFamily="34" charset="0"/>
                  <a:cs typeface="Arial" pitchFamily="34" charset="0"/>
                </a:rPr>
                <a:t>	</a:t>
              </a:r>
            </a:p>
            <a:p>
              <a:r>
                <a:rPr lang="en-US" sz="2400" b="1" dirty="0" smtClean="0">
                  <a:solidFill>
                    <a:srgbClr val="0000FF"/>
                  </a:solidFill>
                  <a:latin typeface="Arial" pitchFamily="34" charset="0"/>
                  <a:cs typeface="Arial" pitchFamily="34" charset="0"/>
                </a:rPr>
                <a:t>     2   3  3           3  2   2  2</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2    3</a:t>
              </a:r>
              <a:r>
                <a:rPr lang="en-US" sz="2400" b="1" baseline="70000" dirty="0" smtClean="0">
                  <a:solidFill>
                    <a:srgbClr val="0000FF"/>
                  </a:solidFill>
                  <a:latin typeface="Arial" pitchFamily="34" charset="0"/>
                  <a:cs typeface="Arial" pitchFamily="34" charset="0"/>
                </a:rPr>
                <a:t>2</a:t>
              </a:r>
              <a:r>
                <a:rPr lang="en-US" sz="2400" b="1" dirty="0" smtClean="0">
                  <a:solidFill>
                    <a:srgbClr val="0000FF"/>
                  </a:solidFill>
                  <a:latin typeface="Arial" pitchFamily="34" charset="0"/>
                  <a:cs typeface="Arial" pitchFamily="34" charset="0"/>
                </a:rPr>
                <a:t>         	2</a:t>
              </a:r>
              <a:r>
                <a:rPr lang="en-US" sz="2400" b="1" baseline="70000" dirty="0" smtClean="0">
                  <a:solidFill>
                    <a:srgbClr val="0000FF"/>
                  </a:solidFill>
                  <a:latin typeface="Arial" pitchFamily="34" charset="0"/>
                  <a:cs typeface="Arial" pitchFamily="34" charset="0"/>
                </a:rPr>
                <a:t>3</a:t>
              </a:r>
              <a:r>
                <a:rPr lang="en-US" sz="2400" b="1" dirty="0" smtClean="0">
                  <a:solidFill>
                    <a:srgbClr val="0000FF"/>
                  </a:solidFill>
                  <a:latin typeface="Arial" pitchFamily="34" charset="0"/>
                  <a:cs typeface="Arial" pitchFamily="34" charset="0"/>
                </a:rPr>
                <a:t>  3		LCM:  2</a:t>
              </a:r>
              <a:r>
                <a:rPr lang="en-US" sz="2400" b="1" baseline="70000" dirty="0" smtClean="0">
                  <a:solidFill>
                    <a:srgbClr val="0000FF"/>
                  </a:solidFill>
                  <a:latin typeface="Arial" pitchFamily="34" charset="0"/>
                  <a:cs typeface="Arial" pitchFamily="34" charset="0"/>
                </a:rPr>
                <a:t>3</a:t>
              </a:r>
              <a:r>
                <a:rPr lang="en-US" sz="2400" b="1" dirty="0" smtClean="0">
                  <a:solidFill>
                    <a:srgbClr val="0000FF"/>
                  </a:solidFill>
                  <a:latin typeface="Arial" pitchFamily="34" charset="0"/>
                  <a:cs typeface="Arial" pitchFamily="34" charset="0"/>
                </a:rPr>
                <a:t>  3</a:t>
              </a:r>
              <a:r>
                <a:rPr lang="en-US" sz="2400" b="1" baseline="70000" dirty="0" smtClean="0">
                  <a:solidFill>
                    <a:srgbClr val="0000FF"/>
                  </a:solidFill>
                  <a:latin typeface="Arial" pitchFamily="34" charset="0"/>
                  <a:cs typeface="Arial" pitchFamily="34" charset="0"/>
                </a:rPr>
                <a:t>2</a:t>
              </a:r>
              <a:r>
                <a:rPr lang="en-US" sz="2400" b="1" dirty="0" smtClean="0">
                  <a:solidFill>
                    <a:srgbClr val="0000FF"/>
                  </a:solidFill>
                  <a:latin typeface="Arial" pitchFamily="34" charset="0"/>
                  <a:cs typeface="Arial" pitchFamily="34" charset="0"/>
                </a:rPr>
                <a:t>  = 8  </a:t>
              </a:r>
              <a:r>
                <a:rPr lang="en-US" b="1" dirty="0" smtClean="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9 = 72</a:t>
              </a:r>
              <a:endParaRPr lang="en-US" sz="2400" b="1" dirty="0">
                <a:solidFill>
                  <a:srgbClr val="0000FF"/>
                </a:solidFill>
                <a:latin typeface="Arial" pitchFamily="34" charset="0"/>
                <a:cs typeface="Arial" pitchFamily="34" charset="0"/>
              </a:endParaRPr>
            </a:p>
          </p:txBody>
        </p:sp>
        <p:cxnSp>
          <p:nvCxnSpPr>
            <p:cNvPr id="4" name="Straight Connector 3"/>
            <p:cNvCxnSpPr/>
            <p:nvPr/>
          </p:nvCxnSpPr>
          <p:spPr>
            <a:xfrm rot="21300000" flipH="1">
              <a:off x="1674883" y="6472938"/>
              <a:ext cx="127000" cy="2413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480000">
              <a:off x="1986804" y="6448045"/>
              <a:ext cx="148209" cy="27165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979379" y="8574500"/>
              <a:ext cx="51308" cy="51308"/>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9" name="Oval 8"/>
            <p:cNvSpPr/>
            <p:nvPr/>
          </p:nvSpPr>
          <p:spPr>
            <a:xfrm>
              <a:off x="3836764" y="3130391"/>
              <a:ext cx="420898" cy="496633"/>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0" name="Oval 9"/>
            <p:cNvSpPr/>
            <p:nvPr/>
          </p:nvSpPr>
          <p:spPr>
            <a:xfrm>
              <a:off x="4289679" y="1971580"/>
              <a:ext cx="420898" cy="496633"/>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cxnSp>
          <p:nvCxnSpPr>
            <p:cNvPr id="11" name="Straight Connector 10"/>
            <p:cNvCxnSpPr/>
            <p:nvPr/>
          </p:nvCxnSpPr>
          <p:spPr>
            <a:xfrm>
              <a:off x="1626116" y="7206075"/>
              <a:ext cx="0" cy="344739"/>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21180000" flipH="1">
              <a:off x="2043502" y="7209870"/>
              <a:ext cx="151511" cy="397307"/>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21360000">
              <a:off x="2181654" y="7198679"/>
              <a:ext cx="116459" cy="397307"/>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20760000" flipH="1">
              <a:off x="4013175" y="7195408"/>
              <a:ext cx="116459" cy="397307"/>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600000">
              <a:off x="4070748" y="7230717"/>
              <a:ext cx="174752" cy="29798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21480000">
              <a:off x="3511528" y="7232046"/>
              <a:ext cx="93218" cy="314579"/>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240000" flipH="1">
              <a:off x="3388063" y="7267756"/>
              <a:ext cx="104775" cy="29798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3973279" y="8561801"/>
              <a:ext cx="51308" cy="51308"/>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cxnSp>
          <p:nvCxnSpPr>
            <p:cNvPr id="22" name="Straight Connector 21"/>
            <p:cNvCxnSpPr/>
            <p:nvPr/>
          </p:nvCxnSpPr>
          <p:spPr>
            <a:xfrm flipH="1">
              <a:off x="3626974" y="6431442"/>
              <a:ext cx="127000" cy="29798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21060000">
              <a:off x="3790676" y="6392316"/>
              <a:ext cx="148209" cy="397307"/>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2882" y="1727200"/>
            <a:ext cx="11080750" cy="8466874"/>
            <a:chOff x="-44450" y="1473199"/>
            <a:chExt cx="11080750" cy="8720666"/>
          </a:xfrm>
        </p:grpSpPr>
        <p:sp>
          <p:nvSpPr>
            <p:cNvPr id="14" name="Rectangle 13"/>
            <p:cNvSpPr/>
            <p:nvPr/>
          </p:nvSpPr>
          <p:spPr>
            <a:xfrm>
              <a:off x="-44450" y="1473199"/>
              <a:ext cx="11080750" cy="872066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15" name="TextBox 14"/>
            <p:cNvSpPr txBox="1"/>
            <p:nvPr/>
          </p:nvSpPr>
          <p:spPr>
            <a:xfrm>
              <a:off x="10422882" y="1738073"/>
              <a:ext cx="429268" cy="461665"/>
            </a:xfrm>
            <a:prstGeom prst="rect">
              <a:avLst/>
            </a:prstGeom>
            <a:noFill/>
          </p:spPr>
          <p:txBody>
            <a:bodyPr wrap="square" rtlCol="0">
              <a:spAutoFit/>
            </a:bodyPr>
            <a:lstStyle/>
            <a:p>
              <a:r>
                <a:rPr lang="en-US" sz="2400" b="1" dirty="0" smtClean="0">
                  <a:latin typeface="Arial" pitchFamily="34" charset="0"/>
                  <a:cs typeface="Arial" pitchFamily="34" charset="0"/>
                </a:rPr>
                <a:t>X</a:t>
              </a:r>
              <a:endParaRPr lang="en-US" sz="2400" b="1" dirty="0">
                <a:latin typeface="Arial" pitchFamily="34" charset="0"/>
                <a:cs typeface="Arial" pitchFamily="34" charset="0"/>
              </a:endParaRPr>
            </a:p>
          </p:txBody>
        </p:sp>
      </p:grpSp>
    </p:spTree>
    <p:extLst>
      <p:ext uri="{BB962C8B-B14F-4D97-AF65-F5344CB8AC3E}">
        <p14:creationId xmlns:p14="http://schemas.microsoft.com/office/powerpoint/2010/main" xmlns="" val="383603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8" name="Picture 17"/>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8" y="220942"/>
            <a:ext cx="3752342" cy="58458"/>
          </a:xfrm>
          <a:prstGeom prst="rect">
            <a:avLst/>
          </a:prstGeom>
          <a:solidFill>
            <a:scrgbClr r="0" g="0" b="0">
              <a:alpha val="0"/>
            </a:scrgbClr>
          </a:solidFill>
        </p:spPr>
      </p:pic>
      <p:sp>
        <p:nvSpPr>
          <p:cNvPr id="19" name="TextBox 18"/>
          <p:cNvSpPr txBox="1"/>
          <p:nvPr/>
        </p:nvSpPr>
        <p:spPr>
          <a:xfrm>
            <a:off x="838594" y="1019359"/>
            <a:ext cx="869555"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11</a:t>
            </a:r>
            <a:endParaRPr lang="en-US" sz="2800" b="1" dirty="0">
              <a:solidFill>
                <a:srgbClr val="000000"/>
              </a:solidFill>
              <a:latin typeface="Arial" pitchFamily="34" charset="0"/>
              <a:cs typeface="Arial" pitchFamily="34" charset="0"/>
            </a:endParaRPr>
          </a:p>
        </p:txBody>
      </p:sp>
      <p:sp>
        <p:nvSpPr>
          <p:cNvPr id="20" name="TextBox 19"/>
          <p:cNvSpPr txBox="1"/>
          <p:nvPr/>
        </p:nvSpPr>
        <p:spPr>
          <a:xfrm>
            <a:off x="1782618" y="1025281"/>
            <a:ext cx="8307532" cy="52322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Find the least common </a:t>
            </a:r>
            <a:r>
              <a:rPr lang="en-US" sz="2800" b="1" dirty="0" smtClean="0">
                <a:solidFill>
                  <a:srgbClr val="000000"/>
                </a:solidFill>
                <a:latin typeface="Arial" pitchFamily="34" charset="0"/>
                <a:cs typeface="Arial" pitchFamily="34" charset="0"/>
              </a:rPr>
              <a:t>multiple of </a:t>
            </a:r>
            <a:r>
              <a:rPr lang="en-US" sz="2800" b="1" dirty="0">
                <a:solidFill>
                  <a:srgbClr val="000000"/>
                </a:solidFill>
                <a:latin typeface="Arial" pitchFamily="34" charset="0"/>
                <a:cs typeface="Arial" pitchFamily="34" charset="0"/>
              </a:rPr>
              <a:t>10 and 14.</a:t>
            </a:r>
          </a:p>
        </p:txBody>
      </p:sp>
      <p:sp>
        <p:nvSpPr>
          <p:cNvPr id="21" name="Oval 20"/>
          <p:cNvSpPr/>
          <p:nvPr/>
        </p:nvSpPr>
        <p:spPr>
          <a:xfrm>
            <a:off x="1840622" y="233432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2" name="Oval 21"/>
          <p:cNvSpPr/>
          <p:nvPr/>
        </p:nvSpPr>
        <p:spPr>
          <a:xfrm>
            <a:off x="1840622" y="286772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3" name="Oval 22"/>
          <p:cNvSpPr/>
          <p:nvPr/>
        </p:nvSpPr>
        <p:spPr>
          <a:xfrm>
            <a:off x="1840622" y="340112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4" name="TextBox 23"/>
          <p:cNvSpPr txBox="1"/>
          <p:nvPr/>
        </p:nvSpPr>
        <p:spPr>
          <a:xfrm>
            <a:off x="2326055" y="2327860"/>
            <a:ext cx="330165"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A</a:t>
            </a:r>
            <a:endParaRPr lang="en-US" sz="2400" b="1" dirty="0">
              <a:solidFill>
                <a:srgbClr val="000000"/>
              </a:solidFill>
              <a:latin typeface="Arial" pitchFamily="34" charset="0"/>
              <a:cs typeface="Arial" pitchFamily="34" charset="0"/>
            </a:endParaRPr>
          </a:p>
        </p:txBody>
      </p:sp>
      <p:sp>
        <p:nvSpPr>
          <p:cNvPr id="25" name="TextBox 24"/>
          <p:cNvSpPr txBox="1"/>
          <p:nvPr/>
        </p:nvSpPr>
        <p:spPr>
          <a:xfrm>
            <a:off x="2334290" y="2827693"/>
            <a:ext cx="308006"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B</a:t>
            </a:r>
            <a:endParaRPr lang="en-US" sz="2400" b="1" dirty="0">
              <a:solidFill>
                <a:srgbClr val="000000"/>
              </a:solidFill>
              <a:latin typeface="Arial" pitchFamily="34" charset="0"/>
              <a:cs typeface="Arial" pitchFamily="34" charset="0"/>
            </a:endParaRPr>
          </a:p>
        </p:txBody>
      </p:sp>
      <p:sp>
        <p:nvSpPr>
          <p:cNvPr id="26" name="Oval 25"/>
          <p:cNvSpPr/>
          <p:nvPr/>
        </p:nvSpPr>
        <p:spPr>
          <a:xfrm>
            <a:off x="1839285" y="393600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7" name="TextBox 26"/>
          <p:cNvSpPr txBox="1"/>
          <p:nvPr/>
        </p:nvSpPr>
        <p:spPr>
          <a:xfrm>
            <a:off x="2323221" y="3932539"/>
            <a:ext cx="375400"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D</a:t>
            </a:r>
            <a:endParaRPr lang="en-US" sz="2400" b="1" dirty="0">
              <a:solidFill>
                <a:srgbClr val="000000"/>
              </a:solidFill>
              <a:latin typeface="Arial" pitchFamily="34" charset="0"/>
              <a:cs typeface="Arial" pitchFamily="34" charset="0"/>
            </a:endParaRPr>
          </a:p>
        </p:txBody>
      </p:sp>
      <p:sp>
        <p:nvSpPr>
          <p:cNvPr id="28" name="TextBox 27"/>
          <p:cNvSpPr txBox="1"/>
          <p:nvPr/>
        </p:nvSpPr>
        <p:spPr>
          <a:xfrm>
            <a:off x="2331491" y="3367426"/>
            <a:ext cx="332069"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C</a:t>
            </a:r>
            <a:endParaRPr lang="en-US" sz="2400" b="1" dirty="0">
              <a:solidFill>
                <a:srgbClr val="000000"/>
              </a:solidFill>
              <a:latin typeface="Arial" pitchFamily="34" charset="0"/>
              <a:cs typeface="Arial" pitchFamily="34" charset="0"/>
            </a:endParaRPr>
          </a:p>
        </p:txBody>
      </p:sp>
      <p:sp>
        <p:nvSpPr>
          <p:cNvPr id="29" name="Rectangle 28"/>
          <p:cNvSpPr/>
          <p:nvPr/>
        </p:nvSpPr>
        <p:spPr>
          <a:xfrm>
            <a:off x="2908911" y="2332058"/>
            <a:ext cx="356188"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2</a:t>
            </a:r>
            <a:endParaRPr lang="en-US" sz="2400" dirty="0">
              <a:latin typeface="Arial" pitchFamily="34" charset="0"/>
              <a:cs typeface="Arial" pitchFamily="34" charset="0"/>
            </a:endParaRPr>
          </a:p>
        </p:txBody>
      </p:sp>
      <p:sp>
        <p:nvSpPr>
          <p:cNvPr id="30" name="Rectangle 29"/>
          <p:cNvSpPr/>
          <p:nvPr/>
        </p:nvSpPr>
        <p:spPr>
          <a:xfrm>
            <a:off x="2882719" y="3373505"/>
            <a:ext cx="527709"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70</a:t>
            </a:r>
            <a:endParaRPr lang="en-US" sz="2400" dirty="0">
              <a:latin typeface="Arial" pitchFamily="34" charset="0"/>
              <a:cs typeface="Arial" pitchFamily="34" charset="0"/>
            </a:endParaRPr>
          </a:p>
        </p:txBody>
      </p:sp>
      <p:sp>
        <p:nvSpPr>
          <p:cNvPr id="31" name="Rectangle 30"/>
          <p:cNvSpPr/>
          <p:nvPr/>
        </p:nvSpPr>
        <p:spPr>
          <a:xfrm>
            <a:off x="2882719" y="2838720"/>
            <a:ext cx="527709"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20</a:t>
            </a:r>
            <a:endParaRPr lang="en-US" sz="2400" dirty="0">
              <a:latin typeface="Arial" pitchFamily="34" charset="0"/>
              <a:cs typeface="Arial" pitchFamily="34" charset="0"/>
            </a:endParaRPr>
          </a:p>
        </p:txBody>
      </p:sp>
      <p:sp>
        <p:nvSpPr>
          <p:cNvPr id="32" name="Rectangle 31"/>
          <p:cNvSpPr/>
          <p:nvPr/>
        </p:nvSpPr>
        <p:spPr>
          <a:xfrm>
            <a:off x="2861669" y="3927995"/>
            <a:ext cx="699230"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140</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xmlns="" val="12822851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8" name="Picture 17"/>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8" y="220942"/>
            <a:ext cx="3752342" cy="58458"/>
          </a:xfrm>
          <a:prstGeom prst="rect">
            <a:avLst/>
          </a:prstGeom>
          <a:solidFill>
            <a:scrgbClr r="0" g="0" b="0">
              <a:alpha val="0"/>
            </a:scrgbClr>
          </a:solidFill>
        </p:spPr>
      </p:pic>
      <p:sp>
        <p:nvSpPr>
          <p:cNvPr id="19" name="TextBox 18"/>
          <p:cNvSpPr txBox="1"/>
          <p:nvPr/>
        </p:nvSpPr>
        <p:spPr>
          <a:xfrm>
            <a:off x="838594" y="1019359"/>
            <a:ext cx="1021955"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12</a:t>
            </a:r>
            <a:endParaRPr lang="en-US" sz="2800" b="1" dirty="0">
              <a:solidFill>
                <a:srgbClr val="000000"/>
              </a:solidFill>
              <a:latin typeface="Arial" pitchFamily="34" charset="0"/>
              <a:cs typeface="Arial" pitchFamily="34" charset="0"/>
            </a:endParaRPr>
          </a:p>
        </p:txBody>
      </p:sp>
      <p:sp>
        <p:nvSpPr>
          <p:cNvPr id="20" name="TextBox 19"/>
          <p:cNvSpPr txBox="1"/>
          <p:nvPr/>
        </p:nvSpPr>
        <p:spPr>
          <a:xfrm>
            <a:off x="1782618" y="1025281"/>
            <a:ext cx="7621732" cy="52322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Find the least common multiple </a:t>
            </a:r>
            <a:r>
              <a:rPr lang="en-US" sz="2800" b="1" dirty="0" smtClean="0">
                <a:solidFill>
                  <a:srgbClr val="000000"/>
                </a:solidFill>
                <a:latin typeface="Arial" pitchFamily="34" charset="0"/>
                <a:cs typeface="Arial" pitchFamily="34" charset="0"/>
              </a:rPr>
              <a:t>of </a:t>
            </a:r>
            <a:r>
              <a:rPr lang="en-US" sz="2800" b="1" dirty="0">
                <a:solidFill>
                  <a:srgbClr val="000000"/>
                </a:solidFill>
                <a:latin typeface="Arial" pitchFamily="34" charset="0"/>
                <a:cs typeface="Arial" pitchFamily="34" charset="0"/>
              </a:rPr>
              <a:t>6 and 14.</a:t>
            </a:r>
          </a:p>
        </p:txBody>
      </p:sp>
      <p:sp>
        <p:nvSpPr>
          <p:cNvPr id="21" name="Oval 20"/>
          <p:cNvSpPr/>
          <p:nvPr/>
        </p:nvSpPr>
        <p:spPr>
          <a:xfrm>
            <a:off x="1840622" y="235094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2" name="Oval 21"/>
          <p:cNvSpPr/>
          <p:nvPr/>
        </p:nvSpPr>
        <p:spPr>
          <a:xfrm>
            <a:off x="1840622" y="288434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3" name="Oval 22"/>
          <p:cNvSpPr/>
          <p:nvPr/>
        </p:nvSpPr>
        <p:spPr>
          <a:xfrm>
            <a:off x="1840622" y="341774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4" name="TextBox 23"/>
          <p:cNvSpPr txBox="1"/>
          <p:nvPr/>
        </p:nvSpPr>
        <p:spPr>
          <a:xfrm>
            <a:off x="2342680" y="2311235"/>
            <a:ext cx="330165"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A</a:t>
            </a:r>
            <a:endParaRPr lang="en-US" sz="2400" b="1" dirty="0">
              <a:solidFill>
                <a:srgbClr val="000000"/>
              </a:solidFill>
              <a:latin typeface="Arial" pitchFamily="34" charset="0"/>
              <a:cs typeface="Arial" pitchFamily="34" charset="0"/>
            </a:endParaRPr>
          </a:p>
        </p:txBody>
      </p:sp>
      <p:sp>
        <p:nvSpPr>
          <p:cNvPr id="25" name="TextBox 24"/>
          <p:cNvSpPr txBox="1"/>
          <p:nvPr/>
        </p:nvSpPr>
        <p:spPr>
          <a:xfrm>
            <a:off x="2334290" y="2844318"/>
            <a:ext cx="308006"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B</a:t>
            </a:r>
            <a:endParaRPr lang="en-US" sz="2400" b="1" dirty="0">
              <a:solidFill>
                <a:srgbClr val="000000"/>
              </a:solidFill>
              <a:latin typeface="Arial" pitchFamily="34" charset="0"/>
              <a:cs typeface="Arial" pitchFamily="34" charset="0"/>
            </a:endParaRPr>
          </a:p>
        </p:txBody>
      </p:sp>
      <p:sp>
        <p:nvSpPr>
          <p:cNvPr id="26" name="Oval 25"/>
          <p:cNvSpPr/>
          <p:nvPr/>
        </p:nvSpPr>
        <p:spPr>
          <a:xfrm>
            <a:off x="1839285" y="395262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7" name="TextBox 26"/>
          <p:cNvSpPr txBox="1"/>
          <p:nvPr/>
        </p:nvSpPr>
        <p:spPr>
          <a:xfrm>
            <a:off x="2339846" y="3932539"/>
            <a:ext cx="375400"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D</a:t>
            </a:r>
            <a:endParaRPr lang="en-US" sz="2400" b="1" dirty="0">
              <a:solidFill>
                <a:srgbClr val="000000"/>
              </a:solidFill>
              <a:latin typeface="Arial" pitchFamily="34" charset="0"/>
              <a:cs typeface="Arial" pitchFamily="34" charset="0"/>
            </a:endParaRPr>
          </a:p>
        </p:txBody>
      </p:sp>
      <p:sp>
        <p:nvSpPr>
          <p:cNvPr id="28" name="TextBox 27"/>
          <p:cNvSpPr txBox="1"/>
          <p:nvPr/>
        </p:nvSpPr>
        <p:spPr>
          <a:xfrm>
            <a:off x="2331491" y="3384051"/>
            <a:ext cx="332069"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C</a:t>
            </a:r>
            <a:endParaRPr lang="en-US" sz="2400" b="1" dirty="0">
              <a:solidFill>
                <a:srgbClr val="000000"/>
              </a:solidFill>
              <a:latin typeface="Arial" pitchFamily="34" charset="0"/>
              <a:cs typeface="Arial" pitchFamily="34" charset="0"/>
            </a:endParaRPr>
          </a:p>
        </p:txBody>
      </p:sp>
      <p:sp>
        <p:nvSpPr>
          <p:cNvPr id="29" name="Rectangle 28"/>
          <p:cNvSpPr/>
          <p:nvPr/>
        </p:nvSpPr>
        <p:spPr>
          <a:xfrm>
            <a:off x="2870001" y="2315433"/>
            <a:ext cx="527709"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10</a:t>
            </a:r>
            <a:endParaRPr lang="en-US" sz="2400" dirty="0">
              <a:latin typeface="Arial" pitchFamily="34" charset="0"/>
              <a:cs typeface="Arial" pitchFamily="34" charset="0"/>
            </a:endParaRPr>
          </a:p>
        </p:txBody>
      </p:sp>
      <p:sp>
        <p:nvSpPr>
          <p:cNvPr id="30" name="Rectangle 29"/>
          <p:cNvSpPr/>
          <p:nvPr/>
        </p:nvSpPr>
        <p:spPr>
          <a:xfrm>
            <a:off x="2882719" y="3373505"/>
            <a:ext cx="527709"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42</a:t>
            </a:r>
            <a:endParaRPr lang="en-US" sz="2400" dirty="0">
              <a:latin typeface="Arial" pitchFamily="34" charset="0"/>
              <a:cs typeface="Arial" pitchFamily="34" charset="0"/>
            </a:endParaRPr>
          </a:p>
        </p:txBody>
      </p:sp>
      <p:sp>
        <p:nvSpPr>
          <p:cNvPr id="31" name="Rectangle 30"/>
          <p:cNvSpPr/>
          <p:nvPr/>
        </p:nvSpPr>
        <p:spPr>
          <a:xfrm>
            <a:off x="2882719" y="2855345"/>
            <a:ext cx="527709"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30</a:t>
            </a:r>
            <a:endParaRPr lang="en-US" sz="2400" dirty="0">
              <a:latin typeface="Arial" pitchFamily="34" charset="0"/>
              <a:cs typeface="Arial" pitchFamily="34" charset="0"/>
            </a:endParaRPr>
          </a:p>
        </p:txBody>
      </p:sp>
      <p:sp>
        <p:nvSpPr>
          <p:cNvPr id="32" name="Rectangle 31"/>
          <p:cNvSpPr/>
          <p:nvPr/>
        </p:nvSpPr>
        <p:spPr>
          <a:xfrm>
            <a:off x="2881124" y="3947450"/>
            <a:ext cx="699230"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150</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xmlns="" val="25564303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8" name="Picture 17"/>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81841"/>
            <a:ext cx="3752342" cy="58458"/>
          </a:xfrm>
          <a:prstGeom prst="rect">
            <a:avLst/>
          </a:prstGeom>
          <a:solidFill>
            <a:scrgbClr r="0" g="0" b="0">
              <a:alpha val="0"/>
            </a:scrgbClr>
          </a:solidFill>
        </p:spPr>
      </p:pic>
      <p:sp>
        <p:nvSpPr>
          <p:cNvPr id="19" name="TextBox 18"/>
          <p:cNvSpPr txBox="1"/>
          <p:nvPr/>
        </p:nvSpPr>
        <p:spPr>
          <a:xfrm>
            <a:off x="838595" y="1019359"/>
            <a:ext cx="640956"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13</a:t>
            </a:r>
            <a:endParaRPr lang="en-US" sz="2800" b="1" dirty="0">
              <a:solidFill>
                <a:srgbClr val="000000"/>
              </a:solidFill>
              <a:latin typeface="Arial" pitchFamily="34" charset="0"/>
              <a:cs typeface="Arial" pitchFamily="34" charset="0"/>
            </a:endParaRPr>
          </a:p>
        </p:txBody>
      </p:sp>
      <p:sp>
        <p:nvSpPr>
          <p:cNvPr id="20" name="TextBox 19"/>
          <p:cNvSpPr txBox="1"/>
          <p:nvPr/>
        </p:nvSpPr>
        <p:spPr>
          <a:xfrm>
            <a:off x="1782618" y="1025281"/>
            <a:ext cx="8307532" cy="52322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Find the least common multiple </a:t>
            </a:r>
            <a:r>
              <a:rPr lang="en-US" sz="2800" b="1" dirty="0" smtClean="0">
                <a:solidFill>
                  <a:srgbClr val="000000"/>
                </a:solidFill>
                <a:latin typeface="Arial" pitchFamily="34" charset="0"/>
                <a:cs typeface="Arial" pitchFamily="34" charset="0"/>
              </a:rPr>
              <a:t>of </a:t>
            </a:r>
            <a:r>
              <a:rPr lang="en-US" sz="2800" b="1" dirty="0">
                <a:solidFill>
                  <a:srgbClr val="000000"/>
                </a:solidFill>
                <a:latin typeface="Arial" pitchFamily="34" charset="0"/>
                <a:cs typeface="Arial" pitchFamily="34" charset="0"/>
              </a:rPr>
              <a:t>9 and 15.</a:t>
            </a:r>
          </a:p>
        </p:txBody>
      </p:sp>
      <p:sp>
        <p:nvSpPr>
          <p:cNvPr id="21" name="Oval 20"/>
          <p:cNvSpPr/>
          <p:nvPr/>
        </p:nvSpPr>
        <p:spPr>
          <a:xfrm>
            <a:off x="1840622" y="232632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2" name="Oval 21"/>
          <p:cNvSpPr/>
          <p:nvPr/>
        </p:nvSpPr>
        <p:spPr>
          <a:xfrm>
            <a:off x="1840622" y="285972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3" name="Oval 22"/>
          <p:cNvSpPr/>
          <p:nvPr/>
        </p:nvSpPr>
        <p:spPr>
          <a:xfrm>
            <a:off x="1840622" y="339312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4" name="TextBox 23"/>
          <p:cNvSpPr txBox="1"/>
          <p:nvPr/>
        </p:nvSpPr>
        <p:spPr>
          <a:xfrm>
            <a:off x="2326055" y="2319867"/>
            <a:ext cx="330165"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A</a:t>
            </a:r>
            <a:endParaRPr lang="en-US" sz="2400" b="1" dirty="0">
              <a:solidFill>
                <a:srgbClr val="000000"/>
              </a:solidFill>
              <a:latin typeface="Arial" pitchFamily="34" charset="0"/>
              <a:cs typeface="Arial" pitchFamily="34" charset="0"/>
            </a:endParaRPr>
          </a:p>
        </p:txBody>
      </p:sp>
      <p:sp>
        <p:nvSpPr>
          <p:cNvPr id="25" name="TextBox 24"/>
          <p:cNvSpPr txBox="1"/>
          <p:nvPr/>
        </p:nvSpPr>
        <p:spPr>
          <a:xfrm>
            <a:off x="2334290" y="2819700"/>
            <a:ext cx="308006"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B</a:t>
            </a:r>
            <a:endParaRPr lang="en-US" sz="2400" b="1" dirty="0">
              <a:solidFill>
                <a:srgbClr val="000000"/>
              </a:solidFill>
              <a:latin typeface="Arial" pitchFamily="34" charset="0"/>
              <a:cs typeface="Arial" pitchFamily="34" charset="0"/>
            </a:endParaRPr>
          </a:p>
        </p:txBody>
      </p:sp>
      <p:sp>
        <p:nvSpPr>
          <p:cNvPr id="26" name="TextBox 25"/>
          <p:cNvSpPr txBox="1"/>
          <p:nvPr/>
        </p:nvSpPr>
        <p:spPr>
          <a:xfrm>
            <a:off x="2331491" y="3359433"/>
            <a:ext cx="332069"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C</a:t>
            </a:r>
            <a:endParaRPr lang="en-US" sz="2400" b="1" dirty="0">
              <a:solidFill>
                <a:srgbClr val="000000"/>
              </a:solidFill>
              <a:latin typeface="Arial" pitchFamily="34" charset="0"/>
              <a:cs typeface="Arial" pitchFamily="34" charset="0"/>
            </a:endParaRPr>
          </a:p>
        </p:txBody>
      </p:sp>
      <p:sp>
        <p:nvSpPr>
          <p:cNvPr id="27" name="Rectangle 26"/>
          <p:cNvSpPr/>
          <p:nvPr/>
        </p:nvSpPr>
        <p:spPr>
          <a:xfrm>
            <a:off x="2908911" y="2324065"/>
            <a:ext cx="356188"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3</a:t>
            </a:r>
            <a:endParaRPr lang="en-US" sz="2400" dirty="0">
              <a:latin typeface="Arial" pitchFamily="34" charset="0"/>
              <a:cs typeface="Arial" pitchFamily="34" charset="0"/>
            </a:endParaRPr>
          </a:p>
        </p:txBody>
      </p:sp>
      <p:sp>
        <p:nvSpPr>
          <p:cNvPr id="28" name="Rectangle 27"/>
          <p:cNvSpPr/>
          <p:nvPr/>
        </p:nvSpPr>
        <p:spPr>
          <a:xfrm>
            <a:off x="2882719" y="3365512"/>
            <a:ext cx="527709"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45</a:t>
            </a:r>
            <a:endParaRPr lang="en-US" sz="2400" dirty="0">
              <a:latin typeface="Arial" pitchFamily="34" charset="0"/>
              <a:cs typeface="Arial" pitchFamily="34" charset="0"/>
            </a:endParaRPr>
          </a:p>
        </p:txBody>
      </p:sp>
      <p:sp>
        <p:nvSpPr>
          <p:cNvPr id="29" name="Rectangle 28"/>
          <p:cNvSpPr/>
          <p:nvPr/>
        </p:nvSpPr>
        <p:spPr>
          <a:xfrm>
            <a:off x="2882719" y="2830727"/>
            <a:ext cx="527709"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30</a:t>
            </a:r>
            <a:endParaRPr lang="en-US" sz="2400" dirty="0">
              <a:latin typeface="Arial" pitchFamily="34" charset="0"/>
              <a:cs typeface="Arial" pitchFamily="34" charset="0"/>
            </a:endParaRPr>
          </a:p>
        </p:txBody>
      </p:sp>
      <p:sp>
        <p:nvSpPr>
          <p:cNvPr id="30" name="Oval 29"/>
          <p:cNvSpPr/>
          <p:nvPr/>
        </p:nvSpPr>
        <p:spPr>
          <a:xfrm>
            <a:off x="1845224" y="392360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1" name="TextBox 30"/>
          <p:cNvSpPr txBox="1"/>
          <p:nvPr/>
        </p:nvSpPr>
        <p:spPr>
          <a:xfrm>
            <a:off x="2336093" y="3908961"/>
            <a:ext cx="332069"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D</a:t>
            </a:r>
            <a:endParaRPr lang="en-US" sz="2400" b="1" dirty="0">
              <a:solidFill>
                <a:srgbClr val="000000"/>
              </a:solidFill>
              <a:latin typeface="Arial" pitchFamily="34" charset="0"/>
              <a:cs typeface="Arial" pitchFamily="34" charset="0"/>
            </a:endParaRPr>
          </a:p>
        </p:txBody>
      </p:sp>
      <p:sp>
        <p:nvSpPr>
          <p:cNvPr id="32" name="Rectangle 31"/>
          <p:cNvSpPr/>
          <p:nvPr/>
        </p:nvSpPr>
        <p:spPr>
          <a:xfrm>
            <a:off x="2887321" y="3915040"/>
            <a:ext cx="699230"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135</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xmlns="" val="22392069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8" name="Picture 17"/>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8" y="81841"/>
            <a:ext cx="3752342" cy="58458"/>
          </a:xfrm>
          <a:prstGeom prst="rect">
            <a:avLst/>
          </a:prstGeom>
          <a:solidFill>
            <a:scrgbClr r="0" g="0" b="0">
              <a:alpha val="0"/>
            </a:scrgbClr>
          </a:solidFill>
        </p:spPr>
      </p:pic>
      <p:sp>
        <p:nvSpPr>
          <p:cNvPr id="19" name="TextBox 18"/>
          <p:cNvSpPr txBox="1"/>
          <p:nvPr/>
        </p:nvSpPr>
        <p:spPr>
          <a:xfrm>
            <a:off x="838595" y="1002734"/>
            <a:ext cx="640956" cy="529142"/>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14</a:t>
            </a:r>
            <a:endParaRPr lang="en-US" sz="2800" b="1" dirty="0">
              <a:solidFill>
                <a:srgbClr val="000000"/>
              </a:solidFill>
              <a:latin typeface="Arial" pitchFamily="34" charset="0"/>
              <a:cs typeface="Arial" pitchFamily="34" charset="0"/>
            </a:endParaRPr>
          </a:p>
        </p:txBody>
      </p:sp>
      <p:sp>
        <p:nvSpPr>
          <p:cNvPr id="20" name="TextBox 19"/>
          <p:cNvSpPr txBox="1"/>
          <p:nvPr/>
        </p:nvSpPr>
        <p:spPr>
          <a:xfrm>
            <a:off x="1782618" y="1008656"/>
            <a:ext cx="7545532" cy="52322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Find the least common multiple </a:t>
            </a:r>
            <a:r>
              <a:rPr lang="en-US" sz="2800" b="1" dirty="0" smtClean="0">
                <a:solidFill>
                  <a:srgbClr val="000000"/>
                </a:solidFill>
                <a:latin typeface="Arial" pitchFamily="34" charset="0"/>
                <a:cs typeface="Arial" pitchFamily="34" charset="0"/>
              </a:rPr>
              <a:t>of </a:t>
            </a:r>
            <a:r>
              <a:rPr lang="en-US" sz="2800" b="1" dirty="0">
                <a:solidFill>
                  <a:srgbClr val="000000"/>
                </a:solidFill>
                <a:latin typeface="Arial" pitchFamily="34" charset="0"/>
                <a:cs typeface="Arial" pitchFamily="34" charset="0"/>
              </a:rPr>
              <a:t>6 and 9.</a:t>
            </a:r>
          </a:p>
        </p:txBody>
      </p:sp>
      <p:sp>
        <p:nvSpPr>
          <p:cNvPr id="21" name="Oval 20"/>
          <p:cNvSpPr/>
          <p:nvPr/>
        </p:nvSpPr>
        <p:spPr>
          <a:xfrm>
            <a:off x="1840622" y="232632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2" name="Oval 21"/>
          <p:cNvSpPr/>
          <p:nvPr/>
        </p:nvSpPr>
        <p:spPr>
          <a:xfrm>
            <a:off x="1840622" y="285972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3" name="Oval 22"/>
          <p:cNvSpPr/>
          <p:nvPr/>
        </p:nvSpPr>
        <p:spPr>
          <a:xfrm>
            <a:off x="1840622" y="339312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4" name="TextBox 23"/>
          <p:cNvSpPr txBox="1"/>
          <p:nvPr/>
        </p:nvSpPr>
        <p:spPr>
          <a:xfrm>
            <a:off x="2326055" y="2260600"/>
            <a:ext cx="330165"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A</a:t>
            </a:r>
            <a:endParaRPr lang="en-US" sz="2400" b="1" dirty="0">
              <a:solidFill>
                <a:srgbClr val="000000"/>
              </a:solidFill>
              <a:latin typeface="Arial" pitchFamily="34" charset="0"/>
              <a:cs typeface="Arial" pitchFamily="34" charset="0"/>
            </a:endParaRPr>
          </a:p>
        </p:txBody>
      </p:sp>
      <p:sp>
        <p:nvSpPr>
          <p:cNvPr id="25" name="TextBox 24"/>
          <p:cNvSpPr txBox="1"/>
          <p:nvPr/>
        </p:nvSpPr>
        <p:spPr>
          <a:xfrm>
            <a:off x="2334290" y="2819700"/>
            <a:ext cx="308006"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B</a:t>
            </a:r>
            <a:endParaRPr lang="en-US" sz="2400" b="1" dirty="0">
              <a:solidFill>
                <a:srgbClr val="000000"/>
              </a:solidFill>
              <a:latin typeface="Arial" pitchFamily="34" charset="0"/>
              <a:cs typeface="Arial" pitchFamily="34" charset="0"/>
            </a:endParaRPr>
          </a:p>
        </p:txBody>
      </p:sp>
      <p:sp>
        <p:nvSpPr>
          <p:cNvPr id="26" name="TextBox 25"/>
          <p:cNvSpPr txBox="1"/>
          <p:nvPr/>
        </p:nvSpPr>
        <p:spPr>
          <a:xfrm>
            <a:off x="2331491" y="3359433"/>
            <a:ext cx="332069"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C</a:t>
            </a:r>
            <a:endParaRPr lang="en-US" sz="2400" b="1" dirty="0">
              <a:solidFill>
                <a:srgbClr val="000000"/>
              </a:solidFill>
              <a:latin typeface="Arial" pitchFamily="34" charset="0"/>
              <a:cs typeface="Arial" pitchFamily="34" charset="0"/>
            </a:endParaRPr>
          </a:p>
        </p:txBody>
      </p:sp>
      <p:sp>
        <p:nvSpPr>
          <p:cNvPr id="27" name="Rectangle 26"/>
          <p:cNvSpPr/>
          <p:nvPr/>
        </p:nvSpPr>
        <p:spPr>
          <a:xfrm>
            <a:off x="2920390" y="2305015"/>
            <a:ext cx="356188"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3</a:t>
            </a:r>
          </a:p>
        </p:txBody>
      </p:sp>
      <p:sp>
        <p:nvSpPr>
          <p:cNvPr id="28" name="Rectangle 27"/>
          <p:cNvSpPr/>
          <p:nvPr/>
        </p:nvSpPr>
        <p:spPr>
          <a:xfrm>
            <a:off x="2904490" y="3365512"/>
            <a:ext cx="527709"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18</a:t>
            </a:r>
          </a:p>
        </p:txBody>
      </p:sp>
      <p:sp>
        <p:nvSpPr>
          <p:cNvPr id="29" name="Rectangle 28"/>
          <p:cNvSpPr/>
          <p:nvPr/>
        </p:nvSpPr>
        <p:spPr>
          <a:xfrm>
            <a:off x="2882719" y="2814102"/>
            <a:ext cx="527709"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12</a:t>
            </a:r>
            <a:endParaRPr lang="en-US" sz="2400" dirty="0">
              <a:latin typeface="Arial" pitchFamily="34" charset="0"/>
              <a:cs typeface="Arial" pitchFamily="34" charset="0"/>
            </a:endParaRPr>
          </a:p>
        </p:txBody>
      </p:sp>
      <p:sp>
        <p:nvSpPr>
          <p:cNvPr id="30" name="Oval 29"/>
          <p:cNvSpPr/>
          <p:nvPr/>
        </p:nvSpPr>
        <p:spPr>
          <a:xfrm>
            <a:off x="1845224" y="392360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1" name="TextBox 30"/>
          <p:cNvSpPr txBox="1"/>
          <p:nvPr/>
        </p:nvSpPr>
        <p:spPr>
          <a:xfrm>
            <a:off x="2336093" y="3906536"/>
            <a:ext cx="332069"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D</a:t>
            </a:r>
            <a:endParaRPr lang="en-US" sz="2400" b="1" dirty="0">
              <a:solidFill>
                <a:srgbClr val="000000"/>
              </a:solidFill>
              <a:latin typeface="Arial" pitchFamily="34" charset="0"/>
              <a:cs typeface="Arial" pitchFamily="34" charset="0"/>
            </a:endParaRPr>
          </a:p>
        </p:txBody>
      </p:sp>
      <p:sp>
        <p:nvSpPr>
          <p:cNvPr id="32" name="Rectangle 31"/>
          <p:cNvSpPr/>
          <p:nvPr/>
        </p:nvSpPr>
        <p:spPr>
          <a:xfrm>
            <a:off x="2903946" y="3912615"/>
            <a:ext cx="527709"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36</a:t>
            </a:r>
          </a:p>
        </p:txBody>
      </p:sp>
    </p:spTree>
    <p:extLst>
      <p:ext uri="{BB962C8B-B14F-4D97-AF65-F5344CB8AC3E}">
        <p14:creationId xmlns:p14="http://schemas.microsoft.com/office/powerpoint/2010/main" xmlns="" val="8466457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8" name="Picture 17"/>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90176" y="294933"/>
            <a:ext cx="4642174" cy="289267"/>
          </a:xfrm>
          <a:prstGeom prst="rect">
            <a:avLst/>
          </a:prstGeom>
          <a:solidFill>
            <a:scrgbClr r="0" g="0" b="0">
              <a:alpha val="0"/>
            </a:scrgbClr>
          </a:solidFill>
        </p:spPr>
      </p:pic>
      <p:sp>
        <p:nvSpPr>
          <p:cNvPr id="19" name="TextBox 18"/>
          <p:cNvSpPr txBox="1"/>
          <p:nvPr/>
        </p:nvSpPr>
        <p:spPr>
          <a:xfrm>
            <a:off x="838595" y="1019359"/>
            <a:ext cx="640956"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15</a:t>
            </a:r>
            <a:endParaRPr lang="en-US" sz="2800" b="1" dirty="0">
              <a:solidFill>
                <a:srgbClr val="000000"/>
              </a:solidFill>
              <a:latin typeface="Arial" pitchFamily="34" charset="0"/>
              <a:cs typeface="Arial" pitchFamily="34" charset="0"/>
            </a:endParaRPr>
          </a:p>
        </p:txBody>
      </p:sp>
      <p:sp>
        <p:nvSpPr>
          <p:cNvPr id="20" name="TextBox 19"/>
          <p:cNvSpPr txBox="1"/>
          <p:nvPr/>
        </p:nvSpPr>
        <p:spPr>
          <a:xfrm>
            <a:off x="1782618" y="1025281"/>
            <a:ext cx="8307532" cy="52322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Find the least common multiple </a:t>
            </a:r>
            <a:r>
              <a:rPr lang="en-US" sz="2800" b="1" dirty="0" smtClean="0">
                <a:solidFill>
                  <a:srgbClr val="000000"/>
                </a:solidFill>
                <a:latin typeface="Arial" pitchFamily="34" charset="0"/>
                <a:cs typeface="Arial" pitchFamily="34" charset="0"/>
              </a:rPr>
              <a:t>of </a:t>
            </a:r>
            <a:r>
              <a:rPr lang="en-US" sz="2800" b="1" dirty="0">
                <a:solidFill>
                  <a:srgbClr val="000000"/>
                </a:solidFill>
                <a:latin typeface="Arial" pitchFamily="34" charset="0"/>
                <a:cs typeface="Arial" pitchFamily="34" charset="0"/>
              </a:rPr>
              <a:t>16 and 20.</a:t>
            </a:r>
          </a:p>
        </p:txBody>
      </p:sp>
      <p:sp>
        <p:nvSpPr>
          <p:cNvPr id="21" name="Oval 20"/>
          <p:cNvSpPr/>
          <p:nvPr/>
        </p:nvSpPr>
        <p:spPr>
          <a:xfrm>
            <a:off x="1840622" y="232900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2" name="Oval 21"/>
          <p:cNvSpPr/>
          <p:nvPr/>
        </p:nvSpPr>
        <p:spPr>
          <a:xfrm>
            <a:off x="1840622" y="286240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3" name="Oval 22"/>
          <p:cNvSpPr/>
          <p:nvPr/>
        </p:nvSpPr>
        <p:spPr>
          <a:xfrm>
            <a:off x="1840622" y="339580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4" name="TextBox 23"/>
          <p:cNvSpPr txBox="1"/>
          <p:nvPr/>
        </p:nvSpPr>
        <p:spPr>
          <a:xfrm>
            <a:off x="2326055" y="2322546"/>
            <a:ext cx="330165"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A</a:t>
            </a:r>
            <a:endParaRPr lang="en-US" sz="2400" b="1" dirty="0">
              <a:solidFill>
                <a:srgbClr val="000000"/>
              </a:solidFill>
              <a:latin typeface="Arial" pitchFamily="34" charset="0"/>
              <a:cs typeface="Arial" pitchFamily="34" charset="0"/>
            </a:endParaRPr>
          </a:p>
        </p:txBody>
      </p:sp>
      <p:sp>
        <p:nvSpPr>
          <p:cNvPr id="25" name="TextBox 24"/>
          <p:cNvSpPr txBox="1"/>
          <p:nvPr/>
        </p:nvSpPr>
        <p:spPr>
          <a:xfrm>
            <a:off x="2334290" y="2822379"/>
            <a:ext cx="308006"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B</a:t>
            </a:r>
            <a:endParaRPr lang="en-US" sz="2400" b="1" dirty="0">
              <a:solidFill>
                <a:srgbClr val="000000"/>
              </a:solidFill>
              <a:latin typeface="Arial" pitchFamily="34" charset="0"/>
              <a:cs typeface="Arial" pitchFamily="34" charset="0"/>
            </a:endParaRPr>
          </a:p>
        </p:txBody>
      </p:sp>
      <p:sp>
        <p:nvSpPr>
          <p:cNvPr id="26" name="TextBox 25"/>
          <p:cNvSpPr txBox="1"/>
          <p:nvPr/>
        </p:nvSpPr>
        <p:spPr>
          <a:xfrm>
            <a:off x="2331491" y="3362112"/>
            <a:ext cx="332069"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C</a:t>
            </a:r>
            <a:endParaRPr lang="en-US" sz="2400" b="1" dirty="0">
              <a:solidFill>
                <a:srgbClr val="000000"/>
              </a:solidFill>
              <a:latin typeface="Arial" pitchFamily="34" charset="0"/>
              <a:cs typeface="Arial" pitchFamily="34" charset="0"/>
            </a:endParaRPr>
          </a:p>
        </p:txBody>
      </p:sp>
      <p:sp>
        <p:nvSpPr>
          <p:cNvPr id="27" name="Rectangle 26"/>
          <p:cNvSpPr/>
          <p:nvPr/>
        </p:nvSpPr>
        <p:spPr>
          <a:xfrm>
            <a:off x="2887140" y="2310119"/>
            <a:ext cx="527709"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80</a:t>
            </a:r>
          </a:p>
        </p:txBody>
      </p:sp>
      <p:sp>
        <p:nvSpPr>
          <p:cNvPr id="28" name="Rectangle 27"/>
          <p:cNvSpPr/>
          <p:nvPr/>
        </p:nvSpPr>
        <p:spPr>
          <a:xfrm>
            <a:off x="2882719" y="3368191"/>
            <a:ext cx="699230"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240</a:t>
            </a:r>
          </a:p>
        </p:txBody>
      </p:sp>
      <p:sp>
        <p:nvSpPr>
          <p:cNvPr id="29" name="Rectangle 28"/>
          <p:cNvSpPr/>
          <p:nvPr/>
        </p:nvSpPr>
        <p:spPr>
          <a:xfrm>
            <a:off x="2860948" y="2833406"/>
            <a:ext cx="699230"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100</a:t>
            </a:r>
            <a:endParaRPr lang="en-US" sz="2400" dirty="0">
              <a:latin typeface="Arial" pitchFamily="34" charset="0"/>
              <a:cs typeface="Arial" pitchFamily="34" charset="0"/>
            </a:endParaRPr>
          </a:p>
        </p:txBody>
      </p:sp>
      <p:sp>
        <p:nvSpPr>
          <p:cNvPr id="30" name="Oval 29"/>
          <p:cNvSpPr/>
          <p:nvPr/>
        </p:nvSpPr>
        <p:spPr>
          <a:xfrm>
            <a:off x="1845224" y="392628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1" name="TextBox 30"/>
          <p:cNvSpPr txBox="1"/>
          <p:nvPr/>
        </p:nvSpPr>
        <p:spPr>
          <a:xfrm>
            <a:off x="2336093" y="3892590"/>
            <a:ext cx="332069"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D</a:t>
            </a:r>
            <a:endParaRPr lang="en-US" sz="2400" b="1" dirty="0">
              <a:solidFill>
                <a:srgbClr val="000000"/>
              </a:solidFill>
              <a:latin typeface="Arial" pitchFamily="34" charset="0"/>
              <a:cs typeface="Arial" pitchFamily="34" charset="0"/>
            </a:endParaRPr>
          </a:p>
        </p:txBody>
      </p:sp>
      <p:sp>
        <p:nvSpPr>
          <p:cNvPr id="32" name="Rectangle 31"/>
          <p:cNvSpPr/>
          <p:nvPr/>
        </p:nvSpPr>
        <p:spPr>
          <a:xfrm>
            <a:off x="2887321" y="3898669"/>
            <a:ext cx="699230"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320</a:t>
            </a:r>
          </a:p>
        </p:txBody>
      </p:sp>
    </p:spTree>
    <p:extLst>
      <p:ext uri="{BB962C8B-B14F-4D97-AF65-F5344CB8AC3E}">
        <p14:creationId xmlns:p14="http://schemas.microsoft.com/office/powerpoint/2010/main" xmlns="" val="3592080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19467" y="889002"/>
            <a:ext cx="4830301" cy="646331"/>
          </a:xfrm>
          <a:prstGeom prst="rect">
            <a:avLst/>
          </a:prstGeom>
          <a:noFill/>
        </p:spPr>
        <p:txBody>
          <a:bodyPr vert="horz" wrap="square" rtlCol="0">
            <a:spAutoFit/>
          </a:bodyPr>
          <a:lstStyle/>
          <a:p>
            <a:pPr algn="ctr"/>
            <a:r>
              <a:rPr lang="en-US" sz="3600" b="1" dirty="0" smtClean="0">
                <a:solidFill>
                  <a:srgbClr val="0000FF"/>
                </a:solidFill>
                <a:latin typeface="Arial" pitchFamily="34" charset="0"/>
                <a:cs typeface="Arial" pitchFamily="34" charset="0"/>
              </a:rPr>
              <a:t>Fractions Unit Topics</a:t>
            </a:r>
            <a:endParaRPr lang="en-US" sz="3600" b="1" dirty="0">
              <a:solidFill>
                <a:srgbClr val="0000FF"/>
              </a:solidFill>
              <a:latin typeface="Arial" pitchFamily="34" charset="0"/>
              <a:cs typeface="Arial" pitchFamily="34" charset="0"/>
            </a:endParaRPr>
          </a:p>
        </p:txBody>
      </p:sp>
      <p:sp>
        <p:nvSpPr>
          <p:cNvPr id="3" name="TextBox 2">
            <a:hlinkClick r:id="rId2" action="ppaction://hlinksldjump"/>
          </p:cNvPr>
          <p:cNvSpPr txBox="1"/>
          <p:nvPr/>
        </p:nvSpPr>
        <p:spPr>
          <a:xfrm>
            <a:off x="959937" y="4484985"/>
            <a:ext cx="5579208" cy="461665"/>
          </a:xfrm>
          <a:prstGeom prst="rect">
            <a:avLst/>
          </a:prstGeom>
          <a:noFill/>
        </p:spPr>
        <p:txBody>
          <a:bodyPr vert="horz" wrap="square" rtlCol="0">
            <a:spAutoFit/>
          </a:bodyPr>
          <a:lstStyle/>
          <a:p>
            <a:pPr marL="342900" indent="-342900">
              <a:buFont typeface="Arial" pitchFamily="34" charset="0"/>
              <a:buChar char="•"/>
            </a:pPr>
            <a:r>
              <a:rPr lang="en-US" sz="2400" b="1" dirty="0" smtClean="0">
                <a:solidFill>
                  <a:srgbClr val="0000FF"/>
                </a:solidFill>
                <a:latin typeface="Arial" pitchFamily="34" charset="0"/>
                <a:cs typeface="Arial" pitchFamily="34" charset="0"/>
              </a:rPr>
              <a:t>Fraction Operations Review (+ - x)</a:t>
            </a:r>
            <a:endParaRPr lang="en-US" sz="2400" b="1" dirty="0">
              <a:solidFill>
                <a:srgbClr val="0000FF"/>
              </a:solidFill>
              <a:latin typeface="Arial" pitchFamily="34" charset="0"/>
              <a:cs typeface="Arial" pitchFamily="34" charset="0"/>
            </a:endParaRPr>
          </a:p>
        </p:txBody>
      </p:sp>
      <p:sp>
        <p:nvSpPr>
          <p:cNvPr id="4" name="TextBox 3">
            <a:hlinkClick r:id="rId3" action="ppaction://hlinksldjump"/>
          </p:cNvPr>
          <p:cNvSpPr txBox="1"/>
          <p:nvPr/>
        </p:nvSpPr>
        <p:spPr>
          <a:xfrm>
            <a:off x="978455" y="5765800"/>
            <a:ext cx="6390533" cy="461665"/>
          </a:xfrm>
          <a:prstGeom prst="rect">
            <a:avLst/>
          </a:prstGeom>
          <a:noFill/>
        </p:spPr>
        <p:txBody>
          <a:bodyPr vert="horz" wrap="square" rtlCol="0">
            <a:spAutoFit/>
          </a:bodyPr>
          <a:lstStyle/>
          <a:p>
            <a:pPr marL="342900" indent="-342900">
              <a:buFont typeface="Arial" pitchFamily="34" charset="0"/>
              <a:buChar char="•"/>
            </a:pPr>
            <a:r>
              <a:rPr lang="en-US" sz="2400" b="1" dirty="0" smtClean="0">
                <a:solidFill>
                  <a:srgbClr val="0000FF"/>
                </a:solidFill>
                <a:latin typeface="Arial" pitchFamily="34" charset="0"/>
                <a:cs typeface="Arial" pitchFamily="34" charset="0"/>
              </a:rPr>
              <a:t>Fraction Operations Mixed Application</a:t>
            </a:r>
            <a:endParaRPr lang="en-US" sz="2400" b="1" dirty="0">
              <a:solidFill>
                <a:srgbClr val="0000FF"/>
              </a:solidFill>
              <a:latin typeface="Arial" pitchFamily="34" charset="0"/>
              <a:cs typeface="Arial" pitchFamily="34" charset="0"/>
            </a:endParaRPr>
          </a:p>
        </p:txBody>
      </p:sp>
      <p:sp>
        <p:nvSpPr>
          <p:cNvPr id="5" name="TextBox 4">
            <a:hlinkClick r:id="rId4" action="ppaction://hlinksldjump"/>
          </p:cNvPr>
          <p:cNvSpPr txBox="1"/>
          <p:nvPr/>
        </p:nvSpPr>
        <p:spPr>
          <a:xfrm>
            <a:off x="917224" y="1928229"/>
            <a:ext cx="4219925" cy="461665"/>
          </a:xfrm>
          <a:prstGeom prst="rect">
            <a:avLst/>
          </a:prstGeom>
          <a:noFill/>
        </p:spPr>
        <p:txBody>
          <a:bodyPr vert="horz" wrap="square" rtlCol="0">
            <a:spAutoFit/>
          </a:bodyPr>
          <a:lstStyle/>
          <a:p>
            <a:pPr marL="342900" indent="-342900">
              <a:buFont typeface="Arial" pitchFamily="34" charset="0"/>
              <a:buChar char="•"/>
            </a:pPr>
            <a:r>
              <a:rPr lang="en-US" sz="2400" b="1" dirty="0" smtClean="0">
                <a:solidFill>
                  <a:srgbClr val="0000FF"/>
                </a:solidFill>
                <a:latin typeface="Arial" pitchFamily="34" charset="0"/>
                <a:cs typeface="Arial" pitchFamily="34" charset="0"/>
              </a:rPr>
              <a:t>Greatest Common Factor</a:t>
            </a:r>
            <a:endParaRPr lang="en-US" sz="2400" b="1" dirty="0">
              <a:solidFill>
                <a:srgbClr val="0000FF"/>
              </a:solidFill>
              <a:latin typeface="Arial" pitchFamily="34" charset="0"/>
              <a:cs typeface="Arial" pitchFamily="34" charset="0"/>
            </a:endParaRPr>
          </a:p>
        </p:txBody>
      </p:sp>
      <p:grpSp>
        <p:nvGrpSpPr>
          <p:cNvPr id="8" name="Group 7"/>
          <p:cNvGrpSpPr/>
          <p:nvPr/>
        </p:nvGrpSpPr>
        <p:grpSpPr>
          <a:xfrm>
            <a:off x="7338594" y="2009914"/>
            <a:ext cx="2827761" cy="707886"/>
            <a:chOff x="6194158" y="-6449890"/>
            <a:chExt cx="2603232" cy="1023459"/>
          </a:xfrm>
        </p:grpSpPr>
        <p:sp>
          <p:nvSpPr>
            <p:cNvPr id="6" name="TextBox 5"/>
            <p:cNvSpPr txBox="1"/>
            <p:nvPr/>
          </p:nvSpPr>
          <p:spPr>
            <a:xfrm>
              <a:off x="6207198" y="-6449890"/>
              <a:ext cx="2590192" cy="1023459"/>
            </a:xfrm>
            <a:prstGeom prst="rect">
              <a:avLst/>
            </a:prstGeom>
            <a:noFill/>
          </p:spPr>
          <p:txBody>
            <a:bodyPr vert="horz" wrap="square" rtlCol="0">
              <a:spAutoFit/>
            </a:bodyPr>
            <a:lstStyle/>
            <a:p>
              <a:r>
                <a:rPr lang="en-US" sz="2000" b="1" i="1" dirty="0" smtClean="0">
                  <a:solidFill>
                    <a:srgbClr val="0000FF"/>
                  </a:solidFill>
                  <a:latin typeface="Arial" pitchFamily="34" charset="0"/>
                  <a:cs typeface="Arial" pitchFamily="34" charset="0"/>
                </a:rPr>
                <a:t>Click on the topic to go to that section</a:t>
              </a:r>
              <a:endParaRPr lang="en-US" sz="2000" b="1" i="1" dirty="0">
                <a:solidFill>
                  <a:srgbClr val="0000FF"/>
                </a:solidFill>
                <a:latin typeface="Arial" pitchFamily="34" charset="0"/>
                <a:cs typeface="Arial" pitchFamily="34" charset="0"/>
              </a:endParaRPr>
            </a:p>
          </p:txBody>
        </p:sp>
        <p:sp>
          <p:nvSpPr>
            <p:cNvPr id="7" name="Freeform 6"/>
            <p:cNvSpPr/>
            <p:nvPr/>
          </p:nvSpPr>
          <p:spPr>
            <a:xfrm>
              <a:off x="6194158" y="-6445836"/>
              <a:ext cx="2558389" cy="1013067"/>
            </a:xfrm>
            <a:custGeom>
              <a:avLst/>
              <a:gdLst/>
              <a:ahLst/>
              <a:cxnLst/>
              <a:rect l="0" t="0" r="0" b="0"/>
              <a:pathLst>
                <a:path w="3238501" h="342901">
                  <a:moveTo>
                    <a:pt x="0" y="0"/>
                  </a:moveTo>
                  <a:lnTo>
                    <a:pt x="3238500" y="0"/>
                  </a:lnTo>
                  <a:lnTo>
                    <a:pt x="3238500" y="342900"/>
                  </a:lnTo>
                  <a:lnTo>
                    <a:pt x="0" y="3429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grpSp>
      <p:sp>
        <p:nvSpPr>
          <p:cNvPr id="9" name="TextBox 8">
            <a:hlinkClick r:id="rId5" action="ppaction://hlinksldjump"/>
          </p:cNvPr>
          <p:cNvSpPr txBox="1"/>
          <p:nvPr/>
        </p:nvSpPr>
        <p:spPr>
          <a:xfrm>
            <a:off x="915747" y="2508250"/>
            <a:ext cx="4221402" cy="461665"/>
          </a:xfrm>
          <a:prstGeom prst="rect">
            <a:avLst/>
          </a:prstGeom>
          <a:noFill/>
        </p:spPr>
        <p:txBody>
          <a:bodyPr vert="horz" wrap="square" rtlCol="0">
            <a:spAutoFit/>
          </a:bodyPr>
          <a:lstStyle/>
          <a:p>
            <a:pPr marL="342900" indent="-342900">
              <a:buFont typeface="Arial" pitchFamily="34" charset="0"/>
              <a:buChar char="•"/>
            </a:pPr>
            <a:r>
              <a:rPr lang="en-US" sz="2400" b="1" dirty="0" smtClean="0">
                <a:solidFill>
                  <a:srgbClr val="0000FF"/>
                </a:solidFill>
                <a:latin typeface="Arial" pitchFamily="34" charset="0"/>
                <a:cs typeface="Arial" pitchFamily="34" charset="0"/>
              </a:rPr>
              <a:t>Least Common Multiple</a:t>
            </a:r>
            <a:endParaRPr lang="en-US" sz="2400" b="1" dirty="0">
              <a:solidFill>
                <a:srgbClr val="0000FF"/>
              </a:solidFill>
              <a:latin typeface="Arial" pitchFamily="34" charset="0"/>
              <a:cs typeface="Arial" pitchFamily="34" charset="0"/>
            </a:endParaRPr>
          </a:p>
        </p:txBody>
      </p:sp>
      <p:sp>
        <p:nvSpPr>
          <p:cNvPr id="10" name="TextBox 9">
            <a:hlinkClick r:id="rId6" action="ppaction://hlinksldjump"/>
          </p:cNvPr>
          <p:cNvSpPr txBox="1"/>
          <p:nvPr/>
        </p:nvSpPr>
        <p:spPr>
          <a:xfrm>
            <a:off x="946150" y="3860800"/>
            <a:ext cx="2713267" cy="461665"/>
          </a:xfrm>
          <a:prstGeom prst="rect">
            <a:avLst/>
          </a:prstGeom>
          <a:noFill/>
        </p:spPr>
        <p:txBody>
          <a:bodyPr vert="horz" wrap="square" rtlCol="0">
            <a:spAutoFit/>
          </a:bodyPr>
          <a:lstStyle/>
          <a:p>
            <a:pPr marL="342900" indent="-342900">
              <a:buFont typeface="Arial" pitchFamily="34" charset="0"/>
              <a:buChar char="•"/>
            </a:pPr>
            <a:r>
              <a:rPr lang="en-US" sz="2400" b="1" dirty="0" smtClean="0">
                <a:solidFill>
                  <a:srgbClr val="0000FF"/>
                </a:solidFill>
                <a:latin typeface="Arial" pitchFamily="34" charset="0"/>
                <a:cs typeface="Arial" pitchFamily="34" charset="0"/>
              </a:rPr>
              <a:t>Distribution</a:t>
            </a:r>
            <a:endParaRPr lang="en-US" sz="2400" b="1" dirty="0">
              <a:solidFill>
                <a:srgbClr val="0000FF"/>
              </a:solidFill>
              <a:latin typeface="Arial" pitchFamily="34" charset="0"/>
              <a:cs typeface="Arial" pitchFamily="34" charset="0"/>
            </a:endParaRPr>
          </a:p>
        </p:txBody>
      </p:sp>
      <p:sp>
        <p:nvSpPr>
          <p:cNvPr id="11" name="TextBox 10"/>
          <p:cNvSpPr txBox="1"/>
          <p:nvPr/>
        </p:nvSpPr>
        <p:spPr>
          <a:xfrm>
            <a:off x="881813" y="6584890"/>
            <a:ext cx="5405235" cy="400110"/>
          </a:xfrm>
          <a:prstGeom prst="rect">
            <a:avLst/>
          </a:prstGeom>
          <a:noFill/>
        </p:spPr>
        <p:txBody>
          <a:bodyPr vert="horz" wrap="square" rtlCol="0">
            <a:spAutoFit/>
          </a:bodyPr>
          <a:lstStyle/>
          <a:p>
            <a:r>
              <a:rPr lang="en-US" sz="2000" b="1" dirty="0" smtClean="0">
                <a:solidFill>
                  <a:srgbClr val="0000FF"/>
                </a:solidFill>
                <a:latin typeface="Arial" pitchFamily="34" charset="0"/>
                <a:cs typeface="Arial" pitchFamily="34" charset="0"/>
              </a:rPr>
              <a:t>Common Core Standards:  6.NS.1, 6.NS.4</a:t>
            </a:r>
            <a:endParaRPr lang="en-US" sz="2000" b="1" dirty="0">
              <a:solidFill>
                <a:srgbClr val="0000FF"/>
              </a:solidFill>
              <a:latin typeface="Arial" pitchFamily="34" charset="0"/>
              <a:cs typeface="Arial" pitchFamily="34" charset="0"/>
            </a:endParaRPr>
          </a:p>
        </p:txBody>
      </p:sp>
      <p:sp>
        <p:nvSpPr>
          <p:cNvPr id="12" name="TextBox 11">
            <a:hlinkClick r:id="rId7" action="ppaction://hlinksldjump"/>
          </p:cNvPr>
          <p:cNvSpPr txBox="1"/>
          <p:nvPr/>
        </p:nvSpPr>
        <p:spPr>
          <a:xfrm>
            <a:off x="968878" y="5094585"/>
            <a:ext cx="5348565" cy="461665"/>
          </a:xfrm>
          <a:prstGeom prst="rect">
            <a:avLst/>
          </a:prstGeom>
          <a:noFill/>
        </p:spPr>
        <p:txBody>
          <a:bodyPr vert="horz" wrap="square" rtlCol="0">
            <a:spAutoFit/>
          </a:bodyPr>
          <a:lstStyle/>
          <a:p>
            <a:pPr marL="342900" indent="-342900">
              <a:buFont typeface="Arial" pitchFamily="34" charset="0"/>
              <a:buChar char="•"/>
            </a:pPr>
            <a:r>
              <a:rPr lang="en-US" sz="2400" b="1" dirty="0" smtClean="0">
                <a:solidFill>
                  <a:srgbClr val="0000FF"/>
                </a:solidFill>
                <a:latin typeface="Arial" pitchFamily="34" charset="0"/>
                <a:cs typeface="Arial" pitchFamily="34" charset="0"/>
              </a:rPr>
              <a:t>Fraction Operations Division</a:t>
            </a:r>
            <a:endParaRPr lang="en-US" sz="2400" b="1" dirty="0">
              <a:solidFill>
                <a:srgbClr val="0000FF"/>
              </a:solidFill>
              <a:latin typeface="Arial" pitchFamily="34" charset="0"/>
              <a:cs typeface="Arial" pitchFamily="34" charset="0"/>
            </a:endParaRPr>
          </a:p>
        </p:txBody>
      </p:sp>
      <p:sp>
        <p:nvSpPr>
          <p:cNvPr id="13" name="TextBox 12">
            <a:hlinkClick r:id="rId8" action="ppaction://hlinksldjump"/>
          </p:cNvPr>
          <p:cNvSpPr txBox="1"/>
          <p:nvPr/>
        </p:nvSpPr>
        <p:spPr>
          <a:xfrm>
            <a:off x="1098550" y="3175000"/>
            <a:ext cx="4876800" cy="461665"/>
          </a:xfrm>
          <a:prstGeom prst="rect">
            <a:avLst/>
          </a:prstGeom>
          <a:noFill/>
        </p:spPr>
        <p:txBody>
          <a:bodyPr wrap="square" rtlCol="0">
            <a:spAutoFit/>
          </a:bodyPr>
          <a:lstStyle/>
          <a:p>
            <a:pPr>
              <a:buFont typeface="Arial" pitchFamily="34" charset="0"/>
              <a:buChar char="•"/>
            </a:pPr>
            <a:r>
              <a:rPr lang="en-US" sz="2400" b="1" dirty="0" smtClean="0">
                <a:solidFill>
                  <a:srgbClr val="0000FF"/>
                </a:solidFill>
                <a:latin typeface="Arial" pitchFamily="34" charset="0"/>
                <a:cs typeface="Arial" pitchFamily="34" charset="0"/>
              </a:rPr>
              <a:t> GCF and LCM Word Problems</a:t>
            </a: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xmlns="" val="19334571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8" y="144742"/>
            <a:ext cx="5214002" cy="58458"/>
          </a:xfrm>
          <a:prstGeom prst="rect">
            <a:avLst/>
          </a:prstGeom>
          <a:solidFill>
            <a:scrgbClr r="0" g="0" b="0">
              <a:alpha val="0"/>
            </a:scrgbClr>
          </a:solidFill>
        </p:spPr>
      </p:pic>
      <p:sp>
        <p:nvSpPr>
          <p:cNvPr id="11" name="TextBox 10"/>
          <p:cNvSpPr txBox="1"/>
          <p:nvPr/>
        </p:nvSpPr>
        <p:spPr>
          <a:xfrm>
            <a:off x="838594" y="1019359"/>
            <a:ext cx="717156"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16</a:t>
            </a:r>
            <a:endParaRPr lang="en-US" sz="2800" b="1" dirty="0">
              <a:solidFill>
                <a:srgbClr val="000000"/>
              </a:solidFill>
              <a:latin typeface="Arial" pitchFamily="34" charset="0"/>
              <a:cs typeface="Arial" pitchFamily="34" charset="0"/>
            </a:endParaRPr>
          </a:p>
        </p:txBody>
      </p:sp>
      <p:sp>
        <p:nvSpPr>
          <p:cNvPr id="12" name="TextBox 11"/>
          <p:cNvSpPr txBox="1"/>
          <p:nvPr/>
        </p:nvSpPr>
        <p:spPr>
          <a:xfrm>
            <a:off x="1782618" y="1025281"/>
            <a:ext cx="5411932" cy="52322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Find the LCM of 12 and 20.</a:t>
            </a:r>
          </a:p>
        </p:txBody>
      </p:sp>
    </p:spTree>
    <p:extLst>
      <p:ext uri="{BB962C8B-B14F-4D97-AF65-F5344CB8AC3E}">
        <p14:creationId xmlns:p14="http://schemas.microsoft.com/office/powerpoint/2010/main" xmlns="" val="4448863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81841"/>
            <a:ext cx="4414520" cy="58458"/>
          </a:xfrm>
          <a:prstGeom prst="rect">
            <a:avLst/>
          </a:prstGeom>
          <a:solidFill>
            <a:scrgbClr r="0" g="0" b="0">
              <a:alpha val="0"/>
            </a:scrgbClr>
          </a:solidFill>
        </p:spPr>
      </p:pic>
      <p:sp>
        <p:nvSpPr>
          <p:cNvPr id="11" name="TextBox 10"/>
          <p:cNvSpPr txBox="1"/>
          <p:nvPr/>
        </p:nvSpPr>
        <p:spPr>
          <a:xfrm>
            <a:off x="838595" y="1019359"/>
            <a:ext cx="640956"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17</a:t>
            </a:r>
            <a:endParaRPr lang="en-US" sz="2800" b="1" dirty="0">
              <a:solidFill>
                <a:srgbClr val="000000"/>
              </a:solidFill>
              <a:latin typeface="Arial" pitchFamily="34" charset="0"/>
              <a:cs typeface="Arial" pitchFamily="34" charset="0"/>
            </a:endParaRPr>
          </a:p>
        </p:txBody>
      </p:sp>
      <p:sp>
        <p:nvSpPr>
          <p:cNvPr id="12" name="TextBox 11"/>
          <p:cNvSpPr txBox="1"/>
          <p:nvPr/>
        </p:nvSpPr>
        <p:spPr>
          <a:xfrm>
            <a:off x="1782618" y="1025281"/>
            <a:ext cx="4878532" cy="52322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Find the LCM of 24 and 60.</a:t>
            </a:r>
          </a:p>
        </p:txBody>
      </p:sp>
    </p:spTree>
    <p:extLst>
      <p:ext uri="{BB962C8B-B14F-4D97-AF65-F5344CB8AC3E}">
        <p14:creationId xmlns:p14="http://schemas.microsoft.com/office/powerpoint/2010/main" xmlns="" val="29922051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81841"/>
            <a:ext cx="4414520" cy="58458"/>
          </a:xfrm>
          <a:prstGeom prst="rect">
            <a:avLst/>
          </a:prstGeom>
          <a:solidFill>
            <a:scrgbClr r="0" g="0" b="0">
              <a:alpha val="0"/>
            </a:scrgbClr>
          </a:solidFill>
        </p:spPr>
      </p:pic>
      <p:sp>
        <p:nvSpPr>
          <p:cNvPr id="11" name="TextBox 10"/>
          <p:cNvSpPr txBox="1"/>
          <p:nvPr/>
        </p:nvSpPr>
        <p:spPr>
          <a:xfrm>
            <a:off x="838594" y="1019359"/>
            <a:ext cx="793355"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18</a:t>
            </a:r>
            <a:endParaRPr lang="en-US" sz="2800" b="1" dirty="0">
              <a:solidFill>
                <a:srgbClr val="000000"/>
              </a:solidFill>
              <a:latin typeface="Arial" pitchFamily="34" charset="0"/>
              <a:cs typeface="Arial" pitchFamily="34" charset="0"/>
            </a:endParaRPr>
          </a:p>
        </p:txBody>
      </p:sp>
      <p:sp>
        <p:nvSpPr>
          <p:cNvPr id="12" name="TextBox 11"/>
          <p:cNvSpPr txBox="1"/>
          <p:nvPr/>
        </p:nvSpPr>
        <p:spPr>
          <a:xfrm>
            <a:off x="1782618" y="1025281"/>
            <a:ext cx="5107132" cy="52322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Find the LCM of 15 and 35.</a:t>
            </a:r>
          </a:p>
        </p:txBody>
      </p:sp>
    </p:spTree>
    <p:extLst>
      <p:ext uri="{BB962C8B-B14F-4D97-AF65-F5344CB8AC3E}">
        <p14:creationId xmlns:p14="http://schemas.microsoft.com/office/powerpoint/2010/main" xmlns="" val="1983404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70150"/>
            <a:ext cx="4414520" cy="58458"/>
          </a:xfrm>
          <a:prstGeom prst="rect">
            <a:avLst/>
          </a:prstGeom>
          <a:solidFill>
            <a:scrgbClr r="0" g="0" b="0">
              <a:alpha val="0"/>
            </a:scrgbClr>
          </a:solidFill>
        </p:spPr>
      </p:pic>
      <p:sp>
        <p:nvSpPr>
          <p:cNvPr id="11" name="TextBox 10"/>
          <p:cNvSpPr txBox="1"/>
          <p:nvPr/>
        </p:nvSpPr>
        <p:spPr>
          <a:xfrm>
            <a:off x="838595" y="1002734"/>
            <a:ext cx="640956"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19</a:t>
            </a:r>
            <a:endParaRPr lang="en-US" sz="2800" b="1" dirty="0">
              <a:solidFill>
                <a:srgbClr val="000000"/>
              </a:solidFill>
              <a:latin typeface="Arial" pitchFamily="34" charset="0"/>
              <a:cs typeface="Arial" pitchFamily="34" charset="0"/>
            </a:endParaRPr>
          </a:p>
        </p:txBody>
      </p:sp>
      <p:sp>
        <p:nvSpPr>
          <p:cNvPr id="12" name="TextBox 11"/>
          <p:cNvSpPr txBox="1"/>
          <p:nvPr/>
        </p:nvSpPr>
        <p:spPr>
          <a:xfrm>
            <a:off x="1782618" y="1008656"/>
            <a:ext cx="4878532" cy="52322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Find the LCM of 24 and 32.</a:t>
            </a:r>
          </a:p>
        </p:txBody>
      </p:sp>
    </p:spTree>
    <p:extLst>
      <p:ext uri="{BB962C8B-B14F-4D97-AF65-F5344CB8AC3E}">
        <p14:creationId xmlns:p14="http://schemas.microsoft.com/office/powerpoint/2010/main" xmlns="" val="14467782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10363" y="81841"/>
            <a:ext cx="4414520" cy="58458"/>
          </a:xfrm>
          <a:prstGeom prst="rect">
            <a:avLst/>
          </a:prstGeom>
          <a:solidFill>
            <a:scrgbClr r="0" g="0" b="0">
              <a:alpha val="0"/>
            </a:scrgbClr>
          </a:solidFill>
        </p:spPr>
      </p:pic>
      <p:sp>
        <p:nvSpPr>
          <p:cNvPr id="11" name="TextBox 10"/>
          <p:cNvSpPr txBox="1"/>
          <p:nvPr/>
        </p:nvSpPr>
        <p:spPr>
          <a:xfrm>
            <a:off x="838595" y="1019359"/>
            <a:ext cx="717156" cy="529142"/>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20</a:t>
            </a:r>
            <a:endParaRPr lang="en-US" sz="2800" b="1" dirty="0">
              <a:solidFill>
                <a:srgbClr val="000000"/>
              </a:solidFill>
              <a:latin typeface="Arial" pitchFamily="34" charset="0"/>
              <a:cs typeface="Arial" pitchFamily="34" charset="0"/>
            </a:endParaRPr>
          </a:p>
        </p:txBody>
      </p:sp>
      <p:sp>
        <p:nvSpPr>
          <p:cNvPr id="12" name="TextBox 11"/>
          <p:cNvSpPr txBox="1"/>
          <p:nvPr/>
        </p:nvSpPr>
        <p:spPr>
          <a:xfrm>
            <a:off x="1782618" y="1025281"/>
            <a:ext cx="4954732" cy="52322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Find the LCM of 15 and </a:t>
            </a:r>
            <a:r>
              <a:rPr lang="en-US" sz="2800" b="1" dirty="0" smtClean="0">
                <a:solidFill>
                  <a:srgbClr val="000000"/>
                </a:solidFill>
                <a:latin typeface="Arial" pitchFamily="34" charset="0"/>
                <a:cs typeface="Arial" pitchFamily="34" charset="0"/>
              </a:rPr>
              <a:t>35.</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36728492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65544" y="93533"/>
            <a:ext cx="4414520" cy="58458"/>
          </a:xfrm>
          <a:prstGeom prst="rect">
            <a:avLst/>
          </a:prstGeom>
          <a:solidFill>
            <a:scrgbClr r="0" g="0" b="0">
              <a:alpha val="0"/>
            </a:scrgbClr>
          </a:solidFill>
        </p:spPr>
      </p:pic>
      <p:sp>
        <p:nvSpPr>
          <p:cNvPr id="13" name="TextBox 12"/>
          <p:cNvSpPr txBox="1"/>
          <p:nvPr/>
        </p:nvSpPr>
        <p:spPr>
          <a:xfrm>
            <a:off x="838594" y="1019359"/>
            <a:ext cx="945755"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21</a:t>
            </a:r>
            <a:endParaRPr lang="en-US" sz="2800" b="1" dirty="0">
              <a:solidFill>
                <a:srgbClr val="000000"/>
              </a:solidFill>
              <a:latin typeface="Arial" pitchFamily="34" charset="0"/>
              <a:cs typeface="Arial" pitchFamily="34" charset="0"/>
            </a:endParaRPr>
          </a:p>
        </p:txBody>
      </p:sp>
      <p:sp>
        <p:nvSpPr>
          <p:cNvPr id="14" name="TextBox 13"/>
          <p:cNvSpPr txBox="1"/>
          <p:nvPr/>
        </p:nvSpPr>
        <p:spPr>
          <a:xfrm>
            <a:off x="1782618" y="1025281"/>
            <a:ext cx="4802332" cy="523220"/>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Find the GCF of 20 and 75.</a:t>
            </a:r>
          </a:p>
        </p:txBody>
      </p:sp>
    </p:spTree>
    <p:extLst>
      <p:ext uri="{BB962C8B-B14F-4D97-AF65-F5344CB8AC3E}">
        <p14:creationId xmlns:p14="http://schemas.microsoft.com/office/powerpoint/2010/main" xmlns="" val="38249763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ipboard.jpg">
            <a:hlinkClick r:id="rId2"/>
          </p:cNvPr>
          <p:cNvPicPr>
            <a:picLocks/>
          </p:cNvPicPr>
          <p:nvPr/>
        </p:nvPicPr>
        <p:blipFill>
          <a:blip r:embed="rId3" cstate="print"/>
          <a:stretch>
            <a:fillRect/>
          </a:stretch>
        </p:blipFill>
        <p:spPr>
          <a:xfrm>
            <a:off x="3283299" y="1624292"/>
            <a:ext cx="4919983" cy="2696542"/>
          </a:xfrm>
          <a:prstGeom prst="rect">
            <a:avLst/>
          </a:prstGeom>
          <a:solidFill>
            <a:scrgbClr r="0" g="0" b="0">
              <a:alpha val="0"/>
            </a:scrgbClr>
          </a:solidFill>
        </p:spPr>
      </p:pic>
      <p:sp>
        <p:nvSpPr>
          <p:cNvPr id="3" name="TextBox 2"/>
          <p:cNvSpPr txBox="1"/>
          <p:nvPr/>
        </p:nvSpPr>
        <p:spPr>
          <a:xfrm>
            <a:off x="372475" y="4545837"/>
            <a:ext cx="10429304"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Uses a </a:t>
            </a:r>
            <a:r>
              <a:rPr lang="en-US" sz="2400" b="1" dirty="0" err="1" smtClean="0">
                <a:solidFill>
                  <a:srgbClr val="0000FF"/>
                </a:solidFill>
                <a:latin typeface="Arial" pitchFamily="34" charset="0"/>
                <a:cs typeface="Arial" pitchFamily="34" charset="0"/>
              </a:rPr>
              <a:t>venn</a:t>
            </a:r>
            <a:r>
              <a:rPr lang="en-US" sz="2400" b="1" dirty="0" smtClean="0">
                <a:solidFill>
                  <a:srgbClr val="0000FF"/>
                </a:solidFill>
                <a:latin typeface="Arial" pitchFamily="34" charset="0"/>
                <a:cs typeface="Arial" pitchFamily="34" charset="0"/>
              </a:rPr>
              <a:t> diagram to find the GCF and LCM for extra practice.</a:t>
            </a:r>
            <a:endParaRPr lang="en-US" sz="2400" b="1" dirty="0">
              <a:solidFill>
                <a:srgbClr val="0000FF"/>
              </a:solidFill>
              <a:latin typeface="Arial" pitchFamily="34" charset="0"/>
              <a:cs typeface="Arial" pitchFamily="34" charset="0"/>
            </a:endParaRPr>
          </a:p>
        </p:txBody>
      </p:sp>
      <p:sp>
        <p:nvSpPr>
          <p:cNvPr id="4" name="TextBox 3"/>
          <p:cNvSpPr txBox="1"/>
          <p:nvPr/>
        </p:nvSpPr>
        <p:spPr>
          <a:xfrm>
            <a:off x="2938415" y="392446"/>
            <a:ext cx="5794058" cy="461665"/>
          </a:xfrm>
          <a:prstGeom prst="rect">
            <a:avLst/>
          </a:prstGeom>
          <a:noFill/>
        </p:spPr>
        <p:txBody>
          <a:bodyPr vert="horz" rtlCol="0">
            <a:spAutoFit/>
          </a:bodyPr>
          <a:lstStyle/>
          <a:p>
            <a:pPr algn="ctr"/>
            <a:r>
              <a:rPr lang="en-US" sz="2400" b="1" smtClean="0">
                <a:solidFill>
                  <a:srgbClr val="0000FF"/>
                </a:solidFill>
                <a:latin typeface="Arial" pitchFamily="34" charset="0"/>
                <a:cs typeface="Arial" pitchFamily="34" charset="0"/>
              </a:rPr>
              <a:t>Interactive Website</a:t>
            </a:r>
            <a:endParaRPr lang="en-US" sz="2400" b="1">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907" y="2409185"/>
            <a:ext cx="10732802" cy="830997"/>
          </a:xfrm>
          <a:prstGeom prst="rect">
            <a:avLst/>
          </a:prstGeom>
          <a:noFill/>
        </p:spPr>
        <p:txBody>
          <a:bodyPr vert="horz" rtlCol="0">
            <a:spAutoFit/>
          </a:bodyPr>
          <a:lstStyle/>
          <a:p>
            <a:pPr algn="ctr"/>
            <a:r>
              <a:rPr lang="en-US" sz="4800" b="1" dirty="0" smtClean="0">
                <a:solidFill>
                  <a:srgbClr val="0000FF"/>
                </a:solidFill>
                <a:latin typeface="Arial" pitchFamily="34" charset="0"/>
                <a:cs typeface="Arial" pitchFamily="34" charset="0"/>
              </a:rPr>
              <a:t>GCF and LCM Word Problems</a:t>
            </a:r>
            <a:endParaRPr lang="en-US" sz="4800" b="1" dirty="0">
              <a:solidFill>
                <a:srgbClr val="0000FF"/>
              </a:solidFill>
              <a:latin typeface="Arial" pitchFamily="34" charset="0"/>
              <a:cs typeface="Arial" pitchFamily="34" charset="0"/>
            </a:endParaRPr>
          </a:p>
        </p:txBody>
      </p:sp>
      <p:sp>
        <p:nvSpPr>
          <p:cNvPr id="3" name="TextBox 2">
            <a:hlinkClick r:id="rId2" action="ppaction://hlinksldjump"/>
          </p:cNvPr>
          <p:cNvSpPr txBox="1"/>
          <p:nvPr/>
        </p:nvSpPr>
        <p:spPr>
          <a:xfrm>
            <a:off x="8261350" y="5156200"/>
            <a:ext cx="1958943" cy="1384995"/>
          </a:xfrm>
          <a:prstGeom prst="rect">
            <a:avLst/>
          </a:prstGeom>
          <a:noFill/>
        </p:spPr>
        <p:txBody>
          <a:bodyPr vert="horz" rtlCol="0">
            <a:spAutoFit/>
          </a:bodyPr>
          <a:lstStyle/>
          <a:p>
            <a:r>
              <a:rPr lang="en-US" sz="2800" b="1" i="1" dirty="0" smtClean="0">
                <a:solidFill>
                  <a:srgbClr val="0000FF"/>
                </a:solidFill>
                <a:latin typeface="Arial" pitchFamily="34" charset="0"/>
                <a:cs typeface="Arial" pitchFamily="34" charset="0"/>
              </a:rPr>
              <a:t>Return to</a:t>
            </a:r>
          </a:p>
          <a:p>
            <a:r>
              <a:rPr lang="en-US" sz="2800" b="1" i="1" dirty="0" smtClean="0">
                <a:solidFill>
                  <a:srgbClr val="0000FF"/>
                </a:solidFill>
                <a:latin typeface="Arial" pitchFamily="34" charset="0"/>
                <a:cs typeface="Arial" pitchFamily="34" charset="0"/>
              </a:rPr>
              <a:t>Table of</a:t>
            </a:r>
          </a:p>
          <a:p>
            <a:r>
              <a:rPr lang="en-US" sz="2800" b="1" i="1" dirty="0" smtClean="0">
                <a:solidFill>
                  <a:srgbClr val="0000FF"/>
                </a:solidFill>
                <a:latin typeface="Arial" pitchFamily="34" charset="0"/>
                <a:cs typeface="Arial" pitchFamily="34" charset="0"/>
              </a:rPr>
              <a:t>Contents</a:t>
            </a:r>
            <a:endParaRPr lang="en-US" sz="2800" b="1" i="1"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9950" y="660400"/>
            <a:ext cx="9058164" cy="1338828"/>
          </a:xfrm>
          <a:prstGeom prst="rect">
            <a:avLst/>
          </a:prstGeom>
          <a:noFill/>
        </p:spPr>
        <p:txBody>
          <a:bodyPr vert="horz" wrap="square" rtlCol="0">
            <a:spAutoFit/>
          </a:bodyPr>
          <a:lstStyle/>
          <a:p>
            <a:r>
              <a:rPr lang="en-US" sz="2700" b="1" dirty="0" smtClean="0">
                <a:solidFill>
                  <a:srgbClr val="0000FF"/>
                </a:solidFill>
                <a:latin typeface="Arial - 36"/>
              </a:rPr>
              <a:t>How can you tell if a word problem requires you to use Greatest Common Factor or Least Common Multiple to solve?</a:t>
            </a:r>
            <a:endParaRPr lang="en-US" sz="2700" b="1" dirty="0">
              <a:solidFill>
                <a:srgbClr val="0000FF"/>
              </a:solidFill>
              <a:latin typeface="Arial - 36"/>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317" y="163520"/>
            <a:ext cx="10512076" cy="507831"/>
          </a:xfrm>
          <a:prstGeom prst="rect">
            <a:avLst/>
          </a:prstGeom>
          <a:noFill/>
        </p:spPr>
        <p:txBody>
          <a:bodyPr vert="horz" rtlCol="0">
            <a:spAutoFit/>
          </a:bodyPr>
          <a:lstStyle/>
          <a:p>
            <a:pPr algn="ctr"/>
            <a:r>
              <a:rPr lang="en-US" sz="2700" b="1" smtClean="0">
                <a:solidFill>
                  <a:srgbClr val="0000FF"/>
                </a:solidFill>
                <a:latin typeface="Arial - 36"/>
              </a:rPr>
              <a:t>GCF Problems</a:t>
            </a:r>
            <a:endParaRPr lang="en-US" sz="2700" b="1">
              <a:solidFill>
                <a:srgbClr val="0000FF"/>
              </a:solidFill>
              <a:latin typeface="Arial - 36"/>
            </a:endParaRPr>
          </a:p>
        </p:txBody>
      </p:sp>
      <p:sp>
        <p:nvSpPr>
          <p:cNvPr id="3" name="TextBox 2"/>
          <p:cNvSpPr txBox="1"/>
          <p:nvPr/>
        </p:nvSpPr>
        <p:spPr>
          <a:xfrm>
            <a:off x="1227788" y="1646094"/>
            <a:ext cx="9518809" cy="3108543"/>
          </a:xfrm>
          <a:prstGeom prst="rect">
            <a:avLst/>
          </a:prstGeom>
          <a:noFill/>
        </p:spPr>
        <p:txBody>
          <a:bodyPr vert="horz" wrap="square" rtlCol="0">
            <a:spAutoFit/>
          </a:bodyPr>
          <a:lstStyle/>
          <a:p>
            <a:r>
              <a:rPr lang="en-US" sz="2800" b="1" dirty="0" smtClean="0">
                <a:solidFill>
                  <a:srgbClr val="0000FF"/>
                </a:solidFill>
                <a:latin typeface="Arial" pitchFamily="34" charset="0"/>
                <a:cs typeface="Arial" pitchFamily="34" charset="0"/>
              </a:rPr>
              <a:t>Do we have to split things into smaller sections?</a:t>
            </a:r>
          </a:p>
          <a:p>
            <a:endParaRPr lang="en-US" sz="2800" b="1" dirty="0" smtClean="0">
              <a:solidFill>
                <a:srgbClr val="0000FF"/>
              </a:solidFill>
              <a:latin typeface="Arial" pitchFamily="34" charset="0"/>
              <a:cs typeface="Arial" pitchFamily="34" charset="0"/>
            </a:endParaRPr>
          </a:p>
          <a:p>
            <a:r>
              <a:rPr lang="en-US" sz="2800" b="1" dirty="0" smtClean="0">
                <a:solidFill>
                  <a:srgbClr val="0000FF"/>
                </a:solidFill>
                <a:latin typeface="Arial" pitchFamily="34" charset="0"/>
                <a:cs typeface="Arial" pitchFamily="34" charset="0"/>
              </a:rPr>
              <a:t>Are we trying to figure out how many people we can invite?</a:t>
            </a:r>
          </a:p>
          <a:p>
            <a:endParaRPr lang="en-US" sz="2800" b="1" dirty="0" smtClean="0">
              <a:solidFill>
                <a:srgbClr val="0000FF"/>
              </a:solidFill>
              <a:latin typeface="Arial" pitchFamily="34" charset="0"/>
              <a:cs typeface="Arial" pitchFamily="34" charset="0"/>
            </a:endParaRPr>
          </a:p>
          <a:p>
            <a:r>
              <a:rPr lang="en-US" sz="2800" b="1" dirty="0" smtClean="0">
                <a:solidFill>
                  <a:srgbClr val="0000FF"/>
                </a:solidFill>
                <a:latin typeface="Arial" pitchFamily="34" charset="0"/>
                <a:cs typeface="Arial" pitchFamily="34" charset="0"/>
              </a:rPr>
              <a:t>Are we trying to arrange something into rows or groups?</a:t>
            </a:r>
            <a:endParaRPr lang="en-US" sz="2800" b="1" dirty="0">
              <a:solidFill>
                <a:srgbClr val="0000FF"/>
              </a:solidFill>
              <a:latin typeface="Arial" pitchFamily="34" charset="0"/>
              <a:cs typeface="Arial" pitchFamily="34" charset="0"/>
            </a:endParaRPr>
          </a:p>
        </p:txBody>
      </p:sp>
      <p:grpSp>
        <p:nvGrpSpPr>
          <p:cNvPr id="11" name="Group 10"/>
          <p:cNvGrpSpPr/>
          <p:nvPr/>
        </p:nvGrpSpPr>
        <p:grpSpPr>
          <a:xfrm>
            <a:off x="536088" y="1666480"/>
            <a:ext cx="496221" cy="698447"/>
            <a:chOff x="493522" y="1941448"/>
            <a:chExt cx="456820" cy="813691"/>
          </a:xfrm>
        </p:grpSpPr>
        <p:sp>
          <p:nvSpPr>
            <p:cNvPr id="4" name="Freeform 3"/>
            <p:cNvSpPr/>
            <p:nvPr/>
          </p:nvSpPr>
          <p:spPr>
            <a:xfrm>
              <a:off x="645922" y="2551302"/>
              <a:ext cx="153924" cy="146559"/>
            </a:xfrm>
            <a:custGeom>
              <a:avLst/>
              <a:gdLst/>
              <a:ahLst/>
              <a:cxnLst/>
              <a:rect l="0" t="0" r="0" b="0"/>
              <a:pathLst>
                <a:path w="153924" h="146559">
                  <a:moveTo>
                    <a:pt x="131953" y="146050"/>
                  </a:moveTo>
                  <a:lnTo>
                    <a:pt x="20573" y="146558"/>
                  </a:lnTo>
                  <a:lnTo>
                    <a:pt x="0" y="0"/>
                  </a:lnTo>
                  <a:lnTo>
                    <a:pt x="153923" y="381"/>
                  </a:lnTo>
                  <a:close/>
                </a:path>
              </a:pathLst>
            </a:custGeom>
            <a:solidFill>
              <a:srgbClr val="C1A73E"/>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646937" y="2650235"/>
              <a:ext cx="154180" cy="30736"/>
            </a:xfrm>
            <a:custGeom>
              <a:avLst/>
              <a:gdLst/>
              <a:ahLst/>
              <a:cxnLst/>
              <a:rect l="0" t="0" r="0" b="0"/>
              <a:pathLst>
                <a:path w="154180" h="30736">
                  <a:moveTo>
                    <a:pt x="145543" y="30735"/>
                  </a:moveTo>
                  <a:lnTo>
                    <a:pt x="8764" y="30735"/>
                  </a:lnTo>
                  <a:lnTo>
                    <a:pt x="3303" y="24385"/>
                  </a:lnTo>
                  <a:lnTo>
                    <a:pt x="2032" y="22225"/>
                  </a:lnTo>
                  <a:lnTo>
                    <a:pt x="382" y="18035"/>
                  </a:lnTo>
                  <a:lnTo>
                    <a:pt x="0" y="14225"/>
                  </a:lnTo>
                  <a:lnTo>
                    <a:pt x="382" y="10415"/>
                  </a:lnTo>
                  <a:lnTo>
                    <a:pt x="2032" y="6859"/>
                  </a:lnTo>
                  <a:lnTo>
                    <a:pt x="4826" y="3303"/>
                  </a:lnTo>
                  <a:lnTo>
                    <a:pt x="8764" y="0"/>
                  </a:lnTo>
                  <a:lnTo>
                    <a:pt x="145543" y="0"/>
                  </a:lnTo>
                  <a:lnTo>
                    <a:pt x="149353" y="3557"/>
                  </a:lnTo>
                  <a:lnTo>
                    <a:pt x="152146" y="7366"/>
                  </a:lnTo>
                  <a:lnTo>
                    <a:pt x="152908" y="9017"/>
                  </a:lnTo>
                  <a:lnTo>
                    <a:pt x="154179" y="12954"/>
                  </a:lnTo>
                  <a:lnTo>
                    <a:pt x="154179" y="16765"/>
                  </a:lnTo>
                  <a:lnTo>
                    <a:pt x="152146" y="22860"/>
                  </a:lnTo>
                  <a:close/>
                </a:path>
              </a:pathLst>
            </a:custGeom>
            <a:solidFill>
              <a:srgbClr val="D6D878"/>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37286" y="2609723"/>
              <a:ext cx="173102" cy="31116"/>
            </a:xfrm>
            <a:custGeom>
              <a:avLst/>
              <a:gdLst/>
              <a:ahLst/>
              <a:cxnLst/>
              <a:rect l="0" t="0" r="0" b="0"/>
              <a:pathLst>
                <a:path w="173102" h="31116">
                  <a:moveTo>
                    <a:pt x="163576" y="31115"/>
                  </a:moveTo>
                  <a:lnTo>
                    <a:pt x="9651" y="31115"/>
                  </a:lnTo>
                  <a:lnTo>
                    <a:pt x="2286" y="22352"/>
                  </a:lnTo>
                  <a:lnTo>
                    <a:pt x="380" y="18160"/>
                  </a:lnTo>
                  <a:lnTo>
                    <a:pt x="0" y="14097"/>
                  </a:lnTo>
                  <a:lnTo>
                    <a:pt x="380" y="10413"/>
                  </a:lnTo>
                  <a:lnTo>
                    <a:pt x="2286" y="6857"/>
                  </a:lnTo>
                  <a:lnTo>
                    <a:pt x="5207" y="3302"/>
                  </a:lnTo>
                  <a:lnTo>
                    <a:pt x="9651" y="0"/>
                  </a:lnTo>
                  <a:lnTo>
                    <a:pt x="163576" y="0"/>
                  </a:lnTo>
                  <a:lnTo>
                    <a:pt x="167640" y="3556"/>
                  </a:lnTo>
                  <a:lnTo>
                    <a:pt x="170815" y="7238"/>
                  </a:lnTo>
                  <a:lnTo>
                    <a:pt x="172465" y="11049"/>
                  </a:lnTo>
                  <a:lnTo>
                    <a:pt x="173101" y="12953"/>
                  </a:lnTo>
                  <a:lnTo>
                    <a:pt x="173101" y="16763"/>
                  </a:lnTo>
                  <a:lnTo>
                    <a:pt x="170815" y="23113"/>
                  </a:lnTo>
                  <a:close/>
                </a:path>
              </a:pathLst>
            </a:custGeom>
            <a:solidFill>
              <a:srgbClr val="D6D878"/>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628650" y="2568955"/>
              <a:ext cx="185548" cy="31116"/>
            </a:xfrm>
            <a:custGeom>
              <a:avLst/>
              <a:gdLst/>
              <a:ahLst/>
              <a:cxnLst/>
              <a:rect l="0" t="0" r="0" b="0"/>
              <a:pathLst>
                <a:path w="185548" h="31116">
                  <a:moveTo>
                    <a:pt x="175005" y="31115"/>
                  </a:moveTo>
                  <a:lnTo>
                    <a:pt x="10541" y="31115"/>
                  </a:lnTo>
                  <a:lnTo>
                    <a:pt x="3809" y="24512"/>
                  </a:lnTo>
                  <a:lnTo>
                    <a:pt x="1269" y="20321"/>
                  </a:lnTo>
                  <a:lnTo>
                    <a:pt x="380" y="18162"/>
                  </a:lnTo>
                  <a:lnTo>
                    <a:pt x="0" y="14352"/>
                  </a:lnTo>
                  <a:lnTo>
                    <a:pt x="380" y="10415"/>
                  </a:lnTo>
                  <a:lnTo>
                    <a:pt x="1269" y="8509"/>
                  </a:lnTo>
                  <a:lnTo>
                    <a:pt x="3809" y="4953"/>
                  </a:lnTo>
                  <a:lnTo>
                    <a:pt x="10541" y="0"/>
                  </a:lnTo>
                  <a:lnTo>
                    <a:pt x="175005" y="0"/>
                  </a:lnTo>
                  <a:lnTo>
                    <a:pt x="177291" y="1652"/>
                  </a:lnTo>
                  <a:lnTo>
                    <a:pt x="182752" y="7367"/>
                  </a:lnTo>
                  <a:lnTo>
                    <a:pt x="184658" y="11049"/>
                  </a:lnTo>
                  <a:lnTo>
                    <a:pt x="185292" y="12955"/>
                  </a:lnTo>
                  <a:lnTo>
                    <a:pt x="185547" y="15114"/>
                  </a:lnTo>
                  <a:lnTo>
                    <a:pt x="185292" y="16765"/>
                  </a:lnTo>
                  <a:lnTo>
                    <a:pt x="183895" y="20955"/>
                  </a:lnTo>
                  <a:lnTo>
                    <a:pt x="182752" y="23115"/>
                  </a:lnTo>
                  <a:lnTo>
                    <a:pt x="177291" y="28956"/>
                  </a:lnTo>
                  <a:close/>
                </a:path>
              </a:pathLst>
            </a:custGeom>
            <a:solidFill>
              <a:srgbClr val="D6D878"/>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93522" y="1941448"/>
              <a:ext cx="456820" cy="610110"/>
            </a:xfrm>
            <a:custGeom>
              <a:avLst/>
              <a:gdLst/>
              <a:ahLst/>
              <a:cxnLst/>
              <a:rect l="0" t="0" r="0" b="0"/>
              <a:pathLst>
                <a:path w="456820" h="610110">
                  <a:moveTo>
                    <a:pt x="450722" y="281306"/>
                  </a:moveTo>
                  <a:lnTo>
                    <a:pt x="440181" y="313944"/>
                  </a:lnTo>
                  <a:lnTo>
                    <a:pt x="423291" y="345694"/>
                  </a:lnTo>
                  <a:lnTo>
                    <a:pt x="407161" y="371349"/>
                  </a:lnTo>
                  <a:lnTo>
                    <a:pt x="394335" y="385572"/>
                  </a:lnTo>
                  <a:lnTo>
                    <a:pt x="383794" y="402718"/>
                  </a:lnTo>
                  <a:lnTo>
                    <a:pt x="351536" y="454279"/>
                  </a:lnTo>
                  <a:lnTo>
                    <a:pt x="330835" y="493650"/>
                  </a:lnTo>
                  <a:lnTo>
                    <a:pt x="310007" y="562103"/>
                  </a:lnTo>
                  <a:lnTo>
                    <a:pt x="305308" y="609854"/>
                  </a:lnTo>
                  <a:lnTo>
                    <a:pt x="150494" y="610109"/>
                  </a:lnTo>
                  <a:lnTo>
                    <a:pt x="145415" y="560832"/>
                  </a:lnTo>
                  <a:lnTo>
                    <a:pt x="123951" y="494666"/>
                  </a:lnTo>
                  <a:lnTo>
                    <a:pt x="96011" y="441453"/>
                  </a:lnTo>
                  <a:lnTo>
                    <a:pt x="71501" y="404369"/>
                  </a:lnTo>
                  <a:lnTo>
                    <a:pt x="61468" y="387350"/>
                  </a:lnTo>
                  <a:lnTo>
                    <a:pt x="46862" y="371094"/>
                  </a:lnTo>
                  <a:lnTo>
                    <a:pt x="32258" y="348362"/>
                  </a:lnTo>
                  <a:lnTo>
                    <a:pt x="20447" y="325375"/>
                  </a:lnTo>
                  <a:lnTo>
                    <a:pt x="8890" y="296037"/>
                  </a:lnTo>
                  <a:lnTo>
                    <a:pt x="0" y="263399"/>
                  </a:lnTo>
                  <a:lnTo>
                    <a:pt x="0" y="227457"/>
                  </a:lnTo>
                  <a:lnTo>
                    <a:pt x="3175" y="181865"/>
                  </a:lnTo>
                  <a:lnTo>
                    <a:pt x="17653" y="135891"/>
                  </a:lnTo>
                  <a:lnTo>
                    <a:pt x="29718" y="113157"/>
                  </a:lnTo>
                  <a:lnTo>
                    <a:pt x="37083" y="101347"/>
                  </a:lnTo>
                  <a:lnTo>
                    <a:pt x="45719" y="89790"/>
                  </a:lnTo>
                  <a:lnTo>
                    <a:pt x="54990" y="78994"/>
                  </a:lnTo>
                  <a:lnTo>
                    <a:pt x="65023" y="68327"/>
                  </a:lnTo>
                  <a:lnTo>
                    <a:pt x="73405" y="59944"/>
                  </a:lnTo>
                  <a:lnTo>
                    <a:pt x="82296" y="52325"/>
                  </a:lnTo>
                  <a:lnTo>
                    <a:pt x="91312" y="44959"/>
                  </a:lnTo>
                  <a:lnTo>
                    <a:pt x="100583" y="38481"/>
                  </a:lnTo>
                  <a:lnTo>
                    <a:pt x="110108" y="32131"/>
                  </a:lnTo>
                  <a:lnTo>
                    <a:pt x="119761" y="26416"/>
                  </a:lnTo>
                  <a:lnTo>
                    <a:pt x="129412" y="21463"/>
                  </a:lnTo>
                  <a:lnTo>
                    <a:pt x="139700" y="17146"/>
                  </a:lnTo>
                  <a:lnTo>
                    <a:pt x="149859" y="12954"/>
                  </a:lnTo>
                  <a:lnTo>
                    <a:pt x="160528" y="9399"/>
                  </a:lnTo>
                  <a:lnTo>
                    <a:pt x="171069" y="6604"/>
                  </a:lnTo>
                  <a:lnTo>
                    <a:pt x="182244" y="4319"/>
                  </a:lnTo>
                  <a:lnTo>
                    <a:pt x="193421" y="2287"/>
                  </a:lnTo>
                  <a:lnTo>
                    <a:pt x="204978" y="1144"/>
                  </a:lnTo>
                  <a:lnTo>
                    <a:pt x="216661" y="254"/>
                  </a:lnTo>
                  <a:lnTo>
                    <a:pt x="228726" y="0"/>
                  </a:lnTo>
                  <a:lnTo>
                    <a:pt x="240283" y="254"/>
                  </a:lnTo>
                  <a:lnTo>
                    <a:pt x="252094" y="1144"/>
                  </a:lnTo>
                  <a:lnTo>
                    <a:pt x="263397" y="2287"/>
                  </a:lnTo>
                  <a:lnTo>
                    <a:pt x="274828" y="4319"/>
                  </a:lnTo>
                  <a:lnTo>
                    <a:pt x="285750" y="6604"/>
                  </a:lnTo>
                  <a:lnTo>
                    <a:pt x="290957" y="7747"/>
                  </a:lnTo>
                  <a:lnTo>
                    <a:pt x="299465" y="11812"/>
                  </a:lnTo>
                  <a:lnTo>
                    <a:pt x="306958" y="12954"/>
                  </a:lnTo>
                  <a:lnTo>
                    <a:pt x="314833" y="16765"/>
                  </a:lnTo>
                  <a:lnTo>
                    <a:pt x="326263" y="20956"/>
                  </a:lnTo>
                  <a:lnTo>
                    <a:pt x="337692" y="28068"/>
                  </a:lnTo>
                  <a:lnTo>
                    <a:pt x="349885" y="35179"/>
                  </a:lnTo>
                  <a:lnTo>
                    <a:pt x="357505" y="40006"/>
                  </a:lnTo>
                  <a:lnTo>
                    <a:pt x="365125" y="45975"/>
                  </a:lnTo>
                  <a:lnTo>
                    <a:pt x="377444" y="57024"/>
                  </a:lnTo>
                  <a:lnTo>
                    <a:pt x="388874" y="68327"/>
                  </a:lnTo>
                  <a:lnTo>
                    <a:pt x="418464" y="101728"/>
                  </a:lnTo>
                  <a:lnTo>
                    <a:pt x="426466" y="117349"/>
                  </a:lnTo>
                  <a:lnTo>
                    <a:pt x="436372" y="134366"/>
                  </a:lnTo>
                  <a:lnTo>
                    <a:pt x="445261" y="159131"/>
                  </a:lnTo>
                  <a:lnTo>
                    <a:pt x="451485" y="179325"/>
                  </a:lnTo>
                  <a:lnTo>
                    <a:pt x="454025" y="193294"/>
                  </a:lnTo>
                  <a:lnTo>
                    <a:pt x="456819" y="218059"/>
                  </a:lnTo>
                  <a:lnTo>
                    <a:pt x="456183" y="240793"/>
                  </a:lnTo>
                  <a:lnTo>
                    <a:pt x="455041" y="261875"/>
                  </a:lnTo>
                  <a:close/>
                </a:path>
              </a:pathLst>
            </a:custGeom>
            <a:solidFill>
              <a:srgbClr val="FDF21E"/>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666241" y="2696717"/>
              <a:ext cx="112397" cy="58422"/>
            </a:xfrm>
            <a:custGeom>
              <a:avLst/>
              <a:gdLst/>
              <a:ahLst/>
              <a:cxnLst/>
              <a:rect l="0" t="0" r="0" b="0"/>
              <a:pathLst>
                <a:path w="112397" h="58422">
                  <a:moveTo>
                    <a:pt x="85853" y="46609"/>
                  </a:moveTo>
                  <a:lnTo>
                    <a:pt x="74550" y="53468"/>
                  </a:lnTo>
                  <a:lnTo>
                    <a:pt x="70993" y="55372"/>
                  </a:lnTo>
                  <a:lnTo>
                    <a:pt x="63628" y="57531"/>
                  </a:lnTo>
                  <a:lnTo>
                    <a:pt x="56389" y="58421"/>
                  </a:lnTo>
                  <a:lnTo>
                    <a:pt x="45213" y="56515"/>
                  </a:lnTo>
                  <a:lnTo>
                    <a:pt x="41910" y="55627"/>
                  </a:lnTo>
                  <a:lnTo>
                    <a:pt x="30989" y="49531"/>
                  </a:lnTo>
                  <a:lnTo>
                    <a:pt x="27814" y="46863"/>
                  </a:lnTo>
                  <a:lnTo>
                    <a:pt x="0" y="0"/>
                  </a:lnTo>
                  <a:lnTo>
                    <a:pt x="112396" y="0"/>
                  </a:lnTo>
                  <a:close/>
                </a:path>
              </a:pathLst>
            </a:custGeom>
            <a:solidFill>
              <a:srgbClr val="D6D878"/>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558291" y="1993010"/>
              <a:ext cx="190883" cy="151386"/>
            </a:xfrm>
            <a:custGeom>
              <a:avLst/>
              <a:gdLst/>
              <a:ahLst/>
              <a:cxnLst/>
              <a:rect l="0" t="0" r="0" b="0"/>
              <a:pathLst>
                <a:path w="190883" h="151386">
                  <a:moveTo>
                    <a:pt x="23877" y="82042"/>
                  </a:moveTo>
                  <a:lnTo>
                    <a:pt x="51563" y="52070"/>
                  </a:lnTo>
                  <a:lnTo>
                    <a:pt x="83185" y="26163"/>
                  </a:lnTo>
                  <a:lnTo>
                    <a:pt x="118110" y="11176"/>
                  </a:lnTo>
                  <a:lnTo>
                    <a:pt x="153035" y="0"/>
                  </a:lnTo>
                  <a:lnTo>
                    <a:pt x="175514" y="0"/>
                  </a:lnTo>
                  <a:lnTo>
                    <a:pt x="190882" y="51435"/>
                  </a:lnTo>
                  <a:lnTo>
                    <a:pt x="138939" y="63500"/>
                  </a:lnTo>
                  <a:lnTo>
                    <a:pt x="93600" y="97156"/>
                  </a:lnTo>
                  <a:lnTo>
                    <a:pt x="60707" y="145923"/>
                  </a:lnTo>
                  <a:lnTo>
                    <a:pt x="53467" y="151385"/>
                  </a:lnTo>
                  <a:lnTo>
                    <a:pt x="0" y="124969"/>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522293" y="2887424"/>
            <a:ext cx="496221" cy="698447"/>
            <a:chOff x="480822" y="3363848"/>
            <a:chExt cx="456820" cy="813691"/>
          </a:xfrm>
        </p:grpSpPr>
        <p:sp>
          <p:nvSpPr>
            <p:cNvPr id="12" name="Freeform 11"/>
            <p:cNvSpPr/>
            <p:nvPr/>
          </p:nvSpPr>
          <p:spPr>
            <a:xfrm>
              <a:off x="633222" y="3973703"/>
              <a:ext cx="153924" cy="146558"/>
            </a:xfrm>
            <a:custGeom>
              <a:avLst/>
              <a:gdLst/>
              <a:ahLst/>
              <a:cxnLst/>
              <a:rect l="0" t="0" r="0" b="0"/>
              <a:pathLst>
                <a:path w="153924" h="146558">
                  <a:moveTo>
                    <a:pt x="131953" y="146050"/>
                  </a:moveTo>
                  <a:lnTo>
                    <a:pt x="20573" y="146557"/>
                  </a:lnTo>
                  <a:lnTo>
                    <a:pt x="0" y="0"/>
                  </a:lnTo>
                  <a:lnTo>
                    <a:pt x="153923" y="381"/>
                  </a:lnTo>
                  <a:close/>
                </a:path>
              </a:pathLst>
            </a:custGeom>
            <a:solidFill>
              <a:srgbClr val="C1A73E"/>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634237" y="4072635"/>
              <a:ext cx="154180" cy="30736"/>
            </a:xfrm>
            <a:custGeom>
              <a:avLst/>
              <a:gdLst/>
              <a:ahLst/>
              <a:cxnLst/>
              <a:rect l="0" t="0" r="0" b="0"/>
              <a:pathLst>
                <a:path w="154180" h="30736">
                  <a:moveTo>
                    <a:pt x="145543" y="30735"/>
                  </a:moveTo>
                  <a:lnTo>
                    <a:pt x="8764" y="30735"/>
                  </a:lnTo>
                  <a:lnTo>
                    <a:pt x="3303" y="24385"/>
                  </a:lnTo>
                  <a:lnTo>
                    <a:pt x="2032" y="22225"/>
                  </a:lnTo>
                  <a:lnTo>
                    <a:pt x="382" y="18035"/>
                  </a:lnTo>
                  <a:lnTo>
                    <a:pt x="0" y="14224"/>
                  </a:lnTo>
                  <a:lnTo>
                    <a:pt x="382" y="10415"/>
                  </a:lnTo>
                  <a:lnTo>
                    <a:pt x="2032" y="6859"/>
                  </a:lnTo>
                  <a:lnTo>
                    <a:pt x="4826" y="3303"/>
                  </a:lnTo>
                  <a:lnTo>
                    <a:pt x="8764" y="0"/>
                  </a:lnTo>
                  <a:lnTo>
                    <a:pt x="145543" y="0"/>
                  </a:lnTo>
                  <a:lnTo>
                    <a:pt x="149353" y="3556"/>
                  </a:lnTo>
                  <a:lnTo>
                    <a:pt x="152146" y="7367"/>
                  </a:lnTo>
                  <a:lnTo>
                    <a:pt x="152908" y="9018"/>
                  </a:lnTo>
                  <a:lnTo>
                    <a:pt x="154179" y="12955"/>
                  </a:lnTo>
                  <a:lnTo>
                    <a:pt x="154179" y="16765"/>
                  </a:lnTo>
                  <a:lnTo>
                    <a:pt x="152146" y="22861"/>
                  </a:lnTo>
                  <a:close/>
                </a:path>
              </a:pathLst>
            </a:custGeom>
            <a:solidFill>
              <a:srgbClr val="D6D878"/>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24586" y="4032122"/>
              <a:ext cx="173102" cy="31117"/>
            </a:xfrm>
            <a:custGeom>
              <a:avLst/>
              <a:gdLst/>
              <a:ahLst/>
              <a:cxnLst/>
              <a:rect l="0" t="0" r="0" b="0"/>
              <a:pathLst>
                <a:path w="173102" h="31117">
                  <a:moveTo>
                    <a:pt x="163576" y="31116"/>
                  </a:moveTo>
                  <a:lnTo>
                    <a:pt x="9651" y="31116"/>
                  </a:lnTo>
                  <a:lnTo>
                    <a:pt x="2286" y="22353"/>
                  </a:lnTo>
                  <a:lnTo>
                    <a:pt x="380" y="18162"/>
                  </a:lnTo>
                  <a:lnTo>
                    <a:pt x="0" y="14098"/>
                  </a:lnTo>
                  <a:lnTo>
                    <a:pt x="380" y="10414"/>
                  </a:lnTo>
                  <a:lnTo>
                    <a:pt x="2286" y="6858"/>
                  </a:lnTo>
                  <a:lnTo>
                    <a:pt x="5207" y="3303"/>
                  </a:lnTo>
                  <a:lnTo>
                    <a:pt x="9651" y="0"/>
                  </a:lnTo>
                  <a:lnTo>
                    <a:pt x="163576" y="0"/>
                  </a:lnTo>
                  <a:lnTo>
                    <a:pt x="167640" y="3556"/>
                  </a:lnTo>
                  <a:lnTo>
                    <a:pt x="170815" y="7239"/>
                  </a:lnTo>
                  <a:lnTo>
                    <a:pt x="172465" y="11049"/>
                  </a:lnTo>
                  <a:lnTo>
                    <a:pt x="173101" y="12955"/>
                  </a:lnTo>
                  <a:lnTo>
                    <a:pt x="173101" y="16764"/>
                  </a:lnTo>
                  <a:lnTo>
                    <a:pt x="170815" y="23114"/>
                  </a:lnTo>
                  <a:close/>
                </a:path>
              </a:pathLst>
            </a:custGeom>
            <a:solidFill>
              <a:srgbClr val="D6D878"/>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15950" y="3991355"/>
              <a:ext cx="185548" cy="31117"/>
            </a:xfrm>
            <a:custGeom>
              <a:avLst/>
              <a:gdLst/>
              <a:ahLst/>
              <a:cxnLst/>
              <a:rect l="0" t="0" r="0" b="0"/>
              <a:pathLst>
                <a:path w="185548" h="31117">
                  <a:moveTo>
                    <a:pt x="175005" y="31116"/>
                  </a:moveTo>
                  <a:lnTo>
                    <a:pt x="10541" y="31116"/>
                  </a:lnTo>
                  <a:lnTo>
                    <a:pt x="3809" y="24511"/>
                  </a:lnTo>
                  <a:lnTo>
                    <a:pt x="1269" y="20321"/>
                  </a:lnTo>
                  <a:lnTo>
                    <a:pt x="380" y="18161"/>
                  </a:lnTo>
                  <a:lnTo>
                    <a:pt x="0" y="14352"/>
                  </a:lnTo>
                  <a:lnTo>
                    <a:pt x="380" y="10415"/>
                  </a:lnTo>
                  <a:lnTo>
                    <a:pt x="1269" y="8510"/>
                  </a:lnTo>
                  <a:lnTo>
                    <a:pt x="3809" y="4954"/>
                  </a:lnTo>
                  <a:lnTo>
                    <a:pt x="10541" y="0"/>
                  </a:lnTo>
                  <a:lnTo>
                    <a:pt x="175005" y="0"/>
                  </a:lnTo>
                  <a:lnTo>
                    <a:pt x="177291" y="1652"/>
                  </a:lnTo>
                  <a:lnTo>
                    <a:pt x="182752" y="7366"/>
                  </a:lnTo>
                  <a:lnTo>
                    <a:pt x="184658" y="11049"/>
                  </a:lnTo>
                  <a:lnTo>
                    <a:pt x="185293" y="12954"/>
                  </a:lnTo>
                  <a:lnTo>
                    <a:pt x="185547" y="15114"/>
                  </a:lnTo>
                  <a:lnTo>
                    <a:pt x="185293" y="16765"/>
                  </a:lnTo>
                  <a:lnTo>
                    <a:pt x="183895" y="20955"/>
                  </a:lnTo>
                  <a:lnTo>
                    <a:pt x="182752" y="23115"/>
                  </a:lnTo>
                  <a:lnTo>
                    <a:pt x="177291" y="28956"/>
                  </a:lnTo>
                  <a:close/>
                </a:path>
              </a:pathLst>
            </a:custGeom>
            <a:solidFill>
              <a:srgbClr val="D6D878"/>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80822" y="3363848"/>
              <a:ext cx="456820" cy="610110"/>
            </a:xfrm>
            <a:custGeom>
              <a:avLst/>
              <a:gdLst/>
              <a:ahLst/>
              <a:cxnLst/>
              <a:rect l="0" t="0" r="0" b="0"/>
              <a:pathLst>
                <a:path w="456820" h="610110">
                  <a:moveTo>
                    <a:pt x="450722" y="281305"/>
                  </a:moveTo>
                  <a:lnTo>
                    <a:pt x="440181" y="313944"/>
                  </a:lnTo>
                  <a:lnTo>
                    <a:pt x="423291" y="345694"/>
                  </a:lnTo>
                  <a:lnTo>
                    <a:pt x="407161" y="371348"/>
                  </a:lnTo>
                  <a:lnTo>
                    <a:pt x="394335" y="385573"/>
                  </a:lnTo>
                  <a:lnTo>
                    <a:pt x="383794" y="402717"/>
                  </a:lnTo>
                  <a:lnTo>
                    <a:pt x="351536" y="454280"/>
                  </a:lnTo>
                  <a:lnTo>
                    <a:pt x="330834" y="493649"/>
                  </a:lnTo>
                  <a:lnTo>
                    <a:pt x="310007" y="562103"/>
                  </a:lnTo>
                  <a:lnTo>
                    <a:pt x="305308" y="609855"/>
                  </a:lnTo>
                  <a:lnTo>
                    <a:pt x="150494" y="610109"/>
                  </a:lnTo>
                  <a:lnTo>
                    <a:pt x="145415" y="560832"/>
                  </a:lnTo>
                  <a:lnTo>
                    <a:pt x="123951" y="494666"/>
                  </a:lnTo>
                  <a:lnTo>
                    <a:pt x="96011" y="441453"/>
                  </a:lnTo>
                  <a:lnTo>
                    <a:pt x="71501" y="404368"/>
                  </a:lnTo>
                  <a:lnTo>
                    <a:pt x="61468" y="387350"/>
                  </a:lnTo>
                  <a:lnTo>
                    <a:pt x="46862" y="371094"/>
                  </a:lnTo>
                  <a:lnTo>
                    <a:pt x="32258" y="348361"/>
                  </a:lnTo>
                  <a:lnTo>
                    <a:pt x="20447" y="325374"/>
                  </a:lnTo>
                  <a:lnTo>
                    <a:pt x="8890" y="296037"/>
                  </a:lnTo>
                  <a:lnTo>
                    <a:pt x="0" y="263398"/>
                  </a:lnTo>
                  <a:lnTo>
                    <a:pt x="0" y="227457"/>
                  </a:lnTo>
                  <a:lnTo>
                    <a:pt x="3175" y="181865"/>
                  </a:lnTo>
                  <a:lnTo>
                    <a:pt x="17653" y="135891"/>
                  </a:lnTo>
                  <a:lnTo>
                    <a:pt x="29718" y="113157"/>
                  </a:lnTo>
                  <a:lnTo>
                    <a:pt x="37083" y="101347"/>
                  </a:lnTo>
                  <a:lnTo>
                    <a:pt x="45719" y="89790"/>
                  </a:lnTo>
                  <a:lnTo>
                    <a:pt x="54990" y="78994"/>
                  </a:lnTo>
                  <a:lnTo>
                    <a:pt x="65023" y="68327"/>
                  </a:lnTo>
                  <a:lnTo>
                    <a:pt x="73405" y="59944"/>
                  </a:lnTo>
                  <a:lnTo>
                    <a:pt x="82296" y="52324"/>
                  </a:lnTo>
                  <a:lnTo>
                    <a:pt x="91312" y="44959"/>
                  </a:lnTo>
                  <a:lnTo>
                    <a:pt x="100583" y="38481"/>
                  </a:lnTo>
                  <a:lnTo>
                    <a:pt x="110108" y="32131"/>
                  </a:lnTo>
                  <a:lnTo>
                    <a:pt x="119761" y="26417"/>
                  </a:lnTo>
                  <a:lnTo>
                    <a:pt x="129412" y="21463"/>
                  </a:lnTo>
                  <a:lnTo>
                    <a:pt x="139700" y="17146"/>
                  </a:lnTo>
                  <a:lnTo>
                    <a:pt x="149859" y="12955"/>
                  </a:lnTo>
                  <a:lnTo>
                    <a:pt x="160528" y="9398"/>
                  </a:lnTo>
                  <a:lnTo>
                    <a:pt x="171069" y="6605"/>
                  </a:lnTo>
                  <a:lnTo>
                    <a:pt x="182244" y="4318"/>
                  </a:lnTo>
                  <a:lnTo>
                    <a:pt x="193421" y="2286"/>
                  </a:lnTo>
                  <a:lnTo>
                    <a:pt x="204978" y="1143"/>
                  </a:lnTo>
                  <a:lnTo>
                    <a:pt x="216661" y="255"/>
                  </a:lnTo>
                  <a:lnTo>
                    <a:pt x="228726" y="0"/>
                  </a:lnTo>
                  <a:lnTo>
                    <a:pt x="240283" y="255"/>
                  </a:lnTo>
                  <a:lnTo>
                    <a:pt x="252094" y="1143"/>
                  </a:lnTo>
                  <a:lnTo>
                    <a:pt x="263397" y="2286"/>
                  </a:lnTo>
                  <a:lnTo>
                    <a:pt x="274828" y="4318"/>
                  </a:lnTo>
                  <a:lnTo>
                    <a:pt x="285750" y="6605"/>
                  </a:lnTo>
                  <a:lnTo>
                    <a:pt x="290957" y="7748"/>
                  </a:lnTo>
                  <a:lnTo>
                    <a:pt x="299465" y="11811"/>
                  </a:lnTo>
                  <a:lnTo>
                    <a:pt x="306958" y="12955"/>
                  </a:lnTo>
                  <a:lnTo>
                    <a:pt x="314833" y="16765"/>
                  </a:lnTo>
                  <a:lnTo>
                    <a:pt x="326262" y="20955"/>
                  </a:lnTo>
                  <a:lnTo>
                    <a:pt x="337692" y="28067"/>
                  </a:lnTo>
                  <a:lnTo>
                    <a:pt x="349885" y="35180"/>
                  </a:lnTo>
                  <a:lnTo>
                    <a:pt x="357505" y="40005"/>
                  </a:lnTo>
                  <a:lnTo>
                    <a:pt x="365125" y="45974"/>
                  </a:lnTo>
                  <a:lnTo>
                    <a:pt x="377444" y="57023"/>
                  </a:lnTo>
                  <a:lnTo>
                    <a:pt x="388874" y="68327"/>
                  </a:lnTo>
                  <a:lnTo>
                    <a:pt x="418464" y="101728"/>
                  </a:lnTo>
                  <a:lnTo>
                    <a:pt x="426466" y="117348"/>
                  </a:lnTo>
                  <a:lnTo>
                    <a:pt x="436372" y="134367"/>
                  </a:lnTo>
                  <a:lnTo>
                    <a:pt x="445261" y="159131"/>
                  </a:lnTo>
                  <a:lnTo>
                    <a:pt x="451485" y="179324"/>
                  </a:lnTo>
                  <a:lnTo>
                    <a:pt x="454025" y="193294"/>
                  </a:lnTo>
                  <a:lnTo>
                    <a:pt x="456819" y="218060"/>
                  </a:lnTo>
                  <a:lnTo>
                    <a:pt x="456183" y="240792"/>
                  </a:lnTo>
                  <a:lnTo>
                    <a:pt x="455041" y="261874"/>
                  </a:lnTo>
                  <a:close/>
                </a:path>
              </a:pathLst>
            </a:custGeom>
            <a:solidFill>
              <a:srgbClr val="FDF21E"/>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653541" y="4119117"/>
              <a:ext cx="112397" cy="58422"/>
            </a:xfrm>
            <a:custGeom>
              <a:avLst/>
              <a:gdLst/>
              <a:ahLst/>
              <a:cxnLst/>
              <a:rect l="0" t="0" r="0" b="0"/>
              <a:pathLst>
                <a:path w="112397" h="58422">
                  <a:moveTo>
                    <a:pt x="85853" y="46610"/>
                  </a:moveTo>
                  <a:lnTo>
                    <a:pt x="74550" y="53467"/>
                  </a:lnTo>
                  <a:lnTo>
                    <a:pt x="70993" y="55373"/>
                  </a:lnTo>
                  <a:lnTo>
                    <a:pt x="63628" y="57531"/>
                  </a:lnTo>
                  <a:lnTo>
                    <a:pt x="56389" y="58421"/>
                  </a:lnTo>
                  <a:lnTo>
                    <a:pt x="45213" y="56516"/>
                  </a:lnTo>
                  <a:lnTo>
                    <a:pt x="41910" y="55627"/>
                  </a:lnTo>
                  <a:lnTo>
                    <a:pt x="30989" y="49530"/>
                  </a:lnTo>
                  <a:lnTo>
                    <a:pt x="27814" y="46863"/>
                  </a:lnTo>
                  <a:lnTo>
                    <a:pt x="0" y="0"/>
                  </a:lnTo>
                  <a:lnTo>
                    <a:pt x="112396" y="0"/>
                  </a:lnTo>
                  <a:close/>
                </a:path>
              </a:pathLst>
            </a:custGeom>
            <a:solidFill>
              <a:srgbClr val="D6D878"/>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545591" y="3415410"/>
              <a:ext cx="190883" cy="151386"/>
            </a:xfrm>
            <a:custGeom>
              <a:avLst/>
              <a:gdLst/>
              <a:ahLst/>
              <a:cxnLst/>
              <a:rect l="0" t="0" r="0" b="0"/>
              <a:pathLst>
                <a:path w="190883" h="151386">
                  <a:moveTo>
                    <a:pt x="23877" y="82043"/>
                  </a:moveTo>
                  <a:lnTo>
                    <a:pt x="51563" y="52070"/>
                  </a:lnTo>
                  <a:lnTo>
                    <a:pt x="83185" y="26162"/>
                  </a:lnTo>
                  <a:lnTo>
                    <a:pt x="118110" y="11176"/>
                  </a:lnTo>
                  <a:lnTo>
                    <a:pt x="153035" y="0"/>
                  </a:lnTo>
                  <a:lnTo>
                    <a:pt x="175514" y="0"/>
                  </a:lnTo>
                  <a:lnTo>
                    <a:pt x="190882" y="51436"/>
                  </a:lnTo>
                  <a:lnTo>
                    <a:pt x="138939" y="63500"/>
                  </a:lnTo>
                  <a:lnTo>
                    <a:pt x="93600" y="97155"/>
                  </a:lnTo>
                  <a:lnTo>
                    <a:pt x="60707" y="145924"/>
                  </a:lnTo>
                  <a:lnTo>
                    <a:pt x="53467" y="151385"/>
                  </a:lnTo>
                  <a:lnTo>
                    <a:pt x="0" y="124968"/>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522293" y="4141072"/>
            <a:ext cx="496221" cy="698447"/>
            <a:chOff x="480822" y="4824348"/>
            <a:chExt cx="456820" cy="813691"/>
          </a:xfrm>
        </p:grpSpPr>
        <p:sp>
          <p:nvSpPr>
            <p:cNvPr id="20" name="Freeform 19"/>
            <p:cNvSpPr/>
            <p:nvPr/>
          </p:nvSpPr>
          <p:spPr>
            <a:xfrm>
              <a:off x="633222" y="5434203"/>
              <a:ext cx="153924" cy="146558"/>
            </a:xfrm>
            <a:custGeom>
              <a:avLst/>
              <a:gdLst/>
              <a:ahLst/>
              <a:cxnLst/>
              <a:rect l="0" t="0" r="0" b="0"/>
              <a:pathLst>
                <a:path w="153924" h="146558">
                  <a:moveTo>
                    <a:pt x="131953" y="146050"/>
                  </a:moveTo>
                  <a:lnTo>
                    <a:pt x="20573" y="146557"/>
                  </a:lnTo>
                  <a:lnTo>
                    <a:pt x="0" y="0"/>
                  </a:lnTo>
                  <a:lnTo>
                    <a:pt x="153923" y="381"/>
                  </a:lnTo>
                  <a:close/>
                </a:path>
              </a:pathLst>
            </a:custGeom>
            <a:solidFill>
              <a:srgbClr val="C1A73E"/>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634237" y="5533135"/>
              <a:ext cx="154180" cy="30736"/>
            </a:xfrm>
            <a:custGeom>
              <a:avLst/>
              <a:gdLst/>
              <a:ahLst/>
              <a:cxnLst/>
              <a:rect l="0" t="0" r="0" b="0"/>
              <a:pathLst>
                <a:path w="154180" h="30736">
                  <a:moveTo>
                    <a:pt x="145543" y="30735"/>
                  </a:moveTo>
                  <a:lnTo>
                    <a:pt x="8764" y="30735"/>
                  </a:lnTo>
                  <a:lnTo>
                    <a:pt x="3303" y="24385"/>
                  </a:lnTo>
                  <a:lnTo>
                    <a:pt x="2032" y="22225"/>
                  </a:lnTo>
                  <a:lnTo>
                    <a:pt x="382" y="18035"/>
                  </a:lnTo>
                  <a:lnTo>
                    <a:pt x="0" y="14224"/>
                  </a:lnTo>
                  <a:lnTo>
                    <a:pt x="382" y="10415"/>
                  </a:lnTo>
                  <a:lnTo>
                    <a:pt x="2032" y="6859"/>
                  </a:lnTo>
                  <a:lnTo>
                    <a:pt x="4826" y="3303"/>
                  </a:lnTo>
                  <a:lnTo>
                    <a:pt x="8764" y="0"/>
                  </a:lnTo>
                  <a:lnTo>
                    <a:pt x="145543" y="0"/>
                  </a:lnTo>
                  <a:lnTo>
                    <a:pt x="149353" y="3556"/>
                  </a:lnTo>
                  <a:lnTo>
                    <a:pt x="152146" y="7367"/>
                  </a:lnTo>
                  <a:lnTo>
                    <a:pt x="152908" y="9018"/>
                  </a:lnTo>
                  <a:lnTo>
                    <a:pt x="154179" y="12955"/>
                  </a:lnTo>
                  <a:lnTo>
                    <a:pt x="154179" y="16765"/>
                  </a:lnTo>
                  <a:lnTo>
                    <a:pt x="152146" y="22861"/>
                  </a:lnTo>
                  <a:close/>
                </a:path>
              </a:pathLst>
            </a:custGeom>
            <a:solidFill>
              <a:srgbClr val="D6D878"/>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624586" y="5492622"/>
              <a:ext cx="173102" cy="31117"/>
            </a:xfrm>
            <a:custGeom>
              <a:avLst/>
              <a:gdLst/>
              <a:ahLst/>
              <a:cxnLst/>
              <a:rect l="0" t="0" r="0" b="0"/>
              <a:pathLst>
                <a:path w="173102" h="31117">
                  <a:moveTo>
                    <a:pt x="163576" y="31116"/>
                  </a:moveTo>
                  <a:lnTo>
                    <a:pt x="9651" y="31116"/>
                  </a:lnTo>
                  <a:lnTo>
                    <a:pt x="2286" y="22353"/>
                  </a:lnTo>
                  <a:lnTo>
                    <a:pt x="380" y="18162"/>
                  </a:lnTo>
                  <a:lnTo>
                    <a:pt x="0" y="14098"/>
                  </a:lnTo>
                  <a:lnTo>
                    <a:pt x="380" y="10414"/>
                  </a:lnTo>
                  <a:lnTo>
                    <a:pt x="2286" y="6858"/>
                  </a:lnTo>
                  <a:lnTo>
                    <a:pt x="5207" y="3303"/>
                  </a:lnTo>
                  <a:lnTo>
                    <a:pt x="9651" y="0"/>
                  </a:lnTo>
                  <a:lnTo>
                    <a:pt x="163576" y="0"/>
                  </a:lnTo>
                  <a:lnTo>
                    <a:pt x="167640" y="3556"/>
                  </a:lnTo>
                  <a:lnTo>
                    <a:pt x="170815" y="7239"/>
                  </a:lnTo>
                  <a:lnTo>
                    <a:pt x="172465" y="11049"/>
                  </a:lnTo>
                  <a:lnTo>
                    <a:pt x="173101" y="12955"/>
                  </a:lnTo>
                  <a:lnTo>
                    <a:pt x="173101" y="16764"/>
                  </a:lnTo>
                  <a:lnTo>
                    <a:pt x="170815" y="23114"/>
                  </a:lnTo>
                  <a:close/>
                </a:path>
              </a:pathLst>
            </a:custGeom>
            <a:solidFill>
              <a:srgbClr val="D6D878"/>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615950" y="5451855"/>
              <a:ext cx="185548" cy="31117"/>
            </a:xfrm>
            <a:custGeom>
              <a:avLst/>
              <a:gdLst/>
              <a:ahLst/>
              <a:cxnLst/>
              <a:rect l="0" t="0" r="0" b="0"/>
              <a:pathLst>
                <a:path w="185548" h="31117">
                  <a:moveTo>
                    <a:pt x="175005" y="31116"/>
                  </a:moveTo>
                  <a:lnTo>
                    <a:pt x="10541" y="31116"/>
                  </a:lnTo>
                  <a:lnTo>
                    <a:pt x="3809" y="24511"/>
                  </a:lnTo>
                  <a:lnTo>
                    <a:pt x="1269" y="20321"/>
                  </a:lnTo>
                  <a:lnTo>
                    <a:pt x="380" y="18161"/>
                  </a:lnTo>
                  <a:lnTo>
                    <a:pt x="0" y="14352"/>
                  </a:lnTo>
                  <a:lnTo>
                    <a:pt x="380" y="10415"/>
                  </a:lnTo>
                  <a:lnTo>
                    <a:pt x="1269" y="8510"/>
                  </a:lnTo>
                  <a:lnTo>
                    <a:pt x="3809" y="4954"/>
                  </a:lnTo>
                  <a:lnTo>
                    <a:pt x="10541" y="0"/>
                  </a:lnTo>
                  <a:lnTo>
                    <a:pt x="175005" y="0"/>
                  </a:lnTo>
                  <a:lnTo>
                    <a:pt x="177291" y="1652"/>
                  </a:lnTo>
                  <a:lnTo>
                    <a:pt x="182752" y="7366"/>
                  </a:lnTo>
                  <a:lnTo>
                    <a:pt x="184658" y="11049"/>
                  </a:lnTo>
                  <a:lnTo>
                    <a:pt x="185293" y="12954"/>
                  </a:lnTo>
                  <a:lnTo>
                    <a:pt x="185547" y="15114"/>
                  </a:lnTo>
                  <a:lnTo>
                    <a:pt x="185293" y="16765"/>
                  </a:lnTo>
                  <a:lnTo>
                    <a:pt x="183895" y="20955"/>
                  </a:lnTo>
                  <a:lnTo>
                    <a:pt x="182752" y="23115"/>
                  </a:lnTo>
                  <a:lnTo>
                    <a:pt x="177291" y="28956"/>
                  </a:lnTo>
                  <a:close/>
                </a:path>
              </a:pathLst>
            </a:custGeom>
            <a:solidFill>
              <a:srgbClr val="D6D878"/>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480822" y="4824348"/>
              <a:ext cx="456820" cy="610110"/>
            </a:xfrm>
            <a:custGeom>
              <a:avLst/>
              <a:gdLst/>
              <a:ahLst/>
              <a:cxnLst/>
              <a:rect l="0" t="0" r="0" b="0"/>
              <a:pathLst>
                <a:path w="456820" h="610110">
                  <a:moveTo>
                    <a:pt x="450722" y="281305"/>
                  </a:moveTo>
                  <a:lnTo>
                    <a:pt x="440181" y="313944"/>
                  </a:lnTo>
                  <a:lnTo>
                    <a:pt x="423291" y="345694"/>
                  </a:lnTo>
                  <a:lnTo>
                    <a:pt x="407161" y="371348"/>
                  </a:lnTo>
                  <a:lnTo>
                    <a:pt x="394335" y="385573"/>
                  </a:lnTo>
                  <a:lnTo>
                    <a:pt x="383794" y="402717"/>
                  </a:lnTo>
                  <a:lnTo>
                    <a:pt x="351536" y="454280"/>
                  </a:lnTo>
                  <a:lnTo>
                    <a:pt x="330834" y="493649"/>
                  </a:lnTo>
                  <a:lnTo>
                    <a:pt x="310007" y="562103"/>
                  </a:lnTo>
                  <a:lnTo>
                    <a:pt x="305308" y="609855"/>
                  </a:lnTo>
                  <a:lnTo>
                    <a:pt x="150494" y="610109"/>
                  </a:lnTo>
                  <a:lnTo>
                    <a:pt x="145415" y="560832"/>
                  </a:lnTo>
                  <a:lnTo>
                    <a:pt x="123951" y="494666"/>
                  </a:lnTo>
                  <a:lnTo>
                    <a:pt x="96011" y="441453"/>
                  </a:lnTo>
                  <a:lnTo>
                    <a:pt x="71501" y="404368"/>
                  </a:lnTo>
                  <a:lnTo>
                    <a:pt x="61468" y="387350"/>
                  </a:lnTo>
                  <a:lnTo>
                    <a:pt x="46862" y="371094"/>
                  </a:lnTo>
                  <a:lnTo>
                    <a:pt x="32258" y="348361"/>
                  </a:lnTo>
                  <a:lnTo>
                    <a:pt x="20447" y="325374"/>
                  </a:lnTo>
                  <a:lnTo>
                    <a:pt x="8890" y="296037"/>
                  </a:lnTo>
                  <a:lnTo>
                    <a:pt x="0" y="263398"/>
                  </a:lnTo>
                  <a:lnTo>
                    <a:pt x="0" y="227457"/>
                  </a:lnTo>
                  <a:lnTo>
                    <a:pt x="3175" y="181865"/>
                  </a:lnTo>
                  <a:lnTo>
                    <a:pt x="17653" y="135891"/>
                  </a:lnTo>
                  <a:lnTo>
                    <a:pt x="29718" y="113157"/>
                  </a:lnTo>
                  <a:lnTo>
                    <a:pt x="37083" y="101347"/>
                  </a:lnTo>
                  <a:lnTo>
                    <a:pt x="45719" y="89790"/>
                  </a:lnTo>
                  <a:lnTo>
                    <a:pt x="54990" y="78994"/>
                  </a:lnTo>
                  <a:lnTo>
                    <a:pt x="65023" y="68327"/>
                  </a:lnTo>
                  <a:lnTo>
                    <a:pt x="73405" y="59944"/>
                  </a:lnTo>
                  <a:lnTo>
                    <a:pt x="82296" y="52324"/>
                  </a:lnTo>
                  <a:lnTo>
                    <a:pt x="91312" y="44959"/>
                  </a:lnTo>
                  <a:lnTo>
                    <a:pt x="100583" y="38481"/>
                  </a:lnTo>
                  <a:lnTo>
                    <a:pt x="110108" y="32131"/>
                  </a:lnTo>
                  <a:lnTo>
                    <a:pt x="119761" y="26417"/>
                  </a:lnTo>
                  <a:lnTo>
                    <a:pt x="129412" y="21463"/>
                  </a:lnTo>
                  <a:lnTo>
                    <a:pt x="139700" y="17146"/>
                  </a:lnTo>
                  <a:lnTo>
                    <a:pt x="149859" y="12955"/>
                  </a:lnTo>
                  <a:lnTo>
                    <a:pt x="160528" y="9398"/>
                  </a:lnTo>
                  <a:lnTo>
                    <a:pt x="171069" y="6605"/>
                  </a:lnTo>
                  <a:lnTo>
                    <a:pt x="182244" y="4318"/>
                  </a:lnTo>
                  <a:lnTo>
                    <a:pt x="193421" y="2286"/>
                  </a:lnTo>
                  <a:lnTo>
                    <a:pt x="204978" y="1143"/>
                  </a:lnTo>
                  <a:lnTo>
                    <a:pt x="216661" y="255"/>
                  </a:lnTo>
                  <a:lnTo>
                    <a:pt x="228726" y="0"/>
                  </a:lnTo>
                  <a:lnTo>
                    <a:pt x="240283" y="255"/>
                  </a:lnTo>
                  <a:lnTo>
                    <a:pt x="252094" y="1143"/>
                  </a:lnTo>
                  <a:lnTo>
                    <a:pt x="263397" y="2286"/>
                  </a:lnTo>
                  <a:lnTo>
                    <a:pt x="274828" y="4318"/>
                  </a:lnTo>
                  <a:lnTo>
                    <a:pt x="285750" y="6605"/>
                  </a:lnTo>
                  <a:lnTo>
                    <a:pt x="290957" y="7748"/>
                  </a:lnTo>
                  <a:lnTo>
                    <a:pt x="299465" y="11811"/>
                  </a:lnTo>
                  <a:lnTo>
                    <a:pt x="306958" y="12955"/>
                  </a:lnTo>
                  <a:lnTo>
                    <a:pt x="314833" y="16765"/>
                  </a:lnTo>
                  <a:lnTo>
                    <a:pt x="326262" y="20955"/>
                  </a:lnTo>
                  <a:lnTo>
                    <a:pt x="337692" y="28067"/>
                  </a:lnTo>
                  <a:lnTo>
                    <a:pt x="349885" y="35180"/>
                  </a:lnTo>
                  <a:lnTo>
                    <a:pt x="357505" y="40005"/>
                  </a:lnTo>
                  <a:lnTo>
                    <a:pt x="365125" y="45974"/>
                  </a:lnTo>
                  <a:lnTo>
                    <a:pt x="377444" y="57023"/>
                  </a:lnTo>
                  <a:lnTo>
                    <a:pt x="388874" y="68327"/>
                  </a:lnTo>
                  <a:lnTo>
                    <a:pt x="418464" y="101728"/>
                  </a:lnTo>
                  <a:lnTo>
                    <a:pt x="426466" y="117348"/>
                  </a:lnTo>
                  <a:lnTo>
                    <a:pt x="436372" y="134367"/>
                  </a:lnTo>
                  <a:lnTo>
                    <a:pt x="445261" y="159131"/>
                  </a:lnTo>
                  <a:lnTo>
                    <a:pt x="451485" y="179324"/>
                  </a:lnTo>
                  <a:lnTo>
                    <a:pt x="454025" y="193294"/>
                  </a:lnTo>
                  <a:lnTo>
                    <a:pt x="456819" y="218060"/>
                  </a:lnTo>
                  <a:lnTo>
                    <a:pt x="456183" y="240792"/>
                  </a:lnTo>
                  <a:lnTo>
                    <a:pt x="455041" y="261874"/>
                  </a:lnTo>
                  <a:close/>
                </a:path>
              </a:pathLst>
            </a:custGeom>
            <a:solidFill>
              <a:srgbClr val="FDF21E"/>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653541" y="5579617"/>
              <a:ext cx="112397" cy="58422"/>
            </a:xfrm>
            <a:custGeom>
              <a:avLst/>
              <a:gdLst/>
              <a:ahLst/>
              <a:cxnLst/>
              <a:rect l="0" t="0" r="0" b="0"/>
              <a:pathLst>
                <a:path w="112397" h="58422">
                  <a:moveTo>
                    <a:pt x="85853" y="46610"/>
                  </a:moveTo>
                  <a:lnTo>
                    <a:pt x="74550" y="53467"/>
                  </a:lnTo>
                  <a:lnTo>
                    <a:pt x="70993" y="55373"/>
                  </a:lnTo>
                  <a:lnTo>
                    <a:pt x="63628" y="57531"/>
                  </a:lnTo>
                  <a:lnTo>
                    <a:pt x="56389" y="58421"/>
                  </a:lnTo>
                  <a:lnTo>
                    <a:pt x="45213" y="56516"/>
                  </a:lnTo>
                  <a:lnTo>
                    <a:pt x="41910" y="55627"/>
                  </a:lnTo>
                  <a:lnTo>
                    <a:pt x="30989" y="49530"/>
                  </a:lnTo>
                  <a:lnTo>
                    <a:pt x="27814" y="46863"/>
                  </a:lnTo>
                  <a:lnTo>
                    <a:pt x="0" y="0"/>
                  </a:lnTo>
                  <a:lnTo>
                    <a:pt x="112396" y="0"/>
                  </a:lnTo>
                  <a:close/>
                </a:path>
              </a:pathLst>
            </a:custGeom>
            <a:solidFill>
              <a:srgbClr val="D6D878"/>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545591" y="4875910"/>
              <a:ext cx="190883" cy="151386"/>
            </a:xfrm>
            <a:custGeom>
              <a:avLst/>
              <a:gdLst/>
              <a:ahLst/>
              <a:cxnLst/>
              <a:rect l="0" t="0" r="0" b="0"/>
              <a:pathLst>
                <a:path w="190883" h="151386">
                  <a:moveTo>
                    <a:pt x="23877" y="82043"/>
                  </a:moveTo>
                  <a:lnTo>
                    <a:pt x="51563" y="52070"/>
                  </a:lnTo>
                  <a:lnTo>
                    <a:pt x="83185" y="26162"/>
                  </a:lnTo>
                  <a:lnTo>
                    <a:pt x="118110" y="11176"/>
                  </a:lnTo>
                  <a:lnTo>
                    <a:pt x="153035" y="0"/>
                  </a:lnTo>
                  <a:lnTo>
                    <a:pt x="175514" y="0"/>
                  </a:lnTo>
                  <a:lnTo>
                    <a:pt x="190882" y="51436"/>
                  </a:lnTo>
                  <a:lnTo>
                    <a:pt x="138939" y="63500"/>
                  </a:lnTo>
                  <a:lnTo>
                    <a:pt x="93600" y="97155"/>
                  </a:lnTo>
                  <a:lnTo>
                    <a:pt x="60707" y="145924"/>
                  </a:lnTo>
                  <a:lnTo>
                    <a:pt x="53467" y="151385"/>
                  </a:lnTo>
                  <a:lnTo>
                    <a:pt x="0" y="124968"/>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798205" y="720833"/>
            <a:ext cx="7252854" cy="1569660"/>
          </a:xfrm>
          <a:prstGeom prst="rect">
            <a:avLst/>
          </a:prstGeom>
          <a:noFill/>
        </p:spPr>
        <p:txBody>
          <a:bodyPr vert="horz" wrap="square" rtlCol="0">
            <a:spAutoFit/>
          </a:bodyPr>
          <a:lstStyle/>
          <a:p>
            <a:pPr algn="ctr"/>
            <a:r>
              <a:rPr lang="en-US" sz="4800" b="1" dirty="0" smtClean="0">
                <a:solidFill>
                  <a:srgbClr val="0000FF"/>
                </a:solidFill>
                <a:latin typeface="Arial" pitchFamily="34" charset="0"/>
                <a:cs typeface="Arial" pitchFamily="34" charset="0"/>
              </a:rPr>
              <a:t>Greatest Common</a:t>
            </a:r>
          </a:p>
          <a:p>
            <a:pPr algn="ctr"/>
            <a:r>
              <a:rPr lang="en-US" sz="4800" b="1" dirty="0" smtClean="0">
                <a:solidFill>
                  <a:srgbClr val="0000FF"/>
                </a:solidFill>
                <a:latin typeface="Arial" pitchFamily="34" charset="0"/>
                <a:cs typeface="Arial" pitchFamily="34" charset="0"/>
              </a:rPr>
              <a:t>Factor</a:t>
            </a:r>
            <a:endParaRPr lang="en-US" sz="4800" b="1" dirty="0">
              <a:solidFill>
                <a:srgbClr val="0000FF"/>
              </a:solidFill>
              <a:latin typeface="Arial" pitchFamily="34" charset="0"/>
              <a:cs typeface="Arial" pitchFamily="34" charset="0"/>
            </a:endParaRPr>
          </a:p>
        </p:txBody>
      </p:sp>
      <p:sp>
        <p:nvSpPr>
          <p:cNvPr id="3" name="TextBox 2">
            <a:hlinkClick r:id="rId2" action="ppaction://hlinksldjump"/>
          </p:cNvPr>
          <p:cNvSpPr txBox="1"/>
          <p:nvPr/>
        </p:nvSpPr>
        <p:spPr>
          <a:xfrm>
            <a:off x="8261350" y="3195782"/>
            <a:ext cx="1828800" cy="1015663"/>
          </a:xfrm>
          <a:prstGeom prst="rect">
            <a:avLst/>
          </a:prstGeom>
          <a:noFill/>
        </p:spPr>
        <p:txBody>
          <a:bodyPr vert="horz" wrap="square" rtlCol="0">
            <a:spAutoFit/>
          </a:bodyPr>
          <a:lstStyle/>
          <a:p>
            <a:r>
              <a:rPr lang="en-US" sz="2000" b="1" i="1" dirty="0" smtClean="0">
                <a:solidFill>
                  <a:srgbClr val="0000FF"/>
                </a:solidFill>
                <a:latin typeface="Arial" pitchFamily="34" charset="0"/>
                <a:cs typeface="Arial" pitchFamily="34" charset="0"/>
              </a:rPr>
              <a:t>Return to</a:t>
            </a:r>
          </a:p>
          <a:p>
            <a:r>
              <a:rPr lang="en-US" sz="2000" b="1" i="1" dirty="0" smtClean="0">
                <a:solidFill>
                  <a:srgbClr val="0000FF"/>
                </a:solidFill>
                <a:latin typeface="Arial" pitchFamily="34" charset="0"/>
                <a:cs typeface="Arial" pitchFamily="34" charset="0"/>
              </a:rPr>
              <a:t>Table of</a:t>
            </a:r>
          </a:p>
          <a:p>
            <a:r>
              <a:rPr lang="en-US" sz="2000" b="1" i="1" dirty="0" smtClean="0">
                <a:solidFill>
                  <a:srgbClr val="0000FF"/>
                </a:solidFill>
                <a:latin typeface="Arial" pitchFamily="34" charset="0"/>
                <a:cs typeface="Arial" pitchFamily="34" charset="0"/>
              </a:rPr>
              <a:t>Contents</a:t>
            </a:r>
            <a:endParaRPr lang="en-US" sz="2000" b="1" i="1" dirty="0">
              <a:solidFill>
                <a:srgbClr val="0000FF"/>
              </a:solidFill>
              <a:latin typeface="Arial" pitchFamily="34" charset="0"/>
              <a:cs typeface="Arial" pitchFamily="34" charset="0"/>
            </a:endParaRPr>
          </a:p>
        </p:txBody>
      </p:sp>
      <p:sp>
        <p:nvSpPr>
          <p:cNvPr id="4" name="Rectangle 3"/>
          <p:cNvSpPr/>
          <p:nvPr/>
        </p:nvSpPr>
        <p:spPr>
          <a:xfrm>
            <a:off x="8008325" y="3144099"/>
            <a:ext cx="2081825" cy="1080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9580787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158" y="98112"/>
            <a:ext cx="10843165" cy="507831"/>
          </a:xfrm>
          <a:prstGeom prst="rect">
            <a:avLst/>
          </a:prstGeom>
          <a:noFill/>
        </p:spPr>
        <p:txBody>
          <a:bodyPr vert="horz" rtlCol="0">
            <a:spAutoFit/>
          </a:bodyPr>
          <a:lstStyle/>
          <a:p>
            <a:pPr algn="ctr"/>
            <a:r>
              <a:rPr lang="en-US" sz="2700" b="1" smtClean="0">
                <a:solidFill>
                  <a:srgbClr val="0000FF"/>
                </a:solidFill>
                <a:latin typeface="Arial - 36"/>
              </a:rPr>
              <a:t>LCM Problems</a:t>
            </a:r>
            <a:endParaRPr lang="en-US" sz="2700" b="1">
              <a:solidFill>
                <a:srgbClr val="0000FF"/>
              </a:solidFill>
              <a:latin typeface="Arial - 36"/>
            </a:endParaRPr>
          </a:p>
        </p:txBody>
      </p:sp>
      <p:sp>
        <p:nvSpPr>
          <p:cNvPr id="3" name="TextBox 2"/>
          <p:cNvSpPr txBox="1"/>
          <p:nvPr/>
        </p:nvSpPr>
        <p:spPr>
          <a:xfrm>
            <a:off x="1379538" y="1188241"/>
            <a:ext cx="9353264" cy="3170099"/>
          </a:xfrm>
          <a:prstGeom prst="rect">
            <a:avLst/>
          </a:prstGeom>
          <a:noFill/>
        </p:spPr>
        <p:txBody>
          <a:bodyPr vert="horz" rtlCol="0">
            <a:spAutoFit/>
          </a:bodyPr>
          <a:lstStyle/>
          <a:p>
            <a:r>
              <a:rPr lang="en-US" sz="2500" b="1" dirty="0" smtClean="0">
                <a:solidFill>
                  <a:srgbClr val="0000FF"/>
                </a:solidFill>
                <a:latin typeface="Arial - 33"/>
              </a:rPr>
              <a:t>Do we have an event that is or will be repeating over and over?</a:t>
            </a:r>
          </a:p>
          <a:p>
            <a:endParaRPr lang="en-US" sz="2500" b="1" dirty="0" smtClean="0">
              <a:solidFill>
                <a:srgbClr val="0000FF"/>
              </a:solidFill>
              <a:latin typeface="Arial - 33"/>
            </a:endParaRPr>
          </a:p>
          <a:p>
            <a:r>
              <a:rPr lang="en-US" sz="2500" b="1" dirty="0" smtClean="0">
                <a:solidFill>
                  <a:srgbClr val="0000FF"/>
                </a:solidFill>
                <a:latin typeface="Arial - 33"/>
              </a:rPr>
              <a:t>Will we have to purchase or get multiple items in order to have enough?</a:t>
            </a:r>
          </a:p>
          <a:p>
            <a:endParaRPr lang="en-US" sz="2500" b="1" dirty="0" smtClean="0">
              <a:solidFill>
                <a:srgbClr val="0000FF"/>
              </a:solidFill>
              <a:latin typeface="Arial - 33"/>
            </a:endParaRPr>
          </a:p>
          <a:p>
            <a:r>
              <a:rPr lang="en-US" sz="2500" b="1" dirty="0" smtClean="0">
                <a:solidFill>
                  <a:srgbClr val="0000FF"/>
                </a:solidFill>
                <a:latin typeface="Arial - 33"/>
              </a:rPr>
              <a:t>Are we trying to figure out when something will happen again at the same  time?</a:t>
            </a:r>
            <a:endParaRPr lang="en-US" sz="2500" b="1" dirty="0">
              <a:solidFill>
                <a:srgbClr val="0000FF"/>
              </a:solidFill>
              <a:latin typeface="Arial - 33"/>
            </a:endParaRPr>
          </a:p>
        </p:txBody>
      </p:sp>
      <p:grpSp>
        <p:nvGrpSpPr>
          <p:cNvPr id="11" name="Group 10"/>
          <p:cNvGrpSpPr/>
          <p:nvPr/>
        </p:nvGrpSpPr>
        <p:grpSpPr>
          <a:xfrm>
            <a:off x="563679" y="1219527"/>
            <a:ext cx="496221" cy="698446"/>
            <a:chOff x="518922" y="1420749"/>
            <a:chExt cx="456820" cy="813690"/>
          </a:xfrm>
        </p:grpSpPr>
        <p:sp>
          <p:nvSpPr>
            <p:cNvPr id="4" name="Freeform 3"/>
            <p:cNvSpPr/>
            <p:nvPr/>
          </p:nvSpPr>
          <p:spPr>
            <a:xfrm>
              <a:off x="671322" y="2030602"/>
              <a:ext cx="153925" cy="146559"/>
            </a:xfrm>
            <a:custGeom>
              <a:avLst/>
              <a:gdLst/>
              <a:ahLst/>
              <a:cxnLst/>
              <a:rect l="0" t="0" r="0" b="0"/>
              <a:pathLst>
                <a:path w="153925" h="146559">
                  <a:moveTo>
                    <a:pt x="131953" y="146050"/>
                  </a:moveTo>
                  <a:lnTo>
                    <a:pt x="20573" y="146558"/>
                  </a:lnTo>
                  <a:lnTo>
                    <a:pt x="0" y="0"/>
                  </a:lnTo>
                  <a:lnTo>
                    <a:pt x="153924" y="381"/>
                  </a:lnTo>
                  <a:close/>
                </a:path>
              </a:pathLst>
            </a:custGeom>
            <a:solidFill>
              <a:srgbClr val="C1A73E"/>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672337" y="2129535"/>
              <a:ext cx="154180" cy="30736"/>
            </a:xfrm>
            <a:custGeom>
              <a:avLst/>
              <a:gdLst/>
              <a:ahLst/>
              <a:cxnLst/>
              <a:rect l="0" t="0" r="0" b="0"/>
              <a:pathLst>
                <a:path w="154180" h="30736">
                  <a:moveTo>
                    <a:pt x="145543" y="30735"/>
                  </a:moveTo>
                  <a:lnTo>
                    <a:pt x="8764" y="30735"/>
                  </a:lnTo>
                  <a:lnTo>
                    <a:pt x="3303" y="24385"/>
                  </a:lnTo>
                  <a:lnTo>
                    <a:pt x="2032" y="22225"/>
                  </a:lnTo>
                  <a:lnTo>
                    <a:pt x="382" y="18035"/>
                  </a:lnTo>
                  <a:lnTo>
                    <a:pt x="0" y="14225"/>
                  </a:lnTo>
                  <a:lnTo>
                    <a:pt x="382" y="10415"/>
                  </a:lnTo>
                  <a:lnTo>
                    <a:pt x="2032" y="6859"/>
                  </a:lnTo>
                  <a:lnTo>
                    <a:pt x="4826" y="3303"/>
                  </a:lnTo>
                  <a:lnTo>
                    <a:pt x="8764" y="0"/>
                  </a:lnTo>
                  <a:lnTo>
                    <a:pt x="145543" y="0"/>
                  </a:lnTo>
                  <a:lnTo>
                    <a:pt x="149352" y="3557"/>
                  </a:lnTo>
                  <a:lnTo>
                    <a:pt x="152146" y="7366"/>
                  </a:lnTo>
                  <a:lnTo>
                    <a:pt x="152909" y="9017"/>
                  </a:lnTo>
                  <a:lnTo>
                    <a:pt x="154179" y="12954"/>
                  </a:lnTo>
                  <a:lnTo>
                    <a:pt x="154179" y="16765"/>
                  </a:lnTo>
                  <a:lnTo>
                    <a:pt x="152146" y="22860"/>
                  </a:lnTo>
                  <a:close/>
                </a:path>
              </a:pathLst>
            </a:custGeom>
            <a:solidFill>
              <a:srgbClr val="D6D878"/>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62686" y="2089023"/>
              <a:ext cx="173101" cy="31116"/>
            </a:xfrm>
            <a:custGeom>
              <a:avLst/>
              <a:gdLst/>
              <a:ahLst/>
              <a:cxnLst/>
              <a:rect l="0" t="0" r="0" b="0"/>
              <a:pathLst>
                <a:path w="173101" h="31116">
                  <a:moveTo>
                    <a:pt x="163575" y="31115"/>
                  </a:moveTo>
                  <a:lnTo>
                    <a:pt x="9651" y="31115"/>
                  </a:lnTo>
                  <a:lnTo>
                    <a:pt x="2286" y="22352"/>
                  </a:lnTo>
                  <a:lnTo>
                    <a:pt x="380" y="18160"/>
                  </a:lnTo>
                  <a:lnTo>
                    <a:pt x="0" y="14097"/>
                  </a:lnTo>
                  <a:lnTo>
                    <a:pt x="380" y="10413"/>
                  </a:lnTo>
                  <a:lnTo>
                    <a:pt x="2286" y="6857"/>
                  </a:lnTo>
                  <a:lnTo>
                    <a:pt x="5207" y="3302"/>
                  </a:lnTo>
                  <a:lnTo>
                    <a:pt x="9651" y="0"/>
                  </a:lnTo>
                  <a:lnTo>
                    <a:pt x="163575" y="0"/>
                  </a:lnTo>
                  <a:lnTo>
                    <a:pt x="167639" y="3556"/>
                  </a:lnTo>
                  <a:lnTo>
                    <a:pt x="170814" y="7238"/>
                  </a:lnTo>
                  <a:lnTo>
                    <a:pt x="172466" y="11049"/>
                  </a:lnTo>
                  <a:lnTo>
                    <a:pt x="173100" y="12953"/>
                  </a:lnTo>
                  <a:lnTo>
                    <a:pt x="173100" y="16763"/>
                  </a:lnTo>
                  <a:lnTo>
                    <a:pt x="170814" y="23113"/>
                  </a:lnTo>
                  <a:close/>
                </a:path>
              </a:pathLst>
            </a:custGeom>
            <a:solidFill>
              <a:srgbClr val="D6D878"/>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654050" y="2048255"/>
              <a:ext cx="185548" cy="31116"/>
            </a:xfrm>
            <a:custGeom>
              <a:avLst/>
              <a:gdLst/>
              <a:ahLst/>
              <a:cxnLst/>
              <a:rect l="0" t="0" r="0" b="0"/>
              <a:pathLst>
                <a:path w="185548" h="31116">
                  <a:moveTo>
                    <a:pt x="175005" y="31115"/>
                  </a:moveTo>
                  <a:lnTo>
                    <a:pt x="10541" y="31115"/>
                  </a:lnTo>
                  <a:lnTo>
                    <a:pt x="3809" y="24512"/>
                  </a:lnTo>
                  <a:lnTo>
                    <a:pt x="1269" y="20321"/>
                  </a:lnTo>
                  <a:lnTo>
                    <a:pt x="380" y="18162"/>
                  </a:lnTo>
                  <a:lnTo>
                    <a:pt x="0" y="14352"/>
                  </a:lnTo>
                  <a:lnTo>
                    <a:pt x="380" y="10415"/>
                  </a:lnTo>
                  <a:lnTo>
                    <a:pt x="1269" y="8509"/>
                  </a:lnTo>
                  <a:lnTo>
                    <a:pt x="3809" y="4953"/>
                  </a:lnTo>
                  <a:lnTo>
                    <a:pt x="10541" y="0"/>
                  </a:lnTo>
                  <a:lnTo>
                    <a:pt x="175005" y="0"/>
                  </a:lnTo>
                  <a:lnTo>
                    <a:pt x="177291" y="1652"/>
                  </a:lnTo>
                  <a:lnTo>
                    <a:pt x="182752" y="7367"/>
                  </a:lnTo>
                  <a:lnTo>
                    <a:pt x="184658" y="11049"/>
                  </a:lnTo>
                  <a:lnTo>
                    <a:pt x="185292" y="12955"/>
                  </a:lnTo>
                  <a:lnTo>
                    <a:pt x="185547" y="15114"/>
                  </a:lnTo>
                  <a:lnTo>
                    <a:pt x="185292" y="16765"/>
                  </a:lnTo>
                  <a:lnTo>
                    <a:pt x="183896" y="20955"/>
                  </a:lnTo>
                  <a:lnTo>
                    <a:pt x="182752" y="23115"/>
                  </a:lnTo>
                  <a:lnTo>
                    <a:pt x="177291" y="28956"/>
                  </a:lnTo>
                  <a:close/>
                </a:path>
              </a:pathLst>
            </a:custGeom>
            <a:solidFill>
              <a:srgbClr val="D6D878"/>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18922" y="1420749"/>
              <a:ext cx="456820" cy="610109"/>
            </a:xfrm>
            <a:custGeom>
              <a:avLst/>
              <a:gdLst/>
              <a:ahLst/>
              <a:cxnLst/>
              <a:rect l="0" t="0" r="0" b="0"/>
              <a:pathLst>
                <a:path w="456820" h="610109">
                  <a:moveTo>
                    <a:pt x="450722" y="281305"/>
                  </a:moveTo>
                  <a:lnTo>
                    <a:pt x="440181" y="313943"/>
                  </a:lnTo>
                  <a:lnTo>
                    <a:pt x="423291" y="345693"/>
                  </a:lnTo>
                  <a:lnTo>
                    <a:pt x="407161" y="371348"/>
                  </a:lnTo>
                  <a:lnTo>
                    <a:pt x="394335" y="385571"/>
                  </a:lnTo>
                  <a:lnTo>
                    <a:pt x="383794" y="402717"/>
                  </a:lnTo>
                  <a:lnTo>
                    <a:pt x="351536" y="454278"/>
                  </a:lnTo>
                  <a:lnTo>
                    <a:pt x="330835" y="493649"/>
                  </a:lnTo>
                  <a:lnTo>
                    <a:pt x="310006" y="562102"/>
                  </a:lnTo>
                  <a:lnTo>
                    <a:pt x="305308" y="609853"/>
                  </a:lnTo>
                  <a:lnTo>
                    <a:pt x="150494" y="610108"/>
                  </a:lnTo>
                  <a:lnTo>
                    <a:pt x="145415" y="560831"/>
                  </a:lnTo>
                  <a:lnTo>
                    <a:pt x="123951" y="494665"/>
                  </a:lnTo>
                  <a:lnTo>
                    <a:pt x="96011" y="441452"/>
                  </a:lnTo>
                  <a:lnTo>
                    <a:pt x="71501" y="404368"/>
                  </a:lnTo>
                  <a:lnTo>
                    <a:pt x="61468" y="387349"/>
                  </a:lnTo>
                  <a:lnTo>
                    <a:pt x="46862" y="371093"/>
                  </a:lnTo>
                  <a:lnTo>
                    <a:pt x="32258" y="348361"/>
                  </a:lnTo>
                  <a:lnTo>
                    <a:pt x="20447" y="325374"/>
                  </a:lnTo>
                  <a:lnTo>
                    <a:pt x="8890" y="296036"/>
                  </a:lnTo>
                  <a:lnTo>
                    <a:pt x="0" y="263398"/>
                  </a:lnTo>
                  <a:lnTo>
                    <a:pt x="0" y="227456"/>
                  </a:lnTo>
                  <a:lnTo>
                    <a:pt x="3175" y="181864"/>
                  </a:lnTo>
                  <a:lnTo>
                    <a:pt x="17653" y="135889"/>
                  </a:lnTo>
                  <a:lnTo>
                    <a:pt x="29718" y="113156"/>
                  </a:lnTo>
                  <a:lnTo>
                    <a:pt x="37083" y="101345"/>
                  </a:lnTo>
                  <a:lnTo>
                    <a:pt x="45719" y="89789"/>
                  </a:lnTo>
                  <a:lnTo>
                    <a:pt x="54990" y="78993"/>
                  </a:lnTo>
                  <a:lnTo>
                    <a:pt x="65023" y="68326"/>
                  </a:lnTo>
                  <a:lnTo>
                    <a:pt x="73405" y="59943"/>
                  </a:lnTo>
                  <a:lnTo>
                    <a:pt x="82296" y="52323"/>
                  </a:lnTo>
                  <a:lnTo>
                    <a:pt x="91312" y="44958"/>
                  </a:lnTo>
                  <a:lnTo>
                    <a:pt x="100583" y="38481"/>
                  </a:lnTo>
                  <a:lnTo>
                    <a:pt x="110108" y="32131"/>
                  </a:lnTo>
                  <a:lnTo>
                    <a:pt x="119761" y="26415"/>
                  </a:lnTo>
                  <a:lnTo>
                    <a:pt x="129412" y="21462"/>
                  </a:lnTo>
                  <a:lnTo>
                    <a:pt x="139700" y="17145"/>
                  </a:lnTo>
                  <a:lnTo>
                    <a:pt x="149859" y="12953"/>
                  </a:lnTo>
                  <a:lnTo>
                    <a:pt x="160528" y="9398"/>
                  </a:lnTo>
                  <a:lnTo>
                    <a:pt x="171069" y="6603"/>
                  </a:lnTo>
                  <a:lnTo>
                    <a:pt x="182244" y="4317"/>
                  </a:lnTo>
                  <a:lnTo>
                    <a:pt x="193421" y="2286"/>
                  </a:lnTo>
                  <a:lnTo>
                    <a:pt x="204978" y="1142"/>
                  </a:lnTo>
                  <a:lnTo>
                    <a:pt x="216661" y="253"/>
                  </a:lnTo>
                  <a:lnTo>
                    <a:pt x="228726" y="0"/>
                  </a:lnTo>
                  <a:lnTo>
                    <a:pt x="240283" y="253"/>
                  </a:lnTo>
                  <a:lnTo>
                    <a:pt x="252094" y="1142"/>
                  </a:lnTo>
                  <a:lnTo>
                    <a:pt x="263397" y="2286"/>
                  </a:lnTo>
                  <a:lnTo>
                    <a:pt x="274828" y="4317"/>
                  </a:lnTo>
                  <a:lnTo>
                    <a:pt x="285750" y="6603"/>
                  </a:lnTo>
                  <a:lnTo>
                    <a:pt x="290957" y="7747"/>
                  </a:lnTo>
                  <a:lnTo>
                    <a:pt x="299466" y="11811"/>
                  </a:lnTo>
                  <a:lnTo>
                    <a:pt x="306958" y="12953"/>
                  </a:lnTo>
                  <a:lnTo>
                    <a:pt x="314833" y="16764"/>
                  </a:lnTo>
                  <a:lnTo>
                    <a:pt x="326263" y="20954"/>
                  </a:lnTo>
                  <a:lnTo>
                    <a:pt x="337692" y="28067"/>
                  </a:lnTo>
                  <a:lnTo>
                    <a:pt x="349885" y="35178"/>
                  </a:lnTo>
                  <a:lnTo>
                    <a:pt x="357505" y="40004"/>
                  </a:lnTo>
                  <a:lnTo>
                    <a:pt x="365125" y="45973"/>
                  </a:lnTo>
                  <a:lnTo>
                    <a:pt x="377444" y="57023"/>
                  </a:lnTo>
                  <a:lnTo>
                    <a:pt x="388874" y="68326"/>
                  </a:lnTo>
                  <a:lnTo>
                    <a:pt x="418464" y="101726"/>
                  </a:lnTo>
                  <a:lnTo>
                    <a:pt x="426466" y="117348"/>
                  </a:lnTo>
                  <a:lnTo>
                    <a:pt x="436372" y="134365"/>
                  </a:lnTo>
                  <a:lnTo>
                    <a:pt x="445261" y="159131"/>
                  </a:lnTo>
                  <a:lnTo>
                    <a:pt x="451485" y="179323"/>
                  </a:lnTo>
                  <a:lnTo>
                    <a:pt x="454025" y="193293"/>
                  </a:lnTo>
                  <a:lnTo>
                    <a:pt x="456819" y="218058"/>
                  </a:lnTo>
                  <a:lnTo>
                    <a:pt x="456183" y="240792"/>
                  </a:lnTo>
                  <a:lnTo>
                    <a:pt x="455041" y="261874"/>
                  </a:lnTo>
                  <a:close/>
                </a:path>
              </a:pathLst>
            </a:custGeom>
            <a:solidFill>
              <a:srgbClr val="FDF21E"/>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691641" y="2176017"/>
              <a:ext cx="112397" cy="58422"/>
            </a:xfrm>
            <a:custGeom>
              <a:avLst/>
              <a:gdLst/>
              <a:ahLst/>
              <a:cxnLst/>
              <a:rect l="0" t="0" r="0" b="0"/>
              <a:pathLst>
                <a:path w="112397" h="58422">
                  <a:moveTo>
                    <a:pt x="85853" y="46609"/>
                  </a:moveTo>
                  <a:lnTo>
                    <a:pt x="74550" y="53468"/>
                  </a:lnTo>
                  <a:lnTo>
                    <a:pt x="70993" y="55372"/>
                  </a:lnTo>
                  <a:lnTo>
                    <a:pt x="63628" y="57531"/>
                  </a:lnTo>
                  <a:lnTo>
                    <a:pt x="56389" y="58421"/>
                  </a:lnTo>
                  <a:lnTo>
                    <a:pt x="45213" y="56515"/>
                  </a:lnTo>
                  <a:lnTo>
                    <a:pt x="41910" y="55627"/>
                  </a:lnTo>
                  <a:lnTo>
                    <a:pt x="30989" y="49531"/>
                  </a:lnTo>
                  <a:lnTo>
                    <a:pt x="27814" y="46863"/>
                  </a:lnTo>
                  <a:lnTo>
                    <a:pt x="0" y="0"/>
                  </a:lnTo>
                  <a:lnTo>
                    <a:pt x="112396" y="0"/>
                  </a:lnTo>
                  <a:close/>
                </a:path>
              </a:pathLst>
            </a:custGeom>
            <a:solidFill>
              <a:srgbClr val="D6D878"/>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583691" y="1472311"/>
              <a:ext cx="190883" cy="151384"/>
            </a:xfrm>
            <a:custGeom>
              <a:avLst/>
              <a:gdLst/>
              <a:ahLst/>
              <a:cxnLst/>
              <a:rect l="0" t="0" r="0" b="0"/>
              <a:pathLst>
                <a:path w="190883" h="151384">
                  <a:moveTo>
                    <a:pt x="23877" y="82041"/>
                  </a:moveTo>
                  <a:lnTo>
                    <a:pt x="51563" y="52069"/>
                  </a:lnTo>
                  <a:lnTo>
                    <a:pt x="83185" y="26161"/>
                  </a:lnTo>
                  <a:lnTo>
                    <a:pt x="118110" y="11175"/>
                  </a:lnTo>
                  <a:lnTo>
                    <a:pt x="153035" y="0"/>
                  </a:lnTo>
                  <a:lnTo>
                    <a:pt x="175514" y="0"/>
                  </a:lnTo>
                  <a:lnTo>
                    <a:pt x="190882" y="51435"/>
                  </a:lnTo>
                  <a:lnTo>
                    <a:pt x="138939" y="63500"/>
                  </a:lnTo>
                  <a:lnTo>
                    <a:pt x="93600" y="97155"/>
                  </a:lnTo>
                  <a:lnTo>
                    <a:pt x="60707" y="145922"/>
                  </a:lnTo>
                  <a:lnTo>
                    <a:pt x="53467" y="151383"/>
                  </a:lnTo>
                  <a:lnTo>
                    <a:pt x="0" y="124967"/>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563679" y="2527681"/>
            <a:ext cx="496221" cy="698447"/>
            <a:chOff x="518922" y="2944748"/>
            <a:chExt cx="456820" cy="813691"/>
          </a:xfrm>
        </p:grpSpPr>
        <p:sp>
          <p:nvSpPr>
            <p:cNvPr id="12" name="Freeform 11"/>
            <p:cNvSpPr/>
            <p:nvPr/>
          </p:nvSpPr>
          <p:spPr>
            <a:xfrm>
              <a:off x="671322" y="3554603"/>
              <a:ext cx="153925" cy="146558"/>
            </a:xfrm>
            <a:custGeom>
              <a:avLst/>
              <a:gdLst/>
              <a:ahLst/>
              <a:cxnLst/>
              <a:rect l="0" t="0" r="0" b="0"/>
              <a:pathLst>
                <a:path w="153925" h="146558">
                  <a:moveTo>
                    <a:pt x="131953" y="146050"/>
                  </a:moveTo>
                  <a:lnTo>
                    <a:pt x="20573" y="146557"/>
                  </a:lnTo>
                  <a:lnTo>
                    <a:pt x="0" y="0"/>
                  </a:lnTo>
                  <a:lnTo>
                    <a:pt x="153924" y="381"/>
                  </a:lnTo>
                  <a:close/>
                </a:path>
              </a:pathLst>
            </a:custGeom>
            <a:solidFill>
              <a:srgbClr val="C1A73E"/>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672337" y="3653535"/>
              <a:ext cx="154180" cy="30736"/>
            </a:xfrm>
            <a:custGeom>
              <a:avLst/>
              <a:gdLst/>
              <a:ahLst/>
              <a:cxnLst/>
              <a:rect l="0" t="0" r="0" b="0"/>
              <a:pathLst>
                <a:path w="154180" h="30736">
                  <a:moveTo>
                    <a:pt x="145543" y="30735"/>
                  </a:moveTo>
                  <a:lnTo>
                    <a:pt x="8764" y="30735"/>
                  </a:lnTo>
                  <a:lnTo>
                    <a:pt x="3303" y="24385"/>
                  </a:lnTo>
                  <a:lnTo>
                    <a:pt x="2032" y="22225"/>
                  </a:lnTo>
                  <a:lnTo>
                    <a:pt x="382" y="18035"/>
                  </a:lnTo>
                  <a:lnTo>
                    <a:pt x="0" y="14224"/>
                  </a:lnTo>
                  <a:lnTo>
                    <a:pt x="382" y="10415"/>
                  </a:lnTo>
                  <a:lnTo>
                    <a:pt x="2032" y="6859"/>
                  </a:lnTo>
                  <a:lnTo>
                    <a:pt x="4826" y="3303"/>
                  </a:lnTo>
                  <a:lnTo>
                    <a:pt x="8764" y="0"/>
                  </a:lnTo>
                  <a:lnTo>
                    <a:pt x="145543" y="0"/>
                  </a:lnTo>
                  <a:lnTo>
                    <a:pt x="149352" y="3556"/>
                  </a:lnTo>
                  <a:lnTo>
                    <a:pt x="152146" y="7367"/>
                  </a:lnTo>
                  <a:lnTo>
                    <a:pt x="152909" y="9018"/>
                  </a:lnTo>
                  <a:lnTo>
                    <a:pt x="154179" y="12955"/>
                  </a:lnTo>
                  <a:lnTo>
                    <a:pt x="154179" y="16765"/>
                  </a:lnTo>
                  <a:lnTo>
                    <a:pt x="152146" y="22861"/>
                  </a:lnTo>
                  <a:close/>
                </a:path>
              </a:pathLst>
            </a:custGeom>
            <a:solidFill>
              <a:srgbClr val="D6D878"/>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62686" y="3613022"/>
              <a:ext cx="173101" cy="31117"/>
            </a:xfrm>
            <a:custGeom>
              <a:avLst/>
              <a:gdLst/>
              <a:ahLst/>
              <a:cxnLst/>
              <a:rect l="0" t="0" r="0" b="0"/>
              <a:pathLst>
                <a:path w="173101" h="31117">
                  <a:moveTo>
                    <a:pt x="163575" y="31116"/>
                  </a:moveTo>
                  <a:lnTo>
                    <a:pt x="9651" y="31116"/>
                  </a:lnTo>
                  <a:lnTo>
                    <a:pt x="2286" y="22353"/>
                  </a:lnTo>
                  <a:lnTo>
                    <a:pt x="380" y="18162"/>
                  </a:lnTo>
                  <a:lnTo>
                    <a:pt x="0" y="14098"/>
                  </a:lnTo>
                  <a:lnTo>
                    <a:pt x="380" y="10414"/>
                  </a:lnTo>
                  <a:lnTo>
                    <a:pt x="2286" y="6858"/>
                  </a:lnTo>
                  <a:lnTo>
                    <a:pt x="5207" y="3303"/>
                  </a:lnTo>
                  <a:lnTo>
                    <a:pt x="9651" y="0"/>
                  </a:lnTo>
                  <a:lnTo>
                    <a:pt x="163575" y="0"/>
                  </a:lnTo>
                  <a:lnTo>
                    <a:pt x="167639" y="3556"/>
                  </a:lnTo>
                  <a:lnTo>
                    <a:pt x="170814" y="7239"/>
                  </a:lnTo>
                  <a:lnTo>
                    <a:pt x="172466" y="11049"/>
                  </a:lnTo>
                  <a:lnTo>
                    <a:pt x="173100" y="12955"/>
                  </a:lnTo>
                  <a:lnTo>
                    <a:pt x="173100" y="16764"/>
                  </a:lnTo>
                  <a:lnTo>
                    <a:pt x="170814" y="23114"/>
                  </a:lnTo>
                  <a:close/>
                </a:path>
              </a:pathLst>
            </a:custGeom>
            <a:solidFill>
              <a:srgbClr val="D6D878"/>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54050" y="3572255"/>
              <a:ext cx="185548" cy="31117"/>
            </a:xfrm>
            <a:custGeom>
              <a:avLst/>
              <a:gdLst/>
              <a:ahLst/>
              <a:cxnLst/>
              <a:rect l="0" t="0" r="0" b="0"/>
              <a:pathLst>
                <a:path w="185548" h="31117">
                  <a:moveTo>
                    <a:pt x="175005" y="31116"/>
                  </a:moveTo>
                  <a:lnTo>
                    <a:pt x="10541" y="31116"/>
                  </a:lnTo>
                  <a:lnTo>
                    <a:pt x="3809" y="24511"/>
                  </a:lnTo>
                  <a:lnTo>
                    <a:pt x="1269" y="20321"/>
                  </a:lnTo>
                  <a:lnTo>
                    <a:pt x="380" y="18161"/>
                  </a:lnTo>
                  <a:lnTo>
                    <a:pt x="0" y="14352"/>
                  </a:lnTo>
                  <a:lnTo>
                    <a:pt x="380" y="10415"/>
                  </a:lnTo>
                  <a:lnTo>
                    <a:pt x="1269" y="8510"/>
                  </a:lnTo>
                  <a:lnTo>
                    <a:pt x="3809" y="4954"/>
                  </a:lnTo>
                  <a:lnTo>
                    <a:pt x="10541" y="0"/>
                  </a:lnTo>
                  <a:lnTo>
                    <a:pt x="175005" y="0"/>
                  </a:lnTo>
                  <a:lnTo>
                    <a:pt x="177291" y="1652"/>
                  </a:lnTo>
                  <a:lnTo>
                    <a:pt x="182752" y="7366"/>
                  </a:lnTo>
                  <a:lnTo>
                    <a:pt x="184658" y="11049"/>
                  </a:lnTo>
                  <a:lnTo>
                    <a:pt x="185292" y="12954"/>
                  </a:lnTo>
                  <a:lnTo>
                    <a:pt x="185547" y="15114"/>
                  </a:lnTo>
                  <a:lnTo>
                    <a:pt x="185292" y="16765"/>
                  </a:lnTo>
                  <a:lnTo>
                    <a:pt x="183896" y="20955"/>
                  </a:lnTo>
                  <a:lnTo>
                    <a:pt x="182752" y="23115"/>
                  </a:lnTo>
                  <a:lnTo>
                    <a:pt x="177291" y="28956"/>
                  </a:lnTo>
                  <a:close/>
                </a:path>
              </a:pathLst>
            </a:custGeom>
            <a:solidFill>
              <a:srgbClr val="D6D878"/>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518922" y="2944748"/>
              <a:ext cx="456820" cy="610110"/>
            </a:xfrm>
            <a:custGeom>
              <a:avLst/>
              <a:gdLst/>
              <a:ahLst/>
              <a:cxnLst/>
              <a:rect l="0" t="0" r="0" b="0"/>
              <a:pathLst>
                <a:path w="456820" h="610110">
                  <a:moveTo>
                    <a:pt x="450722" y="281306"/>
                  </a:moveTo>
                  <a:lnTo>
                    <a:pt x="440181" y="313944"/>
                  </a:lnTo>
                  <a:lnTo>
                    <a:pt x="423291" y="345694"/>
                  </a:lnTo>
                  <a:lnTo>
                    <a:pt x="407161" y="371348"/>
                  </a:lnTo>
                  <a:lnTo>
                    <a:pt x="394335" y="385573"/>
                  </a:lnTo>
                  <a:lnTo>
                    <a:pt x="383794" y="402717"/>
                  </a:lnTo>
                  <a:lnTo>
                    <a:pt x="351536" y="454280"/>
                  </a:lnTo>
                  <a:lnTo>
                    <a:pt x="330835" y="493649"/>
                  </a:lnTo>
                  <a:lnTo>
                    <a:pt x="310006" y="562103"/>
                  </a:lnTo>
                  <a:lnTo>
                    <a:pt x="305308" y="609855"/>
                  </a:lnTo>
                  <a:lnTo>
                    <a:pt x="150494" y="610109"/>
                  </a:lnTo>
                  <a:lnTo>
                    <a:pt x="145415" y="560832"/>
                  </a:lnTo>
                  <a:lnTo>
                    <a:pt x="123951" y="494666"/>
                  </a:lnTo>
                  <a:lnTo>
                    <a:pt x="96011" y="441453"/>
                  </a:lnTo>
                  <a:lnTo>
                    <a:pt x="71501" y="404368"/>
                  </a:lnTo>
                  <a:lnTo>
                    <a:pt x="61468" y="387350"/>
                  </a:lnTo>
                  <a:lnTo>
                    <a:pt x="46862" y="371094"/>
                  </a:lnTo>
                  <a:lnTo>
                    <a:pt x="32258" y="348361"/>
                  </a:lnTo>
                  <a:lnTo>
                    <a:pt x="20447" y="325374"/>
                  </a:lnTo>
                  <a:lnTo>
                    <a:pt x="8890" y="296037"/>
                  </a:lnTo>
                  <a:lnTo>
                    <a:pt x="0" y="263399"/>
                  </a:lnTo>
                  <a:lnTo>
                    <a:pt x="0" y="227457"/>
                  </a:lnTo>
                  <a:lnTo>
                    <a:pt x="3175" y="181865"/>
                  </a:lnTo>
                  <a:lnTo>
                    <a:pt x="17653" y="135891"/>
                  </a:lnTo>
                  <a:lnTo>
                    <a:pt x="29718" y="113157"/>
                  </a:lnTo>
                  <a:lnTo>
                    <a:pt x="37083" y="101347"/>
                  </a:lnTo>
                  <a:lnTo>
                    <a:pt x="45719" y="89790"/>
                  </a:lnTo>
                  <a:lnTo>
                    <a:pt x="54990" y="78994"/>
                  </a:lnTo>
                  <a:lnTo>
                    <a:pt x="65023" y="68327"/>
                  </a:lnTo>
                  <a:lnTo>
                    <a:pt x="73405" y="59944"/>
                  </a:lnTo>
                  <a:lnTo>
                    <a:pt x="82296" y="52325"/>
                  </a:lnTo>
                  <a:lnTo>
                    <a:pt x="91312" y="44959"/>
                  </a:lnTo>
                  <a:lnTo>
                    <a:pt x="100583" y="38481"/>
                  </a:lnTo>
                  <a:lnTo>
                    <a:pt x="110108" y="32131"/>
                  </a:lnTo>
                  <a:lnTo>
                    <a:pt x="119761" y="26416"/>
                  </a:lnTo>
                  <a:lnTo>
                    <a:pt x="129412" y="21463"/>
                  </a:lnTo>
                  <a:lnTo>
                    <a:pt x="139700" y="17146"/>
                  </a:lnTo>
                  <a:lnTo>
                    <a:pt x="149859" y="12954"/>
                  </a:lnTo>
                  <a:lnTo>
                    <a:pt x="160528" y="9399"/>
                  </a:lnTo>
                  <a:lnTo>
                    <a:pt x="171069" y="6604"/>
                  </a:lnTo>
                  <a:lnTo>
                    <a:pt x="182244" y="4319"/>
                  </a:lnTo>
                  <a:lnTo>
                    <a:pt x="193421" y="2287"/>
                  </a:lnTo>
                  <a:lnTo>
                    <a:pt x="204978" y="1144"/>
                  </a:lnTo>
                  <a:lnTo>
                    <a:pt x="216661" y="254"/>
                  </a:lnTo>
                  <a:lnTo>
                    <a:pt x="228726" y="0"/>
                  </a:lnTo>
                  <a:lnTo>
                    <a:pt x="240283" y="254"/>
                  </a:lnTo>
                  <a:lnTo>
                    <a:pt x="252094" y="1144"/>
                  </a:lnTo>
                  <a:lnTo>
                    <a:pt x="263397" y="2287"/>
                  </a:lnTo>
                  <a:lnTo>
                    <a:pt x="274828" y="4319"/>
                  </a:lnTo>
                  <a:lnTo>
                    <a:pt x="285750" y="6604"/>
                  </a:lnTo>
                  <a:lnTo>
                    <a:pt x="290957" y="7747"/>
                  </a:lnTo>
                  <a:lnTo>
                    <a:pt x="299466" y="11812"/>
                  </a:lnTo>
                  <a:lnTo>
                    <a:pt x="306958" y="12954"/>
                  </a:lnTo>
                  <a:lnTo>
                    <a:pt x="314833" y="16765"/>
                  </a:lnTo>
                  <a:lnTo>
                    <a:pt x="326263" y="20956"/>
                  </a:lnTo>
                  <a:lnTo>
                    <a:pt x="337692" y="28068"/>
                  </a:lnTo>
                  <a:lnTo>
                    <a:pt x="349885" y="35179"/>
                  </a:lnTo>
                  <a:lnTo>
                    <a:pt x="357505" y="40006"/>
                  </a:lnTo>
                  <a:lnTo>
                    <a:pt x="365125" y="45975"/>
                  </a:lnTo>
                  <a:lnTo>
                    <a:pt x="377444" y="57024"/>
                  </a:lnTo>
                  <a:lnTo>
                    <a:pt x="388874" y="68327"/>
                  </a:lnTo>
                  <a:lnTo>
                    <a:pt x="418464" y="101728"/>
                  </a:lnTo>
                  <a:lnTo>
                    <a:pt x="426466" y="117349"/>
                  </a:lnTo>
                  <a:lnTo>
                    <a:pt x="436372" y="134366"/>
                  </a:lnTo>
                  <a:lnTo>
                    <a:pt x="445261" y="159131"/>
                  </a:lnTo>
                  <a:lnTo>
                    <a:pt x="451485" y="179325"/>
                  </a:lnTo>
                  <a:lnTo>
                    <a:pt x="454025" y="193294"/>
                  </a:lnTo>
                  <a:lnTo>
                    <a:pt x="456819" y="218059"/>
                  </a:lnTo>
                  <a:lnTo>
                    <a:pt x="456183" y="240793"/>
                  </a:lnTo>
                  <a:lnTo>
                    <a:pt x="455041" y="261875"/>
                  </a:lnTo>
                  <a:close/>
                </a:path>
              </a:pathLst>
            </a:custGeom>
            <a:solidFill>
              <a:srgbClr val="FDF21E"/>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691641" y="3700017"/>
              <a:ext cx="112397" cy="58422"/>
            </a:xfrm>
            <a:custGeom>
              <a:avLst/>
              <a:gdLst/>
              <a:ahLst/>
              <a:cxnLst/>
              <a:rect l="0" t="0" r="0" b="0"/>
              <a:pathLst>
                <a:path w="112397" h="58422">
                  <a:moveTo>
                    <a:pt x="85853" y="46610"/>
                  </a:moveTo>
                  <a:lnTo>
                    <a:pt x="74550" y="53467"/>
                  </a:lnTo>
                  <a:lnTo>
                    <a:pt x="70993" y="55373"/>
                  </a:lnTo>
                  <a:lnTo>
                    <a:pt x="63628" y="57531"/>
                  </a:lnTo>
                  <a:lnTo>
                    <a:pt x="56389" y="58421"/>
                  </a:lnTo>
                  <a:lnTo>
                    <a:pt x="45213" y="56516"/>
                  </a:lnTo>
                  <a:lnTo>
                    <a:pt x="41910" y="55627"/>
                  </a:lnTo>
                  <a:lnTo>
                    <a:pt x="30989" y="49530"/>
                  </a:lnTo>
                  <a:lnTo>
                    <a:pt x="27814" y="46863"/>
                  </a:lnTo>
                  <a:lnTo>
                    <a:pt x="0" y="0"/>
                  </a:lnTo>
                  <a:lnTo>
                    <a:pt x="112396" y="0"/>
                  </a:lnTo>
                  <a:close/>
                </a:path>
              </a:pathLst>
            </a:custGeom>
            <a:solidFill>
              <a:srgbClr val="D6D878"/>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583691" y="2996310"/>
              <a:ext cx="190883" cy="151386"/>
            </a:xfrm>
            <a:custGeom>
              <a:avLst/>
              <a:gdLst/>
              <a:ahLst/>
              <a:cxnLst/>
              <a:rect l="0" t="0" r="0" b="0"/>
              <a:pathLst>
                <a:path w="190883" h="151386">
                  <a:moveTo>
                    <a:pt x="23877" y="82042"/>
                  </a:moveTo>
                  <a:lnTo>
                    <a:pt x="51563" y="52070"/>
                  </a:lnTo>
                  <a:lnTo>
                    <a:pt x="83185" y="26163"/>
                  </a:lnTo>
                  <a:lnTo>
                    <a:pt x="118110" y="11176"/>
                  </a:lnTo>
                  <a:lnTo>
                    <a:pt x="153035" y="0"/>
                  </a:lnTo>
                  <a:lnTo>
                    <a:pt x="175514" y="0"/>
                  </a:lnTo>
                  <a:lnTo>
                    <a:pt x="190882" y="51435"/>
                  </a:lnTo>
                  <a:lnTo>
                    <a:pt x="138939" y="63500"/>
                  </a:lnTo>
                  <a:lnTo>
                    <a:pt x="93600" y="97156"/>
                  </a:lnTo>
                  <a:lnTo>
                    <a:pt x="60707" y="145923"/>
                  </a:lnTo>
                  <a:lnTo>
                    <a:pt x="53467" y="151385"/>
                  </a:lnTo>
                  <a:lnTo>
                    <a:pt x="0" y="124969"/>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605065" y="3890342"/>
            <a:ext cx="496221" cy="698447"/>
            <a:chOff x="557022" y="4532248"/>
            <a:chExt cx="456820" cy="813691"/>
          </a:xfrm>
        </p:grpSpPr>
        <p:sp>
          <p:nvSpPr>
            <p:cNvPr id="20" name="Freeform 19"/>
            <p:cNvSpPr/>
            <p:nvPr/>
          </p:nvSpPr>
          <p:spPr>
            <a:xfrm>
              <a:off x="709422" y="5142103"/>
              <a:ext cx="153925" cy="146558"/>
            </a:xfrm>
            <a:custGeom>
              <a:avLst/>
              <a:gdLst/>
              <a:ahLst/>
              <a:cxnLst/>
              <a:rect l="0" t="0" r="0" b="0"/>
              <a:pathLst>
                <a:path w="153925" h="146558">
                  <a:moveTo>
                    <a:pt x="131953" y="146050"/>
                  </a:moveTo>
                  <a:lnTo>
                    <a:pt x="20573" y="146557"/>
                  </a:lnTo>
                  <a:lnTo>
                    <a:pt x="0" y="0"/>
                  </a:lnTo>
                  <a:lnTo>
                    <a:pt x="153924" y="381"/>
                  </a:lnTo>
                  <a:close/>
                </a:path>
              </a:pathLst>
            </a:custGeom>
            <a:solidFill>
              <a:srgbClr val="C1A73E"/>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710437" y="5241035"/>
              <a:ext cx="154180" cy="30736"/>
            </a:xfrm>
            <a:custGeom>
              <a:avLst/>
              <a:gdLst/>
              <a:ahLst/>
              <a:cxnLst/>
              <a:rect l="0" t="0" r="0" b="0"/>
              <a:pathLst>
                <a:path w="154180" h="30736">
                  <a:moveTo>
                    <a:pt x="145543" y="30735"/>
                  </a:moveTo>
                  <a:lnTo>
                    <a:pt x="8764" y="30735"/>
                  </a:lnTo>
                  <a:lnTo>
                    <a:pt x="3303" y="24385"/>
                  </a:lnTo>
                  <a:lnTo>
                    <a:pt x="2032" y="22225"/>
                  </a:lnTo>
                  <a:lnTo>
                    <a:pt x="382" y="18035"/>
                  </a:lnTo>
                  <a:lnTo>
                    <a:pt x="0" y="14224"/>
                  </a:lnTo>
                  <a:lnTo>
                    <a:pt x="382" y="10415"/>
                  </a:lnTo>
                  <a:lnTo>
                    <a:pt x="2032" y="6859"/>
                  </a:lnTo>
                  <a:lnTo>
                    <a:pt x="4826" y="3303"/>
                  </a:lnTo>
                  <a:lnTo>
                    <a:pt x="8764" y="0"/>
                  </a:lnTo>
                  <a:lnTo>
                    <a:pt x="145543" y="0"/>
                  </a:lnTo>
                  <a:lnTo>
                    <a:pt x="149352" y="3556"/>
                  </a:lnTo>
                  <a:lnTo>
                    <a:pt x="152146" y="7367"/>
                  </a:lnTo>
                  <a:lnTo>
                    <a:pt x="152909" y="9018"/>
                  </a:lnTo>
                  <a:lnTo>
                    <a:pt x="154179" y="12955"/>
                  </a:lnTo>
                  <a:lnTo>
                    <a:pt x="154179" y="16765"/>
                  </a:lnTo>
                  <a:lnTo>
                    <a:pt x="152146" y="22861"/>
                  </a:lnTo>
                  <a:close/>
                </a:path>
              </a:pathLst>
            </a:custGeom>
            <a:solidFill>
              <a:srgbClr val="D6D878"/>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00786" y="5200522"/>
              <a:ext cx="173101" cy="31117"/>
            </a:xfrm>
            <a:custGeom>
              <a:avLst/>
              <a:gdLst/>
              <a:ahLst/>
              <a:cxnLst/>
              <a:rect l="0" t="0" r="0" b="0"/>
              <a:pathLst>
                <a:path w="173101" h="31117">
                  <a:moveTo>
                    <a:pt x="163575" y="31116"/>
                  </a:moveTo>
                  <a:lnTo>
                    <a:pt x="9651" y="31116"/>
                  </a:lnTo>
                  <a:lnTo>
                    <a:pt x="2286" y="22353"/>
                  </a:lnTo>
                  <a:lnTo>
                    <a:pt x="380" y="18162"/>
                  </a:lnTo>
                  <a:lnTo>
                    <a:pt x="0" y="14098"/>
                  </a:lnTo>
                  <a:lnTo>
                    <a:pt x="380" y="10414"/>
                  </a:lnTo>
                  <a:lnTo>
                    <a:pt x="2286" y="6858"/>
                  </a:lnTo>
                  <a:lnTo>
                    <a:pt x="5207" y="3303"/>
                  </a:lnTo>
                  <a:lnTo>
                    <a:pt x="9651" y="0"/>
                  </a:lnTo>
                  <a:lnTo>
                    <a:pt x="163575" y="0"/>
                  </a:lnTo>
                  <a:lnTo>
                    <a:pt x="167639" y="3556"/>
                  </a:lnTo>
                  <a:lnTo>
                    <a:pt x="170814" y="7239"/>
                  </a:lnTo>
                  <a:lnTo>
                    <a:pt x="172466" y="11049"/>
                  </a:lnTo>
                  <a:lnTo>
                    <a:pt x="173100" y="12955"/>
                  </a:lnTo>
                  <a:lnTo>
                    <a:pt x="173100" y="16764"/>
                  </a:lnTo>
                  <a:lnTo>
                    <a:pt x="170814" y="23114"/>
                  </a:lnTo>
                  <a:close/>
                </a:path>
              </a:pathLst>
            </a:custGeom>
            <a:solidFill>
              <a:srgbClr val="D6D878"/>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692150" y="5159755"/>
              <a:ext cx="185548" cy="31117"/>
            </a:xfrm>
            <a:custGeom>
              <a:avLst/>
              <a:gdLst/>
              <a:ahLst/>
              <a:cxnLst/>
              <a:rect l="0" t="0" r="0" b="0"/>
              <a:pathLst>
                <a:path w="185548" h="31117">
                  <a:moveTo>
                    <a:pt x="175005" y="31116"/>
                  </a:moveTo>
                  <a:lnTo>
                    <a:pt x="10541" y="31116"/>
                  </a:lnTo>
                  <a:lnTo>
                    <a:pt x="3809" y="24511"/>
                  </a:lnTo>
                  <a:lnTo>
                    <a:pt x="1269" y="20321"/>
                  </a:lnTo>
                  <a:lnTo>
                    <a:pt x="380" y="18161"/>
                  </a:lnTo>
                  <a:lnTo>
                    <a:pt x="0" y="14352"/>
                  </a:lnTo>
                  <a:lnTo>
                    <a:pt x="380" y="10415"/>
                  </a:lnTo>
                  <a:lnTo>
                    <a:pt x="1269" y="8510"/>
                  </a:lnTo>
                  <a:lnTo>
                    <a:pt x="3809" y="4954"/>
                  </a:lnTo>
                  <a:lnTo>
                    <a:pt x="10541" y="0"/>
                  </a:lnTo>
                  <a:lnTo>
                    <a:pt x="175005" y="0"/>
                  </a:lnTo>
                  <a:lnTo>
                    <a:pt x="177291" y="1652"/>
                  </a:lnTo>
                  <a:lnTo>
                    <a:pt x="182752" y="7366"/>
                  </a:lnTo>
                  <a:lnTo>
                    <a:pt x="184658" y="11049"/>
                  </a:lnTo>
                  <a:lnTo>
                    <a:pt x="185292" y="12954"/>
                  </a:lnTo>
                  <a:lnTo>
                    <a:pt x="185547" y="15114"/>
                  </a:lnTo>
                  <a:lnTo>
                    <a:pt x="185292" y="16765"/>
                  </a:lnTo>
                  <a:lnTo>
                    <a:pt x="183896" y="20955"/>
                  </a:lnTo>
                  <a:lnTo>
                    <a:pt x="182752" y="23115"/>
                  </a:lnTo>
                  <a:lnTo>
                    <a:pt x="177291" y="28956"/>
                  </a:lnTo>
                  <a:close/>
                </a:path>
              </a:pathLst>
            </a:custGeom>
            <a:solidFill>
              <a:srgbClr val="D6D878"/>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557022" y="4532248"/>
              <a:ext cx="456820" cy="610110"/>
            </a:xfrm>
            <a:custGeom>
              <a:avLst/>
              <a:gdLst/>
              <a:ahLst/>
              <a:cxnLst/>
              <a:rect l="0" t="0" r="0" b="0"/>
              <a:pathLst>
                <a:path w="456820" h="610110">
                  <a:moveTo>
                    <a:pt x="450722" y="281305"/>
                  </a:moveTo>
                  <a:lnTo>
                    <a:pt x="440181" y="313944"/>
                  </a:lnTo>
                  <a:lnTo>
                    <a:pt x="423291" y="345694"/>
                  </a:lnTo>
                  <a:lnTo>
                    <a:pt x="407161" y="371348"/>
                  </a:lnTo>
                  <a:lnTo>
                    <a:pt x="394335" y="385573"/>
                  </a:lnTo>
                  <a:lnTo>
                    <a:pt x="383794" y="402717"/>
                  </a:lnTo>
                  <a:lnTo>
                    <a:pt x="351536" y="454280"/>
                  </a:lnTo>
                  <a:lnTo>
                    <a:pt x="330835" y="493649"/>
                  </a:lnTo>
                  <a:lnTo>
                    <a:pt x="310006" y="562103"/>
                  </a:lnTo>
                  <a:lnTo>
                    <a:pt x="305308" y="609855"/>
                  </a:lnTo>
                  <a:lnTo>
                    <a:pt x="150494" y="610109"/>
                  </a:lnTo>
                  <a:lnTo>
                    <a:pt x="145415" y="560832"/>
                  </a:lnTo>
                  <a:lnTo>
                    <a:pt x="123951" y="494666"/>
                  </a:lnTo>
                  <a:lnTo>
                    <a:pt x="96011" y="441453"/>
                  </a:lnTo>
                  <a:lnTo>
                    <a:pt x="71501" y="404368"/>
                  </a:lnTo>
                  <a:lnTo>
                    <a:pt x="61468" y="387350"/>
                  </a:lnTo>
                  <a:lnTo>
                    <a:pt x="46862" y="371094"/>
                  </a:lnTo>
                  <a:lnTo>
                    <a:pt x="32258" y="348361"/>
                  </a:lnTo>
                  <a:lnTo>
                    <a:pt x="20447" y="325374"/>
                  </a:lnTo>
                  <a:lnTo>
                    <a:pt x="8890" y="296037"/>
                  </a:lnTo>
                  <a:lnTo>
                    <a:pt x="0" y="263398"/>
                  </a:lnTo>
                  <a:lnTo>
                    <a:pt x="0" y="227457"/>
                  </a:lnTo>
                  <a:lnTo>
                    <a:pt x="3175" y="181865"/>
                  </a:lnTo>
                  <a:lnTo>
                    <a:pt x="17653" y="135891"/>
                  </a:lnTo>
                  <a:lnTo>
                    <a:pt x="29718" y="113157"/>
                  </a:lnTo>
                  <a:lnTo>
                    <a:pt x="37083" y="101347"/>
                  </a:lnTo>
                  <a:lnTo>
                    <a:pt x="45719" y="89790"/>
                  </a:lnTo>
                  <a:lnTo>
                    <a:pt x="54990" y="78994"/>
                  </a:lnTo>
                  <a:lnTo>
                    <a:pt x="65023" y="68327"/>
                  </a:lnTo>
                  <a:lnTo>
                    <a:pt x="73405" y="59944"/>
                  </a:lnTo>
                  <a:lnTo>
                    <a:pt x="82296" y="52324"/>
                  </a:lnTo>
                  <a:lnTo>
                    <a:pt x="91312" y="44959"/>
                  </a:lnTo>
                  <a:lnTo>
                    <a:pt x="100583" y="38481"/>
                  </a:lnTo>
                  <a:lnTo>
                    <a:pt x="110108" y="32131"/>
                  </a:lnTo>
                  <a:lnTo>
                    <a:pt x="119761" y="26417"/>
                  </a:lnTo>
                  <a:lnTo>
                    <a:pt x="129412" y="21463"/>
                  </a:lnTo>
                  <a:lnTo>
                    <a:pt x="139700" y="17146"/>
                  </a:lnTo>
                  <a:lnTo>
                    <a:pt x="149859" y="12955"/>
                  </a:lnTo>
                  <a:lnTo>
                    <a:pt x="160528" y="9398"/>
                  </a:lnTo>
                  <a:lnTo>
                    <a:pt x="171069" y="6605"/>
                  </a:lnTo>
                  <a:lnTo>
                    <a:pt x="182244" y="4318"/>
                  </a:lnTo>
                  <a:lnTo>
                    <a:pt x="193421" y="2286"/>
                  </a:lnTo>
                  <a:lnTo>
                    <a:pt x="204978" y="1143"/>
                  </a:lnTo>
                  <a:lnTo>
                    <a:pt x="216661" y="255"/>
                  </a:lnTo>
                  <a:lnTo>
                    <a:pt x="228726" y="0"/>
                  </a:lnTo>
                  <a:lnTo>
                    <a:pt x="240283" y="255"/>
                  </a:lnTo>
                  <a:lnTo>
                    <a:pt x="252094" y="1143"/>
                  </a:lnTo>
                  <a:lnTo>
                    <a:pt x="263397" y="2286"/>
                  </a:lnTo>
                  <a:lnTo>
                    <a:pt x="274828" y="4318"/>
                  </a:lnTo>
                  <a:lnTo>
                    <a:pt x="285750" y="6605"/>
                  </a:lnTo>
                  <a:lnTo>
                    <a:pt x="290956" y="7748"/>
                  </a:lnTo>
                  <a:lnTo>
                    <a:pt x="299466" y="11811"/>
                  </a:lnTo>
                  <a:lnTo>
                    <a:pt x="306958" y="12955"/>
                  </a:lnTo>
                  <a:lnTo>
                    <a:pt x="314833" y="16765"/>
                  </a:lnTo>
                  <a:lnTo>
                    <a:pt x="326263" y="20955"/>
                  </a:lnTo>
                  <a:lnTo>
                    <a:pt x="337692" y="28067"/>
                  </a:lnTo>
                  <a:lnTo>
                    <a:pt x="349885" y="35180"/>
                  </a:lnTo>
                  <a:lnTo>
                    <a:pt x="357505" y="40005"/>
                  </a:lnTo>
                  <a:lnTo>
                    <a:pt x="365125" y="45974"/>
                  </a:lnTo>
                  <a:lnTo>
                    <a:pt x="377444" y="57023"/>
                  </a:lnTo>
                  <a:lnTo>
                    <a:pt x="388874" y="68327"/>
                  </a:lnTo>
                  <a:lnTo>
                    <a:pt x="418464" y="101728"/>
                  </a:lnTo>
                  <a:lnTo>
                    <a:pt x="426466" y="117348"/>
                  </a:lnTo>
                  <a:lnTo>
                    <a:pt x="436372" y="134367"/>
                  </a:lnTo>
                  <a:lnTo>
                    <a:pt x="445261" y="159131"/>
                  </a:lnTo>
                  <a:lnTo>
                    <a:pt x="451485" y="179324"/>
                  </a:lnTo>
                  <a:lnTo>
                    <a:pt x="454025" y="193294"/>
                  </a:lnTo>
                  <a:lnTo>
                    <a:pt x="456819" y="218060"/>
                  </a:lnTo>
                  <a:lnTo>
                    <a:pt x="456183" y="240792"/>
                  </a:lnTo>
                  <a:lnTo>
                    <a:pt x="455041" y="261874"/>
                  </a:lnTo>
                  <a:close/>
                </a:path>
              </a:pathLst>
            </a:custGeom>
            <a:solidFill>
              <a:srgbClr val="FDF21E"/>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729741" y="5287517"/>
              <a:ext cx="112396" cy="58422"/>
            </a:xfrm>
            <a:custGeom>
              <a:avLst/>
              <a:gdLst/>
              <a:ahLst/>
              <a:cxnLst/>
              <a:rect l="0" t="0" r="0" b="0"/>
              <a:pathLst>
                <a:path w="112396" h="58422">
                  <a:moveTo>
                    <a:pt x="85853" y="46610"/>
                  </a:moveTo>
                  <a:lnTo>
                    <a:pt x="74550" y="53467"/>
                  </a:lnTo>
                  <a:lnTo>
                    <a:pt x="70993" y="55373"/>
                  </a:lnTo>
                  <a:lnTo>
                    <a:pt x="63628" y="57531"/>
                  </a:lnTo>
                  <a:lnTo>
                    <a:pt x="56389" y="58421"/>
                  </a:lnTo>
                  <a:lnTo>
                    <a:pt x="45213" y="56516"/>
                  </a:lnTo>
                  <a:lnTo>
                    <a:pt x="41910" y="55627"/>
                  </a:lnTo>
                  <a:lnTo>
                    <a:pt x="30989" y="49530"/>
                  </a:lnTo>
                  <a:lnTo>
                    <a:pt x="27814" y="46863"/>
                  </a:lnTo>
                  <a:lnTo>
                    <a:pt x="0" y="0"/>
                  </a:lnTo>
                  <a:lnTo>
                    <a:pt x="112395" y="0"/>
                  </a:lnTo>
                  <a:close/>
                </a:path>
              </a:pathLst>
            </a:custGeom>
            <a:solidFill>
              <a:srgbClr val="D6D878"/>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21791" y="4583810"/>
              <a:ext cx="190883" cy="151386"/>
            </a:xfrm>
            <a:custGeom>
              <a:avLst/>
              <a:gdLst/>
              <a:ahLst/>
              <a:cxnLst/>
              <a:rect l="0" t="0" r="0" b="0"/>
              <a:pathLst>
                <a:path w="190883" h="151386">
                  <a:moveTo>
                    <a:pt x="23877" y="82043"/>
                  </a:moveTo>
                  <a:lnTo>
                    <a:pt x="51563" y="52070"/>
                  </a:lnTo>
                  <a:lnTo>
                    <a:pt x="83185" y="26162"/>
                  </a:lnTo>
                  <a:lnTo>
                    <a:pt x="118110" y="11176"/>
                  </a:lnTo>
                  <a:lnTo>
                    <a:pt x="153035" y="0"/>
                  </a:lnTo>
                  <a:lnTo>
                    <a:pt x="175514" y="0"/>
                  </a:lnTo>
                  <a:lnTo>
                    <a:pt x="190882" y="51436"/>
                  </a:lnTo>
                  <a:lnTo>
                    <a:pt x="138939" y="63500"/>
                  </a:lnTo>
                  <a:lnTo>
                    <a:pt x="93600" y="97155"/>
                  </a:lnTo>
                  <a:lnTo>
                    <a:pt x="60707" y="145924"/>
                  </a:lnTo>
                  <a:lnTo>
                    <a:pt x="53467" y="151385"/>
                  </a:lnTo>
                  <a:lnTo>
                    <a:pt x="0" y="124968"/>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2750" y="995740"/>
            <a:ext cx="10104596" cy="1569660"/>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Samantha has two pieces of cloth. One piece is 72 inches wide and the other piece is 90 inches wide. She wants to cut both pieces into strips of equal width that are as wide as possible. How wide should she cut the strips?</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488950" y="2946400"/>
            <a:ext cx="9739535" cy="1569660"/>
          </a:xfrm>
          <a:prstGeom prst="rect">
            <a:avLst/>
          </a:prstGeom>
          <a:noFill/>
        </p:spPr>
        <p:txBody>
          <a:bodyPr vert="horz" rtlCol="0">
            <a:spAutoFit/>
          </a:bodyPr>
          <a:lstStyle/>
          <a:p>
            <a:r>
              <a:rPr lang="en-US" sz="2400" b="1" dirty="0" smtClean="0">
                <a:solidFill>
                  <a:srgbClr val="FF0000"/>
                </a:solidFill>
                <a:latin typeface="Arial" pitchFamily="34" charset="0"/>
                <a:cs typeface="Arial" pitchFamily="34" charset="0"/>
              </a:rPr>
              <a:t>What is the question: </a:t>
            </a:r>
            <a:r>
              <a:rPr lang="en-US" sz="2400" b="1" dirty="0" smtClean="0">
                <a:solidFill>
                  <a:srgbClr val="0000FF"/>
                </a:solidFill>
                <a:latin typeface="Arial" pitchFamily="34" charset="0"/>
                <a:cs typeface="Arial" pitchFamily="34" charset="0"/>
              </a:rPr>
              <a:t>How wide should she cut the strips?</a:t>
            </a:r>
          </a:p>
          <a:p>
            <a:endParaRPr lang="en-US" sz="2400" b="1" dirty="0" smtClean="0">
              <a:solidFill>
                <a:srgbClr val="0000FF"/>
              </a:solidFill>
              <a:latin typeface="Arial" pitchFamily="34" charset="0"/>
              <a:cs typeface="Arial" pitchFamily="34" charset="0"/>
            </a:endParaRPr>
          </a:p>
          <a:p>
            <a:r>
              <a:rPr lang="en-US" sz="2400" b="1" dirty="0" smtClean="0">
                <a:solidFill>
                  <a:srgbClr val="FF0000"/>
                </a:solidFill>
                <a:latin typeface="Arial" pitchFamily="34" charset="0"/>
                <a:cs typeface="Arial" pitchFamily="34" charset="0"/>
              </a:rPr>
              <a:t>Important information: </a:t>
            </a:r>
            <a:r>
              <a:rPr lang="en-US" sz="2400" b="1" dirty="0" smtClean="0">
                <a:solidFill>
                  <a:srgbClr val="0000FF"/>
                </a:solidFill>
                <a:latin typeface="Arial" pitchFamily="34" charset="0"/>
                <a:cs typeface="Arial" pitchFamily="34" charset="0"/>
              </a:rPr>
              <a:t>One cloth is 72 inches wide.</a:t>
            </a:r>
          </a:p>
          <a:p>
            <a:r>
              <a:rPr lang="en-US" sz="2400" b="1" dirty="0" smtClean="0">
                <a:solidFill>
                  <a:srgbClr val="0000FF"/>
                </a:solidFill>
                <a:latin typeface="Arial" pitchFamily="34" charset="0"/>
                <a:cs typeface="Arial" pitchFamily="34" charset="0"/>
              </a:rPr>
              <a:t> The other is 90 inches wide.</a:t>
            </a:r>
            <a:endParaRPr lang="en-US" sz="2400" b="1" dirty="0">
              <a:solidFill>
                <a:srgbClr val="0000FF"/>
              </a:solidFill>
              <a:latin typeface="Arial" pitchFamily="34" charset="0"/>
              <a:cs typeface="Arial" pitchFamily="34" charset="0"/>
            </a:endParaRPr>
          </a:p>
        </p:txBody>
      </p:sp>
      <p:sp>
        <p:nvSpPr>
          <p:cNvPr id="4" name="TextBox 3"/>
          <p:cNvSpPr txBox="1"/>
          <p:nvPr/>
        </p:nvSpPr>
        <p:spPr>
          <a:xfrm>
            <a:off x="1578785" y="4745112"/>
            <a:ext cx="7863364" cy="1200329"/>
          </a:xfrm>
          <a:prstGeom prst="rect">
            <a:avLst/>
          </a:prstGeom>
          <a:noFill/>
        </p:spPr>
        <p:txBody>
          <a:bodyPr vert="horz" rtlCol="0">
            <a:spAutoFit/>
          </a:bodyPr>
          <a:lstStyle/>
          <a:p>
            <a:pPr algn="ctr"/>
            <a:r>
              <a:rPr lang="en-US" sz="2400" b="1" dirty="0" smtClean="0">
                <a:solidFill>
                  <a:srgbClr val="0000FF"/>
                </a:solidFill>
                <a:latin typeface="Arial" pitchFamily="34" charset="0"/>
                <a:cs typeface="Arial" pitchFamily="34" charset="0"/>
              </a:rPr>
              <a:t>Is this a GCF or LCM problem?</a:t>
            </a:r>
          </a:p>
          <a:p>
            <a:pPr algn="ctr"/>
            <a:endParaRPr lang="en-US" sz="2400" b="1" dirty="0" smtClean="0">
              <a:solidFill>
                <a:srgbClr val="0000FF"/>
              </a:solidFill>
              <a:latin typeface="Arial" pitchFamily="34" charset="0"/>
              <a:cs typeface="Arial" pitchFamily="34" charset="0"/>
            </a:endParaRPr>
          </a:p>
          <a:p>
            <a:pPr algn="ctr"/>
            <a:r>
              <a:rPr lang="en-US" sz="2400" b="1" dirty="0" smtClean="0">
                <a:solidFill>
                  <a:srgbClr val="0000FF"/>
                </a:solidFill>
                <a:latin typeface="Arial" pitchFamily="34" charset="0"/>
                <a:cs typeface="Arial" pitchFamily="34" charset="0"/>
              </a:rPr>
              <a:t>Does she need smaller or larger pieces?</a:t>
            </a:r>
            <a:endParaRPr lang="en-US" sz="2400" b="1" dirty="0">
              <a:solidFill>
                <a:srgbClr val="0000FF"/>
              </a:solidFill>
              <a:latin typeface="Arial" pitchFamily="34" charset="0"/>
              <a:cs typeface="Arial" pitchFamily="34" charset="0"/>
            </a:endParaRPr>
          </a:p>
        </p:txBody>
      </p:sp>
      <p:sp>
        <p:nvSpPr>
          <p:cNvPr id="5" name="TextBox 4"/>
          <p:cNvSpPr txBox="1"/>
          <p:nvPr/>
        </p:nvSpPr>
        <p:spPr>
          <a:xfrm>
            <a:off x="1523603" y="6129576"/>
            <a:ext cx="9104948" cy="830997"/>
          </a:xfrm>
          <a:prstGeom prst="rect">
            <a:avLst/>
          </a:prstGeom>
          <a:noFill/>
        </p:spPr>
        <p:txBody>
          <a:bodyPr vert="horz" rtlCol="0">
            <a:spAutoFit/>
          </a:bodyPr>
          <a:lstStyle/>
          <a:p>
            <a:r>
              <a:rPr lang="en-US" sz="2400" b="1" dirty="0" smtClean="0">
                <a:solidFill>
                  <a:srgbClr val="FF0000"/>
                </a:solidFill>
                <a:latin typeface="Arial" pitchFamily="34" charset="0"/>
                <a:cs typeface="Arial" pitchFamily="34" charset="0"/>
              </a:rPr>
              <a:t>This is a GCF problem because we are cutting or  "dividing" the pieces of cloth into smaller pieces  (factor) of 72 and 90.</a:t>
            </a:r>
            <a:endParaRPr lang="en-US" sz="2400" b="1" dirty="0">
              <a:solidFill>
                <a:srgbClr val="FF0000"/>
              </a:solidFill>
              <a:latin typeface="Arial" pitchFamily="34" charset="0"/>
              <a:cs typeface="Arial" pitchFamily="34" charset="0"/>
            </a:endParaRPr>
          </a:p>
        </p:txBody>
      </p:sp>
      <p:sp>
        <p:nvSpPr>
          <p:cNvPr id="6" name="Rectangle 5"/>
          <p:cNvSpPr/>
          <p:nvPr/>
        </p:nvSpPr>
        <p:spPr>
          <a:xfrm>
            <a:off x="0" y="2794000"/>
            <a:ext cx="11036300" cy="736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52342" y="5555950"/>
            <a:ext cx="2317623" cy="461665"/>
          </a:xfrm>
          <a:prstGeom prst="rect">
            <a:avLst/>
          </a:prstGeom>
          <a:noFill/>
        </p:spPr>
        <p:txBody>
          <a:bodyPr vert="horz" rtlCol="0">
            <a:spAutoFit/>
          </a:bodyPr>
          <a:lstStyle/>
          <a:p>
            <a:pPr algn="ctr"/>
            <a:r>
              <a:rPr lang="en-US" sz="2400" b="1" smtClean="0">
                <a:solidFill>
                  <a:srgbClr val="0000FF"/>
                </a:solidFill>
                <a:latin typeface="Arial" pitchFamily="34" charset="0"/>
                <a:cs typeface="Arial" pitchFamily="34" charset="0"/>
              </a:rPr>
              <a:t>90 inches</a:t>
            </a:r>
            <a:endParaRPr lang="en-US" sz="2400" b="1">
              <a:solidFill>
                <a:srgbClr val="0000FF"/>
              </a:solidFill>
              <a:latin typeface="Arial" pitchFamily="34" charset="0"/>
              <a:cs typeface="Arial" pitchFamily="34" charset="0"/>
            </a:endParaRPr>
          </a:p>
        </p:txBody>
      </p:sp>
      <p:sp>
        <p:nvSpPr>
          <p:cNvPr id="3" name="TextBox 2"/>
          <p:cNvSpPr txBox="1"/>
          <p:nvPr/>
        </p:nvSpPr>
        <p:spPr>
          <a:xfrm>
            <a:off x="289703" y="1958526"/>
            <a:ext cx="10622439" cy="2308324"/>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Use the greatest common factor to determine the greatest width possible.</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The greatest common factor represents the greatest width possible not the number of pieces, because all the pieces need to  be of equal  length.</a:t>
            </a:r>
            <a:endParaRPr lang="en-US" sz="2400" b="1" dirty="0">
              <a:solidFill>
                <a:srgbClr val="0000FF"/>
              </a:solidFill>
              <a:latin typeface="Arial" pitchFamily="34" charset="0"/>
              <a:cs typeface="Arial" pitchFamily="34" charset="0"/>
            </a:endParaRPr>
          </a:p>
        </p:txBody>
      </p:sp>
      <p:sp>
        <p:nvSpPr>
          <p:cNvPr id="4" name="TextBox 3"/>
          <p:cNvSpPr txBox="1"/>
          <p:nvPr/>
        </p:nvSpPr>
        <p:spPr>
          <a:xfrm>
            <a:off x="3352276" y="4215092"/>
            <a:ext cx="3172936" cy="461665"/>
          </a:xfrm>
          <a:prstGeom prst="rect">
            <a:avLst/>
          </a:prstGeom>
          <a:noFill/>
        </p:spPr>
        <p:txBody>
          <a:bodyPr vert="horz" rtlCol="0">
            <a:spAutoFit/>
          </a:bodyPr>
          <a:lstStyle/>
          <a:p>
            <a:pPr algn="ctr"/>
            <a:r>
              <a:rPr lang="en-US" sz="2400" b="1" smtClean="0">
                <a:solidFill>
                  <a:srgbClr val="0000FF"/>
                </a:solidFill>
                <a:latin typeface="Arial" pitchFamily="34" charset="0"/>
                <a:cs typeface="Arial" pitchFamily="34" charset="0"/>
              </a:rPr>
              <a:t>72 inches</a:t>
            </a:r>
            <a:endParaRPr lang="en-US" sz="2400" b="1">
              <a:solidFill>
                <a:srgbClr val="0000FF"/>
              </a:solidFill>
              <a:latin typeface="Arial" pitchFamily="34" charset="0"/>
              <a:cs typeface="Arial" pitchFamily="34" charset="0"/>
            </a:endParaRPr>
          </a:p>
        </p:txBody>
      </p:sp>
      <p:grpSp>
        <p:nvGrpSpPr>
          <p:cNvPr id="9" name="Group 8"/>
          <p:cNvGrpSpPr/>
          <p:nvPr/>
        </p:nvGrpSpPr>
        <p:grpSpPr>
          <a:xfrm>
            <a:off x="455248" y="4640243"/>
            <a:ext cx="8070295" cy="577769"/>
            <a:chOff x="419100" y="3848100"/>
            <a:chExt cx="7429501" cy="673101"/>
          </a:xfrm>
        </p:grpSpPr>
        <p:sp>
          <p:nvSpPr>
            <p:cNvPr id="5" name="Freeform 4"/>
            <p:cNvSpPr/>
            <p:nvPr/>
          </p:nvSpPr>
          <p:spPr>
            <a:xfrm>
              <a:off x="419100" y="3848100"/>
              <a:ext cx="1828801" cy="673101"/>
            </a:xfrm>
            <a:custGeom>
              <a:avLst/>
              <a:gdLst/>
              <a:ahLst/>
              <a:cxnLst/>
              <a:rect l="0" t="0" r="0" b="0"/>
              <a:pathLst>
                <a:path w="1828801" h="673101">
                  <a:moveTo>
                    <a:pt x="0" y="0"/>
                  </a:moveTo>
                  <a:lnTo>
                    <a:pt x="1828800" y="0"/>
                  </a:lnTo>
                  <a:lnTo>
                    <a:pt x="1828800" y="673100"/>
                  </a:lnTo>
                  <a:lnTo>
                    <a:pt x="0" y="673100"/>
                  </a:lnTo>
                  <a:close/>
                </a:path>
              </a:pathLst>
            </a:custGeom>
            <a:solidFill>
              <a:srgbClr val="FFFF00"/>
            </a:solidFill>
            <a:ln w="3810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 name="Freeform 5"/>
            <p:cNvSpPr/>
            <p:nvPr/>
          </p:nvSpPr>
          <p:spPr>
            <a:xfrm>
              <a:off x="2286000" y="3848100"/>
              <a:ext cx="1828801" cy="673101"/>
            </a:xfrm>
            <a:custGeom>
              <a:avLst/>
              <a:gdLst/>
              <a:ahLst/>
              <a:cxnLst/>
              <a:rect l="0" t="0" r="0" b="0"/>
              <a:pathLst>
                <a:path w="1828801" h="673101">
                  <a:moveTo>
                    <a:pt x="0" y="0"/>
                  </a:moveTo>
                  <a:lnTo>
                    <a:pt x="1828800" y="0"/>
                  </a:lnTo>
                  <a:lnTo>
                    <a:pt x="1828800" y="673100"/>
                  </a:lnTo>
                  <a:lnTo>
                    <a:pt x="0" y="673100"/>
                  </a:lnTo>
                  <a:close/>
                </a:path>
              </a:pathLst>
            </a:custGeom>
            <a:solidFill>
              <a:srgbClr val="FFFF00"/>
            </a:solidFill>
            <a:ln w="3810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 name="Freeform 6"/>
            <p:cNvSpPr/>
            <p:nvPr/>
          </p:nvSpPr>
          <p:spPr>
            <a:xfrm>
              <a:off x="4152900" y="3848100"/>
              <a:ext cx="1828801" cy="673101"/>
            </a:xfrm>
            <a:custGeom>
              <a:avLst/>
              <a:gdLst/>
              <a:ahLst/>
              <a:cxnLst/>
              <a:rect l="0" t="0" r="0" b="0"/>
              <a:pathLst>
                <a:path w="1828801" h="673101">
                  <a:moveTo>
                    <a:pt x="0" y="0"/>
                  </a:moveTo>
                  <a:lnTo>
                    <a:pt x="1828800" y="0"/>
                  </a:lnTo>
                  <a:lnTo>
                    <a:pt x="1828800" y="673100"/>
                  </a:lnTo>
                  <a:lnTo>
                    <a:pt x="0" y="673100"/>
                  </a:lnTo>
                  <a:close/>
                </a:path>
              </a:pathLst>
            </a:custGeom>
            <a:solidFill>
              <a:srgbClr val="FFFF00"/>
            </a:solidFill>
            <a:ln w="3810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8" name="Freeform 7"/>
            <p:cNvSpPr/>
            <p:nvPr/>
          </p:nvSpPr>
          <p:spPr>
            <a:xfrm>
              <a:off x="6019800" y="3848100"/>
              <a:ext cx="1828801" cy="673101"/>
            </a:xfrm>
            <a:custGeom>
              <a:avLst/>
              <a:gdLst/>
              <a:ahLst/>
              <a:cxnLst/>
              <a:rect l="0" t="0" r="0" b="0"/>
              <a:pathLst>
                <a:path w="1828801" h="673101">
                  <a:moveTo>
                    <a:pt x="0" y="0"/>
                  </a:moveTo>
                  <a:lnTo>
                    <a:pt x="1828800" y="0"/>
                  </a:lnTo>
                  <a:lnTo>
                    <a:pt x="1828800" y="673100"/>
                  </a:lnTo>
                  <a:lnTo>
                    <a:pt x="0" y="673100"/>
                  </a:lnTo>
                  <a:close/>
                </a:path>
              </a:pathLst>
            </a:custGeom>
            <a:solidFill>
              <a:srgbClr val="FFFF00"/>
            </a:solidFill>
            <a:ln w="3810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grpSp>
        <p:nvGrpSpPr>
          <p:cNvPr id="15" name="Group 14"/>
          <p:cNvGrpSpPr/>
          <p:nvPr/>
        </p:nvGrpSpPr>
        <p:grpSpPr>
          <a:xfrm>
            <a:off x="482839" y="5981101"/>
            <a:ext cx="10043034" cy="577769"/>
            <a:chOff x="444500" y="5410200"/>
            <a:chExt cx="9245601" cy="673101"/>
          </a:xfrm>
        </p:grpSpPr>
        <p:sp>
          <p:nvSpPr>
            <p:cNvPr id="10" name="Freeform 9"/>
            <p:cNvSpPr/>
            <p:nvPr/>
          </p:nvSpPr>
          <p:spPr>
            <a:xfrm>
              <a:off x="444500" y="5410200"/>
              <a:ext cx="1828801" cy="673101"/>
            </a:xfrm>
            <a:custGeom>
              <a:avLst/>
              <a:gdLst/>
              <a:ahLst/>
              <a:cxnLst/>
              <a:rect l="0" t="0" r="0" b="0"/>
              <a:pathLst>
                <a:path w="1828801" h="673101">
                  <a:moveTo>
                    <a:pt x="0" y="0"/>
                  </a:moveTo>
                  <a:lnTo>
                    <a:pt x="1828800" y="0"/>
                  </a:lnTo>
                  <a:lnTo>
                    <a:pt x="1828800" y="673100"/>
                  </a:lnTo>
                  <a:lnTo>
                    <a:pt x="0" y="673100"/>
                  </a:lnTo>
                  <a:close/>
                </a:path>
              </a:pathLst>
            </a:custGeom>
            <a:solidFill>
              <a:srgbClr val="009300"/>
            </a:solidFill>
            <a:ln w="38100" cap="flat" cmpd="sng" algn="ctr">
              <a:solidFill>
                <a:srgbClr val="0093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1" name="Freeform 10"/>
            <p:cNvSpPr/>
            <p:nvPr/>
          </p:nvSpPr>
          <p:spPr>
            <a:xfrm>
              <a:off x="2298700" y="5410200"/>
              <a:ext cx="1828801" cy="673101"/>
            </a:xfrm>
            <a:custGeom>
              <a:avLst/>
              <a:gdLst/>
              <a:ahLst/>
              <a:cxnLst/>
              <a:rect l="0" t="0" r="0" b="0"/>
              <a:pathLst>
                <a:path w="1828801" h="673101">
                  <a:moveTo>
                    <a:pt x="0" y="0"/>
                  </a:moveTo>
                  <a:lnTo>
                    <a:pt x="1828800" y="0"/>
                  </a:lnTo>
                  <a:lnTo>
                    <a:pt x="1828800" y="673100"/>
                  </a:lnTo>
                  <a:lnTo>
                    <a:pt x="0" y="673100"/>
                  </a:lnTo>
                  <a:close/>
                </a:path>
              </a:pathLst>
            </a:custGeom>
            <a:solidFill>
              <a:srgbClr val="009300"/>
            </a:solidFill>
            <a:ln w="38100" cap="flat" cmpd="sng" algn="ctr">
              <a:solidFill>
                <a:srgbClr val="0093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2" name="Freeform 11"/>
            <p:cNvSpPr/>
            <p:nvPr/>
          </p:nvSpPr>
          <p:spPr>
            <a:xfrm>
              <a:off x="4152900" y="5410200"/>
              <a:ext cx="1828801" cy="673101"/>
            </a:xfrm>
            <a:custGeom>
              <a:avLst/>
              <a:gdLst/>
              <a:ahLst/>
              <a:cxnLst/>
              <a:rect l="0" t="0" r="0" b="0"/>
              <a:pathLst>
                <a:path w="1828801" h="673101">
                  <a:moveTo>
                    <a:pt x="0" y="0"/>
                  </a:moveTo>
                  <a:lnTo>
                    <a:pt x="1828800" y="0"/>
                  </a:lnTo>
                  <a:lnTo>
                    <a:pt x="1828800" y="673100"/>
                  </a:lnTo>
                  <a:lnTo>
                    <a:pt x="0" y="673100"/>
                  </a:lnTo>
                  <a:close/>
                </a:path>
              </a:pathLst>
            </a:custGeom>
            <a:solidFill>
              <a:srgbClr val="009300"/>
            </a:solidFill>
            <a:ln w="38100" cap="flat" cmpd="sng" algn="ctr">
              <a:solidFill>
                <a:srgbClr val="0093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 name="Freeform 12"/>
            <p:cNvSpPr/>
            <p:nvPr/>
          </p:nvSpPr>
          <p:spPr>
            <a:xfrm>
              <a:off x="6007100" y="5410200"/>
              <a:ext cx="1828801" cy="673101"/>
            </a:xfrm>
            <a:custGeom>
              <a:avLst/>
              <a:gdLst/>
              <a:ahLst/>
              <a:cxnLst/>
              <a:rect l="0" t="0" r="0" b="0"/>
              <a:pathLst>
                <a:path w="1828801" h="673101">
                  <a:moveTo>
                    <a:pt x="0" y="0"/>
                  </a:moveTo>
                  <a:lnTo>
                    <a:pt x="1828800" y="0"/>
                  </a:lnTo>
                  <a:lnTo>
                    <a:pt x="1828800" y="673100"/>
                  </a:lnTo>
                  <a:lnTo>
                    <a:pt x="0" y="673100"/>
                  </a:lnTo>
                  <a:close/>
                </a:path>
              </a:pathLst>
            </a:custGeom>
            <a:solidFill>
              <a:srgbClr val="009300"/>
            </a:solidFill>
            <a:ln w="38100" cap="flat" cmpd="sng" algn="ctr">
              <a:solidFill>
                <a:srgbClr val="0093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 name="Freeform 13"/>
            <p:cNvSpPr/>
            <p:nvPr/>
          </p:nvSpPr>
          <p:spPr>
            <a:xfrm>
              <a:off x="7861300" y="5410200"/>
              <a:ext cx="1828801" cy="673101"/>
            </a:xfrm>
            <a:custGeom>
              <a:avLst/>
              <a:gdLst/>
              <a:ahLst/>
              <a:cxnLst/>
              <a:rect l="0" t="0" r="0" b="0"/>
              <a:pathLst>
                <a:path w="1828801" h="673101">
                  <a:moveTo>
                    <a:pt x="0" y="0"/>
                  </a:moveTo>
                  <a:lnTo>
                    <a:pt x="1828800" y="0"/>
                  </a:lnTo>
                  <a:lnTo>
                    <a:pt x="1828800" y="673100"/>
                  </a:lnTo>
                  <a:lnTo>
                    <a:pt x="0" y="673100"/>
                  </a:lnTo>
                  <a:close/>
                </a:path>
              </a:pathLst>
            </a:custGeom>
            <a:solidFill>
              <a:srgbClr val="009300"/>
            </a:solidFill>
            <a:ln w="38100" cap="flat" cmpd="sng" algn="ctr">
              <a:solidFill>
                <a:srgbClr val="0093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grpSp>
        <p:nvGrpSpPr>
          <p:cNvPr id="18" name="Group 17"/>
          <p:cNvGrpSpPr/>
          <p:nvPr/>
        </p:nvGrpSpPr>
        <p:grpSpPr>
          <a:xfrm>
            <a:off x="510429" y="7267454"/>
            <a:ext cx="2083102" cy="603382"/>
            <a:chOff x="469900" y="6908800"/>
            <a:chExt cx="1917700" cy="702940"/>
          </a:xfrm>
        </p:grpSpPr>
        <p:sp>
          <p:nvSpPr>
            <p:cNvPr id="16" name="Freeform 15"/>
            <p:cNvSpPr/>
            <p:nvPr/>
          </p:nvSpPr>
          <p:spPr>
            <a:xfrm>
              <a:off x="469900" y="6908800"/>
              <a:ext cx="1828801" cy="673101"/>
            </a:xfrm>
            <a:custGeom>
              <a:avLst/>
              <a:gdLst/>
              <a:ahLst/>
              <a:cxnLst/>
              <a:rect l="0" t="0" r="0" b="0"/>
              <a:pathLst>
                <a:path w="1828801" h="673101">
                  <a:moveTo>
                    <a:pt x="0" y="0"/>
                  </a:moveTo>
                  <a:lnTo>
                    <a:pt x="1828800" y="0"/>
                  </a:lnTo>
                  <a:lnTo>
                    <a:pt x="1828800" y="673100"/>
                  </a:lnTo>
                  <a:lnTo>
                    <a:pt x="0" y="6731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7" name="TextBox 16"/>
            <p:cNvSpPr txBox="1"/>
            <p:nvPr/>
          </p:nvSpPr>
          <p:spPr>
            <a:xfrm>
              <a:off x="635000" y="7073900"/>
              <a:ext cx="1752600" cy="537840"/>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18 inches</a:t>
              </a:r>
              <a:endParaRPr lang="en-US" sz="2400" b="1">
                <a:solidFill>
                  <a:srgbClr val="0000FF"/>
                </a:solidFill>
                <a:latin typeface="Arial" pitchFamily="34" charset="0"/>
                <a:cs typeface="Arial" pitchFamily="34" charset="0"/>
              </a:endParaRPr>
            </a:p>
          </p:txBody>
        </p:sp>
      </p:grpSp>
      <p:sp>
        <p:nvSpPr>
          <p:cNvPr id="25" name="TextBox 24"/>
          <p:cNvSpPr txBox="1"/>
          <p:nvPr/>
        </p:nvSpPr>
        <p:spPr>
          <a:xfrm>
            <a:off x="1327150" y="852269"/>
            <a:ext cx="7366730" cy="646331"/>
          </a:xfrm>
          <a:prstGeom prst="rect">
            <a:avLst/>
          </a:prstGeom>
          <a:noFill/>
        </p:spPr>
        <p:txBody>
          <a:bodyPr vert="horz" rtlCol="0">
            <a:spAutoFit/>
          </a:bodyPr>
          <a:lstStyle/>
          <a:p>
            <a:pPr algn="ctr"/>
            <a:r>
              <a:rPr lang="en-US" sz="3600" b="1" u="sng" dirty="0" smtClean="0">
                <a:solidFill>
                  <a:srgbClr val="0000FF"/>
                </a:solidFill>
                <a:latin typeface="Arial" pitchFamily="34" charset="0"/>
                <a:cs typeface="Arial" pitchFamily="34" charset="0"/>
              </a:rPr>
              <a:t>Bar Modeling</a:t>
            </a:r>
            <a:endParaRPr lang="en-US" sz="3600" b="1" u="sng" dirty="0">
              <a:solidFill>
                <a:srgbClr val="0000FF"/>
              </a:solidFill>
              <a:latin typeface="Arial" pitchFamily="34" charset="0"/>
              <a:cs typeface="Arial" pitchFamily="34" charset="0"/>
            </a:endParaRPr>
          </a:p>
        </p:txBody>
      </p:sp>
      <p:grpSp>
        <p:nvGrpSpPr>
          <p:cNvPr id="28" name="Group 27"/>
          <p:cNvGrpSpPr/>
          <p:nvPr/>
        </p:nvGrpSpPr>
        <p:grpSpPr>
          <a:xfrm>
            <a:off x="327295" y="7198464"/>
            <a:ext cx="3024981" cy="824247"/>
            <a:chOff x="249300" y="6684771"/>
            <a:chExt cx="2252855" cy="960248"/>
          </a:xfrm>
        </p:grpSpPr>
        <p:sp>
          <p:nvSpPr>
            <p:cNvPr id="26" name="Freeform 25"/>
            <p:cNvSpPr/>
            <p:nvPr/>
          </p:nvSpPr>
          <p:spPr>
            <a:xfrm>
              <a:off x="249300" y="6684771"/>
              <a:ext cx="2252855" cy="960248"/>
            </a:xfrm>
            <a:custGeom>
              <a:avLst/>
              <a:gdLst/>
              <a:ahLst/>
              <a:cxnLst/>
              <a:rect l="0" t="0" r="0" b="0"/>
              <a:pathLst>
                <a:path w="2252855" h="960248">
                  <a:moveTo>
                    <a:pt x="0" y="0"/>
                  </a:moveTo>
                  <a:lnTo>
                    <a:pt x="2252854" y="0"/>
                  </a:lnTo>
                  <a:lnTo>
                    <a:pt x="2252854" y="960247"/>
                  </a:lnTo>
                  <a:lnTo>
                    <a:pt x="0" y="960247"/>
                  </a:lnTo>
                  <a:close/>
                </a:path>
              </a:pathLst>
            </a:cu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7" name="TextBox 26"/>
            <p:cNvSpPr txBox="1"/>
            <p:nvPr/>
          </p:nvSpPr>
          <p:spPr>
            <a:xfrm>
              <a:off x="662679" y="6890170"/>
              <a:ext cx="1147128" cy="537840"/>
            </a:xfrm>
            <a:prstGeom prst="rect">
              <a:avLst/>
            </a:prstGeom>
            <a:noFill/>
          </p:spPr>
          <p:txBody>
            <a:bodyPr vert="horz" wrap="square" rtlCol="0">
              <a:spAutoFit/>
            </a:bodyPr>
            <a:lstStyle/>
            <a:p>
              <a:r>
                <a:rPr lang="en-US" sz="2400" b="1" i="1" dirty="0" smtClean="0">
                  <a:solidFill>
                    <a:srgbClr val="0000FF"/>
                  </a:solidFill>
                  <a:latin typeface="Arial" pitchFamily="34" charset="0"/>
                  <a:cs typeface="Arial" pitchFamily="34" charset="0"/>
                </a:rPr>
                <a:t>click</a:t>
              </a:r>
              <a:endParaRPr lang="en-US" sz="2400" b="1" i="1" dirty="0">
                <a:solidFill>
                  <a:srgbClr val="0000FF"/>
                </a:solidFill>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112" y="1041400"/>
            <a:ext cx="10277554" cy="1200329"/>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Ben exercises every 12 days and Isabel every 8 days. Ben and Isabel both exercised today. How many days will it be until they exercise together again?</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320742" y="2851022"/>
            <a:ext cx="10379008" cy="1938992"/>
          </a:xfrm>
          <a:prstGeom prst="rect">
            <a:avLst/>
          </a:prstGeom>
          <a:noFill/>
        </p:spPr>
        <p:txBody>
          <a:bodyPr vert="horz" wrap="square" rtlCol="0">
            <a:spAutoFit/>
          </a:bodyPr>
          <a:lstStyle/>
          <a:p>
            <a:r>
              <a:rPr lang="en-US" sz="2400" b="1" dirty="0" smtClean="0">
                <a:solidFill>
                  <a:srgbClr val="FF0000"/>
                </a:solidFill>
                <a:latin typeface="Arial" pitchFamily="34" charset="0"/>
                <a:cs typeface="Arial" pitchFamily="34" charset="0"/>
              </a:rPr>
              <a:t>What is the question: </a:t>
            </a:r>
            <a:r>
              <a:rPr lang="en-US" sz="2400" b="1" dirty="0" smtClean="0">
                <a:solidFill>
                  <a:srgbClr val="0000FF"/>
                </a:solidFill>
                <a:latin typeface="Arial" pitchFamily="34" charset="0"/>
                <a:cs typeface="Arial" pitchFamily="34" charset="0"/>
              </a:rPr>
              <a:t>How many days until they exercise together again?</a:t>
            </a:r>
          </a:p>
          <a:p>
            <a:endParaRPr lang="en-US" sz="2400" b="1" dirty="0" smtClean="0">
              <a:solidFill>
                <a:srgbClr val="0000FF"/>
              </a:solidFill>
              <a:latin typeface="Arial" pitchFamily="34" charset="0"/>
              <a:cs typeface="Arial" pitchFamily="34" charset="0"/>
            </a:endParaRPr>
          </a:p>
          <a:p>
            <a:r>
              <a:rPr lang="en-US" sz="2400" b="1" dirty="0" smtClean="0">
                <a:solidFill>
                  <a:srgbClr val="FF0000"/>
                </a:solidFill>
                <a:latin typeface="Arial" pitchFamily="34" charset="0"/>
                <a:cs typeface="Arial" pitchFamily="34" charset="0"/>
              </a:rPr>
              <a:t>Important information: </a:t>
            </a:r>
            <a:r>
              <a:rPr lang="en-US" sz="2400" b="1" dirty="0" smtClean="0">
                <a:solidFill>
                  <a:srgbClr val="0000FF"/>
                </a:solidFill>
                <a:latin typeface="Arial" pitchFamily="34" charset="0"/>
                <a:cs typeface="Arial" pitchFamily="34" charset="0"/>
              </a:rPr>
              <a:t>Ben exercises every 12 days</a:t>
            </a:r>
          </a:p>
          <a:p>
            <a:r>
              <a:rPr lang="en-US" sz="2400" b="1" dirty="0" smtClean="0">
                <a:solidFill>
                  <a:srgbClr val="0000FF"/>
                </a:solidFill>
                <a:latin typeface="Arial" pitchFamily="34" charset="0"/>
                <a:cs typeface="Arial" pitchFamily="34" charset="0"/>
              </a:rPr>
              <a:t> Isabel exercises every 8 days</a:t>
            </a:r>
            <a:endParaRPr lang="en-US" sz="2400" b="1" dirty="0">
              <a:solidFill>
                <a:srgbClr val="0000FF"/>
              </a:solidFill>
              <a:latin typeface="Arial" pitchFamily="34" charset="0"/>
              <a:cs typeface="Arial" pitchFamily="34" charset="0"/>
            </a:endParaRPr>
          </a:p>
        </p:txBody>
      </p:sp>
      <p:sp>
        <p:nvSpPr>
          <p:cNvPr id="4" name="TextBox 3"/>
          <p:cNvSpPr txBox="1"/>
          <p:nvPr/>
        </p:nvSpPr>
        <p:spPr>
          <a:xfrm>
            <a:off x="82772" y="4987674"/>
            <a:ext cx="10925937" cy="1200329"/>
          </a:xfrm>
          <a:prstGeom prst="rect">
            <a:avLst/>
          </a:prstGeom>
          <a:noFill/>
        </p:spPr>
        <p:txBody>
          <a:bodyPr vert="horz" rtlCol="0">
            <a:spAutoFit/>
          </a:bodyPr>
          <a:lstStyle/>
          <a:p>
            <a:pPr algn="ctr"/>
            <a:r>
              <a:rPr lang="en-US" sz="2400" b="1" dirty="0" smtClean="0">
                <a:solidFill>
                  <a:srgbClr val="0000FF"/>
                </a:solidFill>
                <a:latin typeface="Arial" pitchFamily="34" charset="0"/>
                <a:cs typeface="Arial" pitchFamily="34" charset="0"/>
              </a:rPr>
              <a:t>Is this a GCF or LCM problem?</a:t>
            </a:r>
          </a:p>
          <a:p>
            <a:pPr algn="ctr"/>
            <a:endParaRPr lang="en-US" sz="2400" b="1" dirty="0" smtClean="0">
              <a:solidFill>
                <a:srgbClr val="0000FF"/>
              </a:solidFill>
              <a:latin typeface="Arial" pitchFamily="34" charset="0"/>
              <a:cs typeface="Arial" pitchFamily="34" charset="0"/>
            </a:endParaRPr>
          </a:p>
          <a:p>
            <a:pPr algn="ctr"/>
            <a:r>
              <a:rPr lang="en-US" sz="2400" b="1" dirty="0" smtClean="0">
                <a:solidFill>
                  <a:srgbClr val="0000FF"/>
                </a:solidFill>
                <a:latin typeface="Arial" pitchFamily="34" charset="0"/>
                <a:cs typeface="Arial" pitchFamily="34" charset="0"/>
              </a:rPr>
              <a:t>Are they repeating the event over and over or splitting up the days?</a:t>
            </a:r>
            <a:endParaRPr lang="en-US" sz="2400" b="1" dirty="0">
              <a:solidFill>
                <a:srgbClr val="0000FF"/>
              </a:solidFill>
              <a:latin typeface="Arial" pitchFamily="34" charset="0"/>
              <a:cs typeface="Arial" pitchFamily="34" charset="0"/>
            </a:endParaRPr>
          </a:p>
        </p:txBody>
      </p:sp>
      <p:sp>
        <p:nvSpPr>
          <p:cNvPr id="5" name="TextBox 4"/>
          <p:cNvSpPr txBox="1"/>
          <p:nvPr/>
        </p:nvSpPr>
        <p:spPr>
          <a:xfrm>
            <a:off x="1407128" y="6306403"/>
            <a:ext cx="9132538" cy="830997"/>
          </a:xfrm>
          <a:prstGeom prst="rect">
            <a:avLst/>
          </a:prstGeom>
          <a:noFill/>
        </p:spPr>
        <p:txBody>
          <a:bodyPr vert="horz" rtlCol="0">
            <a:spAutoFit/>
          </a:bodyPr>
          <a:lstStyle/>
          <a:p>
            <a:r>
              <a:rPr lang="en-US" sz="2400" b="1" dirty="0" smtClean="0">
                <a:solidFill>
                  <a:srgbClr val="FF0000"/>
                </a:solidFill>
                <a:latin typeface="Arial" pitchFamily="34" charset="0"/>
                <a:cs typeface="Arial" pitchFamily="34" charset="0"/>
              </a:rPr>
              <a:t>This is a LCM problem because they are repeating the event to find out when they will exercise together again.</a:t>
            </a:r>
            <a:endParaRPr lang="en-US" sz="2400" b="1" dirty="0">
              <a:solidFill>
                <a:srgbClr val="FF0000"/>
              </a:solidFill>
              <a:latin typeface="Arial" pitchFamily="34" charset="0"/>
              <a:cs typeface="Arial" pitchFamily="34" charset="0"/>
            </a:endParaRPr>
          </a:p>
        </p:txBody>
      </p:sp>
      <p:sp>
        <p:nvSpPr>
          <p:cNvPr id="6" name="Rectangle 5"/>
          <p:cNvSpPr/>
          <p:nvPr/>
        </p:nvSpPr>
        <p:spPr>
          <a:xfrm>
            <a:off x="0" y="2241729"/>
            <a:ext cx="11008709" cy="7918271"/>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726" y="4259350"/>
            <a:ext cx="3172936"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Ben exercises in:</a:t>
            </a:r>
            <a:endParaRPr lang="en-US" sz="2400" b="1">
              <a:solidFill>
                <a:srgbClr val="0000FF"/>
              </a:solidFill>
              <a:latin typeface="Arial" pitchFamily="34" charset="0"/>
              <a:cs typeface="Arial" pitchFamily="34" charset="0"/>
            </a:endParaRPr>
          </a:p>
        </p:txBody>
      </p:sp>
      <p:sp>
        <p:nvSpPr>
          <p:cNvPr id="3" name="TextBox 2"/>
          <p:cNvSpPr txBox="1"/>
          <p:nvPr/>
        </p:nvSpPr>
        <p:spPr>
          <a:xfrm>
            <a:off x="193135" y="5840037"/>
            <a:ext cx="3476435"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Isabel exercises in:</a:t>
            </a:r>
            <a:endParaRPr lang="en-US" sz="2400" b="1">
              <a:solidFill>
                <a:srgbClr val="0000FF"/>
              </a:solidFill>
              <a:latin typeface="Arial" pitchFamily="34" charset="0"/>
              <a:cs typeface="Arial" pitchFamily="34" charset="0"/>
            </a:endParaRPr>
          </a:p>
        </p:txBody>
      </p:sp>
      <p:sp>
        <p:nvSpPr>
          <p:cNvPr id="4" name="TextBox 3"/>
          <p:cNvSpPr txBox="1"/>
          <p:nvPr/>
        </p:nvSpPr>
        <p:spPr>
          <a:xfrm>
            <a:off x="1975929" y="852269"/>
            <a:ext cx="5904421" cy="646331"/>
          </a:xfrm>
          <a:prstGeom prst="rect">
            <a:avLst/>
          </a:prstGeom>
          <a:noFill/>
        </p:spPr>
        <p:txBody>
          <a:bodyPr vert="horz" rtlCol="0">
            <a:spAutoFit/>
          </a:bodyPr>
          <a:lstStyle/>
          <a:p>
            <a:pPr algn="ctr"/>
            <a:r>
              <a:rPr lang="en-US" sz="3600" b="1" u="sng" dirty="0" smtClean="0">
                <a:solidFill>
                  <a:srgbClr val="0000FF"/>
                </a:solidFill>
                <a:latin typeface="Arial" pitchFamily="34" charset="0"/>
                <a:cs typeface="Arial" pitchFamily="34" charset="0"/>
              </a:rPr>
              <a:t>Bar Modeling</a:t>
            </a:r>
            <a:endParaRPr lang="en-US" sz="3600" b="1" u="sng" dirty="0">
              <a:solidFill>
                <a:srgbClr val="0000FF"/>
              </a:solidFill>
              <a:latin typeface="Arial" pitchFamily="34" charset="0"/>
              <a:cs typeface="Arial" pitchFamily="34" charset="0"/>
            </a:endParaRPr>
          </a:p>
        </p:txBody>
      </p:sp>
      <p:sp>
        <p:nvSpPr>
          <p:cNvPr id="5" name="TextBox 4"/>
          <p:cNvSpPr txBox="1"/>
          <p:nvPr/>
        </p:nvSpPr>
        <p:spPr>
          <a:xfrm>
            <a:off x="224175" y="1926475"/>
            <a:ext cx="10627975" cy="1938992"/>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Use the least common multiple to determine the least amount of days possible.</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The least common multiple represents the number of days not how many times they will exercise.</a:t>
            </a:r>
            <a:endParaRPr lang="en-US" sz="2400" b="1" dirty="0">
              <a:solidFill>
                <a:srgbClr val="0000FF"/>
              </a:solidFill>
              <a:latin typeface="Arial" pitchFamily="34" charset="0"/>
              <a:cs typeface="Arial" pitchFamily="34" charset="0"/>
            </a:endParaRPr>
          </a:p>
        </p:txBody>
      </p:sp>
      <p:grpSp>
        <p:nvGrpSpPr>
          <p:cNvPr id="8" name="Group 7"/>
          <p:cNvGrpSpPr/>
          <p:nvPr/>
        </p:nvGrpSpPr>
        <p:grpSpPr>
          <a:xfrm>
            <a:off x="317294" y="4804415"/>
            <a:ext cx="2538350" cy="872104"/>
            <a:chOff x="292100" y="4114800"/>
            <a:chExt cx="2336801" cy="1016001"/>
          </a:xfrm>
        </p:grpSpPr>
        <p:sp>
          <p:nvSpPr>
            <p:cNvPr id="6" name="Freeform 5"/>
            <p:cNvSpPr/>
            <p:nvPr/>
          </p:nvSpPr>
          <p:spPr>
            <a:xfrm>
              <a:off x="292100" y="4114800"/>
              <a:ext cx="2336801" cy="1016001"/>
            </a:xfrm>
            <a:custGeom>
              <a:avLst/>
              <a:gdLst/>
              <a:ahLst/>
              <a:cxnLst/>
              <a:rect l="0" t="0" r="0" b="0"/>
              <a:pathLst>
                <a:path w="2336801" h="1016001">
                  <a:moveTo>
                    <a:pt x="0" y="0"/>
                  </a:moveTo>
                  <a:lnTo>
                    <a:pt x="2336800" y="0"/>
                  </a:lnTo>
                  <a:lnTo>
                    <a:pt x="2336800" y="1016000"/>
                  </a:lnTo>
                  <a:lnTo>
                    <a:pt x="0" y="1016000"/>
                  </a:lnTo>
                  <a:close/>
                </a:path>
              </a:pathLst>
            </a:custGeom>
            <a:solidFill>
              <a:srgbClr val="00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7" name="TextBox 6"/>
            <p:cNvSpPr txBox="1"/>
            <p:nvPr/>
          </p:nvSpPr>
          <p:spPr>
            <a:xfrm>
              <a:off x="774700" y="4347083"/>
              <a:ext cx="1422400" cy="537840"/>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12 Days</a:t>
              </a:r>
              <a:endParaRPr lang="en-US" sz="2400" b="1" dirty="0">
                <a:solidFill>
                  <a:srgbClr val="0000FF"/>
                </a:solidFill>
                <a:latin typeface="Arial" pitchFamily="34" charset="0"/>
                <a:cs typeface="Arial" pitchFamily="34" charset="0"/>
              </a:endParaRPr>
            </a:p>
          </p:txBody>
        </p:sp>
      </p:grpSp>
      <p:grpSp>
        <p:nvGrpSpPr>
          <p:cNvPr id="11" name="Group 10"/>
          <p:cNvGrpSpPr/>
          <p:nvPr/>
        </p:nvGrpSpPr>
        <p:grpSpPr>
          <a:xfrm>
            <a:off x="275907" y="6341496"/>
            <a:ext cx="1752013" cy="872104"/>
            <a:chOff x="254000" y="5905500"/>
            <a:chExt cx="1612900" cy="1016001"/>
          </a:xfrm>
        </p:grpSpPr>
        <p:sp>
          <p:nvSpPr>
            <p:cNvPr id="9" name="Freeform 8"/>
            <p:cNvSpPr/>
            <p:nvPr/>
          </p:nvSpPr>
          <p:spPr>
            <a:xfrm>
              <a:off x="254000" y="5905500"/>
              <a:ext cx="1574801" cy="1016001"/>
            </a:xfrm>
            <a:custGeom>
              <a:avLst/>
              <a:gdLst/>
              <a:ahLst/>
              <a:cxnLst/>
              <a:rect l="0" t="0" r="0" b="0"/>
              <a:pathLst>
                <a:path w="1574801" h="1016001">
                  <a:moveTo>
                    <a:pt x="0" y="0"/>
                  </a:moveTo>
                  <a:lnTo>
                    <a:pt x="1574800" y="0"/>
                  </a:lnTo>
                  <a:lnTo>
                    <a:pt x="1574800" y="1016000"/>
                  </a:lnTo>
                  <a:lnTo>
                    <a:pt x="0" y="1016000"/>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0" name="TextBox 9"/>
            <p:cNvSpPr txBox="1"/>
            <p:nvPr/>
          </p:nvSpPr>
          <p:spPr>
            <a:xfrm>
              <a:off x="469900" y="6122544"/>
              <a:ext cx="1397000" cy="537840"/>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8 Days</a:t>
              </a:r>
              <a:endParaRPr lang="en-US" sz="2400" b="1" dirty="0">
                <a:solidFill>
                  <a:srgbClr val="0000FF"/>
                </a:solidFill>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5875" y="975380"/>
            <a:ext cx="726075" cy="523220"/>
          </a:xfrm>
          <a:prstGeom prst="rect">
            <a:avLst/>
          </a:prstGeom>
          <a:noFill/>
        </p:spPr>
        <p:txBody>
          <a:bodyPr vert="horz" wrap="square" rtlCol="0">
            <a:spAutoFit/>
          </a:bodyPr>
          <a:lstStyle/>
          <a:p>
            <a:r>
              <a:rPr lang="en-US" sz="2800" b="1" smtClean="0">
                <a:solidFill>
                  <a:srgbClr val="000000"/>
                </a:solidFill>
                <a:latin typeface="Arial" pitchFamily="34" charset="0"/>
                <a:cs typeface="Arial" pitchFamily="34" charset="0"/>
              </a:rPr>
              <a:t>22</a:t>
            </a:r>
            <a:endParaRPr lang="en-US" sz="2800" b="1">
              <a:solidFill>
                <a:srgbClr val="000000"/>
              </a:solidFill>
              <a:latin typeface="Arial" pitchFamily="34" charset="0"/>
              <a:cs typeface="Arial" pitchFamily="34" charset="0"/>
            </a:endParaRPr>
          </a:p>
        </p:txBody>
      </p:sp>
      <p:sp>
        <p:nvSpPr>
          <p:cNvPr id="3" name="TextBox 2"/>
          <p:cNvSpPr txBox="1"/>
          <p:nvPr/>
        </p:nvSpPr>
        <p:spPr>
          <a:xfrm>
            <a:off x="1864979" y="928231"/>
            <a:ext cx="8529971" cy="2246769"/>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Mrs. Evans has 90 crayons and 15 pieces of paper to give to her students. What is the largest number of students she can have in her class so that each student gets an equal number of crayons and an equal number of paper?</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2704720" y="3729999"/>
            <a:ext cx="554356"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A</a:t>
            </a:r>
          </a:p>
        </p:txBody>
      </p:sp>
      <p:sp>
        <p:nvSpPr>
          <p:cNvPr id="5" name="TextBox 4"/>
          <p:cNvSpPr txBox="1"/>
          <p:nvPr/>
        </p:nvSpPr>
        <p:spPr>
          <a:xfrm>
            <a:off x="3512487" y="3706916"/>
            <a:ext cx="3931682" cy="523220"/>
          </a:xfrm>
          <a:prstGeom prst="rect">
            <a:avLst/>
          </a:prstGeom>
          <a:noFill/>
        </p:spPr>
        <p:txBody>
          <a:bodyPr vert="horz" rtlCol="0">
            <a:spAutoFit/>
          </a:bodyPr>
          <a:lstStyle/>
          <a:p>
            <a:r>
              <a:rPr lang="en-US" sz="2800" b="1" smtClean="0">
                <a:solidFill>
                  <a:srgbClr val="000000"/>
                </a:solidFill>
                <a:latin typeface="Arial" pitchFamily="34" charset="0"/>
                <a:cs typeface="Arial" pitchFamily="34" charset="0"/>
              </a:rPr>
              <a:t>GCF Problem</a:t>
            </a:r>
            <a:endParaRPr lang="en-US" sz="2800" b="1">
              <a:solidFill>
                <a:srgbClr val="000000"/>
              </a:solidFill>
              <a:latin typeface="Arial" pitchFamily="34" charset="0"/>
              <a:cs typeface="Arial" pitchFamily="34" charset="0"/>
            </a:endParaRPr>
          </a:p>
        </p:txBody>
      </p:sp>
      <p:sp>
        <p:nvSpPr>
          <p:cNvPr id="6" name="TextBox 5"/>
          <p:cNvSpPr txBox="1"/>
          <p:nvPr/>
        </p:nvSpPr>
        <p:spPr>
          <a:xfrm>
            <a:off x="2730120" y="4251980"/>
            <a:ext cx="55786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B</a:t>
            </a:r>
          </a:p>
        </p:txBody>
      </p:sp>
      <p:sp>
        <p:nvSpPr>
          <p:cNvPr id="7" name="TextBox 6"/>
          <p:cNvSpPr txBox="1"/>
          <p:nvPr/>
        </p:nvSpPr>
        <p:spPr>
          <a:xfrm>
            <a:off x="3512487" y="4251980"/>
            <a:ext cx="3986863" cy="523220"/>
          </a:xfrm>
          <a:prstGeom prst="rect">
            <a:avLst/>
          </a:prstGeom>
          <a:noFill/>
        </p:spPr>
        <p:txBody>
          <a:bodyPr vert="horz" rtlCol="0">
            <a:spAutoFit/>
          </a:bodyPr>
          <a:lstStyle/>
          <a:p>
            <a:r>
              <a:rPr lang="en-US" sz="2800" b="1" smtClean="0">
                <a:solidFill>
                  <a:srgbClr val="000000"/>
                </a:solidFill>
                <a:latin typeface="Arial" pitchFamily="34" charset="0"/>
                <a:cs typeface="Arial" pitchFamily="34" charset="0"/>
              </a:rPr>
              <a:t>LCM Problem</a:t>
            </a:r>
            <a:endParaRPr lang="en-US" sz="2800" b="1">
              <a:solidFill>
                <a:srgbClr val="000000"/>
              </a:solidFill>
              <a:latin typeface="Arial" pitchFamily="34" charset="0"/>
              <a:cs typeface="Arial" pitchFamily="34" charset="0"/>
            </a:endParaRPr>
          </a:p>
        </p:txBody>
      </p:sp>
      <p:pic>
        <p:nvPicPr>
          <p:cNvPr id="1028" name="Picture 4" descr="C:\Users\kamstra\AppData\Local\Insight360\Data\Tags\368844535988482d9177a8e6f5fd32a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2750" y="203200"/>
            <a:ext cx="3581400" cy="65835"/>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Oval 10"/>
          <p:cNvSpPr/>
          <p:nvPr/>
        </p:nvSpPr>
        <p:spPr>
          <a:xfrm>
            <a:off x="1875790" y="377532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Arial" pitchFamily="34" charset="0"/>
              <a:cs typeface="Arial" pitchFamily="34" charset="0"/>
            </a:endParaRPr>
          </a:p>
        </p:txBody>
      </p:sp>
      <p:sp>
        <p:nvSpPr>
          <p:cNvPr id="12" name="Oval 11"/>
          <p:cNvSpPr/>
          <p:nvPr/>
        </p:nvSpPr>
        <p:spPr>
          <a:xfrm>
            <a:off x="1875790" y="430872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5875" y="965200"/>
            <a:ext cx="649875"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23</a:t>
            </a:r>
          </a:p>
        </p:txBody>
      </p:sp>
      <p:sp>
        <p:nvSpPr>
          <p:cNvPr id="4" name="TextBox 3"/>
          <p:cNvSpPr txBox="1"/>
          <p:nvPr/>
        </p:nvSpPr>
        <p:spPr>
          <a:xfrm>
            <a:off x="1833230" y="965200"/>
            <a:ext cx="9051322" cy="2246769"/>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Mrs. Evans has 90 crayons and 15 pieces of paper to give to her students. What is the largest number of students she can have in her class so that each student gets an equal number of crayons and an equal number of paper?</a:t>
            </a:r>
            <a:endParaRPr lang="en-US" sz="2800" b="1" dirty="0">
              <a:solidFill>
                <a:srgbClr val="000000"/>
              </a:solidFill>
              <a:latin typeface="Arial" pitchFamily="34" charset="0"/>
              <a:cs typeface="Arial" pitchFamily="34" charset="0"/>
            </a:endParaRPr>
          </a:p>
        </p:txBody>
      </p:sp>
      <p:sp>
        <p:nvSpPr>
          <p:cNvPr id="5" name="TextBox 4"/>
          <p:cNvSpPr txBox="1"/>
          <p:nvPr/>
        </p:nvSpPr>
        <p:spPr>
          <a:xfrm>
            <a:off x="2766299" y="3454987"/>
            <a:ext cx="658400"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A</a:t>
            </a:r>
          </a:p>
        </p:txBody>
      </p:sp>
      <p:sp>
        <p:nvSpPr>
          <p:cNvPr id="6" name="TextBox 5"/>
          <p:cNvSpPr txBox="1"/>
          <p:nvPr/>
        </p:nvSpPr>
        <p:spPr>
          <a:xfrm>
            <a:off x="3649202" y="3454987"/>
            <a:ext cx="1696831" cy="523220"/>
          </a:xfrm>
          <a:prstGeom prst="rect">
            <a:avLst/>
          </a:prstGeom>
          <a:noFill/>
        </p:spPr>
        <p:txBody>
          <a:bodyPr vert="horz" rtlCol="0">
            <a:spAutoFit/>
          </a:bodyPr>
          <a:lstStyle/>
          <a:p>
            <a:r>
              <a:rPr lang="en-US" sz="2800" b="1" smtClean="0">
                <a:solidFill>
                  <a:srgbClr val="000000"/>
                </a:solidFill>
                <a:latin typeface="Arial" pitchFamily="34" charset="0"/>
                <a:cs typeface="Arial" pitchFamily="34" charset="0"/>
              </a:rPr>
              <a:t>3</a:t>
            </a:r>
            <a:endParaRPr lang="en-US" sz="2800" b="1">
              <a:solidFill>
                <a:srgbClr val="000000"/>
              </a:solidFill>
              <a:latin typeface="Arial" pitchFamily="34" charset="0"/>
              <a:cs typeface="Arial" pitchFamily="34" charset="0"/>
            </a:endParaRPr>
          </a:p>
        </p:txBody>
      </p:sp>
      <p:sp>
        <p:nvSpPr>
          <p:cNvPr id="7" name="TextBox 6"/>
          <p:cNvSpPr txBox="1"/>
          <p:nvPr/>
        </p:nvSpPr>
        <p:spPr>
          <a:xfrm>
            <a:off x="2766298" y="4000051"/>
            <a:ext cx="658401"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B</a:t>
            </a:r>
          </a:p>
        </p:txBody>
      </p:sp>
      <p:sp>
        <p:nvSpPr>
          <p:cNvPr id="8" name="TextBox 7"/>
          <p:cNvSpPr txBox="1"/>
          <p:nvPr/>
        </p:nvSpPr>
        <p:spPr>
          <a:xfrm>
            <a:off x="3649202" y="4000051"/>
            <a:ext cx="1696831" cy="523220"/>
          </a:xfrm>
          <a:prstGeom prst="rect">
            <a:avLst/>
          </a:prstGeom>
          <a:noFill/>
        </p:spPr>
        <p:txBody>
          <a:bodyPr vert="horz" rtlCol="0">
            <a:spAutoFit/>
          </a:bodyPr>
          <a:lstStyle/>
          <a:p>
            <a:r>
              <a:rPr lang="en-US" sz="2800" b="1" smtClean="0">
                <a:solidFill>
                  <a:srgbClr val="000000"/>
                </a:solidFill>
                <a:latin typeface="Arial" pitchFamily="34" charset="0"/>
                <a:cs typeface="Arial" pitchFamily="34" charset="0"/>
              </a:rPr>
              <a:t>5</a:t>
            </a:r>
            <a:endParaRPr lang="en-US" sz="2800" b="1">
              <a:solidFill>
                <a:srgbClr val="000000"/>
              </a:solidFill>
              <a:latin typeface="Arial" pitchFamily="34" charset="0"/>
              <a:cs typeface="Arial" pitchFamily="34" charset="0"/>
            </a:endParaRPr>
          </a:p>
        </p:txBody>
      </p:sp>
      <p:sp>
        <p:nvSpPr>
          <p:cNvPr id="9" name="TextBox 8"/>
          <p:cNvSpPr txBox="1"/>
          <p:nvPr/>
        </p:nvSpPr>
        <p:spPr>
          <a:xfrm>
            <a:off x="2766298" y="4545116"/>
            <a:ext cx="658401"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C</a:t>
            </a:r>
          </a:p>
        </p:txBody>
      </p:sp>
      <p:sp>
        <p:nvSpPr>
          <p:cNvPr id="10" name="TextBox 9"/>
          <p:cNvSpPr txBox="1"/>
          <p:nvPr/>
        </p:nvSpPr>
        <p:spPr>
          <a:xfrm>
            <a:off x="3649202" y="4545116"/>
            <a:ext cx="1945148" cy="523220"/>
          </a:xfrm>
          <a:prstGeom prst="rect">
            <a:avLst/>
          </a:prstGeom>
          <a:noFill/>
        </p:spPr>
        <p:txBody>
          <a:bodyPr vert="horz" rtlCol="0">
            <a:spAutoFit/>
          </a:bodyPr>
          <a:lstStyle/>
          <a:p>
            <a:r>
              <a:rPr lang="en-US" sz="2800" b="1" smtClean="0">
                <a:solidFill>
                  <a:srgbClr val="000000"/>
                </a:solidFill>
                <a:latin typeface="Arial" pitchFamily="34" charset="0"/>
                <a:cs typeface="Arial" pitchFamily="34" charset="0"/>
              </a:rPr>
              <a:t>15</a:t>
            </a:r>
            <a:endParaRPr lang="en-US" sz="2800" b="1">
              <a:solidFill>
                <a:srgbClr val="000000"/>
              </a:solidFill>
              <a:latin typeface="Arial" pitchFamily="34" charset="0"/>
              <a:cs typeface="Arial" pitchFamily="34" charset="0"/>
            </a:endParaRPr>
          </a:p>
        </p:txBody>
      </p:sp>
      <p:sp>
        <p:nvSpPr>
          <p:cNvPr id="11" name="TextBox 10"/>
          <p:cNvSpPr txBox="1"/>
          <p:nvPr/>
        </p:nvSpPr>
        <p:spPr>
          <a:xfrm>
            <a:off x="2766298" y="5090180"/>
            <a:ext cx="658401"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D</a:t>
            </a:r>
          </a:p>
        </p:txBody>
      </p:sp>
      <p:sp>
        <p:nvSpPr>
          <p:cNvPr id="12" name="TextBox 11"/>
          <p:cNvSpPr txBox="1"/>
          <p:nvPr/>
        </p:nvSpPr>
        <p:spPr>
          <a:xfrm>
            <a:off x="3649202" y="5090180"/>
            <a:ext cx="1945148" cy="523220"/>
          </a:xfrm>
          <a:prstGeom prst="rect">
            <a:avLst/>
          </a:prstGeom>
          <a:noFill/>
        </p:spPr>
        <p:txBody>
          <a:bodyPr vert="horz" rtlCol="0">
            <a:spAutoFit/>
          </a:bodyPr>
          <a:lstStyle/>
          <a:p>
            <a:r>
              <a:rPr lang="en-US" sz="2800" b="1" smtClean="0">
                <a:solidFill>
                  <a:srgbClr val="000000"/>
                </a:solidFill>
                <a:latin typeface="Arial" pitchFamily="34" charset="0"/>
                <a:cs typeface="Arial" pitchFamily="34" charset="0"/>
              </a:rPr>
              <a:t>90</a:t>
            </a:r>
            <a:endParaRPr lang="en-US" sz="2800" b="1">
              <a:solidFill>
                <a:srgbClr val="000000"/>
              </a:solidFill>
              <a:latin typeface="Arial" pitchFamily="34" charset="0"/>
              <a:cs typeface="Arial" pitchFamily="34" charset="0"/>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149" y="155574"/>
            <a:ext cx="3465053" cy="636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Oval 13"/>
          <p:cNvSpPr/>
          <p:nvPr/>
        </p:nvSpPr>
        <p:spPr>
          <a:xfrm>
            <a:off x="1875790" y="350968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Arial" pitchFamily="34" charset="0"/>
              <a:cs typeface="Arial" pitchFamily="34" charset="0"/>
            </a:endParaRPr>
          </a:p>
        </p:txBody>
      </p:sp>
      <p:sp>
        <p:nvSpPr>
          <p:cNvPr id="15" name="Oval 14"/>
          <p:cNvSpPr/>
          <p:nvPr/>
        </p:nvSpPr>
        <p:spPr>
          <a:xfrm>
            <a:off x="1875790" y="404308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Arial" pitchFamily="34" charset="0"/>
              <a:cs typeface="Arial" pitchFamily="34" charset="0"/>
            </a:endParaRPr>
          </a:p>
        </p:txBody>
      </p:sp>
      <p:sp>
        <p:nvSpPr>
          <p:cNvPr id="16" name="Oval 15"/>
          <p:cNvSpPr/>
          <p:nvPr/>
        </p:nvSpPr>
        <p:spPr>
          <a:xfrm>
            <a:off x="1860550" y="457648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Arial" pitchFamily="34" charset="0"/>
              <a:cs typeface="Arial" pitchFamily="34" charset="0"/>
            </a:endParaRPr>
          </a:p>
        </p:txBody>
      </p:sp>
      <p:sp>
        <p:nvSpPr>
          <p:cNvPr id="17" name="Oval 16"/>
          <p:cNvSpPr/>
          <p:nvPr/>
        </p:nvSpPr>
        <p:spPr>
          <a:xfrm>
            <a:off x="1860550" y="510988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4125" y="1001693"/>
            <a:ext cx="882904"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24</a:t>
            </a:r>
          </a:p>
        </p:txBody>
      </p:sp>
      <p:sp>
        <p:nvSpPr>
          <p:cNvPr id="3" name="TextBox 2"/>
          <p:cNvSpPr txBox="1"/>
          <p:nvPr/>
        </p:nvSpPr>
        <p:spPr>
          <a:xfrm>
            <a:off x="1860551" y="1001693"/>
            <a:ext cx="8915400"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How many crayons and pieces of paper does each student receive?</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2705451" y="2413000"/>
            <a:ext cx="510429"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A</a:t>
            </a:r>
            <a:endParaRPr lang="en-US" sz="2800" b="1" dirty="0">
              <a:solidFill>
                <a:srgbClr val="000000"/>
              </a:solidFill>
              <a:latin typeface="Arial" pitchFamily="34" charset="0"/>
              <a:cs typeface="Arial" pitchFamily="34" charset="0"/>
            </a:endParaRPr>
          </a:p>
        </p:txBody>
      </p:sp>
      <p:sp>
        <p:nvSpPr>
          <p:cNvPr id="5" name="TextBox 4"/>
          <p:cNvSpPr txBox="1"/>
          <p:nvPr/>
        </p:nvSpPr>
        <p:spPr>
          <a:xfrm>
            <a:off x="3563572" y="2388187"/>
            <a:ext cx="7821978"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30 crayons and 10 pieces of paper</a:t>
            </a:r>
            <a:endParaRPr lang="en-US" sz="2800" b="1" dirty="0">
              <a:solidFill>
                <a:srgbClr val="000000"/>
              </a:solidFill>
              <a:latin typeface="Arial" pitchFamily="34" charset="0"/>
              <a:cs typeface="Arial" pitchFamily="34" charset="0"/>
            </a:endParaRPr>
          </a:p>
        </p:txBody>
      </p:sp>
      <p:sp>
        <p:nvSpPr>
          <p:cNvPr id="6" name="TextBox 5"/>
          <p:cNvSpPr txBox="1"/>
          <p:nvPr/>
        </p:nvSpPr>
        <p:spPr>
          <a:xfrm>
            <a:off x="2705452" y="2958064"/>
            <a:ext cx="755298"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B</a:t>
            </a:r>
            <a:endParaRPr lang="en-US" sz="2800" b="1" dirty="0">
              <a:solidFill>
                <a:srgbClr val="000000"/>
              </a:solidFill>
              <a:latin typeface="Arial" pitchFamily="34" charset="0"/>
              <a:cs typeface="Arial" pitchFamily="34" charset="0"/>
            </a:endParaRPr>
          </a:p>
        </p:txBody>
      </p:sp>
      <p:sp>
        <p:nvSpPr>
          <p:cNvPr id="7" name="TextBox 6"/>
          <p:cNvSpPr txBox="1"/>
          <p:nvPr/>
        </p:nvSpPr>
        <p:spPr>
          <a:xfrm>
            <a:off x="3563572" y="2933252"/>
            <a:ext cx="7270163"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12 crayons and pieces of paper</a:t>
            </a:r>
            <a:endParaRPr lang="en-US" sz="2800" b="1" dirty="0">
              <a:solidFill>
                <a:srgbClr val="000000"/>
              </a:solidFill>
              <a:latin typeface="Arial" pitchFamily="34" charset="0"/>
              <a:cs typeface="Arial" pitchFamily="34" charset="0"/>
            </a:endParaRPr>
          </a:p>
        </p:txBody>
      </p:sp>
      <p:sp>
        <p:nvSpPr>
          <p:cNvPr id="8" name="TextBox 7"/>
          <p:cNvSpPr txBox="1"/>
          <p:nvPr/>
        </p:nvSpPr>
        <p:spPr>
          <a:xfrm>
            <a:off x="2705451" y="3503128"/>
            <a:ext cx="755299"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C</a:t>
            </a:r>
            <a:endParaRPr lang="en-US" sz="2800" b="1" dirty="0">
              <a:solidFill>
                <a:srgbClr val="000000"/>
              </a:solidFill>
              <a:latin typeface="Arial" pitchFamily="34" charset="0"/>
              <a:cs typeface="Arial" pitchFamily="34" charset="0"/>
            </a:endParaRPr>
          </a:p>
        </p:txBody>
      </p:sp>
      <p:sp>
        <p:nvSpPr>
          <p:cNvPr id="9" name="TextBox 8"/>
          <p:cNvSpPr txBox="1"/>
          <p:nvPr/>
        </p:nvSpPr>
        <p:spPr>
          <a:xfrm>
            <a:off x="3563572" y="3478316"/>
            <a:ext cx="7628842" cy="523220"/>
          </a:xfrm>
          <a:prstGeom prst="rect">
            <a:avLst/>
          </a:prstGeom>
          <a:noFill/>
        </p:spPr>
        <p:txBody>
          <a:bodyPr vert="horz" rtlCol="0">
            <a:spAutoFit/>
          </a:bodyPr>
          <a:lstStyle/>
          <a:p>
            <a:r>
              <a:rPr lang="en-US" sz="2800" b="1" smtClean="0">
                <a:solidFill>
                  <a:srgbClr val="000000"/>
                </a:solidFill>
                <a:latin typeface="Arial" pitchFamily="34" charset="0"/>
                <a:cs typeface="Arial" pitchFamily="34" charset="0"/>
              </a:rPr>
              <a:t>18 crayons and 6 pieces of paper</a:t>
            </a:r>
            <a:endParaRPr lang="en-US" sz="2800" b="1">
              <a:solidFill>
                <a:srgbClr val="000000"/>
              </a:solidFill>
              <a:latin typeface="Arial" pitchFamily="34" charset="0"/>
              <a:cs typeface="Arial" pitchFamily="34" charset="0"/>
            </a:endParaRPr>
          </a:p>
        </p:txBody>
      </p:sp>
      <p:sp>
        <p:nvSpPr>
          <p:cNvPr id="10" name="TextBox 9"/>
          <p:cNvSpPr txBox="1"/>
          <p:nvPr/>
        </p:nvSpPr>
        <p:spPr>
          <a:xfrm>
            <a:off x="2705451" y="4048193"/>
            <a:ext cx="755299"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D</a:t>
            </a:r>
            <a:endParaRPr lang="en-US" sz="2800" b="1" dirty="0">
              <a:solidFill>
                <a:srgbClr val="000000"/>
              </a:solidFill>
              <a:latin typeface="Arial" pitchFamily="34" charset="0"/>
              <a:cs typeface="Arial" pitchFamily="34" charset="0"/>
            </a:endParaRPr>
          </a:p>
        </p:txBody>
      </p:sp>
      <p:sp>
        <p:nvSpPr>
          <p:cNvPr id="11" name="TextBox 10"/>
          <p:cNvSpPr txBox="1"/>
          <p:nvPr/>
        </p:nvSpPr>
        <p:spPr>
          <a:xfrm>
            <a:off x="3563572" y="4023380"/>
            <a:ext cx="7187390" cy="523220"/>
          </a:xfrm>
          <a:prstGeom prst="rect">
            <a:avLst/>
          </a:prstGeom>
          <a:noFill/>
        </p:spPr>
        <p:txBody>
          <a:bodyPr vert="horz" rtlCol="0">
            <a:spAutoFit/>
          </a:bodyPr>
          <a:lstStyle/>
          <a:p>
            <a:r>
              <a:rPr lang="en-US" sz="2800" b="1" smtClean="0">
                <a:solidFill>
                  <a:srgbClr val="000000"/>
                </a:solidFill>
                <a:latin typeface="Arial" pitchFamily="34" charset="0"/>
                <a:cs typeface="Arial" pitchFamily="34" charset="0"/>
              </a:rPr>
              <a:t>6 crayons and 1 piece of paper</a:t>
            </a:r>
            <a:endParaRPr lang="en-US" sz="2800" b="1">
              <a:solidFill>
                <a:srgbClr val="000000"/>
              </a:solidFill>
              <a:latin typeface="Arial" pitchFamily="34" charset="0"/>
              <a:cs typeface="Arial" pitchFamily="34" charset="0"/>
            </a:endParaRPr>
          </a:p>
        </p:txBody>
      </p:sp>
      <p:sp>
        <p:nvSpPr>
          <p:cNvPr id="16" name="Freeform 15"/>
          <p:cNvSpPr/>
          <p:nvPr/>
        </p:nvSpPr>
        <p:spPr>
          <a:xfrm>
            <a:off x="813928" y="5710315"/>
            <a:ext cx="1372641" cy="1084679"/>
          </a:xfrm>
          <a:custGeom>
            <a:avLst/>
            <a:gdLst/>
            <a:ahLst/>
            <a:cxnLst/>
            <a:rect l="0" t="0" r="0" b="0"/>
            <a:pathLst>
              <a:path w="1263651" h="1263651">
                <a:moveTo>
                  <a:pt x="631952" y="0"/>
                </a:moveTo>
                <a:lnTo>
                  <a:pt x="786002" y="480821"/>
                </a:lnTo>
                <a:lnTo>
                  <a:pt x="1263650" y="480821"/>
                </a:lnTo>
                <a:lnTo>
                  <a:pt x="881507" y="782828"/>
                </a:lnTo>
                <a:lnTo>
                  <a:pt x="1019175" y="1263650"/>
                </a:lnTo>
                <a:lnTo>
                  <a:pt x="631952" y="978661"/>
                </a:lnTo>
                <a:lnTo>
                  <a:pt x="244475" y="1263650"/>
                </a:lnTo>
                <a:lnTo>
                  <a:pt x="382397" y="782828"/>
                </a:lnTo>
                <a:lnTo>
                  <a:pt x="0" y="480821"/>
                </a:lnTo>
                <a:lnTo>
                  <a:pt x="477647" y="480821"/>
                </a:lnTo>
                <a:close/>
              </a:path>
            </a:pathLst>
          </a:custGeom>
          <a:solidFill>
            <a:srgbClr val="FFFF00"/>
          </a:solidFill>
          <a:ln w="3810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38020" y="6996668"/>
            <a:ext cx="4888690" cy="369332"/>
          </a:xfrm>
          <a:prstGeom prst="rect">
            <a:avLst/>
          </a:prstGeom>
          <a:noFill/>
        </p:spPr>
        <p:txBody>
          <a:bodyPr vert="horz" wrap="square" rtlCol="0">
            <a:spAutoFit/>
          </a:bodyPr>
          <a:lstStyle/>
          <a:p>
            <a:r>
              <a:rPr lang="en-US" i="1" dirty="0" smtClean="0">
                <a:solidFill>
                  <a:srgbClr val="0000FF"/>
                </a:solidFill>
                <a:latin typeface="Arial" pitchFamily="34" charset="0"/>
                <a:cs typeface="Arial" pitchFamily="34" charset="0"/>
              </a:rPr>
              <a:t>Challenge problems are notated with a star.</a:t>
            </a:r>
            <a:endParaRPr lang="en-US" i="1" dirty="0">
              <a:solidFill>
                <a:srgbClr val="0000FF"/>
              </a:solidFill>
              <a:latin typeface="Arial" pitchFamily="34" charset="0"/>
              <a:cs typeface="Arial"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0350" y="203200"/>
            <a:ext cx="3276600" cy="60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Oval 14"/>
          <p:cNvSpPr/>
          <p:nvPr/>
        </p:nvSpPr>
        <p:spPr>
          <a:xfrm>
            <a:off x="1951990" y="24892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Arial" pitchFamily="34" charset="0"/>
              <a:cs typeface="Arial" pitchFamily="34" charset="0"/>
            </a:endParaRPr>
          </a:p>
        </p:txBody>
      </p:sp>
      <p:sp>
        <p:nvSpPr>
          <p:cNvPr id="18" name="Oval 17"/>
          <p:cNvSpPr/>
          <p:nvPr/>
        </p:nvSpPr>
        <p:spPr>
          <a:xfrm>
            <a:off x="1951990" y="30226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Arial" pitchFamily="34" charset="0"/>
              <a:cs typeface="Arial" pitchFamily="34" charset="0"/>
            </a:endParaRPr>
          </a:p>
        </p:txBody>
      </p:sp>
      <p:sp>
        <p:nvSpPr>
          <p:cNvPr id="19" name="Oval 18"/>
          <p:cNvSpPr/>
          <p:nvPr/>
        </p:nvSpPr>
        <p:spPr>
          <a:xfrm>
            <a:off x="1936750" y="35560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Arial" pitchFamily="34" charset="0"/>
              <a:cs typeface="Arial" pitchFamily="34" charset="0"/>
            </a:endParaRPr>
          </a:p>
        </p:txBody>
      </p:sp>
      <p:sp>
        <p:nvSpPr>
          <p:cNvPr id="20" name="Oval 19"/>
          <p:cNvSpPr/>
          <p:nvPr/>
        </p:nvSpPr>
        <p:spPr>
          <a:xfrm>
            <a:off x="1936750" y="40894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4125" y="1041400"/>
            <a:ext cx="10512076" cy="523220"/>
          </a:xfrm>
          <a:prstGeom prst="rect">
            <a:avLst/>
          </a:prstGeom>
          <a:noFill/>
        </p:spPr>
        <p:txBody>
          <a:bodyPr vert="horz" rtlCol="0">
            <a:spAutoFit/>
          </a:bodyPr>
          <a:lstStyle/>
          <a:p>
            <a:r>
              <a:rPr lang="en-US" sz="2800" b="1" smtClean="0">
                <a:solidFill>
                  <a:srgbClr val="000000"/>
                </a:solidFill>
                <a:latin typeface="Arial" pitchFamily="34" charset="0"/>
                <a:cs typeface="Arial" pitchFamily="34" charset="0"/>
              </a:rPr>
              <a:t>25</a:t>
            </a:r>
            <a:endParaRPr lang="en-US" sz="2800" b="1">
              <a:solidFill>
                <a:srgbClr val="000000"/>
              </a:solidFill>
              <a:latin typeface="Arial" pitchFamily="34" charset="0"/>
              <a:cs typeface="Arial" pitchFamily="34" charset="0"/>
            </a:endParaRPr>
          </a:p>
        </p:txBody>
      </p:sp>
      <p:sp>
        <p:nvSpPr>
          <p:cNvPr id="3" name="TextBox 2"/>
          <p:cNvSpPr txBox="1"/>
          <p:nvPr/>
        </p:nvSpPr>
        <p:spPr>
          <a:xfrm>
            <a:off x="1757029" y="1041400"/>
            <a:ext cx="8942721" cy="1384995"/>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Rosa is making a game board that is 16 inches by 24 inches. She wants to use square tiles. What is the largest tile she can use?</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2858183" y="2868716"/>
            <a:ext cx="537750"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A</a:t>
            </a:r>
          </a:p>
        </p:txBody>
      </p:sp>
      <p:sp>
        <p:nvSpPr>
          <p:cNvPr id="5" name="TextBox 4"/>
          <p:cNvSpPr txBox="1"/>
          <p:nvPr/>
        </p:nvSpPr>
        <p:spPr>
          <a:xfrm>
            <a:off x="3741087" y="2868716"/>
            <a:ext cx="3931682" cy="523220"/>
          </a:xfrm>
          <a:prstGeom prst="rect">
            <a:avLst/>
          </a:prstGeom>
          <a:noFill/>
        </p:spPr>
        <p:txBody>
          <a:bodyPr vert="horz" rtlCol="0">
            <a:spAutoFit/>
          </a:bodyPr>
          <a:lstStyle/>
          <a:p>
            <a:r>
              <a:rPr lang="en-US" sz="2800" b="1" smtClean="0">
                <a:solidFill>
                  <a:srgbClr val="000000"/>
                </a:solidFill>
                <a:latin typeface="Arial" pitchFamily="34" charset="0"/>
                <a:cs typeface="Arial" pitchFamily="34" charset="0"/>
              </a:rPr>
              <a:t>GCF Problem</a:t>
            </a:r>
            <a:endParaRPr lang="en-US" sz="2800" b="1">
              <a:solidFill>
                <a:srgbClr val="000000"/>
              </a:solidFill>
              <a:latin typeface="Arial" pitchFamily="34" charset="0"/>
              <a:cs typeface="Arial" pitchFamily="34" charset="0"/>
            </a:endParaRPr>
          </a:p>
        </p:txBody>
      </p:sp>
      <p:sp>
        <p:nvSpPr>
          <p:cNvPr id="6" name="TextBox 5"/>
          <p:cNvSpPr txBox="1"/>
          <p:nvPr/>
        </p:nvSpPr>
        <p:spPr>
          <a:xfrm>
            <a:off x="2858184" y="3413780"/>
            <a:ext cx="537750"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B</a:t>
            </a:r>
          </a:p>
        </p:txBody>
      </p:sp>
      <p:sp>
        <p:nvSpPr>
          <p:cNvPr id="7" name="TextBox 6"/>
          <p:cNvSpPr txBox="1"/>
          <p:nvPr/>
        </p:nvSpPr>
        <p:spPr>
          <a:xfrm>
            <a:off x="3741087" y="3413780"/>
            <a:ext cx="3986863" cy="523220"/>
          </a:xfrm>
          <a:prstGeom prst="rect">
            <a:avLst/>
          </a:prstGeom>
          <a:noFill/>
        </p:spPr>
        <p:txBody>
          <a:bodyPr vert="horz" rtlCol="0">
            <a:spAutoFit/>
          </a:bodyPr>
          <a:lstStyle/>
          <a:p>
            <a:r>
              <a:rPr lang="en-US" sz="2800" b="1" smtClean="0">
                <a:solidFill>
                  <a:srgbClr val="000000"/>
                </a:solidFill>
                <a:latin typeface="Arial" pitchFamily="34" charset="0"/>
                <a:cs typeface="Arial" pitchFamily="34" charset="0"/>
              </a:rPr>
              <a:t>LCM Problem</a:t>
            </a:r>
            <a:endParaRPr lang="en-US" sz="2800" b="1">
              <a:solidFill>
                <a:srgbClr val="000000"/>
              </a:solidFill>
              <a:latin typeface="Arial" pitchFamily="34" charset="0"/>
              <a:cs typeface="Arial"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150" y="155575"/>
            <a:ext cx="3200400" cy="588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Oval 8"/>
          <p:cNvSpPr/>
          <p:nvPr/>
        </p:nvSpPr>
        <p:spPr>
          <a:xfrm>
            <a:off x="1936750" y="292354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Arial" pitchFamily="34" charset="0"/>
              <a:cs typeface="Arial" pitchFamily="34" charset="0"/>
            </a:endParaRPr>
          </a:p>
        </p:txBody>
      </p:sp>
      <p:sp>
        <p:nvSpPr>
          <p:cNvPr id="10" name="Oval 9"/>
          <p:cNvSpPr/>
          <p:nvPr/>
        </p:nvSpPr>
        <p:spPr>
          <a:xfrm>
            <a:off x="1936750" y="345694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0325" y="965200"/>
            <a:ext cx="10456894" cy="523220"/>
          </a:xfrm>
          <a:prstGeom prst="rect">
            <a:avLst/>
          </a:prstGeom>
          <a:noFill/>
        </p:spPr>
        <p:txBody>
          <a:bodyPr vert="horz" rtlCol="0">
            <a:spAutoFit/>
          </a:bodyPr>
          <a:lstStyle/>
          <a:p>
            <a:r>
              <a:rPr lang="en-US" sz="2800" b="1" smtClean="0">
                <a:solidFill>
                  <a:srgbClr val="000000"/>
                </a:solidFill>
                <a:latin typeface="Arial" pitchFamily="34" charset="0"/>
                <a:cs typeface="Arial" pitchFamily="34" charset="0"/>
              </a:rPr>
              <a:t>26</a:t>
            </a:r>
            <a:endParaRPr lang="en-US" sz="2800" b="1">
              <a:solidFill>
                <a:srgbClr val="000000"/>
              </a:solidFill>
              <a:latin typeface="Arial" pitchFamily="34" charset="0"/>
              <a:cs typeface="Arial" pitchFamily="34" charset="0"/>
            </a:endParaRPr>
          </a:p>
        </p:txBody>
      </p:sp>
      <p:sp>
        <p:nvSpPr>
          <p:cNvPr id="3" name="TextBox 2"/>
          <p:cNvSpPr txBox="1"/>
          <p:nvPr/>
        </p:nvSpPr>
        <p:spPr>
          <a:xfrm>
            <a:off x="1833229" y="965200"/>
            <a:ext cx="8942721" cy="1384995"/>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Rosa is making a game board that is 16 inches by 24 inches. She wants to use square tiles. What is the largest tile she can use?</a:t>
            </a:r>
            <a:endParaRPr lang="en-US" sz="2800" b="1" dirty="0">
              <a:solidFill>
                <a:srgbClr val="000000"/>
              </a:solidFill>
              <a:latin typeface="Arial" pitchFamily="34" charset="0"/>
              <a:cs typeface="Arial" pitchFamily="34" charset="0"/>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150" y="203200"/>
            <a:ext cx="3733800" cy="583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ipboard(1)(1).png">
            <a:hlinkClick r:id="rId2"/>
          </p:cNvPr>
          <p:cNvPicPr>
            <a:picLocks/>
          </p:cNvPicPr>
          <p:nvPr/>
        </p:nvPicPr>
        <p:blipFill>
          <a:blip r:embed="rId3" cstate="print"/>
          <a:stretch>
            <a:fillRect/>
          </a:stretch>
        </p:blipFill>
        <p:spPr>
          <a:xfrm>
            <a:off x="3048778" y="978396"/>
            <a:ext cx="5126913" cy="2674739"/>
          </a:xfrm>
          <a:prstGeom prst="rect">
            <a:avLst/>
          </a:prstGeom>
          <a:solidFill>
            <a:scrgbClr r="0" g="0" b="0">
              <a:alpha val="0"/>
            </a:scrgbClr>
          </a:solidFill>
        </p:spPr>
      </p:pic>
      <p:sp>
        <p:nvSpPr>
          <p:cNvPr id="3" name="TextBox 2"/>
          <p:cNvSpPr txBox="1"/>
          <p:nvPr/>
        </p:nvSpPr>
        <p:spPr>
          <a:xfrm>
            <a:off x="1683036" y="3856335"/>
            <a:ext cx="8222044"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Review of factors, prime and composite numbers</a:t>
            </a:r>
            <a:endParaRPr lang="en-US" sz="2400" b="1" dirty="0">
              <a:solidFill>
                <a:srgbClr val="0000FF"/>
              </a:solidFill>
              <a:latin typeface="Arial" pitchFamily="34" charset="0"/>
              <a:cs typeface="Arial" pitchFamily="34" charset="0"/>
            </a:endParaRPr>
          </a:p>
        </p:txBody>
      </p:sp>
      <p:sp>
        <p:nvSpPr>
          <p:cNvPr id="4" name="TextBox 3"/>
          <p:cNvSpPr txBox="1"/>
          <p:nvPr/>
        </p:nvSpPr>
        <p:spPr>
          <a:xfrm>
            <a:off x="2207260" y="531443"/>
            <a:ext cx="6594189" cy="461665"/>
          </a:xfrm>
          <a:prstGeom prst="rect">
            <a:avLst/>
          </a:prstGeom>
          <a:noFill/>
        </p:spPr>
        <p:txBody>
          <a:bodyPr vert="horz" rtlCol="0">
            <a:spAutoFit/>
          </a:bodyPr>
          <a:lstStyle/>
          <a:p>
            <a:pPr algn="ctr"/>
            <a:r>
              <a:rPr lang="en-US" sz="2400" b="1" dirty="0" smtClean="0">
                <a:solidFill>
                  <a:srgbClr val="0000FF"/>
                </a:solidFill>
                <a:latin typeface="Arial" pitchFamily="34" charset="0"/>
                <a:cs typeface="Arial" pitchFamily="34" charset="0"/>
              </a:rPr>
              <a:t>Interactive Website</a:t>
            </a:r>
            <a:endParaRPr lang="en-US" sz="2400" b="1" dirty="0">
              <a:solidFill>
                <a:srgbClr val="0000FF"/>
              </a:solidFill>
              <a:latin typeface="Arial" pitchFamily="34" charset="0"/>
              <a:cs typeface="Arial" pitchFamily="34" charset="0"/>
            </a:endParaRPr>
          </a:p>
        </p:txBody>
      </p:sp>
      <p:sp>
        <p:nvSpPr>
          <p:cNvPr id="5" name="TextBox 4"/>
          <p:cNvSpPr txBox="1"/>
          <p:nvPr/>
        </p:nvSpPr>
        <p:spPr>
          <a:xfrm>
            <a:off x="514982" y="4524034"/>
            <a:ext cx="10089108" cy="2308324"/>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Play the Factor Game a few times with a partner. Be sure to  take turns going first. Find moves that will help you score more points than your partner. Be sure to write down  strategies or patterns you use or find.</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Answer the Discussion Questions.</a:t>
            </a:r>
            <a:endParaRPr lang="en-US" sz="2400" b="1"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6205" y="975380"/>
            <a:ext cx="7035641" cy="523220"/>
          </a:xfrm>
          <a:prstGeom prst="rect">
            <a:avLst/>
          </a:prstGeom>
          <a:noFill/>
        </p:spPr>
        <p:txBody>
          <a:bodyPr vert="horz" rtlCol="0">
            <a:spAutoFit/>
          </a:bodyPr>
          <a:lstStyle/>
          <a:p>
            <a:r>
              <a:rPr lang="en-US" sz="2800" b="1" smtClean="0">
                <a:solidFill>
                  <a:srgbClr val="000000"/>
                </a:solidFill>
                <a:latin typeface="Arial" pitchFamily="34" charset="0"/>
                <a:cs typeface="Arial" pitchFamily="34" charset="0"/>
              </a:rPr>
              <a:t>27</a:t>
            </a:r>
            <a:endParaRPr lang="en-US" sz="2800" b="1">
              <a:solidFill>
                <a:srgbClr val="000000"/>
              </a:solidFill>
              <a:latin typeface="Arial" pitchFamily="34" charset="0"/>
              <a:cs typeface="Arial" pitchFamily="34" charset="0"/>
            </a:endParaRPr>
          </a:p>
        </p:txBody>
      </p:sp>
      <p:sp>
        <p:nvSpPr>
          <p:cNvPr id="3" name="TextBox 2"/>
          <p:cNvSpPr txBox="1"/>
          <p:nvPr/>
        </p:nvSpPr>
        <p:spPr>
          <a:xfrm>
            <a:off x="1759109" y="975380"/>
            <a:ext cx="7035641"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How many tiles will she need?</a:t>
            </a:r>
            <a:endParaRPr lang="en-US" sz="2800" b="1" dirty="0">
              <a:solidFill>
                <a:srgbClr val="000000"/>
              </a:solidFill>
              <a:latin typeface="Arial" pitchFamily="34" charset="0"/>
              <a:cs typeface="Arial" pitchFamily="34" charset="0"/>
            </a:endParaRPr>
          </a:p>
        </p:txBody>
      </p:sp>
      <p:sp>
        <p:nvSpPr>
          <p:cNvPr id="4" name="Freeform 3"/>
          <p:cNvSpPr/>
          <p:nvPr/>
        </p:nvSpPr>
        <p:spPr>
          <a:xfrm>
            <a:off x="579406" y="4752962"/>
            <a:ext cx="871179" cy="688416"/>
          </a:xfrm>
          <a:custGeom>
            <a:avLst/>
            <a:gdLst/>
            <a:ahLst/>
            <a:cxnLst/>
            <a:rect l="0" t="0" r="0" b="0"/>
            <a:pathLst>
              <a:path w="802006" h="802005">
                <a:moveTo>
                  <a:pt x="401066" y="0"/>
                </a:moveTo>
                <a:lnTo>
                  <a:pt x="498855" y="305180"/>
                </a:lnTo>
                <a:lnTo>
                  <a:pt x="802005" y="305180"/>
                </a:lnTo>
                <a:lnTo>
                  <a:pt x="559435" y="496823"/>
                </a:lnTo>
                <a:lnTo>
                  <a:pt x="646811" y="802004"/>
                </a:lnTo>
                <a:lnTo>
                  <a:pt x="401066" y="621157"/>
                </a:lnTo>
                <a:lnTo>
                  <a:pt x="155194" y="802004"/>
                </a:lnTo>
                <a:lnTo>
                  <a:pt x="242697" y="496823"/>
                </a:lnTo>
                <a:lnTo>
                  <a:pt x="0" y="305180"/>
                </a:lnTo>
                <a:lnTo>
                  <a:pt x="303149" y="305180"/>
                </a:lnTo>
                <a:close/>
              </a:path>
            </a:pathLst>
          </a:custGeom>
          <a:solidFill>
            <a:srgbClr val="FFFF00"/>
          </a:solidFill>
          <a:ln w="3810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150" y="203199"/>
            <a:ext cx="3581400" cy="559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680" y="965200"/>
            <a:ext cx="1067762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28</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022350" y="965200"/>
            <a:ext cx="9780921" cy="1815882"/>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Y100 gave away a $100 bill for every 12th caller. Every 9th caller received free concert tickets. How many callers must get through before one of them receives both a $100 bill and a concert ticket?</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2781983" y="3173516"/>
            <a:ext cx="703945"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A</a:t>
            </a:r>
            <a:endParaRPr lang="en-US" sz="2800" b="1" dirty="0">
              <a:solidFill>
                <a:srgbClr val="000000"/>
              </a:solidFill>
              <a:latin typeface="Arial" pitchFamily="34" charset="0"/>
              <a:cs typeface="Arial" pitchFamily="34" charset="0"/>
            </a:endParaRPr>
          </a:p>
        </p:txBody>
      </p:sp>
      <p:sp>
        <p:nvSpPr>
          <p:cNvPr id="5" name="TextBox 4"/>
          <p:cNvSpPr txBox="1"/>
          <p:nvPr/>
        </p:nvSpPr>
        <p:spPr>
          <a:xfrm>
            <a:off x="3664887" y="3173516"/>
            <a:ext cx="3931682" cy="523220"/>
          </a:xfrm>
          <a:prstGeom prst="rect">
            <a:avLst/>
          </a:prstGeom>
          <a:noFill/>
        </p:spPr>
        <p:txBody>
          <a:bodyPr vert="horz" rtlCol="0">
            <a:spAutoFit/>
          </a:bodyPr>
          <a:lstStyle/>
          <a:p>
            <a:r>
              <a:rPr lang="en-US" sz="2800" b="1" smtClean="0">
                <a:solidFill>
                  <a:srgbClr val="000000"/>
                </a:solidFill>
                <a:latin typeface="Arial" pitchFamily="34" charset="0"/>
                <a:cs typeface="Arial" pitchFamily="34" charset="0"/>
              </a:rPr>
              <a:t>GCF Problem</a:t>
            </a:r>
            <a:endParaRPr lang="en-US" sz="2800" b="1">
              <a:solidFill>
                <a:srgbClr val="000000"/>
              </a:solidFill>
              <a:latin typeface="Arial" pitchFamily="34" charset="0"/>
              <a:cs typeface="Arial" pitchFamily="34" charset="0"/>
            </a:endParaRPr>
          </a:p>
        </p:txBody>
      </p:sp>
      <p:sp>
        <p:nvSpPr>
          <p:cNvPr id="6" name="TextBox 5"/>
          <p:cNvSpPr txBox="1"/>
          <p:nvPr/>
        </p:nvSpPr>
        <p:spPr>
          <a:xfrm>
            <a:off x="2781983" y="3718580"/>
            <a:ext cx="703945"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B</a:t>
            </a:r>
          </a:p>
        </p:txBody>
      </p:sp>
      <p:sp>
        <p:nvSpPr>
          <p:cNvPr id="7" name="TextBox 6"/>
          <p:cNvSpPr txBox="1"/>
          <p:nvPr/>
        </p:nvSpPr>
        <p:spPr>
          <a:xfrm>
            <a:off x="3664887" y="3718580"/>
            <a:ext cx="3986863" cy="523220"/>
          </a:xfrm>
          <a:prstGeom prst="rect">
            <a:avLst/>
          </a:prstGeom>
          <a:noFill/>
        </p:spPr>
        <p:txBody>
          <a:bodyPr vert="horz" rtlCol="0">
            <a:spAutoFit/>
          </a:bodyPr>
          <a:lstStyle/>
          <a:p>
            <a:r>
              <a:rPr lang="en-US" sz="2800" b="1" smtClean="0">
                <a:solidFill>
                  <a:srgbClr val="000000"/>
                </a:solidFill>
                <a:latin typeface="Arial" pitchFamily="34" charset="0"/>
                <a:cs typeface="Arial" pitchFamily="34" charset="0"/>
              </a:rPr>
              <a:t>LCM Problem</a:t>
            </a:r>
            <a:endParaRPr lang="en-US" sz="2800" b="1">
              <a:solidFill>
                <a:srgbClr val="000000"/>
              </a:solidFill>
              <a:latin typeface="Arial" pitchFamily="34" charset="0"/>
              <a:cs typeface="Arial" pitchFamily="34" charset="0"/>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0349" y="203200"/>
            <a:ext cx="3404537" cy="625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Oval 8"/>
          <p:cNvSpPr/>
          <p:nvPr/>
        </p:nvSpPr>
        <p:spPr>
          <a:xfrm>
            <a:off x="1936750" y="31750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Arial" pitchFamily="34" charset="0"/>
              <a:cs typeface="Arial" pitchFamily="34" charset="0"/>
            </a:endParaRPr>
          </a:p>
        </p:txBody>
      </p:sp>
      <p:sp>
        <p:nvSpPr>
          <p:cNvPr id="10" name="Oval 9"/>
          <p:cNvSpPr/>
          <p:nvPr/>
        </p:nvSpPr>
        <p:spPr>
          <a:xfrm>
            <a:off x="1936750" y="37084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4224" y="1041400"/>
            <a:ext cx="10512076"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29</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255379" y="1041400"/>
            <a:ext cx="9780921" cy="1815882"/>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Y100 gave away a $100 bill for every 12th caller. Every 9th caller received free concert tickets. How many callers must get through before one of them receives both a $100 bill and a concert ticket?</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2774173" y="3302587"/>
            <a:ext cx="690150"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A</a:t>
            </a:r>
            <a:endParaRPr lang="en-US" sz="2800" b="1" dirty="0">
              <a:solidFill>
                <a:srgbClr val="000000"/>
              </a:solidFill>
              <a:latin typeface="Arial" pitchFamily="34" charset="0"/>
              <a:cs typeface="Arial" pitchFamily="34" charset="0"/>
            </a:endParaRPr>
          </a:p>
        </p:txBody>
      </p:sp>
      <p:sp>
        <p:nvSpPr>
          <p:cNvPr id="5" name="TextBox 4"/>
          <p:cNvSpPr txBox="1"/>
          <p:nvPr/>
        </p:nvSpPr>
        <p:spPr>
          <a:xfrm>
            <a:off x="3657076" y="3302586"/>
            <a:ext cx="1917557" cy="523220"/>
          </a:xfrm>
          <a:prstGeom prst="rect">
            <a:avLst/>
          </a:prstGeom>
          <a:noFill/>
        </p:spPr>
        <p:txBody>
          <a:bodyPr vert="horz" rtlCol="0">
            <a:spAutoFit/>
          </a:bodyPr>
          <a:lstStyle/>
          <a:p>
            <a:r>
              <a:rPr lang="en-US" sz="2800" b="1" smtClean="0">
                <a:solidFill>
                  <a:srgbClr val="000000"/>
                </a:solidFill>
                <a:latin typeface="Arial" pitchFamily="34" charset="0"/>
                <a:cs typeface="Arial" pitchFamily="34" charset="0"/>
              </a:rPr>
              <a:t>36</a:t>
            </a:r>
            <a:endParaRPr lang="en-US" sz="2800" b="1">
              <a:solidFill>
                <a:srgbClr val="000000"/>
              </a:solidFill>
              <a:latin typeface="Arial" pitchFamily="34" charset="0"/>
              <a:cs typeface="Arial" pitchFamily="34" charset="0"/>
            </a:endParaRPr>
          </a:p>
        </p:txBody>
      </p:sp>
      <p:sp>
        <p:nvSpPr>
          <p:cNvPr id="6" name="TextBox 5"/>
          <p:cNvSpPr txBox="1"/>
          <p:nvPr/>
        </p:nvSpPr>
        <p:spPr>
          <a:xfrm>
            <a:off x="2774172" y="3847651"/>
            <a:ext cx="690151"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B</a:t>
            </a:r>
            <a:endParaRPr lang="en-US" sz="2800" b="1" dirty="0">
              <a:solidFill>
                <a:srgbClr val="000000"/>
              </a:solidFill>
              <a:latin typeface="Arial" pitchFamily="34" charset="0"/>
              <a:cs typeface="Arial" pitchFamily="34" charset="0"/>
            </a:endParaRPr>
          </a:p>
        </p:txBody>
      </p:sp>
      <p:sp>
        <p:nvSpPr>
          <p:cNvPr id="7" name="TextBox 6"/>
          <p:cNvSpPr txBox="1"/>
          <p:nvPr/>
        </p:nvSpPr>
        <p:spPr>
          <a:xfrm>
            <a:off x="3657076" y="3847651"/>
            <a:ext cx="1696831" cy="523220"/>
          </a:xfrm>
          <a:prstGeom prst="rect">
            <a:avLst/>
          </a:prstGeom>
          <a:noFill/>
        </p:spPr>
        <p:txBody>
          <a:bodyPr vert="horz" rtlCol="0">
            <a:spAutoFit/>
          </a:bodyPr>
          <a:lstStyle/>
          <a:p>
            <a:r>
              <a:rPr lang="en-US" sz="2800" b="1" smtClean="0">
                <a:solidFill>
                  <a:srgbClr val="000000"/>
                </a:solidFill>
                <a:latin typeface="Arial" pitchFamily="34" charset="0"/>
                <a:cs typeface="Arial" pitchFamily="34" charset="0"/>
              </a:rPr>
              <a:t>3</a:t>
            </a:r>
            <a:endParaRPr lang="en-US" sz="2800" b="1">
              <a:solidFill>
                <a:srgbClr val="000000"/>
              </a:solidFill>
              <a:latin typeface="Arial" pitchFamily="34" charset="0"/>
              <a:cs typeface="Arial" pitchFamily="34" charset="0"/>
            </a:endParaRPr>
          </a:p>
        </p:txBody>
      </p:sp>
      <p:sp>
        <p:nvSpPr>
          <p:cNvPr id="8" name="TextBox 7"/>
          <p:cNvSpPr txBox="1"/>
          <p:nvPr/>
        </p:nvSpPr>
        <p:spPr>
          <a:xfrm>
            <a:off x="2774172" y="4392715"/>
            <a:ext cx="690151"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C</a:t>
            </a:r>
          </a:p>
        </p:txBody>
      </p:sp>
      <p:sp>
        <p:nvSpPr>
          <p:cNvPr id="9" name="TextBox 8"/>
          <p:cNvSpPr txBox="1"/>
          <p:nvPr/>
        </p:nvSpPr>
        <p:spPr>
          <a:xfrm>
            <a:off x="3657076" y="4392715"/>
            <a:ext cx="2165874" cy="523220"/>
          </a:xfrm>
          <a:prstGeom prst="rect">
            <a:avLst/>
          </a:prstGeom>
          <a:noFill/>
        </p:spPr>
        <p:txBody>
          <a:bodyPr vert="horz" rtlCol="0">
            <a:spAutoFit/>
          </a:bodyPr>
          <a:lstStyle/>
          <a:p>
            <a:r>
              <a:rPr lang="en-US" sz="2800" b="1" smtClean="0">
                <a:solidFill>
                  <a:srgbClr val="000000"/>
                </a:solidFill>
                <a:latin typeface="Arial" pitchFamily="34" charset="0"/>
                <a:cs typeface="Arial" pitchFamily="34" charset="0"/>
              </a:rPr>
              <a:t>108</a:t>
            </a:r>
            <a:endParaRPr lang="en-US" sz="2800" b="1">
              <a:solidFill>
                <a:srgbClr val="000000"/>
              </a:solidFill>
              <a:latin typeface="Arial" pitchFamily="34" charset="0"/>
              <a:cs typeface="Arial" pitchFamily="34" charset="0"/>
            </a:endParaRPr>
          </a:p>
        </p:txBody>
      </p:sp>
      <p:sp>
        <p:nvSpPr>
          <p:cNvPr id="10" name="TextBox 9"/>
          <p:cNvSpPr txBox="1"/>
          <p:nvPr/>
        </p:nvSpPr>
        <p:spPr>
          <a:xfrm>
            <a:off x="2774172" y="4937780"/>
            <a:ext cx="690151"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D</a:t>
            </a:r>
          </a:p>
        </p:txBody>
      </p:sp>
      <p:sp>
        <p:nvSpPr>
          <p:cNvPr id="11" name="TextBox 10"/>
          <p:cNvSpPr txBox="1"/>
          <p:nvPr/>
        </p:nvSpPr>
        <p:spPr>
          <a:xfrm>
            <a:off x="3657076" y="4937779"/>
            <a:ext cx="1724422" cy="523220"/>
          </a:xfrm>
          <a:prstGeom prst="rect">
            <a:avLst/>
          </a:prstGeom>
          <a:noFill/>
        </p:spPr>
        <p:txBody>
          <a:bodyPr vert="horz" rtlCol="0">
            <a:spAutoFit/>
          </a:bodyPr>
          <a:lstStyle/>
          <a:p>
            <a:r>
              <a:rPr lang="en-US" sz="2800" b="1" smtClean="0">
                <a:solidFill>
                  <a:srgbClr val="000000"/>
                </a:solidFill>
                <a:latin typeface="Arial" pitchFamily="34" charset="0"/>
                <a:cs typeface="Arial" pitchFamily="34" charset="0"/>
              </a:rPr>
              <a:t>6</a:t>
            </a:r>
            <a:endParaRPr lang="en-US" sz="2800" b="1">
              <a:solidFill>
                <a:srgbClr val="000000"/>
              </a:solidFill>
              <a:latin typeface="Arial" pitchFamily="34" charset="0"/>
              <a:cs typeface="Arial" pitchFamily="34" charset="0"/>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149" y="203200"/>
            <a:ext cx="3140535" cy="577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Oval 12"/>
          <p:cNvSpPr/>
          <p:nvPr/>
        </p:nvSpPr>
        <p:spPr>
          <a:xfrm>
            <a:off x="1951990" y="34036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Arial" pitchFamily="34" charset="0"/>
              <a:cs typeface="Arial" pitchFamily="34" charset="0"/>
            </a:endParaRPr>
          </a:p>
        </p:txBody>
      </p:sp>
      <p:sp>
        <p:nvSpPr>
          <p:cNvPr id="14" name="Oval 13"/>
          <p:cNvSpPr/>
          <p:nvPr/>
        </p:nvSpPr>
        <p:spPr>
          <a:xfrm>
            <a:off x="1951990" y="39370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Arial" pitchFamily="34" charset="0"/>
              <a:cs typeface="Arial" pitchFamily="34" charset="0"/>
            </a:endParaRPr>
          </a:p>
        </p:txBody>
      </p:sp>
      <p:sp>
        <p:nvSpPr>
          <p:cNvPr id="15" name="Oval 14"/>
          <p:cNvSpPr/>
          <p:nvPr/>
        </p:nvSpPr>
        <p:spPr>
          <a:xfrm>
            <a:off x="1936750" y="44704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Arial" pitchFamily="34" charset="0"/>
              <a:cs typeface="Arial" pitchFamily="34" charset="0"/>
            </a:endParaRPr>
          </a:p>
        </p:txBody>
      </p:sp>
      <p:sp>
        <p:nvSpPr>
          <p:cNvPr id="16" name="Oval 15"/>
          <p:cNvSpPr/>
          <p:nvPr/>
        </p:nvSpPr>
        <p:spPr>
          <a:xfrm>
            <a:off x="1936750" y="50038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6530" y="965200"/>
            <a:ext cx="10677620" cy="523220"/>
          </a:xfrm>
          <a:prstGeom prst="rect">
            <a:avLst/>
          </a:prstGeom>
          <a:noFill/>
        </p:spPr>
        <p:txBody>
          <a:bodyPr vert="horz" rtlCol="0">
            <a:spAutoFit/>
          </a:bodyPr>
          <a:lstStyle/>
          <a:p>
            <a:r>
              <a:rPr lang="en-US" sz="2800" b="1" smtClean="0">
                <a:solidFill>
                  <a:srgbClr val="000000"/>
                </a:solidFill>
                <a:latin typeface="Arial" pitchFamily="34" charset="0"/>
                <a:cs typeface="Arial" pitchFamily="34" charset="0"/>
              </a:rPr>
              <a:t>30</a:t>
            </a:r>
            <a:endParaRPr lang="en-US" sz="2800" b="1">
              <a:solidFill>
                <a:srgbClr val="000000"/>
              </a:solidFill>
              <a:latin typeface="Arial" pitchFamily="34" charset="0"/>
              <a:cs typeface="Arial" pitchFamily="34" charset="0"/>
            </a:endParaRPr>
          </a:p>
        </p:txBody>
      </p:sp>
      <p:sp>
        <p:nvSpPr>
          <p:cNvPr id="3" name="TextBox 2"/>
          <p:cNvSpPr txBox="1"/>
          <p:nvPr/>
        </p:nvSpPr>
        <p:spPr>
          <a:xfrm>
            <a:off x="1819435" y="965200"/>
            <a:ext cx="8956516" cy="353943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There are two </a:t>
            </a:r>
            <a:r>
              <a:rPr lang="en-US" sz="2800" b="1" dirty="0" err="1" smtClean="0">
                <a:solidFill>
                  <a:srgbClr val="000000"/>
                </a:solidFill>
                <a:latin typeface="Arial" pitchFamily="34" charset="0"/>
                <a:cs typeface="Arial" pitchFamily="34" charset="0"/>
              </a:rPr>
              <a:t>ferris</a:t>
            </a:r>
            <a:r>
              <a:rPr lang="en-US" sz="2800" b="1" dirty="0" smtClean="0">
                <a:solidFill>
                  <a:srgbClr val="000000"/>
                </a:solidFill>
                <a:latin typeface="Arial" pitchFamily="34" charset="0"/>
                <a:cs typeface="Arial" pitchFamily="34" charset="0"/>
              </a:rPr>
              <a:t> wheels at the state fair. The children's </a:t>
            </a:r>
            <a:r>
              <a:rPr lang="en-US" sz="2800" b="1" dirty="0" err="1" smtClean="0">
                <a:solidFill>
                  <a:srgbClr val="000000"/>
                </a:solidFill>
                <a:latin typeface="Arial" pitchFamily="34" charset="0"/>
                <a:cs typeface="Arial" pitchFamily="34" charset="0"/>
              </a:rPr>
              <a:t>ferris</a:t>
            </a:r>
            <a:r>
              <a:rPr lang="en-US" sz="2800" b="1" dirty="0" smtClean="0">
                <a:solidFill>
                  <a:srgbClr val="000000"/>
                </a:solidFill>
                <a:latin typeface="Arial" pitchFamily="34" charset="0"/>
                <a:cs typeface="Arial" pitchFamily="34" charset="0"/>
              </a:rPr>
              <a:t> wheel takes 8 minutes to rotate fully. The bigger </a:t>
            </a:r>
            <a:r>
              <a:rPr lang="en-US" sz="2800" b="1" dirty="0" err="1" smtClean="0">
                <a:solidFill>
                  <a:srgbClr val="000000"/>
                </a:solidFill>
                <a:latin typeface="Arial" pitchFamily="34" charset="0"/>
                <a:cs typeface="Arial" pitchFamily="34" charset="0"/>
              </a:rPr>
              <a:t>ferris</a:t>
            </a:r>
            <a:r>
              <a:rPr lang="en-US" sz="2800" b="1" dirty="0" smtClean="0">
                <a:solidFill>
                  <a:srgbClr val="000000"/>
                </a:solidFill>
                <a:latin typeface="Arial" pitchFamily="34" charset="0"/>
                <a:cs typeface="Arial" pitchFamily="34" charset="0"/>
              </a:rPr>
              <a:t> wheel takes 12 minutes to rotate fully. Marcia went on the large </a:t>
            </a:r>
            <a:r>
              <a:rPr lang="en-US" sz="2800" b="1" dirty="0" err="1" smtClean="0">
                <a:solidFill>
                  <a:srgbClr val="000000"/>
                </a:solidFill>
                <a:latin typeface="Arial" pitchFamily="34" charset="0"/>
                <a:cs typeface="Arial" pitchFamily="34" charset="0"/>
              </a:rPr>
              <a:t>ferris</a:t>
            </a:r>
            <a:r>
              <a:rPr lang="en-US" sz="2800" b="1" dirty="0" smtClean="0">
                <a:solidFill>
                  <a:srgbClr val="000000"/>
                </a:solidFill>
                <a:latin typeface="Arial" pitchFamily="34" charset="0"/>
                <a:cs typeface="Arial" pitchFamily="34" charset="0"/>
              </a:rPr>
              <a:t> wheel and her brother Joey went on the children's </a:t>
            </a:r>
            <a:r>
              <a:rPr lang="en-US" sz="2800" b="1" dirty="0" err="1" smtClean="0">
                <a:solidFill>
                  <a:srgbClr val="000000"/>
                </a:solidFill>
                <a:latin typeface="Arial" pitchFamily="34" charset="0"/>
                <a:cs typeface="Arial" pitchFamily="34" charset="0"/>
              </a:rPr>
              <a:t>ferris</a:t>
            </a:r>
            <a:r>
              <a:rPr lang="en-US" sz="2800" b="1" dirty="0" smtClean="0">
                <a:solidFill>
                  <a:srgbClr val="000000"/>
                </a:solidFill>
                <a:latin typeface="Arial" pitchFamily="34" charset="0"/>
                <a:cs typeface="Arial" pitchFamily="34" charset="0"/>
              </a:rPr>
              <a:t> wheel. If they both start at the bottom, how many minutes will it take for both of them to meet at the bottom at the same time?</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2781983" y="5080001"/>
            <a:ext cx="703945"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A</a:t>
            </a:r>
            <a:endParaRPr lang="en-US" sz="2800" b="1" dirty="0">
              <a:solidFill>
                <a:srgbClr val="000000"/>
              </a:solidFill>
              <a:latin typeface="Arial" pitchFamily="34" charset="0"/>
              <a:cs typeface="Arial" pitchFamily="34" charset="0"/>
            </a:endParaRPr>
          </a:p>
        </p:txBody>
      </p:sp>
      <p:sp>
        <p:nvSpPr>
          <p:cNvPr id="5" name="TextBox 4"/>
          <p:cNvSpPr txBox="1"/>
          <p:nvPr/>
        </p:nvSpPr>
        <p:spPr>
          <a:xfrm>
            <a:off x="3664887" y="5080000"/>
            <a:ext cx="3931682" cy="523220"/>
          </a:xfrm>
          <a:prstGeom prst="rect">
            <a:avLst/>
          </a:prstGeom>
          <a:noFill/>
        </p:spPr>
        <p:txBody>
          <a:bodyPr vert="horz" rtlCol="0">
            <a:spAutoFit/>
          </a:bodyPr>
          <a:lstStyle/>
          <a:p>
            <a:r>
              <a:rPr lang="en-US" sz="2800" b="1" smtClean="0">
                <a:solidFill>
                  <a:srgbClr val="000000"/>
                </a:solidFill>
                <a:latin typeface="Arial" pitchFamily="34" charset="0"/>
                <a:cs typeface="Arial" pitchFamily="34" charset="0"/>
              </a:rPr>
              <a:t>GCF Problem</a:t>
            </a:r>
            <a:endParaRPr lang="en-US" sz="2800" b="1">
              <a:solidFill>
                <a:srgbClr val="000000"/>
              </a:solidFill>
              <a:latin typeface="Arial" pitchFamily="34" charset="0"/>
              <a:cs typeface="Arial" pitchFamily="34" charset="0"/>
            </a:endParaRPr>
          </a:p>
        </p:txBody>
      </p:sp>
      <p:sp>
        <p:nvSpPr>
          <p:cNvPr id="6" name="TextBox 5"/>
          <p:cNvSpPr txBox="1"/>
          <p:nvPr/>
        </p:nvSpPr>
        <p:spPr>
          <a:xfrm>
            <a:off x="2781983" y="5625065"/>
            <a:ext cx="703945"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B</a:t>
            </a:r>
          </a:p>
        </p:txBody>
      </p:sp>
      <p:sp>
        <p:nvSpPr>
          <p:cNvPr id="7" name="TextBox 6"/>
          <p:cNvSpPr txBox="1"/>
          <p:nvPr/>
        </p:nvSpPr>
        <p:spPr>
          <a:xfrm>
            <a:off x="3664887" y="5625065"/>
            <a:ext cx="3986863" cy="523220"/>
          </a:xfrm>
          <a:prstGeom prst="rect">
            <a:avLst/>
          </a:prstGeom>
          <a:noFill/>
        </p:spPr>
        <p:txBody>
          <a:bodyPr vert="horz" rtlCol="0">
            <a:spAutoFit/>
          </a:bodyPr>
          <a:lstStyle/>
          <a:p>
            <a:r>
              <a:rPr lang="en-US" sz="2800" b="1" smtClean="0">
                <a:solidFill>
                  <a:srgbClr val="000000"/>
                </a:solidFill>
                <a:latin typeface="Arial" pitchFamily="34" charset="0"/>
                <a:cs typeface="Arial" pitchFamily="34" charset="0"/>
              </a:rPr>
              <a:t>LCM Problem</a:t>
            </a:r>
            <a:endParaRPr lang="en-US" sz="2800" b="1">
              <a:solidFill>
                <a:srgbClr val="000000"/>
              </a:solidFill>
              <a:latin typeface="Arial" pitchFamily="34" charset="0"/>
              <a:cs typeface="Arial" pitchFamily="34" charset="0"/>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150" y="203200"/>
            <a:ext cx="3301778" cy="606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Oval 8"/>
          <p:cNvSpPr/>
          <p:nvPr/>
        </p:nvSpPr>
        <p:spPr>
          <a:xfrm>
            <a:off x="1951990" y="517144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Arial" pitchFamily="34" charset="0"/>
              <a:cs typeface="Arial" pitchFamily="34" charset="0"/>
            </a:endParaRPr>
          </a:p>
        </p:txBody>
      </p:sp>
      <p:sp>
        <p:nvSpPr>
          <p:cNvPr id="10" name="Oval 9"/>
          <p:cNvSpPr/>
          <p:nvPr/>
        </p:nvSpPr>
        <p:spPr>
          <a:xfrm>
            <a:off x="1951990" y="570484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6150" y="946600"/>
            <a:ext cx="10567257" cy="523220"/>
          </a:xfrm>
          <a:prstGeom prst="rect">
            <a:avLst/>
          </a:prstGeom>
          <a:noFill/>
        </p:spPr>
        <p:txBody>
          <a:bodyPr vert="horz" rtlCol="0">
            <a:spAutoFit/>
          </a:bodyPr>
          <a:lstStyle/>
          <a:p>
            <a:r>
              <a:rPr lang="en-US" sz="2800" b="1" smtClean="0">
                <a:solidFill>
                  <a:srgbClr val="000000"/>
                </a:solidFill>
                <a:latin typeface="Arial" pitchFamily="34" charset="0"/>
                <a:cs typeface="Arial" pitchFamily="34" charset="0"/>
              </a:rPr>
              <a:t>31</a:t>
            </a:r>
            <a:endParaRPr lang="en-US" sz="2800" b="1">
              <a:solidFill>
                <a:srgbClr val="000000"/>
              </a:solidFill>
              <a:latin typeface="Arial" pitchFamily="34" charset="0"/>
              <a:cs typeface="Arial" pitchFamily="34" charset="0"/>
            </a:endParaRPr>
          </a:p>
        </p:txBody>
      </p:sp>
      <p:sp>
        <p:nvSpPr>
          <p:cNvPr id="4" name="TextBox 3"/>
          <p:cNvSpPr txBox="1"/>
          <p:nvPr/>
        </p:nvSpPr>
        <p:spPr>
          <a:xfrm>
            <a:off x="1829055" y="946600"/>
            <a:ext cx="8870696" cy="353943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There are two </a:t>
            </a:r>
            <a:r>
              <a:rPr lang="en-US" sz="2800" b="1" dirty="0" err="1" smtClean="0">
                <a:solidFill>
                  <a:srgbClr val="000000"/>
                </a:solidFill>
                <a:latin typeface="Arial" pitchFamily="34" charset="0"/>
                <a:cs typeface="Arial" pitchFamily="34" charset="0"/>
              </a:rPr>
              <a:t>ferris</a:t>
            </a:r>
            <a:r>
              <a:rPr lang="en-US" sz="2800" b="1" dirty="0" smtClean="0">
                <a:solidFill>
                  <a:srgbClr val="000000"/>
                </a:solidFill>
                <a:latin typeface="Arial" pitchFamily="34" charset="0"/>
                <a:cs typeface="Arial" pitchFamily="34" charset="0"/>
              </a:rPr>
              <a:t> wheels at the state fair. The children's </a:t>
            </a:r>
            <a:r>
              <a:rPr lang="en-US" sz="2800" b="1" dirty="0" err="1" smtClean="0">
                <a:solidFill>
                  <a:srgbClr val="000000"/>
                </a:solidFill>
                <a:latin typeface="Arial" pitchFamily="34" charset="0"/>
                <a:cs typeface="Arial" pitchFamily="34" charset="0"/>
              </a:rPr>
              <a:t>ferris</a:t>
            </a:r>
            <a:r>
              <a:rPr lang="en-US" sz="2800" b="1" dirty="0" smtClean="0">
                <a:solidFill>
                  <a:srgbClr val="000000"/>
                </a:solidFill>
                <a:latin typeface="Arial" pitchFamily="34" charset="0"/>
                <a:cs typeface="Arial" pitchFamily="34" charset="0"/>
              </a:rPr>
              <a:t> wheel takes 8 minutes to rotate fully. The bigger </a:t>
            </a:r>
            <a:r>
              <a:rPr lang="en-US" sz="2800" b="1" dirty="0" err="1" smtClean="0">
                <a:solidFill>
                  <a:srgbClr val="000000"/>
                </a:solidFill>
                <a:latin typeface="Arial" pitchFamily="34" charset="0"/>
                <a:cs typeface="Arial" pitchFamily="34" charset="0"/>
              </a:rPr>
              <a:t>ferris</a:t>
            </a:r>
            <a:r>
              <a:rPr lang="en-US" sz="2800" b="1" dirty="0" smtClean="0">
                <a:solidFill>
                  <a:srgbClr val="000000"/>
                </a:solidFill>
                <a:latin typeface="Arial" pitchFamily="34" charset="0"/>
                <a:cs typeface="Arial" pitchFamily="34" charset="0"/>
              </a:rPr>
              <a:t> wheel takes 12 minutes to rotate fully. Marcia went on the large </a:t>
            </a:r>
            <a:r>
              <a:rPr lang="en-US" sz="2800" b="1" dirty="0" err="1" smtClean="0">
                <a:solidFill>
                  <a:srgbClr val="000000"/>
                </a:solidFill>
                <a:latin typeface="Arial" pitchFamily="34" charset="0"/>
                <a:cs typeface="Arial" pitchFamily="34" charset="0"/>
              </a:rPr>
              <a:t>ferris</a:t>
            </a:r>
            <a:r>
              <a:rPr lang="en-US" sz="2800" b="1" dirty="0" smtClean="0">
                <a:solidFill>
                  <a:srgbClr val="000000"/>
                </a:solidFill>
                <a:latin typeface="Arial" pitchFamily="34" charset="0"/>
                <a:cs typeface="Arial" pitchFamily="34" charset="0"/>
              </a:rPr>
              <a:t> wheel and her brother Joey went on the children's </a:t>
            </a:r>
            <a:r>
              <a:rPr lang="en-US" sz="2800" b="1" dirty="0" err="1" smtClean="0">
                <a:solidFill>
                  <a:srgbClr val="000000"/>
                </a:solidFill>
                <a:latin typeface="Arial" pitchFamily="34" charset="0"/>
                <a:cs typeface="Arial" pitchFamily="34" charset="0"/>
              </a:rPr>
              <a:t>ferris</a:t>
            </a:r>
            <a:r>
              <a:rPr lang="en-US" sz="2800" b="1" dirty="0" smtClean="0">
                <a:solidFill>
                  <a:srgbClr val="000000"/>
                </a:solidFill>
                <a:latin typeface="Arial" pitchFamily="34" charset="0"/>
                <a:cs typeface="Arial" pitchFamily="34" charset="0"/>
              </a:rPr>
              <a:t> wheel. If they both start at the bottom, how many minutes will it take for both of them to meet at the bottom at the same time?</a:t>
            </a:r>
            <a:endParaRPr lang="en-US" sz="2800" b="1" dirty="0">
              <a:solidFill>
                <a:srgbClr val="000000"/>
              </a:solidFill>
              <a:latin typeface="Arial" pitchFamily="34" charset="0"/>
              <a:cs typeface="Arial" pitchFamily="34" charset="0"/>
            </a:endParaRPr>
          </a:p>
        </p:txBody>
      </p:sp>
      <p:sp>
        <p:nvSpPr>
          <p:cNvPr id="5" name="TextBox 4"/>
          <p:cNvSpPr txBox="1"/>
          <p:nvPr/>
        </p:nvSpPr>
        <p:spPr>
          <a:xfrm>
            <a:off x="2814907" y="4750387"/>
            <a:ext cx="1696831"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A</a:t>
            </a:r>
            <a:endParaRPr lang="en-US" sz="2800" b="1" dirty="0">
              <a:solidFill>
                <a:srgbClr val="000000"/>
              </a:solidFill>
              <a:latin typeface="Arial" pitchFamily="34" charset="0"/>
              <a:cs typeface="Arial" pitchFamily="34" charset="0"/>
            </a:endParaRPr>
          </a:p>
        </p:txBody>
      </p:sp>
      <p:sp>
        <p:nvSpPr>
          <p:cNvPr id="6" name="TextBox 5"/>
          <p:cNvSpPr txBox="1"/>
          <p:nvPr/>
        </p:nvSpPr>
        <p:spPr>
          <a:xfrm>
            <a:off x="3697811" y="4750386"/>
            <a:ext cx="1696831" cy="523220"/>
          </a:xfrm>
          <a:prstGeom prst="rect">
            <a:avLst/>
          </a:prstGeom>
          <a:noFill/>
        </p:spPr>
        <p:txBody>
          <a:bodyPr vert="horz" rtlCol="0">
            <a:spAutoFit/>
          </a:bodyPr>
          <a:lstStyle/>
          <a:p>
            <a:r>
              <a:rPr lang="en-US" sz="2800" b="1" smtClean="0">
                <a:solidFill>
                  <a:srgbClr val="000000"/>
                </a:solidFill>
                <a:latin typeface="Arial" pitchFamily="34" charset="0"/>
                <a:cs typeface="Arial" pitchFamily="34" charset="0"/>
              </a:rPr>
              <a:t>2</a:t>
            </a:r>
            <a:endParaRPr lang="en-US" sz="2800" b="1">
              <a:solidFill>
                <a:srgbClr val="000000"/>
              </a:solidFill>
              <a:latin typeface="Arial" pitchFamily="34" charset="0"/>
              <a:cs typeface="Arial" pitchFamily="34" charset="0"/>
            </a:endParaRPr>
          </a:p>
        </p:txBody>
      </p:sp>
      <p:sp>
        <p:nvSpPr>
          <p:cNvPr id="7" name="TextBox 6"/>
          <p:cNvSpPr txBox="1"/>
          <p:nvPr/>
        </p:nvSpPr>
        <p:spPr>
          <a:xfrm>
            <a:off x="2814907" y="5295451"/>
            <a:ext cx="1696831" cy="523220"/>
          </a:xfrm>
          <a:prstGeom prst="rect">
            <a:avLst/>
          </a:prstGeom>
          <a:noFill/>
        </p:spPr>
        <p:txBody>
          <a:bodyPr vert="horz"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8" name="TextBox 7"/>
          <p:cNvSpPr txBox="1"/>
          <p:nvPr/>
        </p:nvSpPr>
        <p:spPr>
          <a:xfrm>
            <a:off x="3697811" y="5295451"/>
            <a:ext cx="1696831" cy="523220"/>
          </a:xfrm>
          <a:prstGeom prst="rect">
            <a:avLst/>
          </a:prstGeom>
          <a:noFill/>
        </p:spPr>
        <p:txBody>
          <a:bodyPr vert="horz" rtlCol="0">
            <a:spAutoFit/>
          </a:bodyPr>
          <a:lstStyle/>
          <a:p>
            <a:r>
              <a:rPr lang="en-US" sz="2800" b="1" smtClean="0">
                <a:solidFill>
                  <a:srgbClr val="000000"/>
                </a:solidFill>
                <a:latin typeface="Arial" pitchFamily="34" charset="0"/>
                <a:cs typeface="Arial" pitchFamily="34" charset="0"/>
              </a:rPr>
              <a:t>4</a:t>
            </a:r>
            <a:endParaRPr lang="en-US" sz="2800" b="1">
              <a:solidFill>
                <a:srgbClr val="000000"/>
              </a:solidFill>
              <a:latin typeface="Arial" pitchFamily="34" charset="0"/>
              <a:cs typeface="Arial" pitchFamily="34" charset="0"/>
            </a:endParaRPr>
          </a:p>
        </p:txBody>
      </p:sp>
      <p:sp>
        <p:nvSpPr>
          <p:cNvPr id="9" name="TextBox 8"/>
          <p:cNvSpPr txBox="1"/>
          <p:nvPr/>
        </p:nvSpPr>
        <p:spPr>
          <a:xfrm>
            <a:off x="2814907" y="5840515"/>
            <a:ext cx="1945148" cy="523220"/>
          </a:xfrm>
          <a:prstGeom prst="rect">
            <a:avLst/>
          </a:prstGeom>
          <a:noFill/>
        </p:spPr>
        <p:txBody>
          <a:bodyPr vert="horz"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10" name="TextBox 9"/>
          <p:cNvSpPr txBox="1"/>
          <p:nvPr/>
        </p:nvSpPr>
        <p:spPr>
          <a:xfrm>
            <a:off x="3697811" y="5840515"/>
            <a:ext cx="1945148" cy="523220"/>
          </a:xfrm>
          <a:prstGeom prst="rect">
            <a:avLst/>
          </a:prstGeom>
          <a:noFill/>
        </p:spPr>
        <p:txBody>
          <a:bodyPr vert="horz" rtlCol="0">
            <a:spAutoFit/>
          </a:bodyPr>
          <a:lstStyle/>
          <a:p>
            <a:r>
              <a:rPr lang="en-US" sz="2800" b="1" smtClean="0">
                <a:solidFill>
                  <a:srgbClr val="000000"/>
                </a:solidFill>
                <a:latin typeface="Arial" pitchFamily="34" charset="0"/>
                <a:cs typeface="Arial" pitchFamily="34" charset="0"/>
              </a:rPr>
              <a:t>24</a:t>
            </a:r>
            <a:endParaRPr lang="en-US" sz="2800" b="1">
              <a:solidFill>
                <a:srgbClr val="000000"/>
              </a:solidFill>
              <a:latin typeface="Arial" pitchFamily="34" charset="0"/>
              <a:cs typeface="Arial" pitchFamily="34" charset="0"/>
            </a:endParaRPr>
          </a:p>
        </p:txBody>
      </p:sp>
      <p:sp>
        <p:nvSpPr>
          <p:cNvPr id="11" name="TextBox 10"/>
          <p:cNvSpPr txBox="1"/>
          <p:nvPr/>
        </p:nvSpPr>
        <p:spPr>
          <a:xfrm>
            <a:off x="2814907" y="6385580"/>
            <a:ext cx="1972739" cy="523220"/>
          </a:xfrm>
          <a:prstGeom prst="rect">
            <a:avLst/>
          </a:prstGeom>
          <a:noFill/>
        </p:spPr>
        <p:txBody>
          <a:bodyPr vert="horz"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2" name="TextBox 11"/>
          <p:cNvSpPr txBox="1"/>
          <p:nvPr/>
        </p:nvSpPr>
        <p:spPr>
          <a:xfrm>
            <a:off x="3697811" y="6385579"/>
            <a:ext cx="1972739" cy="523220"/>
          </a:xfrm>
          <a:prstGeom prst="rect">
            <a:avLst/>
          </a:prstGeom>
          <a:noFill/>
        </p:spPr>
        <p:txBody>
          <a:bodyPr vert="horz" rtlCol="0">
            <a:spAutoFit/>
          </a:bodyPr>
          <a:lstStyle/>
          <a:p>
            <a:r>
              <a:rPr lang="en-US" sz="2800" b="1" smtClean="0">
                <a:solidFill>
                  <a:srgbClr val="000000"/>
                </a:solidFill>
                <a:latin typeface="Arial" pitchFamily="34" charset="0"/>
                <a:cs typeface="Arial" pitchFamily="34" charset="0"/>
              </a:rPr>
              <a:t>96</a:t>
            </a:r>
            <a:endParaRPr lang="en-US" sz="2800" b="1">
              <a:solidFill>
                <a:srgbClr val="000000"/>
              </a:solidFill>
              <a:latin typeface="Arial" pitchFamily="34" charset="0"/>
              <a:cs typeface="Arial" pitchFamily="34" charset="0"/>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150" y="203199"/>
            <a:ext cx="3200400" cy="588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Oval 12"/>
          <p:cNvSpPr/>
          <p:nvPr/>
        </p:nvSpPr>
        <p:spPr>
          <a:xfrm>
            <a:off x="1951990" y="48514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Arial" pitchFamily="34" charset="0"/>
              <a:cs typeface="Arial" pitchFamily="34" charset="0"/>
            </a:endParaRPr>
          </a:p>
        </p:txBody>
      </p:sp>
      <p:sp>
        <p:nvSpPr>
          <p:cNvPr id="14" name="Oval 13"/>
          <p:cNvSpPr/>
          <p:nvPr/>
        </p:nvSpPr>
        <p:spPr>
          <a:xfrm>
            <a:off x="1951990" y="53848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Arial" pitchFamily="34" charset="0"/>
              <a:cs typeface="Arial" pitchFamily="34" charset="0"/>
            </a:endParaRPr>
          </a:p>
        </p:txBody>
      </p:sp>
      <p:sp>
        <p:nvSpPr>
          <p:cNvPr id="15" name="Oval 14"/>
          <p:cNvSpPr/>
          <p:nvPr/>
        </p:nvSpPr>
        <p:spPr>
          <a:xfrm>
            <a:off x="1936750" y="59182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Arial" pitchFamily="34" charset="0"/>
              <a:cs typeface="Arial" pitchFamily="34" charset="0"/>
            </a:endParaRPr>
          </a:p>
        </p:txBody>
      </p:sp>
      <p:sp>
        <p:nvSpPr>
          <p:cNvPr id="16" name="Oval 15"/>
          <p:cNvSpPr/>
          <p:nvPr/>
        </p:nvSpPr>
        <p:spPr>
          <a:xfrm>
            <a:off x="1936750" y="64516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4125" y="925493"/>
            <a:ext cx="882904"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32</a:t>
            </a:r>
          </a:p>
        </p:txBody>
      </p:sp>
      <p:sp>
        <p:nvSpPr>
          <p:cNvPr id="3" name="TextBox 2"/>
          <p:cNvSpPr txBox="1"/>
          <p:nvPr/>
        </p:nvSpPr>
        <p:spPr>
          <a:xfrm>
            <a:off x="1757029" y="925493"/>
            <a:ext cx="9780921" cy="954107"/>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How many rotations will each </a:t>
            </a:r>
            <a:r>
              <a:rPr lang="en-US" sz="2800" b="1" dirty="0" err="1" smtClean="0">
                <a:solidFill>
                  <a:srgbClr val="000000"/>
                </a:solidFill>
                <a:latin typeface="Arial" pitchFamily="34" charset="0"/>
                <a:cs typeface="Arial" pitchFamily="34" charset="0"/>
              </a:rPr>
              <a:t>ferris</a:t>
            </a:r>
            <a:r>
              <a:rPr lang="en-US" sz="2800" b="1" dirty="0" smtClean="0">
                <a:solidFill>
                  <a:srgbClr val="000000"/>
                </a:solidFill>
                <a:latin typeface="Arial" pitchFamily="34" charset="0"/>
                <a:cs typeface="Arial" pitchFamily="34" charset="0"/>
              </a:rPr>
              <a:t> wheel complete before they meet at the bottom at the same time?</a:t>
            </a:r>
            <a:endParaRPr lang="en-US" sz="2800" b="1" dirty="0">
              <a:solidFill>
                <a:srgbClr val="000000"/>
              </a:solidFill>
              <a:latin typeface="Arial" pitchFamily="34" charset="0"/>
              <a:cs typeface="Arial" pitchFamily="34" charset="0"/>
            </a:endParaRPr>
          </a:p>
        </p:txBody>
      </p:sp>
      <p:sp>
        <p:nvSpPr>
          <p:cNvPr id="12" name="Freeform 11"/>
          <p:cNvSpPr/>
          <p:nvPr/>
        </p:nvSpPr>
        <p:spPr>
          <a:xfrm>
            <a:off x="482838" y="5156309"/>
            <a:ext cx="871179" cy="688417"/>
          </a:xfrm>
          <a:custGeom>
            <a:avLst/>
            <a:gdLst/>
            <a:ahLst/>
            <a:cxnLst/>
            <a:rect l="0" t="0" r="0" b="0"/>
            <a:pathLst>
              <a:path w="802006" h="802006">
                <a:moveTo>
                  <a:pt x="401066" y="0"/>
                </a:moveTo>
                <a:lnTo>
                  <a:pt x="498855" y="305180"/>
                </a:lnTo>
                <a:lnTo>
                  <a:pt x="802005" y="305180"/>
                </a:lnTo>
                <a:lnTo>
                  <a:pt x="559435" y="496823"/>
                </a:lnTo>
                <a:lnTo>
                  <a:pt x="646811" y="802005"/>
                </a:lnTo>
                <a:lnTo>
                  <a:pt x="401066" y="621156"/>
                </a:lnTo>
                <a:lnTo>
                  <a:pt x="155194" y="802005"/>
                </a:lnTo>
                <a:lnTo>
                  <a:pt x="242697" y="496823"/>
                </a:lnTo>
                <a:lnTo>
                  <a:pt x="0" y="305180"/>
                </a:lnTo>
                <a:lnTo>
                  <a:pt x="303148" y="305180"/>
                </a:lnTo>
                <a:close/>
              </a:path>
            </a:pathLst>
          </a:custGeom>
          <a:solidFill>
            <a:srgbClr val="FFFF00"/>
          </a:solidFill>
          <a:ln w="3810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0350" y="203200"/>
            <a:ext cx="3657600" cy="57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4125" y="961099"/>
            <a:ext cx="10484485" cy="523220"/>
          </a:xfrm>
          <a:prstGeom prst="rect">
            <a:avLst/>
          </a:prstGeom>
          <a:noFill/>
        </p:spPr>
        <p:txBody>
          <a:bodyPr vert="horz" rtlCol="0">
            <a:spAutoFit/>
          </a:bodyPr>
          <a:lstStyle/>
          <a:p>
            <a:r>
              <a:rPr lang="en-US" sz="2800" b="1" smtClean="0">
                <a:solidFill>
                  <a:srgbClr val="000000"/>
                </a:solidFill>
                <a:latin typeface="Arial" pitchFamily="34" charset="0"/>
                <a:cs typeface="Arial" pitchFamily="34" charset="0"/>
              </a:rPr>
              <a:t>33</a:t>
            </a:r>
            <a:endParaRPr lang="en-US" sz="2800" b="1">
              <a:solidFill>
                <a:srgbClr val="000000"/>
              </a:solidFill>
              <a:latin typeface="Arial" pitchFamily="34" charset="0"/>
              <a:cs typeface="Arial" pitchFamily="34" charset="0"/>
            </a:endParaRPr>
          </a:p>
        </p:txBody>
      </p:sp>
      <p:sp>
        <p:nvSpPr>
          <p:cNvPr id="3" name="TextBox 2"/>
          <p:cNvSpPr txBox="1"/>
          <p:nvPr/>
        </p:nvSpPr>
        <p:spPr>
          <a:xfrm>
            <a:off x="1757029" y="961099"/>
            <a:ext cx="9095121" cy="1815882"/>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Sean has 8-inch pieces of toy train track and Ruth has 18-inch pieces of train track. How many of each piece would each child need to build tracks that are equal in length?</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2705783" y="3097316"/>
            <a:ext cx="3931682"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A</a:t>
            </a:r>
            <a:endParaRPr lang="en-US" sz="2800" b="1" dirty="0">
              <a:solidFill>
                <a:srgbClr val="000000"/>
              </a:solidFill>
              <a:latin typeface="Arial" pitchFamily="34" charset="0"/>
              <a:cs typeface="Arial" pitchFamily="34" charset="0"/>
            </a:endParaRPr>
          </a:p>
        </p:txBody>
      </p:sp>
      <p:sp>
        <p:nvSpPr>
          <p:cNvPr id="5" name="TextBox 4"/>
          <p:cNvSpPr txBox="1"/>
          <p:nvPr/>
        </p:nvSpPr>
        <p:spPr>
          <a:xfrm>
            <a:off x="3588687" y="3097315"/>
            <a:ext cx="3931682" cy="523220"/>
          </a:xfrm>
          <a:prstGeom prst="rect">
            <a:avLst/>
          </a:prstGeom>
          <a:noFill/>
        </p:spPr>
        <p:txBody>
          <a:bodyPr vert="horz" rtlCol="0">
            <a:spAutoFit/>
          </a:bodyPr>
          <a:lstStyle/>
          <a:p>
            <a:r>
              <a:rPr lang="en-US" sz="2800" b="1" smtClean="0">
                <a:solidFill>
                  <a:srgbClr val="000000"/>
                </a:solidFill>
                <a:latin typeface="Arial" pitchFamily="34" charset="0"/>
                <a:cs typeface="Arial" pitchFamily="34" charset="0"/>
              </a:rPr>
              <a:t>GCF Problem</a:t>
            </a:r>
            <a:endParaRPr lang="en-US" sz="2800" b="1">
              <a:solidFill>
                <a:srgbClr val="000000"/>
              </a:solidFill>
              <a:latin typeface="Arial" pitchFamily="34" charset="0"/>
              <a:cs typeface="Arial" pitchFamily="34" charset="0"/>
            </a:endParaRPr>
          </a:p>
        </p:txBody>
      </p:sp>
      <p:sp>
        <p:nvSpPr>
          <p:cNvPr id="6" name="TextBox 5"/>
          <p:cNvSpPr txBox="1"/>
          <p:nvPr/>
        </p:nvSpPr>
        <p:spPr>
          <a:xfrm>
            <a:off x="2705783" y="3642380"/>
            <a:ext cx="3986863"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B</a:t>
            </a:r>
            <a:endParaRPr lang="en-US" sz="2800" b="1" dirty="0">
              <a:solidFill>
                <a:srgbClr val="000000"/>
              </a:solidFill>
              <a:latin typeface="Arial" pitchFamily="34" charset="0"/>
              <a:cs typeface="Arial" pitchFamily="34" charset="0"/>
            </a:endParaRPr>
          </a:p>
        </p:txBody>
      </p:sp>
      <p:sp>
        <p:nvSpPr>
          <p:cNvPr id="7" name="TextBox 6"/>
          <p:cNvSpPr txBox="1"/>
          <p:nvPr/>
        </p:nvSpPr>
        <p:spPr>
          <a:xfrm>
            <a:off x="3588687" y="3642380"/>
            <a:ext cx="3986863" cy="523220"/>
          </a:xfrm>
          <a:prstGeom prst="rect">
            <a:avLst/>
          </a:prstGeom>
          <a:noFill/>
        </p:spPr>
        <p:txBody>
          <a:bodyPr vert="horz" rtlCol="0">
            <a:spAutoFit/>
          </a:bodyPr>
          <a:lstStyle/>
          <a:p>
            <a:r>
              <a:rPr lang="en-US" sz="2800" b="1" smtClean="0">
                <a:solidFill>
                  <a:srgbClr val="000000"/>
                </a:solidFill>
                <a:latin typeface="Arial" pitchFamily="34" charset="0"/>
                <a:cs typeface="Arial" pitchFamily="34" charset="0"/>
              </a:rPr>
              <a:t>LCM Problem</a:t>
            </a:r>
            <a:endParaRPr lang="en-US" sz="2800" b="1">
              <a:solidFill>
                <a:srgbClr val="000000"/>
              </a:solidFill>
              <a:latin typeface="Arial" pitchFamily="34" charset="0"/>
              <a:cs typeface="Arial" pitchFamily="34" charset="0"/>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149" y="220569"/>
            <a:ext cx="3404537" cy="625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Oval 8"/>
          <p:cNvSpPr/>
          <p:nvPr/>
        </p:nvSpPr>
        <p:spPr>
          <a:xfrm>
            <a:off x="1936750" y="31750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Arial" pitchFamily="34" charset="0"/>
              <a:cs typeface="Arial" pitchFamily="34" charset="0"/>
            </a:endParaRPr>
          </a:p>
        </p:txBody>
      </p:sp>
      <p:sp>
        <p:nvSpPr>
          <p:cNvPr id="10" name="Oval 9"/>
          <p:cNvSpPr/>
          <p:nvPr/>
        </p:nvSpPr>
        <p:spPr>
          <a:xfrm>
            <a:off x="1936750" y="37084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4125" y="975380"/>
            <a:ext cx="10456894" cy="523220"/>
          </a:xfrm>
          <a:prstGeom prst="rect">
            <a:avLst/>
          </a:prstGeom>
          <a:noFill/>
        </p:spPr>
        <p:txBody>
          <a:bodyPr vert="horz" rtlCol="0">
            <a:spAutoFit/>
          </a:bodyPr>
          <a:lstStyle/>
          <a:p>
            <a:r>
              <a:rPr lang="en-US" sz="2800" b="1" smtClean="0">
                <a:solidFill>
                  <a:srgbClr val="000000"/>
                </a:solidFill>
                <a:latin typeface="Arial" pitchFamily="34" charset="0"/>
                <a:cs typeface="Arial" pitchFamily="34" charset="0"/>
              </a:rPr>
              <a:t>34</a:t>
            </a:r>
            <a:endParaRPr lang="en-US" sz="2800" b="1">
              <a:solidFill>
                <a:srgbClr val="000000"/>
              </a:solidFill>
              <a:latin typeface="Arial" pitchFamily="34" charset="0"/>
              <a:cs typeface="Arial" pitchFamily="34" charset="0"/>
            </a:endParaRPr>
          </a:p>
        </p:txBody>
      </p:sp>
      <p:sp>
        <p:nvSpPr>
          <p:cNvPr id="3" name="TextBox 2"/>
          <p:cNvSpPr txBox="1"/>
          <p:nvPr/>
        </p:nvSpPr>
        <p:spPr>
          <a:xfrm>
            <a:off x="1833229" y="975380"/>
            <a:ext cx="9018921"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What is the length of the track that each child will build?</a:t>
            </a:r>
            <a:endParaRPr lang="en-US" sz="2800" b="1" dirty="0">
              <a:solidFill>
                <a:srgbClr val="000000"/>
              </a:solidFill>
              <a:latin typeface="Arial" pitchFamily="34" charset="0"/>
              <a:cs typeface="Arial" pitchFamily="34" charset="0"/>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150" y="203199"/>
            <a:ext cx="3733800" cy="583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0325" y="961099"/>
            <a:ext cx="10484485" cy="523220"/>
          </a:xfrm>
          <a:prstGeom prst="rect">
            <a:avLst/>
          </a:prstGeom>
          <a:noFill/>
        </p:spPr>
        <p:txBody>
          <a:bodyPr vert="horz" rtlCol="0">
            <a:spAutoFit/>
          </a:bodyPr>
          <a:lstStyle/>
          <a:p>
            <a:r>
              <a:rPr lang="en-US" sz="2800" b="1" smtClean="0">
                <a:solidFill>
                  <a:srgbClr val="000000"/>
                </a:solidFill>
                <a:latin typeface="Arial" pitchFamily="34" charset="0"/>
                <a:cs typeface="Arial" pitchFamily="34" charset="0"/>
              </a:rPr>
              <a:t>35</a:t>
            </a:r>
            <a:endParaRPr lang="en-US" sz="2800" b="1">
              <a:solidFill>
                <a:srgbClr val="000000"/>
              </a:solidFill>
              <a:latin typeface="Arial" pitchFamily="34" charset="0"/>
              <a:cs typeface="Arial" pitchFamily="34" charset="0"/>
            </a:endParaRPr>
          </a:p>
        </p:txBody>
      </p:sp>
      <p:sp>
        <p:nvSpPr>
          <p:cNvPr id="3" name="TextBox 2"/>
          <p:cNvSpPr txBox="1"/>
          <p:nvPr/>
        </p:nvSpPr>
        <p:spPr>
          <a:xfrm>
            <a:off x="1833229" y="961099"/>
            <a:ext cx="9780921" cy="1384995"/>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I am planting 50 apple trees and 30 peach trees. I want the same number and type of trees per row. What is the maximum number of trees I can plant per row?</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2705783" y="2792516"/>
            <a:ext cx="3931682" cy="523220"/>
          </a:xfrm>
          <a:prstGeom prst="rect">
            <a:avLst/>
          </a:prstGeom>
          <a:noFill/>
        </p:spPr>
        <p:txBody>
          <a:bodyPr vert="horz"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3588687" y="2792515"/>
            <a:ext cx="3931682" cy="523220"/>
          </a:xfrm>
          <a:prstGeom prst="rect">
            <a:avLst/>
          </a:prstGeom>
          <a:noFill/>
        </p:spPr>
        <p:txBody>
          <a:bodyPr vert="horz" rtlCol="0">
            <a:spAutoFit/>
          </a:bodyPr>
          <a:lstStyle/>
          <a:p>
            <a:r>
              <a:rPr lang="en-US" sz="2800" b="1" smtClean="0">
                <a:solidFill>
                  <a:srgbClr val="000000"/>
                </a:solidFill>
                <a:latin typeface="Arial" pitchFamily="34" charset="0"/>
                <a:cs typeface="Arial" pitchFamily="34" charset="0"/>
              </a:rPr>
              <a:t>GCF Problem</a:t>
            </a:r>
            <a:endParaRPr lang="en-US" sz="2800" b="1">
              <a:solidFill>
                <a:srgbClr val="000000"/>
              </a:solidFill>
              <a:latin typeface="Arial" pitchFamily="34" charset="0"/>
              <a:cs typeface="Arial" pitchFamily="34" charset="0"/>
            </a:endParaRPr>
          </a:p>
        </p:txBody>
      </p:sp>
      <p:sp>
        <p:nvSpPr>
          <p:cNvPr id="6" name="TextBox 5"/>
          <p:cNvSpPr txBox="1"/>
          <p:nvPr/>
        </p:nvSpPr>
        <p:spPr>
          <a:xfrm>
            <a:off x="2705783" y="3337580"/>
            <a:ext cx="3986863" cy="523220"/>
          </a:xfrm>
          <a:prstGeom prst="rect">
            <a:avLst/>
          </a:prstGeom>
          <a:noFill/>
        </p:spPr>
        <p:txBody>
          <a:bodyPr vert="horz"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3588687" y="3337580"/>
            <a:ext cx="3986863" cy="523220"/>
          </a:xfrm>
          <a:prstGeom prst="rect">
            <a:avLst/>
          </a:prstGeom>
          <a:noFill/>
        </p:spPr>
        <p:txBody>
          <a:bodyPr vert="horz" rtlCol="0">
            <a:spAutoFit/>
          </a:bodyPr>
          <a:lstStyle/>
          <a:p>
            <a:r>
              <a:rPr lang="en-US" sz="2800" b="1" smtClean="0">
                <a:solidFill>
                  <a:srgbClr val="000000"/>
                </a:solidFill>
                <a:latin typeface="Arial" pitchFamily="34" charset="0"/>
                <a:cs typeface="Arial" pitchFamily="34" charset="0"/>
              </a:rPr>
              <a:t>LCM Problem</a:t>
            </a:r>
            <a:endParaRPr lang="en-US" sz="2800" b="1">
              <a:solidFill>
                <a:srgbClr val="000000"/>
              </a:solidFill>
              <a:latin typeface="Arial" pitchFamily="34" charset="0"/>
              <a:cs typeface="Arial" pitchFamily="34" charset="0"/>
            </a:endParaRP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0349" y="203200"/>
            <a:ext cx="3328337" cy="61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Oval 8"/>
          <p:cNvSpPr/>
          <p:nvPr/>
        </p:nvSpPr>
        <p:spPr>
          <a:xfrm>
            <a:off x="1936750" y="28702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Arial" pitchFamily="34" charset="0"/>
              <a:cs typeface="Arial" pitchFamily="34" charset="0"/>
            </a:endParaRPr>
          </a:p>
        </p:txBody>
      </p:sp>
      <p:sp>
        <p:nvSpPr>
          <p:cNvPr id="10" name="Oval 9"/>
          <p:cNvSpPr/>
          <p:nvPr/>
        </p:nvSpPr>
        <p:spPr>
          <a:xfrm>
            <a:off x="1936750" y="34036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625162" y="762292"/>
            <a:ext cx="5486401" cy="830997"/>
          </a:xfrm>
          <a:prstGeom prst="rect">
            <a:avLst/>
          </a:prstGeom>
          <a:noFill/>
        </p:spPr>
        <p:txBody>
          <a:bodyPr vert="horz" wrap="square" rtlCol="0">
            <a:spAutoFit/>
          </a:bodyPr>
          <a:lstStyle/>
          <a:p>
            <a:pPr algn="ctr"/>
            <a:r>
              <a:rPr lang="en-US" sz="4800" b="1" dirty="0" smtClean="0">
                <a:solidFill>
                  <a:srgbClr val="0000FF"/>
                </a:solidFill>
                <a:latin typeface="Arial" pitchFamily="34" charset="0"/>
                <a:cs typeface="Arial" pitchFamily="34" charset="0"/>
              </a:rPr>
              <a:t>Distribution</a:t>
            </a:r>
            <a:endParaRPr lang="en-US" sz="4800" b="1" dirty="0">
              <a:solidFill>
                <a:srgbClr val="0000FF"/>
              </a:solidFill>
              <a:latin typeface="Arial" pitchFamily="34" charset="0"/>
              <a:cs typeface="Arial" pitchFamily="34" charset="0"/>
            </a:endParaRPr>
          </a:p>
        </p:txBody>
      </p:sp>
      <p:sp>
        <p:nvSpPr>
          <p:cNvPr id="5" name="TextBox 4">
            <a:hlinkClick r:id="rId2" action="ppaction://hlinksldjump"/>
          </p:cNvPr>
          <p:cNvSpPr txBox="1"/>
          <p:nvPr/>
        </p:nvSpPr>
        <p:spPr>
          <a:xfrm>
            <a:off x="8261350" y="2312283"/>
            <a:ext cx="1828800" cy="1015663"/>
          </a:xfrm>
          <a:prstGeom prst="rect">
            <a:avLst/>
          </a:prstGeom>
          <a:noFill/>
        </p:spPr>
        <p:txBody>
          <a:bodyPr vert="horz" wrap="square" rtlCol="0">
            <a:spAutoFit/>
          </a:bodyPr>
          <a:lstStyle/>
          <a:p>
            <a:r>
              <a:rPr lang="en-US" sz="2000" b="1" i="1" dirty="0" smtClean="0">
                <a:solidFill>
                  <a:srgbClr val="0000FF"/>
                </a:solidFill>
                <a:latin typeface="Arial" pitchFamily="34" charset="0"/>
                <a:cs typeface="Arial" pitchFamily="34" charset="0"/>
              </a:rPr>
              <a:t>Return to</a:t>
            </a:r>
          </a:p>
          <a:p>
            <a:r>
              <a:rPr lang="en-US" sz="2000" b="1" i="1" dirty="0" smtClean="0">
                <a:solidFill>
                  <a:srgbClr val="0000FF"/>
                </a:solidFill>
                <a:latin typeface="Arial" pitchFamily="34" charset="0"/>
                <a:cs typeface="Arial" pitchFamily="34" charset="0"/>
              </a:rPr>
              <a:t>Table of</a:t>
            </a:r>
          </a:p>
          <a:p>
            <a:r>
              <a:rPr lang="en-US" sz="2000" b="1" i="1" dirty="0" smtClean="0">
                <a:solidFill>
                  <a:srgbClr val="0000FF"/>
                </a:solidFill>
                <a:latin typeface="Arial" pitchFamily="34" charset="0"/>
                <a:cs typeface="Arial" pitchFamily="34" charset="0"/>
              </a:rPr>
              <a:t>Contents</a:t>
            </a:r>
            <a:endParaRPr lang="en-US" sz="2000" b="1" i="1" dirty="0">
              <a:solidFill>
                <a:srgbClr val="0000FF"/>
              </a:solidFill>
              <a:latin typeface="Arial" pitchFamily="34" charset="0"/>
              <a:cs typeface="Arial" pitchFamily="34" charset="0"/>
            </a:endParaRPr>
          </a:p>
        </p:txBody>
      </p:sp>
      <p:sp>
        <p:nvSpPr>
          <p:cNvPr id="6" name="Rectangle 5"/>
          <p:cNvSpPr/>
          <p:nvPr/>
        </p:nvSpPr>
        <p:spPr>
          <a:xfrm>
            <a:off x="8008325" y="2260600"/>
            <a:ext cx="2081825" cy="1080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147809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ipboard(2)(1).png"/>
          <p:cNvPicPr>
            <a:picLocks/>
          </p:cNvPicPr>
          <p:nvPr/>
        </p:nvPicPr>
        <p:blipFill>
          <a:blip r:embed="rId2" cstate="print"/>
          <a:stretch>
            <a:fillRect/>
          </a:stretch>
        </p:blipFill>
        <p:spPr>
          <a:xfrm>
            <a:off x="124159" y="359743"/>
            <a:ext cx="6177431" cy="2389671"/>
          </a:xfrm>
          <a:prstGeom prst="rect">
            <a:avLst/>
          </a:prstGeom>
          <a:solidFill>
            <a:scrgbClr r="0" g="0" b="0">
              <a:alpha val="0"/>
            </a:scrgbClr>
          </a:solidFill>
        </p:spPr>
      </p:pic>
      <p:pic>
        <p:nvPicPr>
          <p:cNvPr id="3" name="Picture 2" descr="clipboard(3)(1).png"/>
          <p:cNvPicPr>
            <a:picLocks/>
          </p:cNvPicPr>
          <p:nvPr/>
        </p:nvPicPr>
        <p:blipFill>
          <a:blip r:embed="rId3" cstate="print"/>
          <a:stretch>
            <a:fillRect/>
          </a:stretch>
        </p:blipFill>
        <p:spPr>
          <a:xfrm>
            <a:off x="124159" y="2779828"/>
            <a:ext cx="6165843" cy="2366124"/>
          </a:xfrm>
          <a:prstGeom prst="rect">
            <a:avLst/>
          </a:prstGeom>
          <a:solidFill>
            <a:scrgbClr r="0" g="0" b="0">
              <a:alpha val="0"/>
            </a:scrgbClr>
          </a:solidFill>
        </p:spPr>
      </p:pic>
      <p:sp>
        <p:nvSpPr>
          <p:cNvPr id="4" name="TextBox 3"/>
          <p:cNvSpPr txBox="1"/>
          <p:nvPr/>
        </p:nvSpPr>
        <p:spPr>
          <a:xfrm>
            <a:off x="6483826" y="468756"/>
            <a:ext cx="4138613" cy="1938992"/>
          </a:xfrm>
          <a:prstGeom prst="rect">
            <a:avLst/>
          </a:prstGeom>
          <a:noFill/>
        </p:spPr>
        <p:txBody>
          <a:bodyPr vert="horz" rtlCol="0">
            <a:spAutoFit/>
          </a:bodyPr>
          <a:lstStyle/>
          <a:p>
            <a:r>
              <a:rPr lang="en-US" sz="2400" dirty="0" smtClean="0">
                <a:solidFill>
                  <a:srgbClr val="0000FF"/>
                </a:solidFill>
                <a:latin typeface="Arial" pitchFamily="34" charset="0"/>
                <a:cs typeface="Arial" pitchFamily="34" charset="0"/>
              </a:rPr>
              <a:t>Player 1 chose 24 to earn 24 points.</a:t>
            </a:r>
          </a:p>
          <a:p>
            <a:endParaRPr lang="en-US" sz="2400" dirty="0" smtClean="0">
              <a:solidFill>
                <a:srgbClr val="0000FF"/>
              </a:solidFill>
              <a:latin typeface="Arial" pitchFamily="34" charset="0"/>
              <a:cs typeface="Arial" pitchFamily="34" charset="0"/>
            </a:endParaRPr>
          </a:p>
          <a:p>
            <a:r>
              <a:rPr lang="en-US" sz="2400" dirty="0" smtClean="0">
                <a:solidFill>
                  <a:srgbClr val="0000FF"/>
                </a:solidFill>
                <a:latin typeface="Arial" pitchFamily="34" charset="0"/>
                <a:cs typeface="Arial" pitchFamily="34" charset="0"/>
              </a:rPr>
              <a:t>Player 2 finds 1, 2, 3, ,4, 6, 8, 12 and earns 36 points.</a:t>
            </a:r>
            <a:endParaRPr lang="en-US" sz="2400" dirty="0">
              <a:solidFill>
                <a:srgbClr val="0000FF"/>
              </a:solidFill>
              <a:latin typeface="Arial" pitchFamily="34" charset="0"/>
              <a:cs typeface="Arial" pitchFamily="34" charset="0"/>
            </a:endParaRPr>
          </a:p>
        </p:txBody>
      </p:sp>
      <p:sp>
        <p:nvSpPr>
          <p:cNvPr id="5" name="TextBox 4"/>
          <p:cNvSpPr txBox="1"/>
          <p:nvPr/>
        </p:nvSpPr>
        <p:spPr>
          <a:xfrm>
            <a:off x="6428645" y="2758026"/>
            <a:ext cx="4193794" cy="2308324"/>
          </a:xfrm>
          <a:prstGeom prst="rect">
            <a:avLst/>
          </a:prstGeom>
          <a:noFill/>
        </p:spPr>
        <p:txBody>
          <a:bodyPr vert="horz" rtlCol="0">
            <a:spAutoFit/>
          </a:bodyPr>
          <a:lstStyle/>
          <a:p>
            <a:r>
              <a:rPr lang="en-US" sz="2400" dirty="0" smtClean="0">
                <a:solidFill>
                  <a:srgbClr val="0000FF"/>
                </a:solidFill>
                <a:latin typeface="Arial" pitchFamily="34" charset="0"/>
                <a:cs typeface="Arial" pitchFamily="34" charset="0"/>
              </a:rPr>
              <a:t>Player 2 chose 28 to earn 28 points.</a:t>
            </a:r>
          </a:p>
          <a:p>
            <a:endParaRPr lang="en-US" sz="2400" dirty="0" smtClean="0">
              <a:solidFill>
                <a:srgbClr val="0000FF"/>
              </a:solidFill>
              <a:latin typeface="Arial" pitchFamily="34" charset="0"/>
              <a:cs typeface="Arial" pitchFamily="34" charset="0"/>
            </a:endParaRPr>
          </a:p>
          <a:p>
            <a:r>
              <a:rPr lang="en-US" sz="2400" dirty="0" smtClean="0">
                <a:solidFill>
                  <a:srgbClr val="0000FF"/>
                </a:solidFill>
                <a:latin typeface="Arial" pitchFamily="34" charset="0"/>
                <a:cs typeface="Arial" pitchFamily="34" charset="0"/>
              </a:rPr>
              <a:t>Player 1 finds 7 and 14 are the only available factors and earns 21 points.</a:t>
            </a:r>
            <a:endParaRPr lang="en-US" sz="2400"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3501" y="1015999"/>
            <a:ext cx="9106331" cy="3847207"/>
          </a:xfrm>
          <a:prstGeom prst="rect">
            <a:avLst/>
          </a:prstGeom>
          <a:noFill/>
        </p:spPr>
        <p:txBody>
          <a:bodyPr vert="horz" wrap="square" rtlCol="0">
            <a:spAutoFit/>
          </a:bodyPr>
          <a:lstStyle/>
          <a:p>
            <a:r>
              <a:rPr lang="en-US" sz="2800" b="1" dirty="0" smtClean="0">
                <a:solidFill>
                  <a:srgbClr val="0000FF"/>
                </a:solidFill>
                <a:latin typeface="Arial" pitchFamily="34" charset="0"/>
                <a:cs typeface="Arial" pitchFamily="34" charset="0"/>
              </a:rPr>
              <a:t>Which is easier to solve?</a:t>
            </a:r>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28 + 42		</a:t>
            </a:r>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7(4 + 6)</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Do they both have the same answer?</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You can rewrite an expression by removing a common factor.  This is called the Distributive Property.</a:t>
            </a: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xmlns="" val="292780012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27532" y="1055784"/>
            <a:ext cx="9491218" cy="637097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The Distributive Property allows you to:</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1.  Rewrite an expression by factoring out the GCF.</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2.  Rewrite an expression by multiplying by the GCF.</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EXAMPLE</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Rewrite by factoring out the GCF:</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45 + 80			28 + 63</a:t>
            </a:r>
          </a:p>
          <a:p>
            <a:r>
              <a:rPr lang="en-US" sz="2400" b="1" dirty="0" smtClean="0">
                <a:solidFill>
                  <a:srgbClr val="0000FF"/>
                </a:solidFill>
                <a:latin typeface="Arial" pitchFamily="34" charset="0"/>
                <a:cs typeface="Arial" pitchFamily="34" charset="0"/>
              </a:rPr>
              <a:t>5(9 + 16)			7(4 + 9)</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Rewrite by multiplying by the GCF:</a:t>
            </a:r>
          </a:p>
          <a:p>
            <a:r>
              <a:rPr lang="en-US" sz="2400" b="1" dirty="0" smtClean="0">
                <a:solidFill>
                  <a:srgbClr val="0000FF"/>
                </a:solidFill>
                <a:latin typeface="Arial" pitchFamily="34" charset="0"/>
                <a:cs typeface="Arial" pitchFamily="34" charset="0"/>
              </a:rPr>
              <a:t>3(12 + 7)			8(4 + 13)</a:t>
            </a:r>
          </a:p>
          <a:p>
            <a:r>
              <a:rPr lang="en-US" sz="2400" b="1" dirty="0" smtClean="0">
                <a:solidFill>
                  <a:srgbClr val="0000FF"/>
                </a:solidFill>
                <a:latin typeface="Arial" pitchFamily="34" charset="0"/>
                <a:cs typeface="Arial" pitchFamily="34" charset="0"/>
              </a:rPr>
              <a:t> 36 + 21			32 + 101</a:t>
            </a: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xmlns="" val="266645251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1695" y="1033368"/>
            <a:ext cx="9380855" cy="452431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Use the Distributive Property to rewrite each expression:</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1.     15 + 35			2.   21 + 56			3.  16 + 60  </a:t>
            </a:r>
          </a:p>
          <a:p>
            <a:endParaRPr lang="en-US" sz="2400" b="1" dirty="0" smtClean="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5(3 + 7)			      7(3 + 8)			     4(4 + 15)</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4.     77 + 44			5.   26 + 39			6.  36 + 8  </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11(7 + 4)			      13(2 + 3)			     4(9 + 2)</a:t>
            </a:r>
            <a:endParaRPr lang="en-US" sz="2400" b="1" dirty="0">
              <a:solidFill>
                <a:srgbClr val="0000FF"/>
              </a:solidFill>
              <a:latin typeface="Arial" pitchFamily="34" charset="0"/>
              <a:cs typeface="Arial" pitchFamily="34" charset="0"/>
            </a:endParaRPr>
          </a:p>
        </p:txBody>
      </p:sp>
      <p:grpSp>
        <p:nvGrpSpPr>
          <p:cNvPr id="8" name="Group 7"/>
          <p:cNvGrpSpPr/>
          <p:nvPr/>
        </p:nvGrpSpPr>
        <p:grpSpPr>
          <a:xfrm>
            <a:off x="1275429" y="2657111"/>
            <a:ext cx="1746996" cy="743837"/>
            <a:chOff x="823516" y="2041144"/>
            <a:chExt cx="1608281" cy="690590"/>
          </a:xfrm>
        </p:grpSpPr>
        <p:sp>
          <p:nvSpPr>
            <p:cNvPr id="6" name="Freeform 5"/>
            <p:cNvSpPr/>
            <p:nvPr/>
          </p:nvSpPr>
          <p:spPr>
            <a:xfrm>
              <a:off x="905510" y="2041144"/>
              <a:ext cx="1526287" cy="675768"/>
            </a:xfrm>
            <a:custGeom>
              <a:avLst/>
              <a:gdLst/>
              <a:ahLst/>
              <a:cxnLst/>
              <a:rect l="0" t="0" r="0" b="0"/>
              <a:pathLst>
                <a:path w="1526287" h="675768">
                  <a:moveTo>
                    <a:pt x="0" y="0"/>
                  </a:moveTo>
                  <a:lnTo>
                    <a:pt x="1526286" y="0"/>
                  </a:lnTo>
                  <a:lnTo>
                    <a:pt x="1526286" y="675767"/>
                  </a:lnTo>
                  <a:lnTo>
                    <a:pt x="0" y="675767"/>
                  </a:lnTo>
                  <a:close/>
                </a:path>
              </a:pathLst>
            </a:custGeom>
            <a:solidFill>
              <a:srgbClr val="7D9EC0"/>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7" name="TextBox 6"/>
            <p:cNvSpPr txBox="1"/>
            <p:nvPr/>
          </p:nvSpPr>
          <p:spPr>
            <a:xfrm>
              <a:off x="823516" y="2074522"/>
              <a:ext cx="1574800" cy="657212"/>
            </a:xfrm>
            <a:prstGeom prst="rect">
              <a:avLst/>
            </a:prstGeom>
            <a:noFill/>
          </p:spPr>
          <p:txBody>
            <a:bodyPr vert="horz" rtlCol="0">
              <a:spAutoFit/>
            </a:bodyPr>
            <a:lstStyle/>
            <a:p>
              <a:pPr algn="ctr"/>
              <a:r>
                <a:rPr lang="en-US" sz="2000" b="1" dirty="0" smtClean="0">
                  <a:solidFill>
                    <a:srgbClr val="FFFFFF"/>
                  </a:solidFill>
                  <a:latin typeface="Arial" pitchFamily="34" charset="0"/>
                  <a:cs typeface="Arial" pitchFamily="34" charset="0"/>
                </a:rPr>
                <a:t>Click to</a:t>
              </a:r>
            </a:p>
            <a:p>
              <a:pPr algn="ctr"/>
              <a:r>
                <a:rPr lang="en-US" sz="2000" b="1" dirty="0" smtClean="0">
                  <a:solidFill>
                    <a:srgbClr val="FFFFFF"/>
                  </a:solidFill>
                  <a:latin typeface="Arial" pitchFamily="34" charset="0"/>
                  <a:cs typeface="Arial" pitchFamily="34" charset="0"/>
                </a:rPr>
                <a:t>Reveal</a:t>
              </a:r>
              <a:endParaRPr lang="en-US" sz="2000" b="1" dirty="0">
                <a:solidFill>
                  <a:srgbClr val="FFFFFF"/>
                </a:solidFill>
                <a:latin typeface="Arial" pitchFamily="34" charset="0"/>
                <a:cs typeface="Arial" pitchFamily="34" charset="0"/>
              </a:endParaRPr>
            </a:p>
          </p:txBody>
        </p:sp>
      </p:grpSp>
      <p:sp>
        <p:nvSpPr>
          <p:cNvPr id="21" name="TextBox 20"/>
          <p:cNvSpPr txBox="1"/>
          <p:nvPr/>
        </p:nvSpPr>
        <p:spPr>
          <a:xfrm>
            <a:off x="2165842" y="6564376"/>
            <a:ext cx="7276888" cy="830997"/>
          </a:xfrm>
          <a:prstGeom prst="rect">
            <a:avLst/>
          </a:prstGeom>
          <a:noFill/>
        </p:spPr>
        <p:txBody>
          <a:bodyPr vert="horz" wrap="square" rtlCol="0">
            <a:spAutoFit/>
          </a:bodyPr>
          <a:lstStyle/>
          <a:p>
            <a:pPr algn="ctr"/>
            <a:r>
              <a:rPr lang="en-US" sz="2400" b="1" dirty="0" smtClean="0">
                <a:solidFill>
                  <a:srgbClr val="0000FF"/>
                </a:solidFill>
                <a:latin typeface="Arial" pitchFamily="34" charset="0"/>
                <a:cs typeface="Arial" pitchFamily="34" charset="0"/>
              </a:rPr>
              <a:t>REMEMBER you need to factor the GCF </a:t>
            </a:r>
          </a:p>
          <a:p>
            <a:pPr algn="ctr"/>
            <a:r>
              <a:rPr lang="en-US" sz="2400" b="1" dirty="0" smtClean="0">
                <a:solidFill>
                  <a:srgbClr val="0000FF"/>
                </a:solidFill>
                <a:latin typeface="Arial" pitchFamily="34" charset="0"/>
                <a:cs typeface="Arial" pitchFamily="34" charset="0"/>
              </a:rPr>
              <a:t>(not just any common factor)!</a:t>
            </a:r>
            <a:endParaRPr lang="en-US" sz="2400" b="1" dirty="0">
              <a:solidFill>
                <a:srgbClr val="0000FF"/>
              </a:solidFill>
              <a:latin typeface="Arial" pitchFamily="34" charset="0"/>
              <a:cs typeface="Arial" pitchFamily="34" charset="0"/>
            </a:endParaRPr>
          </a:p>
        </p:txBody>
      </p:sp>
      <p:grpSp>
        <p:nvGrpSpPr>
          <p:cNvPr id="22" name="Group 21"/>
          <p:cNvGrpSpPr/>
          <p:nvPr/>
        </p:nvGrpSpPr>
        <p:grpSpPr>
          <a:xfrm>
            <a:off x="4780629" y="2649055"/>
            <a:ext cx="1746996" cy="743837"/>
            <a:chOff x="823516" y="2041144"/>
            <a:chExt cx="1608281" cy="690590"/>
          </a:xfrm>
        </p:grpSpPr>
        <p:sp>
          <p:nvSpPr>
            <p:cNvPr id="23" name="Freeform 22"/>
            <p:cNvSpPr/>
            <p:nvPr/>
          </p:nvSpPr>
          <p:spPr>
            <a:xfrm>
              <a:off x="905510" y="2041144"/>
              <a:ext cx="1526287" cy="675768"/>
            </a:xfrm>
            <a:custGeom>
              <a:avLst/>
              <a:gdLst/>
              <a:ahLst/>
              <a:cxnLst/>
              <a:rect l="0" t="0" r="0" b="0"/>
              <a:pathLst>
                <a:path w="1526287" h="675768">
                  <a:moveTo>
                    <a:pt x="0" y="0"/>
                  </a:moveTo>
                  <a:lnTo>
                    <a:pt x="1526286" y="0"/>
                  </a:lnTo>
                  <a:lnTo>
                    <a:pt x="1526286" y="675767"/>
                  </a:lnTo>
                  <a:lnTo>
                    <a:pt x="0" y="675767"/>
                  </a:lnTo>
                  <a:close/>
                </a:path>
              </a:pathLst>
            </a:custGeom>
            <a:solidFill>
              <a:srgbClr val="7D9EC0"/>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4" name="TextBox 23"/>
            <p:cNvSpPr txBox="1"/>
            <p:nvPr/>
          </p:nvSpPr>
          <p:spPr>
            <a:xfrm>
              <a:off x="823516" y="2074522"/>
              <a:ext cx="1574800" cy="657212"/>
            </a:xfrm>
            <a:prstGeom prst="rect">
              <a:avLst/>
            </a:prstGeom>
            <a:noFill/>
          </p:spPr>
          <p:txBody>
            <a:bodyPr vert="horz" rtlCol="0">
              <a:spAutoFit/>
            </a:bodyPr>
            <a:lstStyle/>
            <a:p>
              <a:pPr algn="ctr"/>
              <a:r>
                <a:rPr lang="en-US" sz="2000" b="1" dirty="0" smtClean="0">
                  <a:solidFill>
                    <a:srgbClr val="FFFFFF"/>
                  </a:solidFill>
                  <a:latin typeface="Arial" pitchFamily="34" charset="0"/>
                  <a:cs typeface="Arial" pitchFamily="34" charset="0"/>
                </a:rPr>
                <a:t>Click to</a:t>
              </a:r>
            </a:p>
            <a:p>
              <a:pPr algn="ctr"/>
              <a:r>
                <a:rPr lang="en-US" sz="2000" b="1" dirty="0" smtClean="0">
                  <a:solidFill>
                    <a:srgbClr val="FFFFFF"/>
                  </a:solidFill>
                  <a:latin typeface="Arial" pitchFamily="34" charset="0"/>
                  <a:cs typeface="Arial" pitchFamily="34" charset="0"/>
                </a:rPr>
                <a:t>Reveal</a:t>
              </a:r>
              <a:endParaRPr lang="en-US" sz="2000" b="1" dirty="0">
                <a:solidFill>
                  <a:srgbClr val="FFFFFF"/>
                </a:solidFill>
                <a:latin typeface="Arial" pitchFamily="34" charset="0"/>
                <a:cs typeface="Arial" pitchFamily="34" charset="0"/>
              </a:endParaRPr>
            </a:p>
          </p:txBody>
        </p:sp>
      </p:grpSp>
      <p:grpSp>
        <p:nvGrpSpPr>
          <p:cNvPr id="25" name="Group 24"/>
          <p:cNvGrpSpPr/>
          <p:nvPr/>
        </p:nvGrpSpPr>
        <p:grpSpPr>
          <a:xfrm>
            <a:off x="8432625" y="2656968"/>
            <a:ext cx="1746996" cy="743837"/>
            <a:chOff x="823516" y="2041144"/>
            <a:chExt cx="1608281" cy="690590"/>
          </a:xfrm>
        </p:grpSpPr>
        <p:sp>
          <p:nvSpPr>
            <p:cNvPr id="26" name="Freeform 25"/>
            <p:cNvSpPr/>
            <p:nvPr/>
          </p:nvSpPr>
          <p:spPr>
            <a:xfrm>
              <a:off x="905510" y="2041144"/>
              <a:ext cx="1526287" cy="675768"/>
            </a:xfrm>
            <a:custGeom>
              <a:avLst/>
              <a:gdLst/>
              <a:ahLst/>
              <a:cxnLst/>
              <a:rect l="0" t="0" r="0" b="0"/>
              <a:pathLst>
                <a:path w="1526287" h="675768">
                  <a:moveTo>
                    <a:pt x="0" y="0"/>
                  </a:moveTo>
                  <a:lnTo>
                    <a:pt x="1526286" y="0"/>
                  </a:lnTo>
                  <a:lnTo>
                    <a:pt x="1526286" y="675767"/>
                  </a:lnTo>
                  <a:lnTo>
                    <a:pt x="0" y="675767"/>
                  </a:lnTo>
                  <a:close/>
                </a:path>
              </a:pathLst>
            </a:custGeom>
            <a:solidFill>
              <a:srgbClr val="7D9EC0"/>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7" name="TextBox 26"/>
            <p:cNvSpPr txBox="1"/>
            <p:nvPr/>
          </p:nvSpPr>
          <p:spPr>
            <a:xfrm>
              <a:off x="823516" y="2074522"/>
              <a:ext cx="1574800" cy="657212"/>
            </a:xfrm>
            <a:prstGeom prst="rect">
              <a:avLst/>
            </a:prstGeom>
            <a:noFill/>
          </p:spPr>
          <p:txBody>
            <a:bodyPr vert="horz" rtlCol="0">
              <a:spAutoFit/>
            </a:bodyPr>
            <a:lstStyle/>
            <a:p>
              <a:pPr algn="ctr"/>
              <a:r>
                <a:rPr lang="en-US" sz="2000" b="1" dirty="0" smtClean="0">
                  <a:solidFill>
                    <a:srgbClr val="FFFFFF"/>
                  </a:solidFill>
                  <a:latin typeface="Arial" pitchFamily="34" charset="0"/>
                  <a:cs typeface="Arial" pitchFamily="34" charset="0"/>
                </a:rPr>
                <a:t>Click to</a:t>
              </a:r>
            </a:p>
            <a:p>
              <a:pPr algn="ctr"/>
              <a:r>
                <a:rPr lang="en-US" sz="2000" b="1" dirty="0" smtClean="0">
                  <a:solidFill>
                    <a:srgbClr val="FFFFFF"/>
                  </a:solidFill>
                  <a:latin typeface="Arial" pitchFamily="34" charset="0"/>
                  <a:cs typeface="Arial" pitchFamily="34" charset="0"/>
                </a:rPr>
                <a:t>Reveal</a:t>
              </a:r>
              <a:endParaRPr lang="en-US" sz="2000" b="1" dirty="0">
                <a:solidFill>
                  <a:srgbClr val="FFFFFF"/>
                </a:solidFill>
                <a:latin typeface="Arial" pitchFamily="34" charset="0"/>
                <a:cs typeface="Arial" pitchFamily="34" charset="0"/>
              </a:endParaRPr>
            </a:p>
          </p:txBody>
        </p:sp>
      </p:grpSp>
      <p:grpSp>
        <p:nvGrpSpPr>
          <p:cNvPr id="28" name="Group 27"/>
          <p:cNvGrpSpPr/>
          <p:nvPr/>
        </p:nvGrpSpPr>
        <p:grpSpPr>
          <a:xfrm>
            <a:off x="1280712" y="4866765"/>
            <a:ext cx="1746996" cy="743837"/>
            <a:chOff x="823516" y="2041144"/>
            <a:chExt cx="1608281" cy="690590"/>
          </a:xfrm>
        </p:grpSpPr>
        <p:sp>
          <p:nvSpPr>
            <p:cNvPr id="29" name="Freeform 28"/>
            <p:cNvSpPr/>
            <p:nvPr/>
          </p:nvSpPr>
          <p:spPr>
            <a:xfrm>
              <a:off x="905510" y="2041144"/>
              <a:ext cx="1526287" cy="675768"/>
            </a:xfrm>
            <a:custGeom>
              <a:avLst/>
              <a:gdLst/>
              <a:ahLst/>
              <a:cxnLst/>
              <a:rect l="0" t="0" r="0" b="0"/>
              <a:pathLst>
                <a:path w="1526287" h="675768">
                  <a:moveTo>
                    <a:pt x="0" y="0"/>
                  </a:moveTo>
                  <a:lnTo>
                    <a:pt x="1526286" y="0"/>
                  </a:lnTo>
                  <a:lnTo>
                    <a:pt x="1526286" y="675767"/>
                  </a:lnTo>
                  <a:lnTo>
                    <a:pt x="0" y="675767"/>
                  </a:lnTo>
                  <a:close/>
                </a:path>
              </a:pathLst>
            </a:custGeom>
            <a:solidFill>
              <a:srgbClr val="7D9EC0"/>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0" name="TextBox 29"/>
            <p:cNvSpPr txBox="1"/>
            <p:nvPr/>
          </p:nvSpPr>
          <p:spPr>
            <a:xfrm>
              <a:off x="823516" y="2074522"/>
              <a:ext cx="1574800" cy="657212"/>
            </a:xfrm>
            <a:prstGeom prst="rect">
              <a:avLst/>
            </a:prstGeom>
            <a:noFill/>
          </p:spPr>
          <p:txBody>
            <a:bodyPr vert="horz" rtlCol="0">
              <a:spAutoFit/>
            </a:bodyPr>
            <a:lstStyle/>
            <a:p>
              <a:pPr algn="ctr"/>
              <a:r>
                <a:rPr lang="en-US" sz="2000" b="1" dirty="0" smtClean="0">
                  <a:solidFill>
                    <a:srgbClr val="FFFFFF"/>
                  </a:solidFill>
                  <a:latin typeface="Arial" pitchFamily="34" charset="0"/>
                  <a:cs typeface="Arial" pitchFamily="34" charset="0"/>
                </a:rPr>
                <a:t>Click to</a:t>
              </a:r>
            </a:p>
            <a:p>
              <a:pPr algn="ctr"/>
              <a:r>
                <a:rPr lang="en-US" sz="2000" b="1" dirty="0" smtClean="0">
                  <a:solidFill>
                    <a:srgbClr val="FFFFFF"/>
                  </a:solidFill>
                  <a:latin typeface="Arial" pitchFamily="34" charset="0"/>
                  <a:cs typeface="Arial" pitchFamily="34" charset="0"/>
                </a:rPr>
                <a:t>Reveal</a:t>
              </a:r>
              <a:endParaRPr lang="en-US" sz="2000" b="1" dirty="0">
                <a:solidFill>
                  <a:srgbClr val="FFFFFF"/>
                </a:solidFill>
                <a:latin typeface="Arial" pitchFamily="34" charset="0"/>
                <a:cs typeface="Arial" pitchFamily="34" charset="0"/>
              </a:endParaRPr>
            </a:p>
          </p:txBody>
        </p:sp>
      </p:grpSp>
      <p:grpSp>
        <p:nvGrpSpPr>
          <p:cNvPr id="31" name="Group 30"/>
          <p:cNvGrpSpPr/>
          <p:nvPr/>
        </p:nvGrpSpPr>
        <p:grpSpPr>
          <a:xfrm>
            <a:off x="4856829" y="4862412"/>
            <a:ext cx="1746996" cy="743837"/>
            <a:chOff x="823516" y="2041144"/>
            <a:chExt cx="1608281" cy="690590"/>
          </a:xfrm>
        </p:grpSpPr>
        <p:sp>
          <p:nvSpPr>
            <p:cNvPr id="32" name="Freeform 31"/>
            <p:cNvSpPr/>
            <p:nvPr/>
          </p:nvSpPr>
          <p:spPr>
            <a:xfrm>
              <a:off x="905510" y="2041144"/>
              <a:ext cx="1526287" cy="675768"/>
            </a:xfrm>
            <a:custGeom>
              <a:avLst/>
              <a:gdLst/>
              <a:ahLst/>
              <a:cxnLst/>
              <a:rect l="0" t="0" r="0" b="0"/>
              <a:pathLst>
                <a:path w="1526287" h="675768">
                  <a:moveTo>
                    <a:pt x="0" y="0"/>
                  </a:moveTo>
                  <a:lnTo>
                    <a:pt x="1526286" y="0"/>
                  </a:lnTo>
                  <a:lnTo>
                    <a:pt x="1526286" y="675767"/>
                  </a:lnTo>
                  <a:lnTo>
                    <a:pt x="0" y="675767"/>
                  </a:lnTo>
                  <a:close/>
                </a:path>
              </a:pathLst>
            </a:custGeom>
            <a:solidFill>
              <a:srgbClr val="7D9EC0"/>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3" name="TextBox 32"/>
            <p:cNvSpPr txBox="1"/>
            <p:nvPr/>
          </p:nvSpPr>
          <p:spPr>
            <a:xfrm>
              <a:off x="823516" y="2074522"/>
              <a:ext cx="1574800" cy="657212"/>
            </a:xfrm>
            <a:prstGeom prst="rect">
              <a:avLst/>
            </a:prstGeom>
            <a:noFill/>
          </p:spPr>
          <p:txBody>
            <a:bodyPr vert="horz" rtlCol="0">
              <a:spAutoFit/>
            </a:bodyPr>
            <a:lstStyle/>
            <a:p>
              <a:pPr algn="ctr"/>
              <a:r>
                <a:rPr lang="en-US" sz="2000" b="1" dirty="0" smtClean="0">
                  <a:solidFill>
                    <a:srgbClr val="FFFFFF"/>
                  </a:solidFill>
                  <a:latin typeface="Arial" pitchFamily="34" charset="0"/>
                  <a:cs typeface="Arial" pitchFamily="34" charset="0"/>
                </a:rPr>
                <a:t>Click to</a:t>
              </a:r>
            </a:p>
            <a:p>
              <a:pPr algn="ctr"/>
              <a:r>
                <a:rPr lang="en-US" sz="2000" b="1" dirty="0" smtClean="0">
                  <a:solidFill>
                    <a:srgbClr val="FFFFFF"/>
                  </a:solidFill>
                  <a:latin typeface="Arial" pitchFamily="34" charset="0"/>
                  <a:cs typeface="Arial" pitchFamily="34" charset="0"/>
                </a:rPr>
                <a:t>Reveal</a:t>
              </a:r>
              <a:endParaRPr lang="en-US" sz="2000" b="1" dirty="0">
                <a:solidFill>
                  <a:srgbClr val="FFFFFF"/>
                </a:solidFill>
                <a:latin typeface="Arial" pitchFamily="34" charset="0"/>
                <a:cs typeface="Arial" pitchFamily="34" charset="0"/>
              </a:endParaRPr>
            </a:p>
          </p:txBody>
        </p:sp>
      </p:grpSp>
      <p:grpSp>
        <p:nvGrpSpPr>
          <p:cNvPr id="34" name="Group 33"/>
          <p:cNvGrpSpPr/>
          <p:nvPr/>
        </p:nvGrpSpPr>
        <p:grpSpPr>
          <a:xfrm>
            <a:off x="8432946" y="4858059"/>
            <a:ext cx="1746996" cy="743837"/>
            <a:chOff x="823516" y="2041144"/>
            <a:chExt cx="1608281" cy="690590"/>
          </a:xfrm>
        </p:grpSpPr>
        <p:sp>
          <p:nvSpPr>
            <p:cNvPr id="35" name="Freeform 34"/>
            <p:cNvSpPr/>
            <p:nvPr/>
          </p:nvSpPr>
          <p:spPr>
            <a:xfrm>
              <a:off x="905510" y="2041144"/>
              <a:ext cx="1526287" cy="675768"/>
            </a:xfrm>
            <a:custGeom>
              <a:avLst/>
              <a:gdLst/>
              <a:ahLst/>
              <a:cxnLst/>
              <a:rect l="0" t="0" r="0" b="0"/>
              <a:pathLst>
                <a:path w="1526287" h="675768">
                  <a:moveTo>
                    <a:pt x="0" y="0"/>
                  </a:moveTo>
                  <a:lnTo>
                    <a:pt x="1526286" y="0"/>
                  </a:lnTo>
                  <a:lnTo>
                    <a:pt x="1526286" y="675767"/>
                  </a:lnTo>
                  <a:lnTo>
                    <a:pt x="0" y="675767"/>
                  </a:lnTo>
                  <a:close/>
                </a:path>
              </a:pathLst>
            </a:custGeom>
            <a:solidFill>
              <a:srgbClr val="7D9EC0"/>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6" name="TextBox 35"/>
            <p:cNvSpPr txBox="1"/>
            <p:nvPr/>
          </p:nvSpPr>
          <p:spPr>
            <a:xfrm>
              <a:off x="823516" y="2074522"/>
              <a:ext cx="1574800" cy="657212"/>
            </a:xfrm>
            <a:prstGeom prst="rect">
              <a:avLst/>
            </a:prstGeom>
            <a:noFill/>
          </p:spPr>
          <p:txBody>
            <a:bodyPr vert="horz" rtlCol="0">
              <a:spAutoFit/>
            </a:bodyPr>
            <a:lstStyle/>
            <a:p>
              <a:pPr algn="ctr"/>
              <a:r>
                <a:rPr lang="en-US" sz="2000" b="1" dirty="0" smtClean="0">
                  <a:solidFill>
                    <a:srgbClr val="FFFFFF"/>
                  </a:solidFill>
                  <a:latin typeface="Arial" pitchFamily="34" charset="0"/>
                  <a:cs typeface="Arial" pitchFamily="34" charset="0"/>
                </a:rPr>
                <a:t>Click to</a:t>
              </a:r>
            </a:p>
            <a:p>
              <a:pPr algn="ctr"/>
              <a:r>
                <a:rPr lang="en-US" sz="2000" b="1" dirty="0" smtClean="0">
                  <a:solidFill>
                    <a:srgbClr val="FFFFFF"/>
                  </a:solidFill>
                  <a:latin typeface="Arial" pitchFamily="34" charset="0"/>
                  <a:cs typeface="Arial" pitchFamily="34" charset="0"/>
                </a:rPr>
                <a:t>Reveal</a:t>
              </a:r>
              <a:endParaRPr lang="en-US" sz="2000" b="1" dirty="0">
                <a:solidFill>
                  <a:srgbClr val="FFFFFF"/>
                </a:solidFill>
                <a:latin typeface="Arial" pitchFamily="34" charset="0"/>
                <a:cs typeface="Arial" pitchFamily="34" charset="0"/>
              </a:endParaRPr>
            </a:p>
          </p:txBody>
        </p:sp>
      </p:grpSp>
    </p:spTree>
    <p:extLst>
      <p:ext uri="{BB962C8B-B14F-4D97-AF65-F5344CB8AC3E}">
        <p14:creationId xmlns:p14="http://schemas.microsoft.com/office/powerpoint/2010/main" xmlns="" val="7786496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2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2000"/>
                                        <p:tgtEl>
                                          <p:spTgt spid="25"/>
                                        </p:tgtEl>
                                      </p:cBhvr>
                                    </p:animEffect>
                                    <p:set>
                                      <p:cBhvr>
                                        <p:cTn id="13" dur="1" fill="hold">
                                          <p:stCondLst>
                                            <p:cond delay="1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4" restart="whenNotActive" fill="hold" evtFilter="cancelBubble" nodeType="interactiveSeq">
                <p:stCondLst>
                  <p:cond evt="onClick" delay="0">
                    <p:tgtEl>
                      <p:spTgt spid="2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2000"/>
                                        <p:tgtEl>
                                          <p:spTgt spid="28"/>
                                        </p:tgtEl>
                                      </p:cBhvr>
                                    </p:animEffect>
                                    <p:set>
                                      <p:cBhvr>
                                        <p:cTn id="19" dur="1" fill="hold">
                                          <p:stCondLst>
                                            <p:cond delay="19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20" restart="whenNotActive" fill="hold" evtFilter="cancelBubble" nodeType="interactiveSeq">
                <p:stCondLst>
                  <p:cond evt="onClick" delay="0">
                    <p:tgtEl>
                      <p:spTgt spid="3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2000"/>
                                        <p:tgtEl>
                                          <p:spTgt spid="31"/>
                                        </p:tgtEl>
                                      </p:cBhvr>
                                    </p:animEffect>
                                    <p:set>
                                      <p:cBhvr>
                                        <p:cTn id="25" dur="1" fill="hold">
                                          <p:stCondLst>
                                            <p:cond delay="1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26" restart="whenNotActive" fill="hold" evtFilter="cancelBubble" nodeType="interactiveSeq">
                <p:stCondLst>
                  <p:cond evt="onClick" delay="0">
                    <p:tgtEl>
                      <p:spTgt spid="3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2000"/>
                                        <p:tgtEl>
                                          <p:spTgt spid="34"/>
                                        </p:tgtEl>
                                      </p:cBhvr>
                                    </p:animEffect>
                                    <p:set>
                                      <p:cBhvr>
                                        <p:cTn id="31" dur="1" fill="hold">
                                          <p:stCondLst>
                                            <p:cond delay="19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2000"/>
                                        <p:tgtEl>
                                          <p:spTgt spid="22"/>
                                        </p:tgtEl>
                                      </p:cBhvr>
                                    </p:animEffect>
                                    <p:set>
                                      <p:cBhvr>
                                        <p:cTn id="37" dur="1" fill="hold">
                                          <p:stCondLst>
                                            <p:cond delay="1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81841"/>
            <a:ext cx="4414520" cy="58458"/>
          </a:xfrm>
          <a:prstGeom prst="rect">
            <a:avLst/>
          </a:prstGeom>
          <a:solidFill>
            <a:scrgbClr r="0" g="0" b="0">
              <a:alpha val="0"/>
            </a:scrgbClr>
          </a:solidFill>
        </p:spPr>
      </p:pic>
      <p:sp>
        <p:nvSpPr>
          <p:cNvPr id="11" name="TextBox 10"/>
          <p:cNvSpPr txBox="1"/>
          <p:nvPr/>
        </p:nvSpPr>
        <p:spPr>
          <a:xfrm>
            <a:off x="834769" y="1022379"/>
            <a:ext cx="644781"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36</a:t>
            </a:r>
            <a:endParaRPr lang="en-US" sz="2800" b="1" dirty="0">
              <a:solidFill>
                <a:srgbClr val="000000"/>
              </a:solidFill>
              <a:latin typeface="Arial" pitchFamily="34" charset="0"/>
              <a:cs typeface="Arial" pitchFamily="34" charset="0"/>
            </a:endParaRPr>
          </a:p>
        </p:txBody>
      </p:sp>
      <p:sp>
        <p:nvSpPr>
          <p:cNvPr id="12" name="TextBox 11"/>
          <p:cNvSpPr txBox="1"/>
          <p:nvPr/>
        </p:nvSpPr>
        <p:spPr>
          <a:xfrm>
            <a:off x="1782617" y="1011368"/>
            <a:ext cx="8459933" cy="1754326"/>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In order to rewrite </a:t>
            </a:r>
            <a:r>
              <a:rPr lang="en-US" sz="2800" b="1" dirty="0" smtClean="0">
                <a:solidFill>
                  <a:srgbClr val="000000"/>
                </a:solidFill>
                <a:latin typeface="Arial" pitchFamily="34" charset="0"/>
                <a:cs typeface="Arial" pitchFamily="34" charset="0"/>
              </a:rPr>
              <a:t>this expression </a:t>
            </a:r>
            <a:r>
              <a:rPr lang="en-US" sz="2800" b="1" dirty="0">
                <a:solidFill>
                  <a:srgbClr val="000000"/>
                </a:solidFill>
                <a:latin typeface="Arial" pitchFamily="34" charset="0"/>
                <a:cs typeface="Arial" pitchFamily="34" charset="0"/>
              </a:rPr>
              <a:t>using the Distributive Property, what GCF will you factor?</a:t>
            </a:r>
          </a:p>
          <a:p>
            <a:endParaRPr lang="en-US" sz="2400" b="1" dirty="0">
              <a:solidFill>
                <a:srgbClr val="000000"/>
              </a:solidFill>
              <a:latin typeface="Arial" pitchFamily="34" charset="0"/>
              <a:cs typeface="Arial" pitchFamily="34" charset="0"/>
            </a:endParaRPr>
          </a:p>
          <a:p>
            <a:r>
              <a:rPr lang="en-US" sz="2800" b="1" dirty="0">
                <a:solidFill>
                  <a:srgbClr val="000000"/>
                </a:solidFill>
                <a:latin typeface="Arial" pitchFamily="34" charset="0"/>
                <a:cs typeface="Arial" pitchFamily="34" charset="0"/>
              </a:rPr>
              <a:t>			56 + 72</a:t>
            </a:r>
          </a:p>
        </p:txBody>
      </p:sp>
    </p:spTree>
    <p:extLst>
      <p:ext uri="{BB962C8B-B14F-4D97-AF65-F5344CB8AC3E}">
        <p14:creationId xmlns:p14="http://schemas.microsoft.com/office/powerpoint/2010/main" xmlns="" val="271600415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65544" y="81841"/>
            <a:ext cx="4414520" cy="58458"/>
          </a:xfrm>
          <a:prstGeom prst="rect">
            <a:avLst/>
          </a:prstGeom>
          <a:solidFill>
            <a:scrgbClr r="0" g="0" b="0">
              <a:alpha val="0"/>
            </a:scrgbClr>
          </a:solidFill>
        </p:spPr>
      </p:pic>
      <p:sp>
        <p:nvSpPr>
          <p:cNvPr id="11" name="TextBox 10"/>
          <p:cNvSpPr txBox="1"/>
          <p:nvPr/>
        </p:nvSpPr>
        <p:spPr>
          <a:xfrm>
            <a:off x="838595" y="1019359"/>
            <a:ext cx="640956"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37</a:t>
            </a:r>
            <a:endParaRPr lang="en-US" sz="2800" b="1" dirty="0">
              <a:solidFill>
                <a:srgbClr val="000000"/>
              </a:solidFill>
              <a:latin typeface="Arial" pitchFamily="34" charset="0"/>
              <a:cs typeface="Arial" pitchFamily="34" charset="0"/>
            </a:endParaRPr>
          </a:p>
        </p:txBody>
      </p:sp>
      <p:sp>
        <p:nvSpPr>
          <p:cNvPr id="12" name="TextBox 11"/>
          <p:cNvSpPr txBox="1"/>
          <p:nvPr/>
        </p:nvSpPr>
        <p:spPr>
          <a:xfrm>
            <a:off x="1782618" y="1025281"/>
            <a:ext cx="8459932" cy="1692771"/>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In order to rewrite this expression using the Distributive Property, what GCF will you factor?</a:t>
            </a:r>
          </a:p>
          <a:p>
            <a:endParaRPr lang="en-US" sz="2000" b="1" dirty="0">
              <a:solidFill>
                <a:srgbClr val="000000"/>
              </a:solidFill>
              <a:latin typeface="Arial" pitchFamily="34" charset="0"/>
              <a:cs typeface="Arial" pitchFamily="34" charset="0"/>
            </a:endParaRPr>
          </a:p>
          <a:p>
            <a:r>
              <a:rPr lang="en-US" sz="2800" b="1" dirty="0">
                <a:solidFill>
                  <a:srgbClr val="000000"/>
                </a:solidFill>
                <a:latin typeface="Arial" pitchFamily="34" charset="0"/>
                <a:cs typeface="Arial" pitchFamily="34" charset="0"/>
              </a:rPr>
              <a:t>			48 + 84</a:t>
            </a:r>
          </a:p>
        </p:txBody>
      </p:sp>
    </p:spTree>
    <p:extLst>
      <p:ext uri="{BB962C8B-B14F-4D97-AF65-F5344CB8AC3E}">
        <p14:creationId xmlns:p14="http://schemas.microsoft.com/office/powerpoint/2010/main" xmlns="" val="192393004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81841"/>
            <a:ext cx="4414520" cy="58458"/>
          </a:xfrm>
          <a:prstGeom prst="rect">
            <a:avLst/>
          </a:prstGeom>
          <a:solidFill>
            <a:scrgbClr r="0" g="0" b="0">
              <a:alpha val="0"/>
            </a:scrgbClr>
          </a:solidFill>
        </p:spPr>
      </p:pic>
      <p:sp>
        <p:nvSpPr>
          <p:cNvPr id="11" name="TextBox 10"/>
          <p:cNvSpPr txBox="1"/>
          <p:nvPr/>
        </p:nvSpPr>
        <p:spPr>
          <a:xfrm>
            <a:off x="838595" y="1019359"/>
            <a:ext cx="717156"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38</a:t>
            </a:r>
            <a:endParaRPr lang="en-US" sz="2800" b="1" dirty="0">
              <a:solidFill>
                <a:srgbClr val="000000"/>
              </a:solidFill>
              <a:latin typeface="Arial" pitchFamily="34" charset="0"/>
              <a:cs typeface="Arial" pitchFamily="34" charset="0"/>
            </a:endParaRPr>
          </a:p>
        </p:txBody>
      </p:sp>
      <p:sp>
        <p:nvSpPr>
          <p:cNvPr id="12" name="TextBox 11"/>
          <p:cNvSpPr txBox="1"/>
          <p:nvPr/>
        </p:nvSpPr>
        <p:spPr>
          <a:xfrm>
            <a:off x="1782618" y="1025281"/>
            <a:ext cx="8307532" cy="1815882"/>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In order to rewrite this expression using the Distributive Property, what GCF will you factor?</a:t>
            </a:r>
          </a:p>
          <a:p>
            <a:endParaRPr lang="en-US" sz="2800" b="1" dirty="0">
              <a:solidFill>
                <a:srgbClr val="000000"/>
              </a:solidFill>
              <a:latin typeface="Arial" pitchFamily="34" charset="0"/>
              <a:cs typeface="Arial" pitchFamily="34" charset="0"/>
            </a:endParaRPr>
          </a:p>
          <a:p>
            <a:r>
              <a:rPr lang="en-US" sz="2800" b="1" dirty="0">
                <a:solidFill>
                  <a:srgbClr val="000000"/>
                </a:solidFill>
                <a:latin typeface="Arial" pitchFamily="34" charset="0"/>
                <a:cs typeface="Arial" pitchFamily="34" charset="0"/>
              </a:rPr>
              <a:t>			45 + 60</a:t>
            </a:r>
          </a:p>
        </p:txBody>
      </p:sp>
    </p:spTree>
    <p:extLst>
      <p:ext uri="{BB962C8B-B14F-4D97-AF65-F5344CB8AC3E}">
        <p14:creationId xmlns:p14="http://schemas.microsoft.com/office/powerpoint/2010/main" xmlns="" val="140133618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70150"/>
            <a:ext cx="4414520" cy="58458"/>
          </a:xfrm>
          <a:prstGeom prst="rect">
            <a:avLst/>
          </a:prstGeom>
          <a:solidFill>
            <a:scrgbClr r="0" g="0" b="0">
              <a:alpha val="0"/>
            </a:scrgbClr>
          </a:solidFill>
        </p:spPr>
      </p:pic>
      <p:sp>
        <p:nvSpPr>
          <p:cNvPr id="11" name="TextBox 10"/>
          <p:cNvSpPr txBox="1"/>
          <p:nvPr/>
        </p:nvSpPr>
        <p:spPr>
          <a:xfrm>
            <a:off x="838594" y="1002734"/>
            <a:ext cx="717156"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39</a:t>
            </a:r>
            <a:endParaRPr lang="en-US" sz="2800" b="1" dirty="0">
              <a:solidFill>
                <a:srgbClr val="000000"/>
              </a:solidFill>
              <a:latin typeface="Arial" pitchFamily="34" charset="0"/>
              <a:cs typeface="Arial" pitchFamily="34" charset="0"/>
            </a:endParaRPr>
          </a:p>
        </p:txBody>
      </p:sp>
      <p:sp>
        <p:nvSpPr>
          <p:cNvPr id="12" name="TextBox 11"/>
          <p:cNvSpPr txBox="1"/>
          <p:nvPr/>
        </p:nvSpPr>
        <p:spPr>
          <a:xfrm>
            <a:off x="1782618" y="1008656"/>
            <a:ext cx="8307532" cy="1815882"/>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In order to rewrite this expression using the Distributive Property, what GCF will you factor?</a:t>
            </a:r>
          </a:p>
          <a:p>
            <a:endParaRPr lang="en-US" sz="2800" b="1" dirty="0">
              <a:solidFill>
                <a:srgbClr val="000000"/>
              </a:solidFill>
              <a:latin typeface="Arial" pitchFamily="34" charset="0"/>
              <a:cs typeface="Arial" pitchFamily="34" charset="0"/>
            </a:endParaRPr>
          </a:p>
          <a:p>
            <a:r>
              <a:rPr lang="en-US" sz="2800" b="1" dirty="0">
                <a:solidFill>
                  <a:srgbClr val="000000"/>
                </a:solidFill>
                <a:latin typeface="Arial" pitchFamily="34" charset="0"/>
                <a:cs typeface="Arial" pitchFamily="34" charset="0"/>
              </a:rPr>
              <a:t>			27 + 54</a:t>
            </a:r>
          </a:p>
        </p:txBody>
      </p:sp>
    </p:spTree>
    <p:extLst>
      <p:ext uri="{BB962C8B-B14F-4D97-AF65-F5344CB8AC3E}">
        <p14:creationId xmlns:p14="http://schemas.microsoft.com/office/powerpoint/2010/main" xmlns="" val="409786621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93533"/>
            <a:ext cx="4414520" cy="58458"/>
          </a:xfrm>
          <a:prstGeom prst="rect">
            <a:avLst/>
          </a:prstGeom>
          <a:solidFill>
            <a:scrgbClr r="0" g="0" b="0">
              <a:alpha val="0"/>
            </a:scrgbClr>
          </a:solidFill>
        </p:spPr>
      </p:pic>
      <p:sp>
        <p:nvSpPr>
          <p:cNvPr id="11" name="TextBox 10"/>
          <p:cNvSpPr txBox="1"/>
          <p:nvPr/>
        </p:nvSpPr>
        <p:spPr>
          <a:xfrm>
            <a:off x="869950" y="1019359"/>
            <a:ext cx="586165"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40</a:t>
            </a:r>
            <a:endParaRPr lang="en-US" sz="2800" b="1" dirty="0">
              <a:solidFill>
                <a:srgbClr val="000000"/>
              </a:solidFill>
              <a:latin typeface="Arial" pitchFamily="34" charset="0"/>
              <a:cs typeface="Arial" pitchFamily="34" charset="0"/>
            </a:endParaRPr>
          </a:p>
        </p:txBody>
      </p:sp>
      <p:sp>
        <p:nvSpPr>
          <p:cNvPr id="12" name="TextBox 11"/>
          <p:cNvSpPr txBox="1"/>
          <p:nvPr/>
        </p:nvSpPr>
        <p:spPr>
          <a:xfrm>
            <a:off x="1782618" y="1025281"/>
            <a:ext cx="8307532" cy="1815882"/>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In order to rewrite this expression using the Distributive Property, what GCF will you factor?</a:t>
            </a:r>
          </a:p>
          <a:p>
            <a:endParaRPr lang="en-US" sz="2800" b="1" dirty="0">
              <a:solidFill>
                <a:srgbClr val="000000"/>
              </a:solidFill>
              <a:latin typeface="Arial" pitchFamily="34" charset="0"/>
              <a:cs typeface="Arial" pitchFamily="34" charset="0"/>
            </a:endParaRPr>
          </a:p>
          <a:p>
            <a:r>
              <a:rPr lang="en-US" sz="2800" b="1" dirty="0">
                <a:solidFill>
                  <a:srgbClr val="000000"/>
                </a:solidFill>
                <a:latin typeface="Arial" pitchFamily="34" charset="0"/>
                <a:cs typeface="Arial" pitchFamily="34" charset="0"/>
              </a:rPr>
              <a:t>			51 + 34</a:t>
            </a:r>
          </a:p>
        </p:txBody>
      </p:sp>
    </p:spTree>
    <p:extLst>
      <p:ext uri="{BB962C8B-B14F-4D97-AF65-F5344CB8AC3E}">
        <p14:creationId xmlns:p14="http://schemas.microsoft.com/office/powerpoint/2010/main" xmlns="" val="151342159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8" name="Picture 17"/>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81841"/>
            <a:ext cx="3752342" cy="58458"/>
          </a:xfrm>
          <a:prstGeom prst="rect">
            <a:avLst/>
          </a:prstGeom>
          <a:solidFill>
            <a:scrgbClr r="0" g="0" b="0">
              <a:alpha val="0"/>
            </a:scrgbClr>
          </a:solidFill>
        </p:spPr>
      </p:pic>
      <p:sp>
        <p:nvSpPr>
          <p:cNvPr id="19" name="TextBox 18"/>
          <p:cNvSpPr txBox="1"/>
          <p:nvPr/>
        </p:nvSpPr>
        <p:spPr>
          <a:xfrm>
            <a:off x="849630" y="1019359"/>
            <a:ext cx="709259"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41</a:t>
            </a:r>
            <a:endParaRPr lang="en-US" sz="2800" b="1" dirty="0">
              <a:solidFill>
                <a:srgbClr val="000000"/>
              </a:solidFill>
              <a:latin typeface="Arial" pitchFamily="34" charset="0"/>
              <a:cs typeface="Arial" pitchFamily="34" charset="0"/>
            </a:endParaRPr>
          </a:p>
        </p:txBody>
      </p:sp>
      <p:sp>
        <p:nvSpPr>
          <p:cNvPr id="20" name="TextBox 19"/>
          <p:cNvSpPr txBox="1"/>
          <p:nvPr/>
        </p:nvSpPr>
        <p:spPr>
          <a:xfrm>
            <a:off x="1782618" y="1025281"/>
            <a:ext cx="8839822" cy="1692771"/>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Use the distributive property to rewrite this expression:</a:t>
            </a:r>
          </a:p>
          <a:p>
            <a:endParaRPr lang="en-US" sz="2000" b="1" dirty="0">
              <a:solidFill>
                <a:srgbClr val="000000"/>
              </a:solidFill>
              <a:latin typeface="Arial" pitchFamily="34" charset="0"/>
              <a:cs typeface="Arial" pitchFamily="34" charset="0"/>
            </a:endParaRPr>
          </a:p>
          <a:p>
            <a:r>
              <a:rPr lang="en-US" sz="2800" b="1" dirty="0">
                <a:solidFill>
                  <a:srgbClr val="000000"/>
                </a:solidFill>
                <a:latin typeface="Arial" pitchFamily="34" charset="0"/>
                <a:cs typeface="Arial" pitchFamily="34" charset="0"/>
              </a:rPr>
              <a:t>36 + 84</a:t>
            </a:r>
          </a:p>
        </p:txBody>
      </p:sp>
      <p:sp>
        <p:nvSpPr>
          <p:cNvPr id="21" name="Oval 20"/>
          <p:cNvSpPr/>
          <p:nvPr/>
        </p:nvSpPr>
        <p:spPr>
          <a:xfrm>
            <a:off x="1840622" y="336711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2" name="Oval 21"/>
          <p:cNvSpPr/>
          <p:nvPr/>
        </p:nvSpPr>
        <p:spPr>
          <a:xfrm>
            <a:off x="1840622" y="390051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3" name="Oval 22"/>
          <p:cNvSpPr/>
          <p:nvPr/>
        </p:nvSpPr>
        <p:spPr>
          <a:xfrm>
            <a:off x="1840622" y="443391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4" name="TextBox 23"/>
          <p:cNvSpPr txBox="1"/>
          <p:nvPr/>
        </p:nvSpPr>
        <p:spPr>
          <a:xfrm>
            <a:off x="2369553" y="3327400"/>
            <a:ext cx="330165"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A</a:t>
            </a:r>
            <a:endParaRPr lang="en-US" sz="2400" b="1" dirty="0">
              <a:solidFill>
                <a:srgbClr val="000000"/>
              </a:solidFill>
              <a:latin typeface="Arial" pitchFamily="34" charset="0"/>
              <a:cs typeface="Arial" pitchFamily="34" charset="0"/>
            </a:endParaRPr>
          </a:p>
        </p:txBody>
      </p:sp>
      <p:sp>
        <p:nvSpPr>
          <p:cNvPr id="25" name="TextBox 24"/>
          <p:cNvSpPr txBox="1"/>
          <p:nvPr/>
        </p:nvSpPr>
        <p:spPr>
          <a:xfrm>
            <a:off x="2377788" y="3860483"/>
            <a:ext cx="308006"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B</a:t>
            </a:r>
            <a:endParaRPr lang="en-US" sz="2400" b="1" dirty="0">
              <a:solidFill>
                <a:srgbClr val="000000"/>
              </a:solidFill>
              <a:latin typeface="Arial" pitchFamily="34" charset="0"/>
              <a:cs typeface="Arial" pitchFamily="34" charset="0"/>
            </a:endParaRPr>
          </a:p>
        </p:txBody>
      </p:sp>
      <p:sp>
        <p:nvSpPr>
          <p:cNvPr id="26" name="TextBox 25"/>
          <p:cNvSpPr txBox="1"/>
          <p:nvPr/>
        </p:nvSpPr>
        <p:spPr>
          <a:xfrm>
            <a:off x="2374989" y="4400216"/>
            <a:ext cx="332069"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C</a:t>
            </a:r>
            <a:endParaRPr lang="en-US" sz="2400" b="1" dirty="0">
              <a:solidFill>
                <a:srgbClr val="000000"/>
              </a:solidFill>
              <a:latin typeface="Arial" pitchFamily="34" charset="0"/>
              <a:cs typeface="Arial" pitchFamily="34" charset="0"/>
            </a:endParaRPr>
          </a:p>
        </p:txBody>
      </p:sp>
      <p:sp>
        <p:nvSpPr>
          <p:cNvPr id="27" name="Rectangle 26"/>
          <p:cNvSpPr/>
          <p:nvPr/>
        </p:nvSpPr>
        <p:spPr>
          <a:xfrm>
            <a:off x="2930638" y="3331598"/>
            <a:ext cx="1596912"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3(12 + 28)</a:t>
            </a:r>
          </a:p>
        </p:txBody>
      </p:sp>
      <p:sp>
        <p:nvSpPr>
          <p:cNvPr id="28" name="Rectangle 27"/>
          <p:cNvSpPr/>
          <p:nvPr/>
        </p:nvSpPr>
        <p:spPr>
          <a:xfrm>
            <a:off x="2926217" y="4389670"/>
            <a:ext cx="1596912"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2(18 + 42</a:t>
            </a:r>
            <a:r>
              <a:rPr lang="en-US" sz="2400" b="1" dirty="0" smtClean="0">
                <a:solidFill>
                  <a:srgbClr val="000000"/>
                </a:solidFill>
                <a:latin typeface="Arial" pitchFamily="34" charset="0"/>
                <a:cs typeface="Arial" pitchFamily="34" charset="0"/>
              </a:rPr>
              <a:t>)</a:t>
            </a:r>
            <a:endParaRPr lang="en-US" sz="2400" b="1" dirty="0">
              <a:solidFill>
                <a:srgbClr val="000000"/>
              </a:solidFill>
              <a:latin typeface="Arial" pitchFamily="34" charset="0"/>
              <a:cs typeface="Arial" pitchFamily="34" charset="0"/>
            </a:endParaRPr>
          </a:p>
        </p:txBody>
      </p:sp>
      <p:sp>
        <p:nvSpPr>
          <p:cNvPr id="29" name="Rectangle 28"/>
          <p:cNvSpPr/>
          <p:nvPr/>
        </p:nvSpPr>
        <p:spPr>
          <a:xfrm>
            <a:off x="2904446" y="3871510"/>
            <a:ext cx="1425390"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4(9 + 21</a:t>
            </a:r>
            <a:r>
              <a:rPr lang="en-US" sz="2400" b="1" dirty="0" smtClean="0">
                <a:solidFill>
                  <a:srgbClr val="000000"/>
                </a:solidFill>
                <a:latin typeface="Arial" pitchFamily="34" charset="0"/>
                <a:cs typeface="Arial" pitchFamily="34" charset="0"/>
              </a:rPr>
              <a:t>)</a:t>
            </a:r>
            <a:endParaRPr lang="en-US" sz="2400" b="1" dirty="0">
              <a:solidFill>
                <a:srgbClr val="000000"/>
              </a:solidFill>
              <a:latin typeface="Arial" pitchFamily="34" charset="0"/>
              <a:cs typeface="Arial" pitchFamily="34" charset="0"/>
            </a:endParaRPr>
          </a:p>
        </p:txBody>
      </p:sp>
      <p:sp>
        <p:nvSpPr>
          <p:cNvPr id="30" name="Oval 29"/>
          <p:cNvSpPr/>
          <p:nvPr/>
        </p:nvSpPr>
        <p:spPr>
          <a:xfrm>
            <a:off x="1845224" y="496439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1" name="TextBox 30"/>
          <p:cNvSpPr txBox="1"/>
          <p:nvPr/>
        </p:nvSpPr>
        <p:spPr>
          <a:xfrm>
            <a:off x="2379591" y="4930694"/>
            <a:ext cx="332069"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D</a:t>
            </a:r>
            <a:endParaRPr lang="en-US" sz="2400" b="1" dirty="0">
              <a:solidFill>
                <a:srgbClr val="000000"/>
              </a:solidFill>
              <a:latin typeface="Arial" pitchFamily="34" charset="0"/>
              <a:cs typeface="Arial" pitchFamily="34" charset="0"/>
            </a:endParaRPr>
          </a:p>
        </p:txBody>
      </p:sp>
      <p:sp>
        <p:nvSpPr>
          <p:cNvPr id="32" name="Rectangle 31"/>
          <p:cNvSpPr/>
          <p:nvPr/>
        </p:nvSpPr>
        <p:spPr>
          <a:xfrm>
            <a:off x="2930819" y="4920148"/>
            <a:ext cx="1425390"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12(3 + 7</a:t>
            </a:r>
            <a:r>
              <a:rPr lang="en-US" sz="2400" b="1" dirty="0" smtClean="0">
                <a:solidFill>
                  <a:srgbClr val="000000"/>
                </a:solidFill>
                <a:latin typeface="Arial" pitchFamily="34" charset="0"/>
                <a:cs typeface="Arial" pitchFamily="34" charset="0"/>
              </a:rPr>
              <a:t>)</a:t>
            </a:r>
            <a:endParaRPr lang="en-US" sz="24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209388226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8" name="Picture 17"/>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8" y="220942"/>
            <a:ext cx="3752342" cy="58458"/>
          </a:xfrm>
          <a:prstGeom prst="rect">
            <a:avLst/>
          </a:prstGeom>
          <a:solidFill>
            <a:scrgbClr r="0" g="0" b="0">
              <a:alpha val="0"/>
            </a:scrgbClr>
          </a:solidFill>
        </p:spPr>
      </p:pic>
      <p:sp>
        <p:nvSpPr>
          <p:cNvPr id="19" name="TextBox 18"/>
          <p:cNvSpPr txBox="1"/>
          <p:nvPr/>
        </p:nvSpPr>
        <p:spPr>
          <a:xfrm>
            <a:off x="838595" y="1019359"/>
            <a:ext cx="717156"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42</a:t>
            </a:r>
            <a:endParaRPr lang="en-US" sz="2800" b="1" dirty="0">
              <a:solidFill>
                <a:srgbClr val="000000"/>
              </a:solidFill>
              <a:latin typeface="Arial" pitchFamily="34" charset="0"/>
              <a:cs typeface="Arial" pitchFamily="34" charset="0"/>
            </a:endParaRPr>
          </a:p>
        </p:txBody>
      </p:sp>
      <p:sp>
        <p:nvSpPr>
          <p:cNvPr id="20" name="TextBox 19"/>
          <p:cNvSpPr txBox="1"/>
          <p:nvPr/>
        </p:nvSpPr>
        <p:spPr>
          <a:xfrm>
            <a:off x="1782618" y="1025281"/>
            <a:ext cx="7545532" cy="1815882"/>
          </a:xfrm>
          <a:prstGeom prst="rect">
            <a:avLst/>
          </a:prstGeom>
          <a:noFill/>
        </p:spPr>
        <p:txBody>
          <a:bodyPr vert="horz" wrap="square" rtlCol="0">
            <a:spAutoFit/>
          </a:bodyPr>
          <a:lstStyle/>
          <a:p>
            <a:r>
              <a:rPr lang="en-US" sz="2800" b="1" dirty="0">
                <a:solidFill>
                  <a:srgbClr val="000000"/>
                </a:solidFill>
                <a:latin typeface="Arial - 24"/>
              </a:rPr>
              <a:t>Use the distributive property to rewrite this expression:</a:t>
            </a:r>
          </a:p>
          <a:p>
            <a:endParaRPr lang="en-US" sz="2800" b="1" dirty="0">
              <a:solidFill>
                <a:srgbClr val="000000"/>
              </a:solidFill>
              <a:latin typeface="Arial - 24"/>
            </a:endParaRPr>
          </a:p>
          <a:p>
            <a:r>
              <a:rPr lang="en-US" sz="2800" b="1" dirty="0">
                <a:solidFill>
                  <a:srgbClr val="000000"/>
                </a:solidFill>
                <a:latin typeface="Arial - 24"/>
              </a:rPr>
              <a:t>88 + 32</a:t>
            </a:r>
          </a:p>
        </p:txBody>
      </p:sp>
      <p:sp>
        <p:nvSpPr>
          <p:cNvPr id="21" name="Oval 20"/>
          <p:cNvSpPr/>
          <p:nvPr/>
        </p:nvSpPr>
        <p:spPr>
          <a:xfrm>
            <a:off x="1840622" y="3486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2" name="Oval 21"/>
          <p:cNvSpPr/>
          <p:nvPr/>
        </p:nvSpPr>
        <p:spPr>
          <a:xfrm>
            <a:off x="1840622" y="40196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3" name="Oval 22"/>
          <p:cNvSpPr/>
          <p:nvPr/>
        </p:nvSpPr>
        <p:spPr>
          <a:xfrm>
            <a:off x="1840622" y="45530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4" name="TextBox 23"/>
          <p:cNvSpPr txBox="1"/>
          <p:nvPr/>
        </p:nvSpPr>
        <p:spPr>
          <a:xfrm>
            <a:off x="2326055" y="3479800"/>
            <a:ext cx="330165"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A</a:t>
            </a:r>
            <a:endParaRPr lang="en-US" sz="2400" b="1" dirty="0">
              <a:solidFill>
                <a:srgbClr val="000000"/>
              </a:solidFill>
              <a:latin typeface="Arial" pitchFamily="34" charset="0"/>
              <a:cs typeface="Arial" pitchFamily="34" charset="0"/>
            </a:endParaRPr>
          </a:p>
        </p:txBody>
      </p:sp>
      <p:sp>
        <p:nvSpPr>
          <p:cNvPr id="25" name="TextBox 24"/>
          <p:cNvSpPr txBox="1"/>
          <p:nvPr/>
        </p:nvSpPr>
        <p:spPr>
          <a:xfrm>
            <a:off x="2334290" y="3979633"/>
            <a:ext cx="308006"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B</a:t>
            </a:r>
            <a:endParaRPr lang="en-US" sz="2400" b="1" dirty="0">
              <a:solidFill>
                <a:srgbClr val="000000"/>
              </a:solidFill>
              <a:latin typeface="Arial" pitchFamily="34" charset="0"/>
              <a:cs typeface="Arial" pitchFamily="34" charset="0"/>
            </a:endParaRPr>
          </a:p>
        </p:txBody>
      </p:sp>
      <p:sp>
        <p:nvSpPr>
          <p:cNvPr id="26" name="TextBox 25"/>
          <p:cNvSpPr txBox="1"/>
          <p:nvPr/>
        </p:nvSpPr>
        <p:spPr>
          <a:xfrm>
            <a:off x="2331491" y="4519366"/>
            <a:ext cx="332069"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C</a:t>
            </a:r>
            <a:endParaRPr lang="en-US" sz="2400" b="1" dirty="0">
              <a:solidFill>
                <a:srgbClr val="000000"/>
              </a:solidFill>
              <a:latin typeface="Arial" pitchFamily="34" charset="0"/>
              <a:cs typeface="Arial" pitchFamily="34" charset="0"/>
            </a:endParaRPr>
          </a:p>
        </p:txBody>
      </p:sp>
      <p:sp>
        <p:nvSpPr>
          <p:cNvPr id="27" name="Rectangle 26"/>
          <p:cNvSpPr/>
          <p:nvPr/>
        </p:nvSpPr>
        <p:spPr>
          <a:xfrm>
            <a:off x="2908911" y="3517248"/>
            <a:ext cx="1425390" cy="461665"/>
          </a:xfrm>
          <a:prstGeom prst="rect">
            <a:avLst/>
          </a:prstGeom>
        </p:spPr>
        <p:txBody>
          <a:bodyPr wrap="none">
            <a:spAutoFit/>
          </a:bodyPr>
          <a:lstStyle/>
          <a:p>
            <a:r>
              <a:rPr lang="en-US" sz="2400" b="1" dirty="0">
                <a:solidFill>
                  <a:srgbClr val="000000"/>
                </a:solidFill>
                <a:latin typeface="Arial - 24"/>
              </a:rPr>
              <a:t>4(22 + </a:t>
            </a:r>
            <a:r>
              <a:rPr lang="en-US" sz="2400" b="1" dirty="0" smtClean="0">
                <a:solidFill>
                  <a:srgbClr val="000000"/>
                </a:solidFill>
                <a:latin typeface="Arial - 24"/>
              </a:rPr>
              <a:t>8)</a:t>
            </a:r>
            <a:endParaRPr lang="en-US" sz="2400" b="1" dirty="0">
              <a:solidFill>
                <a:srgbClr val="000000"/>
              </a:solidFill>
              <a:latin typeface="Arial - 24"/>
            </a:endParaRPr>
          </a:p>
        </p:txBody>
      </p:sp>
      <p:sp>
        <p:nvSpPr>
          <p:cNvPr id="28" name="Rectangle 27"/>
          <p:cNvSpPr/>
          <p:nvPr/>
        </p:nvSpPr>
        <p:spPr>
          <a:xfrm>
            <a:off x="2882719" y="4508820"/>
            <a:ext cx="1596912" cy="461665"/>
          </a:xfrm>
          <a:prstGeom prst="rect">
            <a:avLst/>
          </a:prstGeom>
        </p:spPr>
        <p:txBody>
          <a:bodyPr wrap="none">
            <a:spAutoFit/>
          </a:bodyPr>
          <a:lstStyle/>
          <a:p>
            <a:r>
              <a:rPr lang="en-US" sz="2400" b="1" dirty="0">
                <a:solidFill>
                  <a:srgbClr val="000000"/>
                </a:solidFill>
                <a:latin typeface="Arial - 24"/>
              </a:rPr>
              <a:t>2(44 + 16</a:t>
            </a:r>
            <a:r>
              <a:rPr lang="en-US" sz="2400" b="1" dirty="0" smtClean="0">
                <a:solidFill>
                  <a:srgbClr val="000000"/>
                </a:solidFill>
                <a:latin typeface="Arial - 24"/>
              </a:rPr>
              <a:t>)</a:t>
            </a:r>
            <a:endParaRPr lang="en-US" sz="2400" b="1" dirty="0">
              <a:solidFill>
                <a:srgbClr val="000000"/>
              </a:solidFill>
              <a:latin typeface="Arial - 24"/>
            </a:endParaRPr>
          </a:p>
        </p:txBody>
      </p:sp>
      <p:sp>
        <p:nvSpPr>
          <p:cNvPr id="29" name="Rectangle 28"/>
          <p:cNvSpPr/>
          <p:nvPr/>
        </p:nvSpPr>
        <p:spPr>
          <a:xfrm>
            <a:off x="2882719" y="3990660"/>
            <a:ext cx="1408399" cy="461665"/>
          </a:xfrm>
          <a:prstGeom prst="rect">
            <a:avLst/>
          </a:prstGeom>
        </p:spPr>
        <p:txBody>
          <a:bodyPr wrap="none">
            <a:spAutoFit/>
          </a:bodyPr>
          <a:lstStyle/>
          <a:p>
            <a:r>
              <a:rPr lang="en-US" sz="2400" b="1" dirty="0">
                <a:solidFill>
                  <a:srgbClr val="000000"/>
                </a:solidFill>
                <a:latin typeface="Arial - 24"/>
              </a:rPr>
              <a:t>8(11 + 4</a:t>
            </a:r>
            <a:r>
              <a:rPr lang="en-US" sz="2400" b="1" dirty="0" smtClean="0">
                <a:solidFill>
                  <a:srgbClr val="000000"/>
                </a:solidFill>
                <a:latin typeface="Arial - 24"/>
              </a:rPr>
              <a:t>)</a:t>
            </a:r>
            <a:endParaRPr lang="en-US" sz="2400" dirty="0">
              <a:latin typeface="Arial" pitchFamily="34" charset="0"/>
              <a:cs typeface="Arial" pitchFamily="34" charset="0"/>
            </a:endParaRPr>
          </a:p>
        </p:txBody>
      </p:sp>
      <p:sp>
        <p:nvSpPr>
          <p:cNvPr id="30" name="Oval 29"/>
          <p:cNvSpPr/>
          <p:nvPr/>
        </p:nvSpPr>
        <p:spPr>
          <a:xfrm>
            <a:off x="1845224" y="508354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1" name="TextBox 30"/>
          <p:cNvSpPr txBox="1"/>
          <p:nvPr/>
        </p:nvSpPr>
        <p:spPr>
          <a:xfrm>
            <a:off x="2336093" y="5068894"/>
            <a:ext cx="332069"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D</a:t>
            </a:r>
            <a:endParaRPr lang="en-US" sz="2400" b="1" dirty="0">
              <a:solidFill>
                <a:srgbClr val="000000"/>
              </a:solidFill>
              <a:latin typeface="Arial" pitchFamily="34" charset="0"/>
              <a:cs typeface="Arial" pitchFamily="34" charset="0"/>
            </a:endParaRPr>
          </a:p>
        </p:txBody>
      </p:sp>
      <p:sp>
        <p:nvSpPr>
          <p:cNvPr id="32" name="Rectangle 31"/>
          <p:cNvSpPr/>
          <p:nvPr/>
        </p:nvSpPr>
        <p:spPr>
          <a:xfrm>
            <a:off x="2865550" y="5058348"/>
            <a:ext cx="1408399" cy="461665"/>
          </a:xfrm>
          <a:prstGeom prst="rect">
            <a:avLst/>
          </a:prstGeom>
        </p:spPr>
        <p:txBody>
          <a:bodyPr wrap="none">
            <a:spAutoFit/>
          </a:bodyPr>
          <a:lstStyle/>
          <a:p>
            <a:r>
              <a:rPr lang="en-US" sz="2400" b="1" dirty="0">
                <a:solidFill>
                  <a:srgbClr val="000000"/>
                </a:solidFill>
                <a:latin typeface="Arial - 24"/>
              </a:rPr>
              <a:t>11(8 + 3</a:t>
            </a:r>
            <a:r>
              <a:rPr lang="en-US" sz="2400" b="1" dirty="0" smtClean="0">
                <a:solidFill>
                  <a:srgbClr val="000000"/>
                </a:solidFill>
                <a:latin typeface="Arial - 24"/>
              </a:rPr>
              <a:t>)</a:t>
            </a:r>
            <a:endParaRPr lang="en-US" sz="2400" b="1" dirty="0">
              <a:solidFill>
                <a:srgbClr val="000000"/>
              </a:solidFill>
              <a:latin typeface="Arial - 24"/>
            </a:endParaRPr>
          </a:p>
        </p:txBody>
      </p:sp>
    </p:spTree>
    <p:extLst>
      <p:ext uri="{BB962C8B-B14F-4D97-AF65-F5344CB8AC3E}">
        <p14:creationId xmlns:p14="http://schemas.microsoft.com/office/powerpoint/2010/main" xmlns="" val="1501890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498" y="98112"/>
            <a:ext cx="10815574" cy="8032968"/>
          </a:xfrm>
          <a:prstGeom prst="rect">
            <a:avLst/>
          </a:prstGeom>
          <a:noFill/>
        </p:spPr>
        <p:txBody>
          <a:bodyPr vert="horz" rtlCol="0">
            <a:spAutoFit/>
          </a:bodyPr>
          <a:lstStyle/>
          <a:p>
            <a:pPr algn="ctr"/>
            <a:r>
              <a:rPr lang="en-US" sz="3600" b="1" i="1" u="sng" dirty="0" smtClean="0">
                <a:solidFill>
                  <a:srgbClr val="0000FF"/>
                </a:solidFill>
                <a:latin typeface="Arial" pitchFamily="34" charset="0"/>
                <a:cs typeface="Arial" pitchFamily="34" charset="0"/>
              </a:rPr>
              <a:t>Discussion Questions</a:t>
            </a:r>
          </a:p>
          <a:p>
            <a:endParaRPr lang="en-US" sz="2400" b="1" i="1" u="sng"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1.  Make a table listing all the possible first moves, proper</a:t>
            </a:r>
          </a:p>
          <a:p>
            <a:r>
              <a:rPr lang="en-US" sz="2400" b="1" dirty="0" smtClean="0">
                <a:solidFill>
                  <a:srgbClr val="0000FF"/>
                </a:solidFill>
                <a:latin typeface="Arial" pitchFamily="34" charset="0"/>
                <a:cs typeface="Arial" pitchFamily="34" charset="0"/>
              </a:rPr>
              <a:t>     factors, your score and your partner's score. Here's an example:</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2.  What number is the best first move? Why?</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3.  Choosing what number as your first move would make you</a:t>
            </a:r>
          </a:p>
          <a:p>
            <a:r>
              <a:rPr lang="en-US" sz="2400" b="1" dirty="0" smtClean="0">
                <a:solidFill>
                  <a:srgbClr val="0000FF"/>
                </a:solidFill>
                <a:latin typeface="Arial" pitchFamily="34" charset="0"/>
                <a:cs typeface="Arial" pitchFamily="34" charset="0"/>
              </a:rPr>
              <a:t>     lose your next turn? Why?</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4.  What is the worst first move other than the number you</a:t>
            </a:r>
          </a:p>
          <a:p>
            <a:r>
              <a:rPr lang="en-US" sz="2400" b="1" dirty="0" smtClean="0">
                <a:solidFill>
                  <a:srgbClr val="0000FF"/>
                </a:solidFill>
                <a:latin typeface="Arial" pitchFamily="34" charset="0"/>
                <a:cs typeface="Arial" pitchFamily="34" charset="0"/>
              </a:rPr>
              <a:t>     chose in Question 3?</a:t>
            </a:r>
            <a:endParaRPr lang="en-US" sz="2400" b="1" dirty="0">
              <a:solidFill>
                <a:srgbClr val="0000FF"/>
              </a:solidFill>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629352208"/>
              </p:ext>
            </p:extLst>
          </p:nvPr>
        </p:nvGraphicFramePr>
        <p:xfrm>
          <a:off x="1708150" y="2460310"/>
          <a:ext cx="7356187" cy="2023282"/>
        </p:xfrm>
        <a:graphic>
          <a:graphicData uri="http://schemas.openxmlformats.org/drawingml/2006/table">
            <a:tbl>
              <a:tblPr firstRow="1" bandRow="1">
                <a:tableStyleId>{5C22544A-7EE6-4342-B048-85BDC9FD1C3A}</a:tableStyleId>
              </a:tblPr>
              <a:tblGrid>
                <a:gridCol w="1562128"/>
                <a:gridCol w="1931353"/>
                <a:gridCol w="1931353"/>
                <a:gridCol w="1931353"/>
              </a:tblGrid>
              <a:tr h="409890">
                <a:tc>
                  <a:txBody>
                    <a:bodyPr/>
                    <a:lstStyle/>
                    <a:p>
                      <a:pPr algn="ctr"/>
                      <a:r>
                        <a:rPr lang="en-US" sz="1800" b="0" i="0" u="none" baseline="0" dirty="0" smtClean="0">
                          <a:solidFill>
                            <a:srgbClr val="000000"/>
                          </a:solidFill>
                          <a:latin typeface="Times New Roman - 21"/>
                        </a:rPr>
                        <a:t>First Move</a:t>
                      </a:r>
                      <a:endParaRPr lang="en-US" sz="1800" b="0" i="0" u="none" baseline="0" dirty="0">
                        <a:solidFill>
                          <a:srgbClr val="000000"/>
                        </a:solidFill>
                        <a:latin typeface="Times New Roman - 21"/>
                      </a:endParaRPr>
                    </a:p>
                  </a:txBody>
                  <a:tcPr marL="99327" marR="99327" marT="39245" marB="39245">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00">
                        <a:alpha val="99996"/>
                      </a:srgbClr>
                    </a:solidFill>
                  </a:tcPr>
                </a:tc>
                <a:tc>
                  <a:txBody>
                    <a:bodyPr/>
                    <a:lstStyle/>
                    <a:p>
                      <a:pPr algn="ctr"/>
                      <a:r>
                        <a:rPr lang="en-US" sz="1800" b="0" i="0" u="none" baseline="0" dirty="0" smtClean="0">
                          <a:solidFill>
                            <a:srgbClr val="000000"/>
                          </a:solidFill>
                          <a:latin typeface="Times New Roman - 20"/>
                        </a:rPr>
                        <a:t>Proper Factors</a:t>
                      </a:r>
                      <a:endParaRPr lang="en-US" sz="1800" b="0" i="0" u="none" baseline="0" dirty="0">
                        <a:solidFill>
                          <a:srgbClr val="000000"/>
                        </a:solidFill>
                        <a:latin typeface="Times New Roman - 20"/>
                      </a:endParaRPr>
                    </a:p>
                  </a:txBody>
                  <a:tcPr marL="99327" marR="99327" marT="39245" marB="39245">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00">
                        <a:alpha val="99996"/>
                      </a:srgbClr>
                    </a:solidFill>
                  </a:tcPr>
                </a:tc>
                <a:tc>
                  <a:txBody>
                    <a:bodyPr/>
                    <a:lstStyle/>
                    <a:p>
                      <a:pPr algn="ctr"/>
                      <a:r>
                        <a:rPr lang="en-US" sz="1800" b="0" i="0" u="none" baseline="0" dirty="0" smtClean="0">
                          <a:solidFill>
                            <a:srgbClr val="000000"/>
                          </a:solidFill>
                          <a:latin typeface="Times New Roman - 20"/>
                        </a:rPr>
                        <a:t>My Score</a:t>
                      </a:r>
                      <a:endParaRPr lang="en-US" sz="1800" b="0" i="0" u="none" baseline="0" dirty="0">
                        <a:solidFill>
                          <a:srgbClr val="000000"/>
                        </a:solidFill>
                        <a:latin typeface="Times New Roman - 20"/>
                      </a:endParaRPr>
                    </a:p>
                  </a:txBody>
                  <a:tcPr marL="99327" marR="99327" marT="39245" marB="39245">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00">
                        <a:alpha val="99996"/>
                      </a:srgbClr>
                    </a:solidFill>
                  </a:tcPr>
                </a:tc>
                <a:tc>
                  <a:txBody>
                    <a:bodyPr/>
                    <a:lstStyle/>
                    <a:p>
                      <a:pPr algn="ctr"/>
                      <a:r>
                        <a:rPr lang="en-US" sz="1800" b="0" i="0" u="none" baseline="0" dirty="0" smtClean="0">
                          <a:solidFill>
                            <a:srgbClr val="000000"/>
                          </a:solidFill>
                          <a:latin typeface="Times New Roman - 20"/>
                        </a:rPr>
                        <a:t>Partner's Score</a:t>
                      </a:r>
                      <a:endParaRPr lang="en-US" sz="1800" b="0" i="0" u="none" baseline="0" dirty="0">
                        <a:solidFill>
                          <a:srgbClr val="000000"/>
                        </a:solidFill>
                        <a:latin typeface="Times New Roman - 20"/>
                      </a:endParaRPr>
                    </a:p>
                  </a:txBody>
                  <a:tcPr marL="99327" marR="99327" marT="39245" marB="39245">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00">
                        <a:alpha val="99996"/>
                      </a:srgbClr>
                    </a:solidFill>
                  </a:tcPr>
                </a:tc>
              </a:tr>
              <a:tr h="403348">
                <a:tc>
                  <a:txBody>
                    <a:bodyPr/>
                    <a:lstStyle/>
                    <a:p>
                      <a:pPr algn="ctr"/>
                      <a:r>
                        <a:rPr lang="en-US" sz="1800" b="0" i="0" u="none" baseline="0" dirty="0" smtClean="0">
                          <a:solidFill>
                            <a:srgbClr val="000000"/>
                          </a:solidFill>
                          <a:latin typeface="Times New Roman - 21"/>
                        </a:rPr>
                        <a:t>1</a:t>
                      </a:r>
                      <a:endParaRPr lang="en-US" sz="1800" b="0" i="0" u="none" baseline="0" dirty="0">
                        <a:solidFill>
                          <a:srgbClr val="000000"/>
                        </a:solidFill>
                        <a:latin typeface="Times New Roman - 21"/>
                      </a:endParaRPr>
                    </a:p>
                  </a:txBody>
                  <a:tcPr marL="99327" marR="99327" marT="39245" marB="39245">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800" b="0" i="0" u="none" baseline="0" smtClean="0">
                          <a:solidFill>
                            <a:srgbClr val="000000"/>
                          </a:solidFill>
                          <a:latin typeface="Times New Roman - 20"/>
                        </a:rPr>
                        <a:t>None</a:t>
                      </a:r>
                      <a:endParaRPr lang="en-US" sz="1800" b="0" i="0" u="none" baseline="0">
                        <a:solidFill>
                          <a:srgbClr val="000000"/>
                        </a:solidFill>
                        <a:latin typeface="Times New Roman - 20"/>
                      </a:endParaRPr>
                    </a:p>
                  </a:txBody>
                  <a:tcPr marL="99327" marR="99327" marT="39245" marB="39245">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800" b="0" i="0" u="none" baseline="0" smtClean="0">
                          <a:solidFill>
                            <a:srgbClr val="000000"/>
                          </a:solidFill>
                          <a:latin typeface="Times New Roman - 20"/>
                        </a:rPr>
                        <a:t>Lose a Turn</a:t>
                      </a:r>
                      <a:endParaRPr lang="en-US" sz="1800" b="0" i="0" u="none" baseline="0">
                        <a:solidFill>
                          <a:srgbClr val="000000"/>
                        </a:solidFill>
                        <a:latin typeface="Times New Roman - 20"/>
                      </a:endParaRPr>
                    </a:p>
                  </a:txBody>
                  <a:tcPr marL="99327" marR="99327" marT="39245" marB="39245">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800" b="0" i="0" u="none" baseline="0" smtClean="0">
                          <a:solidFill>
                            <a:srgbClr val="000000"/>
                          </a:solidFill>
                          <a:latin typeface="Times New Roman - 20"/>
                        </a:rPr>
                        <a:t>0</a:t>
                      </a:r>
                      <a:endParaRPr lang="en-US" sz="1800" b="0" i="0" u="none" baseline="0">
                        <a:solidFill>
                          <a:srgbClr val="000000"/>
                        </a:solidFill>
                        <a:latin typeface="Times New Roman - 20"/>
                      </a:endParaRPr>
                    </a:p>
                  </a:txBody>
                  <a:tcPr marL="99327" marR="99327" marT="39245" marB="39245">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403348">
                <a:tc>
                  <a:txBody>
                    <a:bodyPr/>
                    <a:lstStyle/>
                    <a:p>
                      <a:pPr algn="ctr"/>
                      <a:r>
                        <a:rPr lang="en-US" sz="1800" b="0" i="0" u="none" baseline="0" dirty="0" smtClean="0">
                          <a:solidFill>
                            <a:srgbClr val="000000"/>
                          </a:solidFill>
                          <a:latin typeface="Times New Roman - 21"/>
                        </a:rPr>
                        <a:t>2</a:t>
                      </a:r>
                      <a:endParaRPr lang="en-US" sz="1800" b="0" i="0" u="none" baseline="0" dirty="0">
                        <a:solidFill>
                          <a:srgbClr val="000000"/>
                        </a:solidFill>
                        <a:latin typeface="Times New Roman - 21"/>
                      </a:endParaRPr>
                    </a:p>
                  </a:txBody>
                  <a:tcPr marL="99327" marR="99327" marT="39245" marB="39245">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800" b="0" i="0" u="none" baseline="0" smtClean="0">
                          <a:solidFill>
                            <a:srgbClr val="000000"/>
                          </a:solidFill>
                          <a:latin typeface="Times New Roman - 20"/>
                        </a:rPr>
                        <a:t>1</a:t>
                      </a:r>
                      <a:endParaRPr lang="en-US" sz="1800" b="0" i="0" u="none" baseline="0">
                        <a:solidFill>
                          <a:srgbClr val="000000"/>
                        </a:solidFill>
                        <a:latin typeface="Times New Roman - 20"/>
                      </a:endParaRPr>
                    </a:p>
                  </a:txBody>
                  <a:tcPr marL="99327" marR="99327" marT="39245" marB="39245">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800" b="0" i="0" u="none" baseline="0" smtClean="0">
                          <a:solidFill>
                            <a:srgbClr val="000000"/>
                          </a:solidFill>
                          <a:latin typeface="Times New Roman - 20"/>
                        </a:rPr>
                        <a:t>2</a:t>
                      </a:r>
                      <a:endParaRPr lang="en-US" sz="1800" b="0" i="0" u="none" baseline="0">
                        <a:solidFill>
                          <a:srgbClr val="000000"/>
                        </a:solidFill>
                        <a:latin typeface="Times New Roman - 20"/>
                      </a:endParaRPr>
                    </a:p>
                  </a:txBody>
                  <a:tcPr marL="99327" marR="99327" marT="39245" marB="39245">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800" b="0" i="0" u="none" baseline="0" smtClean="0">
                          <a:solidFill>
                            <a:srgbClr val="000000"/>
                          </a:solidFill>
                          <a:latin typeface="Times New Roman - 20"/>
                        </a:rPr>
                        <a:t>1</a:t>
                      </a:r>
                      <a:endParaRPr lang="en-US" sz="1800" b="0" i="0" u="none" baseline="0">
                        <a:solidFill>
                          <a:srgbClr val="000000"/>
                        </a:solidFill>
                        <a:latin typeface="Times New Roman - 20"/>
                      </a:endParaRPr>
                    </a:p>
                  </a:txBody>
                  <a:tcPr marL="99327" marR="99327" marT="39245" marB="39245">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403348">
                <a:tc>
                  <a:txBody>
                    <a:bodyPr/>
                    <a:lstStyle/>
                    <a:p>
                      <a:pPr algn="ctr"/>
                      <a:r>
                        <a:rPr lang="en-US" sz="1800" b="0" i="0" u="none" baseline="0" dirty="0" smtClean="0">
                          <a:solidFill>
                            <a:srgbClr val="000000"/>
                          </a:solidFill>
                          <a:latin typeface="Times New Roman - 21"/>
                        </a:rPr>
                        <a:t>3</a:t>
                      </a:r>
                      <a:endParaRPr lang="en-US" sz="1800" b="0" i="0" u="none" baseline="0" dirty="0">
                        <a:solidFill>
                          <a:srgbClr val="000000"/>
                        </a:solidFill>
                        <a:latin typeface="Times New Roman - 21"/>
                      </a:endParaRPr>
                    </a:p>
                  </a:txBody>
                  <a:tcPr marL="99327" marR="99327" marT="39245" marB="39245">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800" b="0" i="0" u="none" baseline="0" smtClean="0">
                          <a:solidFill>
                            <a:srgbClr val="000000"/>
                          </a:solidFill>
                          <a:latin typeface="Times New Roman - 20"/>
                        </a:rPr>
                        <a:t>1</a:t>
                      </a:r>
                      <a:endParaRPr lang="en-US" sz="1800" b="0" i="0" u="none" baseline="0">
                        <a:solidFill>
                          <a:srgbClr val="000000"/>
                        </a:solidFill>
                        <a:latin typeface="Times New Roman - 20"/>
                      </a:endParaRPr>
                    </a:p>
                  </a:txBody>
                  <a:tcPr marL="99327" marR="99327" marT="39245" marB="39245">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800" b="0" i="0" u="none" baseline="0" smtClean="0">
                          <a:solidFill>
                            <a:srgbClr val="000000"/>
                          </a:solidFill>
                          <a:latin typeface="Times New Roman - 20"/>
                        </a:rPr>
                        <a:t>3</a:t>
                      </a:r>
                      <a:endParaRPr lang="en-US" sz="1800" b="0" i="0" u="none" baseline="0">
                        <a:solidFill>
                          <a:srgbClr val="000000"/>
                        </a:solidFill>
                        <a:latin typeface="Times New Roman - 20"/>
                      </a:endParaRPr>
                    </a:p>
                  </a:txBody>
                  <a:tcPr marL="99327" marR="99327" marT="39245" marB="39245">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800" b="0" i="0" u="none" baseline="0" smtClean="0">
                          <a:solidFill>
                            <a:srgbClr val="000000"/>
                          </a:solidFill>
                          <a:latin typeface="Times New Roman - 20"/>
                        </a:rPr>
                        <a:t>1</a:t>
                      </a:r>
                      <a:endParaRPr lang="en-US" sz="1800" b="0" i="0" u="none" baseline="0">
                        <a:solidFill>
                          <a:srgbClr val="000000"/>
                        </a:solidFill>
                        <a:latin typeface="Times New Roman - 20"/>
                      </a:endParaRPr>
                    </a:p>
                  </a:txBody>
                  <a:tcPr marL="99327" marR="99327" marT="39245" marB="39245">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403348">
                <a:tc>
                  <a:txBody>
                    <a:bodyPr/>
                    <a:lstStyle/>
                    <a:p>
                      <a:pPr algn="ctr"/>
                      <a:r>
                        <a:rPr lang="en-US" sz="1800" b="0" i="0" u="none" baseline="0" dirty="0" smtClean="0">
                          <a:solidFill>
                            <a:srgbClr val="000000"/>
                          </a:solidFill>
                          <a:latin typeface="Times New Roman - 21"/>
                        </a:rPr>
                        <a:t>4</a:t>
                      </a:r>
                      <a:endParaRPr lang="en-US" sz="1800" b="0" i="0" u="none" baseline="0" dirty="0">
                        <a:solidFill>
                          <a:srgbClr val="000000"/>
                        </a:solidFill>
                        <a:latin typeface="Times New Roman - 21"/>
                      </a:endParaRPr>
                    </a:p>
                  </a:txBody>
                  <a:tcPr marL="99327" marR="99327" marT="39245" marB="39245">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800" b="0" i="0" u="none" baseline="0" dirty="0" smtClean="0">
                          <a:solidFill>
                            <a:srgbClr val="000000"/>
                          </a:solidFill>
                          <a:latin typeface="Times New Roman - 20"/>
                        </a:rPr>
                        <a:t>1, 2</a:t>
                      </a:r>
                      <a:endParaRPr lang="en-US" sz="1800" b="0" i="0" u="none" baseline="0" dirty="0">
                        <a:solidFill>
                          <a:srgbClr val="000000"/>
                        </a:solidFill>
                        <a:latin typeface="Times New Roman - 20"/>
                      </a:endParaRPr>
                    </a:p>
                  </a:txBody>
                  <a:tcPr marL="99327" marR="99327" marT="39245" marB="39245">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800" b="0" i="0" u="none" baseline="0" dirty="0" smtClean="0">
                          <a:solidFill>
                            <a:srgbClr val="000000"/>
                          </a:solidFill>
                          <a:latin typeface="Times New Roman - 20"/>
                        </a:rPr>
                        <a:t>4</a:t>
                      </a:r>
                      <a:endParaRPr lang="en-US" sz="1800" b="0" i="0" u="none" baseline="0" dirty="0">
                        <a:solidFill>
                          <a:srgbClr val="000000"/>
                        </a:solidFill>
                        <a:latin typeface="Times New Roman - 20"/>
                      </a:endParaRPr>
                    </a:p>
                  </a:txBody>
                  <a:tcPr marL="99327" marR="99327" marT="39245" marB="39245">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800" b="0" i="0" u="none" baseline="0" dirty="0" smtClean="0">
                          <a:solidFill>
                            <a:srgbClr val="000000"/>
                          </a:solidFill>
                          <a:latin typeface="Times New Roman - 20"/>
                        </a:rPr>
                        <a:t>3</a:t>
                      </a:r>
                      <a:endParaRPr lang="en-US" sz="1800" b="0" i="0" u="none" baseline="0" dirty="0">
                        <a:solidFill>
                          <a:srgbClr val="000000"/>
                        </a:solidFill>
                        <a:latin typeface="Times New Roman - 20"/>
                      </a:endParaRPr>
                    </a:p>
                  </a:txBody>
                  <a:tcPr marL="99327" marR="99327" marT="39245" marB="39245">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cxnSp>
        <p:nvCxnSpPr>
          <p:cNvPr id="4" name="Straight Connector 3"/>
          <p:cNvCxnSpPr/>
          <p:nvPr/>
        </p:nvCxnSpPr>
        <p:spPr>
          <a:xfrm>
            <a:off x="8870950" y="9037935"/>
            <a:ext cx="1379538" cy="0"/>
          </a:xfrm>
          <a:prstGeom prst="line">
            <a:avLst/>
          </a:prstGeom>
          <a:ln w="127000" cap="flat" cmpd="sng" algn="ctr">
            <a:solidFill>
              <a:srgbClr val="0000FF"/>
            </a:solidFill>
            <a:prstDash val="dash"/>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280150" y="8809335"/>
            <a:ext cx="2345214" cy="461665"/>
          </a:xfrm>
          <a:prstGeom prst="rect">
            <a:avLst/>
          </a:prstGeom>
          <a:noFill/>
        </p:spPr>
        <p:txBody>
          <a:bodyPr vert="horz" rtlCol="0">
            <a:spAutoFit/>
          </a:bodyPr>
          <a:lstStyle/>
          <a:p>
            <a:r>
              <a:rPr lang="en-US" sz="2400" i="1" dirty="0" smtClean="0">
                <a:solidFill>
                  <a:srgbClr val="0000FF"/>
                </a:solidFill>
                <a:latin typeface="Arial" pitchFamily="34" charset="0"/>
                <a:cs typeface="Arial" pitchFamily="34" charset="0"/>
              </a:rPr>
              <a:t>more questions</a:t>
            </a:r>
            <a:endParaRPr lang="en-US" sz="2400" i="1"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8" name="Picture 17"/>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81841"/>
            <a:ext cx="3752342" cy="58458"/>
          </a:xfrm>
          <a:prstGeom prst="rect">
            <a:avLst/>
          </a:prstGeom>
          <a:solidFill>
            <a:scrgbClr r="0" g="0" b="0">
              <a:alpha val="0"/>
            </a:scrgbClr>
          </a:solidFill>
        </p:spPr>
      </p:pic>
      <p:sp>
        <p:nvSpPr>
          <p:cNvPr id="19" name="TextBox 18"/>
          <p:cNvSpPr txBox="1"/>
          <p:nvPr/>
        </p:nvSpPr>
        <p:spPr>
          <a:xfrm>
            <a:off x="838594" y="1019359"/>
            <a:ext cx="94402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43</a:t>
            </a:r>
            <a:endParaRPr lang="en-US" sz="2800" b="1" dirty="0">
              <a:solidFill>
                <a:srgbClr val="000000"/>
              </a:solidFill>
              <a:latin typeface="Arial" pitchFamily="34" charset="0"/>
              <a:cs typeface="Arial" pitchFamily="34" charset="0"/>
            </a:endParaRPr>
          </a:p>
        </p:txBody>
      </p:sp>
      <p:sp>
        <p:nvSpPr>
          <p:cNvPr id="20" name="TextBox 19"/>
          <p:cNvSpPr txBox="1"/>
          <p:nvPr/>
        </p:nvSpPr>
        <p:spPr>
          <a:xfrm>
            <a:off x="1782618" y="1025281"/>
            <a:ext cx="8307532" cy="1815882"/>
          </a:xfrm>
          <a:prstGeom prst="rect">
            <a:avLst/>
          </a:prstGeom>
          <a:noFill/>
        </p:spPr>
        <p:txBody>
          <a:bodyPr vert="horz" wrap="square" rtlCol="0">
            <a:spAutoFit/>
          </a:bodyPr>
          <a:lstStyle/>
          <a:p>
            <a:r>
              <a:rPr lang="en-US" sz="2800" b="1" dirty="0">
                <a:solidFill>
                  <a:srgbClr val="000000"/>
                </a:solidFill>
                <a:latin typeface="Arial" pitchFamily="34" charset="0"/>
                <a:cs typeface="Arial" pitchFamily="34" charset="0"/>
              </a:rPr>
              <a:t>Use the distributive property to rewrite this expression:</a:t>
            </a:r>
          </a:p>
          <a:p>
            <a:endParaRPr lang="en-US" sz="2800" b="1" dirty="0">
              <a:solidFill>
                <a:srgbClr val="000000"/>
              </a:solidFill>
              <a:latin typeface="Arial" pitchFamily="34" charset="0"/>
              <a:cs typeface="Arial" pitchFamily="34" charset="0"/>
            </a:endParaRPr>
          </a:p>
          <a:p>
            <a:r>
              <a:rPr lang="en-US" sz="2800" b="1" dirty="0">
                <a:solidFill>
                  <a:srgbClr val="000000"/>
                </a:solidFill>
                <a:latin typeface="Arial" pitchFamily="34" charset="0"/>
                <a:cs typeface="Arial" pitchFamily="34" charset="0"/>
              </a:rPr>
              <a:t>40 + 92</a:t>
            </a:r>
          </a:p>
        </p:txBody>
      </p:sp>
      <p:sp>
        <p:nvSpPr>
          <p:cNvPr id="21" name="Oval 20"/>
          <p:cNvSpPr/>
          <p:nvPr/>
        </p:nvSpPr>
        <p:spPr>
          <a:xfrm>
            <a:off x="1840622" y="344331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2" name="Oval 21"/>
          <p:cNvSpPr/>
          <p:nvPr/>
        </p:nvSpPr>
        <p:spPr>
          <a:xfrm>
            <a:off x="1840622" y="397671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3" name="Oval 22"/>
          <p:cNvSpPr/>
          <p:nvPr/>
        </p:nvSpPr>
        <p:spPr>
          <a:xfrm>
            <a:off x="1840622" y="451011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4" name="TextBox 23"/>
          <p:cNvSpPr txBox="1"/>
          <p:nvPr/>
        </p:nvSpPr>
        <p:spPr>
          <a:xfrm>
            <a:off x="2326055" y="3403600"/>
            <a:ext cx="330165"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A</a:t>
            </a:r>
            <a:endParaRPr lang="en-US" sz="2400" b="1" dirty="0">
              <a:solidFill>
                <a:srgbClr val="000000"/>
              </a:solidFill>
              <a:latin typeface="Arial" pitchFamily="34" charset="0"/>
              <a:cs typeface="Arial" pitchFamily="34" charset="0"/>
            </a:endParaRPr>
          </a:p>
        </p:txBody>
      </p:sp>
      <p:sp>
        <p:nvSpPr>
          <p:cNvPr id="25" name="TextBox 24"/>
          <p:cNvSpPr txBox="1"/>
          <p:nvPr/>
        </p:nvSpPr>
        <p:spPr>
          <a:xfrm>
            <a:off x="2334290" y="3936683"/>
            <a:ext cx="308006"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B</a:t>
            </a:r>
            <a:endParaRPr lang="en-US" sz="2400" b="1" dirty="0">
              <a:solidFill>
                <a:srgbClr val="000000"/>
              </a:solidFill>
              <a:latin typeface="Arial" pitchFamily="34" charset="0"/>
              <a:cs typeface="Arial" pitchFamily="34" charset="0"/>
            </a:endParaRPr>
          </a:p>
        </p:txBody>
      </p:sp>
      <p:sp>
        <p:nvSpPr>
          <p:cNvPr id="26" name="TextBox 25"/>
          <p:cNvSpPr txBox="1"/>
          <p:nvPr/>
        </p:nvSpPr>
        <p:spPr>
          <a:xfrm>
            <a:off x="2331491" y="4493041"/>
            <a:ext cx="332069"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C</a:t>
            </a:r>
            <a:endParaRPr lang="en-US" sz="2400" b="1" dirty="0">
              <a:solidFill>
                <a:srgbClr val="000000"/>
              </a:solidFill>
              <a:latin typeface="Arial" pitchFamily="34" charset="0"/>
              <a:cs typeface="Arial" pitchFamily="34" charset="0"/>
            </a:endParaRPr>
          </a:p>
        </p:txBody>
      </p:sp>
      <p:sp>
        <p:nvSpPr>
          <p:cNvPr id="27" name="Rectangle 26"/>
          <p:cNvSpPr/>
          <p:nvPr/>
        </p:nvSpPr>
        <p:spPr>
          <a:xfrm>
            <a:off x="2908911" y="3424423"/>
            <a:ext cx="1596912"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2(20 + 46)</a:t>
            </a:r>
          </a:p>
        </p:txBody>
      </p:sp>
      <p:sp>
        <p:nvSpPr>
          <p:cNvPr id="28" name="Rectangle 27"/>
          <p:cNvSpPr/>
          <p:nvPr/>
        </p:nvSpPr>
        <p:spPr>
          <a:xfrm>
            <a:off x="2882719" y="4501545"/>
            <a:ext cx="1425390"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8(5 + 12)</a:t>
            </a:r>
          </a:p>
        </p:txBody>
      </p:sp>
      <p:sp>
        <p:nvSpPr>
          <p:cNvPr id="29" name="Rectangle 28"/>
          <p:cNvSpPr/>
          <p:nvPr/>
        </p:nvSpPr>
        <p:spPr>
          <a:xfrm>
            <a:off x="2882719" y="3947710"/>
            <a:ext cx="1596912"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4(10 + 23)</a:t>
            </a:r>
          </a:p>
        </p:txBody>
      </p:sp>
      <p:sp>
        <p:nvSpPr>
          <p:cNvPr id="30" name="Oval 29"/>
          <p:cNvSpPr/>
          <p:nvPr/>
        </p:nvSpPr>
        <p:spPr>
          <a:xfrm>
            <a:off x="1845224" y="504059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1" name="TextBox 30"/>
          <p:cNvSpPr txBox="1"/>
          <p:nvPr/>
        </p:nvSpPr>
        <p:spPr>
          <a:xfrm>
            <a:off x="2336093" y="5042569"/>
            <a:ext cx="332069"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D</a:t>
            </a:r>
            <a:endParaRPr lang="en-US" sz="2400" b="1" dirty="0">
              <a:solidFill>
                <a:srgbClr val="000000"/>
              </a:solidFill>
              <a:latin typeface="Arial" pitchFamily="34" charset="0"/>
              <a:cs typeface="Arial" pitchFamily="34" charset="0"/>
            </a:endParaRPr>
          </a:p>
        </p:txBody>
      </p:sp>
      <p:sp>
        <p:nvSpPr>
          <p:cNvPr id="32" name="Rectangle 31"/>
          <p:cNvSpPr/>
          <p:nvPr/>
        </p:nvSpPr>
        <p:spPr>
          <a:xfrm>
            <a:off x="2865550" y="5051073"/>
            <a:ext cx="1425390"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5(8 + 19)</a:t>
            </a:r>
          </a:p>
        </p:txBody>
      </p:sp>
    </p:spTree>
    <p:extLst>
      <p:ext uri="{BB962C8B-B14F-4D97-AF65-F5344CB8AC3E}">
        <p14:creationId xmlns:p14="http://schemas.microsoft.com/office/powerpoint/2010/main" xmlns="" val="235633945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862375" y="762000"/>
            <a:ext cx="7313375" cy="830997"/>
          </a:xfrm>
          <a:prstGeom prst="rect">
            <a:avLst/>
          </a:prstGeom>
          <a:noFill/>
        </p:spPr>
        <p:txBody>
          <a:bodyPr vert="horz" wrap="square" rtlCol="0">
            <a:spAutoFit/>
          </a:bodyPr>
          <a:lstStyle/>
          <a:p>
            <a:pPr algn="ctr"/>
            <a:r>
              <a:rPr lang="en-US" sz="4800" b="1" dirty="0" smtClean="0">
                <a:solidFill>
                  <a:srgbClr val="0000FF"/>
                </a:solidFill>
                <a:latin typeface="Arial" pitchFamily="34" charset="0"/>
                <a:cs typeface="Arial" pitchFamily="34" charset="0"/>
              </a:rPr>
              <a:t>Fraction Operations</a:t>
            </a:r>
            <a:endParaRPr lang="en-US" sz="4800" b="1" dirty="0">
              <a:solidFill>
                <a:srgbClr val="0000FF"/>
              </a:solidFill>
              <a:latin typeface="Arial" pitchFamily="34" charset="0"/>
              <a:cs typeface="Arial" pitchFamily="34" charset="0"/>
            </a:endParaRPr>
          </a:p>
        </p:txBody>
      </p:sp>
      <p:sp>
        <p:nvSpPr>
          <p:cNvPr id="4" name="TextBox 3">
            <a:hlinkClick r:id="rId2" action="ppaction://hlinksldjump"/>
          </p:cNvPr>
          <p:cNvSpPr txBox="1"/>
          <p:nvPr/>
        </p:nvSpPr>
        <p:spPr>
          <a:xfrm>
            <a:off x="8261350" y="2312283"/>
            <a:ext cx="1828800" cy="1015663"/>
          </a:xfrm>
          <a:prstGeom prst="rect">
            <a:avLst/>
          </a:prstGeom>
          <a:noFill/>
        </p:spPr>
        <p:txBody>
          <a:bodyPr vert="horz" wrap="square" rtlCol="0">
            <a:spAutoFit/>
          </a:bodyPr>
          <a:lstStyle/>
          <a:p>
            <a:r>
              <a:rPr lang="en-US" sz="2000" b="1" i="1" dirty="0" smtClean="0">
                <a:solidFill>
                  <a:srgbClr val="0000FF"/>
                </a:solidFill>
                <a:latin typeface="Arial" pitchFamily="34" charset="0"/>
                <a:cs typeface="Arial" pitchFamily="34" charset="0"/>
              </a:rPr>
              <a:t>Return to</a:t>
            </a:r>
          </a:p>
          <a:p>
            <a:r>
              <a:rPr lang="en-US" sz="2000" b="1" i="1" dirty="0" smtClean="0">
                <a:solidFill>
                  <a:srgbClr val="0000FF"/>
                </a:solidFill>
                <a:latin typeface="Arial" pitchFamily="34" charset="0"/>
                <a:cs typeface="Arial" pitchFamily="34" charset="0"/>
              </a:rPr>
              <a:t>Table of</a:t>
            </a:r>
          </a:p>
          <a:p>
            <a:r>
              <a:rPr lang="en-US" sz="2000" b="1" i="1" dirty="0" smtClean="0">
                <a:solidFill>
                  <a:srgbClr val="0000FF"/>
                </a:solidFill>
                <a:latin typeface="Arial" pitchFamily="34" charset="0"/>
                <a:cs typeface="Arial" pitchFamily="34" charset="0"/>
              </a:rPr>
              <a:t>Contents</a:t>
            </a:r>
            <a:endParaRPr lang="en-US" sz="2000" b="1" i="1" dirty="0">
              <a:solidFill>
                <a:srgbClr val="0000FF"/>
              </a:solidFill>
              <a:latin typeface="Arial" pitchFamily="34" charset="0"/>
              <a:cs typeface="Arial" pitchFamily="34" charset="0"/>
            </a:endParaRPr>
          </a:p>
        </p:txBody>
      </p:sp>
      <p:sp>
        <p:nvSpPr>
          <p:cNvPr id="5" name="Rectangle 4"/>
          <p:cNvSpPr/>
          <p:nvPr/>
        </p:nvSpPr>
        <p:spPr>
          <a:xfrm>
            <a:off x="8008325" y="2260600"/>
            <a:ext cx="2081825" cy="1080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49507508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1766" y="1014541"/>
            <a:ext cx="9215311" cy="1569660"/>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Let's review what we know about fractions...</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Discuss in your groups how to do the following and be prepared to share with the rest of the class.</a:t>
            </a:r>
            <a:endParaRPr lang="en-US" sz="2400" b="1" dirty="0">
              <a:solidFill>
                <a:srgbClr val="0000FF"/>
              </a:solidFill>
              <a:latin typeface="Arial" pitchFamily="34" charset="0"/>
              <a:cs typeface="Arial" pitchFamily="34" charset="0"/>
            </a:endParaRPr>
          </a:p>
        </p:txBody>
      </p:sp>
      <p:sp>
        <p:nvSpPr>
          <p:cNvPr id="3" name="TextBox 2">
            <a:hlinkClick r:id="rId2" action="ppaction://hlinksldjump"/>
          </p:cNvPr>
          <p:cNvSpPr txBox="1"/>
          <p:nvPr/>
        </p:nvSpPr>
        <p:spPr>
          <a:xfrm>
            <a:off x="861588" y="3464668"/>
            <a:ext cx="2703894"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Add Fractions</a:t>
            </a:r>
            <a:endParaRPr lang="en-US" sz="2400" b="1" dirty="0">
              <a:solidFill>
                <a:srgbClr val="0000FF"/>
              </a:solidFill>
              <a:latin typeface="Arial" pitchFamily="34" charset="0"/>
              <a:cs typeface="Arial" pitchFamily="34" charset="0"/>
            </a:endParaRPr>
          </a:p>
        </p:txBody>
      </p:sp>
      <p:sp>
        <p:nvSpPr>
          <p:cNvPr id="4" name="TextBox 3">
            <a:hlinkClick r:id="rId3" action="ppaction://hlinksldjump"/>
          </p:cNvPr>
          <p:cNvSpPr txBox="1"/>
          <p:nvPr/>
        </p:nvSpPr>
        <p:spPr>
          <a:xfrm>
            <a:off x="861588" y="4362320"/>
            <a:ext cx="3366072"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Subtract Fractions</a:t>
            </a:r>
            <a:endParaRPr lang="en-US" sz="2400" b="1" dirty="0">
              <a:solidFill>
                <a:srgbClr val="0000FF"/>
              </a:solidFill>
              <a:latin typeface="Arial" pitchFamily="34" charset="0"/>
              <a:cs typeface="Arial" pitchFamily="34" charset="0"/>
            </a:endParaRPr>
          </a:p>
        </p:txBody>
      </p:sp>
      <p:sp>
        <p:nvSpPr>
          <p:cNvPr id="5" name="TextBox 4">
            <a:hlinkClick r:id="rId4" action="ppaction://hlinksldjump"/>
          </p:cNvPr>
          <p:cNvSpPr txBox="1"/>
          <p:nvPr/>
        </p:nvSpPr>
        <p:spPr>
          <a:xfrm>
            <a:off x="875384" y="5283355"/>
            <a:ext cx="3338481"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Multiply Fractions</a:t>
            </a:r>
            <a:endParaRPr lang="en-US" sz="2400" b="1" dirty="0">
              <a:solidFill>
                <a:srgbClr val="0000FF"/>
              </a:solidFill>
              <a:latin typeface="Arial" pitchFamily="34" charset="0"/>
              <a:cs typeface="Arial" pitchFamily="34" charset="0"/>
            </a:endParaRPr>
          </a:p>
        </p:txBody>
      </p:sp>
      <p:sp>
        <p:nvSpPr>
          <p:cNvPr id="6" name="TextBox 5"/>
          <p:cNvSpPr txBox="1"/>
          <p:nvPr/>
        </p:nvSpPr>
        <p:spPr>
          <a:xfrm>
            <a:off x="6800418" y="3301248"/>
            <a:ext cx="3352800" cy="923330"/>
          </a:xfrm>
          <a:prstGeom prst="rect">
            <a:avLst/>
          </a:prstGeom>
          <a:noFill/>
        </p:spPr>
        <p:txBody>
          <a:bodyPr vert="horz" wrap="square" rtlCol="0">
            <a:spAutoFit/>
          </a:bodyPr>
          <a:lstStyle/>
          <a:p>
            <a:r>
              <a:rPr lang="en-US" b="1" i="1" dirty="0" smtClean="0">
                <a:solidFill>
                  <a:srgbClr val="0000FF"/>
                </a:solidFill>
                <a:latin typeface="Arial" pitchFamily="34" charset="0"/>
                <a:cs typeface="Arial" pitchFamily="34" charset="0"/>
              </a:rPr>
              <a:t>Click link to go to review page followed by practice problems</a:t>
            </a:r>
            <a:endParaRPr lang="en-US" b="1" i="1" dirty="0">
              <a:solidFill>
                <a:srgbClr val="0000FF"/>
              </a:solidFill>
              <a:latin typeface="Arial" pitchFamily="34" charset="0"/>
              <a:cs typeface="Arial" pitchFamily="34" charset="0"/>
            </a:endParaRPr>
          </a:p>
        </p:txBody>
      </p:sp>
      <p:sp>
        <p:nvSpPr>
          <p:cNvPr id="7" name="Freeform 6"/>
          <p:cNvSpPr/>
          <p:nvPr/>
        </p:nvSpPr>
        <p:spPr>
          <a:xfrm>
            <a:off x="6584950" y="3251200"/>
            <a:ext cx="3449848" cy="1003367"/>
          </a:xfrm>
          <a:custGeom>
            <a:avLst/>
            <a:gdLst/>
            <a:ahLst/>
            <a:cxnLst/>
            <a:rect l="0" t="0" r="0" b="0"/>
            <a:pathLst>
              <a:path w="3493517" h="683515">
                <a:moveTo>
                  <a:pt x="0" y="0"/>
                </a:moveTo>
                <a:lnTo>
                  <a:pt x="3493516" y="0"/>
                </a:lnTo>
                <a:lnTo>
                  <a:pt x="3493516" y="683514"/>
                </a:lnTo>
                <a:lnTo>
                  <a:pt x="0" y="683514"/>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xmlns="" val="132091488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25368" y="1057003"/>
            <a:ext cx="9144000" cy="5262979"/>
          </a:xfrm>
          <a:prstGeom prst="rect">
            <a:avLst/>
          </a:prstGeom>
          <a:noFill/>
        </p:spPr>
        <p:txBody>
          <a:bodyPr vert="horz" wrap="square" rtlCol="0">
            <a:spAutoFit/>
          </a:bodyPr>
          <a:lstStyle/>
          <a:p>
            <a:pPr algn="ctr"/>
            <a:r>
              <a:rPr lang="en-US" sz="2400" b="1" dirty="0" smtClean="0">
                <a:solidFill>
                  <a:srgbClr val="0000FF"/>
                </a:solidFill>
                <a:latin typeface="Arial" pitchFamily="34" charset="0"/>
                <a:cs typeface="Arial" pitchFamily="34" charset="0"/>
              </a:rPr>
              <a:t>Adding Fractions...</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1.  Rewrite the fractions with a common denominator.</a:t>
            </a:r>
          </a:p>
          <a:p>
            <a:r>
              <a:rPr lang="en-US" sz="2400" b="1" dirty="0" smtClean="0">
                <a:solidFill>
                  <a:srgbClr val="0000FF"/>
                </a:solidFill>
                <a:latin typeface="Arial" pitchFamily="34" charset="0"/>
                <a:cs typeface="Arial" pitchFamily="34" charset="0"/>
              </a:rPr>
              <a:t>2.  Add the numerators.</a:t>
            </a:r>
          </a:p>
          <a:p>
            <a:r>
              <a:rPr lang="en-US" sz="2400" b="1" dirty="0" smtClean="0">
                <a:solidFill>
                  <a:srgbClr val="0000FF"/>
                </a:solidFill>
                <a:latin typeface="Arial" pitchFamily="34" charset="0"/>
                <a:cs typeface="Arial" pitchFamily="34" charset="0"/>
              </a:rPr>
              <a:t>3.  Leave the denominator the same.</a:t>
            </a:r>
          </a:p>
          <a:p>
            <a:r>
              <a:rPr lang="en-US" sz="2400" b="1" dirty="0" smtClean="0">
                <a:solidFill>
                  <a:srgbClr val="0000FF"/>
                </a:solidFill>
                <a:latin typeface="Arial" pitchFamily="34" charset="0"/>
                <a:cs typeface="Arial" pitchFamily="34" charset="0"/>
              </a:rPr>
              <a:t>4.  Simplify your answer.</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pPr algn="ctr"/>
            <a:r>
              <a:rPr lang="en-US" sz="2400" b="1" dirty="0" smtClean="0">
                <a:solidFill>
                  <a:srgbClr val="0000FF"/>
                </a:solidFill>
                <a:latin typeface="Arial" pitchFamily="34" charset="0"/>
                <a:cs typeface="Arial" pitchFamily="34" charset="0"/>
              </a:rPr>
              <a:t>Adding Mixed Numbers...</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1.  Add the fractions (see above steps).</a:t>
            </a:r>
          </a:p>
          <a:p>
            <a:r>
              <a:rPr lang="en-US" sz="2400" b="1" dirty="0" smtClean="0">
                <a:solidFill>
                  <a:srgbClr val="0000FF"/>
                </a:solidFill>
                <a:latin typeface="Arial" pitchFamily="34" charset="0"/>
                <a:cs typeface="Arial" pitchFamily="34" charset="0"/>
              </a:rPr>
              <a:t>2.  Add the whole numbers.</a:t>
            </a:r>
          </a:p>
          <a:p>
            <a:r>
              <a:rPr lang="en-US" sz="2400" b="1" dirty="0" smtClean="0">
                <a:solidFill>
                  <a:srgbClr val="0000FF"/>
                </a:solidFill>
                <a:latin typeface="Arial" pitchFamily="34" charset="0"/>
                <a:cs typeface="Arial" pitchFamily="34" charset="0"/>
              </a:rPr>
              <a:t>3.  Simplify your answer. </a:t>
            </a:r>
          </a:p>
          <a:p>
            <a:r>
              <a:rPr lang="en-US" sz="2400" b="1" dirty="0" smtClean="0">
                <a:solidFill>
                  <a:srgbClr val="0000FF"/>
                </a:solidFill>
                <a:latin typeface="Arial" pitchFamily="34" charset="0"/>
                <a:cs typeface="Arial" pitchFamily="34" charset="0"/>
              </a:rPr>
              <a:t>     (you may need to rename the fraction)</a:t>
            </a:r>
            <a:endParaRPr lang="en-US" sz="2400" b="1" dirty="0">
              <a:solidFill>
                <a:srgbClr val="0000FF"/>
              </a:solidFill>
              <a:latin typeface="Arial" pitchFamily="34" charset="0"/>
              <a:cs typeface="Arial" pitchFamily="34" charset="0"/>
            </a:endParaRPr>
          </a:p>
        </p:txBody>
      </p:sp>
      <p:sp>
        <p:nvSpPr>
          <p:cNvPr id="3" name="TextBox 2">
            <a:hlinkClick r:id="rId2" action="ppaction://hlinksldjump"/>
          </p:cNvPr>
          <p:cNvSpPr txBox="1"/>
          <p:nvPr/>
        </p:nvSpPr>
        <p:spPr>
          <a:xfrm>
            <a:off x="8636420" y="7197640"/>
            <a:ext cx="1733564" cy="646331"/>
          </a:xfrm>
          <a:prstGeom prst="rect">
            <a:avLst/>
          </a:prstGeom>
          <a:noFill/>
        </p:spPr>
        <p:txBody>
          <a:bodyPr vert="horz" wrap="square" rtlCol="0">
            <a:spAutoFit/>
          </a:bodyPr>
          <a:lstStyle/>
          <a:p>
            <a:pPr algn="ctr"/>
            <a:r>
              <a:rPr lang="en-US" b="1" dirty="0" smtClean="0">
                <a:solidFill>
                  <a:srgbClr val="0000FF"/>
                </a:solidFill>
                <a:latin typeface="Arial" pitchFamily="34" charset="0"/>
                <a:cs typeface="Arial" pitchFamily="34" charset="0"/>
              </a:rPr>
              <a:t>Link Back</a:t>
            </a:r>
          </a:p>
          <a:p>
            <a:pPr algn="ctr"/>
            <a:r>
              <a:rPr lang="en-US" b="1" dirty="0" smtClean="0">
                <a:solidFill>
                  <a:srgbClr val="0000FF"/>
                </a:solidFill>
                <a:latin typeface="Arial" pitchFamily="34" charset="0"/>
                <a:cs typeface="Arial" pitchFamily="34" charset="0"/>
              </a:rPr>
              <a:t>to List</a:t>
            </a:r>
            <a:endParaRPr lang="en-US" b="1" dirty="0">
              <a:solidFill>
                <a:srgbClr val="0000FF"/>
              </a:solidFill>
              <a:latin typeface="Arial" pitchFamily="34" charset="0"/>
              <a:cs typeface="Arial" pitchFamily="34" charset="0"/>
            </a:endParaRPr>
          </a:p>
        </p:txBody>
      </p:sp>
      <p:sp>
        <p:nvSpPr>
          <p:cNvPr id="4" name="Freeform 3">
            <a:hlinkClick r:id="rId3" action="ppaction://hlinksldjump"/>
          </p:cNvPr>
          <p:cNvSpPr/>
          <p:nvPr/>
        </p:nvSpPr>
        <p:spPr>
          <a:xfrm>
            <a:off x="8865022" y="7176858"/>
            <a:ext cx="1268812" cy="722542"/>
          </a:xfrm>
          <a:custGeom>
            <a:avLst/>
            <a:gdLst/>
            <a:ahLst/>
            <a:cxnLst/>
            <a:rect l="0" t="0" r="0" b="0"/>
            <a:pathLst>
              <a:path w="1683513" h="784861">
                <a:moveTo>
                  <a:pt x="0" y="0"/>
                </a:moveTo>
                <a:lnTo>
                  <a:pt x="1683512" y="0"/>
                </a:lnTo>
                <a:lnTo>
                  <a:pt x="1683512" y="784860"/>
                </a:lnTo>
                <a:lnTo>
                  <a:pt x="0" y="78486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Tree>
    <p:extLst>
      <p:ext uri="{BB962C8B-B14F-4D97-AF65-F5344CB8AC3E}">
        <p14:creationId xmlns:p14="http://schemas.microsoft.com/office/powerpoint/2010/main" xmlns="" val="260073416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 name="Group 6"/>
          <p:cNvGrpSpPr/>
          <p:nvPr/>
        </p:nvGrpSpPr>
        <p:grpSpPr>
          <a:xfrm>
            <a:off x="1863093" y="933053"/>
            <a:ext cx="1271267" cy="1985658"/>
            <a:chOff x="2811124" y="711271"/>
            <a:chExt cx="1170330" cy="2156925"/>
          </a:xfrm>
        </p:grpSpPr>
        <p:sp>
          <p:nvSpPr>
            <p:cNvPr id="3" name="TextBox 2"/>
            <p:cNvSpPr txBox="1"/>
            <p:nvPr/>
          </p:nvSpPr>
          <p:spPr>
            <a:xfrm>
              <a:off x="3046621" y="711271"/>
              <a:ext cx="934833" cy="1036402"/>
            </a:xfrm>
            <a:prstGeom prst="rect">
              <a:avLst/>
            </a:prstGeom>
            <a:noFill/>
            <a:ln w="0">
              <a:solidFill>
                <a:schemeClr val="bg1"/>
              </a:solidFill>
            </a:ln>
          </p:spPr>
          <p:txBody>
            <a:bodyPr vert="horz" wrap="square" rtlCol="0">
              <a:spAutoFit/>
            </a:bodyPr>
            <a:lstStyle/>
            <a:p>
              <a:r>
                <a:rPr lang="en-US" sz="2800" b="1" dirty="0" smtClean="0">
                  <a:solidFill>
                    <a:srgbClr val="000000"/>
                  </a:solidFill>
                  <a:latin typeface="Arial" pitchFamily="34" charset="0"/>
                  <a:cs typeface="Arial" pitchFamily="34" charset="0"/>
                </a:rPr>
                <a:t>  3</a:t>
              </a:r>
            </a:p>
            <a:p>
              <a:r>
                <a:rPr lang="en-US" sz="2800" b="1" dirty="0" smtClean="0">
                  <a:solidFill>
                    <a:srgbClr val="000000"/>
                  </a:solidFill>
                  <a:latin typeface="Arial" pitchFamily="34" charset="0"/>
                  <a:cs typeface="Arial" pitchFamily="34" charset="0"/>
                </a:rPr>
                <a:t> 10</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3046620" y="1742983"/>
              <a:ext cx="787400" cy="1036402"/>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2 </a:t>
              </a:r>
            </a:p>
            <a:p>
              <a:r>
                <a:rPr lang="en-US" sz="2800" b="1" dirty="0" smtClean="0">
                  <a:solidFill>
                    <a:srgbClr val="000000"/>
                  </a:solidFill>
                  <a:latin typeface="Arial" pitchFamily="34" charset="0"/>
                  <a:cs typeface="Arial" pitchFamily="34" charset="0"/>
                </a:rPr>
                <a:t> 10</a:t>
              </a:r>
              <a:endParaRPr lang="en-US" sz="2800" b="1" dirty="0">
                <a:solidFill>
                  <a:srgbClr val="000000"/>
                </a:solidFill>
                <a:latin typeface="Arial" pitchFamily="34" charset="0"/>
                <a:cs typeface="Arial" pitchFamily="34" charset="0"/>
              </a:endParaRPr>
            </a:p>
          </p:txBody>
        </p:sp>
        <p:sp>
          <p:nvSpPr>
            <p:cNvPr id="6" name="TextBox 5"/>
            <p:cNvSpPr txBox="1"/>
            <p:nvPr/>
          </p:nvSpPr>
          <p:spPr>
            <a:xfrm>
              <a:off x="2811124" y="2007757"/>
              <a:ext cx="304800" cy="568349"/>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a:t>
              </a:r>
              <a:endParaRPr lang="en-US" sz="2800" b="1" dirty="0">
                <a:solidFill>
                  <a:srgbClr val="000000"/>
                </a:solidFill>
                <a:latin typeface="Arial" pitchFamily="34" charset="0"/>
                <a:cs typeface="Arial" pitchFamily="34" charset="0"/>
              </a:endParaRPr>
            </a:p>
          </p:txBody>
        </p:sp>
        <p:cxnSp>
          <p:nvCxnSpPr>
            <p:cNvPr id="21" name="Straight Connector 20"/>
            <p:cNvCxnSpPr/>
            <p:nvPr/>
          </p:nvCxnSpPr>
          <p:spPr>
            <a:xfrm>
              <a:off x="2970622" y="2868196"/>
              <a:ext cx="97789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pic>
        <p:nvPicPr>
          <p:cNvPr id="15" name="Picture 14"/>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8" y="140299"/>
            <a:ext cx="4414520" cy="58458"/>
          </a:xfrm>
          <a:prstGeom prst="rect">
            <a:avLst/>
          </a:prstGeom>
          <a:solidFill>
            <a:scrgbClr r="0" g="0" b="0">
              <a:alpha val="0"/>
            </a:scrgbClr>
          </a:solidFill>
        </p:spPr>
      </p:pic>
      <p:sp>
        <p:nvSpPr>
          <p:cNvPr id="16" name="TextBox 15"/>
          <p:cNvSpPr txBox="1"/>
          <p:nvPr/>
        </p:nvSpPr>
        <p:spPr>
          <a:xfrm>
            <a:off x="818134" y="1019359"/>
            <a:ext cx="586165"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44</a:t>
            </a:r>
            <a:endParaRPr lang="en-US" sz="2800" b="1" dirty="0">
              <a:solidFill>
                <a:srgbClr val="000000"/>
              </a:solidFill>
              <a:latin typeface="Arial" pitchFamily="34" charset="0"/>
              <a:cs typeface="Arial" pitchFamily="34" charset="0"/>
            </a:endParaRPr>
          </a:p>
        </p:txBody>
      </p:sp>
      <p:cxnSp>
        <p:nvCxnSpPr>
          <p:cNvPr id="22" name="Straight Connector 21"/>
          <p:cNvCxnSpPr/>
          <p:nvPr/>
        </p:nvCxnSpPr>
        <p:spPr>
          <a:xfrm>
            <a:off x="2254555" y="1421015"/>
            <a:ext cx="498567"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258175" y="2363125"/>
            <a:ext cx="498567"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1941231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 name="Picture 14"/>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8" y="116916"/>
            <a:ext cx="4414520" cy="58458"/>
          </a:xfrm>
          <a:prstGeom prst="rect">
            <a:avLst/>
          </a:prstGeom>
          <a:solidFill>
            <a:scrgbClr r="0" g="0" b="0">
              <a:alpha val="0"/>
            </a:scrgbClr>
          </a:solidFill>
        </p:spPr>
      </p:pic>
      <p:grpSp>
        <p:nvGrpSpPr>
          <p:cNvPr id="16" name="Group 15"/>
          <p:cNvGrpSpPr/>
          <p:nvPr/>
        </p:nvGrpSpPr>
        <p:grpSpPr>
          <a:xfrm>
            <a:off x="1863094" y="942118"/>
            <a:ext cx="1288606" cy="1928082"/>
            <a:chOff x="2811124" y="721118"/>
            <a:chExt cx="1186292" cy="2094385"/>
          </a:xfrm>
        </p:grpSpPr>
        <p:sp>
          <p:nvSpPr>
            <p:cNvPr id="17" name="TextBox 16"/>
            <p:cNvSpPr txBox="1"/>
            <p:nvPr/>
          </p:nvSpPr>
          <p:spPr>
            <a:xfrm>
              <a:off x="3046621" y="721118"/>
              <a:ext cx="934833" cy="1036402"/>
            </a:xfrm>
            <a:prstGeom prst="rect">
              <a:avLst/>
            </a:prstGeom>
            <a:noFill/>
            <a:ln w="0">
              <a:solidFill>
                <a:schemeClr val="bg1"/>
              </a:solidFill>
            </a:ln>
          </p:spPr>
          <p:txBody>
            <a:bodyPr vert="horz" wrap="square" rtlCol="0">
              <a:spAutoFit/>
            </a:bodyPr>
            <a:lstStyle/>
            <a:p>
              <a:r>
                <a:rPr lang="en-US" sz="2800" b="1" dirty="0" smtClean="0">
                  <a:solidFill>
                    <a:srgbClr val="000000"/>
                  </a:solidFill>
                  <a:latin typeface="Arial" pitchFamily="34" charset="0"/>
                  <a:cs typeface="Arial" pitchFamily="34" charset="0"/>
                </a:rPr>
                <a:t>  5</a:t>
              </a:r>
            </a:p>
            <a:p>
              <a:r>
                <a:rPr lang="en-US" sz="2800" b="1" dirty="0" smtClean="0">
                  <a:solidFill>
                    <a:srgbClr val="000000"/>
                  </a:solidFill>
                  <a:latin typeface="Arial" pitchFamily="34" charset="0"/>
                  <a:cs typeface="Arial" pitchFamily="34" charset="0"/>
                </a:rPr>
                <a:t>  8</a:t>
              </a:r>
              <a:endParaRPr lang="en-US" sz="2800" b="1" dirty="0">
                <a:solidFill>
                  <a:srgbClr val="000000"/>
                </a:solidFill>
                <a:latin typeface="Arial" pitchFamily="34" charset="0"/>
                <a:cs typeface="Arial" pitchFamily="34" charset="0"/>
              </a:endParaRPr>
            </a:p>
          </p:txBody>
        </p:sp>
        <p:sp>
          <p:nvSpPr>
            <p:cNvPr id="18" name="TextBox 17"/>
            <p:cNvSpPr txBox="1"/>
            <p:nvPr/>
          </p:nvSpPr>
          <p:spPr>
            <a:xfrm>
              <a:off x="3046620" y="1739461"/>
              <a:ext cx="787400" cy="1036402"/>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1</a:t>
              </a:r>
            </a:p>
            <a:p>
              <a:r>
                <a:rPr lang="en-US" sz="2800" b="1" dirty="0" smtClean="0">
                  <a:solidFill>
                    <a:srgbClr val="000000"/>
                  </a:solidFill>
                  <a:latin typeface="Arial" pitchFamily="34" charset="0"/>
                  <a:cs typeface="Arial" pitchFamily="34" charset="0"/>
                </a:rPr>
                <a:t>  8</a:t>
              </a:r>
              <a:endParaRPr lang="en-US" sz="2800" b="1" dirty="0">
                <a:solidFill>
                  <a:srgbClr val="000000"/>
                </a:solidFill>
                <a:latin typeface="Arial" pitchFamily="34" charset="0"/>
                <a:cs typeface="Arial" pitchFamily="34" charset="0"/>
              </a:endParaRPr>
            </a:p>
          </p:txBody>
        </p:sp>
        <p:sp>
          <p:nvSpPr>
            <p:cNvPr id="19" name="TextBox 18"/>
            <p:cNvSpPr txBox="1"/>
            <p:nvPr/>
          </p:nvSpPr>
          <p:spPr>
            <a:xfrm>
              <a:off x="2811124" y="1933601"/>
              <a:ext cx="304800" cy="568349"/>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a:t>
              </a:r>
              <a:endParaRPr lang="en-US" sz="2800" b="1" dirty="0">
                <a:solidFill>
                  <a:srgbClr val="000000"/>
                </a:solidFill>
                <a:latin typeface="Arial" pitchFamily="34" charset="0"/>
                <a:cs typeface="Arial" pitchFamily="34" charset="0"/>
              </a:endParaRPr>
            </a:p>
          </p:txBody>
        </p:sp>
        <p:cxnSp>
          <p:nvCxnSpPr>
            <p:cNvPr id="20" name="Straight Connector 19"/>
            <p:cNvCxnSpPr/>
            <p:nvPr/>
          </p:nvCxnSpPr>
          <p:spPr>
            <a:xfrm>
              <a:off x="2921727" y="2815503"/>
              <a:ext cx="107568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a:off x="2241550" y="1422400"/>
            <a:ext cx="498567"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254555" y="2336800"/>
            <a:ext cx="498567"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48614" y="1019359"/>
            <a:ext cx="586165"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45</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235516937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 name="Picture 14"/>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116916"/>
            <a:ext cx="4414520" cy="58458"/>
          </a:xfrm>
          <a:prstGeom prst="rect">
            <a:avLst/>
          </a:prstGeom>
          <a:solidFill>
            <a:scrgbClr r="0" g="0" b="0">
              <a:alpha val="0"/>
            </a:scrgbClr>
          </a:solidFill>
        </p:spPr>
      </p:pic>
      <p:grpSp>
        <p:nvGrpSpPr>
          <p:cNvPr id="16" name="Group 15"/>
          <p:cNvGrpSpPr/>
          <p:nvPr/>
        </p:nvGrpSpPr>
        <p:grpSpPr>
          <a:xfrm>
            <a:off x="1863094" y="933053"/>
            <a:ext cx="1288606" cy="1937147"/>
            <a:chOff x="2811124" y="711271"/>
            <a:chExt cx="1186292" cy="2104232"/>
          </a:xfrm>
        </p:grpSpPr>
        <p:sp>
          <p:nvSpPr>
            <p:cNvPr id="17" name="TextBox 16"/>
            <p:cNvSpPr txBox="1"/>
            <p:nvPr/>
          </p:nvSpPr>
          <p:spPr>
            <a:xfrm>
              <a:off x="3046621" y="711271"/>
              <a:ext cx="934833" cy="1036402"/>
            </a:xfrm>
            <a:prstGeom prst="rect">
              <a:avLst/>
            </a:prstGeom>
            <a:noFill/>
            <a:ln w="0">
              <a:solidFill>
                <a:schemeClr val="bg1"/>
              </a:solidFill>
            </a:ln>
          </p:spPr>
          <p:txBody>
            <a:bodyPr vert="horz" wrap="square" rtlCol="0">
              <a:spAutoFit/>
            </a:bodyPr>
            <a:lstStyle/>
            <a:p>
              <a:r>
                <a:rPr lang="en-US" sz="2800" b="1" dirty="0" smtClean="0">
                  <a:solidFill>
                    <a:srgbClr val="000000"/>
                  </a:solidFill>
                  <a:latin typeface="Arial" pitchFamily="34" charset="0"/>
                  <a:cs typeface="Arial" pitchFamily="34" charset="0"/>
                </a:rPr>
                <a:t>  7</a:t>
              </a:r>
            </a:p>
            <a:p>
              <a:r>
                <a:rPr lang="en-US" sz="2800" b="1" dirty="0" smtClean="0">
                  <a:solidFill>
                    <a:srgbClr val="000000"/>
                  </a:solidFill>
                  <a:latin typeface="Arial" pitchFamily="34" charset="0"/>
                  <a:cs typeface="Arial" pitchFamily="34" charset="0"/>
                </a:rPr>
                <a:t> 14</a:t>
              </a:r>
              <a:endParaRPr lang="en-US" sz="2800" b="1" dirty="0">
                <a:solidFill>
                  <a:srgbClr val="000000"/>
                </a:solidFill>
                <a:latin typeface="Arial" pitchFamily="34" charset="0"/>
                <a:cs typeface="Arial" pitchFamily="34" charset="0"/>
              </a:endParaRPr>
            </a:p>
          </p:txBody>
        </p:sp>
        <p:sp>
          <p:nvSpPr>
            <p:cNvPr id="18" name="TextBox 17"/>
            <p:cNvSpPr txBox="1"/>
            <p:nvPr/>
          </p:nvSpPr>
          <p:spPr>
            <a:xfrm>
              <a:off x="3046620" y="1703343"/>
              <a:ext cx="787400" cy="1036402"/>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3</a:t>
              </a:r>
            </a:p>
            <a:p>
              <a:r>
                <a:rPr lang="en-US" sz="2800" b="1" dirty="0" smtClean="0">
                  <a:solidFill>
                    <a:srgbClr val="000000"/>
                  </a:solidFill>
                  <a:latin typeface="Arial" pitchFamily="34" charset="0"/>
                  <a:cs typeface="Arial" pitchFamily="34" charset="0"/>
                </a:rPr>
                <a:t> 14</a:t>
              </a:r>
              <a:endParaRPr lang="en-US" sz="2800" b="1" dirty="0">
                <a:solidFill>
                  <a:srgbClr val="000000"/>
                </a:solidFill>
                <a:latin typeface="Arial" pitchFamily="34" charset="0"/>
                <a:cs typeface="Arial" pitchFamily="34" charset="0"/>
              </a:endParaRPr>
            </a:p>
          </p:txBody>
        </p:sp>
        <p:sp>
          <p:nvSpPr>
            <p:cNvPr id="19" name="TextBox 18"/>
            <p:cNvSpPr txBox="1"/>
            <p:nvPr/>
          </p:nvSpPr>
          <p:spPr>
            <a:xfrm>
              <a:off x="2811124" y="1905005"/>
              <a:ext cx="304800" cy="568349"/>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a:t>
              </a:r>
              <a:endParaRPr lang="en-US" sz="2800" b="1" dirty="0">
                <a:solidFill>
                  <a:srgbClr val="000000"/>
                </a:solidFill>
                <a:latin typeface="Arial" pitchFamily="34" charset="0"/>
                <a:cs typeface="Arial" pitchFamily="34" charset="0"/>
              </a:endParaRPr>
            </a:p>
          </p:txBody>
        </p:sp>
        <p:cxnSp>
          <p:nvCxnSpPr>
            <p:cNvPr id="20" name="Straight Connector 19"/>
            <p:cNvCxnSpPr/>
            <p:nvPr/>
          </p:nvCxnSpPr>
          <p:spPr>
            <a:xfrm>
              <a:off x="2921727" y="2815503"/>
              <a:ext cx="107568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a:off x="2241550" y="1422400"/>
            <a:ext cx="498567"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271180" y="2320175"/>
            <a:ext cx="498567"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35473" y="1020064"/>
            <a:ext cx="586165"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46</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344010962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 name="Picture 13"/>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128608"/>
            <a:ext cx="4414520" cy="58458"/>
          </a:xfrm>
          <a:prstGeom prst="rect">
            <a:avLst/>
          </a:prstGeom>
          <a:solidFill>
            <a:scrgbClr r="0" g="0" b="0">
              <a:alpha val="0"/>
            </a:scrgbClr>
          </a:solidFill>
        </p:spPr>
      </p:pic>
      <p:grpSp>
        <p:nvGrpSpPr>
          <p:cNvPr id="11" name="Group 10"/>
          <p:cNvGrpSpPr/>
          <p:nvPr/>
        </p:nvGrpSpPr>
        <p:grpSpPr>
          <a:xfrm>
            <a:off x="1734475" y="927907"/>
            <a:ext cx="2887260" cy="965075"/>
            <a:chOff x="1734475" y="927907"/>
            <a:chExt cx="2887260" cy="965075"/>
          </a:xfrm>
        </p:grpSpPr>
        <p:cxnSp>
          <p:nvCxnSpPr>
            <p:cNvPr id="22" name="Straight Connector 21"/>
            <p:cNvCxnSpPr/>
            <p:nvPr/>
          </p:nvCxnSpPr>
          <p:spPr>
            <a:xfrm>
              <a:off x="1873746" y="1422400"/>
              <a:ext cx="498567"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543730" y="1421216"/>
              <a:ext cx="498567"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1734475" y="927907"/>
              <a:ext cx="2887260" cy="965075"/>
              <a:chOff x="2118904" y="927907"/>
              <a:chExt cx="2887260" cy="965075"/>
            </a:xfrm>
          </p:grpSpPr>
          <p:sp>
            <p:nvSpPr>
              <p:cNvPr id="16" name="TextBox 15"/>
              <p:cNvSpPr txBox="1"/>
              <p:nvPr/>
            </p:nvSpPr>
            <p:spPr>
              <a:xfrm>
                <a:off x="2118904" y="927907"/>
                <a:ext cx="1015460" cy="954107"/>
              </a:xfrm>
              <a:prstGeom prst="rect">
                <a:avLst/>
              </a:prstGeom>
              <a:noFill/>
              <a:ln w="0">
                <a:solidFill>
                  <a:schemeClr val="bg1"/>
                </a:solidFill>
              </a:ln>
            </p:spPr>
            <p:txBody>
              <a:bodyPr vert="horz" wrap="square" rtlCol="0">
                <a:spAutoFit/>
              </a:bodyPr>
              <a:lstStyle/>
              <a:p>
                <a:r>
                  <a:rPr lang="en-US" sz="2800" b="1" dirty="0" smtClean="0">
                    <a:solidFill>
                      <a:srgbClr val="000000"/>
                    </a:solidFill>
                    <a:latin typeface="Arial" pitchFamily="34" charset="0"/>
                    <a:cs typeface="Arial" pitchFamily="34" charset="0"/>
                  </a:rPr>
                  <a:t>  5</a:t>
                </a:r>
              </a:p>
              <a:p>
                <a:r>
                  <a:rPr lang="en-US" sz="2800" b="1" dirty="0" smtClean="0">
                    <a:solidFill>
                      <a:srgbClr val="000000"/>
                    </a:solidFill>
                    <a:latin typeface="Arial" pitchFamily="34" charset="0"/>
                    <a:cs typeface="Arial" pitchFamily="34" charset="0"/>
                  </a:rPr>
                  <a:t> 12</a:t>
                </a:r>
                <a:endParaRPr lang="en-US" sz="2800" b="1" dirty="0">
                  <a:solidFill>
                    <a:srgbClr val="000000"/>
                  </a:solidFill>
                  <a:latin typeface="Arial" pitchFamily="34" charset="0"/>
                  <a:cs typeface="Arial" pitchFamily="34" charset="0"/>
                </a:endParaRPr>
              </a:p>
            </p:txBody>
          </p:sp>
          <p:sp>
            <p:nvSpPr>
              <p:cNvPr id="24" name="TextBox 23"/>
              <p:cNvSpPr txBox="1"/>
              <p:nvPr/>
            </p:nvSpPr>
            <p:spPr>
              <a:xfrm>
                <a:off x="3726307" y="938875"/>
                <a:ext cx="1279857"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  2</a:t>
                </a:r>
              </a:p>
              <a:p>
                <a:r>
                  <a:rPr lang="en-US" sz="2800" b="1" dirty="0" smtClean="0">
                    <a:solidFill>
                      <a:srgbClr val="000000"/>
                    </a:solidFill>
                    <a:latin typeface="Arial" pitchFamily="34" charset="0"/>
                    <a:cs typeface="Arial" pitchFamily="34" charset="0"/>
                  </a:rPr>
                  <a:t> 12</a:t>
                </a:r>
                <a:endParaRPr lang="en-US" sz="2800" b="1" dirty="0">
                  <a:solidFill>
                    <a:srgbClr val="000000"/>
                  </a:solidFill>
                  <a:latin typeface="Arial" pitchFamily="34" charset="0"/>
                  <a:cs typeface="Arial" pitchFamily="34" charset="0"/>
                </a:endParaRPr>
              </a:p>
            </p:txBody>
          </p:sp>
          <p:sp>
            <p:nvSpPr>
              <p:cNvPr id="25" name="TextBox 24"/>
              <p:cNvSpPr txBox="1"/>
              <p:nvPr/>
            </p:nvSpPr>
            <p:spPr>
              <a:xfrm>
                <a:off x="2997293" y="1150258"/>
                <a:ext cx="331088"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a:t>
                </a:r>
                <a:endParaRPr lang="en-US" sz="2800" b="1" dirty="0">
                  <a:solidFill>
                    <a:srgbClr val="000000"/>
                  </a:solidFill>
                  <a:latin typeface="Arial" pitchFamily="34" charset="0"/>
                  <a:cs typeface="Arial" pitchFamily="34" charset="0"/>
                </a:endParaRPr>
              </a:p>
            </p:txBody>
          </p:sp>
        </p:grpSp>
      </p:grpSp>
      <p:sp>
        <p:nvSpPr>
          <p:cNvPr id="13" name="TextBox 12"/>
          <p:cNvSpPr txBox="1"/>
          <p:nvPr/>
        </p:nvSpPr>
        <p:spPr>
          <a:xfrm>
            <a:off x="866902" y="1037647"/>
            <a:ext cx="586165"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47</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7941429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 name="Picture 13"/>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8" y="116916"/>
            <a:ext cx="4414520" cy="58458"/>
          </a:xfrm>
          <a:prstGeom prst="rect">
            <a:avLst/>
          </a:prstGeom>
          <a:solidFill>
            <a:scrgbClr r="0" g="0" b="0">
              <a:alpha val="0"/>
            </a:scrgbClr>
          </a:solidFill>
        </p:spPr>
      </p:pic>
      <p:grpSp>
        <p:nvGrpSpPr>
          <p:cNvPr id="16" name="Group 15"/>
          <p:cNvGrpSpPr/>
          <p:nvPr/>
        </p:nvGrpSpPr>
        <p:grpSpPr>
          <a:xfrm>
            <a:off x="1734475" y="927907"/>
            <a:ext cx="2921264" cy="965075"/>
            <a:chOff x="1734475" y="927907"/>
            <a:chExt cx="2921264" cy="965075"/>
          </a:xfrm>
        </p:grpSpPr>
        <p:cxnSp>
          <p:nvCxnSpPr>
            <p:cNvPr id="17" name="Straight Connector 16"/>
            <p:cNvCxnSpPr/>
            <p:nvPr/>
          </p:nvCxnSpPr>
          <p:spPr>
            <a:xfrm>
              <a:off x="1873746" y="1422400"/>
              <a:ext cx="498567"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543730" y="1421216"/>
              <a:ext cx="498567"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25" name="Group 9"/>
            <p:cNvGrpSpPr/>
            <p:nvPr/>
          </p:nvGrpSpPr>
          <p:grpSpPr>
            <a:xfrm>
              <a:off x="1734475" y="927907"/>
              <a:ext cx="2921264" cy="965075"/>
              <a:chOff x="2118904" y="927907"/>
              <a:chExt cx="2921264" cy="965075"/>
            </a:xfrm>
          </p:grpSpPr>
          <p:sp>
            <p:nvSpPr>
              <p:cNvPr id="26" name="TextBox 25"/>
              <p:cNvSpPr txBox="1"/>
              <p:nvPr/>
            </p:nvSpPr>
            <p:spPr>
              <a:xfrm>
                <a:off x="2118904" y="927907"/>
                <a:ext cx="1015460" cy="954107"/>
              </a:xfrm>
              <a:prstGeom prst="rect">
                <a:avLst/>
              </a:prstGeom>
              <a:noFill/>
              <a:ln w="0">
                <a:solidFill>
                  <a:schemeClr val="bg1"/>
                </a:solidFill>
              </a:ln>
            </p:spPr>
            <p:txBody>
              <a:bodyPr vert="horz" wrap="square" rtlCol="0">
                <a:spAutoFit/>
              </a:bodyPr>
              <a:lstStyle/>
              <a:p>
                <a:r>
                  <a:rPr lang="en-US" sz="2800" b="1" dirty="0" smtClean="0">
                    <a:solidFill>
                      <a:srgbClr val="000000"/>
                    </a:solidFill>
                    <a:latin typeface="Arial" pitchFamily="34" charset="0"/>
                    <a:cs typeface="Arial" pitchFamily="34" charset="0"/>
                  </a:rPr>
                  <a:t>  8</a:t>
                </a:r>
              </a:p>
              <a:p>
                <a:r>
                  <a:rPr lang="en-US" sz="2800" b="1" dirty="0" smtClean="0">
                    <a:solidFill>
                      <a:srgbClr val="000000"/>
                    </a:solidFill>
                    <a:latin typeface="Arial" pitchFamily="34" charset="0"/>
                    <a:cs typeface="Arial" pitchFamily="34" charset="0"/>
                  </a:rPr>
                  <a:t> 20</a:t>
                </a:r>
                <a:endParaRPr lang="en-US" sz="2800" b="1" dirty="0">
                  <a:solidFill>
                    <a:srgbClr val="000000"/>
                  </a:solidFill>
                  <a:latin typeface="Arial" pitchFamily="34" charset="0"/>
                  <a:cs typeface="Arial" pitchFamily="34" charset="0"/>
                </a:endParaRPr>
              </a:p>
            </p:txBody>
          </p:sp>
          <p:sp>
            <p:nvSpPr>
              <p:cNvPr id="27" name="TextBox 26"/>
              <p:cNvSpPr txBox="1"/>
              <p:nvPr/>
            </p:nvSpPr>
            <p:spPr>
              <a:xfrm>
                <a:off x="3760311" y="938875"/>
                <a:ext cx="1279857"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  6</a:t>
                </a:r>
              </a:p>
              <a:p>
                <a:r>
                  <a:rPr lang="en-US" sz="2800" b="1" dirty="0" smtClean="0">
                    <a:solidFill>
                      <a:srgbClr val="000000"/>
                    </a:solidFill>
                    <a:latin typeface="Arial" pitchFamily="34" charset="0"/>
                    <a:cs typeface="Arial" pitchFamily="34" charset="0"/>
                  </a:rPr>
                  <a:t> 20</a:t>
                </a:r>
                <a:endParaRPr lang="en-US" sz="2800" b="1" dirty="0">
                  <a:solidFill>
                    <a:srgbClr val="000000"/>
                  </a:solidFill>
                  <a:latin typeface="Arial" pitchFamily="34" charset="0"/>
                  <a:cs typeface="Arial" pitchFamily="34" charset="0"/>
                </a:endParaRPr>
              </a:p>
            </p:txBody>
          </p:sp>
          <p:sp>
            <p:nvSpPr>
              <p:cNvPr id="28" name="TextBox 27"/>
              <p:cNvSpPr txBox="1"/>
              <p:nvPr/>
            </p:nvSpPr>
            <p:spPr>
              <a:xfrm>
                <a:off x="3216749" y="1150258"/>
                <a:ext cx="331088"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a:t>
                </a:r>
                <a:endParaRPr lang="en-US" sz="2800" b="1" dirty="0">
                  <a:solidFill>
                    <a:srgbClr val="000000"/>
                  </a:solidFill>
                  <a:latin typeface="Arial" pitchFamily="34" charset="0"/>
                  <a:cs typeface="Arial" pitchFamily="34" charset="0"/>
                </a:endParaRPr>
              </a:p>
            </p:txBody>
          </p:sp>
        </p:grpSp>
      </p:grpSp>
      <p:sp>
        <p:nvSpPr>
          <p:cNvPr id="30" name="TextBox 29"/>
          <p:cNvSpPr txBox="1"/>
          <p:nvPr/>
        </p:nvSpPr>
        <p:spPr>
          <a:xfrm>
            <a:off x="816102" y="1019359"/>
            <a:ext cx="586165"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48</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417307972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 name="Picture 13"/>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79340" y="128608"/>
            <a:ext cx="4414520" cy="58458"/>
          </a:xfrm>
          <a:prstGeom prst="rect">
            <a:avLst/>
          </a:prstGeom>
          <a:solidFill>
            <a:scrgbClr r="0" g="0" b="0">
              <a:alpha val="0"/>
            </a:scrgbClr>
          </a:solidFill>
        </p:spPr>
      </p:pic>
      <p:grpSp>
        <p:nvGrpSpPr>
          <p:cNvPr id="10" name="Group 9"/>
          <p:cNvGrpSpPr/>
          <p:nvPr/>
        </p:nvGrpSpPr>
        <p:grpSpPr>
          <a:xfrm>
            <a:off x="1734475" y="927907"/>
            <a:ext cx="2921264" cy="965075"/>
            <a:chOff x="1734475" y="927907"/>
            <a:chExt cx="2921264" cy="965075"/>
          </a:xfrm>
        </p:grpSpPr>
        <p:cxnSp>
          <p:nvCxnSpPr>
            <p:cNvPr id="11" name="Straight Connector 10"/>
            <p:cNvCxnSpPr/>
            <p:nvPr/>
          </p:nvCxnSpPr>
          <p:spPr>
            <a:xfrm>
              <a:off x="1873746" y="1422400"/>
              <a:ext cx="498567"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543730" y="1421216"/>
              <a:ext cx="498567"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13" name="Group 9"/>
            <p:cNvGrpSpPr/>
            <p:nvPr/>
          </p:nvGrpSpPr>
          <p:grpSpPr>
            <a:xfrm>
              <a:off x="1734475" y="927907"/>
              <a:ext cx="2921264" cy="965075"/>
              <a:chOff x="2118904" y="927907"/>
              <a:chExt cx="2921264" cy="965075"/>
            </a:xfrm>
          </p:grpSpPr>
          <p:sp>
            <p:nvSpPr>
              <p:cNvPr id="22" name="TextBox 21"/>
              <p:cNvSpPr txBox="1"/>
              <p:nvPr/>
            </p:nvSpPr>
            <p:spPr>
              <a:xfrm>
                <a:off x="2118904" y="927907"/>
                <a:ext cx="1015460" cy="954107"/>
              </a:xfrm>
              <a:prstGeom prst="rect">
                <a:avLst/>
              </a:prstGeom>
              <a:noFill/>
              <a:ln w="0">
                <a:solidFill>
                  <a:schemeClr val="bg1"/>
                </a:solidFill>
              </a:ln>
            </p:spPr>
            <p:txBody>
              <a:bodyPr vert="horz" wrap="square" rtlCol="0">
                <a:spAutoFit/>
              </a:bodyPr>
              <a:lstStyle/>
              <a:p>
                <a:r>
                  <a:rPr lang="en-US" sz="2800" b="1" dirty="0" smtClean="0">
                    <a:solidFill>
                      <a:srgbClr val="000000"/>
                    </a:solidFill>
                    <a:latin typeface="Arial" pitchFamily="34" charset="0"/>
                    <a:cs typeface="Arial" pitchFamily="34" charset="0"/>
                  </a:rPr>
                  <a:t>  4</a:t>
                </a:r>
              </a:p>
              <a:p>
                <a:r>
                  <a:rPr lang="en-US" sz="2800" b="1" dirty="0" smtClean="0">
                    <a:solidFill>
                      <a:srgbClr val="000000"/>
                    </a:solidFill>
                    <a:latin typeface="Arial" pitchFamily="34" charset="0"/>
                    <a:cs typeface="Arial" pitchFamily="34" charset="0"/>
                  </a:rPr>
                  <a:t>  5</a:t>
                </a:r>
                <a:endParaRPr lang="en-US" sz="2800" b="1" dirty="0">
                  <a:solidFill>
                    <a:srgbClr val="000000"/>
                  </a:solidFill>
                  <a:latin typeface="Arial" pitchFamily="34" charset="0"/>
                  <a:cs typeface="Arial" pitchFamily="34" charset="0"/>
                </a:endParaRPr>
              </a:p>
            </p:txBody>
          </p:sp>
          <p:sp>
            <p:nvSpPr>
              <p:cNvPr id="23" name="TextBox 22"/>
              <p:cNvSpPr txBox="1"/>
              <p:nvPr/>
            </p:nvSpPr>
            <p:spPr>
              <a:xfrm>
                <a:off x="3760311" y="938875"/>
                <a:ext cx="1279857"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  3</a:t>
                </a:r>
              </a:p>
              <a:p>
                <a:r>
                  <a:rPr lang="en-US" sz="2800" b="1" dirty="0" smtClean="0">
                    <a:solidFill>
                      <a:srgbClr val="000000"/>
                    </a:solidFill>
                    <a:latin typeface="Arial" pitchFamily="34" charset="0"/>
                    <a:cs typeface="Arial" pitchFamily="34" charset="0"/>
                  </a:rPr>
                  <a:t>  5</a:t>
                </a:r>
                <a:endParaRPr lang="en-US" sz="2800" b="1" dirty="0">
                  <a:solidFill>
                    <a:srgbClr val="000000"/>
                  </a:solidFill>
                  <a:latin typeface="Arial" pitchFamily="34" charset="0"/>
                  <a:cs typeface="Arial" pitchFamily="34" charset="0"/>
                </a:endParaRPr>
              </a:p>
            </p:txBody>
          </p:sp>
          <p:sp>
            <p:nvSpPr>
              <p:cNvPr id="24" name="TextBox 23"/>
              <p:cNvSpPr txBox="1"/>
              <p:nvPr/>
            </p:nvSpPr>
            <p:spPr>
              <a:xfrm>
                <a:off x="3216749" y="1150258"/>
                <a:ext cx="331088"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a:t>
                </a:r>
                <a:endParaRPr lang="en-US" sz="2800" b="1" dirty="0">
                  <a:solidFill>
                    <a:srgbClr val="000000"/>
                  </a:solidFill>
                  <a:latin typeface="Arial" pitchFamily="34" charset="0"/>
                  <a:cs typeface="Arial" pitchFamily="34" charset="0"/>
                </a:endParaRPr>
              </a:p>
            </p:txBody>
          </p:sp>
        </p:grpSp>
      </p:grpSp>
      <p:sp>
        <p:nvSpPr>
          <p:cNvPr id="26" name="TextBox 25"/>
          <p:cNvSpPr txBox="1"/>
          <p:nvPr/>
        </p:nvSpPr>
        <p:spPr>
          <a:xfrm>
            <a:off x="946150" y="1019359"/>
            <a:ext cx="586165"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49</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4055795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6271" y="1012885"/>
            <a:ext cx="10456894" cy="452431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5.  On your table, circle all the first moves that only allow your</a:t>
            </a:r>
          </a:p>
          <a:p>
            <a:r>
              <a:rPr lang="en-US" sz="2400" b="1" dirty="0" smtClean="0">
                <a:solidFill>
                  <a:srgbClr val="0000FF"/>
                </a:solidFill>
                <a:latin typeface="Arial" pitchFamily="34" charset="0"/>
                <a:cs typeface="Arial" pitchFamily="34" charset="0"/>
              </a:rPr>
              <a:t>     partner to score one point. These numbers have a special</a:t>
            </a:r>
          </a:p>
          <a:p>
            <a:r>
              <a:rPr lang="en-US" sz="2400" b="1" dirty="0" smtClean="0">
                <a:solidFill>
                  <a:srgbClr val="0000FF"/>
                </a:solidFill>
                <a:latin typeface="Arial" pitchFamily="34" charset="0"/>
                <a:cs typeface="Arial" pitchFamily="34" charset="0"/>
              </a:rPr>
              <a:t>     name. What are these numbers called?</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Are all these numbers good first moves? Explain.</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6.  On your table, draw a triangle around all the first moves that</a:t>
            </a:r>
          </a:p>
          <a:p>
            <a:r>
              <a:rPr lang="en-US" sz="2400" b="1" dirty="0" smtClean="0">
                <a:solidFill>
                  <a:srgbClr val="0000FF"/>
                </a:solidFill>
                <a:latin typeface="Arial" pitchFamily="34" charset="0"/>
                <a:cs typeface="Arial" pitchFamily="34" charset="0"/>
              </a:rPr>
              <a:t>     allow your partner to score more than one point. These</a:t>
            </a:r>
          </a:p>
          <a:p>
            <a:r>
              <a:rPr lang="en-US" sz="2400" b="1" dirty="0" smtClean="0">
                <a:solidFill>
                  <a:srgbClr val="0000FF"/>
                </a:solidFill>
                <a:latin typeface="Arial" pitchFamily="34" charset="0"/>
                <a:cs typeface="Arial" pitchFamily="34" charset="0"/>
              </a:rPr>
              <a:t>     numbers also have a special name. What are these numbers</a:t>
            </a:r>
          </a:p>
          <a:p>
            <a:r>
              <a:rPr lang="en-US" sz="2400" b="1" dirty="0" smtClean="0">
                <a:solidFill>
                  <a:srgbClr val="0000FF"/>
                </a:solidFill>
                <a:latin typeface="Arial" pitchFamily="34" charset="0"/>
                <a:cs typeface="Arial" pitchFamily="34" charset="0"/>
              </a:rPr>
              <a:t>     called?</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Are these numbers good first moves? Explain.</a:t>
            </a:r>
            <a:endParaRPr lang="en-US" sz="2400" b="1"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 name="Picture 13"/>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8" y="105224"/>
            <a:ext cx="4414520" cy="58458"/>
          </a:xfrm>
          <a:prstGeom prst="rect">
            <a:avLst/>
          </a:prstGeom>
          <a:solidFill>
            <a:scrgbClr r="0" g="0" b="0">
              <a:alpha val="0"/>
            </a:scrgbClr>
          </a:solidFill>
        </p:spPr>
      </p:pic>
      <p:grpSp>
        <p:nvGrpSpPr>
          <p:cNvPr id="10" name="Group 9"/>
          <p:cNvGrpSpPr/>
          <p:nvPr/>
        </p:nvGrpSpPr>
        <p:grpSpPr>
          <a:xfrm>
            <a:off x="1734475" y="927907"/>
            <a:ext cx="2921264" cy="965075"/>
            <a:chOff x="1734475" y="927907"/>
            <a:chExt cx="2921264" cy="965075"/>
          </a:xfrm>
        </p:grpSpPr>
        <p:cxnSp>
          <p:nvCxnSpPr>
            <p:cNvPr id="11" name="Straight Connector 10"/>
            <p:cNvCxnSpPr/>
            <p:nvPr/>
          </p:nvCxnSpPr>
          <p:spPr>
            <a:xfrm>
              <a:off x="1873746" y="1422400"/>
              <a:ext cx="498567"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543730" y="1421216"/>
              <a:ext cx="498567"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13" name="Group 9"/>
            <p:cNvGrpSpPr/>
            <p:nvPr/>
          </p:nvGrpSpPr>
          <p:grpSpPr>
            <a:xfrm>
              <a:off x="1734475" y="927907"/>
              <a:ext cx="2921264" cy="965075"/>
              <a:chOff x="2118904" y="927907"/>
              <a:chExt cx="2921264" cy="965075"/>
            </a:xfrm>
          </p:grpSpPr>
          <p:sp>
            <p:nvSpPr>
              <p:cNvPr id="22" name="TextBox 21"/>
              <p:cNvSpPr txBox="1"/>
              <p:nvPr/>
            </p:nvSpPr>
            <p:spPr>
              <a:xfrm>
                <a:off x="2118904" y="927907"/>
                <a:ext cx="1015460" cy="954107"/>
              </a:xfrm>
              <a:prstGeom prst="rect">
                <a:avLst/>
              </a:prstGeom>
              <a:noFill/>
              <a:ln w="0">
                <a:solidFill>
                  <a:schemeClr val="bg1"/>
                </a:solidFill>
              </a:ln>
            </p:spPr>
            <p:txBody>
              <a:bodyPr vert="horz" wrap="square" rtlCol="0">
                <a:spAutoFit/>
              </a:bodyPr>
              <a:lstStyle/>
              <a:p>
                <a:r>
                  <a:rPr lang="en-US" sz="2800" b="1" dirty="0" smtClean="0">
                    <a:solidFill>
                      <a:srgbClr val="000000"/>
                    </a:solidFill>
                    <a:latin typeface="Arial" pitchFamily="34" charset="0"/>
                    <a:cs typeface="Arial" pitchFamily="34" charset="0"/>
                  </a:rPr>
                  <a:t>  4</a:t>
                </a:r>
              </a:p>
              <a:p>
                <a:r>
                  <a:rPr lang="en-US" sz="2800" b="1" dirty="0" smtClean="0">
                    <a:solidFill>
                      <a:srgbClr val="000000"/>
                    </a:solidFill>
                    <a:latin typeface="Arial" pitchFamily="34" charset="0"/>
                    <a:cs typeface="Arial" pitchFamily="34" charset="0"/>
                  </a:rPr>
                  <a:t>  9</a:t>
                </a:r>
                <a:endParaRPr lang="en-US" sz="2800" b="1" dirty="0">
                  <a:solidFill>
                    <a:srgbClr val="000000"/>
                  </a:solidFill>
                  <a:latin typeface="Arial" pitchFamily="34" charset="0"/>
                  <a:cs typeface="Arial" pitchFamily="34" charset="0"/>
                </a:endParaRPr>
              </a:p>
            </p:txBody>
          </p:sp>
          <p:sp>
            <p:nvSpPr>
              <p:cNvPr id="23" name="TextBox 22"/>
              <p:cNvSpPr txBox="1"/>
              <p:nvPr/>
            </p:nvSpPr>
            <p:spPr>
              <a:xfrm>
                <a:off x="3760311" y="938875"/>
                <a:ext cx="1279857"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  2</a:t>
                </a:r>
              </a:p>
              <a:p>
                <a:r>
                  <a:rPr lang="en-US" sz="2800" b="1" dirty="0" smtClean="0">
                    <a:solidFill>
                      <a:srgbClr val="000000"/>
                    </a:solidFill>
                    <a:latin typeface="Arial" pitchFamily="34" charset="0"/>
                    <a:cs typeface="Arial" pitchFamily="34" charset="0"/>
                  </a:rPr>
                  <a:t>  9</a:t>
                </a:r>
                <a:endParaRPr lang="en-US" sz="2800" b="1" dirty="0">
                  <a:solidFill>
                    <a:srgbClr val="000000"/>
                  </a:solidFill>
                  <a:latin typeface="Arial" pitchFamily="34" charset="0"/>
                  <a:cs typeface="Arial" pitchFamily="34" charset="0"/>
                </a:endParaRPr>
              </a:p>
            </p:txBody>
          </p:sp>
          <p:sp>
            <p:nvSpPr>
              <p:cNvPr id="24" name="TextBox 23"/>
              <p:cNvSpPr txBox="1"/>
              <p:nvPr/>
            </p:nvSpPr>
            <p:spPr>
              <a:xfrm>
                <a:off x="3216749" y="1150258"/>
                <a:ext cx="331088"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a:t>
                </a:r>
                <a:endParaRPr lang="en-US" sz="2800" b="1" dirty="0">
                  <a:solidFill>
                    <a:srgbClr val="000000"/>
                  </a:solidFill>
                  <a:latin typeface="Arial" pitchFamily="34" charset="0"/>
                  <a:cs typeface="Arial" pitchFamily="34" charset="0"/>
                </a:endParaRPr>
              </a:p>
            </p:txBody>
          </p:sp>
        </p:grpSp>
      </p:grpSp>
      <p:sp>
        <p:nvSpPr>
          <p:cNvPr id="26" name="TextBox 25"/>
          <p:cNvSpPr txBox="1"/>
          <p:nvPr/>
        </p:nvSpPr>
        <p:spPr>
          <a:xfrm>
            <a:off x="925830" y="1019359"/>
            <a:ext cx="586165"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50</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57761096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7" name="Picture 16"/>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8" y="105224"/>
            <a:ext cx="4414520" cy="58458"/>
          </a:xfrm>
          <a:prstGeom prst="rect">
            <a:avLst/>
          </a:prstGeom>
          <a:solidFill>
            <a:scrgbClr r="0" g="0" b="0">
              <a:alpha val="0"/>
            </a:scrgbClr>
          </a:solidFill>
        </p:spPr>
      </p:pic>
      <p:sp>
        <p:nvSpPr>
          <p:cNvPr id="18" name="TextBox 17"/>
          <p:cNvSpPr txBox="1"/>
          <p:nvPr/>
        </p:nvSpPr>
        <p:spPr>
          <a:xfrm>
            <a:off x="2520686" y="2671357"/>
            <a:ext cx="1015460" cy="1200327"/>
          </a:xfrm>
          <a:prstGeom prst="rect">
            <a:avLst/>
          </a:prstGeom>
          <a:noFill/>
          <a:ln w="0">
            <a:solidFill>
              <a:schemeClr val="bg1"/>
            </a:solidFill>
          </a:ln>
        </p:spPr>
        <p:txBody>
          <a:bodyPr vert="horz" wrap="square" rtlCol="0">
            <a:spAutoFit/>
          </a:bodyPr>
          <a:lstStyle/>
          <a:p>
            <a:r>
              <a:rPr lang="en-US" sz="3600" b="1" dirty="0" smtClean="0">
                <a:solidFill>
                  <a:srgbClr val="000000"/>
                </a:solidFill>
                <a:latin typeface="Arial" pitchFamily="34" charset="0"/>
                <a:cs typeface="Arial" pitchFamily="34" charset="0"/>
              </a:rPr>
              <a:t>  5</a:t>
            </a:r>
          </a:p>
          <a:p>
            <a:r>
              <a:rPr lang="en-US" sz="3600" b="1" dirty="0" smtClean="0">
                <a:solidFill>
                  <a:srgbClr val="000000"/>
                </a:solidFill>
                <a:latin typeface="Arial" pitchFamily="34" charset="0"/>
                <a:cs typeface="Arial" pitchFamily="34" charset="0"/>
              </a:rPr>
              <a:t> 12</a:t>
            </a:r>
            <a:endParaRPr lang="en-US" sz="3600" b="1" dirty="0">
              <a:solidFill>
                <a:srgbClr val="000000"/>
              </a:solidFill>
              <a:latin typeface="Arial" pitchFamily="34" charset="0"/>
              <a:cs typeface="Arial" pitchFamily="34" charset="0"/>
            </a:endParaRPr>
          </a:p>
        </p:txBody>
      </p:sp>
      <p:cxnSp>
        <p:nvCxnSpPr>
          <p:cNvPr id="19" name="Straight Connector 18"/>
          <p:cNvCxnSpPr/>
          <p:nvPr/>
        </p:nvCxnSpPr>
        <p:spPr>
          <a:xfrm>
            <a:off x="2756087" y="3230965"/>
            <a:ext cx="498567"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913216" y="3247791"/>
            <a:ext cx="498567"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695493" y="2649075"/>
            <a:ext cx="1279857" cy="1200329"/>
          </a:xfrm>
          <a:prstGeom prst="rect">
            <a:avLst/>
          </a:prstGeom>
          <a:noFill/>
        </p:spPr>
        <p:txBody>
          <a:bodyPr vert="horz" wrap="square" rtlCol="0">
            <a:spAutoFit/>
          </a:bodyPr>
          <a:lstStyle/>
          <a:p>
            <a:r>
              <a:rPr lang="en-US" sz="3600" b="1" dirty="0" smtClean="0">
                <a:solidFill>
                  <a:srgbClr val="000000"/>
                </a:solidFill>
                <a:latin typeface="Arial" pitchFamily="34" charset="0"/>
                <a:cs typeface="Arial" pitchFamily="34" charset="0"/>
              </a:rPr>
              <a:t>  2</a:t>
            </a:r>
          </a:p>
          <a:p>
            <a:r>
              <a:rPr lang="en-US" sz="3600" b="1" dirty="0" smtClean="0">
                <a:solidFill>
                  <a:srgbClr val="000000"/>
                </a:solidFill>
                <a:latin typeface="Arial" pitchFamily="34" charset="0"/>
                <a:cs typeface="Arial" pitchFamily="34" charset="0"/>
              </a:rPr>
              <a:t> 12</a:t>
            </a:r>
            <a:endParaRPr lang="en-US" sz="3600" b="1" dirty="0">
              <a:solidFill>
                <a:srgbClr val="000000"/>
              </a:solidFill>
              <a:latin typeface="Arial" pitchFamily="34" charset="0"/>
              <a:cs typeface="Arial" pitchFamily="34" charset="0"/>
            </a:endParaRPr>
          </a:p>
        </p:txBody>
      </p:sp>
      <p:sp>
        <p:nvSpPr>
          <p:cNvPr id="22" name="TextBox 21"/>
          <p:cNvSpPr txBox="1"/>
          <p:nvPr/>
        </p:nvSpPr>
        <p:spPr>
          <a:xfrm>
            <a:off x="3749157" y="2910333"/>
            <a:ext cx="331088" cy="646330"/>
          </a:xfrm>
          <a:prstGeom prst="rect">
            <a:avLst/>
          </a:prstGeom>
          <a:noFill/>
        </p:spPr>
        <p:txBody>
          <a:bodyPr vert="horz" wrap="square" rtlCol="0">
            <a:spAutoFit/>
          </a:bodyPr>
          <a:lstStyle/>
          <a:p>
            <a:r>
              <a:rPr lang="en-US" sz="3600" b="1" dirty="0" smtClean="0">
                <a:solidFill>
                  <a:srgbClr val="000000"/>
                </a:solidFill>
                <a:latin typeface="Arial" pitchFamily="34" charset="0"/>
                <a:cs typeface="Arial" pitchFamily="34" charset="0"/>
              </a:rPr>
              <a:t>+</a:t>
            </a:r>
            <a:endParaRPr lang="en-US" sz="3600" b="1" dirty="0">
              <a:solidFill>
                <a:srgbClr val="000000"/>
              </a:solidFill>
              <a:latin typeface="Arial" pitchFamily="34" charset="0"/>
              <a:cs typeface="Arial" pitchFamily="34" charset="0"/>
            </a:endParaRPr>
          </a:p>
        </p:txBody>
      </p:sp>
      <p:sp>
        <p:nvSpPr>
          <p:cNvPr id="25" name="Rectangle 24"/>
          <p:cNvSpPr/>
          <p:nvPr/>
        </p:nvSpPr>
        <p:spPr>
          <a:xfrm>
            <a:off x="1740811" y="999634"/>
            <a:ext cx="2520242" cy="523220"/>
          </a:xfrm>
          <a:prstGeom prst="rect">
            <a:avLst/>
          </a:prstGeom>
        </p:spPr>
        <p:txBody>
          <a:bodyPr wrap="none">
            <a:spAutoFit/>
          </a:bodyPr>
          <a:lstStyle/>
          <a:p>
            <a:r>
              <a:rPr lang="en-US" sz="2800" b="1" dirty="0">
                <a:solidFill>
                  <a:srgbClr val="000000"/>
                </a:solidFill>
                <a:latin typeface="Arial" pitchFamily="34" charset="0"/>
                <a:cs typeface="Arial" pitchFamily="34" charset="0"/>
              </a:rPr>
              <a:t>Find the sum.</a:t>
            </a:r>
          </a:p>
        </p:txBody>
      </p:sp>
      <p:sp>
        <p:nvSpPr>
          <p:cNvPr id="26" name="TextBox 25"/>
          <p:cNvSpPr txBox="1"/>
          <p:nvPr/>
        </p:nvSpPr>
        <p:spPr>
          <a:xfrm>
            <a:off x="2167303" y="2794000"/>
            <a:ext cx="455247" cy="646331"/>
          </a:xfrm>
          <a:prstGeom prst="rect">
            <a:avLst/>
          </a:prstGeom>
          <a:noFill/>
        </p:spPr>
        <p:txBody>
          <a:bodyPr vert="horz" wrap="square" rtlCol="0">
            <a:spAutoFit/>
          </a:bodyPr>
          <a:lstStyle/>
          <a:p>
            <a:r>
              <a:rPr lang="en-US" sz="3600" b="1" dirty="0" smtClean="0">
                <a:solidFill>
                  <a:srgbClr val="000000"/>
                </a:solidFill>
                <a:latin typeface="Arial" pitchFamily="34" charset="0"/>
                <a:cs typeface="Arial" pitchFamily="34" charset="0"/>
              </a:rPr>
              <a:t>2</a:t>
            </a:r>
            <a:endParaRPr lang="en-US" sz="3600" b="1" dirty="0">
              <a:solidFill>
                <a:srgbClr val="000000"/>
              </a:solidFill>
              <a:latin typeface="Arial" pitchFamily="34" charset="0"/>
              <a:cs typeface="Arial" pitchFamily="34" charset="0"/>
            </a:endParaRPr>
          </a:p>
        </p:txBody>
      </p:sp>
      <p:sp>
        <p:nvSpPr>
          <p:cNvPr id="27" name="Rectangle 26"/>
          <p:cNvSpPr/>
          <p:nvPr/>
        </p:nvSpPr>
        <p:spPr>
          <a:xfrm>
            <a:off x="4353379" y="2826655"/>
            <a:ext cx="441146" cy="646331"/>
          </a:xfrm>
          <a:prstGeom prst="rect">
            <a:avLst/>
          </a:prstGeom>
        </p:spPr>
        <p:txBody>
          <a:bodyPr wrap="none">
            <a:spAutoFit/>
          </a:bodyPr>
          <a:lstStyle/>
          <a:p>
            <a:r>
              <a:rPr lang="en-US" sz="3600" b="1" dirty="0" smtClean="0">
                <a:solidFill>
                  <a:srgbClr val="000000"/>
                </a:solidFill>
                <a:latin typeface="Arial" pitchFamily="34" charset="0"/>
                <a:cs typeface="Arial" pitchFamily="34" charset="0"/>
              </a:rPr>
              <a:t>3</a:t>
            </a:r>
            <a:endParaRPr lang="en-US" sz="3600" b="1" dirty="0">
              <a:solidFill>
                <a:srgbClr val="000000"/>
              </a:solidFill>
              <a:latin typeface="Arial" pitchFamily="34" charset="0"/>
              <a:cs typeface="Arial" pitchFamily="34" charset="0"/>
            </a:endParaRPr>
          </a:p>
        </p:txBody>
      </p:sp>
      <p:sp>
        <p:nvSpPr>
          <p:cNvPr id="14" name="TextBox 13"/>
          <p:cNvSpPr txBox="1"/>
          <p:nvPr/>
        </p:nvSpPr>
        <p:spPr>
          <a:xfrm>
            <a:off x="925830" y="1019359"/>
            <a:ext cx="586165"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51</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7356921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7" name="Picture 16"/>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116916"/>
            <a:ext cx="4414520" cy="58458"/>
          </a:xfrm>
          <a:prstGeom prst="rect">
            <a:avLst/>
          </a:prstGeom>
          <a:solidFill>
            <a:scrgbClr r="0" g="0" b="0">
              <a:alpha val="0"/>
            </a:scrgbClr>
          </a:solidFill>
        </p:spPr>
      </p:pic>
      <p:sp>
        <p:nvSpPr>
          <p:cNvPr id="18" name="TextBox 17"/>
          <p:cNvSpPr txBox="1"/>
          <p:nvPr/>
        </p:nvSpPr>
        <p:spPr>
          <a:xfrm>
            <a:off x="2520686" y="2671357"/>
            <a:ext cx="1015460" cy="1200327"/>
          </a:xfrm>
          <a:prstGeom prst="rect">
            <a:avLst/>
          </a:prstGeom>
          <a:noFill/>
          <a:ln w="0">
            <a:solidFill>
              <a:schemeClr val="bg1"/>
            </a:solidFill>
          </a:ln>
        </p:spPr>
        <p:txBody>
          <a:bodyPr vert="horz" wrap="square" rtlCol="0">
            <a:spAutoFit/>
          </a:bodyPr>
          <a:lstStyle/>
          <a:p>
            <a:r>
              <a:rPr lang="en-US" sz="3600" b="1" dirty="0" smtClean="0">
                <a:solidFill>
                  <a:srgbClr val="000000"/>
                </a:solidFill>
                <a:latin typeface="Arial" pitchFamily="34" charset="0"/>
                <a:cs typeface="Arial" pitchFamily="34" charset="0"/>
              </a:rPr>
              <a:t>  3</a:t>
            </a:r>
          </a:p>
          <a:p>
            <a:r>
              <a:rPr lang="en-US" sz="3600" b="1" dirty="0" smtClean="0">
                <a:solidFill>
                  <a:srgbClr val="000000"/>
                </a:solidFill>
                <a:latin typeface="Arial" pitchFamily="34" charset="0"/>
                <a:cs typeface="Arial" pitchFamily="34" charset="0"/>
              </a:rPr>
              <a:t> 10</a:t>
            </a:r>
            <a:endParaRPr lang="en-US" sz="3600" b="1" dirty="0">
              <a:solidFill>
                <a:srgbClr val="000000"/>
              </a:solidFill>
              <a:latin typeface="Arial" pitchFamily="34" charset="0"/>
              <a:cs typeface="Arial" pitchFamily="34" charset="0"/>
            </a:endParaRPr>
          </a:p>
        </p:txBody>
      </p:sp>
      <p:cxnSp>
        <p:nvCxnSpPr>
          <p:cNvPr id="19" name="Straight Connector 18"/>
          <p:cNvCxnSpPr/>
          <p:nvPr/>
        </p:nvCxnSpPr>
        <p:spPr>
          <a:xfrm>
            <a:off x="2756087" y="3230965"/>
            <a:ext cx="498567"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913216" y="3247791"/>
            <a:ext cx="498567"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695493" y="2649075"/>
            <a:ext cx="1279857" cy="1200329"/>
          </a:xfrm>
          <a:prstGeom prst="rect">
            <a:avLst/>
          </a:prstGeom>
          <a:noFill/>
        </p:spPr>
        <p:txBody>
          <a:bodyPr vert="horz" wrap="square" rtlCol="0">
            <a:spAutoFit/>
          </a:bodyPr>
          <a:lstStyle/>
          <a:p>
            <a:r>
              <a:rPr lang="en-US" sz="3600" b="1" dirty="0" smtClean="0">
                <a:solidFill>
                  <a:srgbClr val="000000"/>
                </a:solidFill>
                <a:latin typeface="Arial" pitchFamily="34" charset="0"/>
                <a:cs typeface="Arial" pitchFamily="34" charset="0"/>
              </a:rPr>
              <a:t>  5</a:t>
            </a:r>
          </a:p>
          <a:p>
            <a:r>
              <a:rPr lang="en-US" sz="3600" b="1" dirty="0" smtClean="0">
                <a:solidFill>
                  <a:srgbClr val="000000"/>
                </a:solidFill>
                <a:latin typeface="Arial" pitchFamily="34" charset="0"/>
                <a:cs typeface="Arial" pitchFamily="34" charset="0"/>
              </a:rPr>
              <a:t> 10</a:t>
            </a:r>
            <a:endParaRPr lang="en-US" sz="3600" b="1" dirty="0">
              <a:solidFill>
                <a:srgbClr val="000000"/>
              </a:solidFill>
              <a:latin typeface="Arial" pitchFamily="34" charset="0"/>
              <a:cs typeface="Arial" pitchFamily="34" charset="0"/>
            </a:endParaRPr>
          </a:p>
        </p:txBody>
      </p:sp>
      <p:sp>
        <p:nvSpPr>
          <p:cNvPr id="22" name="TextBox 21"/>
          <p:cNvSpPr txBox="1"/>
          <p:nvPr/>
        </p:nvSpPr>
        <p:spPr>
          <a:xfrm>
            <a:off x="3749157" y="2910333"/>
            <a:ext cx="331088" cy="646330"/>
          </a:xfrm>
          <a:prstGeom prst="rect">
            <a:avLst/>
          </a:prstGeom>
          <a:noFill/>
        </p:spPr>
        <p:txBody>
          <a:bodyPr vert="horz" wrap="square" rtlCol="0">
            <a:spAutoFit/>
          </a:bodyPr>
          <a:lstStyle/>
          <a:p>
            <a:r>
              <a:rPr lang="en-US" sz="3600" b="1" dirty="0" smtClean="0">
                <a:solidFill>
                  <a:srgbClr val="000000"/>
                </a:solidFill>
                <a:latin typeface="Arial" pitchFamily="34" charset="0"/>
                <a:cs typeface="Arial" pitchFamily="34" charset="0"/>
              </a:rPr>
              <a:t>+</a:t>
            </a:r>
            <a:endParaRPr lang="en-US" sz="3600" b="1" dirty="0">
              <a:solidFill>
                <a:srgbClr val="000000"/>
              </a:solidFill>
              <a:latin typeface="Arial" pitchFamily="34" charset="0"/>
              <a:cs typeface="Arial" pitchFamily="34" charset="0"/>
            </a:endParaRPr>
          </a:p>
        </p:txBody>
      </p:sp>
      <p:sp>
        <p:nvSpPr>
          <p:cNvPr id="25" name="Rectangle 24"/>
          <p:cNvSpPr/>
          <p:nvPr/>
        </p:nvSpPr>
        <p:spPr>
          <a:xfrm>
            <a:off x="1740811" y="999634"/>
            <a:ext cx="2520242" cy="523220"/>
          </a:xfrm>
          <a:prstGeom prst="rect">
            <a:avLst/>
          </a:prstGeom>
        </p:spPr>
        <p:txBody>
          <a:bodyPr wrap="none">
            <a:spAutoFit/>
          </a:bodyPr>
          <a:lstStyle/>
          <a:p>
            <a:r>
              <a:rPr lang="en-US" sz="2800" b="1" dirty="0">
                <a:solidFill>
                  <a:srgbClr val="000000"/>
                </a:solidFill>
                <a:latin typeface="Arial" pitchFamily="34" charset="0"/>
                <a:cs typeface="Arial" pitchFamily="34" charset="0"/>
              </a:rPr>
              <a:t>Find the sum.</a:t>
            </a:r>
          </a:p>
        </p:txBody>
      </p:sp>
      <p:sp>
        <p:nvSpPr>
          <p:cNvPr id="26" name="TextBox 25"/>
          <p:cNvSpPr txBox="1"/>
          <p:nvPr/>
        </p:nvSpPr>
        <p:spPr>
          <a:xfrm>
            <a:off x="2167303" y="2794000"/>
            <a:ext cx="455247" cy="769441"/>
          </a:xfrm>
          <a:prstGeom prst="rect">
            <a:avLst/>
          </a:prstGeom>
          <a:noFill/>
        </p:spPr>
        <p:txBody>
          <a:bodyPr vert="horz" wrap="square" rtlCol="0">
            <a:spAutoFit/>
          </a:bodyPr>
          <a:lstStyle/>
          <a:p>
            <a:r>
              <a:rPr lang="en-US" sz="4400" b="1" dirty="0" smtClean="0">
                <a:solidFill>
                  <a:srgbClr val="000000"/>
                </a:solidFill>
                <a:latin typeface="Arial" pitchFamily="34" charset="0"/>
                <a:cs typeface="Arial" pitchFamily="34" charset="0"/>
              </a:rPr>
              <a:t>5</a:t>
            </a:r>
            <a:endParaRPr lang="en-US" sz="4400" b="1" dirty="0">
              <a:solidFill>
                <a:srgbClr val="000000"/>
              </a:solidFill>
              <a:latin typeface="Arial" pitchFamily="34" charset="0"/>
              <a:cs typeface="Arial" pitchFamily="34" charset="0"/>
            </a:endParaRPr>
          </a:p>
        </p:txBody>
      </p:sp>
      <p:sp>
        <p:nvSpPr>
          <p:cNvPr id="27" name="Rectangle 26"/>
          <p:cNvSpPr/>
          <p:nvPr/>
        </p:nvSpPr>
        <p:spPr>
          <a:xfrm>
            <a:off x="4353379" y="2826655"/>
            <a:ext cx="498855" cy="769441"/>
          </a:xfrm>
          <a:prstGeom prst="rect">
            <a:avLst/>
          </a:prstGeom>
        </p:spPr>
        <p:txBody>
          <a:bodyPr wrap="none">
            <a:spAutoFit/>
          </a:bodyPr>
          <a:lstStyle/>
          <a:p>
            <a:r>
              <a:rPr lang="en-US" sz="4400" b="1" dirty="0" smtClean="0">
                <a:solidFill>
                  <a:srgbClr val="000000"/>
                </a:solidFill>
                <a:latin typeface="Arial" pitchFamily="34" charset="0"/>
                <a:cs typeface="Arial" pitchFamily="34" charset="0"/>
              </a:rPr>
              <a:t>7</a:t>
            </a:r>
            <a:endParaRPr lang="en-US" sz="4400" b="1" dirty="0">
              <a:solidFill>
                <a:srgbClr val="000000"/>
              </a:solidFill>
              <a:latin typeface="Arial" pitchFamily="34" charset="0"/>
              <a:cs typeface="Arial" pitchFamily="34" charset="0"/>
            </a:endParaRPr>
          </a:p>
        </p:txBody>
      </p:sp>
      <p:sp>
        <p:nvSpPr>
          <p:cNvPr id="14" name="TextBox 13"/>
          <p:cNvSpPr txBox="1"/>
          <p:nvPr/>
        </p:nvSpPr>
        <p:spPr>
          <a:xfrm>
            <a:off x="890270" y="1019359"/>
            <a:ext cx="586165"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52</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417458648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4" name="Group 13"/>
          <p:cNvGrpSpPr/>
          <p:nvPr/>
        </p:nvGrpSpPr>
        <p:grpSpPr>
          <a:xfrm>
            <a:off x="1845152" y="3626508"/>
            <a:ext cx="1593916" cy="2855666"/>
            <a:chOff x="1263143" y="2540000"/>
            <a:chExt cx="1467357" cy="3101967"/>
          </a:xfrm>
        </p:grpSpPr>
        <p:sp>
          <p:nvSpPr>
            <p:cNvPr id="6" name="TextBox 5"/>
            <p:cNvSpPr txBox="1"/>
            <p:nvPr/>
          </p:nvSpPr>
          <p:spPr>
            <a:xfrm>
              <a:off x="1623215" y="2679570"/>
              <a:ext cx="355601" cy="702077"/>
            </a:xfrm>
            <a:prstGeom prst="rect">
              <a:avLst/>
            </a:prstGeom>
            <a:noFill/>
          </p:spPr>
          <p:txBody>
            <a:bodyPr vert="horz" wrap="square" rtlCol="0">
              <a:spAutoFit/>
            </a:bodyPr>
            <a:lstStyle/>
            <a:p>
              <a:r>
                <a:rPr lang="en-US" sz="3600" b="1" dirty="0" smtClean="0">
                  <a:latin typeface="Arial - 12"/>
                </a:rPr>
                <a:t>1</a:t>
              </a:r>
              <a:endParaRPr lang="en-US" sz="2400" b="1" dirty="0">
                <a:latin typeface="Arial - 12"/>
              </a:endParaRPr>
            </a:p>
          </p:txBody>
        </p:sp>
        <p:sp>
          <p:nvSpPr>
            <p:cNvPr id="7" name="TextBox 6"/>
            <p:cNvSpPr txBox="1"/>
            <p:nvPr/>
          </p:nvSpPr>
          <p:spPr>
            <a:xfrm>
              <a:off x="1955801" y="2540000"/>
              <a:ext cx="654359" cy="902670"/>
            </a:xfrm>
            <a:prstGeom prst="rect">
              <a:avLst/>
            </a:prstGeom>
            <a:noFill/>
          </p:spPr>
          <p:txBody>
            <a:bodyPr vert="horz" wrap="square" rtlCol="0">
              <a:spAutoFit/>
            </a:bodyPr>
            <a:lstStyle/>
            <a:p>
              <a:r>
                <a:rPr lang="en-US" sz="2400" b="1" dirty="0" smtClean="0">
                  <a:solidFill>
                    <a:srgbClr val="000000"/>
                  </a:solidFill>
                  <a:latin typeface="Arial - 24"/>
                </a:rPr>
                <a:t> 8</a:t>
              </a:r>
              <a:r>
                <a:rPr lang="en-US" sz="2400" b="1" u="sng" dirty="0" smtClean="0">
                  <a:solidFill>
                    <a:srgbClr val="000000"/>
                  </a:solidFill>
                  <a:latin typeface="Arial - 24"/>
                </a:rPr>
                <a:t> </a:t>
              </a:r>
            </a:p>
            <a:p>
              <a:r>
                <a:rPr lang="en-US" sz="2400" b="1" dirty="0" smtClean="0">
                  <a:solidFill>
                    <a:srgbClr val="000000"/>
                  </a:solidFill>
                  <a:latin typeface="Arial - 24"/>
                </a:rPr>
                <a:t>12</a:t>
              </a:r>
              <a:endParaRPr lang="en-US" sz="2400" b="1" dirty="0">
                <a:solidFill>
                  <a:srgbClr val="000000"/>
                </a:solidFill>
                <a:latin typeface="Arial - 24"/>
              </a:endParaRPr>
            </a:p>
          </p:txBody>
        </p:sp>
        <p:sp>
          <p:nvSpPr>
            <p:cNvPr id="8" name="TextBox 7"/>
            <p:cNvSpPr txBox="1"/>
            <p:nvPr/>
          </p:nvSpPr>
          <p:spPr>
            <a:xfrm>
              <a:off x="1263143" y="3537267"/>
              <a:ext cx="304800" cy="635212"/>
            </a:xfrm>
            <a:prstGeom prst="rect">
              <a:avLst/>
            </a:prstGeom>
            <a:noFill/>
          </p:spPr>
          <p:txBody>
            <a:bodyPr vert="horz" wrap="square" rtlCol="0">
              <a:spAutoFit/>
            </a:bodyPr>
            <a:lstStyle/>
            <a:p>
              <a:r>
                <a:rPr lang="en-US" sz="3200" b="1" dirty="0" smtClean="0">
                  <a:solidFill>
                    <a:srgbClr val="000000"/>
                  </a:solidFill>
                  <a:latin typeface="Arial - 24"/>
                </a:rPr>
                <a:t>+</a:t>
              </a:r>
              <a:endParaRPr lang="en-US" sz="2400" b="1" dirty="0">
                <a:solidFill>
                  <a:srgbClr val="000000"/>
                </a:solidFill>
                <a:latin typeface="Arial - 24"/>
              </a:endParaRPr>
            </a:p>
          </p:txBody>
        </p:sp>
        <p:sp>
          <p:nvSpPr>
            <p:cNvPr id="9" name="TextBox 8"/>
            <p:cNvSpPr txBox="1"/>
            <p:nvPr/>
          </p:nvSpPr>
          <p:spPr>
            <a:xfrm>
              <a:off x="1594843" y="3674244"/>
              <a:ext cx="348256" cy="702077"/>
            </a:xfrm>
            <a:prstGeom prst="rect">
              <a:avLst/>
            </a:prstGeom>
            <a:noFill/>
          </p:spPr>
          <p:txBody>
            <a:bodyPr vert="horz" wrap="square" rtlCol="0">
              <a:spAutoFit/>
            </a:bodyPr>
            <a:lstStyle/>
            <a:p>
              <a:r>
                <a:rPr lang="en-US" sz="3600" b="1" dirty="0" smtClean="0">
                  <a:solidFill>
                    <a:srgbClr val="000000"/>
                  </a:solidFill>
                  <a:latin typeface="Arial - 12"/>
                </a:rPr>
                <a:t>1</a:t>
              </a:r>
              <a:endParaRPr lang="en-US" sz="3200" b="1" dirty="0">
                <a:solidFill>
                  <a:srgbClr val="000000"/>
                </a:solidFill>
                <a:latin typeface="Arial - 12"/>
              </a:endParaRPr>
            </a:p>
          </p:txBody>
        </p:sp>
        <p:sp>
          <p:nvSpPr>
            <p:cNvPr id="10" name="TextBox 9"/>
            <p:cNvSpPr txBox="1"/>
            <p:nvPr/>
          </p:nvSpPr>
          <p:spPr>
            <a:xfrm>
              <a:off x="1943100" y="3556000"/>
              <a:ext cx="787400" cy="902671"/>
            </a:xfrm>
            <a:prstGeom prst="rect">
              <a:avLst/>
            </a:prstGeom>
            <a:noFill/>
          </p:spPr>
          <p:txBody>
            <a:bodyPr vert="horz" rtlCol="0">
              <a:spAutoFit/>
            </a:bodyPr>
            <a:lstStyle/>
            <a:p>
              <a:r>
                <a:rPr lang="en-US" sz="2400" b="1" dirty="0" smtClean="0">
                  <a:solidFill>
                    <a:srgbClr val="000000"/>
                  </a:solidFill>
                  <a:latin typeface="Arial - 24"/>
                </a:rPr>
                <a:t> 5 </a:t>
              </a:r>
            </a:p>
            <a:p>
              <a:r>
                <a:rPr lang="en-US" sz="2400" b="1" dirty="0" smtClean="0">
                  <a:solidFill>
                    <a:srgbClr val="000000"/>
                  </a:solidFill>
                  <a:latin typeface="Arial - 24"/>
                </a:rPr>
                <a:t>12</a:t>
              </a:r>
              <a:endParaRPr lang="en-US" sz="2400" b="1" dirty="0">
                <a:solidFill>
                  <a:srgbClr val="000000"/>
                </a:solidFill>
                <a:latin typeface="Arial - 24"/>
              </a:endParaRPr>
            </a:p>
          </p:txBody>
        </p:sp>
        <p:cxnSp>
          <p:nvCxnSpPr>
            <p:cNvPr id="11" name="Straight Connector 10"/>
            <p:cNvCxnSpPr/>
            <p:nvPr/>
          </p:nvCxnSpPr>
          <p:spPr>
            <a:xfrm>
              <a:off x="1582756" y="4580014"/>
              <a:ext cx="11176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574800" y="4902595"/>
              <a:ext cx="368299" cy="702077"/>
            </a:xfrm>
            <a:prstGeom prst="rect">
              <a:avLst/>
            </a:prstGeom>
            <a:noFill/>
          </p:spPr>
          <p:txBody>
            <a:bodyPr vert="horz" wrap="square" rtlCol="0">
              <a:spAutoFit/>
            </a:bodyPr>
            <a:lstStyle/>
            <a:p>
              <a:r>
                <a:rPr lang="en-US" sz="3600" b="1" dirty="0" smtClean="0">
                  <a:latin typeface="Arial - 12"/>
                </a:rPr>
                <a:t>3</a:t>
              </a:r>
              <a:endParaRPr lang="en-US" sz="2400" b="1" dirty="0">
                <a:latin typeface="Arial - 12"/>
              </a:endParaRPr>
            </a:p>
          </p:txBody>
        </p:sp>
        <p:sp>
          <p:nvSpPr>
            <p:cNvPr id="13" name="TextBox 12"/>
            <p:cNvSpPr txBox="1"/>
            <p:nvPr/>
          </p:nvSpPr>
          <p:spPr>
            <a:xfrm>
              <a:off x="1943099" y="4739295"/>
              <a:ext cx="787400" cy="902672"/>
            </a:xfrm>
            <a:prstGeom prst="rect">
              <a:avLst/>
            </a:prstGeom>
            <a:noFill/>
          </p:spPr>
          <p:txBody>
            <a:bodyPr vert="horz" rtlCol="0">
              <a:spAutoFit/>
            </a:bodyPr>
            <a:lstStyle/>
            <a:p>
              <a:r>
                <a:rPr lang="en-US" sz="2400" b="1" dirty="0" smtClean="0">
                  <a:solidFill>
                    <a:srgbClr val="000000"/>
                  </a:solidFill>
                  <a:latin typeface="Arial - 24"/>
                </a:rPr>
                <a:t> 1 </a:t>
              </a:r>
            </a:p>
            <a:p>
              <a:r>
                <a:rPr lang="en-US" sz="2400" b="1" dirty="0" smtClean="0">
                  <a:solidFill>
                    <a:srgbClr val="000000"/>
                  </a:solidFill>
                  <a:latin typeface="Arial - 24"/>
                </a:rPr>
                <a:t>12</a:t>
              </a:r>
              <a:endParaRPr lang="en-US" sz="2400" b="1" dirty="0">
                <a:solidFill>
                  <a:srgbClr val="000000"/>
                </a:solidFill>
                <a:latin typeface="Arial - 24"/>
              </a:endParaRPr>
            </a:p>
          </p:txBody>
        </p:sp>
      </p:grpSp>
      <p:sp>
        <p:nvSpPr>
          <p:cNvPr id="22" name="TextBox 21"/>
          <p:cNvSpPr txBox="1"/>
          <p:nvPr/>
        </p:nvSpPr>
        <p:spPr>
          <a:xfrm>
            <a:off x="4773848" y="4780212"/>
            <a:ext cx="5490559" cy="1569660"/>
          </a:xfrm>
          <a:prstGeom prst="rect">
            <a:avLst/>
          </a:prstGeom>
          <a:noFill/>
        </p:spPr>
        <p:txBody>
          <a:bodyPr vert="horz" rtlCol="0">
            <a:spAutoFit/>
          </a:bodyPr>
          <a:lstStyle/>
          <a:p>
            <a:pPr algn="ctr"/>
            <a:r>
              <a:rPr lang="en-US" sz="2400" b="1" i="1" dirty="0" smtClean="0">
                <a:solidFill>
                  <a:srgbClr val="0000FF"/>
                </a:solidFill>
                <a:latin typeface="Arial" pitchFamily="34" charset="0"/>
                <a:cs typeface="Arial" pitchFamily="34" charset="0"/>
              </a:rPr>
              <a:t>Don't forget to regroup to the whole number if you end up with the numerator larger than the denominator.</a:t>
            </a:r>
            <a:endParaRPr lang="en-US" sz="2400" b="1" i="1" dirty="0">
              <a:solidFill>
                <a:srgbClr val="0000FF"/>
              </a:solidFill>
              <a:latin typeface="Arial" pitchFamily="34" charset="0"/>
              <a:cs typeface="Arial" pitchFamily="34" charset="0"/>
            </a:endParaRPr>
          </a:p>
        </p:txBody>
      </p:sp>
      <p:grpSp>
        <p:nvGrpSpPr>
          <p:cNvPr id="25" name="Group 24"/>
          <p:cNvGrpSpPr/>
          <p:nvPr/>
        </p:nvGrpSpPr>
        <p:grpSpPr>
          <a:xfrm>
            <a:off x="4789528" y="4331654"/>
            <a:ext cx="5404255" cy="3054665"/>
            <a:chOff x="4197104" y="1175164"/>
            <a:chExt cx="5145152" cy="3318130"/>
          </a:xfrm>
        </p:grpSpPr>
        <p:sp>
          <p:nvSpPr>
            <p:cNvPr id="23" name="Freeform 22"/>
            <p:cNvSpPr/>
            <p:nvPr/>
          </p:nvSpPr>
          <p:spPr>
            <a:xfrm>
              <a:off x="4197104" y="1175164"/>
              <a:ext cx="5145152" cy="3318130"/>
            </a:xfrm>
            <a:custGeom>
              <a:avLst/>
              <a:gdLst/>
              <a:ahLst/>
              <a:cxnLst/>
              <a:rect l="0" t="0" r="0" b="0"/>
              <a:pathLst>
                <a:path w="5145152" h="3318130">
                  <a:moveTo>
                    <a:pt x="0" y="0"/>
                  </a:moveTo>
                  <a:lnTo>
                    <a:pt x="5145151" y="0"/>
                  </a:lnTo>
                  <a:lnTo>
                    <a:pt x="5145151" y="3318129"/>
                  </a:lnTo>
                  <a:lnTo>
                    <a:pt x="0" y="3318129"/>
                  </a:lnTo>
                  <a:close/>
                </a:path>
              </a:pathLst>
            </a:cu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051539" y="1279189"/>
              <a:ext cx="1438983" cy="768941"/>
            </a:xfrm>
            <a:prstGeom prst="rect">
              <a:avLst/>
            </a:prstGeom>
            <a:noFill/>
          </p:spPr>
          <p:txBody>
            <a:bodyPr vert="horz" wrap="square" rtlCol="0">
              <a:spAutoFit/>
            </a:bodyPr>
            <a:lstStyle/>
            <a:p>
              <a:r>
                <a:rPr lang="en-US" sz="2000" b="1" i="1" dirty="0" smtClean="0">
                  <a:solidFill>
                    <a:srgbClr val="0000FF"/>
                  </a:solidFill>
                  <a:latin typeface="Arial - 14"/>
                </a:rPr>
                <a:t>Click </a:t>
              </a:r>
              <a:r>
                <a:rPr lang="en-US" sz="2000" b="1" i="1" dirty="0">
                  <a:solidFill>
                    <a:srgbClr val="0000FF"/>
                  </a:solidFill>
                  <a:latin typeface="Arial - 22"/>
                </a:rPr>
                <a:t>For </a:t>
              </a:r>
              <a:r>
                <a:rPr lang="en-US" sz="2000" b="1" i="1" dirty="0" smtClean="0">
                  <a:solidFill>
                    <a:srgbClr val="0000FF"/>
                  </a:solidFill>
                  <a:latin typeface="Arial - 22"/>
                </a:rPr>
                <a:t>reminder</a:t>
              </a:r>
              <a:endParaRPr lang="en-US" sz="2000" b="1" i="1" dirty="0">
                <a:solidFill>
                  <a:srgbClr val="0000FF"/>
                </a:solidFill>
                <a:latin typeface="Arial - 22"/>
              </a:endParaRPr>
            </a:p>
          </p:txBody>
        </p:sp>
      </p:grpSp>
      <p:pic>
        <p:nvPicPr>
          <p:cNvPr id="28" name="Picture 27"/>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93533"/>
            <a:ext cx="3531616" cy="58458"/>
          </a:xfrm>
          <a:prstGeom prst="rect">
            <a:avLst/>
          </a:prstGeom>
          <a:solidFill>
            <a:scrgbClr r="0" g="0" b="0">
              <a:alpha val="0"/>
            </a:scrgbClr>
          </a:solidFill>
        </p:spPr>
      </p:pic>
      <p:sp>
        <p:nvSpPr>
          <p:cNvPr id="30" name="Rectangle 29"/>
          <p:cNvSpPr/>
          <p:nvPr/>
        </p:nvSpPr>
        <p:spPr>
          <a:xfrm>
            <a:off x="1740811" y="1016259"/>
            <a:ext cx="6216766" cy="523220"/>
          </a:xfrm>
          <a:prstGeom prst="rect">
            <a:avLst/>
          </a:prstGeom>
        </p:spPr>
        <p:txBody>
          <a:bodyPr wrap="none">
            <a:spAutoFit/>
          </a:bodyPr>
          <a:lstStyle/>
          <a:p>
            <a:r>
              <a:rPr lang="en-US" sz="2800" b="1" dirty="0">
                <a:solidFill>
                  <a:srgbClr val="000000"/>
                </a:solidFill>
                <a:latin typeface="Arial" pitchFamily="34" charset="0"/>
              </a:rPr>
              <a:t>Is the equation below true or false?</a:t>
            </a:r>
          </a:p>
        </p:txBody>
      </p:sp>
      <p:sp>
        <p:nvSpPr>
          <p:cNvPr id="33" name="Oval 32"/>
          <p:cNvSpPr/>
          <p:nvPr/>
        </p:nvSpPr>
        <p:spPr>
          <a:xfrm>
            <a:off x="1840622" y="229972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4" name="Oval 33"/>
          <p:cNvSpPr/>
          <p:nvPr/>
        </p:nvSpPr>
        <p:spPr>
          <a:xfrm>
            <a:off x="1840622" y="283312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5" name="TextBox 34"/>
          <p:cNvSpPr txBox="1"/>
          <p:nvPr/>
        </p:nvSpPr>
        <p:spPr>
          <a:xfrm>
            <a:off x="2326055" y="2293258"/>
            <a:ext cx="982295"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True</a:t>
            </a:r>
            <a:endParaRPr lang="en-US" sz="2400" b="1" dirty="0">
              <a:solidFill>
                <a:srgbClr val="000000"/>
              </a:solidFill>
              <a:latin typeface="Arial" pitchFamily="34" charset="0"/>
              <a:cs typeface="Arial" pitchFamily="34" charset="0"/>
            </a:endParaRPr>
          </a:p>
        </p:txBody>
      </p:sp>
      <p:sp>
        <p:nvSpPr>
          <p:cNvPr id="36" name="TextBox 35"/>
          <p:cNvSpPr txBox="1"/>
          <p:nvPr/>
        </p:nvSpPr>
        <p:spPr>
          <a:xfrm>
            <a:off x="2334288" y="2812141"/>
            <a:ext cx="974061" cy="461661"/>
          </a:xfrm>
          <a:prstGeom prst="rect">
            <a:avLst/>
          </a:prstGeom>
          <a:noFill/>
        </p:spPr>
        <p:txBody>
          <a:bodyPr vert="horz" wrap="square" lIns="91434" tIns="45718" rIns="91434" bIns="45718" rtlCol="0">
            <a:spAutoFit/>
          </a:bodyPr>
          <a:lstStyle/>
          <a:p>
            <a:r>
              <a:rPr lang="en-US" sz="2400" b="1" dirty="0" smtClean="0">
                <a:solidFill>
                  <a:srgbClr val="000000"/>
                </a:solidFill>
                <a:latin typeface="Arial" pitchFamily="34" charset="0"/>
                <a:cs typeface="Arial" pitchFamily="34" charset="0"/>
              </a:rPr>
              <a:t>False</a:t>
            </a:r>
            <a:endParaRPr lang="en-US" sz="2400" b="1" dirty="0">
              <a:solidFill>
                <a:srgbClr val="000000"/>
              </a:solidFill>
              <a:latin typeface="Arial" pitchFamily="34" charset="0"/>
              <a:cs typeface="Arial" pitchFamily="34" charset="0"/>
            </a:endParaRPr>
          </a:p>
        </p:txBody>
      </p:sp>
      <p:cxnSp>
        <p:nvCxnSpPr>
          <p:cNvPr id="37" name="Straight Connector 36"/>
          <p:cNvCxnSpPr/>
          <p:nvPr/>
        </p:nvCxnSpPr>
        <p:spPr>
          <a:xfrm>
            <a:off x="2668725" y="4067629"/>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667711" y="4992913"/>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655205" y="6061691"/>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90270" y="1019359"/>
            <a:ext cx="586165"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53</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59552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nodeType="clickEffect">
                                  <p:stCondLst>
                                    <p:cond delay="0"/>
                                  </p:stCondLst>
                                  <p:childTnLst>
                                    <p:anim calcmode="lin" valueType="num">
                                      <p:cBhvr>
                                        <p:cTn id="6" dur="1000"/>
                                        <p:tgtEl>
                                          <p:spTgt spid="25"/>
                                        </p:tgtEl>
                                        <p:attrNameLst>
                                          <p:attrName>ppt_w</p:attrName>
                                        </p:attrNameLst>
                                      </p:cBhvr>
                                      <p:tavLst>
                                        <p:tav tm="0">
                                          <p:val>
                                            <p:strVal val="ppt_w"/>
                                          </p:val>
                                        </p:tav>
                                        <p:tav tm="100000">
                                          <p:val>
                                            <p:strVal val="ppt_w*0.70"/>
                                          </p:val>
                                        </p:tav>
                                      </p:tavLst>
                                    </p:anim>
                                    <p:anim calcmode="lin" valueType="num">
                                      <p:cBhvr>
                                        <p:cTn id="7" dur="1000"/>
                                        <p:tgtEl>
                                          <p:spTgt spid="25"/>
                                        </p:tgtEl>
                                        <p:attrNameLst>
                                          <p:attrName>ppt_h</p:attrName>
                                        </p:attrNameLst>
                                      </p:cBhvr>
                                      <p:tavLst>
                                        <p:tav tm="0">
                                          <p:val>
                                            <p:strVal val="ppt_h"/>
                                          </p:val>
                                        </p:tav>
                                        <p:tav tm="100000">
                                          <p:val>
                                            <p:strVal val="ppt_h"/>
                                          </p:val>
                                        </p:tav>
                                      </p:tavLst>
                                    </p:anim>
                                    <p:animEffect transition="out" filter="fade">
                                      <p:cBhvr>
                                        <p:cTn id="8" dur="1000"/>
                                        <p:tgtEl>
                                          <p:spTgt spid="25"/>
                                        </p:tgtEl>
                                      </p:cBhvr>
                                    </p:animEffect>
                                    <p:set>
                                      <p:cBhvr>
                                        <p:cTn id="9" dur="1" fill="hold">
                                          <p:stCondLst>
                                            <p:cond delay="9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8" name="Picture 17"/>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51749" y="116916"/>
            <a:ext cx="4414520" cy="58458"/>
          </a:xfrm>
          <a:prstGeom prst="rect">
            <a:avLst/>
          </a:prstGeom>
          <a:solidFill>
            <a:scrgbClr r="0" g="0" b="0">
              <a:alpha val="0"/>
            </a:scrgbClr>
          </a:solidFill>
        </p:spPr>
      </p:pic>
      <p:sp>
        <p:nvSpPr>
          <p:cNvPr id="19" name="TextBox 18"/>
          <p:cNvSpPr txBox="1"/>
          <p:nvPr/>
        </p:nvSpPr>
        <p:spPr>
          <a:xfrm>
            <a:off x="2714381" y="3217699"/>
            <a:ext cx="855313" cy="830998"/>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 2</a:t>
            </a:r>
          </a:p>
          <a:p>
            <a:r>
              <a:rPr lang="en-US" sz="2400" b="1" dirty="0" smtClean="0">
                <a:solidFill>
                  <a:srgbClr val="000000"/>
                </a:solidFill>
                <a:latin typeface="Arial" pitchFamily="34" charset="0"/>
                <a:cs typeface="Arial" pitchFamily="34" charset="0"/>
              </a:rPr>
              <a:t> 9</a:t>
            </a:r>
            <a:endParaRPr lang="en-US" sz="2400" b="1" dirty="0">
              <a:solidFill>
                <a:srgbClr val="000000"/>
              </a:solidFill>
              <a:latin typeface="Arial" pitchFamily="34" charset="0"/>
              <a:cs typeface="Arial" pitchFamily="34" charset="0"/>
            </a:endParaRPr>
          </a:p>
        </p:txBody>
      </p:sp>
      <p:sp>
        <p:nvSpPr>
          <p:cNvPr id="20" name="TextBox 19"/>
          <p:cNvSpPr txBox="1"/>
          <p:nvPr/>
        </p:nvSpPr>
        <p:spPr>
          <a:xfrm>
            <a:off x="2728177" y="2282371"/>
            <a:ext cx="710797" cy="83099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 4</a:t>
            </a:r>
            <a:endParaRPr lang="en-US" sz="2400" b="1" u="sng" dirty="0" smtClean="0">
              <a:solidFill>
                <a:srgbClr val="000000"/>
              </a:solidFill>
              <a:latin typeface="Arial" pitchFamily="34" charset="0"/>
              <a:cs typeface="Arial" pitchFamily="34" charset="0"/>
            </a:endParaRPr>
          </a:p>
          <a:p>
            <a:r>
              <a:rPr lang="en-US" sz="2400" b="1" dirty="0" smtClean="0">
                <a:solidFill>
                  <a:srgbClr val="000000"/>
                </a:solidFill>
                <a:latin typeface="Arial" pitchFamily="34" charset="0"/>
                <a:cs typeface="Arial" pitchFamily="34" charset="0"/>
              </a:rPr>
              <a:t> 9</a:t>
            </a:r>
            <a:endParaRPr lang="en-US" sz="2400" b="1" dirty="0">
              <a:solidFill>
                <a:srgbClr val="000000"/>
              </a:solidFill>
              <a:latin typeface="Arial" pitchFamily="34" charset="0"/>
              <a:cs typeface="Arial" pitchFamily="34" charset="0"/>
            </a:endParaRPr>
          </a:p>
        </p:txBody>
      </p:sp>
      <p:sp>
        <p:nvSpPr>
          <p:cNvPr id="21" name="TextBox 20"/>
          <p:cNvSpPr txBox="1"/>
          <p:nvPr/>
        </p:nvSpPr>
        <p:spPr>
          <a:xfrm>
            <a:off x="2366906" y="2410859"/>
            <a:ext cx="386271" cy="646331"/>
          </a:xfrm>
          <a:prstGeom prst="rect">
            <a:avLst/>
          </a:prstGeom>
          <a:noFill/>
        </p:spPr>
        <p:txBody>
          <a:bodyPr vert="horz" wrap="square" rtlCol="0">
            <a:spAutoFit/>
          </a:bodyPr>
          <a:lstStyle/>
          <a:p>
            <a:r>
              <a:rPr lang="en-US" sz="3600" b="1" dirty="0" smtClean="0">
                <a:latin typeface="Arial" pitchFamily="34" charset="0"/>
                <a:cs typeface="Arial" pitchFamily="34" charset="0"/>
              </a:rPr>
              <a:t>2</a:t>
            </a:r>
            <a:endParaRPr lang="en-US" sz="2400" b="1" dirty="0">
              <a:latin typeface="Arial" pitchFamily="34" charset="0"/>
              <a:cs typeface="Arial" pitchFamily="34" charset="0"/>
            </a:endParaRPr>
          </a:p>
        </p:txBody>
      </p:sp>
      <p:sp>
        <p:nvSpPr>
          <p:cNvPr id="22" name="TextBox 21"/>
          <p:cNvSpPr txBox="1"/>
          <p:nvPr/>
        </p:nvSpPr>
        <p:spPr>
          <a:xfrm>
            <a:off x="2336087" y="3326554"/>
            <a:ext cx="378293" cy="646331"/>
          </a:xfrm>
          <a:prstGeom prst="rect">
            <a:avLst/>
          </a:prstGeom>
          <a:noFill/>
        </p:spPr>
        <p:txBody>
          <a:bodyPr vert="horz" wrap="square" rtlCol="0">
            <a:spAutoFit/>
          </a:bodyPr>
          <a:lstStyle/>
          <a:p>
            <a:r>
              <a:rPr lang="en-US" sz="3600" b="1" dirty="0" smtClean="0">
                <a:solidFill>
                  <a:srgbClr val="000000"/>
                </a:solidFill>
                <a:latin typeface="Arial" pitchFamily="34" charset="0"/>
                <a:cs typeface="Arial" pitchFamily="34" charset="0"/>
              </a:rPr>
              <a:t>5</a:t>
            </a:r>
            <a:endParaRPr lang="en-US" sz="3200" b="1" dirty="0">
              <a:solidFill>
                <a:srgbClr val="000000"/>
              </a:solidFill>
              <a:latin typeface="Arial" pitchFamily="34" charset="0"/>
              <a:cs typeface="Arial" pitchFamily="34" charset="0"/>
            </a:endParaRPr>
          </a:p>
        </p:txBody>
      </p:sp>
      <p:cxnSp>
        <p:nvCxnSpPr>
          <p:cNvPr id="23" name="Straight Connector 22"/>
          <p:cNvCxnSpPr/>
          <p:nvPr/>
        </p:nvCxnSpPr>
        <p:spPr>
          <a:xfrm>
            <a:off x="2799351" y="2723492"/>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798337" y="3648776"/>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019316" y="3448369"/>
            <a:ext cx="331089" cy="584775"/>
          </a:xfrm>
          <a:prstGeom prst="rect">
            <a:avLst/>
          </a:prstGeom>
          <a:noFill/>
        </p:spPr>
        <p:txBody>
          <a:bodyPr vert="horz" wrap="square" rtlCol="0">
            <a:spAutoFit/>
          </a:bodyPr>
          <a:lstStyle/>
          <a:p>
            <a:r>
              <a:rPr lang="en-US" sz="3200" b="1" dirty="0" smtClean="0">
                <a:solidFill>
                  <a:srgbClr val="000000"/>
                </a:solidFill>
                <a:latin typeface="Arial" pitchFamily="34" charset="0"/>
                <a:cs typeface="Arial" pitchFamily="34" charset="0"/>
              </a:rPr>
              <a:t>+</a:t>
            </a:r>
            <a:endParaRPr lang="en-US" sz="2400" b="1" dirty="0">
              <a:solidFill>
                <a:srgbClr val="000000"/>
              </a:solidFill>
              <a:latin typeface="Arial" pitchFamily="34" charset="0"/>
              <a:cs typeface="Arial" pitchFamily="34" charset="0"/>
            </a:endParaRPr>
          </a:p>
        </p:txBody>
      </p:sp>
      <p:sp>
        <p:nvSpPr>
          <p:cNvPr id="26" name="Rectangle 25"/>
          <p:cNvSpPr/>
          <p:nvPr/>
        </p:nvSpPr>
        <p:spPr>
          <a:xfrm>
            <a:off x="1740811" y="999634"/>
            <a:ext cx="2520242" cy="523220"/>
          </a:xfrm>
          <a:prstGeom prst="rect">
            <a:avLst/>
          </a:prstGeom>
        </p:spPr>
        <p:txBody>
          <a:bodyPr wrap="none">
            <a:spAutoFit/>
          </a:bodyPr>
          <a:lstStyle/>
          <a:p>
            <a:r>
              <a:rPr lang="en-US" sz="2800" b="1" dirty="0">
                <a:solidFill>
                  <a:srgbClr val="000000"/>
                </a:solidFill>
                <a:latin typeface="Arial" pitchFamily="34" charset="0"/>
                <a:cs typeface="Arial" pitchFamily="34" charset="0"/>
              </a:rPr>
              <a:t>Find the sum.</a:t>
            </a:r>
          </a:p>
        </p:txBody>
      </p:sp>
      <p:cxnSp>
        <p:nvCxnSpPr>
          <p:cNvPr id="29" name="Straight Connector 28"/>
          <p:cNvCxnSpPr/>
          <p:nvPr/>
        </p:nvCxnSpPr>
        <p:spPr>
          <a:xfrm>
            <a:off x="2322958" y="4160405"/>
            <a:ext cx="1213993"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05510" y="1019359"/>
            <a:ext cx="586165"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54</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43391450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8" name="Picture 17"/>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65544" y="93533"/>
            <a:ext cx="4414520" cy="58458"/>
          </a:xfrm>
          <a:prstGeom prst="rect">
            <a:avLst/>
          </a:prstGeom>
          <a:solidFill>
            <a:scrgbClr r="0" g="0" b="0">
              <a:alpha val="0"/>
            </a:scrgbClr>
          </a:solidFill>
        </p:spPr>
      </p:pic>
      <p:sp>
        <p:nvSpPr>
          <p:cNvPr id="19" name="TextBox 18"/>
          <p:cNvSpPr txBox="1"/>
          <p:nvPr/>
        </p:nvSpPr>
        <p:spPr>
          <a:xfrm>
            <a:off x="2714381" y="3217699"/>
            <a:ext cx="855313" cy="830998"/>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 4</a:t>
            </a:r>
          </a:p>
          <a:p>
            <a:r>
              <a:rPr lang="en-US" sz="2400" b="1" dirty="0" smtClean="0">
                <a:solidFill>
                  <a:srgbClr val="000000"/>
                </a:solidFill>
                <a:latin typeface="Arial" pitchFamily="34" charset="0"/>
                <a:cs typeface="Arial" pitchFamily="34" charset="0"/>
              </a:rPr>
              <a:t>14</a:t>
            </a:r>
            <a:endParaRPr lang="en-US" sz="2400" b="1" dirty="0">
              <a:solidFill>
                <a:srgbClr val="000000"/>
              </a:solidFill>
              <a:latin typeface="Arial" pitchFamily="34" charset="0"/>
              <a:cs typeface="Arial" pitchFamily="34" charset="0"/>
            </a:endParaRPr>
          </a:p>
        </p:txBody>
      </p:sp>
      <p:sp>
        <p:nvSpPr>
          <p:cNvPr id="20" name="TextBox 19"/>
          <p:cNvSpPr txBox="1"/>
          <p:nvPr/>
        </p:nvSpPr>
        <p:spPr>
          <a:xfrm>
            <a:off x="2728177" y="2282371"/>
            <a:ext cx="710797" cy="83099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 3</a:t>
            </a:r>
            <a:endParaRPr lang="en-US" sz="2400" b="1" u="sng" dirty="0" smtClean="0">
              <a:solidFill>
                <a:srgbClr val="000000"/>
              </a:solidFill>
              <a:latin typeface="Arial" pitchFamily="34" charset="0"/>
              <a:cs typeface="Arial" pitchFamily="34" charset="0"/>
            </a:endParaRPr>
          </a:p>
          <a:p>
            <a:r>
              <a:rPr lang="en-US" sz="2400" b="1" dirty="0" smtClean="0">
                <a:solidFill>
                  <a:srgbClr val="000000"/>
                </a:solidFill>
                <a:latin typeface="Arial" pitchFamily="34" charset="0"/>
                <a:cs typeface="Arial" pitchFamily="34" charset="0"/>
              </a:rPr>
              <a:t>14</a:t>
            </a:r>
            <a:endParaRPr lang="en-US" sz="2400" b="1" dirty="0">
              <a:solidFill>
                <a:srgbClr val="000000"/>
              </a:solidFill>
              <a:latin typeface="Arial" pitchFamily="34" charset="0"/>
              <a:cs typeface="Arial" pitchFamily="34" charset="0"/>
            </a:endParaRPr>
          </a:p>
        </p:txBody>
      </p:sp>
      <p:sp>
        <p:nvSpPr>
          <p:cNvPr id="21" name="TextBox 20"/>
          <p:cNvSpPr txBox="1"/>
          <p:nvPr/>
        </p:nvSpPr>
        <p:spPr>
          <a:xfrm>
            <a:off x="2366906" y="2410859"/>
            <a:ext cx="386271" cy="646331"/>
          </a:xfrm>
          <a:prstGeom prst="rect">
            <a:avLst/>
          </a:prstGeom>
          <a:noFill/>
        </p:spPr>
        <p:txBody>
          <a:bodyPr vert="horz" wrap="square" rtlCol="0">
            <a:spAutoFit/>
          </a:bodyPr>
          <a:lstStyle/>
          <a:p>
            <a:r>
              <a:rPr lang="en-US" sz="3600" b="1" dirty="0" smtClean="0">
                <a:latin typeface="Arial" pitchFamily="34" charset="0"/>
                <a:cs typeface="Arial" pitchFamily="34" charset="0"/>
              </a:rPr>
              <a:t>3</a:t>
            </a:r>
            <a:endParaRPr lang="en-US" sz="2400" b="1" dirty="0">
              <a:latin typeface="Arial" pitchFamily="34" charset="0"/>
              <a:cs typeface="Arial" pitchFamily="34" charset="0"/>
            </a:endParaRPr>
          </a:p>
        </p:txBody>
      </p:sp>
      <p:sp>
        <p:nvSpPr>
          <p:cNvPr id="22" name="TextBox 21"/>
          <p:cNvSpPr txBox="1"/>
          <p:nvPr/>
        </p:nvSpPr>
        <p:spPr>
          <a:xfrm>
            <a:off x="2336087" y="3326554"/>
            <a:ext cx="378293" cy="646331"/>
          </a:xfrm>
          <a:prstGeom prst="rect">
            <a:avLst/>
          </a:prstGeom>
          <a:noFill/>
        </p:spPr>
        <p:txBody>
          <a:bodyPr vert="horz" wrap="square" rtlCol="0">
            <a:spAutoFit/>
          </a:bodyPr>
          <a:lstStyle/>
          <a:p>
            <a:r>
              <a:rPr lang="en-US" sz="3600" b="1" dirty="0" smtClean="0">
                <a:solidFill>
                  <a:srgbClr val="000000"/>
                </a:solidFill>
                <a:latin typeface="Arial" pitchFamily="34" charset="0"/>
                <a:cs typeface="Arial" pitchFamily="34" charset="0"/>
              </a:rPr>
              <a:t>2</a:t>
            </a:r>
            <a:endParaRPr lang="en-US" sz="3200" b="1" dirty="0">
              <a:solidFill>
                <a:srgbClr val="000000"/>
              </a:solidFill>
              <a:latin typeface="Arial" pitchFamily="34" charset="0"/>
              <a:cs typeface="Arial" pitchFamily="34" charset="0"/>
            </a:endParaRPr>
          </a:p>
        </p:txBody>
      </p:sp>
      <p:cxnSp>
        <p:nvCxnSpPr>
          <p:cNvPr id="23" name="Straight Connector 22"/>
          <p:cNvCxnSpPr/>
          <p:nvPr/>
        </p:nvCxnSpPr>
        <p:spPr>
          <a:xfrm>
            <a:off x="2799351" y="2723492"/>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798337" y="3648776"/>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019316" y="3448369"/>
            <a:ext cx="331089" cy="584775"/>
          </a:xfrm>
          <a:prstGeom prst="rect">
            <a:avLst/>
          </a:prstGeom>
          <a:noFill/>
        </p:spPr>
        <p:txBody>
          <a:bodyPr vert="horz" wrap="square" rtlCol="0">
            <a:spAutoFit/>
          </a:bodyPr>
          <a:lstStyle/>
          <a:p>
            <a:r>
              <a:rPr lang="en-US" sz="3200" b="1" dirty="0" smtClean="0">
                <a:solidFill>
                  <a:srgbClr val="000000"/>
                </a:solidFill>
                <a:latin typeface="Arial" pitchFamily="34" charset="0"/>
                <a:cs typeface="Arial" pitchFamily="34" charset="0"/>
              </a:rPr>
              <a:t>+</a:t>
            </a:r>
            <a:endParaRPr lang="en-US" sz="2400" b="1" dirty="0">
              <a:solidFill>
                <a:srgbClr val="000000"/>
              </a:solidFill>
              <a:latin typeface="Arial" pitchFamily="34" charset="0"/>
              <a:cs typeface="Arial" pitchFamily="34" charset="0"/>
            </a:endParaRPr>
          </a:p>
        </p:txBody>
      </p:sp>
      <p:sp>
        <p:nvSpPr>
          <p:cNvPr id="26" name="Rectangle 25"/>
          <p:cNvSpPr/>
          <p:nvPr/>
        </p:nvSpPr>
        <p:spPr>
          <a:xfrm>
            <a:off x="1740811" y="999634"/>
            <a:ext cx="2520242" cy="523220"/>
          </a:xfrm>
          <a:prstGeom prst="rect">
            <a:avLst/>
          </a:prstGeom>
        </p:spPr>
        <p:txBody>
          <a:bodyPr wrap="none">
            <a:spAutoFit/>
          </a:bodyPr>
          <a:lstStyle/>
          <a:p>
            <a:r>
              <a:rPr lang="en-US" sz="2800" b="1" dirty="0">
                <a:solidFill>
                  <a:srgbClr val="000000"/>
                </a:solidFill>
                <a:latin typeface="Arial" pitchFamily="34" charset="0"/>
                <a:cs typeface="Arial" pitchFamily="34" charset="0"/>
              </a:rPr>
              <a:t>Find the sum.</a:t>
            </a:r>
          </a:p>
        </p:txBody>
      </p:sp>
      <p:cxnSp>
        <p:nvCxnSpPr>
          <p:cNvPr id="29" name="Straight Connector 28"/>
          <p:cNvCxnSpPr/>
          <p:nvPr/>
        </p:nvCxnSpPr>
        <p:spPr>
          <a:xfrm>
            <a:off x="2322958" y="4160405"/>
            <a:ext cx="1213993"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90270" y="1019359"/>
            <a:ext cx="586165"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55</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332264747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7" name="Picture 16"/>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4158" y="93533"/>
            <a:ext cx="4414520" cy="58458"/>
          </a:xfrm>
          <a:prstGeom prst="rect">
            <a:avLst/>
          </a:prstGeom>
          <a:solidFill>
            <a:scrgbClr r="0" g="0" b="0">
              <a:alpha val="0"/>
            </a:scrgbClr>
          </a:solidFill>
        </p:spPr>
      </p:pic>
      <p:sp>
        <p:nvSpPr>
          <p:cNvPr id="18" name="TextBox 17"/>
          <p:cNvSpPr txBox="1"/>
          <p:nvPr/>
        </p:nvSpPr>
        <p:spPr>
          <a:xfrm>
            <a:off x="4815237" y="2289576"/>
            <a:ext cx="855313" cy="830998"/>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 3</a:t>
            </a:r>
          </a:p>
          <a:p>
            <a:r>
              <a:rPr lang="en-US" sz="2400" b="1" dirty="0" smtClean="0">
                <a:solidFill>
                  <a:srgbClr val="000000"/>
                </a:solidFill>
                <a:latin typeface="Arial" pitchFamily="34" charset="0"/>
                <a:cs typeface="Arial" pitchFamily="34" charset="0"/>
              </a:rPr>
              <a:t> 8</a:t>
            </a:r>
            <a:endParaRPr lang="en-US" sz="2400" b="1" dirty="0">
              <a:solidFill>
                <a:srgbClr val="000000"/>
              </a:solidFill>
              <a:latin typeface="Arial" pitchFamily="34" charset="0"/>
              <a:cs typeface="Arial" pitchFamily="34" charset="0"/>
            </a:endParaRPr>
          </a:p>
        </p:txBody>
      </p:sp>
      <p:sp>
        <p:nvSpPr>
          <p:cNvPr id="19" name="TextBox 18"/>
          <p:cNvSpPr txBox="1"/>
          <p:nvPr/>
        </p:nvSpPr>
        <p:spPr>
          <a:xfrm>
            <a:off x="2728177" y="2282371"/>
            <a:ext cx="710797" cy="83099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 3</a:t>
            </a:r>
            <a:endParaRPr lang="en-US" sz="2400" b="1" u="sng" dirty="0" smtClean="0">
              <a:solidFill>
                <a:srgbClr val="000000"/>
              </a:solidFill>
              <a:latin typeface="Arial" pitchFamily="34" charset="0"/>
              <a:cs typeface="Arial" pitchFamily="34" charset="0"/>
            </a:endParaRPr>
          </a:p>
          <a:p>
            <a:r>
              <a:rPr lang="en-US" sz="2400" b="1" dirty="0" smtClean="0">
                <a:solidFill>
                  <a:srgbClr val="000000"/>
                </a:solidFill>
                <a:latin typeface="Arial" pitchFamily="34" charset="0"/>
                <a:cs typeface="Arial" pitchFamily="34" charset="0"/>
              </a:rPr>
              <a:t> 8</a:t>
            </a:r>
            <a:endParaRPr lang="en-US" sz="2400" b="1" dirty="0">
              <a:solidFill>
                <a:srgbClr val="000000"/>
              </a:solidFill>
              <a:latin typeface="Arial" pitchFamily="34" charset="0"/>
              <a:cs typeface="Arial" pitchFamily="34" charset="0"/>
            </a:endParaRPr>
          </a:p>
        </p:txBody>
      </p:sp>
      <p:sp>
        <p:nvSpPr>
          <p:cNvPr id="20" name="TextBox 19"/>
          <p:cNvSpPr txBox="1"/>
          <p:nvPr/>
        </p:nvSpPr>
        <p:spPr>
          <a:xfrm>
            <a:off x="2366906" y="2410859"/>
            <a:ext cx="386271" cy="646331"/>
          </a:xfrm>
          <a:prstGeom prst="rect">
            <a:avLst/>
          </a:prstGeom>
          <a:noFill/>
        </p:spPr>
        <p:txBody>
          <a:bodyPr vert="horz" wrap="square" rtlCol="0">
            <a:spAutoFit/>
          </a:bodyPr>
          <a:lstStyle/>
          <a:p>
            <a:r>
              <a:rPr lang="en-US" sz="3600" b="1" dirty="0" smtClean="0">
                <a:latin typeface="Arial" pitchFamily="34" charset="0"/>
                <a:cs typeface="Arial" pitchFamily="34" charset="0"/>
              </a:rPr>
              <a:t>4</a:t>
            </a:r>
            <a:endParaRPr lang="en-US" sz="2400" b="1" dirty="0">
              <a:latin typeface="Arial" pitchFamily="34" charset="0"/>
              <a:cs typeface="Arial" pitchFamily="34" charset="0"/>
            </a:endParaRPr>
          </a:p>
        </p:txBody>
      </p:sp>
      <p:sp>
        <p:nvSpPr>
          <p:cNvPr id="21" name="TextBox 20"/>
          <p:cNvSpPr txBox="1"/>
          <p:nvPr/>
        </p:nvSpPr>
        <p:spPr>
          <a:xfrm>
            <a:off x="4436943" y="2398431"/>
            <a:ext cx="378293" cy="646331"/>
          </a:xfrm>
          <a:prstGeom prst="rect">
            <a:avLst/>
          </a:prstGeom>
          <a:noFill/>
        </p:spPr>
        <p:txBody>
          <a:bodyPr vert="horz" wrap="square" rtlCol="0">
            <a:spAutoFit/>
          </a:bodyPr>
          <a:lstStyle/>
          <a:p>
            <a:r>
              <a:rPr lang="en-US" sz="3600" b="1" dirty="0" smtClean="0">
                <a:solidFill>
                  <a:srgbClr val="000000"/>
                </a:solidFill>
                <a:latin typeface="Arial" pitchFamily="34" charset="0"/>
                <a:cs typeface="Arial" pitchFamily="34" charset="0"/>
              </a:rPr>
              <a:t>2</a:t>
            </a:r>
            <a:endParaRPr lang="en-US" sz="3200" b="1" dirty="0">
              <a:solidFill>
                <a:srgbClr val="000000"/>
              </a:solidFill>
              <a:latin typeface="Arial" pitchFamily="34" charset="0"/>
              <a:cs typeface="Arial" pitchFamily="34" charset="0"/>
            </a:endParaRPr>
          </a:p>
        </p:txBody>
      </p:sp>
      <p:cxnSp>
        <p:nvCxnSpPr>
          <p:cNvPr id="22" name="Straight Connector 21"/>
          <p:cNvCxnSpPr/>
          <p:nvPr/>
        </p:nvCxnSpPr>
        <p:spPr>
          <a:xfrm>
            <a:off x="2799351" y="2681928"/>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878411" y="2679089"/>
            <a:ext cx="41203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648657" y="2448715"/>
            <a:ext cx="331089" cy="584775"/>
          </a:xfrm>
          <a:prstGeom prst="rect">
            <a:avLst/>
          </a:prstGeom>
          <a:noFill/>
        </p:spPr>
        <p:txBody>
          <a:bodyPr vert="horz" wrap="square" rtlCol="0">
            <a:spAutoFit/>
          </a:bodyPr>
          <a:lstStyle/>
          <a:p>
            <a:r>
              <a:rPr lang="en-US" sz="3200" b="1" dirty="0" smtClean="0">
                <a:solidFill>
                  <a:srgbClr val="000000"/>
                </a:solidFill>
                <a:latin typeface="Arial" pitchFamily="34" charset="0"/>
                <a:cs typeface="Arial" pitchFamily="34" charset="0"/>
              </a:rPr>
              <a:t>+</a:t>
            </a:r>
            <a:endParaRPr lang="en-US" sz="2400" b="1" dirty="0">
              <a:solidFill>
                <a:srgbClr val="000000"/>
              </a:solidFill>
              <a:latin typeface="Arial" pitchFamily="34" charset="0"/>
              <a:cs typeface="Arial" pitchFamily="34" charset="0"/>
            </a:endParaRPr>
          </a:p>
        </p:txBody>
      </p:sp>
      <p:sp>
        <p:nvSpPr>
          <p:cNvPr id="25" name="Rectangle 24"/>
          <p:cNvSpPr/>
          <p:nvPr/>
        </p:nvSpPr>
        <p:spPr>
          <a:xfrm>
            <a:off x="1740811" y="1016259"/>
            <a:ext cx="2520242" cy="523220"/>
          </a:xfrm>
          <a:prstGeom prst="rect">
            <a:avLst/>
          </a:prstGeom>
        </p:spPr>
        <p:txBody>
          <a:bodyPr wrap="none">
            <a:spAutoFit/>
          </a:bodyPr>
          <a:lstStyle/>
          <a:p>
            <a:r>
              <a:rPr lang="en-US" sz="2800" b="1" dirty="0">
                <a:solidFill>
                  <a:srgbClr val="000000"/>
                </a:solidFill>
                <a:latin typeface="Arial" pitchFamily="34" charset="0"/>
                <a:cs typeface="Arial" pitchFamily="34" charset="0"/>
              </a:rPr>
              <a:t>Find the sum.</a:t>
            </a:r>
          </a:p>
        </p:txBody>
      </p:sp>
      <p:sp>
        <p:nvSpPr>
          <p:cNvPr id="14" name="TextBox 13"/>
          <p:cNvSpPr txBox="1"/>
          <p:nvPr/>
        </p:nvSpPr>
        <p:spPr>
          <a:xfrm>
            <a:off x="905510" y="1010940"/>
            <a:ext cx="586165"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56</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42954763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9" name="Group 8"/>
          <p:cNvGrpSpPr/>
          <p:nvPr/>
        </p:nvGrpSpPr>
        <p:grpSpPr>
          <a:xfrm>
            <a:off x="891180" y="1032498"/>
            <a:ext cx="9794716" cy="4893646"/>
            <a:chOff x="495300" y="406400"/>
            <a:chExt cx="9017000" cy="5315724"/>
          </a:xfrm>
        </p:grpSpPr>
        <p:sp>
          <p:nvSpPr>
            <p:cNvPr id="2" name="TextBox 1"/>
            <p:cNvSpPr txBox="1"/>
            <p:nvPr/>
          </p:nvSpPr>
          <p:spPr>
            <a:xfrm>
              <a:off x="495300" y="406400"/>
              <a:ext cx="9017000" cy="5315724"/>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A quick way to find LCDs...</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List multiples of the larger denominator and stop when you find a common multiple for the smaller denominator.</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Ex:	     and					</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Multiples of 5:  5, 10, 15 </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Ex:	     and					</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Multiples of 9:  9, 18, 27, 36 </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2376174" y="2350230"/>
              <a:ext cx="463413" cy="902671"/>
            </a:xfrm>
            <a:prstGeom prst="rect">
              <a:avLst/>
            </a:prstGeom>
            <a:noFill/>
          </p:spPr>
          <p:txBody>
            <a:bodyPr vert="horz" wrap="square" rtlCol="0">
              <a:spAutoFit/>
            </a:bodyPr>
            <a:lstStyle/>
            <a:p>
              <a:r>
                <a:rPr lang="en-US" sz="2400" b="1" u="sng" dirty="0" smtClean="0">
                  <a:solidFill>
                    <a:srgbClr val="0000FF"/>
                  </a:solidFill>
                  <a:latin typeface="Arial" pitchFamily="34" charset="0"/>
                  <a:cs typeface="Arial" pitchFamily="34" charset="0"/>
                </a:rPr>
                <a:t>2 </a:t>
              </a:r>
            </a:p>
            <a:p>
              <a:r>
                <a:rPr lang="en-US" sz="2400" b="1" dirty="0" smtClean="0">
                  <a:solidFill>
                    <a:srgbClr val="0000FF"/>
                  </a:solidFill>
                  <a:latin typeface="Arial" pitchFamily="34" charset="0"/>
                  <a:cs typeface="Arial" pitchFamily="34" charset="0"/>
                </a:rPr>
                <a:t>5</a:t>
              </a:r>
              <a:endParaRPr lang="en-US" sz="2400" b="1" dirty="0">
                <a:solidFill>
                  <a:srgbClr val="0000FF"/>
                </a:solidFill>
                <a:latin typeface="Arial" pitchFamily="34" charset="0"/>
                <a:cs typeface="Arial" pitchFamily="34" charset="0"/>
              </a:endParaRPr>
            </a:p>
          </p:txBody>
        </p:sp>
        <p:sp>
          <p:nvSpPr>
            <p:cNvPr id="4" name="Oval 3"/>
            <p:cNvSpPr/>
            <p:nvPr/>
          </p:nvSpPr>
          <p:spPr>
            <a:xfrm>
              <a:off x="3351889" y="3200226"/>
              <a:ext cx="420898" cy="496634"/>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TextBox 5"/>
            <p:cNvSpPr txBox="1"/>
            <p:nvPr/>
          </p:nvSpPr>
          <p:spPr>
            <a:xfrm>
              <a:off x="1397565" y="2327657"/>
              <a:ext cx="417411" cy="902671"/>
            </a:xfrm>
            <a:prstGeom prst="rect">
              <a:avLst/>
            </a:prstGeom>
            <a:noFill/>
          </p:spPr>
          <p:txBody>
            <a:bodyPr vert="horz" wrap="square" rtlCol="0">
              <a:spAutoFit/>
            </a:bodyPr>
            <a:lstStyle/>
            <a:p>
              <a:r>
                <a:rPr lang="en-US" sz="2400" b="1" u="sng" dirty="0" smtClean="0">
                  <a:solidFill>
                    <a:srgbClr val="0000FF"/>
                  </a:solidFill>
                  <a:latin typeface="Arial" pitchFamily="34" charset="0"/>
                  <a:cs typeface="Arial" pitchFamily="34" charset="0"/>
                </a:rPr>
                <a:t>1 </a:t>
              </a:r>
            </a:p>
            <a:p>
              <a:r>
                <a:rPr lang="en-US" sz="2400" b="1" dirty="0" smtClean="0">
                  <a:solidFill>
                    <a:srgbClr val="0000FF"/>
                  </a:solidFill>
                  <a:latin typeface="Arial" pitchFamily="34" charset="0"/>
                  <a:cs typeface="Arial" pitchFamily="34" charset="0"/>
                </a:rPr>
                <a:t>3</a:t>
              </a:r>
              <a:endParaRPr lang="en-US" sz="2400" b="1" dirty="0">
                <a:solidFill>
                  <a:srgbClr val="0000FF"/>
                </a:solidFill>
                <a:latin typeface="Arial" pitchFamily="34" charset="0"/>
                <a:cs typeface="Arial" pitchFamily="34" charset="0"/>
              </a:endParaRPr>
            </a:p>
          </p:txBody>
        </p:sp>
        <p:sp>
          <p:nvSpPr>
            <p:cNvPr id="7" name="TextBox 6"/>
            <p:cNvSpPr txBox="1"/>
            <p:nvPr/>
          </p:nvSpPr>
          <p:spPr>
            <a:xfrm>
              <a:off x="1356212" y="4334319"/>
              <a:ext cx="406400" cy="902671"/>
            </a:xfrm>
            <a:prstGeom prst="rect">
              <a:avLst/>
            </a:prstGeom>
            <a:noFill/>
          </p:spPr>
          <p:txBody>
            <a:bodyPr vert="horz" wrap="square" rtlCol="0">
              <a:spAutoFit/>
            </a:bodyPr>
            <a:lstStyle/>
            <a:p>
              <a:r>
                <a:rPr lang="en-US" sz="2400" b="1" u="sng" dirty="0" smtClean="0">
                  <a:solidFill>
                    <a:srgbClr val="0000FF"/>
                  </a:solidFill>
                  <a:latin typeface="Arial" pitchFamily="34" charset="0"/>
                  <a:cs typeface="Arial" pitchFamily="34" charset="0"/>
                </a:rPr>
                <a:t>3 </a:t>
              </a:r>
            </a:p>
            <a:p>
              <a:r>
                <a:rPr lang="en-US" sz="2400" b="1" dirty="0" smtClean="0">
                  <a:solidFill>
                    <a:srgbClr val="0000FF"/>
                  </a:solidFill>
                  <a:latin typeface="Arial" pitchFamily="34" charset="0"/>
                  <a:cs typeface="Arial" pitchFamily="34" charset="0"/>
                </a:rPr>
                <a:t>4</a:t>
              </a:r>
              <a:endParaRPr lang="en-US" sz="2400" b="1" dirty="0">
                <a:solidFill>
                  <a:srgbClr val="0000FF"/>
                </a:solidFill>
                <a:latin typeface="Arial" pitchFamily="34" charset="0"/>
                <a:cs typeface="Arial" pitchFamily="34" charset="0"/>
              </a:endParaRPr>
            </a:p>
          </p:txBody>
        </p:sp>
        <p:sp>
          <p:nvSpPr>
            <p:cNvPr id="8" name="TextBox 7"/>
            <p:cNvSpPr txBox="1"/>
            <p:nvPr/>
          </p:nvSpPr>
          <p:spPr>
            <a:xfrm>
              <a:off x="2408058" y="4343992"/>
              <a:ext cx="406400" cy="902671"/>
            </a:xfrm>
            <a:prstGeom prst="rect">
              <a:avLst/>
            </a:prstGeom>
            <a:noFill/>
          </p:spPr>
          <p:txBody>
            <a:bodyPr vert="horz" wrap="square" rtlCol="0">
              <a:spAutoFit/>
            </a:bodyPr>
            <a:lstStyle/>
            <a:p>
              <a:r>
                <a:rPr lang="en-US" sz="2400" b="1" u="sng" dirty="0" smtClean="0">
                  <a:solidFill>
                    <a:srgbClr val="0000FF"/>
                  </a:solidFill>
                  <a:latin typeface="Arial" pitchFamily="34" charset="0"/>
                  <a:cs typeface="Arial" pitchFamily="34" charset="0"/>
                </a:rPr>
                <a:t>2 </a:t>
              </a:r>
            </a:p>
            <a:p>
              <a:r>
                <a:rPr lang="en-US" sz="2400" b="1" dirty="0" smtClean="0">
                  <a:solidFill>
                    <a:srgbClr val="0000FF"/>
                  </a:solidFill>
                  <a:latin typeface="Arial" pitchFamily="34" charset="0"/>
                  <a:cs typeface="Arial" pitchFamily="34" charset="0"/>
                </a:rPr>
                <a:t>9</a:t>
              </a:r>
              <a:endParaRPr lang="en-US" sz="2400" b="1" dirty="0">
                <a:solidFill>
                  <a:srgbClr val="0000FF"/>
                </a:solidFill>
                <a:latin typeface="Arial" pitchFamily="34" charset="0"/>
                <a:cs typeface="Arial" pitchFamily="34" charset="0"/>
              </a:endParaRPr>
            </a:p>
          </p:txBody>
        </p:sp>
        <p:sp>
          <p:nvSpPr>
            <p:cNvPr id="10" name="Oval 9"/>
            <p:cNvSpPr/>
            <p:nvPr/>
          </p:nvSpPr>
          <p:spPr>
            <a:xfrm>
              <a:off x="3811051" y="5186760"/>
              <a:ext cx="420898" cy="496634"/>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grpSp>
      <p:grpSp>
        <p:nvGrpSpPr>
          <p:cNvPr id="14" name="Group 13"/>
          <p:cNvGrpSpPr/>
          <p:nvPr/>
        </p:nvGrpSpPr>
        <p:grpSpPr>
          <a:xfrm>
            <a:off x="-107956" y="2641600"/>
            <a:ext cx="11036952" cy="7552335"/>
            <a:chOff x="0" y="2108200"/>
            <a:chExt cx="11036300" cy="8051800"/>
          </a:xfrm>
        </p:grpSpPr>
        <p:sp>
          <p:nvSpPr>
            <p:cNvPr id="15" name="Rectangle 14"/>
            <p:cNvSpPr/>
            <p:nvPr/>
          </p:nvSpPr>
          <p:spPr>
            <a:xfrm>
              <a:off x="0" y="2108200"/>
              <a:ext cx="11036300" cy="8051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445118" y="2184400"/>
              <a:ext cx="483232" cy="461665"/>
            </a:xfrm>
            <a:prstGeom prst="rect">
              <a:avLst/>
            </a:prstGeom>
            <a:noFill/>
            <a:ln>
              <a:noFill/>
            </a:ln>
          </p:spPr>
          <p:txBody>
            <a:bodyPr wrap="square" rtlCol="0">
              <a:spAutoFit/>
            </a:bodyPr>
            <a:lstStyle/>
            <a:p>
              <a:r>
                <a:rPr lang="en-US" sz="2400" b="1" dirty="0" smtClean="0">
                  <a:latin typeface="Arial" pitchFamily="34" charset="0"/>
                  <a:cs typeface="Arial" pitchFamily="34" charset="0"/>
                </a:rPr>
                <a:t>X</a:t>
              </a:r>
              <a:endParaRPr lang="en-US" sz="2400" b="1" dirty="0">
                <a:latin typeface="Arial" pitchFamily="34" charset="0"/>
                <a:cs typeface="Arial" pitchFamily="34" charset="0"/>
              </a:endParaRPr>
            </a:p>
          </p:txBody>
        </p:sp>
      </p:grpSp>
    </p:spTree>
    <p:extLst>
      <p:ext uri="{BB962C8B-B14F-4D97-AF65-F5344CB8AC3E}">
        <p14:creationId xmlns:p14="http://schemas.microsoft.com/office/powerpoint/2010/main" xmlns="" val="408463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860550" y="882072"/>
            <a:ext cx="7315200" cy="646331"/>
          </a:xfrm>
          <a:prstGeom prst="rect">
            <a:avLst/>
          </a:prstGeom>
          <a:noFill/>
        </p:spPr>
        <p:txBody>
          <a:bodyPr vert="horz" wrap="square" rtlCol="0">
            <a:spAutoFit/>
          </a:bodyPr>
          <a:lstStyle/>
          <a:p>
            <a:pPr algn="ctr"/>
            <a:r>
              <a:rPr lang="en-US" sz="3600" b="1" dirty="0" smtClean="0">
                <a:solidFill>
                  <a:srgbClr val="0000FF"/>
                </a:solidFill>
                <a:latin typeface="Arial - 28"/>
              </a:rPr>
              <a:t>Common Denominators</a:t>
            </a:r>
            <a:endParaRPr lang="en-US" sz="3600" b="1" dirty="0">
              <a:solidFill>
                <a:srgbClr val="0000FF"/>
              </a:solidFill>
              <a:latin typeface="Arial - 28"/>
            </a:endParaRPr>
          </a:p>
        </p:txBody>
      </p:sp>
      <p:sp>
        <p:nvSpPr>
          <p:cNvPr id="3" name="TextBox 2"/>
          <p:cNvSpPr txBox="1"/>
          <p:nvPr/>
        </p:nvSpPr>
        <p:spPr>
          <a:xfrm>
            <a:off x="869950" y="1922831"/>
            <a:ext cx="9220200" cy="3046988"/>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Another way to find a common denominator is to multiply the two denominators together.</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Ex: 	   and 		3 x 5 = 15</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a:t>
            </a:r>
          </a:p>
          <a:p>
            <a:r>
              <a:rPr lang="en-US" sz="2400" b="1" dirty="0" smtClean="0">
                <a:solidFill>
                  <a:srgbClr val="0000FF"/>
                </a:solidFill>
                <a:latin typeface="Arial" pitchFamily="34" charset="0"/>
                <a:cs typeface="Arial" pitchFamily="34" charset="0"/>
              </a:rPr>
              <a:t>			</a:t>
            </a:r>
          </a:p>
          <a:p>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		</a:t>
            </a:r>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a:t>
            </a:r>
            <a:endParaRPr lang="en-US" sz="2400" b="1" dirty="0">
              <a:solidFill>
                <a:srgbClr val="0000FF"/>
              </a:solidFill>
              <a:latin typeface="Arial" pitchFamily="34" charset="0"/>
              <a:cs typeface="Arial" pitchFamily="34" charset="0"/>
            </a:endParaRPr>
          </a:p>
        </p:txBody>
      </p:sp>
      <p:sp>
        <p:nvSpPr>
          <p:cNvPr id="4" name="TextBox 3"/>
          <p:cNvSpPr txBox="1"/>
          <p:nvPr/>
        </p:nvSpPr>
        <p:spPr>
          <a:xfrm>
            <a:off x="3737842" y="2866942"/>
            <a:ext cx="400066" cy="830997"/>
          </a:xfrm>
          <a:prstGeom prst="rect">
            <a:avLst/>
          </a:prstGeom>
          <a:noFill/>
        </p:spPr>
        <p:txBody>
          <a:bodyPr vert="horz" wrap="square" rtlCol="0">
            <a:spAutoFit/>
          </a:bodyPr>
          <a:lstStyle/>
          <a:p>
            <a:r>
              <a:rPr lang="en-US" sz="2400" b="1" u="sng" dirty="0" smtClean="0">
                <a:solidFill>
                  <a:srgbClr val="0000FF"/>
                </a:solidFill>
                <a:latin typeface="Arial - 14"/>
              </a:rPr>
              <a:t>2 </a:t>
            </a:r>
            <a:r>
              <a:rPr lang="en-US" sz="2400" b="1" dirty="0" smtClean="0">
                <a:solidFill>
                  <a:srgbClr val="0000FF"/>
                </a:solidFill>
                <a:latin typeface="Arial - 14"/>
              </a:rPr>
              <a:t>5</a:t>
            </a:r>
            <a:endParaRPr lang="en-US" sz="2400" b="1" dirty="0">
              <a:solidFill>
                <a:srgbClr val="0000FF"/>
              </a:solidFill>
              <a:latin typeface="Arial - 14"/>
            </a:endParaRPr>
          </a:p>
        </p:txBody>
      </p:sp>
      <p:sp>
        <p:nvSpPr>
          <p:cNvPr id="5" name="TextBox 4"/>
          <p:cNvSpPr txBox="1"/>
          <p:nvPr/>
        </p:nvSpPr>
        <p:spPr>
          <a:xfrm>
            <a:off x="2570146" y="2887724"/>
            <a:ext cx="400066" cy="830997"/>
          </a:xfrm>
          <a:prstGeom prst="rect">
            <a:avLst/>
          </a:prstGeom>
          <a:noFill/>
        </p:spPr>
        <p:txBody>
          <a:bodyPr vert="horz" wrap="square" rtlCol="0">
            <a:spAutoFit/>
          </a:bodyPr>
          <a:lstStyle/>
          <a:p>
            <a:r>
              <a:rPr lang="en-US" sz="2400" b="1" u="sng" dirty="0" smtClean="0">
                <a:solidFill>
                  <a:srgbClr val="0000FF"/>
                </a:solidFill>
                <a:latin typeface="Arial - 14"/>
              </a:rPr>
              <a:t>1 </a:t>
            </a:r>
            <a:endParaRPr lang="en-US" sz="2400" b="1" u="sng" dirty="0">
              <a:solidFill>
                <a:srgbClr val="0000FF"/>
              </a:solidFill>
              <a:latin typeface="Arial - 14"/>
            </a:endParaRPr>
          </a:p>
          <a:p>
            <a:r>
              <a:rPr lang="en-US" sz="2400" b="1" dirty="0" smtClean="0">
                <a:solidFill>
                  <a:srgbClr val="0000FF"/>
                </a:solidFill>
                <a:latin typeface="Arial - 14"/>
              </a:rPr>
              <a:t>3</a:t>
            </a:r>
            <a:endParaRPr lang="en-US" sz="2400" b="1" dirty="0">
              <a:solidFill>
                <a:srgbClr val="0000FF"/>
              </a:solidFill>
              <a:latin typeface="Arial - 14"/>
            </a:endParaRPr>
          </a:p>
        </p:txBody>
      </p:sp>
      <p:grpSp>
        <p:nvGrpSpPr>
          <p:cNvPr id="14" name="Group 13"/>
          <p:cNvGrpSpPr/>
          <p:nvPr/>
        </p:nvGrpSpPr>
        <p:grpSpPr>
          <a:xfrm>
            <a:off x="1729603" y="3573232"/>
            <a:ext cx="2008238" cy="2245201"/>
            <a:chOff x="1365190" y="2421240"/>
            <a:chExt cx="1848782" cy="2438854"/>
          </a:xfrm>
        </p:grpSpPr>
        <p:grpSp>
          <p:nvGrpSpPr>
            <p:cNvPr id="12" name="Group 11"/>
            <p:cNvGrpSpPr/>
            <p:nvPr/>
          </p:nvGrpSpPr>
          <p:grpSpPr>
            <a:xfrm>
              <a:off x="1365190" y="2421240"/>
              <a:ext cx="1752396" cy="2438854"/>
              <a:chOff x="1365190" y="2421240"/>
              <a:chExt cx="1752396" cy="2438854"/>
            </a:xfrm>
          </p:grpSpPr>
          <p:grpSp>
            <p:nvGrpSpPr>
              <p:cNvPr id="10" name="Group 9"/>
              <p:cNvGrpSpPr/>
              <p:nvPr/>
            </p:nvGrpSpPr>
            <p:grpSpPr>
              <a:xfrm>
                <a:off x="1365190" y="2421240"/>
                <a:ext cx="1752396" cy="1744890"/>
                <a:chOff x="1365190" y="2421240"/>
                <a:chExt cx="1752396" cy="1744890"/>
              </a:xfrm>
            </p:grpSpPr>
            <p:sp>
              <p:nvSpPr>
                <p:cNvPr id="6" name="TextBox 5"/>
                <p:cNvSpPr txBox="1"/>
                <p:nvPr/>
              </p:nvSpPr>
              <p:spPr>
                <a:xfrm>
                  <a:off x="1587663" y="3223016"/>
                  <a:ext cx="368299" cy="902671"/>
                </a:xfrm>
                <a:prstGeom prst="rect">
                  <a:avLst/>
                </a:prstGeom>
                <a:noFill/>
              </p:spPr>
              <p:txBody>
                <a:bodyPr vert="horz" wrap="square" rtlCol="0">
                  <a:spAutoFit/>
                </a:bodyPr>
                <a:lstStyle/>
                <a:p>
                  <a:r>
                    <a:rPr lang="en-US" sz="2400" b="1" u="sng" dirty="0" smtClean="0">
                      <a:solidFill>
                        <a:srgbClr val="0000FF"/>
                      </a:solidFill>
                      <a:latin typeface="Arial - 14"/>
                    </a:rPr>
                    <a:t>1 </a:t>
                  </a:r>
                </a:p>
                <a:p>
                  <a:r>
                    <a:rPr lang="en-US" sz="2400" b="1" dirty="0" smtClean="0">
                      <a:solidFill>
                        <a:srgbClr val="0000FF"/>
                      </a:solidFill>
                      <a:latin typeface="Arial - 14"/>
                    </a:rPr>
                    <a:t>3</a:t>
                  </a:r>
                  <a:endParaRPr lang="en-US" sz="2400" b="1" dirty="0">
                    <a:solidFill>
                      <a:srgbClr val="0000FF"/>
                    </a:solidFill>
                    <a:latin typeface="Arial - 14"/>
                  </a:endParaRPr>
                </a:p>
              </p:txBody>
            </p:sp>
            <p:pic>
              <p:nvPicPr>
                <p:cNvPr id="7" name="Picture 6"/>
                <p:cNvPicPr>
                  <a:picLock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365190" y="2421240"/>
                  <a:ext cx="1752396" cy="1095472"/>
                </a:xfrm>
                <a:prstGeom prst="rect">
                  <a:avLst/>
                </a:prstGeom>
                <a:solidFill>
                  <a:scrgbClr r="0" g="0" b="0">
                    <a:alpha val="0"/>
                  </a:scrgbClr>
                </a:solidFill>
              </p:spPr>
            </p:pic>
            <p:sp>
              <p:nvSpPr>
                <p:cNvPr id="8" name="TextBox 7"/>
                <p:cNvSpPr txBox="1"/>
                <p:nvPr/>
              </p:nvSpPr>
              <p:spPr>
                <a:xfrm>
                  <a:off x="1976787" y="3145347"/>
                  <a:ext cx="736600" cy="501484"/>
                </a:xfrm>
                <a:prstGeom prst="rect">
                  <a:avLst/>
                </a:prstGeom>
                <a:noFill/>
              </p:spPr>
              <p:txBody>
                <a:bodyPr vert="horz" rtlCol="0">
                  <a:spAutoFit/>
                </a:bodyPr>
                <a:lstStyle/>
                <a:p>
                  <a:r>
                    <a:rPr lang="en-US" sz="2400" b="1" dirty="0" smtClean="0">
                      <a:solidFill>
                        <a:srgbClr val="0000FF"/>
                      </a:solidFill>
                      <a:latin typeface="Arial - 20"/>
                    </a:rPr>
                    <a:t>x 5</a:t>
                  </a:r>
                  <a:endParaRPr lang="en-US" sz="2400" b="1" dirty="0">
                    <a:solidFill>
                      <a:srgbClr val="0000FF"/>
                    </a:solidFill>
                    <a:latin typeface="Arial - 20"/>
                  </a:endParaRPr>
                </a:p>
              </p:txBody>
            </p:sp>
            <p:sp>
              <p:nvSpPr>
                <p:cNvPr id="9" name="TextBox 8"/>
                <p:cNvSpPr txBox="1"/>
                <p:nvPr/>
              </p:nvSpPr>
              <p:spPr>
                <a:xfrm>
                  <a:off x="1976788" y="3664646"/>
                  <a:ext cx="736600" cy="501484"/>
                </a:xfrm>
                <a:prstGeom prst="rect">
                  <a:avLst/>
                </a:prstGeom>
                <a:noFill/>
              </p:spPr>
              <p:txBody>
                <a:bodyPr vert="horz" rtlCol="0">
                  <a:spAutoFit/>
                </a:bodyPr>
                <a:lstStyle/>
                <a:p>
                  <a:r>
                    <a:rPr lang="en-US" sz="2400" b="1" dirty="0" smtClean="0">
                      <a:solidFill>
                        <a:srgbClr val="0000FF"/>
                      </a:solidFill>
                      <a:latin typeface="Arial - 20"/>
                    </a:rPr>
                    <a:t>x 5</a:t>
                  </a:r>
                  <a:endParaRPr lang="en-US" sz="2400" b="1" dirty="0">
                    <a:solidFill>
                      <a:srgbClr val="0000FF"/>
                    </a:solidFill>
                    <a:latin typeface="Arial - 20"/>
                  </a:endParaRPr>
                </a:p>
              </p:txBody>
            </p:sp>
          </p:grpSp>
          <p:pic>
            <p:nvPicPr>
              <p:cNvPr id="11" name="Picture 10"/>
              <p:cNvPicPr>
                <a:picLock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442140" y="3809652"/>
                <a:ext cx="1657041" cy="1050442"/>
              </a:xfrm>
              <a:prstGeom prst="rect">
                <a:avLst/>
              </a:prstGeom>
              <a:solidFill>
                <a:scrgbClr r="0" g="0" b="0">
                  <a:alpha val="0"/>
                </a:scrgbClr>
              </a:solidFill>
            </p:spPr>
          </p:pic>
        </p:grpSp>
        <p:sp>
          <p:nvSpPr>
            <p:cNvPr id="13" name="TextBox 12"/>
            <p:cNvSpPr txBox="1"/>
            <p:nvPr/>
          </p:nvSpPr>
          <p:spPr>
            <a:xfrm>
              <a:off x="2565565" y="3230244"/>
              <a:ext cx="648407" cy="902669"/>
            </a:xfrm>
            <a:prstGeom prst="rect">
              <a:avLst/>
            </a:prstGeom>
            <a:noFill/>
          </p:spPr>
          <p:txBody>
            <a:bodyPr vert="horz" wrap="square" rtlCol="0">
              <a:spAutoFit/>
            </a:bodyPr>
            <a:lstStyle/>
            <a:p>
              <a:r>
                <a:rPr lang="en-US" sz="2400" b="1" dirty="0" smtClean="0">
                  <a:solidFill>
                    <a:srgbClr val="0000FF"/>
                  </a:solidFill>
                  <a:latin typeface="Arial - 14"/>
                </a:rPr>
                <a:t> 5</a:t>
              </a:r>
            </a:p>
            <a:p>
              <a:r>
                <a:rPr lang="en-US" sz="2400" b="1" dirty="0" smtClean="0">
                  <a:solidFill>
                    <a:srgbClr val="0000FF"/>
                  </a:solidFill>
                  <a:latin typeface="Arial - 14"/>
                </a:rPr>
                <a:t>15</a:t>
              </a:r>
              <a:endParaRPr lang="en-US" sz="2400" b="1" dirty="0">
                <a:solidFill>
                  <a:srgbClr val="0000FF"/>
                </a:solidFill>
                <a:latin typeface="Arial - 14"/>
              </a:endParaRPr>
            </a:p>
          </p:txBody>
        </p:sp>
      </p:grpSp>
      <p:cxnSp>
        <p:nvCxnSpPr>
          <p:cNvPr id="23" name="Straight Connector 22"/>
          <p:cNvCxnSpPr/>
          <p:nvPr/>
        </p:nvCxnSpPr>
        <p:spPr>
          <a:xfrm>
            <a:off x="3130397" y="4733636"/>
            <a:ext cx="309571"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3738512" y="3556000"/>
            <a:ext cx="2008238" cy="2262435"/>
            <a:chOff x="1365190" y="2421240"/>
            <a:chExt cx="1848782" cy="2457571"/>
          </a:xfrm>
        </p:grpSpPr>
        <p:grpSp>
          <p:nvGrpSpPr>
            <p:cNvPr id="25" name="Group 24"/>
            <p:cNvGrpSpPr/>
            <p:nvPr/>
          </p:nvGrpSpPr>
          <p:grpSpPr>
            <a:xfrm>
              <a:off x="1365190" y="2421240"/>
              <a:ext cx="1778632" cy="2457571"/>
              <a:chOff x="1365190" y="2421240"/>
              <a:chExt cx="1778632" cy="2457571"/>
            </a:xfrm>
          </p:grpSpPr>
          <p:grpSp>
            <p:nvGrpSpPr>
              <p:cNvPr id="27" name="Group 26"/>
              <p:cNvGrpSpPr/>
              <p:nvPr/>
            </p:nvGrpSpPr>
            <p:grpSpPr>
              <a:xfrm>
                <a:off x="1365190" y="2421240"/>
                <a:ext cx="1752396" cy="1767466"/>
                <a:chOff x="1365190" y="2421240"/>
                <a:chExt cx="1752396" cy="1767466"/>
              </a:xfrm>
            </p:grpSpPr>
            <p:sp>
              <p:nvSpPr>
                <p:cNvPr id="29" name="TextBox 28"/>
                <p:cNvSpPr txBox="1"/>
                <p:nvPr/>
              </p:nvSpPr>
              <p:spPr>
                <a:xfrm>
                  <a:off x="1670680" y="3223017"/>
                  <a:ext cx="368299" cy="902671"/>
                </a:xfrm>
                <a:prstGeom prst="rect">
                  <a:avLst/>
                </a:prstGeom>
                <a:noFill/>
              </p:spPr>
              <p:txBody>
                <a:bodyPr vert="horz" wrap="square" rtlCol="0">
                  <a:spAutoFit/>
                </a:bodyPr>
                <a:lstStyle/>
                <a:p>
                  <a:r>
                    <a:rPr lang="en-US" sz="2400" b="1" u="sng" dirty="0" smtClean="0">
                      <a:solidFill>
                        <a:srgbClr val="0000FF"/>
                      </a:solidFill>
                      <a:latin typeface="Arial - 14"/>
                    </a:rPr>
                    <a:t>2 </a:t>
                  </a:r>
                </a:p>
                <a:p>
                  <a:r>
                    <a:rPr lang="en-US" sz="2400" b="1" dirty="0" smtClean="0">
                      <a:solidFill>
                        <a:srgbClr val="0000FF"/>
                      </a:solidFill>
                      <a:latin typeface="Arial - 14"/>
                    </a:rPr>
                    <a:t>5</a:t>
                  </a:r>
                  <a:endParaRPr lang="en-US" sz="2400" b="1" dirty="0">
                    <a:solidFill>
                      <a:srgbClr val="0000FF"/>
                    </a:solidFill>
                    <a:latin typeface="Arial - 14"/>
                  </a:endParaRPr>
                </a:p>
              </p:txBody>
            </p:sp>
            <p:pic>
              <p:nvPicPr>
                <p:cNvPr id="30" name="Picture 29"/>
                <p:cNvPicPr>
                  <a:picLock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365190" y="2421240"/>
                  <a:ext cx="1752396" cy="1095472"/>
                </a:xfrm>
                <a:prstGeom prst="rect">
                  <a:avLst/>
                </a:prstGeom>
                <a:solidFill>
                  <a:scrgbClr r="0" g="0" b="0">
                    <a:alpha val="0"/>
                  </a:scrgbClr>
                </a:solidFill>
              </p:spPr>
            </p:pic>
            <p:sp>
              <p:nvSpPr>
                <p:cNvPr id="31" name="TextBox 30"/>
                <p:cNvSpPr txBox="1"/>
                <p:nvPr/>
              </p:nvSpPr>
              <p:spPr>
                <a:xfrm>
                  <a:off x="2021428" y="3122772"/>
                  <a:ext cx="736600" cy="501484"/>
                </a:xfrm>
                <a:prstGeom prst="rect">
                  <a:avLst/>
                </a:prstGeom>
                <a:noFill/>
              </p:spPr>
              <p:txBody>
                <a:bodyPr vert="horz" rtlCol="0">
                  <a:spAutoFit/>
                </a:bodyPr>
                <a:lstStyle/>
                <a:p>
                  <a:r>
                    <a:rPr lang="en-US" sz="2400" b="1" dirty="0" smtClean="0">
                      <a:solidFill>
                        <a:srgbClr val="0000FF"/>
                      </a:solidFill>
                      <a:latin typeface="Arial - 20"/>
                    </a:rPr>
                    <a:t>x 3</a:t>
                  </a:r>
                  <a:endParaRPr lang="en-US" sz="2400" b="1" dirty="0">
                    <a:solidFill>
                      <a:srgbClr val="0000FF"/>
                    </a:solidFill>
                    <a:latin typeface="Arial - 20"/>
                  </a:endParaRPr>
                </a:p>
              </p:txBody>
            </p:sp>
            <p:sp>
              <p:nvSpPr>
                <p:cNvPr id="32" name="TextBox 31"/>
                <p:cNvSpPr txBox="1"/>
                <p:nvPr/>
              </p:nvSpPr>
              <p:spPr>
                <a:xfrm>
                  <a:off x="2021428" y="3687222"/>
                  <a:ext cx="736600" cy="501484"/>
                </a:xfrm>
                <a:prstGeom prst="rect">
                  <a:avLst/>
                </a:prstGeom>
                <a:noFill/>
              </p:spPr>
              <p:txBody>
                <a:bodyPr vert="horz" rtlCol="0">
                  <a:spAutoFit/>
                </a:bodyPr>
                <a:lstStyle/>
                <a:p>
                  <a:r>
                    <a:rPr lang="en-US" sz="2400" b="1" dirty="0" smtClean="0">
                      <a:solidFill>
                        <a:srgbClr val="0000FF"/>
                      </a:solidFill>
                      <a:latin typeface="Arial - 20"/>
                    </a:rPr>
                    <a:t>x 3</a:t>
                  </a:r>
                  <a:endParaRPr lang="en-US" sz="2400" b="1" dirty="0">
                    <a:solidFill>
                      <a:srgbClr val="0000FF"/>
                    </a:solidFill>
                    <a:latin typeface="Arial - 20"/>
                  </a:endParaRPr>
                </a:p>
              </p:txBody>
            </p:sp>
          </p:grpSp>
          <p:pic>
            <p:nvPicPr>
              <p:cNvPr id="28" name="Picture 27"/>
              <p:cNvPicPr>
                <a:picLock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486781" y="3828369"/>
                <a:ext cx="1657041" cy="1050442"/>
              </a:xfrm>
              <a:prstGeom prst="rect">
                <a:avLst/>
              </a:prstGeom>
              <a:solidFill>
                <a:scrgbClr r="0" g="0" b="0">
                  <a:alpha val="0"/>
                </a:scrgbClr>
              </a:solidFill>
            </p:spPr>
          </p:pic>
        </p:grpSp>
        <p:sp>
          <p:nvSpPr>
            <p:cNvPr id="26" name="TextBox 25"/>
            <p:cNvSpPr txBox="1"/>
            <p:nvPr/>
          </p:nvSpPr>
          <p:spPr>
            <a:xfrm>
              <a:off x="2565565" y="3207673"/>
              <a:ext cx="648407" cy="902669"/>
            </a:xfrm>
            <a:prstGeom prst="rect">
              <a:avLst/>
            </a:prstGeom>
            <a:noFill/>
          </p:spPr>
          <p:txBody>
            <a:bodyPr vert="horz" wrap="square" rtlCol="0">
              <a:spAutoFit/>
            </a:bodyPr>
            <a:lstStyle/>
            <a:p>
              <a:r>
                <a:rPr lang="en-US" sz="2400" b="1" dirty="0" smtClean="0">
                  <a:solidFill>
                    <a:srgbClr val="0000FF"/>
                  </a:solidFill>
                  <a:latin typeface="Arial - 14"/>
                </a:rPr>
                <a:t> 6</a:t>
              </a:r>
            </a:p>
            <a:p>
              <a:r>
                <a:rPr lang="en-US" sz="2400" b="1" dirty="0" smtClean="0">
                  <a:solidFill>
                    <a:srgbClr val="0000FF"/>
                  </a:solidFill>
                  <a:latin typeface="Arial - 14"/>
                </a:rPr>
                <a:t>15</a:t>
              </a:r>
              <a:endParaRPr lang="en-US" sz="2400" b="1" dirty="0">
                <a:solidFill>
                  <a:srgbClr val="0000FF"/>
                </a:solidFill>
                <a:latin typeface="Arial - 14"/>
              </a:endParaRPr>
            </a:p>
          </p:txBody>
        </p:sp>
      </p:grpSp>
      <p:cxnSp>
        <p:nvCxnSpPr>
          <p:cNvPr id="33" name="Straight Connector 32"/>
          <p:cNvCxnSpPr/>
          <p:nvPr/>
        </p:nvCxnSpPr>
        <p:spPr>
          <a:xfrm>
            <a:off x="5139306" y="4697265"/>
            <a:ext cx="309571"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0" y="2866942"/>
            <a:ext cx="11036300" cy="7293058"/>
            <a:chOff x="0" y="2866942"/>
            <a:chExt cx="11036300" cy="7293058"/>
          </a:xfrm>
          <a:solidFill>
            <a:schemeClr val="bg1">
              <a:lumMod val="50000"/>
            </a:schemeClr>
          </a:solidFill>
        </p:grpSpPr>
        <p:sp>
          <p:nvSpPr>
            <p:cNvPr id="34" name="Rectangle 33"/>
            <p:cNvSpPr/>
            <p:nvPr/>
          </p:nvSpPr>
          <p:spPr>
            <a:xfrm>
              <a:off x="0" y="2866942"/>
              <a:ext cx="11036300" cy="72930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10196497" y="2952460"/>
              <a:ext cx="713646" cy="611076"/>
            </a:xfrm>
            <a:prstGeom prst="rect">
              <a:avLst/>
            </a:prstGeom>
            <a:grpFill/>
            <a:ln>
              <a:noFill/>
            </a:ln>
          </p:spPr>
          <p:txBody>
            <a:bodyPr wrap="square" rtlCol="0">
              <a:spAutoFit/>
            </a:bodyPr>
            <a:lstStyle/>
            <a:p>
              <a:pPr algn="ctr"/>
              <a:r>
                <a:rPr lang="en-US" sz="3200" b="1" dirty="0" smtClean="0">
                  <a:latin typeface="Arial" pitchFamily="34" charset="0"/>
                  <a:cs typeface="Arial" pitchFamily="34" charset="0"/>
                </a:rPr>
                <a:t>x</a:t>
              </a:r>
              <a:endParaRPr lang="en-US" sz="3200" b="1" dirty="0">
                <a:latin typeface="Arial" pitchFamily="34" charset="0"/>
                <a:cs typeface="Arial" pitchFamily="34" charset="0"/>
              </a:endParaRPr>
            </a:p>
          </p:txBody>
        </p:sp>
      </p:grpSp>
    </p:spTree>
    <p:extLst>
      <p:ext uri="{BB962C8B-B14F-4D97-AF65-F5344CB8AC3E}">
        <p14:creationId xmlns:p14="http://schemas.microsoft.com/office/powerpoint/2010/main" xmlns="" val="6588455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55" presetClass="exit" presetSubtype="0" fill="hold" nodeType="clickEffect">
                                  <p:stCondLst>
                                    <p:cond delay="0"/>
                                  </p:stCondLst>
                                  <p:childTnLst>
                                    <p:anim calcmode="lin" valueType="num">
                                      <p:cBhvr>
                                        <p:cTn id="6" dur="1000"/>
                                        <p:tgtEl>
                                          <p:spTgt spid="37"/>
                                        </p:tgtEl>
                                        <p:attrNameLst>
                                          <p:attrName>ppt_w</p:attrName>
                                        </p:attrNameLst>
                                      </p:cBhvr>
                                      <p:tavLst>
                                        <p:tav tm="0">
                                          <p:val>
                                            <p:strVal val="ppt_w"/>
                                          </p:val>
                                        </p:tav>
                                        <p:tav tm="100000">
                                          <p:val>
                                            <p:strVal val="ppt_w*0.70"/>
                                          </p:val>
                                        </p:tav>
                                      </p:tavLst>
                                    </p:anim>
                                    <p:anim calcmode="lin" valueType="num">
                                      <p:cBhvr>
                                        <p:cTn id="7" dur="1000"/>
                                        <p:tgtEl>
                                          <p:spTgt spid="37"/>
                                        </p:tgtEl>
                                        <p:attrNameLst>
                                          <p:attrName>ppt_h</p:attrName>
                                        </p:attrNameLst>
                                      </p:cBhvr>
                                      <p:tavLst>
                                        <p:tav tm="0">
                                          <p:val>
                                            <p:strVal val="ppt_h"/>
                                          </p:val>
                                        </p:tav>
                                        <p:tav tm="100000">
                                          <p:val>
                                            <p:strVal val="ppt_h"/>
                                          </p:val>
                                        </p:tav>
                                      </p:tavLst>
                                    </p:anim>
                                    <p:animEffect transition="out" filter="fade">
                                      <p:cBhvr>
                                        <p:cTn id="8" dur="1000"/>
                                        <p:tgtEl>
                                          <p:spTgt spid="37"/>
                                        </p:tgtEl>
                                      </p:cBhvr>
                                    </p:animEffect>
                                    <p:set>
                                      <p:cBhvr>
                                        <p:cTn id="9" dur="1" fill="hold">
                                          <p:stCondLst>
                                            <p:cond delay="9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 name="Picture 14"/>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954" y="105224"/>
            <a:ext cx="4414520" cy="58458"/>
          </a:xfrm>
          <a:prstGeom prst="rect">
            <a:avLst/>
          </a:prstGeom>
          <a:solidFill>
            <a:scrgbClr r="0" g="0" b="0">
              <a:alpha val="0"/>
            </a:scrgbClr>
          </a:solidFill>
        </p:spPr>
      </p:pic>
      <p:cxnSp>
        <p:nvCxnSpPr>
          <p:cNvPr id="24" name="Straight Connector 23"/>
          <p:cNvCxnSpPr/>
          <p:nvPr/>
        </p:nvCxnSpPr>
        <p:spPr>
          <a:xfrm>
            <a:off x="1817600" y="2972725"/>
            <a:ext cx="1213993"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25830" y="1019359"/>
            <a:ext cx="644781"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57</a:t>
            </a:r>
            <a:endParaRPr lang="en-US" sz="2800" b="1" dirty="0">
              <a:solidFill>
                <a:srgbClr val="000000"/>
              </a:solidFill>
              <a:latin typeface="Arial" pitchFamily="34" charset="0"/>
              <a:cs typeface="Arial" pitchFamily="34" charset="0"/>
            </a:endParaRPr>
          </a:p>
        </p:txBody>
      </p:sp>
      <p:sp>
        <p:nvSpPr>
          <p:cNvPr id="13" name="TextBox 12"/>
          <p:cNvSpPr txBox="1"/>
          <p:nvPr/>
        </p:nvSpPr>
        <p:spPr>
          <a:xfrm>
            <a:off x="2232404" y="1858825"/>
            <a:ext cx="855313" cy="954107"/>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 1</a:t>
            </a:r>
          </a:p>
          <a:p>
            <a:r>
              <a:rPr lang="en-US" sz="2800" b="1" dirty="0" smtClean="0">
                <a:solidFill>
                  <a:srgbClr val="000000"/>
                </a:solidFill>
                <a:latin typeface="Arial" pitchFamily="34" charset="0"/>
                <a:cs typeface="Arial" pitchFamily="34" charset="0"/>
              </a:rPr>
              <a:t> 3</a:t>
            </a:r>
            <a:endParaRPr lang="en-US" sz="2800" b="1" dirty="0">
              <a:solidFill>
                <a:srgbClr val="000000"/>
              </a:solidFill>
              <a:latin typeface="Arial" pitchFamily="34" charset="0"/>
              <a:cs typeface="Arial" pitchFamily="34" charset="0"/>
            </a:endParaRPr>
          </a:p>
        </p:txBody>
      </p:sp>
      <p:sp>
        <p:nvSpPr>
          <p:cNvPr id="14" name="TextBox 13"/>
          <p:cNvSpPr txBox="1"/>
          <p:nvPr/>
        </p:nvSpPr>
        <p:spPr>
          <a:xfrm>
            <a:off x="2196325" y="972125"/>
            <a:ext cx="710797"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 2</a:t>
            </a:r>
            <a:endParaRPr lang="en-US" sz="2800" b="1" u="sng"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 5</a:t>
            </a:r>
            <a:endParaRPr lang="en-US" sz="2800" b="1" dirty="0">
              <a:solidFill>
                <a:srgbClr val="000000"/>
              </a:solidFill>
              <a:latin typeface="Arial" pitchFamily="34" charset="0"/>
              <a:cs typeface="Arial" pitchFamily="34" charset="0"/>
            </a:endParaRPr>
          </a:p>
        </p:txBody>
      </p:sp>
      <p:cxnSp>
        <p:nvCxnSpPr>
          <p:cNvPr id="21" name="Straight Connector 20"/>
          <p:cNvCxnSpPr/>
          <p:nvPr/>
        </p:nvCxnSpPr>
        <p:spPr>
          <a:xfrm>
            <a:off x="2315459" y="1422400"/>
            <a:ext cx="363564"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352572" y="2346500"/>
            <a:ext cx="281428"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976961" y="2058325"/>
            <a:ext cx="331089"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38452504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3379</TotalTime>
  <Words>7403</Words>
  <Application>Microsoft Office PowerPoint</Application>
  <PresentationFormat>Custom</PresentationFormat>
  <Paragraphs>2551</Paragraphs>
  <Slides>233</Slides>
  <Notes>167</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233</vt:i4>
      </vt:variant>
    </vt:vector>
  </HeadingPairs>
  <TitlesOfParts>
    <vt:vector size="248" baseType="lpstr">
      <vt:lpstr>Arial</vt:lpstr>
      <vt:lpstr>Calibri</vt:lpstr>
      <vt:lpstr>Times New Roman - 21</vt:lpstr>
      <vt:lpstr>Times New Roman - 20</vt:lpstr>
      <vt:lpstr>Arial - 36</vt:lpstr>
      <vt:lpstr>Arial - 33</vt:lpstr>
      <vt:lpstr>Arial - 24</vt:lpstr>
      <vt:lpstr>Arial - 12</vt:lpstr>
      <vt:lpstr>Arial - 14</vt:lpstr>
      <vt:lpstr>Arial - 22</vt:lpstr>
      <vt:lpstr>Arial - 28</vt:lpstr>
      <vt:lpstr>Arial - 20</vt:lpstr>
      <vt:lpstr>Arial - 18</vt:lpstr>
      <vt:lpstr>Symbol</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Slide 181</vt:lpstr>
      <vt:lpstr>Slide 182</vt:lpstr>
      <vt:lpstr>Slide 183</vt:lpstr>
      <vt:lpstr>Slide 184</vt:lpstr>
      <vt:lpstr>Slide 185</vt:lpstr>
      <vt:lpstr>Slide 186</vt:lpstr>
      <vt:lpstr>Slide 187</vt:lpstr>
      <vt:lpstr>Slide 188</vt:lpstr>
      <vt:lpstr>Slide 189</vt:lpstr>
      <vt:lpstr>Slide 190</vt:lpstr>
      <vt:lpstr>Slide 191</vt:lpstr>
      <vt:lpstr>Slide 192</vt:lpstr>
      <vt:lpstr>Slide 193</vt:lpstr>
      <vt:lpstr>Slide 194</vt:lpstr>
      <vt:lpstr>Slide 195</vt:lpstr>
      <vt:lpstr>Slide 196</vt:lpstr>
      <vt:lpstr>Slide 197</vt:lpstr>
      <vt:lpstr>Slide 198</vt:lpstr>
      <vt:lpstr>Slide 199</vt:lpstr>
      <vt:lpstr>Slide 200</vt:lpstr>
      <vt:lpstr>Slide 201</vt:lpstr>
      <vt:lpstr>Slide 202</vt:lpstr>
      <vt:lpstr>Slide 203</vt:lpstr>
      <vt:lpstr>Slide 204</vt:lpstr>
      <vt:lpstr>Slide 205</vt:lpstr>
      <vt:lpstr>Slide 206</vt:lpstr>
      <vt:lpstr>Slide 207</vt:lpstr>
      <vt:lpstr>Slide 208</vt:lpstr>
      <vt:lpstr>Slide 209</vt:lpstr>
      <vt:lpstr>Slide 210</vt:lpstr>
      <vt:lpstr>Slide 211</vt:lpstr>
      <vt:lpstr>Slide 212</vt:lpstr>
      <vt:lpstr>Slide 213</vt:lpstr>
      <vt:lpstr>Slide 214</vt:lpstr>
      <vt:lpstr>Slide 215</vt:lpstr>
      <vt:lpstr>Slide 216</vt:lpstr>
      <vt:lpstr>Slide 217</vt:lpstr>
      <vt:lpstr>Slide 218</vt:lpstr>
      <vt:lpstr>Slide 219</vt:lpstr>
      <vt:lpstr>Slide 220</vt:lpstr>
      <vt:lpstr>Slide 221</vt:lpstr>
      <vt:lpstr>Slide 222</vt:lpstr>
      <vt:lpstr>Slide 223</vt:lpstr>
      <vt:lpstr>Slide 224</vt:lpstr>
      <vt:lpstr>Slide 225</vt:lpstr>
      <vt:lpstr>Slide 226</vt:lpstr>
      <vt:lpstr>Slide 227</vt:lpstr>
      <vt:lpstr>Slide 228</vt:lpstr>
      <vt:lpstr>Slide 229</vt:lpstr>
      <vt:lpstr>Slide 230</vt:lpstr>
      <vt:lpstr>Slide 231</vt:lpstr>
      <vt:lpstr>Slide 232</vt:lpstr>
      <vt:lpstr>Slide 233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itexpert4</dc:creator>
  <cp:lastModifiedBy>Melissa</cp:lastModifiedBy>
  <cp:revision>714</cp:revision>
  <dcterms:created xsi:type="dcterms:W3CDTF">2012-06-21T06:09:40Z</dcterms:created>
  <dcterms:modified xsi:type="dcterms:W3CDTF">2013-06-25T15:15:22Z</dcterms:modified>
</cp:coreProperties>
</file>